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3.xml" ContentType="application/vnd.openxmlformats-officedocument.theme+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 id="2147483648" r:id="rId2"/>
    <p:sldMasterId id="2147483649" r:id="rId3"/>
    <p:sldMasterId id="2147483650" r:id="rId4"/>
  </p:sldMasterIdLst>
  <p:notesMasterIdLst>
    <p:notesMasterId r:id="rId45"/>
  </p:notesMasterIdLst>
  <p:handoutMasterIdLst>
    <p:handoutMasterId r:id="rId46"/>
  </p:handoutMasterIdLst>
  <p:sldIdLst>
    <p:sldId id="267" r:id="rId5"/>
    <p:sldId id="365" r:id="rId6"/>
    <p:sldId id="411" r:id="rId7"/>
    <p:sldId id="270" r:id="rId8"/>
    <p:sldId id="256" r:id="rId9"/>
    <p:sldId id="453" r:id="rId10"/>
    <p:sldId id="297" r:id="rId11"/>
    <p:sldId id="454" r:id="rId12"/>
    <p:sldId id="272" r:id="rId13"/>
    <p:sldId id="432" r:id="rId14"/>
    <p:sldId id="342" r:id="rId15"/>
    <p:sldId id="455" r:id="rId16"/>
    <p:sldId id="346" r:id="rId17"/>
    <p:sldId id="456" r:id="rId18"/>
    <p:sldId id="273" r:id="rId19"/>
    <p:sldId id="457" r:id="rId20"/>
    <p:sldId id="300" r:id="rId21"/>
    <p:sldId id="458" r:id="rId22"/>
    <p:sldId id="351" r:id="rId23"/>
    <p:sldId id="459" r:id="rId24"/>
    <p:sldId id="261" r:id="rId25"/>
    <p:sldId id="460" r:id="rId26"/>
    <p:sldId id="277" r:id="rId27"/>
    <p:sldId id="461" r:id="rId28"/>
    <p:sldId id="326" r:id="rId29"/>
    <p:sldId id="462" r:id="rId30"/>
    <p:sldId id="463" r:id="rId31"/>
    <p:sldId id="356" r:id="rId32"/>
    <p:sldId id="318" r:id="rId33"/>
    <p:sldId id="464" r:id="rId34"/>
    <p:sldId id="360" r:id="rId35"/>
    <p:sldId id="465" r:id="rId36"/>
    <p:sldId id="426" r:id="rId37"/>
    <p:sldId id="466" r:id="rId38"/>
    <p:sldId id="330" r:id="rId39"/>
    <p:sldId id="467" r:id="rId40"/>
    <p:sldId id="331" r:id="rId41"/>
    <p:sldId id="468" r:id="rId42"/>
    <p:sldId id="292" r:id="rId43"/>
    <p:sldId id="452" r:id="rId44"/>
  </p:sldIdLst>
  <p:sldSz cx="9144000" cy="6858000" type="screen4x3"/>
  <p:notesSz cx="7102475" cy="10233025"/>
  <p:defaultTextStyle>
    <a:defPPr>
      <a:defRPr lang="de-DE"/>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9E548"/>
    <a:srgbClr val="0000FF"/>
    <a:srgbClr val="59C34B"/>
    <a:srgbClr val="606060"/>
    <a:srgbClr val="210DB3"/>
    <a:srgbClr val="59EB71"/>
    <a:srgbClr val="E3F5E7"/>
    <a:srgbClr val="54E8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641" autoAdjust="0"/>
    <p:restoredTop sz="93584" autoAdjust="0"/>
  </p:normalViewPr>
  <p:slideViewPr>
    <p:cSldViewPr snapToGrid="0">
      <p:cViewPr varScale="1">
        <p:scale>
          <a:sx n="78" d="100"/>
          <a:sy n="78" d="100"/>
        </p:scale>
        <p:origin x="1474" y="29"/>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0"/>
    </p:cViewPr>
  </p:sorterViewPr>
  <p:notesViewPr>
    <p:cSldViewPr snapToGrid="0">
      <p:cViewPr varScale="1">
        <p:scale>
          <a:sx n="56" d="100"/>
          <a:sy n="56" d="100"/>
        </p:scale>
        <p:origin x="3235" y="67"/>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3.xml"/><Relationship Id="rId2" Type="http://schemas.openxmlformats.org/officeDocument/2006/relationships/slideMaster" Target="slideMasters/slideMaster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notesMaster" Target="notesMasters/notesMaster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theme" Target="theme/theme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viewProps" Target="viewProps.xml"/><Relationship Id="rId8" Type="http://schemas.openxmlformats.org/officeDocument/2006/relationships/slide" Target="slides/slide4.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handoutMaster" Target="handoutMasters/handoutMaster1.xml"/><Relationship Id="rId20" Type="http://schemas.openxmlformats.org/officeDocument/2006/relationships/slide" Target="slides/slide16.xml"/><Relationship Id="rId41" Type="http://schemas.openxmlformats.org/officeDocument/2006/relationships/slide" Target="slides/slide37.xml"/><Relationship Id="rId1" Type="http://schemas.openxmlformats.org/officeDocument/2006/relationships/slideMaster" Target="slideMasters/slideMaster1.xml"/><Relationship Id="rId6" Type="http://schemas.openxmlformats.org/officeDocument/2006/relationships/slide" Target="slides/slide2.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8.w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0.wmf"/><Relationship Id="rId1" Type="http://schemas.openxmlformats.org/officeDocument/2006/relationships/image" Target="../media/image9.wmf"/></Relationships>
</file>

<file path=ppt/drawings/_rels/vmlDrawing3.v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0.wmf"/><Relationship Id="rId1" Type="http://schemas.openxmlformats.org/officeDocument/2006/relationships/image" Target="../media/image9.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8.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Kopfzeilenplatzhalter 1">
            <a:extLst>
              <a:ext uri="{FF2B5EF4-FFF2-40B4-BE49-F238E27FC236}">
                <a16:creationId xmlns:a16="http://schemas.microsoft.com/office/drawing/2014/main" id="{9C7F8444-BEDE-429A-BD45-6E797D66FDFD}"/>
              </a:ext>
            </a:extLst>
          </p:cNvPr>
          <p:cNvSpPr>
            <a:spLocks noGrp="1"/>
          </p:cNvSpPr>
          <p:nvPr>
            <p:ph type="hdr" sz="quarter"/>
          </p:nvPr>
        </p:nvSpPr>
        <p:spPr>
          <a:xfrm>
            <a:off x="0" y="0"/>
            <a:ext cx="3078163" cy="512763"/>
          </a:xfrm>
          <a:prstGeom prst="rect">
            <a:avLst/>
          </a:prstGeom>
        </p:spPr>
        <p:txBody>
          <a:bodyPr vert="horz" lIns="91440" tIns="45720" rIns="91440" bIns="45720" rtlCol="0"/>
          <a:lstStyle>
            <a:lvl1pPr algn="l">
              <a:defRPr sz="1200"/>
            </a:lvl1pPr>
          </a:lstStyle>
          <a:p>
            <a:pPr>
              <a:defRPr/>
            </a:pPr>
            <a:endParaRPr lang="de-DE"/>
          </a:p>
        </p:txBody>
      </p:sp>
      <p:sp>
        <p:nvSpPr>
          <p:cNvPr id="3" name="Datumsplatzhalter 2">
            <a:extLst>
              <a:ext uri="{FF2B5EF4-FFF2-40B4-BE49-F238E27FC236}">
                <a16:creationId xmlns:a16="http://schemas.microsoft.com/office/drawing/2014/main" id="{A6125D6F-6264-41C2-AEDD-4F162A4C00CC}"/>
              </a:ext>
            </a:extLst>
          </p:cNvPr>
          <p:cNvSpPr>
            <a:spLocks noGrp="1"/>
          </p:cNvSpPr>
          <p:nvPr>
            <p:ph type="dt" sz="quarter" idx="1"/>
          </p:nvPr>
        </p:nvSpPr>
        <p:spPr>
          <a:xfrm>
            <a:off x="4022725" y="0"/>
            <a:ext cx="3078163" cy="512763"/>
          </a:xfrm>
          <a:prstGeom prst="rect">
            <a:avLst/>
          </a:prstGeom>
        </p:spPr>
        <p:txBody>
          <a:bodyPr vert="horz" lIns="91440" tIns="45720" rIns="91440" bIns="45720" rtlCol="0"/>
          <a:lstStyle>
            <a:lvl1pPr algn="r">
              <a:defRPr sz="1200"/>
            </a:lvl1pPr>
          </a:lstStyle>
          <a:p>
            <a:pPr>
              <a:defRPr/>
            </a:pPr>
            <a:fld id="{338C88E8-DEB7-4FFE-BAFF-2EE1D6857FB7}" type="datetimeFigureOut">
              <a:rPr lang="de-DE"/>
              <a:pPr>
                <a:defRPr/>
              </a:pPr>
              <a:t>07.05.2023</a:t>
            </a:fld>
            <a:endParaRPr lang="de-DE"/>
          </a:p>
        </p:txBody>
      </p:sp>
      <p:sp>
        <p:nvSpPr>
          <p:cNvPr id="4" name="Fußzeilenplatzhalter 3">
            <a:extLst>
              <a:ext uri="{FF2B5EF4-FFF2-40B4-BE49-F238E27FC236}">
                <a16:creationId xmlns:a16="http://schemas.microsoft.com/office/drawing/2014/main" id="{B2948AFB-6C03-4902-8931-A2E73201D0AA}"/>
              </a:ext>
            </a:extLst>
          </p:cNvPr>
          <p:cNvSpPr>
            <a:spLocks noGrp="1"/>
          </p:cNvSpPr>
          <p:nvPr>
            <p:ph type="ftr" sz="quarter" idx="2"/>
          </p:nvPr>
        </p:nvSpPr>
        <p:spPr>
          <a:xfrm>
            <a:off x="0" y="9720263"/>
            <a:ext cx="3078163" cy="512762"/>
          </a:xfrm>
          <a:prstGeom prst="rect">
            <a:avLst/>
          </a:prstGeom>
        </p:spPr>
        <p:txBody>
          <a:bodyPr vert="horz" lIns="91440" tIns="45720" rIns="91440" bIns="45720" rtlCol="0" anchor="b"/>
          <a:lstStyle>
            <a:lvl1pPr algn="l">
              <a:defRPr sz="1200"/>
            </a:lvl1pPr>
          </a:lstStyle>
          <a:p>
            <a:pPr>
              <a:defRPr/>
            </a:pPr>
            <a:endParaRPr lang="de-DE"/>
          </a:p>
        </p:txBody>
      </p:sp>
      <p:sp>
        <p:nvSpPr>
          <p:cNvPr id="5" name="Foliennummernplatzhalter 4">
            <a:extLst>
              <a:ext uri="{FF2B5EF4-FFF2-40B4-BE49-F238E27FC236}">
                <a16:creationId xmlns:a16="http://schemas.microsoft.com/office/drawing/2014/main" id="{C9BF0E69-7069-40C7-AED3-3D3CC2BEBEB9}"/>
              </a:ext>
            </a:extLst>
          </p:cNvPr>
          <p:cNvSpPr>
            <a:spLocks noGrp="1"/>
          </p:cNvSpPr>
          <p:nvPr>
            <p:ph type="sldNum" sz="quarter" idx="3"/>
          </p:nvPr>
        </p:nvSpPr>
        <p:spPr>
          <a:xfrm>
            <a:off x="4022725" y="9720263"/>
            <a:ext cx="3078163" cy="512762"/>
          </a:xfrm>
          <a:prstGeom prst="rect">
            <a:avLst/>
          </a:prstGeom>
        </p:spPr>
        <p:txBody>
          <a:bodyPr vert="horz" lIns="91440" tIns="45720" rIns="91440" bIns="45720" rtlCol="0" anchor="b"/>
          <a:lstStyle>
            <a:lvl1pPr algn="r">
              <a:defRPr sz="1200"/>
            </a:lvl1pPr>
          </a:lstStyle>
          <a:p>
            <a:pPr>
              <a:defRPr/>
            </a:pPr>
            <a:fld id="{E79D9FF3-C011-41D6-8116-C0D45CCDCD90}" type="slidenum">
              <a:rPr lang="de-DE"/>
              <a:pPr>
                <a:defRPr/>
              </a:pPr>
              <a:t>‹Nr.›</a:t>
            </a:fld>
            <a:endParaRPr lang="de-DE"/>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Kopfzeilenplatzhalter 1">
            <a:extLst>
              <a:ext uri="{FF2B5EF4-FFF2-40B4-BE49-F238E27FC236}">
                <a16:creationId xmlns:a16="http://schemas.microsoft.com/office/drawing/2014/main" id="{3EFB0A97-6193-452E-88A1-614C92538FA5}"/>
              </a:ext>
            </a:extLst>
          </p:cNvPr>
          <p:cNvSpPr>
            <a:spLocks noGrp="1"/>
          </p:cNvSpPr>
          <p:nvPr>
            <p:ph type="hdr" sz="quarter"/>
          </p:nvPr>
        </p:nvSpPr>
        <p:spPr>
          <a:xfrm>
            <a:off x="0" y="0"/>
            <a:ext cx="3078163" cy="512763"/>
          </a:xfrm>
          <a:prstGeom prst="rect">
            <a:avLst/>
          </a:prstGeom>
        </p:spPr>
        <p:txBody>
          <a:bodyPr vert="horz" lIns="91440" tIns="45720" rIns="91440" bIns="45720" rtlCol="0"/>
          <a:lstStyle>
            <a:lvl1pPr algn="l">
              <a:defRPr sz="1200"/>
            </a:lvl1pPr>
          </a:lstStyle>
          <a:p>
            <a:pPr>
              <a:defRPr/>
            </a:pPr>
            <a:endParaRPr lang="de-DE"/>
          </a:p>
        </p:txBody>
      </p:sp>
      <p:sp>
        <p:nvSpPr>
          <p:cNvPr id="3" name="Datumsplatzhalter 2">
            <a:extLst>
              <a:ext uri="{FF2B5EF4-FFF2-40B4-BE49-F238E27FC236}">
                <a16:creationId xmlns:a16="http://schemas.microsoft.com/office/drawing/2014/main" id="{42E5D74E-AE00-4EF9-9B76-FD18A34D6DD1}"/>
              </a:ext>
            </a:extLst>
          </p:cNvPr>
          <p:cNvSpPr>
            <a:spLocks noGrp="1"/>
          </p:cNvSpPr>
          <p:nvPr>
            <p:ph type="dt" idx="1"/>
          </p:nvPr>
        </p:nvSpPr>
        <p:spPr>
          <a:xfrm>
            <a:off x="4022725" y="0"/>
            <a:ext cx="3078163" cy="512763"/>
          </a:xfrm>
          <a:prstGeom prst="rect">
            <a:avLst/>
          </a:prstGeom>
        </p:spPr>
        <p:txBody>
          <a:bodyPr vert="horz" lIns="91440" tIns="45720" rIns="91440" bIns="45720" rtlCol="0"/>
          <a:lstStyle>
            <a:lvl1pPr algn="r">
              <a:defRPr sz="1200"/>
            </a:lvl1pPr>
          </a:lstStyle>
          <a:p>
            <a:pPr>
              <a:defRPr/>
            </a:pPr>
            <a:fld id="{999DED2E-CCE0-4F00-A08C-F84EDDBB6E91}" type="datetimeFigureOut">
              <a:rPr lang="de-DE"/>
              <a:pPr>
                <a:defRPr/>
              </a:pPr>
              <a:t>07.05.2023</a:t>
            </a:fld>
            <a:endParaRPr lang="de-DE"/>
          </a:p>
        </p:txBody>
      </p:sp>
      <p:sp>
        <p:nvSpPr>
          <p:cNvPr id="4" name="Folienbildplatzhalter 3">
            <a:extLst>
              <a:ext uri="{FF2B5EF4-FFF2-40B4-BE49-F238E27FC236}">
                <a16:creationId xmlns:a16="http://schemas.microsoft.com/office/drawing/2014/main" id="{848EF6E4-C9B6-46A2-9707-C5B89E3D95E1}"/>
              </a:ext>
            </a:extLst>
          </p:cNvPr>
          <p:cNvSpPr>
            <a:spLocks noGrp="1" noRot="1" noChangeAspect="1"/>
          </p:cNvSpPr>
          <p:nvPr>
            <p:ph type="sldImg" idx="2"/>
          </p:nvPr>
        </p:nvSpPr>
        <p:spPr>
          <a:xfrm>
            <a:off x="1249363" y="1279525"/>
            <a:ext cx="4603750" cy="3452813"/>
          </a:xfrm>
          <a:prstGeom prst="rect">
            <a:avLst/>
          </a:prstGeom>
          <a:noFill/>
          <a:ln w="12700">
            <a:solidFill>
              <a:prstClr val="black"/>
            </a:solidFill>
          </a:ln>
        </p:spPr>
        <p:txBody>
          <a:bodyPr vert="horz" lIns="91440" tIns="45720" rIns="91440" bIns="45720" rtlCol="0" anchor="ctr"/>
          <a:lstStyle/>
          <a:p>
            <a:pPr lvl="0"/>
            <a:endParaRPr lang="de-DE" noProof="0"/>
          </a:p>
        </p:txBody>
      </p:sp>
      <p:sp>
        <p:nvSpPr>
          <p:cNvPr id="5" name="Notizenplatzhalter 4">
            <a:extLst>
              <a:ext uri="{FF2B5EF4-FFF2-40B4-BE49-F238E27FC236}">
                <a16:creationId xmlns:a16="http://schemas.microsoft.com/office/drawing/2014/main" id="{2A2D04FF-6730-4A51-9D63-DDCB50A81F79}"/>
              </a:ext>
            </a:extLst>
          </p:cNvPr>
          <p:cNvSpPr>
            <a:spLocks noGrp="1"/>
          </p:cNvSpPr>
          <p:nvPr>
            <p:ph type="body" sz="quarter" idx="3"/>
          </p:nvPr>
        </p:nvSpPr>
        <p:spPr>
          <a:xfrm>
            <a:off x="709613" y="4924425"/>
            <a:ext cx="5683250" cy="4029075"/>
          </a:xfrm>
          <a:prstGeom prst="rect">
            <a:avLst/>
          </a:prstGeom>
        </p:spPr>
        <p:txBody>
          <a:bodyPr vert="horz" lIns="91440" tIns="45720" rIns="91440" bIns="45720" rtlCol="0"/>
          <a:lstStyle/>
          <a:p>
            <a:pPr lvl="0"/>
            <a:r>
              <a:rPr lang="de-DE" noProof="0"/>
              <a:t>Mastertextformat bearbeiten</a:t>
            </a:r>
          </a:p>
          <a:p>
            <a:pPr lvl="1"/>
            <a:r>
              <a:rPr lang="de-DE" noProof="0"/>
              <a:t>Zweite Ebene</a:t>
            </a:r>
          </a:p>
          <a:p>
            <a:pPr lvl="2"/>
            <a:r>
              <a:rPr lang="de-DE" noProof="0"/>
              <a:t>Dritte Ebene</a:t>
            </a:r>
          </a:p>
          <a:p>
            <a:pPr lvl="3"/>
            <a:r>
              <a:rPr lang="de-DE" noProof="0"/>
              <a:t>Vierte Ebene</a:t>
            </a:r>
          </a:p>
          <a:p>
            <a:pPr lvl="4"/>
            <a:r>
              <a:rPr lang="de-DE" noProof="0"/>
              <a:t>Fünfte Ebene</a:t>
            </a:r>
          </a:p>
        </p:txBody>
      </p:sp>
      <p:sp>
        <p:nvSpPr>
          <p:cNvPr id="6" name="Fußzeilenplatzhalter 5">
            <a:extLst>
              <a:ext uri="{FF2B5EF4-FFF2-40B4-BE49-F238E27FC236}">
                <a16:creationId xmlns:a16="http://schemas.microsoft.com/office/drawing/2014/main" id="{BD8C22ED-6312-427D-9A60-1D93F06C45BB}"/>
              </a:ext>
            </a:extLst>
          </p:cNvPr>
          <p:cNvSpPr>
            <a:spLocks noGrp="1"/>
          </p:cNvSpPr>
          <p:nvPr>
            <p:ph type="ftr" sz="quarter" idx="4"/>
          </p:nvPr>
        </p:nvSpPr>
        <p:spPr>
          <a:xfrm>
            <a:off x="0" y="9720263"/>
            <a:ext cx="3078163" cy="512762"/>
          </a:xfrm>
          <a:prstGeom prst="rect">
            <a:avLst/>
          </a:prstGeom>
        </p:spPr>
        <p:txBody>
          <a:bodyPr vert="horz" lIns="91440" tIns="45720" rIns="91440" bIns="45720" rtlCol="0" anchor="b"/>
          <a:lstStyle>
            <a:lvl1pPr algn="l">
              <a:defRPr sz="1200"/>
            </a:lvl1pPr>
          </a:lstStyle>
          <a:p>
            <a:pPr>
              <a:defRPr/>
            </a:pPr>
            <a:endParaRPr lang="de-DE"/>
          </a:p>
        </p:txBody>
      </p:sp>
      <p:sp>
        <p:nvSpPr>
          <p:cNvPr id="7" name="Foliennummernplatzhalter 6">
            <a:extLst>
              <a:ext uri="{FF2B5EF4-FFF2-40B4-BE49-F238E27FC236}">
                <a16:creationId xmlns:a16="http://schemas.microsoft.com/office/drawing/2014/main" id="{E5BE69C4-5BDC-464B-B01D-65D45A71A906}"/>
              </a:ext>
            </a:extLst>
          </p:cNvPr>
          <p:cNvSpPr>
            <a:spLocks noGrp="1"/>
          </p:cNvSpPr>
          <p:nvPr>
            <p:ph type="sldNum" sz="quarter" idx="5"/>
          </p:nvPr>
        </p:nvSpPr>
        <p:spPr>
          <a:xfrm>
            <a:off x="4022725" y="9720263"/>
            <a:ext cx="3078163" cy="512762"/>
          </a:xfrm>
          <a:prstGeom prst="rect">
            <a:avLst/>
          </a:prstGeom>
        </p:spPr>
        <p:txBody>
          <a:bodyPr vert="horz" lIns="91440" tIns="45720" rIns="91440" bIns="45720" rtlCol="0" anchor="b"/>
          <a:lstStyle>
            <a:lvl1pPr algn="r">
              <a:defRPr sz="1200"/>
            </a:lvl1pPr>
          </a:lstStyle>
          <a:p>
            <a:pPr>
              <a:defRPr/>
            </a:pPr>
            <a:fld id="{A1D62716-6744-4581-81E9-9625C1EA3851}" type="slidenum">
              <a:rPr lang="de-DE"/>
              <a:pPr>
                <a:defRPr/>
              </a:pPr>
              <a:t>‹Nr.›</a:t>
            </a:fld>
            <a:endParaRPr lang="de-DE"/>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Folienbildplatzhalter 1">
            <a:extLst>
              <a:ext uri="{FF2B5EF4-FFF2-40B4-BE49-F238E27FC236}">
                <a16:creationId xmlns:a16="http://schemas.microsoft.com/office/drawing/2014/main" id="{1AB0717A-7DC6-4CE5-8AEF-260F03B127F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9" name="Notizenplatzhalter 2">
            <a:extLst>
              <a:ext uri="{FF2B5EF4-FFF2-40B4-BE49-F238E27FC236}">
                <a16:creationId xmlns:a16="http://schemas.microsoft.com/office/drawing/2014/main" id="{3037D522-E0C5-4525-95D9-CC9025835A8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de-DE" altLang="de-DE"/>
          </a:p>
        </p:txBody>
      </p:sp>
      <p:sp>
        <p:nvSpPr>
          <p:cNvPr id="9220" name="Foliennummernplatzhalter 3">
            <a:extLst>
              <a:ext uri="{FF2B5EF4-FFF2-40B4-BE49-F238E27FC236}">
                <a16:creationId xmlns:a16="http://schemas.microsoft.com/office/drawing/2014/main" id="{C73AE2E6-02FC-4B66-9D63-C84CC654521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148675D0-04A3-4800-AF8B-092C644211C0}" type="slidenum">
              <a:rPr lang="de-DE" altLang="de-DE" smtClean="0"/>
              <a:pPr/>
              <a:t>2</a:t>
            </a:fld>
            <a:endParaRPr lang="de-DE" altLang="de-DE"/>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Folienbildplatzhalter 1">
            <a:extLst>
              <a:ext uri="{FF2B5EF4-FFF2-40B4-BE49-F238E27FC236}">
                <a16:creationId xmlns:a16="http://schemas.microsoft.com/office/drawing/2014/main" id="{1994FE9C-81C1-4823-8923-0E3C6470BB5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3" name="Notizenplatzhalter 2">
            <a:extLst>
              <a:ext uri="{FF2B5EF4-FFF2-40B4-BE49-F238E27FC236}">
                <a16:creationId xmlns:a16="http://schemas.microsoft.com/office/drawing/2014/main" id="{53B4DA57-790D-4F5A-8FA2-6EC4981F340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de-DE" altLang="de-DE"/>
          </a:p>
        </p:txBody>
      </p:sp>
      <p:sp>
        <p:nvSpPr>
          <p:cNvPr id="15364" name="Foliennummernplatzhalter 3">
            <a:extLst>
              <a:ext uri="{FF2B5EF4-FFF2-40B4-BE49-F238E27FC236}">
                <a16:creationId xmlns:a16="http://schemas.microsoft.com/office/drawing/2014/main" id="{70CE3F07-B997-4E26-9A60-E4476E8CADD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CE216F69-F0DC-4E88-A204-E82CDD048740}" type="slidenum">
              <a:rPr lang="de-DE" altLang="de-DE" smtClean="0"/>
              <a:pPr/>
              <a:t>7</a:t>
            </a:fld>
            <a:endParaRPr lang="de-DE" altLang="de-DE"/>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Folienbildplatzhalter 1">
            <a:extLst>
              <a:ext uri="{FF2B5EF4-FFF2-40B4-BE49-F238E27FC236}">
                <a16:creationId xmlns:a16="http://schemas.microsoft.com/office/drawing/2014/main" id="{1994FE9C-81C1-4823-8923-0E3C6470BB5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3" name="Notizenplatzhalter 2">
            <a:extLst>
              <a:ext uri="{FF2B5EF4-FFF2-40B4-BE49-F238E27FC236}">
                <a16:creationId xmlns:a16="http://schemas.microsoft.com/office/drawing/2014/main" id="{53B4DA57-790D-4F5A-8FA2-6EC4981F340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de-DE" altLang="de-DE"/>
          </a:p>
        </p:txBody>
      </p:sp>
      <p:sp>
        <p:nvSpPr>
          <p:cNvPr id="15364" name="Foliennummernplatzhalter 3">
            <a:extLst>
              <a:ext uri="{FF2B5EF4-FFF2-40B4-BE49-F238E27FC236}">
                <a16:creationId xmlns:a16="http://schemas.microsoft.com/office/drawing/2014/main" id="{70CE3F07-B997-4E26-9A60-E4476E8CADD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CE216F69-F0DC-4E88-A204-E82CDD048740}" type="slidenum">
              <a:rPr lang="de-DE" altLang="de-DE" smtClean="0"/>
              <a:pPr/>
              <a:t>8</a:t>
            </a:fld>
            <a:endParaRPr lang="de-DE" altLang="de-DE"/>
          </a:p>
        </p:txBody>
      </p:sp>
    </p:spTree>
    <p:extLst>
      <p:ext uri="{BB962C8B-B14F-4D97-AF65-F5344CB8AC3E}">
        <p14:creationId xmlns:p14="http://schemas.microsoft.com/office/powerpoint/2010/main" val="66806978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elfolie">
    <p:spTree>
      <p:nvGrpSpPr>
        <p:cNvPr id="1" name=""/>
        <p:cNvGrpSpPr/>
        <p:nvPr/>
      </p:nvGrpSpPr>
      <p:grpSpPr>
        <a:xfrm>
          <a:off x="0" y="0"/>
          <a:ext cx="0" cy="0"/>
          <a:chOff x="0" y="0"/>
          <a:chExt cx="0" cy="0"/>
        </a:xfrm>
      </p:grpSpPr>
      <p:sp>
        <p:nvSpPr>
          <p:cNvPr id="2" name="Titel 1">
            <a:extLst/>
          </p:cNvPr>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de-DE"/>
              <a:t>Mastertitelformat bearbeiten</a:t>
            </a:r>
          </a:p>
        </p:txBody>
      </p:sp>
      <p:sp>
        <p:nvSpPr>
          <p:cNvPr id="3" name="Untertitel 2">
            <a:extLst/>
          </p:cNvPr>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de-DE"/>
              <a:t>Master-Untertitelformat bearbeiten</a:t>
            </a:r>
          </a:p>
        </p:txBody>
      </p:sp>
    </p:spTree>
    <p:extLst>
      <p:ext uri="{BB962C8B-B14F-4D97-AF65-F5344CB8AC3E}">
        <p14:creationId xmlns:p14="http://schemas.microsoft.com/office/powerpoint/2010/main" val="292641289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idx="1"/>
          </p:nvPr>
        </p:nvSpPr>
        <p:spPr>
          <a:xfrm>
            <a:off x="628650" y="1825625"/>
            <a:ext cx="788670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103604162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Abschnitts-&#10;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3888" y="1709738"/>
            <a:ext cx="7886700" cy="2852737"/>
          </a:xfrm>
          <a:prstGeom prst="rect">
            <a:avLst/>
          </a:prstGeom>
        </p:spPr>
        <p:txBody>
          <a:bodyPr anchor="b"/>
          <a:lstStyle>
            <a:lvl1pPr>
              <a:defRPr sz="6000"/>
            </a:lvl1pPr>
          </a:lstStyle>
          <a:p>
            <a:r>
              <a:rPr lang="de-DE"/>
              <a:t>Mastertitelformat bearbeiten</a:t>
            </a:r>
          </a:p>
        </p:txBody>
      </p:sp>
      <p:sp>
        <p:nvSpPr>
          <p:cNvPr id="3" name="Textplatzhalter 2">
            <a:extLst/>
          </p:cNvPr>
          <p:cNvSpPr>
            <a:spLocks noGrp="1"/>
          </p:cNvSpPr>
          <p:nvPr>
            <p:ph type="body" idx="1"/>
          </p:nvPr>
        </p:nvSpPr>
        <p:spPr>
          <a:xfrm>
            <a:off x="623888" y="4589463"/>
            <a:ext cx="78867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de-DE"/>
              <a:t>Mastertextformat bearbeiten</a:t>
            </a:r>
          </a:p>
        </p:txBody>
      </p:sp>
    </p:spTree>
    <p:extLst>
      <p:ext uri="{BB962C8B-B14F-4D97-AF65-F5344CB8AC3E}">
        <p14:creationId xmlns:p14="http://schemas.microsoft.com/office/powerpoint/2010/main" val="147312588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half" idx="2"/>
          </p:nvPr>
        </p:nvSpPr>
        <p:spPr>
          <a:xfrm>
            <a:off x="464820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4932252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365125"/>
            <a:ext cx="7886700" cy="1325563"/>
          </a:xfrm>
          <a:prstGeom prst="rect">
            <a:avLst/>
          </a:prstGeom>
        </p:spPr>
        <p:txBody>
          <a:bodyPr/>
          <a:lstStyle/>
          <a:p>
            <a:r>
              <a:rPr lang="de-DE"/>
              <a:t>Mastertitelformat bearbeiten</a:t>
            </a:r>
          </a:p>
        </p:txBody>
      </p:sp>
      <p:sp>
        <p:nvSpPr>
          <p:cNvPr id="3" name="Textplatzhalter 2">
            <a:extLst/>
          </p:cNvPr>
          <p:cNvSpPr>
            <a:spLocks noGrp="1"/>
          </p:cNvSpPr>
          <p:nvPr>
            <p:ph type="body" idx="1"/>
          </p:nvPr>
        </p:nvSpPr>
        <p:spPr>
          <a:xfrm>
            <a:off x="630238" y="1681163"/>
            <a:ext cx="386873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4" name="Inhaltsplatzhalter 3">
            <a:extLst/>
          </p:cNvPr>
          <p:cNvSpPr>
            <a:spLocks noGrp="1"/>
          </p:cNvSpPr>
          <p:nvPr>
            <p:ph sz="half" idx="2"/>
          </p:nvPr>
        </p:nvSpPr>
        <p:spPr>
          <a:xfrm>
            <a:off x="630238" y="2505075"/>
            <a:ext cx="3868737"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Textplatzhalter 4">
            <a:extLst/>
          </p:cNvPr>
          <p:cNvSpPr>
            <a:spLocks noGrp="1"/>
          </p:cNvSpPr>
          <p:nvPr>
            <p:ph type="body" sz="quarter" idx="3"/>
          </p:nvPr>
        </p:nvSpPr>
        <p:spPr>
          <a:xfrm>
            <a:off x="4629150" y="1681163"/>
            <a:ext cx="38877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6" name="Inhaltsplatzhalter 5">
            <a:extLst/>
          </p:cNvPr>
          <p:cNvSpPr>
            <a:spLocks noGrp="1"/>
          </p:cNvSpPr>
          <p:nvPr>
            <p:ph sz="quarter" idx="4"/>
          </p:nvPr>
        </p:nvSpPr>
        <p:spPr>
          <a:xfrm>
            <a:off x="4629150" y="2505075"/>
            <a:ext cx="3887788"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30038754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Tree>
    <p:extLst>
      <p:ext uri="{BB962C8B-B14F-4D97-AF65-F5344CB8AC3E}">
        <p14:creationId xmlns:p14="http://schemas.microsoft.com/office/powerpoint/2010/main" val="14678613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935570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Inhaltsplatzhalter 2">
            <a:extLst/>
          </p:cNvPr>
          <p:cNvSpPr>
            <a:spLocks noGrp="1"/>
          </p:cNvSpPr>
          <p:nvPr>
            <p:ph idx="1"/>
          </p:nvPr>
        </p:nvSpPr>
        <p:spPr>
          <a:xfrm>
            <a:off x="3887788" y="987425"/>
            <a:ext cx="462915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31278739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Bildplatzhalter 2">
            <a:extLst/>
          </p:cNvPr>
          <p:cNvSpPr>
            <a:spLocks noGrp="1"/>
          </p:cNvSpPr>
          <p:nvPr>
            <p:ph type="pic" idx="1"/>
          </p:nvPr>
        </p:nvSpPr>
        <p:spPr>
          <a:xfrm>
            <a:off x="3887788" y="987425"/>
            <a:ext cx="462915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233115383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Vertikaler Textplatzhalter 2">
            <a:extLst/>
          </p:cNvPr>
          <p:cNvSpPr>
            <a:spLocks noGrp="1"/>
          </p:cNvSpPr>
          <p:nvPr>
            <p:ph type="body" orient="vert" idx="1"/>
          </p:nvPr>
        </p:nvSpPr>
        <p:spPr>
          <a:xfrm>
            <a:off x="628650" y="1825625"/>
            <a:ext cx="7886700" cy="43513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3957698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a:extLst/>
          </p:cNvPr>
          <p:cNvSpPr>
            <a:spLocks noGrp="1"/>
          </p:cNvSpPr>
          <p:nvPr>
            <p:ph type="title" orient="vert"/>
          </p:nvPr>
        </p:nvSpPr>
        <p:spPr>
          <a:xfrm>
            <a:off x="6543675" y="365125"/>
            <a:ext cx="1971675" cy="5811838"/>
          </a:xfrm>
          <a:prstGeom prst="rect">
            <a:avLst/>
          </a:prstGeom>
        </p:spPr>
        <p:txBody>
          <a:bodyPr vert="eaVert"/>
          <a:lstStyle/>
          <a:p>
            <a:r>
              <a:rPr lang="de-DE"/>
              <a:t>Mastertitelformat bearbeiten</a:t>
            </a:r>
          </a:p>
        </p:txBody>
      </p:sp>
      <p:sp>
        <p:nvSpPr>
          <p:cNvPr id="3" name="Vertikaler Textplatzhalter 2">
            <a:extLst/>
          </p:cNvPr>
          <p:cNvSpPr>
            <a:spLocks noGrp="1"/>
          </p:cNvSpPr>
          <p:nvPr>
            <p:ph type="body" orient="vert" idx="1"/>
          </p:nvPr>
        </p:nvSpPr>
        <p:spPr>
          <a:xfrm>
            <a:off x="628650" y="365125"/>
            <a:ext cx="5762625" cy="58118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405110652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reserve="1">
  <p:cSld name="Inhalt">
    <p:spTree>
      <p:nvGrpSpPr>
        <p:cNvPr id="1" name=""/>
        <p:cNvGrpSpPr/>
        <p:nvPr/>
      </p:nvGrpSpPr>
      <p:grpSpPr>
        <a:xfrm>
          <a:off x="0" y="0"/>
          <a:ext cx="0" cy="0"/>
          <a:chOff x="0" y="0"/>
          <a:chExt cx="0" cy="0"/>
        </a:xfrm>
      </p:grpSpPr>
      <p:sp>
        <p:nvSpPr>
          <p:cNvPr id="2" name="Inhaltsplatzhalter 1">
            <a:extLst/>
          </p:cNvPr>
          <p:cNvSpPr>
            <a:spLocks noGrp="1"/>
          </p:cNvSpPr>
          <p:nvPr>
            <p:ph/>
          </p:nvPr>
        </p:nvSpPr>
        <p:spPr>
          <a:xfrm>
            <a:off x="628650" y="365125"/>
            <a:ext cx="7886700" cy="58118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27584629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elfolie">
    <p:spTree>
      <p:nvGrpSpPr>
        <p:cNvPr id="1" name=""/>
        <p:cNvGrpSpPr/>
        <p:nvPr/>
      </p:nvGrpSpPr>
      <p:grpSpPr>
        <a:xfrm>
          <a:off x="0" y="0"/>
          <a:ext cx="0" cy="0"/>
          <a:chOff x="0" y="0"/>
          <a:chExt cx="0" cy="0"/>
        </a:xfrm>
      </p:grpSpPr>
      <p:sp>
        <p:nvSpPr>
          <p:cNvPr id="2" name="Titel 1">
            <a:extLst/>
          </p:cNvPr>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de-DE"/>
              <a:t>Mastertitelformat bearbeiten</a:t>
            </a:r>
          </a:p>
        </p:txBody>
      </p:sp>
      <p:sp>
        <p:nvSpPr>
          <p:cNvPr id="3" name="Untertitel 2">
            <a:extLst/>
          </p:cNvPr>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de-DE"/>
              <a:t>Master-Untertitelformat bearbeiten</a:t>
            </a:r>
          </a:p>
        </p:txBody>
      </p:sp>
    </p:spTree>
    <p:extLst>
      <p:ext uri="{BB962C8B-B14F-4D97-AF65-F5344CB8AC3E}">
        <p14:creationId xmlns:p14="http://schemas.microsoft.com/office/powerpoint/2010/main" val="113871539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idx="1"/>
          </p:nvPr>
        </p:nvSpPr>
        <p:spPr>
          <a:xfrm>
            <a:off x="628650" y="1825625"/>
            <a:ext cx="788670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377087322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Abschnitts-&#10;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3888" y="1709738"/>
            <a:ext cx="7886700" cy="2852737"/>
          </a:xfrm>
          <a:prstGeom prst="rect">
            <a:avLst/>
          </a:prstGeom>
        </p:spPr>
        <p:txBody>
          <a:bodyPr anchor="b"/>
          <a:lstStyle>
            <a:lvl1pPr>
              <a:defRPr sz="6000"/>
            </a:lvl1pPr>
          </a:lstStyle>
          <a:p>
            <a:r>
              <a:rPr lang="de-DE"/>
              <a:t>Mastertitelformat bearbeiten</a:t>
            </a:r>
          </a:p>
        </p:txBody>
      </p:sp>
      <p:sp>
        <p:nvSpPr>
          <p:cNvPr id="3" name="Textplatzhalter 2">
            <a:extLst/>
          </p:cNvPr>
          <p:cNvSpPr>
            <a:spLocks noGrp="1"/>
          </p:cNvSpPr>
          <p:nvPr>
            <p:ph type="body" idx="1"/>
          </p:nvPr>
        </p:nvSpPr>
        <p:spPr>
          <a:xfrm>
            <a:off x="623888" y="4589463"/>
            <a:ext cx="78867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de-DE"/>
              <a:t>Mastertextformat bearbeiten</a:t>
            </a:r>
          </a:p>
        </p:txBody>
      </p:sp>
    </p:spTree>
    <p:extLst>
      <p:ext uri="{BB962C8B-B14F-4D97-AF65-F5344CB8AC3E}">
        <p14:creationId xmlns:p14="http://schemas.microsoft.com/office/powerpoint/2010/main" val="305397022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half" idx="2"/>
          </p:nvPr>
        </p:nvSpPr>
        <p:spPr>
          <a:xfrm>
            <a:off x="464820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85997450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365125"/>
            <a:ext cx="7886700" cy="1325563"/>
          </a:xfrm>
          <a:prstGeom prst="rect">
            <a:avLst/>
          </a:prstGeom>
        </p:spPr>
        <p:txBody>
          <a:bodyPr/>
          <a:lstStyle/>
          <a:p>
            <a:r>
              <a:rPr lang="de-DE"/>
              <a:t>Mastertitelformat bearbeiten</a:t>
            </a:r>
          </a:p>
        </p:txBody>
      </p:sp>
      <p:sp>
        <p:nvSpPr>
          <p:cNvPr id="3" name="Textplatzhalter 2">
            <a:extLst/>
          </p:cNvPr>
          <p:cNvSpPr>
            <a:spLocks noGrp="1"/>
          </p:cNvSpPr>
          <p:nvPr>
            <p:ph type="body" idx="1"/>
          </p:nvPr>
        </p:nvSpPr>
        <p:spPr>
          <a:xfrm>
            <a:off x="630238" y="1681163"/>
            <a:ext cx="386873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4" name="Inhaltsplatzhalter 3">
            <a:extLst/>
          </p:cNvPr>
          <p:cNvSpPr>
            <a:spLocks noGrp="1"/>
          </p:cNvSpPr>
          <p:nvPr>
            <p:ph sz="half" idx="2"/>
          </p:nvPr>
        </p:nvSpPr>
        <p:spPr>
          <a:xfrm>
            <a:off x="630238" y="2505075"/>
            <a:ext cx="3868737"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Textplatzhalter 4">
            <a:extLst/>
          </p:cNvPr>
          <p:cNvSpPr>
            <a:spLocks noGrp="1"/>
          </p:cNvSpPr>
          <p:nvPr>
            <p:ph type="body" sz="quarter" idx="3"/>
          </p:nvPr>
        </p:nvSpPr>
        <p:spPr>
          <a:xfrm>
            <a:off x="4629150" y="1681163"/>
            <a:ext cx="38877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6" name="Inhaltsplatzhalter 5">
            <a:extLst/>
          </p:cNvPr>
          <p:cNvSpPr>
            <a:spLocks noGrp="1"/>
          </p:cNvSpPr>
          <p:nvPr>
            <p:ph sz="quarter" idx="4"/>
          </p:nvPr>
        </p:nvSpPr>
        <p:spPr>
          <a:xfrm>
            <a:off x="4629150" y="2505075"/>
            <a:ext cx="3887788"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1910105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Tree>
    <p:extLst>
      <p:ext uri="{BB962C8B-B14F-4D97-AF65-F5344CB8AC3E}">
        <p14:creationId xmlns:p14="http://schemas.microsoft.com/office/powerpoint/2010/main" val="337780165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Tree>
    <p:extLst>
      <p:ext uri="{BB962C8B-B14F-4D97-AF65-F5344CB8AC3E}">
        <p14:creationId xmlns:p14="http://schemas.microsoft.com/office/powerpoint/2010/main" val="14539214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Inhaltsplatzhalter 2">
            <a:extLst/>
          </p:cNvPr>
          <p:cNvSpPr>
            <a:spLocks noGrp="1"/>
          </p:cNvSpPr>
          <p:nvPr>
            <p:ph idx="1"/>
          </p:nvPr>
        </p:nvSpPr>
        <p:spPr>
          <a:xfrm>
            <a:off x="3887788" y="987425"/>
            <a:ext cx="462915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63999325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Bildplatzhalter 2">
            <a:extLst/>
          </p:cNvPr>
          <p:cNvSpPr>
            <a:spLocks noGrp="1"/>
          </p:cNvSpPr>
          <p:nvPr>
            <p:ph type="pic" idx="1"/>
          </p:nvPr>
        </p:nvSpPr>
        <p:spPr>
          <a:xfrm>
            <a:off x="3887788" y="987425"/>
            <a:ext cx="462915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155240302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Vertikaler Textplatzhalter 2">
            <a:extLst/>
          </p:cNvPr>
          <p:cNvSpPr>
            <a:spLocks noGrp="1"/>
          </p:cNvSpPr>
          <p:nvPr>
            <p:ph type="body" orient="vert" idx="1"/>
          </p:nvPr>
        </p:nvSpPr>
        <p:spPr>
          <a:xfrm>
            <a:off x="628650" y="1825625"/>
            <a:ext cx="7886700" cy="43513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25607184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a:extLst/>
          </p:cNvPr>
          <p:cNvSpPr>
            <a:spLocks noGrp="1"/>
          </p:cNvSpPr>
          <p:nvPr>
            <p:ph type="title" orient="vert"/>
          </p:nvPr>
        </p:nvSpPr>
        <p:spPr>
          <a:xfrm>
            <a:off x="6543675" y="365125"/>
            <a:ext cx="1971675" cy="5811838"/>
          </a:xfrm>
          <a:prstGeom prst="rect">
            <a:avLst/>
          </a:prstGeom>
        </p:spPr>
        <p:txBody>
          <a:bodyPr vert="eaVert"/>
          <a:lstStyle/>
          <a:p>
            <a:r>
              <a:rPr lang="de-DE"/>
              <a:t>Mastertitelformat bearbeiten</a:t>
            </a:r>
          </a:p>
        </p:txBody>
      </p:sp>
      <p:sp>
        <p:nvSpPr>
          <p:cNvPr id="3" name="Vertikaler Textplatzhalter 2">
            <a:extLst/>
          </p:cNvPr>
          <p:cNvSpPr>
            <a:spLocks noGrp="1"/>
          </p:cNvSpPr>
          <p:nvPr>
            <p:ph type="body" orient="vert" idx="1"/>
          </p:nvPr>
        </p:nvSpPr>
        <p:spPr>
          <a:xfrm>
            <a:off x="628650" y="365125"/>
            <a:ext cx="5762625" cy="58118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379236836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AndTwoObj" preserve="1">
  <p:cSld name="Titel, Inhalt und 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quarter" idx="2"/>
          </p:nvPr>
        </p:nvSpPr>
        <p:spPr>
          <a:xfrm>
            <a:off x="4648200" y="1825625"/>
            <a:ext cx="3867150" cy="2098675"/>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Inhaltsplatzhalter 4">
            <a:extLst/>
          </p:cNvPr>
          <p:cNvSpPr>
            <a:spLocks noGrp="1"/>
          </p:cNvSpPr>
          <p:nvPr>
            <p:ph sz="quarter" idx="3"/>
          </p:nvPr>
        </p:nvSpPr>
        <p:spPr>
          <a:xfrm>
            <a:off x="4648200" y="4076700"/>
            <a:ext cx="3867150" cy="2100263"/>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99610136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Only" preserve="1">
  <p:cSld name="Inhalt">
    <p:spTree>
      <p:nvGrpSpPr>
        <p:cNvPr id="1" name=""/>
        <p:cNvGrpSpPr/>
        <p:nvPr/>
      </p:nvGrpSpPr>
      <p:grpSpPr>
        <a:xfrm>
          <a:off x="0" y="0"/>
          <a:ext cx="0" cy="0"/>
          <a:chOff x="0" y="0"/>
          <a:chExt cx="0" cy="0"/>
        </a:xfrm>
      </p:grpSpPr>
      <p:sp>
        <p:nvSpPr>
          <p:cNvPr id="2" name="Inhaltsplatzhalter 1">
            <a:extLst/>
          </p:cNvPr>
          <p:cNvSpPr>
            <a:spLocks noGrp="1"/>
          </p:cNvSpPr>
          <p:nvPr>
            <p:ph/>
          </p:nvPr>
        </p:nvSpPr>
        <p:spPr>
          <a:xfrm>
            <a:off x="628650" y="365125"/>
            <a:ext cx="7886700" cy="58118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157036721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fourObj" preserve="1">
  <p:cSld name="Titel und vier Inhalte">
    <p:spTree>
      <p:nvGrpSpPr>
        <p:cNvPr id="1" name=""/>
        <p:cNvGrpSpPr/>
        <p:nvPr/>
      </p:nvGrpSpPr>
      <p:grpSpPr>
        <a:xfrm>
          <a:off x="0" y="0"/>
          <a:ext cx="0" cy="0"/>
          <a:chOff x="0" y="0"/>
          <a:chExt cx="0" cy="0"/>
        </a:xfrm>
      </p:grpSpPr>
      <p:sp>
        <p:nvSpPr>
          <p:cNvPr id="2" name="Titel 1">
            <a:extLst/>
          </p:cNvPr>
          <p:cNvSpPr>
            <a:spLocks noGrp="1"/>
          </p:cNvSpPr>
          <p:nvPr>
            <p:ph type="title" sz="quarter"/>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quarter" idx="1"/>
          </p:nvPr>
        </p:nvSpPr>
        <p:spPr>
          <a:xfrm>
            <a:off x="628650" y="1825625"/>
            <a:ext cx="3867150" cy="2098675"/>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quarter" idx="2"/>
          </p:nvPr>
        </p:nvSpPr>
        <p:spPr>
          <a:xfrm>
            <a:off x="4648200" y="1825625"/>
            <a:ext cx="3867150" cy="2098675"/>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Inhaltsplatzhalter 4">
            <a:extLst/>
          </p:cNvPr>
          <p:cNvSpPr>
            <a:spLocks noGrp="1"/>
          </p:cNvSpPr>
          <p:nvPr>
            <p:ph sz="quarter" idx="3"/>
          </p:nvPr>
        </p:nvSpPr>
        <p:spPr>
          <a:xfrm>
            <a:off x="628650" y="4076700"/>
            <a:ext cx="3867150" cy="2100263"/>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6" name="Inhaltsplatzhalter 5">
            <a:extLst/>
          </p:cNvPr>
          <p:cNvSpPr>
            <a:spLocks noGrp="1"/>
          </p:cNvSpPr>
          <p:nvPr>
            <p:ph sz="quarter" idx="4"/>
          </p:nvPr>
        </p:nvSpPr>
        <p:spPr>
          <a:xfrm>
            <a:off x="4648200" y="4076700"/>
            <a:ext cx="3867150" cy="2100263"/>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97900112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reserve="1">
  <p:cSld name="Titelfolie">
    <p:spTree>
      <p:nvGrpSpPr>
        <p:cNvPr id="1" name=""/>
        <p:cNvGrpSpPr/>
        <p:nvPr/>
      </p:nvGrpSpPr>
      <p:grpSpPr>
        <a:xfrm>
          <a:off x="0" y="0"/>
          <a:ext cx="0" cy="0"/>
          <a:chOff x="0" y="0"/>
          <a:chExt cx="0" cy="0"/>
        </a:xfrm>
      </p:grpSpPr>
      <p:sp>
        <p:nvSpPr>
          <p:cNvPr id="2" name="Titel 1">
            <a:extLst/>
          </p:cNvPr>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de-DE"/>
              <a:t>Mastertitelformat bearbeiten</a:t>
            </a:r>
          </a:p>
        </p:txBody>
      </p:sp>
      <p:sp>
        <p:nvSpPr>
          <p:cNvPr id="3" name="Untertitel 2">
            <a:extLst/>
          </p:cNvPr>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de-DE"/>
              <a:t>Master-Untertitelformat bearbeiten</a:t>
            </a:r>
          </a:p>
        </p:txBody>
      </p:sp>
    </p:spTree>
    <p:extLst>
      <p:ext uri="{BB962C8B-B14F-4D97-AF65-F5344CB8AC3E}">
        <p14:creationId xmlns:p14="http://schemas.microsoft.com/office/powerpoint/2010/main" val="361531729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idx="1"/>
          </p:nvPr>
        </p:nvSpPr>
        <p:spPr>
          <a:xfrm>
            <a:off x="628650" y="1825625"/>
            <a:ext cx="788670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6450161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secHead" preserve="1">
  <p:cSld name="Abschnitts-&#10;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3888" y="1709738"/>
            <a:ext cx="7886700" cy="2852737"/>
          </a:xfrm>
          <a:prstGeom prst="rect">
            <a:avLst/>
          </a:prstGeom>
        </p:spPr>
        <p:txBody>
          <a:bodyPr anchor="b"/>
          <a:lstStyle>
            <a:lvl1pPr>
              <a:defRPr sz="6000"/>
            </a:lvl1pPr>
          </a:lstStyle>
          <a:p>
            <a:r>
              <a:rPr lang="de-DE"/>
              <a:t>Mastertitelformat bearbeiten</a:t>
            </a:r>
          </a:p>
        </p:txBody>
      </p:sp>
      <p:sp>
        <p:nvSpPr>
          <p:cNvPr id="3" name="Textplatzhalter 2">
            <a:extLst/>
          </p:cNvPr>
          <p:cNvSpPr>
            <a:spLocks noGrp="1"/>
          </p:cNvSpPr>
          <p:nvPr>
            <p:ph type="body" idx="1"/>
          </p:nvPr>
        </p:nvSpPr>
        <p:spPr>
          <a:xfrm>
            <a:off x="623888" y="4589463"/>
            <a:ext cx="78867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de-DE"/>
              <a:t>Mastertextformat bearbeiten</a:t>
            </a:r>
          </a:p>
        </p:txBody>
      </p:sp>
    </p:spTree>
    <p:extLst>
      <p:ext uri="{BB962C8B-B14F-4D97-AF65-F5344CB8AC3E}">
        <p14:creationId xmlns:p14="http://schemas.microsoft.com/office/powerpoint/2010/main" val="343628598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half" idx="2"/>
          </p:nvPr>
        </p:nvSpPr>
        <p:spPr>
          <a:xfrm>
            <a:off x="464820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63967313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365125"/>
            <a:ext cx="7886700" cy="1325563"/>
          </a:xfrm>
          <a:prstGeom prst="rect">
            <a:avLst/>
          </a:prstGeom>
        </p:spPr>
        <p:txBody>
          <a:bodyPr/>
          <a:lstStyle/>
          <a:p>
            <a:r>
              <a:rPr lang="de-DE"/>
              <a:t>Mastertitelformat bearbeiten</a:t>
            </a:r>
          </a:p>
        </p:txBody>
      </p:sp>
      <p:sp>
        <p:nvSpPr>
          <p:cNvPr id="3" name="Textplatzhalter 2">
            <a:extLst/>
          </p:cNvPr>
          <p:cNvSpPr>
            <a:spLocks noGrp="1"/>
          </p:cNvSpPr>
          <p:nvPr>
            <p:ph type="body" idx="1"/>
          </p:nvPr>
        </p:nvSpPr>
        <p:spPr>
          <a:xfrm>
            <a:off x="630238" y="1681163"/>
            <a:ext cx="386873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4" name="Inhaltsplatzhalter 3">
            <a:extLst/>
          </p:cNvPr>
          <p:cNvSpPr>
            <a:spLocks noGrp="1"/>
          </p:cNvSpPr>
          <p:nvPr>
            <p:ph sz="half" idx="2"/>
          </p:nvPr>
        </p:nvSpPr>
        <p:spPr>
          <a:xfrm>
            <a:off x="630238" y="2505075"/>
            <a:ext cx="3868737"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Textplatzhalter 4">
            <a:extLst/>
          </p:cNvPr>
          <p:cNvSpPr>
            <a:spLocks noGrp="1"/>
          </p:cNvSpPr>
          <p:nvPr>
            <p:ph type="body" sz="quarter" idx="3"/>
          </p:nvPr>
        </p:nvSpPr>
        <p:spPr>
          <a:xfrm>
            <a:off x="4629150" y="1681163"/>
            <a:ext cx="38877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6" name="Inhaltsplatzhalter 5">
            <a:extLst/>
          </p:cNvPr>
          <p:cNvSpPr>
            <a:spLocks noGrp="1"/>
          </p:cNvSpPr>
          <p:nvPr>
            <p:ph sz="quarter" idx="4"/>
          </p:nvPr>
        </p:nvSpPr>
        <p:spPr>
          <a:xfrm>
            <a:off x="4629150" y="2505075"/>
            <a:ext cx="3887788"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3991730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Tree>
    <p:extLst>
      <p:ext uri="{BB962C8B-B14F-4D97-AF65-F5344CB8AC3E}">
        <p14:creationId xmlns:p14="http://schemas.microsoft.com/office/powerpoint/2010/main" val="99309212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cxnSp>
        <p:nvCxnSpPr>
          <p:cNvPr id="2" name="Gerader Verbinder 7">
            <a:extLst>
              <a:ext uri="{FF2B5EF4-FFF2-40B4-BE49-F238E27FC236}">
                <a16:creationId xmlns:a16="http://schemas.microsoft.com/office/drawing/2014/main" id="{C51EDE38-7752-4833-AB36-1032C12F4E07}"/>
              </a:ext>
            </a:extLst>
          </p:cNvPr>
          <p:cNvCxnSpPr>
            <a:cxnSpLocks noChangeShapeType="1"/>
          </p:cNvCxnSpPr>
          <p:nvPr userDrawn="1"/>
        </p:nvCxnSpPr>
        <p:spPr bwMode="auto">
          <a:xfrm>
            <a:off x="-100013" y="930275"/>
            <a:ext cx="9326563" cy="0"/>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39100430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Inhaltsplatzhalter 2">
            <a:extLst/>
          </p:cNvPr>
          <p:cNvSpPr>
            <a:spLocks noGrp="1"/>
          </p:cNvSpPr>
          <p:nvPr>
            <p:ph idx="1"/>
          </p:nvPr>
        </p:nvSpPr>
        <p:spPr>
          <a:xfrm>
            <a:off x="3887788" y="987425"/>
            <a:ext cx="462915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248045652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Bildplatzhalter 2">
            <a:extLst/>
          </p:cNvPr>
          <p:cNvSpPr>
            <a:spLocks noGrp="1"/>
          </p:cNvSpPr>
          <p:nvPr>
            <p:ph type="pic" idx="1"/>
          </p:nvPr>
        </p:nvSpPr>
        <p:spPr>
          <a:xfrm>
            <a:off x="3887788" y="987425"/>
            <a:ext cx="462915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136820057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Vertikaler Textplatzhalter 2">
            <a:extLst/>
          </p:cNvPr>
          <p:cNvSpPr>
            <a:spLocks noGrp="1"/>
          </p:cNvSpPr>
          <p:nvPr>
            <p:ph type="body" orient="vert" idx="1"/>
          </p:nvPr>
        </p:nvSpPr>
        <p:spPr>
          <a:xfrm>
            <a:off x="628650" y="1825625"/>
            <a:ext cx="7886700" cy="43513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166588246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a:extLst/>
          </p:cNvPr>
          <p:cNvSpPr>
            <a:spLocks noGrp="1"/>
          </p:cNvSpPr>
          <p:nvPr>
            <p:ph type="title" orient="vert"/>
          </p:nvPr>
        </p:nvSpPr>
        <p:spPr>
          <a:xfrm>
            <a:off x="6543675" y="365125"/>
            <a:ext cx="1971675" cy="5811838"/>
          </a:xfrm>
          <a:prstGeom prst="rect">
            <a:avLst/>
          </a:prstGeom>
        </p:spPr>
        <p:txBody>
          <a:bodyPr vert="eaVert"/>
          <a:lstStyle/>
          <a:p>
            <a:r>
              <a:rPr lang="de-DE"/>
              <a:t>Mastertitelformat bearbeiten</a:t>
            </a:r>
          </a:p>
        </p:txBody>
      </p:sp>
      <p:sp>
        <p:nvSpPr>
          <p:cNvPr id="3" name="Vertikaler Textplatzhalter 2">
            <a:extLst/>
          </p:cNvPr>
          <p:cNvSpPr>
            <a:spLocks noGrp="1"/>
          </p:cNvSpPr>
          <p:nvPr>
            <p:ph type="body" orient="vert" idx="1"/>
          </p:nvPr>
        </p:nvSpPr>
        <p:spPr>
          <a:xfrm>
            <a:off x="628650" y="365125"/>
            <a:ext cx="5762625" cy="58118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34246801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Only" preserve="1">
  <p:cSld name="Inhalt">
    <p:spTree>
      <p:nvGrpSpPr>
        <p:cNvPr id="1" name=""/>
        <p:cNvGrpSpPr/>
        <p:nvPr/>
      </p:nvGrpSpPr>
      <p:grpSpPr>
        <a:xfrm>
          <a:off x="0" y="0"/>
          <a:ext cx="0" cy="0"/>
          <a:chOff x="0" y="0"/>
          <a:chExt cx="0" cy="0"/>
        </a:xfrm>
      </p:grpSpPr>
      <p:sp>
        <p:nvSpPr>
          <p:cNvPr id="2" name="Inhaltsplatzhalter 1">
            <a:extLst/>
          </p:cNvPr>
          <p:cNvSpPr>
            <a:spLocks noGrp="1"/>
          </p:cNvSpPr>
          <p:nvPr>
            <p:ph/>
          </p:nvPr>
        </p:nvSpPr>
        <p:spPr>
          <a:xfrm>
            <a:off x="628650" y="365125"/>
            <a:ext cx="7886700" cy="58118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313731387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objAndTwoObj" preserve="1">
  <p:cSld name="Titel, Inhalt und 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quarter" idx="2"/>
          </p:nvPr>
        </p:nvSpPr>
        <p:spPr>
          <a:xfrm>
            <a:off x="4648200" y="1825625"/>
            <a:ext cx="3867150" cy="2098675"/>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Inhaltsplatzhalter 4">
            <a:extLst/>
          </p:cNvPr>
          <p:cNvSpPr>
            <a:spLocks noGrp="1"/>
          </p:cNvSpPr>
          <p:nvPr>
            <p:ph sz="quarter" idx="3"/>
          </p:nvPr>
        </p:nvSpPr>
        <p:spPr>
          <a:xfrm>
            <a:off x="4648200" y="4076700"/>
            <a:ext cx="3867150" cy="2100263"/>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42289768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 preserve="1">
  <p:cSld name="Titelfolie">
    <p:spTree>
      <p:nvGrpSpPr>
        <p:cNvPr id="1" name=""/>
        <p:cNvGrpSpPr/>
        <p:nvPr/>
      </p:nvGrpSpPr>
      <p:grpSpPr>
        <a:xfrm>
          <a:off x="0" y="0"/>
          <a:ext cx="0" cy="0"/>
          <a:chOff x="0" y="0"/>
          <a:chExt cx="0" cy="0"/>
        </a:xfrm>
      </p:grpSpPr>
      <p:sp>
        <p:nvSpPr>
          <p:cNvPr id="2" name="Titel 1">
            <a:extLst/>
          </p:cNvPr>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de-DE"/>
              <a:t>Mastertitelformat bearbeiten</a:t>
            </a:r>
          </a:p>
        </p:txBody>
      </p:sp>
      <p:sp>
        <p:nvSpPr>
          <p:cNvPr id="3" name="Untertitel 2">
            <a:extLst/>
          </p:cNvPr>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de-DE"/>
              <a:t>Master-Untertitelformat bearbeiten</a:t>
            </a:r>
          </a:p>
        </p:txBody>
      </p:sp>
    </p:spTree>
    <p:extLst>
      <p:ext uri="{BB962C8B-B14F-4D97-AF65-F5344CB8AC3E}">
        <p14:creationId xmlns:p14="http://schemas.microsoft.com/office/powerpoint/2010/main" val="394330004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idx="1"/>
          </p:nvPr>
        </p:nvSpPr>
        <p:spPr>
          <a:xfrm>
            <a:off x="628650" y="1825625"/>
            <a:ext cx="788670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8711671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secHead" preserve="1">
  <p:cSld name="Abschnitts-&#10;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3888" y="1709738"/>
            <a:ext cx="7886700" cy="2852737"/>
          </a:xfrm>
          <a:prstGeom prst="rect">
            <a:avLst/>
          </a:prstGeom>
        </p:spPr>
        <p:txBody>
          <a:bodyPr anchor="b"/>
          <a:lstStyle>
            <a:lvl1pPr>
              <a:defRPr sz="6000"/>
            </a:lvl1pPr>
          </a:lstStyle>
          <a:p>
            <a:r>
              <a:rPr lang="de-DE"/>
              <a:t>Mastertitelformat bearbeiten</a:t>
            </a:r>
          </a:p>
        </p:txBody>
      </p:sp>
      <p:sp>
        <p:nvSpPr>
          <p:cNvPr id="3" name="Textplatzhalter 2">
            <a:extLst/>
          </p:cNvPr>
          <p:cNvSpPr>
            <a:spLocks noGrp="1"/>
          </p:cNvSpPr>
          <p:nvPr>
            <p:ph type="body" idx="1"/>
          </p:nvPr>
        </p:nvSpPr>
        <p:spPr>
          <a:xfrm>
            <a:off x="623888" y="4589463"/>
            <a:ext cx="78867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de-DE"/>
              <a:t>Mastertextformat bearbeiten</a:t>
            </a:r>
          </a:p>
        </p:txBody>
      </p:sp>
    </p:spTree>
    <p:extLst>
      <p:ext uri="{BB962C8B-B14F-4D97-AF65-F5344CB8AC3E}">
        <p14:creationId xmlns:p14="http://schemas.microsoft.com/office/powerpoint/2010/main" val="157894294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half" idx="2"/>
          </p:nvPr>
        </p:nvSpPr>
        <p:spPr>
          <a:xfrm>
            <a:off x="464820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349559851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365125"/>
            <a:ext cx="7886700" cy="1325563"/>
          </a:xfrm>
          <a:prstGeom prst="rect">
            <a:avLst/>
          </a:prstGeom>
        </p:spPr>
        <p:txBody>
          <a:bodyPr/>
          <a:lstStyle/>
          <a:p>
            <a:r>
              <a:rPr lang="de-DE"/>
              <a:t>Mastertitelformat bearbeiten</a:t>
            </a:r>
          </a:p>
        </p:txBody>
      </p:sp>
      <p:sp>
        <p:nvSpPr>
          <p:cNvPr id="3" name="Textplatzhalter 2">
            <a:extLst/>
          </p:cNvPr>
          <p:cNvSpPr>
            <a:spLocks noGrp="1"/>
          </p:cNvSpPr>
          <p:nvPr>
            <p:ph type="body" idx="1"/>
          </p:nvPr>
        </p:nvSpPr>
        <p:spPr>
          <a:xfrm>
            <a:off x="630238" y="1681163"/>
            <a:ext cx="386873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4" name="Inhaltsplatzhalter 3">
            <a:extLst/>
          </p:cNvPr>
          <p:cNvSpPr>
            <a:spLocks noGrp="1"/>
          </p:cNvSpPr>
          <p:nvPr>
            <p:ph sz="half" idx="2"/>
          </p:nvPr>
        </p:nvSpPr>
        <p:spPr>
          <a:xfrm>
            <a:off x="630238" y="2505075"/>
            <a:ext cx="3868737"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Textplatzhalter 4">
            <a:extLst/>
          </p:cNvPr>
          <p:cNvSpPr>
            <a:spLocks noGrp="1"/>
          </p:cNvSpPr>
          <p:nvPr>
            <p:ph type="body" sz="quarter" idx="3"/>
          </p:nvPr>
        </p:nvSpPr>
        <p:spPr>
          <a:xfrm>
            <a:off x="4629150" y="1681163"/>
            <a:ext cx="38877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6" name="Inhaltsplatzhalter 5">
            <a:extLst/>
          </p:cNvPr>
          <p:cNvSpPr>
            <a:spLocks noGrp="1"/>
          </p:cNvSpPr>
          <p:nvPr>
            <p:ph sz="quarter" idx="4"/>
          </p:nvPr>
        </p:nvSpPr>
        <p:spPr>
          <a:xfrm>
            <a:off x="4629150" y="2505075"/>
            <a:ext cx="3887788" cy="368458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89155235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Tree>
    <p:extLst>
      <p:ext uri="{BB962C8B-B14F-4D97-AF65-F5344CB8AC3E}">
        <p14:creationId xmlns:p14="http://schemas.microsoft.com/office/powerpoint/2010/main" val="308117362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Tree>
    <p:extLst>
      <p:ext uri="{BB962C8B-B14F-4D97-AF65-F5344CB8AC3E}">
        <p14:creationId xmlns:p14="http://schemas.microsoft.com/office/powerpoint/2010/main" val="4799265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Inhaltsplatzhalter 2">
            <a:extLst/>
          </p:cNvPr>
          <p:cNvSpPr>
            <a:spLocks noGrp="1"/>
          </p:cNvSpPr>
          <p:nvPr>
            <p:ph idx="1"/>
          </p:nvPr>
        </p:nvSpPr>
        <p:spPr>
          <a:xfrm>
            <a:off x="3887788" y="987425"/>
            <a:ext cx="462915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158972218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de-DE"/>
              <a:t>Mastertitelformat bearbeiten</a:t>
            </a:r>
          </a:p>
        </p:txBody>
      </p:sp>
      <p:sp>
        <p:nvSpPr>
          <p:cNvPr id="3" name="Bildplatzhalter 2">
            <a:extLst/>
          </p:cNvPr>
          <p:cNvSpPr>
            <a:spLocks noGrp="1"/>
          </p:cNvSpPr>
          <p:nvPr>
            <p:ph type="pic" idx="1"/>
          </p:nvPr>
        </p:nvSpPr>
        <p:spPr>
          <a:xfrm>
            <a:off x="3887788" y="987425"/>
            <a:ext cx="462915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a:p>
        </p:txBody>
      </p:sp>
      <p:sp>
        <p:nvSpPr>
          <p:cNvPr id="4" name="Textplatzhalter 3">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Tree>
    <p:extLst>
      <p:ext uri="{BB962C8B-B14F-4D97-AF65-F5344CB8AC3E}">
        <p14:creationId xmlns:p14="http://schemas.microsoft.com/office/powerpoint/2010/main" val="384184679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Vertikaler Textplatzhalter 2">
            <a:extLst/>
          </p:cNvPr>
          <p:cNvSpPr>
            <a:spLocks noGrp="1"/>
          </p:cNvSpPr>
          <p:nvPr>
            <p:ph type="body" orient="vert" idx="1"/>
          </p:nvPr>
        </p:nvSpPr>
        <p:spPr>
          <a:xfrm>
            <a:off x="628650" y="1825625"/>
            <a:ext cx="7886700" cy="43513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77822021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a:extLst/>
          </p:cNvPr>
          <p:cNvSpPr>
            <a:spLocks noGrp="1"/>
          </p:cNvSpPr>
          <p:nvPr>
            <p:ph type="title" orient="vert"/>
          </p:nvPr>
        </p:nvSpPr>
        <p:spPr>
          <a:xfrm>
            <a:off x="6543675" y="365125"/>
            <a:ext cx="1971675" cy="5811838"/>
          </a:xfrm>
          <a:prstGeom prst="rect">
            <a:avLst/>
          </a:prstGeom>
        </p:spPr>
        <p:txBody>
          <a:bodyPr vert="eaVert"/>
          <a:lstStyle/>
          <a:p>
            <a:r>
              <a:rPr lang="de-DE"/>
              <a:t>Mastertitelformat bearbeiten</a:t>
            </a:r>
          </a:p>
        </p:txBody>
      </p:sp>
      <p:sp>
        <p:nvSpPr>
          <p:cNvPr id="3" name="Vertikaler Textplatzhalter 2">
            <a:extLst/>
          </p:cNvPr>
          <p:cNvSpPr>
            <a:spLocks noGrp="1"/>
          </p:cNvSpPr>
          <p:nvPr>
            <p:ph type="body" orient="vert" idx="1"/>
          </p:nvPr>
        </p:nvSpPr>
        <p:spPr>
          <a:xfrm>
            <a:off x="628650" y="365125"/>
            <a:ext cx="5762625" cy="5811838"/>
          </a:xfrm>
          <a:prstGeom prst="rect">
            <a:avLst/>
          </a:prstGeo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114140353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AndTwoObj" preserve="1">
  <p:cSld name="Titel, Inhalt und zwei Inhalte">
    <p:spTree>
      <p:nvGrpSpPr>
        <p:cNvPr id="1" name=""/>
        <p:cNvGrpSpPr/>
        <p:nvPr/>
      </p:nvGrpSpPr>
      <p:grpSpPr>
        <a:xfrm>
          <a:off x="0" y="0"/>
          <a:ext cx="0" cy="0"/>
          <a:chOff x="0" y="0"/>
          <a:chExt cx="0" cy="0"/>
        </a:xfrm>
      </p:grpSpPr>
      <p:sp>
        <p:nvSpPr>
          <p:cNvPr id="2" name="Titel 1">
            <a:extLst/>
          </p:cNvPr>
          <p:cNvSpPr>
            <a:spLocks noGrp="1"/>
          </p:cNvSpPr>
          <p:nvPr>
            <p:ph type="title"/>
          </p:nvPr>
        </p:nvSpPr>
        <p:spPr>
          <a:xfrm>
            <a:off x="628650" y="365125"/>
            <a:ext cx="7886700" cy="1325563"/>
          </a:xfrm>
          <a:prstGeom prst="rect">
            <a:avLst/>
          </a:prstGeom>
        </p:spPr>
        <p:txBody>
          <a:bodyPr/>
          <a:lstStyle/>
          <a:p>
            <a:r>
              <a:rPr lang="de-DE"/>
              <a:t>Mastertitelformat bearbeiten</a:t>
            </a:r>
          </a:p>
        </p:txBody>
      </p:sp>
      <p:sp>
        <p:nvSpPr>
          <p:cNvPr id="3" name="Inhaltsplatzhalter 2">
            <a:extLst/>
          </p:cNvPr>
          <p:cNvSpPr>
            <a:spLocks noGrp="1"/>
          </p:cNvSpPr>
          <p:nvPr>
            <p:ph sz="half" idx="1"/>
          </p:nvPr>
        </p:nvSpPr>
        <p:spPr>
          <a:xfrm>
            <a:off x="628650" y="1825625"/>
            <a:ext cx="3867150" cy="4351338"/>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p:cNvPr>
          <p:cNvSpPr>
            <a:spLocks noGrp="1"/>
          </p:cNvSpPr>
          <p:nvPr>
            <p:ph sz="quarter" idx="2"/>
          </p:nvPr>
        </p:nvSpPr>
        <p:spPr>
          <a:xfrm>
            <a:off x="4648200" y="1825625"/>
            <a:ext cx="3867150" cy="2098675"/>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Inhaltsplatzhalter 4">
            <a:extLst/>
          </p:cNvPr>
          <p:cNvSpPr>
            <a:spLocks noGrp="1"/>
          </p:cNvSpPr>
          <p:nvPr>
            <p:ph sz="quarter" idx="3"/>
          </p:nvPr>
        </p:nvSpPr>
        <p:spPr>
          <a:xfrm>
            <a:off x="4648200" y="4076700"/>
            <a:ext cx="3867150" cy="2100263"/>
          </a:xfrm>
          <a:prstGeom prst="rect">
            <a:avLst/>
          </a:prstGeo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Tree>
    <p:extLst>
      <p:ext uri="{BB962C8B-B14F-4D97-AF65-F5344CB8AC3E}">
        <p14:creationId xmlns:p14="http://schemas.microsoft.com/office/powerpoint/2010/main" val="216511235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6" Type="http://schemas.openxmlformats.org/officeDocument/2006/relationships/image" Target="../media/image1.jpeg"/><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theme" Target="../theme/theme2.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slideLayout" Target="../slideLayouts/slideLayout39.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5" Type="http://schemas.openxmlformats.org/officeDocument/2006/relationships/image" Target="../media/image2.jpeg"/><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 Id="rId1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7.xml"/><Relationship Id="rId13" Type="http://schemas.openxmlformats.org/officeDocument/2006/relationships/theme" Target="../theme/theme4.xml"/><Relationship Id="rId3" Type="http://schemas.openxmlformats.org/officeDocument/2006/relationships/slideLayout" Target="../slideLayouts/slideLayout42.xml"/><Relationship Id="rId7" Type="http://schemas.openxmlformats.org/officeDocument/2006/relationships/slideLayout" Target="../slideLayouts/slideLayout46.xml"/><Relationship Id="rId12" Type="http://schemas.openxmlformats.org/officeDocument/2006/relationships/slideLayout" Target="../slideLayouts/slideLayout51.xml"/><Relationship Id="rId2" Type="http://schemas.openxmlformats.org/officeDocument/2006/relationships/slideLayout" Target="../slideLayouts/slideLayout41.xml"/><Relationship Id="rId1" Type="http://schemas.openxmlformats.org/officeDocument/2006/relationships/slideLayout" Target="../slideLayouts/slideLayout40.xml"/><Relationship Id="rId6" Type="http://schemas.openxmlformats.org/officeDocument/2006/relationships/slideLayout" Target="../slideLayouts/slideLayout45.xml"/><Relationship Id="rId11" Type="http://schemas.openxmlformats.org/officeDocument/2006/relationships/slideLayout" Target="../slideLayouts/slideLayout50.xml"/><Relationship Id="rId5" Type="http://schemas.openxmlformats.org/officeDocument/2006/relationships/slideLayout" Target="../slideLayouts/slideLayout44.xml"/><Relationship Id="rId10" Type="http://schemas.openxmlformats.org/officeDocument/2006/relationships/slideLayout" Target="../slideLayouts/slideLayout49.xml"/><Relationship Id="rId4" Type="http://schemas.openxmlformats.org/officeDocument/2006/relationships/slideLayout" Target="../slideLayouts/slideLayout43.xml"/><Relationship Id="rId9" Type="http://schemas.openxmlformats.org/officeDocument/2006/relationships/slideLayout" Target="../slideLayouts/slideLayout48.xml"/><Relationship Id="rId14" Type="http://schemas.openxmlformats.org/officeDocument/2006/relationships/image" Target="../media/image3.jpe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55" r:id="rId1"/>
    <p:sldLayoutId id="2147484754" r:id="rId2"/>
    <p:sldLayoutId id="2147484753" r:id="rId3"/>
    <p:sldLayoutId id="2147484752" r:id="rId4"/>
    <p:sldLayoutId id="2147484751" r:id="rId5"/>
    <p:sldLayoutId id="2147484750" r:id="rId6"/>
    <p:sldLayoutId id="2147484749" r:id="rId7"/>
    <p:sldLayoutId id="2147484748" r:id="rId8"/>
    <p:sldLayoutId id="2147484747" r:id="rId9"/>
    <p:sldLayoutId id="2147484746" r:id="rId10"/>
    <p:sldLayoutId id="2147484745" r:id="rId11"/>
    <p:sldLayoutId id="2147484744" r:id="rId12"/>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defRPr>
      </a:lvl2pPr>
      <a:lvl3pPr algn="ctr" rtl="0" eaLnBrk="0" fontAlgn="base" hangingPunct="0">
        <a:spcBef>
          <a:spcPct val="0"/>
        </a:spcBef>
        <a:spcAft>
          <a:spcPct val="0"/>
        </a:spcAft>
        <a:defRPr sz="4400">
          <a:solidFill>
            <a:schemeClr val="tx2"/>
          </a:solidFill>
          <a:latin typeface="Arial" panose="020B0604020202020204" pitchFamily="34" charset="0"/>
        </a:defRPr>
      </a:lvl3pPr>
      <a:lvl4pPr algn="ctr" rtl="0" eaLnBrk="0" fontAlgn="base" hangingPunct="0">
        <a:spcBef>
          <a:spcPct val="0"/>
        </a:spcBef>
        <a:spcAft>
          <a:spcPct val="0"/>
        </a:spcAft>
        <a:defRPr sz="4400">
          <a:solidFill>
            <a:schemeClr val="tx2"/>
          </a:solidFill>
          <a:latin typeface="Arial" panose="020B0604020202020204" pitchFamily="34" charset="0"/>
        </a:defRPr>
      </a:lvl4pPr>
      <a:lvl5pPr algn="ctr" rtl="0" eaLnBrk="0" fontAlgn="base" hangingPunct="0">
        <a:spcBef>
          <a:spcPct val="0"/>
        </a:spcBef>
        <a:spcAft>
          <a:spcPct val="0"/>
        </a:spcAft>
        <a:defRPr sz="4400">
          <a:solidFill>
            <a:schemeClr val="tx2"/>
          </a:solidFill>
          <a:latin typeface="Arial" panose="020B0604020202020204" pitchFamily="34" charset="0"/>
        </a:defRPr>
      </a:lvl5pPr>
      <a:lvl6pPr marL="457200" algn="ctr" rtl="0" fontAlgn="base">
        <a:spcBef>
          <a:spcPct val="0"/>
        </a:spcBef>
        <a:spcAft>
          <a:spcPct val="0"/>
        </a:spcAft>
        <a:defRPr sz="4400">
          <a:solidFill>
            <a:schemeClr val="tx2"/>
          </a:solidFill>
          <a:latin typeface="Arial" panose="020B0604020202020204" pitchFamily="34" charset="0"/>
        </a:defRPr>
      </a:lvl6pPr>
      <a:lvl7pPr marL="914400" algn="ctr" rtl="0" fontAlgn="base">
        <a:spcBef>
          <a:spcPct val="0"/>
        </a:spcBef>
        <a:spcAft>
          <a:spcPct val="0"/>
        </a:spcAft>
        <a:defRPr sz="4400">
          <a:solidFill>
            <a:schemeClr val="tx2"/>
          </a:solidFill>
          <a:latin typeface="Arial" panose="020B0604020202020204" pitchFamily="34" charset="0"/>
        </a:defRPr>
      </a:lvl7pPr>
      <a:lvl8pPr marL="1371600" algn="ctr" rtl="0" fontAlgn="base">
        <a:spcBef>
          <a:spcPct val="0"/>
        </a:spcBef>
        <a:spcAft>
          <a:spcPct val="0"/>
        </a:spcAft>
        <a:defRPr sz="4400">
          <a:solidFill>
            <a:schemeClr val="tx2"/>
          </a:solidFill>
          <a:latin typeface="Arial" panose="020B0604020202020204" pitchFamily="34" charset="0"/>
        </a:defRPr>
      </a:lvl8pPr>
      <a:lvl9pPr marL="1828800" algn="ctr" rtl="0" fontAlgn="base">
        <a:spcBef>
          <a:spcPct val="0"/>
        </a:spcBef>
        <a:spcAft>
          <a:spcPct val="0"/>
        </a:spcAft>
        <a:defRPr sz="4400">
          <a:solidFill>
            <a:schemeClr val="tx2"/>
          </a:solidFill>
          <a:latin typeface="Arial" panose="020B0604020202020204" pitchFamily="34"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Freeform 9">
            <a:extLst>
              <a:ext uri="{FF2B5EF4-FFF2-40B4-BE49-F238E27FC236}">
                <a16:creationId xmlns:a16="http://schemas.microsoft.com/office/drawing/2014/main" id="{1955B9E9-71C9-430B-9E92-CB90415A3532}"/>
              </a:ext>
            </a:extLst>
          </p:cNvPr>
          <p:cNvSpPr>
            <a:spLocks/>
          </p:cNvSpPr>
          <p:nvPr userDrawn="1"/>
        </p:nvSpPr>
        <p:spPr bwMode="auto">
          <a:xfrm>
            <a:off x="5300663" y="3082925"/>
            <a:ext cx="11112" cy="1588"/>
          </a:xfrm>
          <a:custGeom>
            <a:avLst/>
            <a:gdLst>
              <a:gd name="T0" fmla="*/ 2147483646 w 8"/>
              <a:gd name="T1" fmla="*/ 0 h 1588"/>
              <a:gd name="T2" fmla="*/ 0 w 8"/>
              <a:gd name="T3" fmla="*/ 0 h 1588"/>
              <a:gd name="T4" fmla="*/ 2147483646 w 8"/>
              <a:gd name="T5" fmla="*/ 0 h 1588"/>
              <a:gd name="T6" fmla="*/ 2147483646 w 8"/>
              <a:gd name="T7" fmla="*/ 0 h 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88">
                <a:moveTo>
                  <a:pt x="8" y="0"/>
                </a:moveTo>
                <a:lnTo>
                  <a:pt x="0" y="0"/>
                </a:lnTo>
                <a:lnTo>
                  <a:pt x="4"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pic>
        <p:nvPicPr>
          <p:cNvPr id="1027" name="Picture 418" descr="Masteer F3A">
            <a:extLst>
              <a:ext uri="{FF2B5EF4-FFF2-40B4-BE49-F238E27FC236}">
                <a16:creationId xmlns:a16="http://schemas.microsoft.com/office/drawing/2014/main" id="{558A98F0-46CD-44A6-ABEF-7FC2462C2598}"/>
              </a:ext>
            </a:extLst>
          </p:cNvPr>
          <p:cNvPicPr>
            <a:picLocks noChangeAspect="1" noChangeArrowheads="1"/>
          </p:cNvPicPr>
          <p:nvPr userDrawn="1"/>
        </p:nvPicPr>
        <p:blipFill>
          <a:blip r:embed="rId16">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4769" r:id="rId1"/>
    <p:sldLayoutId id="2147484768" r:id="rId2"/>
    <p:sldLayoutId id="2147484767" r:id="rId3"/>
    <p:sldLayoutId id="2147484766" r:id="rId4"/>
    <p:sldLayoutId id="2147484765" r:id="rId5"/>
    <p:sldLayoutId id="2147484764" r:id="rId6"/>
    <p:sldLayoutId id="2147484763" r:id="rId7"/>
    <p:sldLayoutId id="2147484762" r:id="rId8"/>
    <p:sldLayoutId id="2147484761" r:id="rId9"/>
    <p:sldLayoutId id="2147484760" r:id="rId10"/>
    <p:sldLayoutId id="2147484759" r:id="rId11"/>
    <p:sldLayoutId id="2147484758" r:id="rId12"/>
    <p:sldLayoutId id="2147484757" r:id="rId13"/>
    <p:sldLayoutId id="2147484756" r:id="rId14"/>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defRPr>
      </a:lvl2pPr>
      <a:lvl3pPr algn="ctr" rtl="0" eaLnBrk="0" fontAlgn="base" hangingPunct="0">
        <a:spcBef>
          <a:spcPct val="0"/>
        </a:spcBef>
        <a:spcAft>
          <a:spcPct val="0"/>
        </a:spcAft>
        <a:defRPr sz="4400">
          <a:solidFill>
            <a:schemeClr val="tx2"/>
          </a:solidFill>
          <a:latin typeface="Arial" panose="020B0604020202020204" pitchFamily="34" charset="0"/>
        </a:defRPr>
      </a:lvl3pPr>
      <a:lvl4pPr algn="ctr" rtl="0" eaLnBrk="0" fontAlgn="base" hangingPunct="0">
        <a:spcBef>
          <a:spcPct val="0"/>
        </a:spcBef>
        <a:spcAft>
          <a:spcPct val="0"/>
        </a:spcAft>
        <a:defRPr sz="4400">
          <a:solidFill>
            <a:schemeClr val="tx2"/>
          </a:solidFill>
          <a:latin typeface="Arial" panose="020B0604020202020204" pitchFamily="34" charset="0"/>
        </a:defRPr>
      </a:lvl4pPr>
      <a:lvl5pPr algn="ctr" rtl="0" eaLnBrk="0" fontAlgn="base" hangingPunct="0">
        <a:spcBef>
          <a:spcPct val="0"/>
        </a:spcBef>
        <a:spcAft>
          <a:spcPct val="0"/>
        </a:spcAft>
        <a:defRPr sz="4400">
          <a:solidFill>
            <a:schemeClr val="tx2"/>
          </a:solidFill>
          <a:latin typeface="Arial" panose="020B0604020202020204" pitchFamily="34" charset="0"/>
        </a:defRPr>
      </a:lvl5pPr>
      <a:lvl6pPr marL="457200" algn="ctr" rtl="0" fontAlgn="base">
        <a:spcBef>
          <a:spcPct val="0"/>
        </a:spcBef>
        <a:spcAft>
          <a:spcPct val="0"/>
        </a:spcAft>
        <a:defRPr sz="4400">
          <a:solidFill>
            <a:schemeClr val="tx2"/>
          </a:solidFill>
          <a:latin typeface="Arial" panose="020B0604020202020204" pitchFamily="34" charset="0"/>
        </a:defRPr>
      </a:lvl6pPr>
      <a:lvl7pPr marL="914400" algn="ctr" rtl="0" fontAlgn="base">
        <a:spcBef>
          <a:spcPct val="0"/>
        </a:spcBef>
        <a:spcAft>
          <a:spcPct val="0"/>
        </a:spcAft>
        <a:defRPr sz="4400">
          <a:solidFill>
            <a:schemeClr val="tx2"/>
          </a:solidFill>
          <a:latin typeface="Arial" panose="020B0604020202020204" pitchFamily="34" charset="0"/>
        </a:defRPr>
      </a:lvl7pPr>
      <a:lvl8pPr marL="1371600" algn="ctr" rtl="0" fontAlgn="base">
        <a:spcBef>
          <a:spcPct val="0"/>
        </a:spcBef>
        <a:spcAft>
          <a:spcPct val="0"/>
        </a:spcAft>
        <a:defRPr sz="4400">
          <a:solidFill>
            <a:schemeClr val="tx2"/>
          </a:solidFill>
          <a:latin typeface="Arial" panose="020B0604020202020204" pitchFamily="34" charset="0"/>
        </a:defRPr>
      </a:lvl8pPr>
      <a:lvl9pPr marL="1828800" algn="ctr" rtl="0" fontAlgn="base">
        <a:spcBef>
          <a:spcPct val="0"/>
        </a:spcBef>
        <a:spcAft>
          <a:spcPct val="0"/>
        </a:spcAft>
        <a:defRPr sz="4400">
          <a:solidFill>
            <a:schemeClr val="tx2"/>
          </a:solidFill>
          <a:latin typeface="Arial" panose="020B0604020202020204" pitchFamily="34"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Freeform 9">
            <a:extLst>
              <a:ext uri="{FF2B5EF4-FFF2-40B4-BE49-F238E27FC236}">
                <a16:creationId xmlns:a16="http://schemas.microsoft.com/office/drawing/2014/main" id="{08CFADE4-5AEA-4088-8E64-56D0C6E497E1}"/>
              </a:ext>
            </a:extLst>
          </p:cNvPr>
          <p:cNvSpPr>
            <a:spLocks/>
          </p:cNvSpPr>
          <p:nvPr userDrawn="1"/>
        </p:nvSpPr>
        <p:spPr bwMode="auto">
          <a:xfrm>
            <a:off x="5259388" y="3055938"/>
            <a:ext cx="9525" cy="1587"/>
          </a:xfrm>
          <a:custGeom>
            <a:avLst/>
            <a:gdLst>
              <a:gd name="T0" fmla="*/ 2147483646 w 8"/>
              <a:gd name="T1" fmla="*/ 0 h 1587"/>
              <a:gd name="T2" fmla="*/ 0 w 8"/>
              <a:gd name="T3" fmla="*/ 0 h 1587"/>
              <a:gd name="T4" fmla="*/ 2147483646 w 8"/>
              <a:gd name="T5" fmla="*/ 0 h 1587"/>
              <a:gd name="T6" fmla="*/ 2147483646 w 8"/>
              <a:gd name="T7" fmla="*/ 0 h 158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87">
                <a:moveTo>
                  <a:pt x="8" y="0"/>
                </a:moveTo>
                <a:lnTo>
                  <a:pt x="0" y="0"/>
                </a:lnTo>
                <a:lnTo>
                  <a:pt x="4"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pic>
        <p:nvPicPr>
          <p:cNvPr id="2051" name="Picture 450" descr="Masteer F3A_r">
            <a:extLst>
              <a:ext uri="{FF2B5EF4-FFF2-40B4-BE49-F238E27FC236}">
                <a16:creationId xmlns:a16="http://schemas.microsoft.com/office/drawing/2014/main" id="{CC9B5049-7E0F-4DAB-A89F-5498EFA823EB}"/>
              </a:ext>
            </a:extLst>
          </p:cNvPr>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4781" r:id="rId1"/>
    <p:sldLayoutId id="2147484780" r:id="rId2"/>
    <p:sldLayoutId id="2147484779" r:id="rId3"/>
    <p:sldLayoutId id="2147484778" r:id="rId4"/>
    <p:sldLayoutId id="2147484777" r:id="rId5"/>
    <p:sldLayoutId id="2147484776" r:id="rId6"/>
    <p:sldLayoutId id="2147484794" r:id="rId7"/>
    <p:sldLayoutId id="2147484775" r:id="rId8"/>
    <p:sldLayoutId id="2147484774" r:id="rId9"/>
    <p:sldLayoutId id="2147484773" r:id="rId10"/>
    <p:sldLayoutId id="2147484772" r:id="rId11"/>
    <p:sldLayoutId id="2147484771" r:id="rId12"/>
    <p:sldLayoutId id="2147484770" r:id="rId13"/>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defRPr>
      </a:lvl2pPr>
      <a:lvl3pPr algn="ctr" rtl="0" eaLnBrk="0" fontAlgn="base" hangingPunct="0">
        <a:spcBef>
          <a:spcPct val="0"/>
        </a:spcBef>
        <a:spcAft>
          <a:spcPct val="0"/>
        </a:spcAft>
        <a:defRPr sz="4400">
          <a:solidFill>
            <a:schemeClr val="tx2"/>
          </a:solidFill>
          <a:latin typeface="Arial" panose="020B0604020202020204" pitchFamily="34" charset="0"/>
        </a:defRPr>
      </a:lvl3pPr>
      <a:lvl4pPr algn="ctr" rtl="0" eaLnBrk="0" fontAlgn="base" hangingPunct="0">
        <a:spcBef>
          <a:spcPct val="0"/>
        </a:spcBef>
        <a:spcAft>
          <a:spcPct val="0"/>
        </a:spcAft>
        <a:defRPr sz="4400">
          <a:solidFill>
            <a:schemeClr val="tx2"/>
          </a:solidFill>
          <a:latin typeface="Arial" panose="020B0604020202020204" pitchFamily="34" charset="0"/>
        </a:defRPr>
      </a:lvl4pPr>
      <a:lvl5pPr algn="ctr" rtl="0" eaLnBrk="0" fontAlgn="base" hangingPunct="0">
        <a:spcBef>
          <a:spcPct val="0"/>
        </a:spcBef>
        <a:spcAft>
          <a:spcPct val="0"/>
        </a:spcAft>
        <a:defRPr sz="4400">
          <a:solidFill>
            <a:schemeClr val="tx2"/>
          </a:solidFill>
          <a:latin typeface="Arial" panose="020B0604020202020204" pitchFamily="34" charset="0"/>
        </a:defRPr>
      </a:lvl5pPr>
      <a:lvl6pPr marL="457200" algn="ctr" rtl="0" fontAlgn="base">
        <a:spcBef>
          <a:spcPct val="0"/>
        </a:spcBef>
        <a:spcAft>
          <a:spcPct val="0"/>
        </a:spcAft>
        <a:defRPr sz="4400">
          <a:solidFill>
            <a:schemeClr val="tx2"/>
          </a:solidFill>
          <a:latin typeface="Arial" panose="020B0604020202020204" pitchFamily="34" charset="0"/>
        </a:defRPr>
      </a:lvl6pPr>
      <a:lvl7pPr marL="914400" algn="ctr" rtl="0" fontAlgn="base">
        <a:spcBef>
          <a:spcPct val="0"/>
        </a:spcBef>
        <a:spcAft>
          <a:spcPct val="0"/>
        </a:spcAft>
        <a:defRPr sz="4400">
          <a:solidFill>
            <a:schemeClr val="tx2"/>
          </a:solidFill>
          <a:latin typeface="Arial" panose="020B0604020202020204" pitchFamily="34" charset="0"/>
        </a:defRPr>
      </a:lvl7pPr>
      <a:lvl8pPr marL="1371600" algn="ctr" rtl="0" fontAlgn="base">
        <a:spcBef>
          <a:spcPct val="0"/>
        </a:spcBef>
        <a:spcAft>
          <a:spcPct val="0"/>
        </a:spcAft>
        <a:defRPr sz="4400">
          <a:solidFill>
            <a:schemeClr val="tx2"/>
          </a:solidFill>
          <a:latin typeface="Arial" panose="020B0604020202020204" pitchFamily="34" charset="0"/>
        </a:defRPr>
      </a:lvl8pPr>
      <a:lvl9pPr marL="1828800" algn="ctr" rtl="0" fontAlgn="base">
        <a:spcBef>
          <a:spcPct val="0"/>
        </a:spcBef>
        <a:spcAft>
          <a:spcPct val="0"/>
        </a:spcAft>
        <a:defRPr sz="4400">
          <a:solidFill>
            <a:schemeClr val="tx2"/>
          </a:solidFill>
          <a:latin typeface="Arial" panose="020B0604020202020204" pitchFamily="34"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074" name="Freeform 9">
            <a:extLst>
              <a:ext uri="{FF2B5EF4-FFF2-40B4-BE49-F238E27FC236}">
                <a16:creationId xmlns:a16="http://schemas.microsoft.com/office/drawing/2014/main" id="{10E9CC86-156F-401F-8E32-7AF48378F69E}"/>
              </a:ext>
            </a:extLst>
          </p:cNvPr>
          <p:cNvSpPr>
            <a:spLocks/>
          </p:cNvSpPr>
          <p:nvPr userDrawn="1"/>
        </p:nvSpPr>
        <p:spPr bwMode="auto">
          <a:xfrm>
            <a:off x="5246688" y="3095625"/>
            <a:ext cx="9525" cy="1588"/>
          </a:xfrm>
          <a:custGeom>
            <a:avLst/>
            <a:gdLst>
              <a:gd name="T0" fmla="*/ 2147483646 w 8"/>
              <a:gd name="T1" fmla="*/ 0 h 1588"/>
              <a:gd name="T2" fmla="*/ 0 w 8"/>
              <a:gd name="T3" fmla="*/ 0 h 1588"/>
              <a:gd name="T4" fmla="*/ 2147483646 w 8"/>
              <a:gd name="T5" fmla="*/ 0 h 1588"/>
              <a:gd name="T6" fmla="*/ 2147483646 w 8"/>
              <a:gd name="T7" fmla="*/ 0 h 15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88">
                <a:moveTo>
                  <a:pt x="8" y="0"/>
                </a:moveTo>
                <a:lnTo>
                  <a:pt x="0" y="0"/>
                </a:lnTo>
                <a:lnTo>
                  <a:pt x="4"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pic>
        <p:nvPicPr>
          <p:cNvPr id="3075" name="Picture 420" descr="Masteer F3A_l">
            <a:extLst>
              <a:ext uri="{FF2B5EF4-FFF2-40B4-BE49-F238E27FC236}">
                <a16:creationId xmlns:a16="http://schemas.microsoft.com/office/drawing/2014/main" id="{10DD4403-D3F3-441A-B1EF-756594C4FF1A}"/>
              </a:ext>
            </a:extLst>
          </p:cNvPr>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4793" r:id="rId1"/>
    <p:sldLayoutId id="2147484792" r:id="rId2"/>
    <p:sldLayoutId id="2147484791" r:id="rId3"/>
    <p:sldLayoutId id="2147484790" r:id="rId4"/>
    <p:sldLayoutId id="2147484789" r:id="rId5"/>
    <p:sldLayoutId id="2147484788" r:id="rId6"/>
    <p:sldLayoutId id="2147484787" r:id="rId7"/>
    <p:sldLayoutId id="2147484786" r:id="rId8"/>
    <p:sldLayoutId id="2147484785" r:id="rId9"/>
    <p:sldLayoutId id="2147484784" r:id="rId10"/>
    <p:sldLayoutId id="2147484783" r:id="rId11"/>
    <p:sldLayoutId id="2147484782" r:id="rId12"/>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defRPr>
      </a:lvl2pPr>
      <a:lvl3pPr algn="ctr" rtl="0" eaLnBrk="0" fontAlgn="base" hangingPunct="0">
        <a:spcBef>
          <a:spcPct val="0"/>
        </a:spcBef>
        <a:spcAft>
          <a:spcPct val="0"/>
        </a:spcAft>
        <a:defRPr sz="4400">
          <a:solidFill>
            <a:schemeClr val="tx2"/>
          </a:solidFill>
          <a:latin typeface="Arial" panose="020B0604020202020204" pitchFamily="34" charset="0"/>
        </a:defRPr>
      </a:lvl3pPr>
      <a:lvl4pPr algn="ctr" rtl="0" eaLnBrk="0" fontAlgn="base" hangingPunct="0">
        <a:spcBef>
          <a:spcPct val="0"/>
        </a:spcBef>
        <a:spcAft>
          <a:spcPct val="0"/>
        </a:spcAft>
        <a:defRPr sz="4400">
          <a:solidFill>
            <a:schemeClr val="tx2"/>
          </a:solidFill>
          <a:latin typeface="Arial" panose="020B0604020202020204" pitchFamily="34" charset="0"/>
        </a:defRPr>
      </a:lvl4pPr>
      <a:lvl5pPr algn="ctr" rtl="0" eaLnBrk="0" fontAlgn="base" hangingPunct="0">
        <a:spcBef>
          <a:spcPct val="0"/>
        </a:spcBef>
        <a:spcAft>
          <a:spcPct val="0"/>
        </a:spcAft>
        <a:defRPr sz="4400">
          <a:solidFill>
            <a:schemeClr val="tx2"/>
          </a:solidFill>
          <a:latin typeface="Arial" panose="020B0604020202020204" pitchFamily="34" charset="0"/>
        </a:defRPr>
      </a:lvl5pPr>
      <a:lvl6pPr marL="457200" algn="ctr" rtl="0" fontAlgn="base">
        <a:spcBef>
          <a:spcPct val="0"/>
        </a:spcBef>
        <a:spcAft>
          <a:spcPct val="0"/>
        </a:spcAft>
        <a:defRPr sz="4400">
          <a:solidFill>
            <a:schemeClr val="tx2"/>
          </a:solidFill>
          <a:latin typeface="Arial" panose="020B0604020202020204" pitchFamily="34" charset="0"/>
        </a:defRPr>
      </a:lvl6pPr>
      <a:lvl7pPr marL="914400" algn="ctr" rtl="0" fontAlgn="base">
        <a:spcBef>
          <a:spcPct val="0"/>
        </a:spcBef>
        <a:spcAft>
          <a:spcPct val="0"/>
        </a:spcAft>
        <a:defRPr sz="4400">
          <a:solidFill>
            <a:schemeClr val="tx2"/>
          </a:solidFill>
          <a:latin typeface="Arial" panose="020B0604020202020204" pitchFamily="34" charset="0"/>
        </a:defRPr>
      </a:lvl7pPr>
      <a:lvl8pPr marL="1371600" algn="ctr" rtl="0" fontAlgn="base">
        <a:spcBef>
          <a:spcPct val="0"/>
        </a:spcBef>
        <a:spcAft>
          <a:spcPct val="0"/>
        </a:spcAft>
        <a:defRPr sz="4400">
          <a:solidFill>
            <a:schemeClr val="tx2"/>
          </a:solidFill>
          <a:latin typeface="Arial" panose="020B0604020202020204" pitchFamily="34" charset="0"/>
        </a:defRPr>
      </a:lvl8pPr>
      <a:lvl9pPr marL="1828800" algn="ctr" rtl="0" fontAlgn="base">
        <a:spcBef>
          <a:spcPct val="0"/>
        </a:spcBef>
        <a:spcAft>
          <a:spcPct val="0"/>
        </a:spcAft>
        <a:defRPr sz="4400">
          <a:solidFill>
            <a:schemeClr val="tx2"/>
          </a:solidFill>
          <a:latin typeface="Arial" panose="020B0604020202020204" pitchFamily="34"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4.xml"/><Relationship Id="rId4" Type="http://schemas.openxmlformats.org/officeDocument/2006/relationships/image" Target="../media/image6.png"/></Relationships>
</file>

<file path=ppt/slides/_rels/slide3.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12.xml"/><Relationship Id="rId1" Type="http://schemas.openxmlformats.org/officeDocument/2006/relationships/vmlDrawing" Target="../drawings/vmlDrawing1.vml"/><Relationship Id="rId4" Type="http://schemas.openxmlformats.org/officeDocument/2006/relationships/image" Target="../media/image8.wmf"/></Relationships>
</file>

<file path=ppt/slides/_rels/slide5.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1.xml"/></Relationships>
</file>

<file path=ppt/slides/_rels/slide12.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1.xml"/></Relationships>
</file>

<file path=ppt/slides/_rels/slide13.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4.xml"/></Relationships>
</file>

<file path=ppt/slides/_rels/slide14.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7.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18.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1.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22.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5.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3.xml"/></Relationships>
</file>

<file path=ppt/slides/_rels/slide28.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30.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3.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3.xml"/></Relationships>
</file>

<file path=ppt/slides/_rels/slide36.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43.xml"/></Relationships>
</file>

<file path=ppt/slides/_rels/slide37.xml.rels><?xml version="1.0" encoding="UTF-8" standalone="yes"?>
<Relationships xmlns="http://schemas.openxmlformats.org/package/2006/relationships"><Relationship Id="rId8" Type="http://schemas.openxmlformats.org/officeDocument/2006/relationships/image" Target="../media/image11.wmf"/><Relationship Id="rId3" Type="http://schemas.openxmlformats.org/officeDocument/2006/relationships/oleObject" Target="../embeddings/oleObject2.bin"/><Relationship Id="rId7" Type="http://schemas.openxmlformats.org/officeDocument/2006/relationships/oleObject" Target="../embeddings/oleObject4.bin"/><Relationship Id="rId2" Type="http://schemas.openxmlformats.org/officeDocument/2006/relationships/slideLayout" Target="../slideLayouts/slideLayout16.xml"/><Relationship Id="rId1" Type="http://schemas.openxmlformats.org/officeDocument/2006/relationships/vmlDrawing" Target="../drawings/vmlDrawing2.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9.wmf"/></Relationships>
</file>

<file path=ppt/slides/_rels/slide38.xml.rels><?xml version="1.0" encoding="UTF-8" standalone="yes"?>
<Relationships xmlns="http://schemas.openxmlformats.org/package/2006/relationships"><Relationship Id="rId8" Type="http://schemas.openxmlformats.org/officeDocument/2006/relationships/image" Target="../media/image11.wmf"/><Relationship Id="rId3" Type="http://schemas.openxmlformats.org/officeDocument/2006/relationships/oleObject" Target="../embeddings/oleObject2.bin"/><Relationship Id="rId7" Type="http://schemas.openxmlformats.org/officeDocument/2006/relationships/oleObject" Target="../embeddings/oleObject4.bin"/><Relationship Id="rId2" Type="http://schemas.openxmlformats.org/officeDocument/2006/relationships/slideLayout" Target="../slideLayouts/slideLayout16.xml"/><Relationship Id="rId1" Type="http://schemas.openxmlformats.org/officeDocument/2006/relationships/vmlDrawing" Target="../drawings/vmlDrawing3.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9.wmf"/></Relationships>
</file>

<file path=ppt/slides/_rels/slide39.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12.xml"/><Relationship Id="rId1" Type="http://schemas.openxmlformats.org/officeDocument/2006/relationships/vmlDrawing" Target="../drawings/vmlDrawing4.vml"/><Relationship Id="rId4" Type="http://schemas.openxmlformats.org/officeDocument/2006/relationships/image" Target="../media/image8.wmf"/></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66FFFF"/>
        </a:solidFill>
        <a:effectLst/>
      </p:bgPr>
    </p:bg>
    <p:spTree>
      <p:nvGrpSpPr>
        <p:cNvPr id="1" name=""/>
        <p:cNvGrpSpPr/>
        <p:nvPr/>
      </p:nvGrpSpPr>
      <p:grpSpPr>
        <a:xfrm>
          <a:off x="0" y="0"/>
          <a:ext cx="0" cy="0"/>
          <a:chOff x="0" y="0"/>
          <a:chExt cx="0" cy="0"/>
        </a:xfrm>
      </p:grpSpPr>
      <p:pic>
        <p:nvPicPr>
          <p:cNvPr id="7170" name="Picture 201" descr="rt_linie">
            <a:extLst>
              <a:ext uri="{FF2B5EF4-FFF2-40B4-BE49-F238E27FC236}">
                <a16:creationId xmlns:a16="http://schemas.microsoft.com/office/drawing/2014/main" id="{8BDBB43B-133B-4658-8546-3D6CDB776B4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925" y="1916113"/>
            <a:ext cx="9144000" cy="46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1" name="Picture 202" descr="rt_linie">
            <a:extLst>
              <a:ext uri="{FF2B5EF4-FFF2-40B4-BE49-F238E27FC236}">
                <a16:creationId xmlns:a16="http://schemas.microsoft.com/office/drawing/2014/main" id="{ABA3AA97-E3D1-44C6-930D-2256519EDB8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925" y="4953000"/>
            <a:ext cx="9144000" cy="46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2" name="Picture 332" descr="rt_linie">
            <a:extLst>
              <a:ext uri="{FF2B5EF4-FFF2-40B4-BE49-F238E27FC236}">
                <a16:creationId xmlns:a16="http://schemas.microsoft.com/office/drawing/2014/main" id="{15C1BB87-3E02-494C-95B2-A836EFF9CE9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925" y="1916113"/>
            <a:ext cx="9144000" cy="46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3" name="Picture 333" descr="rt_linie">
            <a:extLst>
              <a:ext uri="{FF2B5EF4-FFF2-40B4-BE49-F238E27FC236}">
                <a16:creationId xmlns:a16="http://schemas.microsoft.com/office/drawing/2014/main" id="{7B256FBD-1956-45C3-AC1C-4098B461831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925" y="4953000"/>
            <a:ext cx="9144000" cy="46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 name="WordArt 335">
            <a:extLst>
              <a:ext uri="{FF2B5EF4-FFF2-40B4-BE49-F238E27FC236}">
                <a16:creationId xmlns:a16="http://schemas.microsoft.com/office/drawing/2014/main" id="{5644FF60-16D6-4725-971E-B75DD274E27C}"/>
              </a:ext>
            </a:extLst>
          </p:cNvPr>
          <p:cNvSpPr>
            <a:spLocks noChangeArrowheads="1" noChangeShapeType="1" noTextEdit="1"/>
          </p:cNvSpPr>
          <p:nvPr/>
        </p:nvSpPr>
        <p:spPr bwMode="auto">
          <a:xfrm>
            <a:off x="904875" y="685800"/>
            <a:ext cx="7829550" cy="971550"/>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a:r>
              <a:rPr lang="de-DE" sz="3600" kern="10" spc="720">
                <a:solidFill>
                  <a:srgbClr val="FF0000"/>
                </a:solidFill>
                <a:effectLst>
                  <a:outerShdw dist="45791" dir="3378596" algn="ctr" rotWithShape="0">
                    <a:srgbClr val="4D4D4D">
                      <a:alpha val="79999"/>
                    </a:srgbClr>
                  </a:outerShdw>
                </a:effectLst>
                <a:latin typeface="Arial Black" panose="020B0A04020102020204" pitchFamily="34" charset="0"/>
              </a:rPr>
              <a:t>Flying and Judging F3A</a:t>
            </a:r>
          </a:p>
        </p:txBody>
      </p:sp>
      <p:sp>
        <p:nvSpPr>
          <p:cNvPr id="7175" name="Text Box 336">
            <a:extLst>
              <a:ext uri="{FF2B5EF4-FFF2-40B4-BE49-F238E27FC236}">
                <a16:creationId xmlns:a16="http://schemas.microsoft.com/office/drawing/2014/main" id="{896E7007-5225-4015-A085-51D220ECA4B0}"/>
              </a:ext>
            </a:extLst>
          </p:cNvPr>
          <p:cNvSpPr txBox="1">
            <a:spLocks noChangeArrowheads="1"/>
          </p:cNvSpPr>
          <p:nvPr/>
        </p:nvSpPr>
        <p:spPr bwMode="auto">
          <a:xfrm>
            <a:off x="561975" y="5267325"/>
            <a:ext cx="8369300" cy="1276350"/>
          </a:xfrm>
          <a:prstGeom prst="rect">
            <a:avLst/>
          </a:prstGeom>
          <a:noFill/>
          <a:ln>
            <a:noFill/>
          </a:ln>
          <a:effectLst>
            <a:outerShdw dist="53882"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gn="ctr">
              <a:lnSpc>
                <a:spcPct val="70000"/>
              </a:lnSpc>
            </a:pPr>
            <a:r>
              <a:rPr lang="en-GB" altLang="de-DE" sz="3000" b="1" dirty="0">
                <a:solidFill>
                  <a:srgbClr val="CC3300"/>
                </a:solidFill>
              </a:rPr>
              <a:t>SCHEMATIC MANOEUVRE ILLUSTRATIONS</a:t>
            </a:r>
          </a:p>
          <a:p>
            <a:pPr algn="ctr">
              <a:lnSpc>
                <a:spcPct val="70000"/>
              </a:lnSpc>
            </a:pPr>
            <a:endParaRPr lang="en-GB" altLang="de-DE" sz="3000" b="1" dirty="0">
              <a:solidFill>
                <a:srgbClr val="CC3300"/>
              </a:solidFill>
            </a:endParaRPr>
          </a:p>
          <a:p>
            <a:pPr algn="ctr">
              <a:lnSpc>
                <a:spcPct val="70000"/>
              </a:lnSpc>
            </a:pPr>
            <a:r>
              <a:rPr lang="en-GB" altLang="de-DE" sz="5000" b="1" dirty="0">
                <a:solidFill>
                  <a:srgbClr val="CC3300"/>
                </a:solidFill>
              </a:rPr>
              <a:t>SCHEDULE F-25</a:t>
            </a:r>
            <a:endParaRPr lang="en-GB" altLang="de-DE" sz="3000" b="1" dirty="0">
              <a:solidFill>
                <a:srgbClr val="CC3300"/>
              </a:solidFill>
            </a:endParaRPr>
          </a:p>
        </p:txBody>
      </p:sp>
      <p:grpSp>
        <p:nvGrpSpPr>
          <p:cNvPr id="7176" name="Group 338">
            <a:extLst>
              <a:ext uri="{FF2B5EF4-FFF2-40B4-BE49-F238E27FC236}">
                <a16:creationId xmlns:a16="http://schemas.microsoft.com/office/drawing/2014/main" id="{18BEBD1A-7AD5-4DDB-8DDD-D23DCDAC7B72}"/>
              </a:ext>
            </a:extLst>
          </p:cNvPr>
          <p:cNvGrpSpPr>
            <a:grpSpLocks/>
          </p:cNvGrpSpPr>
          <p:nvPr/>
        </p:nvGrpSpPr>
        <p:grpSpPr bwMode="auto">
          <a:xfrm>
            <a:off x="1187450" y="1989138"/>
            <a:ext cx="6502400" cy="2889250"/>
            <a:chOff x="748" y="1253"/>
            <a:chExt cx="4096" cy="1820"/>
          </a:xfrm>
        </p:grpSpPr>
        <p:sp>
          <p:nvSpPr>
            <p:cNvPr id="7177" name="AutoShape 339">
              <a:extLst>
                <a:ext uri="{FF2B5EF4-FFF2-40B4-BE49-F238E27FC236}">
                  <a16:creationId xmlns:a16="http://schemas.microsoft.com/office/drawing/2014/main" id="{3616131C-9267-47FE-AD45-0257A31531CC}"/>
                </a:ext>
              </a:extLst>
            </p:cNvPr>
            <p:cNvSpPr>
              <a:spLocks noChangeAspect="1" noChangeArrowheads="1" noTextEdit="1"/>
            </p:cNvSpPr>
            <p:nvPr/>
          </p:nvSpPr>
          <p:spPr bwMode="auto">
            <a:xfrm>
              <a:off x="748" y="1253"/>
              <a:ext cx="4096" cy="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grpSp>
          <p:nvGrpSpPr>
            <p:cNvPr id="7178" name="Group 340">
              <a:extLst>
                <a:ext uri="{FF2B5EF4-FFF2-40B4-BE49-F238E27FC236}">
                  <a16:creationId xmlns:a16="http://schemas.microsoft.com/office/drawing/2014/main" id="{A6CFC090-7861-41DF-8015-CA21680FF098}"/>
                </a:ext>
              </a:extLst>
            </p:cNvPr>
            <p:cNvGrpSpPr>
              <a:grpSpLocks/>
            </p:cNvGrpSpPr>
            <p:nvPr/>
          </p:nvGrpSpPr>
          <p:grpSpPr bwMode="auto">
            <a:xfrm>
              <a:off x="756" y="1261"/>
              <a:ext cx="4080" cy="1804"/>
              <a:chOff x="756" y="1261"/>
              <a:chExt cx="4080" cy="1804"/>
            </a:xfrm>
          </p:grpSpPr>
          <p:sp>
            <p:nvSpPr>
              <p:cNvPr id="7338" name="Freeform 341">
                <a:extLst>
                  <a:ext uri="{FF2B5EF4-FFF2-40B4-BE49-F238E27FC236}">
                    <a16:creationId xmlns:a16="http://schemas.microsoft.com/office/drawing/2014/main" id="{72DA88C4-859B-43E0-AC91-C7E02C7F27AF}"/>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9" name="Freeform 342">
                <a:extLst>
                  <a:ext uri="{FF2B5EF4-FFF2-40B4-BE49-F238E27FC236}">
                    <a16:creationId xmlns:a16="http://schemas.microsoft.com/office/drawing/2014/main" id="{8806DA6B-9901-475D-B08D-832842C09737}"/>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40" name="Freeform 343">
                <a:extLst>
                  <a:ext uri="{FF2B5EF4-FFF2-40B4-BE49-F238E27FC236}">
                    <a16:creationId xmlns:a16="http://schemas.microsoft.com/office/drawing/2014/main" id="{7C43FC78-E963-490D-A68E-6F895E1DB282}"/>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1" name="Freeform 344">
                <a:extLst>
                  <a:ext uri="{FF2B5EF4-FFF2-40B4-BE49-F238E27FC236}">
                    <a16:creationId xmlns:a16="http://schemas.microsoft.com/office/drawing/2014/main" id="{FB512715-2A75-4FDB-BAAC-6DD09749D943}"/>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42" name="Freeform 345">
                <a:extLst>
                  <a:ext uri="{FF2B5EF4-FFF2-40B4-BE49-F238E27FC236}">
                    <a16:creationId xmlns:a16="http://schemas.microsoft.com/office/drawing/2014/main" id="{1B16CD02-C55D-4BDD-A000-35DA10962580}"/>
                  </a:ext>
                </a:extLst>
              </p:cNvPr>
              <p:cNvSpPr>
                <a:spLocks/>
              </p:cNvSpPr>
              <p:nvPr/>
            </p:nvSpPr>
            <p:spPr bwMode="auto">
              <a:xfrm>
                <a:off x="1753" y="1547"/>
                <a:ext cx="86" cy="171"/>
              </a:xfrm>
              <a:custGeom>
                <a:avLst/>
                <a:gdLst>
                  <a:gd name="T0" fmla="*/ 81 w 86"/>
                  <a:gd name="T1" fmla="*/ 41 h 171"/>
                  <a:gd name="T2" fmla="*/ 82 w 86"/>
                  <a:gd name="T3" fmla="*/ 32 h 171"/>
                  <a:gd name="T4" fmla="*/ 84 w 86"/>
                  <a:gd name="T5" fmla="*/ 25 h 171"/>
                  <a:gd name="T6" fmla="*/ 84 w 86"/>
                  <a:gd name="T7" fmla="*/ 19 h 171"/>
                  <a:gd name="T8" fmla="*/ 82 w 86"/>
                  <a:gd name="T9" fmla="*/ 14 h 171"/>
                  <a:gd name="T10" fmla="*/ 81 w 86"/>
                  <a:gd name="T11" fmla="*/ 8 h 171"/>
                  <a:gd name="T12" fmla="*/ 79 w 86"/>
                  <a:gd name="T13" fmla="*/ 5 h 171"/>
                  <a:gd name="T14" fmla="*/ 76 w 86"/>
                  <a:gd name="T15" fmla="*/ 2 h 171"/>
                  <a:gd name="T16" fmla="*/ 72 w 86"/>
                  <a:gd name="T17" fmla="*/ 0 h 171"/>
                  <a:gd name="T18" fmla="*/ 74 w 86"/>
                  <a:gd name="T19" fmla="*/ 0 h 171"/>
                  <a:gd name="T20" fmla="*/ 79 w 86"/>
                  <a:gd name="T21" fmla="*/ 2 h 171"/>
                  <a:gd name="T22" fmla="*/ 81 w 86"/>
                  <a:gd name="T23" fmla="*/ 3 h 171"/>
                  <a:gd name="T24" fmla="*/ 82 w 86"/>
                  <a:gd name="T25" fmla="*/ 7 h 171"/>
                  <a:gd name="T26" fmla="*/ 84 w 86"/>
                  <a:gd name="T27" fmla="*/ 10 h 171"/>
                  <a:gd name="T28" fmla="*/ 86 w 86"/>
                  <a:gd name="T29" fmla="*/ 20 h 171"/>
                  <a:gd name="T30" fmla="*/ 84 w 86"/>
                  <a:gd name="T31" fmla="*/ 32 h 171"/>
                  <a:gd name="T32" fmla="*/ 81 w 86"/>
                  <a:gd name="T33" fmla="*/ 44 h 171"/>
                  <a:gd name="T34" fmla="*/ 76 w 86"/>
                  <a:gd name="T35" fmla="*/ 59 h 171"/>
                  <a:gd name="T36" fmla="*/ 69 w 86"/>
                  <a:gd name="T37" fmla="*/ 74 h 171"/>
                  <a:gd name="T38" fmla="*/ 62 w 86"/>
                  <a:gd name="T39" fmla="*/ 90 h 171"/>
                  <a:gd name="T40" fmla="*/ 45 w 86"/>
                  <a:gd name="T41" fmla="*/ 118 h 171"/>
                  <a:gd name="T42" fmla="*/ 28 w 86"/>
                  <a:gd name="T43" fmla="*/ 145 h 171"/>
                  <a:gd name="T44" fmla="*/ 20 w 86"/>
                  <a:gd name="T45" fmla="*/ 156 h 171"/>
                  <a:gd name="T46" fmla="*/ 11 w 86"/>
                  <a:gd name="T47" fmla="*/ 164 h 171"/>
                  <a:gd name="T48" fmla="*/ 5 w 86"/>
                  <a:gd name="T49" fmla="*/ 169 h 171"/>
                  <a:gd name="T50" fmla="*/ 0 w 86"/>
                  <a:gd name="T51" fmla="*/ 171 h 171"/>
                  <a:gd name="T52" fmla="*/ 81 w 86"/>
                  <a:gd name="T53" fmla="*/ 41 h 1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6" h="171">
                    <a:moveTo>
                      <a:pt x="81" y="41"/>
                    </a:moveTo>
                    <a:lnTo>
                      <a:pt x="82" y="32"/>
                    </a:lnTo>
                    <a:lnTo>
                      <a:pt x="84" y="25"/>
                    </a:lnTo>
                    <a:lnTo>
                      <a:pt x="84" y="19"/>
                    </a:lnTo>
                    <a:lnTo>
                      <a:pt x="82" y="14"/>
                    </a:lnTo>
                    <a:lnTo>
                      <a:pt x="81" y="8"/>
                    </a:lnTo>
                    <a:lnTo>
                      <a:pt x="79" y="5"/>
                    </a:lnTo>
                    <a:lnTo>
                      <a:pt x="76" y="2"/>
                    </a:lnTo>
                    <a:lnTo>
                      <a:pt x="72" y="0"/>
                    </a:lnTo>
                    <a:lnTo>
                      <a:pt x="74" y="0"/>
                    </a:lnTo>
                    <a:lnTo>
                      <a:pt x="79" y="2"/>
                    </a:lnTo>
                    <a:lnTo>
                      <a:pt x="81" y="3"/>
                    </a:lnTo>
                    <a:lnTo>
                      <a:pt x="82" y="7"/>
                    </a:lnTo>
                    <a:lnTo>
                      <a:pt x="84" y="10"/>
                    </a:lnTo>
                    <a:lnTo>
                      <a:pt x="86" y="20"/>
                    </a:lnTo>
                    <a:lnTo>
                      <a:pt x="84" y="32"/>
                    </a:lnTo>
                    <a:lnTo>
                      <a:pt x="81" y="44"/>
                    </a:lnTo>
                    <a:lnTo>
                      <a:pt x="76" y="59"/>
                    </a:lnTo>
                    <a:lnTo>
                      <a:pt x="69" y="74"/>
                    </a:lnTo>
                    <a:lnTo>
                      <a:pt x="62" y="90"/>
                    </a:lnTo>
                    <a:lnTo>
                      <a:pt x="45" y="118"/>
                    </a:lnTo>
                    <a:lnTo>
                      <a:pt x="28" y="145"/>
                    </a:lnTo>
                    <a:lnTo>
                      <a:pt x="20" y="156"/>
                    </a:lnTo>
                    <a:lnTo>
                      <a:pt x="11" y="164"/>
                    </a:lnTo>
                    <a:lnTo>
                      <a:pt x="5" y="169"/>
                    </a:lnTo>
                    <a:lnTo>
                      <a:pt x="0" y="171"/>
                    </a:lnTo>
                    <a:lnTo>
                      <a:pt x="81" y="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3" name="Freeform 346">
                <a:extLst>
                  <a:ext uri="{FF2B5EF4-FFF2-40B4-BE49-F238E27FC236}">
                    <a16:creationId xmlns:a16="http://schemas.microsoft.com/office/drawing/2014/main" id="{799CAFB8-CAE1-4AC6-8388-1BC7D297A8B6}"/>
                  </a:ext>
                </a:extLst>
              </p:cNvPr>
              <p:cNvSpPr>
                <a:spLocks/>
              </p:cNvSpPr>
              <p:nvPr/>
            </p:nvSpPr>
            <p:spPr bwMode="auto">
              <a:xfrm>
                <a:off x="3838" y="1559"/>
                <a:ext cx="28" cy="164"/>
              </a:xfrm>
              <a:custGeom>
                <a:avLst/>
                <a:gdLst>
                  <a:gd name="T0" fmla="*/ 0 w 28"/>
                  <a:gd name="T1" fmla="*/ 164 h 164"/>
                  <a:gd name="T2" fmla="*/ 6 w 28"/>
                  <a:gd name="T3" fmla="*/ 133 h 164"/>
                  <a:gd name="T4" fmla="*/ 12 w 28"/>
                  <a:gd name="T5" fmla="*/ 105 h 164"/>
                  <a:gd name="T6" fmla="*/ 15 w 28"/>
                  <a:gd name="T7" fmla="*/ 78 h 164"/>
                  <a:gd name="T8" fmla="*/ 15 w 28"/>
                  <a:gd name="T9" fmla="*/ 54 h 164"/>
                  <a:gd name="T10" fmla="*/ 15 w 28"/>
                  <a:gd name="T11" fmla="*/ 35 h 164"/>
                  <a:gd name="T12" fmla="*/ 12 w 28"/>
                  <a:gd name="T13" fmla="*/ 20 h 164"/>
                  <a:gd name="T14" fmla="*/ 10 w 28"/>
                  <a:gd name="T15" fmla="*/ 13 h 164"/>
                  <a:gd name="T16" fmla="*/ 6 w 28"/>
                  <a:gd name="T17" fmla="*/ 8 h 164"/>
                  <a:gd name="T18" fmla="*/ 5 w 28"/>
                  <a:gd name="T19" fmla="*/ 5 h 164"/>
                  <a:gd name="T20" fmla="*/ 1 w 28"/>
                  <a:gd name="T21" fmla="*/ 3 h 164"/>
                  <a:gd name="T22" fmla="*/ 10 w 28"/>
                  <a:gd name="T23" fmla="*/ 0 h 164"/>
                  <a:gd name="T24" fmla="*/ 15 w 28"/>
                  <a:gd name="T25" fmla="*/ 3 h 164"/>
                  <a:gd name="T26" fmla="*/ 18 w 28"/>
                  <a:gd name="T27" fmla="*/ 10 h 164"/>
                  <a:gd name="T28" fmla="*/ 22 w 28"/>
                  <a:gd name="T29" fmla="*/ 17 h 164"/>
                  <a:gd name="T30" fmla="*/ 25 w 28"/>
                  <a:gd name="T31" fmla="*/ 25 h 164"/>
                  <a:gd name="T32" fmla="*/ 28 w 28"/>
                  <a:gd name="T33" fmla="*/ 45 h 164"/>
                  <a:gd name="T34" fmla="*/ 28 w 28"/>
                  <a:gd name="T35" fmla="*/ 69 h 164"/>
                  <a:gd name="T36" fmla="*/ 27 w 28"/>
                  <a:gd name="T37" fmla="*/ 95 h 164"/>
                  <a:gd name="T38" fmla="*/ 23 w 28"/>
                  <a:gd name="T39" fmla="*/ 118 h 164"/>
                  <a:gd name="T40" fmla="*/ 20 w 28"/>
                  <a:gd name="T41" fmla="*/ 144 h 164"/>
                  <a:gd name="T42" fmla="*/ 15 w 28"/>
                  <a:gd name="T43" fmla="*/ 164 h 164"/>
                  <a:gd name="T44" fmla="*/ 0 w 28"/>
                  <a:gd name="T45" fmla="*/ 164 h 1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164">
                    <a:moveTo>
                      <a:pt x="0" y="164"/>
                    </a:moveTo>
                    <a:lnTo>
                      <a:pt x="6" y="133"/>
                    </a:lnTo>
                    <a:lnTo>
                      <a:pt x="12" y="105"/>
                    </a:lnTo>
                    <a:lnTo>
                      <a:pt x="15" y="78"/>
                    </a:lnTo>
                    <a:lnTo>
                      <a:pt x="15" y="54"/>
                    </a:lnTo>
                    <a:lnTo>
                      <a:pt x="15" y="35"/>
                    </a:lnTo>
                    <a:lnTo>
                      <a:pt x="12" y="20"/>
                    </a:lnTo>
                    <a:lnTo>
                      <a:pt x="10" y="13"/>
                    </a:lnTo>
                    <a:lnTo>
                      <a:pt x="6" y="8"/>
                    </a:lnTo>
                    <a:lnTo>
                      <a:pt x="5" y="5"/>
                    </a:lnTo>
                    <a:lnTo>
                      <a:pt x="1" y="3"/>
                    </a:lnTo>
                    <a:lnTo>
                      <a:pt x="10" y="0"/>
                    </a:lnTo>
                    <a:lnTo>
                      <a:pt x="15" y="3"/>
                    </a:lnTo>
                    <a:lnTo>
                      <a:pt x="18" y="10"/>
                    </a:lnTo>
                    <a:lnTo>
                      <a:pt x="22" y="17"/>
                    </a:lnTo>
                    <a:lnTo>
                      <a:pt x="25" y="25"/>
                    </a:lnTo>
                    <a:lnTo>
                      <a:pt x="28" y="45"/>
                    </a:lnTo>
                    <a:lnTo>
                      <a:pt x="28" y="69"/>
                    </a:lnTo>
                    <a:lnTo>
                      <a:pt x="27" y="95"/>
                    </a:lnTo>
                    <a:lnTo>
                      <a:pt x="23" y="118"/>
                    </a:lnTo>
                    <a:lnTo>
                      <a:pt x="20" y="144"/>
                    </a:lnTo>
                    <a:lnTo>
                      <a:pt x="15" y="164"/>
                    </a:lnTo>
                    <a:lnTo>
                      <a:pt x="0" y="16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4" name="Freeform 347">
                <a:extLst>
                  <a:ext uri="{FF2B5EF4-FFF2-40B4-BE49-F238E27FC236}">
                    <a16:creationId xmlns:a16="http://schemas.microsoft.com/office/drawing/2014/main" id="{7BD82F4F-F17E-4097-9D7F-066F3D075283}"/>
                  </a:ext>
                </a:extLst>
              </p:cNvPr>
              <p:cNvSpPr>
                <a:spLocks/>
              </p:cNvSpPr>
              <p:nvPr/>
            </p:nvSpPr>
            <p:spPr bwMode="auto">
              <a:xfrm>
                <a:off x="1753" y="1532"/>
                <a:ext cx="175" cy="186"/>
              </a:xfrm>
              <a:custGeom>
                <a:avLst/>
                <a:gdLst>
                  <a:gd name="T0" fmla="*/ 172 w 175"/>
                  <a:gd name="T1" fmla="*/ 7 h 186"/>
                  <a:gd name="T2" fmla="*/ 160 w 175"/>
                  <a:gd name="T3" fmla="*/ 5 h 186"/>
                  <a:gd name="T4" fmla="*/ 141 w 175"/>
                  <a:gd name="T5" fmla="*/ 3 h 186"/>
                  <a:gd name="T6" fmla="*/ 125 w 175"/>
                  <a:gd name="T7" fmla="*/ 0 h 186"/>
                  <a:gd name="T8" fmla="*/ 118 w 175"/>
                  <a:gd name="T9" fmla="*/ 0 h 186"/>
                  <a:gd name="T10" fmla="*/ 116 w 175"/>
                  <a:gd name="T11" fmla="*/ 0 h 186"/>
                  <a:gd name="T12" fmla="*/ 96 w 175"/>
                  <a:gd name="T13" fmla="*/ 7 h 186"/>
                  <a:gd name="T14" fmla="*/ 74 w 175"/>
                  <a:gd name="T15" fmla="*/ 15 h 186"/>
                  <a:gd name="T16" fmla="*/ 79 w 175"/>
                  <a:gd name="T17" fmla="*/ 17 h 186"/>
                  <a:gd name="T18" fmla="*/ 81 w 175"/>
                  <a:gd name="T19" fmla="*/ 18 h 186"/>
                  <a:gd name="T20" fmla="*/ 82 w 175"/>
                  <a:gd name="T21" fmla="*/ 22 h 186"/>
                  <a:gd name="T22" fmla="*/ 84 w 175"/>
                  <a:gd name="T23" fmla="*/ 25 h 186"/>
                  <a:gd name="T24" fmla="*/ 86 w 175"/>
                  <a:gd name="T25" fmla="*/ 35 h 186"/>
                  <a:gd name="T26" fmla="*/ 84 w 175"/>
                  <a:gd name="T27" fmla="*/ 47 h 186"/>
                  <a:gd name="T28" fmla="*/ 81 w 175"/>
                  <a:gd name="T29" fmla="*/ 59 h 186"/>
                  <a:gd name="T30" fmla="*/ 76 w 175"/>
                  <a:gd name="T31" fmla="*/ 74 h 186"/>
                  <a:gd name="T32" fmla="*/ 69 w 175"/>
                  <a:gd name="T33" fmla="*/ 89 h 186"/>
                  <a:gd name="T34" fmla="*/ 62 w 175"/>
                  <a:gd name="T35" fmla="*/ 105 h 186"/>
                  <a:gd name="T36" fmla="*/ 45 w 175"/>
                  <a:gd name="T37" fmla="*/ 133 h 186"/>
                  <a:gd name="T38" fmla="*/ 28 w 175"/>
                  <a:gd name="T39" fmla="*/ 160 h 186"/>
                  <a:gd name="T40" fmla="*/ 20 w 175"/>
                  <a:gd name="T41" fmla="*/ 171 h 186"/>
                  <a:gd name="T42" fmla="*/ 11 w 175"/>
                  <a:gd name="T43" fmla="*/ 179 h 186"/>
                  <a:gd name="T44" fmla="*/ 5 w 175"/>
                  <a:gd name="T45" fmla="*/ 184 h 186"/>
                  <a:gd name="T46" fmla="*/ 0 w 175"/>
                  <a:gd name="T47" fmla="*/ 186 h 186"/>
                  <a:gd name="T48" fmla="*/ 3 w 175"/>
                  <a:gd name="T49" fmla="*/ 186 h 186"/>
                  <a:gd name="T50" fmla="*/ 91 w 175"/>
                  <a:gd name="T51" fmla="*/ 118 h 186"/>
                  <a:gd name="T52" fmla="*/ 146 w 175"/>
                  <a:gd name="T53" fmla="*/ 74 h 186"/>
                  <a:gd name="T54" fmla="*/ 155 w 175"/>
                  <a:gd name="T55" fmla="*/ 66 h 186"/>
                  <a:gd name="T56" fmla="*/ 163 w 175"/>
                  <a:gd name="T57" fmla="*/ 57 h 186"/>
                  <a:gd name="T58" fmla="*/ 168 w 175"/>
                  <a:gd name="T59" fmla="*/ 49 h 186"/>
                  <a:gd name="T60" fmla="*/ 172 w 175"/>
                  <a:gd name="T61" fmla="*/ 40 h 186"/>
                  <a:gd name="T62" fmla="*/ 175 w 175"/>
                  <a:gd name="T63" fmla="*/ 32 h 186"/>
                  <a:gd name="T64" fmla="*/ 175 w 175"/>
                  <a:gd name="T65" fmla="*/ 25 h 186"/>
                  <a:gd name="T66" fmla="*/ 173 w 175"/>
                  <a:gd name="T67" fmla="*/ 15 h 186"/>
                  <a:gd name="T68" fmla="*/ 172 w 175"/>
                  <a:gd name="T69" fmla="*/ 7 h 1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75" h="186">
                    <a:moveTo>
                      <a:pt x="172" y="7"/>
                    </a:moveTo>
                    <a:lnTo>
                      <a:pt x="160" y="5"/>
                    </a:lnTo>
                    <a:lnTo>
                      <a:pt x="141" y="3"/>
                    </a:lnTo>
                    <a:lnTo>
                      <a:pt x="125" y="0"/>
                    </a:lnTo>
                    <a:lnTo>
                      <a:pt x="118" y="0"/>
                    </a:lnTo>
                    <a:lnTo>
                      <a:pt x="116" y="0"/>
                    </a:lnTo>
                    <a:lnTo>
                      <a:pt x="96" y="7"/>
                    </a:lnTo>
                    <a:lnTo>
                      <a:pt x="74" y="15"/>
                    </a:lnTo>
                    <a:lnTo>
                      <a:pt x="79" y="17"/>
                    </a:lnTo>
                    <a:lnTo>
                      <a:pt x="81" y="18"/>
                    </a:lnTo>
                    <a:lnTo>
                      <a:pt x="82" y="22"/>
                    </a:lnTo>
                    <a:lnTo>
                      <a:pt x="84" y="25"/>
                    </a:lnTo>
                    <a:lnTo>
                      <a:pt x="86" y="35"/>
                    </a:lnTo>
                    <a:lnTo>
                      <a:pt x="84" y="47"/>
                    </a:lnTo>
                    <a:lnTo>
                      <a:pt x="81" y="59"/>
                    </a:lnTo>
                    <a:lnTo>
                      <a:pt x="76" y="74"/>
                    </a:lnTo>
                    <a:lnTo>
                      <a:pt x="69" y="89"/>
                    </a:lnTo>
                    <a:lnTo>
                      <a:pt x="62" y="105"/>
                    </a:lnTo>
                    <a:lnTo>
                      <a:pt x="45" y="133"/>
                    </a:lnTo>
                    <a:lnTo>
                      <a:pt x="28" y="160"/>
                    </a:lnTo>
                    <a:lnTo>
                      <a:pt x="20" y="171"/>
                    </a:lnTo>
                    <a:lnTo>
                      <a:pt x="11" y="179"/>
                    </a:lnTo>
                    <a:lnTo>
                      <a:pt x="5" y="184"/>
                    </a:lnTo>
                    <a:lnTo>
                      <a:pt x="0" y="186"/>
                    </a:lnTo>
                    <a:lnTo>
                      <a:pt x="3" y="186"/>
                    </a:lnTo>
                    <a:lnTo>
                      <a:pt x="91" y="118"/>
                    </a:lnTo>
                    <a:lnTo>
                      <a:pt x="146" y="74"/>
                    </a:lnTo>
                    <a:lnTo>
                      <a:pt x="155" y="66"/>
                    </a:lnTo>
                    <a:lnTo>
                      <a:pt x="163" y="57"/>
                    </a:lnTo>
                    <a:lnTo>
                      <a:pt x="168" y="49"/>
                    </a:lnTo>
                    <a:lnTo>
                      <a:pt x="172" y="40"/>
                    </a:lnTo>
                    <a:lnTo>
                      <a:pt x="175" y="32"/>
                    </a:lnTo>
                    <a:lnTo>
                      <a:pt x="175" y="25"/>
                    </a:lnTo>
                    <a:lnTo>
                      <a:pt x="173" y="15"/>
                    </a:lnTo>
                    <a:lnTo>
                      <a:pt x="172"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5" name="Freeform 348">
                <a:extLst>
                  <a:ext uri="{FF2B5EF4-FFF2-40B4-BE49-F238E27FC236}">
                    <a16:creationId xmlns:a16="http://schemas.microsoft.com/office/drawing/2014/main" id="{35F04D19-7EF1-43C3-9179-24ED15AFCEFB}"/>
                  </a:ext>
                </a:extLst>
              </p:cNvPr>
              <p:cNvSpPr>
                <a:spLocks/>
              </p:cNvSpPr>
              <p:nvPr/>
            </p:nvSpPr>
            <p:spPr bwMode="auto">
              <a:xfrm>
                <a:off x="3652" y="1517"/>
                <a:ext cx="370" cy="696"/>
              </a:xfrm>
              <a:custGeom>
                <a:avLst/>
                <a:gdLst>
                  <a:gd name="T0" fmla="*/ 366 w 370"/>
                  <a:gd name="T1" fmla="*/ 1 h 696"/>
                  <a:gd name="T2" fmla="*/ 351 w 370"/>
                  <a:gd name="T3" fmla="*/ 0 h 696"/>
                  <a:gd name="T4" fmla="*/ 328 w 370"/>
                  <a:gd name="T5" fmla="*/ 0 h 696"/>
                  <a:gd name="T6" fmla="*/ 307 w 370"/>
                  <a:gd name="T7" fmla="*/ 0 h 696"/>
                  <a:gd name="T8" fmla="*/ 297 w 370"/>
                  <a:gd name="T9" fmla="*/ 0 h 696"/>
                  <a:gd name="T10" fmla="*/ 284 w 370"/>
                  <a:gd name="T11" fmla="*/ 1 h 696"/>
                  <a:gd name="T12" fmla="*/ 272 w 370"/>
                  <a:gd name="T13" fmla="*/ 5 h 696"/>
                  <a:gd name="T14" fmla="*/ 196 w 370"/>
                  <a:gd name="T15" fmla="*/ 42 h 696"/>
                  <a:gd name="T16" fmla="*/ 201 w 370"/>
                  <a:gd name="T17" fmla="*/ 49 h 696"/>
                  <a:gd name="T18" fmla="*/ 206 w 370"/>
                  <a:gd name="T19" fmla="*/ 57 h 696"/>
                  <a:gd name="T20" fmla="*/ 209 w 370"/>
                  <a:gd name="T21" fmla="*/ 71 h 696"/>
                  <a:gd name="T22" fmla="*/ 211 w 370"/>
                  <a:gd name="T23" fmla="*/ 86 h 696"/>
                  <a:gd name="T24" fmla="*/ 211 w 370"/>
                  <a:gd name="T25" fmla="*/ 103 h 696"/>
                  <a:gd name="T26" fmla="*/ 209 w 370"/>
                  <a:gd name="T27" fmla="*/ 121 h 696"/>
                  <a:gd name="T28" fmla="*/ 208 w 370"/>
                  <a:gd name="T29" fmla="*/ 143 h 696"/>
                  <a:gd name="T30" fmla="*/ 203 w 370"/>
                  <a:gd name="T31" fmla="*/ 165 h 696"/>
                  <a:gd name="T32" fmla="*/ 192 w 370"/>
                  <a:gd name="T33" fmla="*/ 216 h 696"/>
                  <a:gd name="T34" fmla="*/ 179 w 370"/>
                  <a:gd name="T35" fmla="*/ 270 h 696"/>
                  <a:gd name="T36" fmla="*/ 162 w 370"/>
                  <a:gd name="T37" fmla="*/ 326 h 696"/>
                  <a:gd name="T38" fmla="*/ 144 w 370"/>
                  <a:gd name="T39" fmla="*/ 385 h 696"/>
                  <a:gd name="T40" fmla="*/ 123 w 370"/>
                  <a:gd name="T41" fmla="*/ 441 h 696"/>
                  <a:gd name="T42" fmla="*/ 101 w 370"/>
                  <a:gd name="T43" fmla="*/ 496 h 696"/>
                  <a:gd name="T44" fmla="*/ 81 w 370"/>
                  <a:gd name="T45" fmla="*/ 549 h 696"/>
                  <a:gd name="T46" fmla="*/ 61 w 370"/>
                  <a:gd name="T47" fmla="*/ 594 h 696"/>
                  <a:gd name="T48" fmla="*/ 42 w 370"/>
                  <a:gd name="T49" fmla="*/ 633 h 696"/>
                  <a:gd name="T50" fmla="*/ 25 w 370"/>
                  <a:gd name="T51" fmla="*/ 665 h 696"/>
                  <a:gd name="T52" fmla="*/ 17 w 370"/>
                  <a:gd name="T53" fmla="*/ 677 h 696"/>
                  <a:gd name="T54" fmla="*/ 10 w 370"/>
                  <a:gd name="T55" fmla="*/ 686 h 696"/>
                  <a:gd name="T56" fmla="*/ 5 w 370"/>
                  <a:gd name="T57" fmla="*/ 692 h 696"/>
                  <a:gd name="T58" fmla="*/ 0 w 370"/>
                  <a:gd name="T59" fmla="*/ 696 h 696"/>
                  <a:gd name="T60" fmla="*/ 3 w 370"/>
                  <a:gd name="T61" fmla="*/ 692 h 696"/>
                  <a:gd name="T62" fmla="*/ 103 w 370"/>
                  <a:gd name="T63" fmla="*/ 542 h 696"/>
                  <a:gd name="T64" fmla="*/ 184 w 370"/>
                  <a:gd name="T65" fmla="*/ 419 h 696"/>
                  <a:gd name="T66" fmla="*/ 252 w 370"/>
                  <a:gd name="T67" fmla="*/ 319 h 696"/>
                  <a:gd name="T68" fmla="*/ 302 w 370"/>
                  <a:gd name="T69" fmla="*/ 236 h 696"/>
                  <a:gd name="T70" fmla="*/ 322 w 370"/>
                  <a:gd name="T71" fmla="*/ 201 h 696"/>
                  <a:gd name="T72" fmla="*/ 338 w 370"/>
                  <a:gd name="T73" fmla="*/ 169 h 696"/>
                  <a:gd name="T74" fmla="*/ 351 w 370"/>
                  <a:gd name="T75" fmla="*/ 138 h 696"/>
                  <a:gd name="T76" fmla="*/ 361 w 370"/>
                  <a:gd name="T77" fmla="*/ 109 h 696"/>
                  <a:gd name="T78" fmla="*/ 366 w 370"/>
                  <a:gd name="T79" fmla="*/ 82 h 696"/>
                  <a:gd name="T80" fmla="*/ 370 w 370"/>
                  <a:gd name="T81" fmla="*/ 55 h 696"/>
                  <a:gd name="T82" fmla="*/ 370 w 370"/>
                  <a:gd name="T83" fmla="*/ 28 h 696"/>
                  <a:gd name="T84" fmla="*/ 366 w 370"/>
                  <a:gd name="T85" fmla="*/ 1 h 6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70" h="696">
                    <a:moveTo>
                      <a:pt x="366" y="1"/>
                    </a:moveTo>
                    <a:lnTo>
                      <a:pt x="351" y="0"/>
                    </a:lnTo>
                    <a:lnTo>
                      <a:pt x="328" y="0"/>
                    </a:lnTo>
                    <a:lnTo>
                      <a:pt x="307" y="0"/>
                    </a:lnTo>
                    <a:lnTo>
                      <a:pt x="297" y="0"/>
                    </a:lnTo>
                    <a:lnTo>
                      <a:pt x="284" y="1"/>
                    </a:lnTo>
                    <a:lnTo>
                      <a:pt x="272" y="5"/>
                    </a:lnTo>
                    <a:lnTo>
                      <a:pt x="196" y="42"/>
                    </a:lnTo>
                    <a:lnTo>
                      <a:pt x="201" y="49"/>
                    </a:lnTo>
                    <a:lnTo>
                      <a:pt x="206" y="57"/>
                    </a:lnTo>
                    <a:lnTo>
                      <a:pt x="209" y="71"/>
                    </a:lnTo>
                    <a:lnTo>
                      <a:pt x="211" y="86"/>
                    </a:lnTo>
                    <a:lnTo>
                      <a:pt x="211" y="103"/>
                    </a:lnTo>
                    <a:lnTo>
                      <a:pt x="209" y="121"/>
                    </a:lnTo>
                    <a:lnTo>
                      <a:pt x="208" y="143"/>
                    </a:lnTo>
                    <a:lnTo>
                      <a:pt x="203" y="165"/>
                    </a:lnTo>
                    <a:lnTo>
                      <a:pt x="192" y="216"/>
                    </a:lnTo>
                    <a:lnTo>
                      <a:pt x="179" y="270"/>
                    </a:lnTo>
                    <a:lnTo>
                      <a:pt x="162" y="326"/>
                    </a:lnTo>
                    <a:lnTo>
                      <a:pt x="144" y="385"/>
                    </a:lnTo>
                    <a:lnTo>
                      <a:pt x="123" y="441"/>
                    </a:lnTo>
                    <a:lnTo>
                      <a:pt x="101" y="496"/>
                    </a:lnTo>
                    <a:lnTo>
                      <a:pt x="81" y="549"/>
                    </a:lnTo>
                    <a:lnTo>
                      <a:pt x="61" y="594"/>
                    </a:lnTo>
                    <a:lnTo>
                      <a:pt x="42" y="633"/>
                    </a:lnTo>
                    <a:lnTo>
                      <a:pt x="25" y="665"/>
                    </a:lnTo>
                    <a:lnTo>
                      <a:pt x="17" y="677"/>
                    </a:lnTo>
                    <a:lnTo>
                      <a:pt x="10" y="686"/>
                    </a:lnTo>
                    <a:lnTo>
                      <a:pt x="5" y="692"/>
                    </a:lnTo>
                    <a:lnTo>
                      <a:pt x="0" y="696"/>
                    </a:lnTo>
                    <a:lnTo>
                      <a:pt x="3" y="692"/>
                    </a:lnTo>
                    <a:lnTo>
                      <a:pt x="103" y="542"/>
                    </a:lnTo>
                    <a:lnTo>
                      <a:pt x="184" y="419"/>
                    </a:lnTo>
                    <a:lnTo>
                      <a:pt x="252" y="319"/>
                    </a:lnTo>
                    <a:lnTo>
                      <a:pt x="302" y="236"/>
                    </a:lnTo>
                    <a:lnTo>
                      <a:pt x="322" y="201"/>
                    </a:lnTo>
                    <a:lnTo>
                      <a:pt x="338" y="169"/>
                    </a:lnTo>
                    <a:lnTo>
                      <a:pt x="351" y="138"/>
                    </a:lnTo>
                    <a:lnTo>
                      <a:pt x="361" y="109"/>
                    </a:lnTo>
                    <a:lnTo>
                      <a:pt x="366" y="82"/>
                    </a:lnTo>
                    <a:lnTo>
                      <a:pt x="370" y="55"/>
                    </a:lnTo>
                    <a:lnTo>
                      <a:pt x="370" y="28"/>
                    </a:lnTo>
                    <a:lnTo>
                      <a:pt x="366"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6" name="Freeform 349">
                <a:extLst>
                  <a:ext uri="{FF2B5EF4-FFF2-40B4-BE49-F238E27FC236}">
                    <a16:creationId xmlns:a16="http://schemas.microsoft.com/office/drawing/2014/main" id="{DA903AA4-233E-4554-8874-545E220E8B75}"/>
                  </a:ext>
                </a:extLst>
              </p:cNvPr>
              <p:cNvSpPr>
                <a:spLocks/>
              </p:cNvSpPr>
              <p:nvPr/>
            </p:nvSpPr>
            <p:spPr bwMode="auto">
              <a:xfrm>
                <a:off x="1791" y="1559"/>
                <a:ext cx="144" cy="86"/>
              </a:xfrm>
              <a:custGeom>
                <a:avLst/>
                <a:gdLst>
                  <a:gd name="T0" fmla="*/ 144 w 144"/>
                  <a:gd name="T1" fmla="*/ 0 h 86"/>
                  <a:gd name="T2" fmla="*/ 134 w 144"/>
                  <a:gd name="T3" fmla="*/ 7 h 86"/>
                  <a:gd name="T4" fmla="*/ 122 w 144"/>
                  <a:gd name="T5" fmla="*/ 13 h 86"/>
                  <a:gd name="T6" fmla="*/ 108 w 144"/>
                  <a:gd name="T7" fmla="*/ 18 h 86"/>
                  <a:gd name="T8" fmla="*/ 93 w 144"/>
                  <a:gd name="T9" fmla="*/ 24 h 86"/>
                  <a:gd name="T10" fmla="*/ 76 w 144"/>
                  <a:gd name="T11" fmla="*/ 25 h 86"/>
                  <a:gd name="T12" fmla="*/ 58 w 144"/>
                  <a:gd name="T13" fmla="*/ 27 h 86"/>
                  <a:gd name="T14" fmla="*/ 38 w 144"/>
                  <a:gd name="T15" fmla="*/ 29 h 86"/>
                  <a:gd name="T16" fmla="*/ 17 w 144"/>
                  <a:gd name="T17" fmla="*/ 29 h 86"/>
                  <a:gd name="T18" fmla="*/ 17 w 144"/>
                  <a:gd name="T19" fmla="*/ 37 h 86"/>
                  <a:gd name="T20" fmla="*/ 17 w 144"/>
                  <a:gd name="T21" fmla="*/ 45 h 86"/>
                  <a:gd name="T22" fmla="*/ 16 w 144"/>
                  <a:gd name="T23" fmla="*/ 54 h 86"/>
                  <a:gd name="T24" fmla="*/ 12 w 144"/>
                  <a:gd name="T25" fmla="*/ 61 h 86"/>
                  <a:gd name="T26" fmla="*/ 7 w 144"/>
                  <a:gd name="T27" fmla="*/ 74 h 86"/>
                  <a:gd name="T28" fmla="*/ 0 w 144"/>
                  <a:gd name="T29" fmla="*/ 81 h 86"/>
                  <a:gd name="T30" fmla="*/ 12 w 144"/>
                  <a:gd name="T31" fmla="*/ 83 h 86"/>
                  <a:gd name="T32" fmla="*/ 26 w 144"/>
                  <a:gd name="T33" fmla="*/ 84 h 86"/>
                  <a:gd name="T34" fmla="*/ 41 w 144"/>
                  <a:gd name="T35" fmla="*/ 84 h 86"/>
                  <a:gd name="T36" fmla="*/ 53 w 144"/>
                  <a:gd name="T37" fmla="*/ 86 h 86"/>
                  <a:gd name="T38" fmla="*/ 71 w 144"/>
                  <a:gd name="T39" fmla="*/ 76 h 86"/>
                  <a:gd name="T40" fmla="*/ 88 w 144"/>
                  <a:gd name="T41" fmla="*/ 66 h 86"/>
                  <a:gd name="T42" fmla="*/ 102 w 144"/>
                  <a:gd name="T43" fmla="*/ 56 h 86"/>
                  <a:gd name="T44" fmla="*/ 115 w 144"/>
                  <a:gd name="T45" fmla="*/ 45 h 86"/>
                  <a:gd name="T46" fmla="*/ 125 w 144"/>
                  <a:gd name="T47" fmla="*/ 35 h 86"/>
                  <a:gd name="T48" fmla="*/ 134 w 144"/>
                  <a:gd name="T49" fmla="*/ 24 h 86"/>
                  <a:gd name="T50" fmla="*/ 141 w 144"/>
                  <a:gd name="T51" fmla="*/ 12 h 86"/>
                  <a:gd name="T52" fmla="*/ 144 w 144"/>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4" h="86">
                    <a:moveTo>
                      <a:pt x="144" y="0"/>
                    </a:moveTo>
                    <a:lnTo>
                      <a:pt x="134" y="7"/>
                    </a:lnTo>
                    <a:lnTo>
                      <a:pt x="122" y="13"/>
                    </a:lnTo>
                    <a:lnTo>
                      <a:pt x="108" y="18"/>
                    </a:lnTo>
                    <a:lnTo>
                      <a:pt x="93" y="24"/>
                    </a:lnTo>
                    <a:lnTo>
                      <a:pt x="76" y="25"/>
                    </a:lnTo>
                    <a:lnTo>
                      <a:pt x="58" y="27"/>
                    </a:lnTo>
                    <a:lnTo>
                      <a:pt x="38" y="29"/>
                    </a:lnTo>
                    <a:lnTo>
                      <a:pt x="17" y="29"/>
                    </a:lnTo>
                    <a:lnTo>
                      <a:pt x="17" y="37"/>
                    </a:lnTo>
                    <a:lnTo>
                      <a:pt x="17" y="45"/>
                    </a:lnTo>
                    <a:lnTo>
                      <a:pt x="16" y="54"/>
                    </a:lnTo>
                    <a:lnTo>
                      <a:pt x="12" y="61"/>
                    </a:lnTo>
                    <a:lnTo>
                      <a:pt x="7" y="74"/>
                    </a:lnTo>
                    <a:lnTo>
                      <a:pt x="0" y="81"/>
                    </a:lnTo>
                    <a:lnTo>
                      <a:pt x="12" y="83"/>
                    </a:lnTo>
                    <a:lnTo>
                      <a:pt x="26" y="84"/>
                    </a:lnTo>
                    <a:lnTo>
                      <a:pt x="41" y="84"/>
                    </a:lnTo>
                    <a:lnTo>
                      <a:pt x="53" y="86"/>
                    </a:lnTo>
                    <a:lnTo>
                      <a:pt x="71" y="76"/>
                    </a:lnTo>
                    <a:lnTo>
                      <a:pt x="88" y="66"/>
                    </a:lnTo>
                    <a:lnTo>
                      <a:pt x="102" y="56"/>
                    </a:lnTo>
                    <a:lnTo>
                      <a:pt x="115" y="45"/>
                    </a:lnTo>
                    <a:lnTo>
                      <a:pt x="125" y="35"/>
                    </a:lnTo>
                    <a:lnTo>
                      <a:pt x="134" y="24"/>
                    </a:lnTo>
                    <a:lnTo>
                      <a:pt x="141" y="12"/>
                    </a:lnTo>
                    <a:lnTo>
                      <a:pt x="144"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7" name="Freeform 350">
                <a:extLst>
                  <a:ext uri="{FF2B5EF4-FFF2-40B4-BE49-F238E27FC236}">
                    <a16:creationId xmlns:a16="http://schemas.microsoft.com/office/drawing/2014/main" id="{1DC76D08-0D1E-4360-85D0-50845ACEFE27}"/>
                  </a:ext>
                </a:extLst>
              </p:cNvPr>
              <p:cNvSpPr>
                <a:spLocks/>
              </p:cNvSpPr>
              <p:nvPr/>
            </p:nvSpPr>
            <p:spPr bwMode="auto">
              <a:xfrm>
                <a:off x="3796" y="1583"/>
                <a:ext cx="243" cy="338"/>
              </a:xfrm>
              <a:custGeom>
                <a:avLst/>
                <a:gdLst>
                  <a:gd name="T0" fmla="*/ 243 w 243"/>
                  <a:gd name="T1" fmla="*/ 0 h 338"/>
                  <a:gd name="T2" fmla="*/ 233 w 243"/>
                  <a:gd name="T3" fmla="*/ 16 h 338"/>
                  <a:gd name="T4" fmla="*/ 222 w 243"/>
                  <a:gd name="T5" fmla="*/ 32 h 338"/>
                  <a:gd name="T6" fmla="*/ 211 w 243"/>
                  <a:gd name="T7" fmla="*/ 47 h 338"/>
                  <a:gd name="T8" fmla="*/ 199 w 243"/>
                  <a:gd name="T9" fmla="*/ 59 h 338"/>
                  <a:gd name="T10" fmla="*/ 185 w 243"/>
                  <a:gd name="T11" fmla="*/ 71 h 338"/>
                  <a:gd name="T12" fmla="*/ 172 w 243"/>
                  <a:gd name="T13" fmla="*/ 81 h 338"/>
                  <a:gd name="T14" fmla="*/ 158 w 243"/>
                  <a:gd name="T15" fmla="*/ 89 h 338"/>
                  <a:gd name="T16" fmla="*/ 143 w 243"/>
                  <a:gd name="T17" fmla="*/ 96 h 338"/>
                  <a:gd name="T18" fmla="*/ 128 w 243"/>
                  <a:gd name="T19" fmla="*/ 103 h 338"/>
                  <a:gd name="T20" fmla="*/ 113 w 243"/>
                  <a:gd name="T21" fmla="*/ 108 h 338"/>
                  <a:gd name="T22" fmla="*/ 96 w 243"/>
                  <a:gd name="T23" fmla="*/ 111 h 338"/>
                  <a:gd name="T24" fmla="*/ 79 w 243"/>
                  <a:gd name="T25" fmla="*/ 114 h 338"/>
                  <a:gd name="T26" fmla="*/ 60 w 243"/>
                  <a:gd name="T27" fmla="*/ 116 h 338"/>
                  <a:gd name="T28" fmla="*/ 42 w 243"/>
                  <a:gd name="T29" fmla="*/ 116 h 338"/>
                  <a:gd name="T30" fmla="*/ 21 w 243"/>
                  <a:gd name="T31" fmla="*/ 116 h 338"/>
                  <a:gd name="T32" fmla="*/ 1 w 243"/>
                  <a:gd name="T33" fmla="*/ 116 h 338"/>
                  <a:gd name="T34" fmla="*/ 8 w 243"/>
                  <a:gd name="T35" fmla="*/ 152 h 338"/>
                  <a:gd name="T36" fmla="*/ 11 w 243"/>
                  <a:gd name="T37" fmla="*/ 187 h 338"/>
                  <a:gd name="T38" fmla="*/ 13 w 243"/>
                  <a:gd name="T39" fmla="*/ 221 h 338"/>
                  <a:gd name="T40" fmla="*/ 13 w 243"/>
                  <a:gd name="T41" fmla="*/ 253 h 338"/>
                  <a:gd name="T42" fmla="*/ 13 w 243"/>
                  <a:gd name="T43" fmla="*/ 282 h 338"/>
                  <a:gd name="T44" fmla="*/ 10 w 243"/>
                  <a:gd name="T45" fmla="*/ 305 h 338"/>
                  <a:gd name="T46" fmla="*/ 5 w 243"/>
                  <a:gd name="T47" fmla="*/ 324 h 338"/>
                  <a:gd name="T48" fmla="*/ 0 w 243"/>
                  <a:gd name="T49" fmla="*/ 336 h 338"/>
                  <a:gd name="T50" fmla="*/ 13 w 243"/>
                  <a:gd name="T51" fmla="*/ 338 h 338"/>
                  <a:gd name="T52" fmla="*/ 21 w 243"/>
                  <a:gd name="T53" fmla="*/ 338 h 338"/>
                  <a:gd name="T54" fmla="*/ 28 w 243"/>
                  <a:gd name="T55" fmla="*/ 336 h 338"/>
                  <a:gd name="T56" fmla="*/ 42 w 243"/>
                  <a:gd name="T57" fmla="*/ 338 h 338"/>
                  <a:gd name="T58" fmla="*/ 79 w 243"/>
                  <a:gd name="T59" fmla="*/ 297 h 338"/>
                  <a:gd name="T60" fmla="*/ 114 w 243"/>
                  <a:gd name="T61" fmla="*/ 258 h 338"/>
                  <a:gd name="T62" fmla="*/ 145 w 243"/>
                  <a:gd name="T63" fmla="*/ 219 h 338"/>
                  <a:gd name="T64" fmla="*/ 173 w 243"/>
                  <a:gd name="T65" fmla="*/ 180 h 338"/>
                  <a:gd name="T66" fmla="*/ 185 w 243"/>
                  <a:gd name="T67" fmla="*/ 160 h 338"/>
                  <a:gd name="T68" fmla="*/ 197 w 243"/>
                  <a:gd name="T69" fmla="*/ 138 h 338"/>
                  <a:gd name="T70" fmla="*/ 207 w 243"/>
                  <a:gd name="T71" fmla="*/ 118 h 338"/>
                  <a:gd name="T72" fmla="*/ 217 w 243"/>
                  <a:gd name="T73" fmla="*/ 96 h 338"/>
                  <a:gd name="T74" fmla="*/ 224 w 243"/>
                  <a:gd name="T75" fmla="*/ 72 h 338"/>
                  <a:gd name="T76" fmla="*/ 233 w 243"/>
                  <a:gd name="T77" fmla="*/ 49 h 338"/>
                  <a:gd name="T78" fmla="*/ 238 w 243"/>
                  <a:gd name="T79" fmla="*/ 25 h 338"/>
                  <a:gd name="T80" fmla="*/ 243 w 243"/>
                  <a:gd name="T81" fmla="*/ 0 h 3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3" h="338">
                    <a:moveTo>
                      <a:pt x="243" y="0"/>
                    </a:moveTo>
                    <a:lnTo>
                      <a:pt x="233" y="16"/>
                    </a:lnTo>
                    <a:lnTo>
                      <a:pt x="222" y="32"/>
                    </a:lnTo>
                    <a:lnTo>
                      <a:pt x="211" y="47"/>
                    </a:lnTo>
                    <a:lnTo>
                      <a:pt x="199" y="59"/>
                    </a:lnTo>
                    <a:lnTo>
                      <a:pt x="185" y="71"/>
                    </a:lnTo>
                    <a:lnTo>
                      <a:pt x="172" y="81"/>
                    </a:lnTo>
                    <a:lnTo>
                      <a:pt x="158" y="89"/>
                    </a:lnTo>
                    <a:lnTo>
                      <a:pt x="143" y="96"/>
                    </a:lnTo>
                    <a:lnTo>
                      <a:pt x="128" y="103"/>
                    </a:lnTo>
                    <a:lnTo>
                      <a:pt x="113" y="108"/>
                    </a:lnTo>
                    <a:lnTo>
                      <a:pt x="96" y="111"/>
                    </a:lnTo>
                    <a:lnTo>
                      <a:pt x="79" y="114"/>
                    </a:lnTo>
                    <a:lnTo>
                      <a:pt x="60" y="116"/>
                    </a:lnTo>
                    <a:lnTo>
                      <a:pt x="42" y="116"/>
                    </a:lnTo>
                    <a:lnTo>
                      <a:pt x="21" y="116"/>
                    </a:lnTo>
                    <a:lnTo>
                      <a:pt x="1" y="116"/>
                    </a:lnTo>
                    <a:lnTo>
                      <a:pt x="8" y="152"/>
                    </a:lnTo>
                    <a:lnTo>
                      <a:pt x="11" y="187"/>
                    </a:lnTo>
                    <a:lnTo>
                      <a:pt x="13" y="221"/>
                    </a:lnTo>
                    <a:lnTo>
                      <a:pt x="13" y="253"/>
                    </a:lnTo>
                    <a:lnTo>
                      <a:pt x="13" y="282"/>
                    </a:lnTo>
                    <a:lnTo>
                      <a:pt x="10" y="305"/>
                    </a:lnTo>
                    <a:lnTo>
                      <a:pt x="5" y="324"/>
                    </a:lnTo>
                    <a:lnTo>
                      <a:pt x="0" y="336"/>
                    </a:lnTo>
                    <a:lnTo>
                      <a:pt x="13" y="338"/>
                    </a:lnTo>
                    <a:lnTo>
                      <a:pt x="21" y="338"/>
                    </a:lnTo>
                    <a:lnTo>
                      <a:pt x="28" y="336"/>
                    </a:lnTo>
                    <a:lnTo>
                      <a:pt x="42" y="338"/>
                    </a:lnTo>
                    <a:lnTo>
                      <a:pt x="79" y="297"/>
                    </a:lnTo>
                    <a:lnTo>
                      <a:pt x="114" y="258"/>
                    </a:lnTo>
                    <a:lnTo>
                      <a:pt x="145" y="219"/>
                    </a:lnTo>
                    <a:lnTo>
                      <a:pt x="173" y="180"/>
                    </a:lnTo>
                    <a:lnTo>
                      <a:pt x="185" y="160"/>
                    </a:lnTo>
                    <a:lnTo>
                      <a:pt x="197" y="138"/>
                    </a:lnTo>
                    <a:lnTo>
                      <a:pt x="207" y="118"/>
                    </a:lnTo>
                    <a:lnTo>
                      <a:pt x="217" y="96"/>
                    </a:lnTo>
                    <a:lnTo>
                      <a:pt x="224" y="72"/>
                    </a:lnTo>
                    <a:lnTo>
                      <a:pt x="233" y="49"/>
                    </a:lnTo>
                    <a:lnTo>
                      <a:pt x="238" y="25"/>
                    </a:lnTo>
                    <a:lnTo>
                      <a:pt x="24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8" name="Freeform 351">
                <a:extLst>
                  <a:ext uri="{FF2B5EF4-FFF2-40B4-BE49-F238E27FC236}">
                    <a16:creationId xmlns:a16="http://schemas.microsoft.com/office/drawing/2014/main" id="{2FC1371A-7C97-4782-94E0-9933776BC433}"/>
                  </a:ext>
                </a:extLst>
              </p:cNvPr>
              <p:cNvSpPr>
                <a:spLocks/>
              </p:cNvSpPr>
              <p:nvPr/>
            </p:nvSpPr>
            <p:spPr bwMode="auto">
              <a:xfrm>
                <a:off x="1796" y="1564"/>
                <a:ext cx="144" cy="88"/>
              </a:xfrm>
              <a:custGeom>
                <a:avLst/>
                <a:gdLst>
                  <a:gd name="T0" fmla="*/ 144 w 144"/>
                  <a:gd name="T1" fmla="*/ 0 h 88"/>
                  <a:gd name="T2" fmla="*/ 132 w 144"/>
                  <a:gd name="T3" fmla="*/ 7 h 88"/>
                  <a:gd name="T4" fmla="*/ 120 w 144"/>
                  <a:gd name="T5" fmla="*/ 13 h 88"/>
                  <a:gd name="T6" fmla="*/ 107 w 144"/>
                  <a:gd name="T7" fmla="*/ 19 h 88"/>
                  <a:gd name="T8" fmla="*/ 92 w 144"/>
                  <a:gd name="T9" fmla="*/ 22 h 88"/>
                  <a:gd name="T10" fmla="*/ 76 w 144"/>
                  <a:gd name="T11" fmla="*/ 25 h 88"/>
                  <a:gd name="T12" fmla="*/ 60 w 144"/>
                  <a:gd name="T13" fmla="*/ 27 h 88"/>
                  <a:gd name="T14" fmla="*/ 39 w 144"/>
                  <a:gd name="T15" fmla="*/ 29 h 88"/>
                  <a:gd name="T16" fmla="*/ 19 w 144"/>
                  <a:gd name="T17" fmla="*/ 29 h 88"/>
                  <a:gd name="T18" fmla="*/ 17 w 144"/>
                  <a:gd name="T19" fmla="*/ 44 h 88"/>
                  <a:gd name="T20" fmla="*/ 12 w 144"/>
                  <a:gd name="T21" fmla="*/ 59 h 88"/>
                  <a:gd name="T22" fmla="*/ 7 w 144"/>
                  <a:gd name="T23" fmla="*/ 71 h 88"/>
                  <a:gd name="T24" fmla="*/ 0 w 144"/>
                  <a:gd name="T25" fmla="*/ 83 h 88"/>
                  <a:gd name="T26" fmla="*/ 12 w 144"/>
                  <a:gd name="T27" fmla="*/ 83 h 88"/>
                  <a:gd name="T28" fmla="*/ 26 w 144"/>
                  <a:gd name="T29" fmla="*/ 84 h 88"/>
                  <a:gd name="T30" fmla="*/ 41 w 144"/>
                  <a:gd name="T31" fmla="*/ 86 h 88"/>
                  <a:gd name="T32" fmla="*/ 53 w 144"/>
                  <a:gd name="T33" fmla="*/ 88 h 88"/>
                  <a:gd name="T34" fmla="*/ 71 w 144"/>
                  <a:gd name="T35" fmla="*/ 78 h 88"/>
                  <a:gd name="T36" fmla="*/ 88 w 144"/>
                  <a:gd name="T37" fmla="*/ 68 h 88"/>
                  <a:gd name="T38" fmla="*/ 103 w 144"/>
                  <a:gd name="T39" fmla="*/ 57 h 88"/>
                  <a:gd name="T40" fmla="*/ 115 w 144"/>
                  <a:gd name="T41" fmla="*/ 46 h 88"/>
                  <a:gd name="T42" fmla="*/ 125 w 144"/>
                  <a:gd name="T43" fmla="*/ 35 h 88"/>
                  <a:gd name="T44" fmla="*/ 134 w 144"/>
                  <a:gd name="T45" fmla="*/ 24 h 88"/>
                  <a:gd name="T46" fmla="*/ 141 w 144"/>
                  <a:gd name="T47" fmla="*/ 12 h 88"/>
                  <a:gd name="T48" fmla="*/ 144 w 144"/>
                  <a:gd name="T49" fmla="*/ 0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4" h="88">
                    <a:moveTo>
                      <a:pt x="144" y="0"/>
                    </a:moveTo>
                    <a:lnTo>
                      <a:pt x="132" y="7"/>
                    </a:lnTo>
                    <a:lnTo>
                      <a:pt x="120" y="13"/>
                    </a:lnTo>
                    <a:lnTo>
                      <a:pt x="107" y="19"/>
                    </a:lnTo>
                    <a:lnTo>
                      <a:pt x="92" y="22"/>
                    </a:lnTo>
                    <a:lnTo>
                      <a:pt x="76" y="25"/>
                    </a:lnTo>
                    <a:lnTo>
                      <a:pt x="60" y="27"/>
                    </a:lnTo>
                    <a:lnTo>
                      <a:pt x="39" y="29"/>
                    </a:lnTo>
                    <a:lnTo>
                      <a:pt x="19" y="29"/>
                    </a:lnTo>
                    <a:lnTo>
                      <a:pt x="17" y="44"/>
                    </a:lnTo>
                    <a:lnTo>
                      <a:pt x="12" y="59"/>
                    </a:lnTo>
                    <a:lnTo>
                      <a:pt x="7" y="71"/>
                    </a:lnTo>
                    <a:lnTo>
                      <a:pt x="0" y="83"/>
                    </a:lnTo>
                    <a:lnTo>
                      <a:pt x="12" y="83"/>
                    </a:lnTo>
                    <a:lnTo>
                      <a:pt x="26" y="84"/>
                    </a:lnTo>
                    <a:lnTo>
                      <a:pt x="41" y="86"/>
                    </a:lnTo>
                    <a:lnTo>
                      <a:pt x="53" y="88"/>
                    </a:lnTo>
                    <a:lnTo>
                      <a:pt x="71" y="78"/>
                    </a:lnTo>
                    <a:lnTo>
                      <a:pt x="88" y="68"/>
                    </a:lnTo>
                    <a:lnTo>
                      <a:pt x="103" y="57"/>
                    </a:lnTo>
                    <a:lnTo>
                      <a:pt x="115" y="46"/>
                    </a:lnTo>
                    <a:lnTo>
                      <a:pt x="125" y="35"/>
                    </a:lnTo>
                    <a:lnTo>
                      <a:pt x="134" y="24"/>
                    </a:lnTo>
                    <a:lnTo>
                      <a:pt x="141" y="12"/>
                    </a:lnTo>
                    <a:lnTo>
                      <a:pt x="14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9" name="Freeform 352">
                <a:extLst>
                  <a:ext uri="{FF2B5EF4-FFF2-40B4-BE49-F238E27FC236}">
                    <a16:creationId xmlns:a16="http://schemas.microsoft.com/office/drawing/2014/main" id="{E7E7D8CC-BAE8-4A27-BAE4-DB52DABA7CCD}"/>
                  </a:ext>
                </a:extLst>
              </p:cNvPr>
              <p:cNvSpPr>
                <a:spLocks/>
              </p:cNvSpPr>
              <p:nvPr/>
            </p:nvSpPr>
            <p:spPr bwMode="auto">
              <a:xfrm>
                <a:off x="3785" y="1598"/>
                <a:ext cx="264" cy="344"/>
              </a:xfrm>
              <a:custGeom>
                <a:avLst/>
                <a:gdLst>
                  <a:gd name="T0" fmla="*/ 264 w 264"/>
                  <a:gd name="T1" fmla="*/ 0 h 344"/>
                  <a:gd name="T2" fmla="*/ 252 w 264"/>
                  <a:gd name="T3" fmla="*/ 15 h 344"/>
                  <a:gd name="T4" fmla="*/ 240 w 264"/>
                  <a:gd name="T5" fmla="*/ 28 h 344"/>
                  <a:gd name="T6" fmla="*/ 228 w 264"/>
                  <a:gd name="T7" fmla="*/ 42 h 344"/>
                  <a:gd name="T8" fmla="*/ 215 w 264"/>
                  <a:gd name="T9" fmla="*/ 54 h 344"/>
                  <a:gd name="T10" fmla="*/ 203 w 264"/>
                  <a:gd name="T11" fmla="*/ 64 h 344"/>
                  <a:gd name="T12" fmla="*/ 189 w 264"/>
                  <a:gd name="T13" fmla="*/ 72 h 344"/>
                  <a:gd name="T14" fmla="*/ 178 w 264"/>
                  <a:gd name="T15" fmla="*/ 81 h 344"/>
                  <a:gd name="T16" fmla="*/ 162 w 264"/>
                  <a:gd name="T17" fmla="*/ 88 h 344"/>
                  <a:gd name="T18" fmla="*/ 149 w 264"/>
                  <a:gd name="T19" fmla="*/ 94 h 344"/>
                  <a:gd name="T20" fmla="*/ 134 w 264"/>
                  <a:gd name="T21" fmla="*/ 99 h 344"/>
                  <a:gd name="T22" fmla="*/ 119 w 264"/>
                  <a:gd name="T23" fmla="*/ 103 h 344"/>
                  <a:gd name="T24" fmla="*/ 102 w 264"/>
                  <a:gd name="T25" fmla="*/ 106 h 344"/>
                  <a:gd name="T26" fmla="*/ 66 w 264"/>
                  <a:gd name="T27" fmla="*/ 111 h 344"/>
                  <a:gd name="T28" fmla="*/ 26 w 264"/>
                  <a:gd name="T29" fmla="*/ 113 h 344"/>
                  <a:gd name="T30" fmla="*/ 31 w 264"/>
                  <a:gd name="T31" fmla="*/ 135 h 344"/>
                  <a:gd name="T32" fmla="*/ 36 w 264"/>
                  <a:gd name="T33" fmla="*/ 155 h 344"/>
                  <a:gd name="T34" fmla="*/ 38 w 264"/>
                  <a:gd name="T35" fmla="*/ 174 h 344"/>
                  <a:gd name="T36" fmla="*/ 39 w 264"/>
                  <a:gd name="T37" fmla="*/ 192 h 344"/>
                  <a:gd name="T38" fmla="*/ 41 w 264"/>
                  <a:gd name="T39" fmla="*/ 209 h 344"/>
                  <a:gd name="T40" fmla="*/ 41 w 264"/>
                  <a:gd name="T41" fmla="*/ 226 h 344"/>
                  <a:gd name="T42" fmla="*/ 39 w 264"/>
                  <a:gd name="T43" fmla="*/ 241 h 344"/>
                  <a:gd name="T44" fmla="*/ 38 w 264"/>
                  <a:gd name="T45" fmla="*/ 257 h 344"/>
                  <a:gd name="T46" fmla="*/ 36 w 264"/>
                  <a:gd name="T47" fmla="*/ 270 h 344"/>
                  <a:gd name="T48" fmla="*/ 32 w 264"/>
                  <a:gd name="T49" fmla="*/ 282 h 344"/>
                  <a:gd name="T50" fmla="*/ 29 w 264"/>
                  <a:gd name="T51" fmla="*/ 294 h 344"/>
                  <a:gd name="T52" fmla="*/ 24 w 264"/>
                  <a:gd name="T53" fmla="*/ 304 h 344"/>
                  <a:gd name="T54" fmla="*/ 19 w 264"/>
                  <a:gd name="T55" fmla="*/ 314 h 344"/>
                  <a:gd name="T56" fmla="*/ 12 w 264"/>
                  <a:gd name="T57" fmla="*/ 323 h 344"/>
                  <a:gd name="T58" fmla="*/ 7 w 264"/>
                  <a:gd name="T59" fmla="*/ 329 h 344"/>
                  <a:gd name="T60" fmla="*/ 0 w 264"/>
                  <a:gd name="T61" fmla="*/ 336 h 344"/>
                  <a:gd name="T62" fmla="*/ 17 w 264"/>
                  <a:gd name="T63" fmla="*/ 339 h 344"/>
                  <a:gd name="T64" fmla="*/ 31 w 264"/>
                  <a:gd name="T65" fmla="*/ 339 h 344"/>
                  <a:gd name="T66" fmla="*/ 44 w 264"/>
                  <a:gd name="T67" fmla="*/ 341 h 344"/>
                  <a:gd name="T68" fmla="*/ 61 w 264"/>
                  <a:gd name="T69" fmla="*/ 344 h 344"/>
                  <a:gd name="T70" fmla="*/ 98 w 264"/>
                  <a:gd name="T71" fmla="*/ 304 h 344"/>
                  <a:gd name="T72" fmla="*/ 134 w 264"/>
                  <a:gd name="T73" fmla="*/ 265 h 344"/>
                  <a:gd name="T74" fmla="*/ 149 w 264"/>
                  <a:gd name="T75" fmla="*/ 245 h 344"/>
                  <a:gd name="T76" fmla="*/ 166 w 264"/>
                  <a:gd name="T77" fmla="*/ 224 h 344"/>
                  <a:gd name="T78" fmla="*/ 179 w 264"/>
                  <a:gd name="T79" fmla="*/ 204 h 344"/>
                  <a:gd name="T80" fmla="*/ 193 w 264"/>
                  <a:gd name="T81" fmla="*/ 184 h 344"/>
                  <a:gd name="T82" fmla="*/ 206 w 264"/>
                  <a:gd name="T83" fmla="*/ 162 h 344"/>
                  <a:gd name="T84" fmla="*/ 217 w 264"/>
                  <a:gd name="T85" fmla="*/ 140 h 344"/>
                  <a:gd name="T86" fmla="*/ 228 w 264"/>
                  <a:gd name="T87" fmla="*/ 118 h 344"/>
                  <a:gd name="T88" fmla="*/ 237 w 264"/>
                  <a:gd name="T89" fmla="*/ 96 h 344"/>
                  <a:gd name="T90" fmla="*/ 245 w 264"/>
                  <a:gd name="T91" fmla="*/ 72 h 344"/>
                  <a:gd name="T92" fmla="*/ 252 w 264"/>
                  <a:gd name="T93" fmla="*/ 49 h 344"/>
                  <a:gd name="T94" fmla="*/ 259 w 264"/>
                  <a:gd name="T95" fmla="*/ 25 h 344"/>
                  <a:gd name="T96" fmla="*/ 264 w 264"/>
                  <a:gd name="T97" fmla="*/ 0 h 3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344">
                    <a:moveTo>
                      <a:pt x="264" y="0"/>
                    </a:moveTo>
                    <a:lnTo>
                      <a:pt x="252" y="15"/>
                    </a:lnTo>
                    <a:lnTo>
                      <a:pt x="240" y="28"/>
                    </a:lnTo>
                    <a:lnTo>
                      <a:pt x="228" y="42"/>
                    </a:lnTo>
                    <a:lnTo>
                      <a:pt x="215" y="54"/>
                    </a:lnTo>
                    <a:lnTo>
                      <a:pt x="203" y="64"/>
                    </a:lnTo>
                    <a:lnTo>
                      <a:pt x="189" y="72"/>
                    </a:lnTo>
                    <a:lnTo>
                      <a:pt x="178" y="81"/>
                    </a:lnTo>
                    <a:lnTo>
                      <a:pt x="162" y="88"/>
                    </a:lnTo>
                    <a:lnTo>
                      <a:pt x="149" y="94"/>
                    </a:lnTo>
                    <a:lnTo>
                      <a:pt x="134" y="99"/>
                    </a:lnTo>
                    <a:lnTo>
                      <a:pt x="119" y="103"/>
                    </a:lnTo>
                    <a:lnTo>
                      <a:pt x="102" y="106"/>
                    </a:lnTo>
                    <a:lnTo>
                      <a:pt x="66" y="111"/>
                    </a:lnTo>
                    <a:lnTo>
                      <a:pt x="26" y="113"/>
                    </a:lnTo>
                    <a:lnTo>
                      <a:pt x="31" y="135"/>
                    </a:lnTo>
                    <a:lnTo>
                      <a:pt x="36" y="155"/>
                    </a:lnTo>
                    <a:lnTo>
                      <a:pt x="38" y="174"/>
                    </a:lnTo>
                    <a:lnTo>
                      <a:pt x="39" y="192"/>
                    </a:lnTo>
                    <a:lnTo>
                      <a:pt x="41" y="209"/>
                    </a:lnTo>
                    <a:lnTo>
                      <a:pt x="41" y="226"/>
                    </a:lnTo>
                    <a:lnTo>
                      <a:pt x="39" y="241"/>
                    </a:lnTo>
                    <a:lnTo>
                      <a:pt x="38" y="257"/>
                    </a:lnTo>
                    <a:lnTo>
                      <a:pt x="36" y="270"/>
                    </a:lnTo>
                    <a:lnTo>
                      <a:pt x="32" y="282"/>
                    </a:lnTo>
                    <a:lnTo>
                      <a:pt x="29" y="294"/>
                    </a:lnTo>
                    <a:lnTo>
                      <a:pt x="24" y="304"/>
                    </a:lnTo>
                    <a:lnTo>
                      <a:pt x="19" y="314"/>
                    </a:lnTo>
                    <a:lnTo>
                      <a:pt x="12" y="323"/>
                    </a:lnTo>
                    <a:lnTo>
                      <a:pt x="7" y="329"/>
                    </a:lnTo>
                    <a:lnTo>
                      <a:pt x="0" y="336"/>
                    </a:lnTo>
                    <a:lnTo>
                      <a:pt x="17" y="339"/>
                    </a:lnTo>
                    <a:lnTo>
                      <a:pt x="31" y="339"/>
                    </a:lnTo>
                    <a:lnTo>
                      <a:pt x="44" y="341"/>
                    </a:lnTo>
                    <a:lnTo>
                      <a:pt x="61" y="344"/>
                    </a:lnTo>
                    <a:lnTo>
                      <a:pt x="98" y="304"/>
                    </a:lnTo>
                    <a:lnTo>
                      <a:pt x="134" y="265"/>
                    </a:lnTo>
                    <a:lnTo>
                      <a:pt x="149" y="245"/>
                    </a:lnTo>
                    <a:lnTo>
                      <a:pt x="166" y="224"/>
                    </a:lnTo>
                    <a:lnTo>
                      <a:pt x="179" y="204"/>
                    </a:lnTo>
                    <a:lnTo>
                      <a:pt x="193" y="184"/>
                    </a:lnTo>
                    <a:lnTo>
                      <a:pt x="206" y="162"/>
                    </a:lnTo>
                    <a:lnTo>
                      <a:pt x="217" y="140"/>
                    </a:lnTo>
                    <a:lnTo>
                      <a:pt x="228" y="118"/>
                    </a:lnTo>
                    <a:lnTo>
                      <a:pt x="237" y="96"/>
                    </a:lnTo>
                    <a:lnTo>
                      <a:pt x="245" y="72"/>
                    </a:lnTo>
                    <a:lnTo>
                      <a:pt x="252" y="49"/>
                    </a:lnTo>
                    <a:lnTo>
                      <a:pt x="259" y="25"/>
                    </a:lnTo>
                    <a:lnTo>
                      <a:pt x="26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0" name="Freeform 353">
                <a:extLst>
                  <a:ext uri="{FF2B5EF4-FFF2-40B4-BE49-F238E27FC236}">
                    <a16:creationId xmlns:a16="http://schemas.microsoft.com/office/drawing/2014/main" id="{F47102F2-01BF-4BAA-8C35-2D052A997DB3}"/>
                  </a:ext>
                </a:extLst>
              </p:cNvPr>
              <p:cNvSpPr>
                <a:spLocks/>
              </p:cNvSpPr>
              <p:nvPr/>
            </p:nvSpPr>
            <p:spPr bwMode="auto">
              <a:xfrm>
                <a:off x="1800" y="1564"/>
                <a:ext cx="147" cy="91"/>
              </a:xfrm>
              <a:custGeom>
                <a:avLst/>
                <a:gdLst>
                  <a:gd name="T0" fmla="*/ 147 w 147"/>
                  <a:gd name="T1" fmla="*/ 0 h 91"/>
                  <a:gd name="T2" fmla="*/ 135 w 147"/>
                  <a:gd name="T3" fmla="*/ 8 h 91"/>
                  <a:gd name="T4" fmla="*/ 123 w 147"/>
                  <a:gd name="T5" fmla="*/ 15 h 91"/>
                  <a:gd name="T6" fmla="*/ 110 w 147"/>
                  <a:gd name="T7" fmla="*/ 20 h 91"/>
                  <a:gd name="T8" fmla="*/ 94 w 147"/>
                  <a:gd name="T9" fmla="*/ 25 h 91"/>
                  <a:gd name="T10" fmla="*/ 79 w 147"/>
                  <a:gd name="T11" fmla="*/ 29 h 91"/>
                  <a:gd name="T12" fmla="*/ 61 w 147"/>
                  <a:gd name="T13" fmla="*/ 30 h 91"/>
                  <a:gd name="T14" fmla="*/ 40 w 147"/>
                  <a:gd name="T15" fmla="*/ 32 h 91"/>
                  <a:gd name="T16" fmla="*/ 20 w 147"/>
                  <a:gd name="T17" fmla="*/ 30 h 91"/>
                  <a:gd name="T18" fmla="*/ 15 w 147"/>
                  <a:gd name="T19" fmla="*/ 52 h 91"/>
                  <a:gd name="T20" fmla="*/ 12 w 147"/>
                  <a:gd name="T21" fmla="*/ 68 h 91"/>
                  <a:gd name="T22" fmla="*/ 5 w 147"/>
                  <a:gd name="T23" fmla="*/ 78 h 91"/>
                  <a:gd name="T24" fmla="*/ 0 w 147"/>
                  <a:gd name="T25" fmla="*/ 88 h 91"/>
                  <a:gd name="T26" fmla="*/ 13 w 147"/>
                  <a:gd name="T27" fmla="*/ 88 h 91"/>
                  <a:gd name="T28" fmla="*/ 27 w 147"/>
                  <a:gd name="T29" fmla="*/ 90 h 91"/>
                  <a:gd name="T30" fmla="*/ 40 w 147"/>
                  <a:gd name="T31" fmla="*/ 91 h 91"/>
                  <a:gd name="T32" fmla="*/ 52 w 147"/>
                  <a:gd name="T33" fmla="*/ 91 h 91"/>
                  <a:gd name="T34" fmla="*/ 71 w 147"/>
                  <a:gd name="T35" fmla="*/ 81 h 91"/>
                  <a:gd name="T36" fmla="*/ 89 w 147"/>
                  <a:gd name="T37" fmla="*/ 71 h 91"/>
                  <a:gd name="T38" fmla="*/ 105 w 147"/>
                  <a:gd name="T39" fmla="*/ 61 h 91"/>
                  <a:gd name="T40" fmla="*/ 116 w 147"/>
                  <a:gd name="T41" fmla="*/ 49 h 91"/>
                  <a:gd name="T42" fmla="*/ 128 w 147"/>
                  <a:gd name="T43" fmla="*/ 37 h 91"/>
                  <a:gd name="T44" fmla="*/ 137 w 147"/>
                  <a:gd name="T45" fmla="*/ 25 h 91"/>
                  <a:gd name="T46" fmla="*/ 143 w 147"/>
                  <a:gd name="T47" fmla="*/ 13 h 91"/>
                  <a:gd name="T48" fmla="*/ 147 w 147"/>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7" h="91">
                    <a:moveTo>
                      <a:pt x="147" y="0"/>
                    </a:moveTo>
                    <a:lnTo>
                      <a:pt x="135" y="8"/>
                    </a:lnTo>
                    <a:lnTo>
                      <a:pt x="123" y="15"/>
                    </a:lnTo>
                    <a:lnTo>
                      <a:pt x="110" y="20"/>
                    </a:lnTo>
                    <a:lnTo>
                      <a:pt x="94" y="25"/>
                    </a:lnTo>
                    <a:lnTo>
                      <a:pt x="79" y="29"/>
                    </a:lnTo>
                    <a:lnTo>
                      <a:pt x="61" y="30"/>
                    </a:lnTo>
                    <a:lnTo>
                      <a:pt x="40" y="32"/>
                    </a:lnTo>
                    <a:lnTo>
                      <a:pt x="20" y="30"/>
                    </a:lnTo>
                    <a:lnTo>
                      <a:pt x="15" y="52"/>
                    </a:lnTo>
                    <a:lnTo>
                      <a:pt x="12" y="68"/>
                    </a:lnTo>
                    <a:lnTo>
                      <a:pt x="5" y="78"/>
                    </a:lnTo>
                    <a:lnTo>
                      <a:pt x="0" y="88"/>
                    </a:lnTo>
                    <a:lnTo>
                      <a:pt x="13" y="88"/>
                    </a:lnTo>
                    <a:lnTo>
                      <a:pt x="27" y="90"/>
                    </a:lnTo>
                    <a:lnTo>
                      <a:pt x="40" y="91"/>
                    </a:lnTo>
                    <a:lnTo>
                      <a:pt x="52" y="91"/>
                    </a:lnTo>
                    <a:lnTo>
                      <a:pt x="71" y="81"/>
                    </a:lnTo>
                    <a:lnTo>
                      <a:pt x="89" y="71"/>
                    </a:lnTo>
                    <a:lnTo>
                      <a:pt x="105" y="61"/>
                    </a:lnTo>
                    <a:lnTo>
                      <a:pt x="116" y="49"/>
                    </a:lnTo>
                    <a:lnTo>
                      <a:pt x="128" y="37"/>
                    </a:lnTo>
                    <a:lnTo>
                      <a:pt x="137" y="25"/>
                    </a:lnTo>
                    <a:lnTo>
                      <a:pt x="143" y="13"/>
                    </a:lnTo>
                    <a:lnTo>
                      <a:pt x="147"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1" name="Freeform 354">
                <a:extLst>
                  <a:ext uri="{FF2B5EF4-FFF2-40B4-BE49-F238E27FC236}">
                    <a16:creationId xmlns:a16="http://schemas.microsoft.com/office/drawing/2014/main" id="{4B0477AB-1998-45EE-917E-AAFCA0D86B65}"/>
                  </a:ext>
                </a:extLst>
              </p:cNvPr>
              <p:cNvSpPr>
                <a:spLocks/>
              </p:cNvSpPr>
              <p:nvPr/>
            </p:nvSpPr>
            <p:spPr bwMode="auto">
              <a:xfrm>
                <a:off x="3807" y="1596"/>
                <a:ext cx="252" cy="367"/>
              </a:xfrm>
              <a:custGeom>
                <a:avLst/>
                <a:gdLst>
                  <a:gd name="T0" fmla="*/ 252 w 252"/>
                  <a:gd name="T1" fmla="*/ 0 h 367"/>
                  <a:gd name="T2" fmla="*/ 228 w 252"/>
                  <a:gd name="T3" fmla="*/ 30 h 367"/>
                  <a:gd name="T4" fmla="*/ 205 w 252"/>
                  <a:gd name="T5" fmla="*/ 56 h 367"/>
                  <a:gd name="T6" fmla="*/ 193 w 252"/>
                  <a:gd name="T7" fmla="*/ 68 h 367"/>
                  <a:gd name="T8" fmla="*/ 181 w 252"/>
                  <a:gd name="T9" fmla="*/ 78 h 367"/>
                  <a:gd name="T10" fmla="*/ 167 w 252"/>
                  <a:gd name="T11" fmla="*/ 86 h 367"/>
                  <a:gd name="T12" fmla="*/ 154 w 252"/>
                  <a:gd name="T13" fmla="*/ 95 h 367"/>
                  <a:gd name="T14" fmla="*/ 140 w 252"/>
                  <a:gd name="T15" fmla="*/ 101 h 367"/>
                  <a:gd name="T16" fmla="*/ 127 w 252"/>
                  <a:gd name="T17" fmla="*/ 107 h 367"/>
                  <a:gd name="T18" fmla="*/ 110 w 252"/>
                  <a:gd name="T19" fmla="*/ 112 h 367"/>
                  <a:gd name="T20" fmla="*/ 95 w 252"/>
                  <a:gd name="T21" fmla="*/ 115 h 367"/>
                  <a:gd name="T22" fmla="*/ 78 w 252"/>
                  <a:gd name="T23" fmla="*/ 118 h 367"/>
                  <a:gd name="T24" fmla="*/ 59 w 252"/>
                  <a:gd name="T25" fmla="*/ 120 h 367"/>
                  <a:gd name="T26" fmla="*/ 39 w 252"/>
                  <a:gd name="T27" fmla="*/ 122 h 367"/>
                  <a:gd name="T28" fmla="*/ 19 w 252"/>
                  <a:gd name="T29" fmla="*/ 123 h 367"/>
                  <a:gd name="T30" fmla="*/ 26 w 252"/>
                  <a:gd name="T31" fmla="*/ 161 h 367"/>
                  <a:gd name="T32" fmla="*/ 27 w 252"/>
                  <a:gd name="T33" fmla="*/ 194 h 367"/>
                  <a:gd name="T34" fmla="*/ 27 w 252"/>
                  <a:gd name="T35" fmla="*/ 226 h 367"/>
                  <a:gd name="T36" fmla="*/ 26 w 252"/>
                  <a:gd name="T37" fmla="*/ 254 h 367"/>
                  <a:gd name="T38" fmla="*/ 21 w 252"/>
                  <a:gd name="T39" fmla="*/ 279 h 367"/>
                  <a:gd name="T40" fmla="*/ 14 w 252"/>
                  <a:gd name="T41" fmla="*/ 303 h 367"/>
                  <a:gd name="T42" fmla="*/ 7 w 252"/>
                  <a:gd name="T43" fmla="*/ 326 h 367"/>
                  <a:gd name="T44" fmla="*/ 0 w 252"/>
                  <a:gd name="T45" fmla="*/ 346 h 367"/>
                  <a:gd name="T46" fmla="*/ 22 w 252"/>
                  <a:gd name="T47" fmla="*/ 352 h 367"/>
                  <a:gd name="T48" fmla="*/ 48 w 252"/>
                  <a:gd name="T49" fmla="*/ 357 h 367"/>
                  <a:gd name="T50" fmla="*/ 73 w 252"/>
                  <a:gd name="T51" fmla="*/ 362 h 367"/>
                  <a:gd name="T52" fmla="*/ 97 w 252"/>
                  <a:gd name="T53" fmla="*/ 367 h 367"/>
                  <a:gd name="T54" fmla="*/ 115 w 252"/>
                  <a:gd name="T55" fmla="*/ 346 h 367"/>
                  <a:gd name="T56" fmla="*/ 132 w 252"/>
                  <a:gd name="T57" fmla="*/ 325 h 367"/>
                  <a:gd name="T58" fmla="*/ 149 w 252"/>
                  <a:gd name="T59" fmla="*/ 303 h 367"/>
                  <a:gd name="T60" fmla="*/ 164 w 252"/>
                  <a:gd name="T61" fmla="*/ 279 h 367"/>
                  <a:gd name="T62" fmla="*/ 178 w 252"/>
                  <a:gd name="T63" fmla="*/ 257 h 367"/>
                  <a:gd name="T64" fmla="*/ 191 w 252"/>
                  <a:gd name="T65" fmla="*/ 233 h 367"/>
                  <a:gd name="T66" fmla="*/ 203 w 252"/>
                  <a:gd name="T67" fmla="*/ 210 h 367"/>
                  <a:gd name="T68" fmla="*/ 213 w 252"/>
                  <a:gd name="T69" fmla="*/ 184 h 367"/>
                  <a:gd name="T70" fmla="*/ 222 w 252"/>
                  <a:gd name="T71" fmla="*/ 161 h 367"/>
                  <a:gd name="T72" fmla="*/ 228 w 252"/>
                  <a:gd name="T73" fmla="*/ 137 h 367"/>
                  <a:gd name="T74" fmla="*/ 235 w 252"/>
                  <a:gd name="T75" fmla="*/ 113 h 367"/>
                  <a:gd name="T76" fmla="*/ 242 w 252"/>
                  <a:gd name="T77" fmla="*/ 90 h 367"/>
                  <a:gd name="T78" fmla="*/ 245 w 252"/>
                  <a:gd name="T79" fmla="*/ 66 h 367"/>
                  <a:gd name="T80" fmla="*/ 249 w 252"/>
                  <a:gd name="T81" fmla="*/ 44 h 367"/>
                  <a:gd name="T82" fmla="*/ 252 w 252"/>
                  <a:gd name="T83" fmla="*/ 22 h 367"/>
                  <a:gd name="T84" fmla="*/ 252 w 252"/>
                  <a:gd name="T85" fmla="*/ 0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2" h="367">
                    <a:moveTo>
                      <a:pt x="252" y="0"/>
                    </a:moveTo>
                    <a:lnTo>
                      <a:pt x="228" y="30"/>
                    </a:lnTo>
                    <a:lnTo>
                      <a:pt x="205" y="56"/>
                    </a:lnTo>
                    <a:lnTo>
                      <a:pt x="193" y="68"/>
                    </a:lnTo>
                    <a:lnTo>
                      <a:pt x="181" y="78"/>
                    </a:lnTo>
                    <a:lnTo>
                      <a:pt x="167" y="86"/>
                    </a:lnTo>
                    <a:lnTo>
                      <a:pt x="154" y="95"/>
                    </a:lnTo>
                    <a:lnTo>
                      <a:pt x="140" y="101"/>
                    </a:lnTo>
                    <a:lnTo>
                      <a:pt x="127" y="107"/>
                    </a:lnTo>
                    <a:lnTo>
                      <a:pt x="110" y="112"/>
                    </a:lnTo>
                    <a:lnTo>
                      <a:pt x="95" y="115"/>
                    </a:lnTo>
                    <a:lnTo>
                      <a:pt x="78" y="118"/>
                    </a:lnTo>
                    <a:lnTo>
                      <a:pt x="59" y="120"/>
                    </a:lnTo>
                    <a:lnTo>
                      <a:pt x="39" y="122"/>
                    </a:lnTo>
                    <a:lnTo>
                      <a:pt x="19" y="123"/>
                    </a:lnTo>
                    <a:lnTo>
                      <a:pt x="26" y="161"/>
                    </a:lnTo>
                    <a:lnTo>
                      <a:pt x="27" y="194"/>
                    </a:lnTo>
                    <a:lnTo>
                      <a:pt x="27" y="226"/>
                    </a:lnTo>
                    <a:lnTo>
                      <a:pt x="26" y="254"/>
                    </a:lnTo>
                    <a:lnTo>
                      <a:pt x="21" y="279"/>
                    </a:lnTo>
                    <a:lnTo>
                      <a:pt x="14" y="303"/>
                    </a:lnTo>
                    <a:lnTo>
                      <a:pt x="7" y="326"/>
                    </a:lnTo>
                    <a:lnTo>
                      <a:pt x="0" y="346"/>
                    </a:lnTo>
                    <a:lnTo>
                      <a:pt x="22" y="352"/>
                    </a:lnTo>
                    <a:lnTo>
                      <a:pt x="48" y="357"/>
                    </a:lnTo>
                    <a:lnTo>
                      <a:pt x="73" y="362"/>
                    </a:lnTo>
                    <a:lnTo>
                      <a:pt x="97" y="367"/>
                    </a:lnTo>
                    <a:lnTo>
                      <a:pt x="115" y="346"/>
                    </a:lnTo>
                    <a:lnTo>
                      <a:pt x="132" y="325"/>
                    </a:lnTo>
                    <a:lnTo>
                      <a:pt x="149" y="303"/>
                    </a:lnTo>
                    <a:lnTo>
                      <a:pt x="164" y="279"/>
                    </a:lnTo>
                    <a:lnTo>
                      <a:pt x="178" y="257"/>
                    </a:lnTo>
                    <a:lnTo>
                      <a:pt x="191" y="233"/>
                    </a:lnTo>
                    <a:lnTo>
                      <a:pt x="203" y="210"/>
                    </a:lnTo>
                    <a:lnTo>
                      <a:pt x="213" y="184"/>
                    </a:lnTo>
                    <a:lnTo>
                      <a:pt x="222" y="161"/>
                    </a:lnTo>
                    <a:lnTo>
                      <a:pt x="228" y="137"/>
                    </a:lnTo>
                    <a:lnTo>
                      <a:pt x="235" y="113"/>
                    </a:lnTo>
                    <a:lnTo>
                      <a:pt x="242" y="90"/>
                    </a:lnTo>
                    <a:lnTo>
                      <a:pt x="245" y="66"/>
                    </a:lnTo>
                    <a:lnTo>
                      <a:pt x="249" y="44"/>
                    </a:lnTo>
                    <a:lnTo>
                      <a:pt x="252" y="22"/>
                    </a:lnTo>
                    <a:lnTo>
                      <a:pt x="252"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2" name="Freeform 355">
                <a:extLst>
                  <a:ext uri="{FF2B5EF4-FFF2-40B4-BE49-F238E27FC236}">
                    <a16:creationId xmlns:a16="http://schemas.microsoft.com/office/drawing/2014/main" id="{93977C91-0E0E-4D97-B9C3-402553E581B6}"/>
                  </a:ext>
                </a:extLst>
              </p:cNvPr>
              <p:cNvSpPr>
                <a:spLocks/>
              </p:cNvSpPr>
              <p:nvPr/>
            </p:nvSpPr>
            <p:spPr bwMode="auto">
              <a:xfrm>
                <a:off x="1704" y="1540"/>
                <a:ext cx="234" cy="88"/>
              </a:xfrm>
              <a:custGeom>
                <a:avLst/>
                <a:gdLst>
                  <a:gd name="T0" fmla="*/ 234 w 234"/>
                  <a:gd name="T1" fmla="*/ 0 h 88"/>
                  <a:gd name="T2" fmla="*/ 221 w 234"/>
                  <a:gd name="T3" fmla="*/ 0 h 88"/>
                  <a:gd name="T4" fmla="*/ 209 w 234"/>
                  <a:gd name="T5" fmla="*/ 4 h 88"/>
                  <a:gd name="T6" fmla="*/ 0 w 234"/>
                  <a:gd name="T7" fmla="*/ 88 h 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4" h="88">
                    <a:moveTo>
                      <a:pt x="234" y="0"/>
                    </a:moveTo>
                    <a:lnTo>
                      <a:pt x="221" y="0"/>
                    </a:lnTo>
                    <a:lnTo>
                      <a:pt x="209" y="4"/>
                    </a:lnTo>
                    <a:lnTo>
                      <a:pt x="0" y="8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53" name="Freeform 356">
                <a:extLst>
                  <a:ext uri="{FF2B5EF4-FFF2-40B4-BE49-F238E27FC236}">
                    <a16:creationId xmlns:a16="http://schemas.microsoft.com/office/drawing/2014/main" id="{90E9043C-F7A9-4DD9-AEF9-74058AB812C8}"/>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4" name="Freeform 357">
                <a:extLst>
                  <a:ext uri="{FF2B5EF4-FFF2-40B4-BE49-F238E27FC236}">
                    <a16:creationId xmlns:a16="http://schemas.microsoft.com/office/drawing/2014/main" id="{8DAE0CED-8DAE-40B2-9D99-F30ED596FD2A}"/>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55" name="Freeform 358">
                <a:extLst>
                  <a:ext uri="{FF2B5EF4-FFF2-40B4-BE49-F238E27FC236}">
                    <a16:creationId xmlns:a16="http://schemas.microsoft.com/office/drawing/2014/main" id="{1DA228EE-3623-4663-80B8-DC2778F7FCA6}"/>
                  </a:ext>
                </a:extLst>
              </p:cNvPr>
              <p:cNvSpPr>
                <a:spLocks/>
              </p:cNvSpPr>
              <p:nvPr/>
            </p:nvSpPr>
            <p:spPr bwMode="auto">
              <a:xfrm>
                <a:off x="1209" y="1795"/>
                <a:ext cx="3422" cy="717"/>
              </a:xfrm>
              <a:custGeom>
                <a:avLst/>
                <a:gdLst>
                  <a:gd name="T0" fmla="*/ 3422 w 3422"/>
                  <a:gd name="T1" fmla="*/ 565 h 717"/>
                  <a:gd name="T2" fmla="*/ 3416 w 3422"/>
                  <a:gd name="T3" fmla="*/ 585 h 717"/>
                  <a:gd name="T4" fmla="*/ 3410 w 3422"/>
                  <a:gd name="T5" fmla="*/ 605 h 717"/>
                  <a:gd name="T6" fmla="*/ 3402 w 3422"/>
                  <a:gd name="T7" fmla="*/ 626 h 717"/>
                  <a:gd name="T8" fmla="*/ 3394 w 3422"/>
                  <a:gd name="T9" fmla="*/ 646 h 717"/>
                  <a:gd name="T10" fmla="*/ 3383 w 3422"/>
                  <a:gd name="T11" fmla="*/ 663 h 717"/>
                  <a:gd name="T12" fmla="*/ 3372 w 3422"/>
                  <a:gd name="T13" fmla="*/ 678 h 717"/>
                  <a:gd name="T14" fmla="*/ 3367 w 3422"/>
                  <a:gd name="T15" fmla="*/ 685 h 717"/>
                  <a:gd name="T16" fmla="*/ 3360 w 3422"/>
                  <a:gd name="T17" fmla="*/ 692 h 717"/>
                  <a:gd name="T18" fmla="*/ 3353 w 3422"/>
                  <a:gd name="T19" fmla="*/ 697 h 717"/>
                  <a:gd name="T20" fmla="*/ 3346 w 3422"/>
                  <a:gd name="T21" fmla="*/ 700 h 717"/>
                  <a:gd name="T22" fmla="*/ 3323 w 3422"/>
                  <a:gd name="T23" fmla="*/ 707 h 717"/>
                  <a:gd name="T24" fmla="*/ 3299 w 3422"/>
                  <a:gd name="T25" fmla="*/ 712 h 717"/>
                  <a:gd name="T26" fmla="*/ 3274 w 3422"/>
                  <a:gd name="T27" fmla="*/ 715 h 717"/>
                  <a:gd name="T28" fmla="*/ 3247 w 3422"/>
                  <a:gd name="T29" fmla="*/ 717 h 717"/>
                  <a:gd name="T30" fmla="*/ 3218 w 3422"/>
                  <a:gd name="T31" fmla="*/ 717 h 717"/>
                  <a:gd name="T32" fmla="*/ 3188 w 3422"/>
                  <a:gd name="T33" fmla="*/ 717 h 717"/>
                  <a:gd name="T34" fmla="*/ 3157 w 3422"/>
                  <a:gd name="T35" fmla="*/ 717 h 717"/>
                  <a:gd name="T36" fmla="*/ 3127 w 3422"/>
                  <a:gd name="T37" fmla="*/ 714 h 717"/>
                  <a:gd name="T38" fmla="*/ 3061 w 3422"/>
                  <a:gd name="T39" fmla="*/ 709 h 717"/>
                  <a:gd name="T40" fmla="*/ 2995 w 3422"/>
                  <a:gd name="T41" fmla="*/ 700 h 717"/>
                  <a:gd name="T42" fmla="*/ 2926 w 3422"/>
                  <a:gd name="T43" fmla="*/ 690 h 717"/>
                  <a:gd name="T44" fmla="*/ 2857 w 3422"/>
                  <a:gd name="T45" fmla="*/ 680 h 717"/>
                  <a:gd name="T46" fmla="*/ 2784 w 3422"/>
                  <a:gd name="T47" fmla="*/ 666 h 717"/>
                  <a:gd name="T48" fmla="*/ 2713 w 3422"/>
                  <a:gd name="T49" fmla="*/ 653 h 717"/>
                  <a:gd name="T50" fmla="*/ 2644 w 3422"/>
                  <a:gd name="T51" fmla="*/ 638 h 717"/>
                  <a:gd name="T52" fmla="*/ 2573 w 3422"/>
                  <a:gd name="T53" fmla="*/ 622 h 717"/>
                  <a:gd name="T54" fmla="*/ 2504 w 3422"/>
                  <a:gd name="T55" fmla="*/ 607 h 717"/>
                  <a:gd name="T56" fmla="*/ 2436 w 3422"/>
                  <a:gd name="T57" fmla="*/ 592 h 717"/>
                  <a:gd name="T58" fmla="*/ 2367 w 3422"/>
                  <a:gd name="T59" fmla="*/ 577 h 717"/>
                  <a:gd name="T60" fmla="*/ 2296 w 3422"/>
                  <a:gd name="T61" fmla="*/ 563 h 717"/>
                  <a:gd name="T62" fmla="*/ 1427 w 3422"/>
                  <a:gd name="T63" fmla="*/ 357 h 717"/>
                  <a:gd name="T64" fmla="*/ 0 w 3422"/>
                  <a:gd name="T65" fmla="*/ 9 h 717"/>
                  <a:gd name="T66" fmla="*/ 0 w 3422"/>
                  <a:gd name="T67" fmla="*/ 0 h 717"/>
                  <a:gd name="T68" fmla="*/ 2375 w 3422"/>
                  <a:gd name="T69" fmla="*/ 499 h 717"/>
                  <a:gd name="T70" fmla="*/ 2387 w 3422"/>
                  <a:gd name="T71" fmla="*/ 502 h 717"/>
                  <a:gd name="T72" fmla="*/ 2391 w 3422"/>
                  <a:gd name="T73" fmla="*/ 504 h 717"/>
                  <a:gd name="T74" fmla="*/ 2391 w 3422"/>
                  <a:gd name="T75" fmla="*/ 506 h 717"/>
                  <a:gd name="T76" fmla="*/ 2387 w 3422"/>
                  <a:gd name="T77" fmla="*/ 507 h 717"/>
                  <a:gd name="T78" fmla="*/ 2384 w 3422"/>
                  <a:gd name="T79" fmla="*/ 507 h 717"/>
                  <a:gd name="T80" fmla="*/ 2384 w 3422"/>
                  <a:gd name="T81" fmla="*/ 509 h 717"/>
                  <a:gd name="T82" fmla="*/ 2387 w 3422"/>
                  <a:gd name="T83" fmla="*/ 511 h 717"/>
                  <a:gd name="T84" fmla="*/ 2399 w 3422"/>
                  <a:gd name="T85" fmla="*/ 512 h 717"/>
                  <a:gd name="T86" fmla="*/ 2487 w 3422"/>
                  <a:gd name="T87" fmla="*/ 524 h 717"/>
                  <a:gd name="T88" fmla="*/ 2600 w 3422"/>
                  <a:gd name="T89" fmla="*/ 536 h 717"/>
                  <a:gd name="T90" fmla="*/ 2722 w 3422"/>
                  <a:gd name="T91" fmla="*/ 546 h 717"/>
                  <a:gd name="T92" fmla="*/ 2847 w 3422"/>
                  <a:gd name="T93" fmla="*/ 555 h 717"/>
                  <a:gd name="T94" fmla="*/ 2971 w 3422"/>
                  <a:gd name="T95" fmla="*/ 560 h 717"/>
                  <a:gd name="T96" fmla="*/ 3034 w 3422"/>
                  <a:gd name="T97" fmla="*/ 561 h 717"/>
                  <a:gd name="T98" fmla="*/ 3095 w 3422"/>
                  <a:gd name="T99" fmla="*/ 561 h 717"/>
                  <a:gd name="T100" fmla="*/ 3152 w 3422"/>
                  <a:gd name="T101" fmla="*/ 561 h 717"/>
                  <a:gd name="T102" fmla="*/ 3210 w 3422"/>
                  <a:gd name="T103" fmla="*/ 560 h 717"/>
                  <a:gd name="T104" fmla="*/ 3264 w 3422"/>
                  <a:gd name="T105" fmla="*/ 556 h 717"/>
                  <a:gd name="T106" fmla="*/ 3314 w 3422"/>
                  <a:gd name="T107" fmla="*/ 553 h 717"/>
                  <a:gd name="T108" fmla="*/ 3361 w 3422"/>
                  <a:gd name="T109" fmla="*/ 548 h 717"/>
                  <a:gd name="T110" fmla="*/ 3404 w 3422"/>
                  <a:gd name="T111" fmla="*/ 540 h 717"/>
                  <a:gd name="T112" fmla="*/ 3407 w 3422"/>
                  <a:gd name="T113" fmla="*/ 546 h 717"/>
                  <a:gd name="T114" fmla="*/ 3410 w 3422"/>
                  <a:gd name="T115" fmla="*/ 553 h 717"/>
                  <a:gd name="T116" fmla="*/ 3416 w 3422"/>
                  <a:gd name="T117" fmla="*/ 560 h 717"/>
                  <a:gd name="T118" fmla="*/ 3422 w 3422"/>
                  <a:gd name="T119" fmla="*/ 565 h 7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22" h="717">
                    <a:moveTo>
                      <a:pt x="3422" y="565"/>
                    </a:moveTo>
                    <a:lnTo>
                      <a:pt x="3416" y="585"/>
                    </a:lnTo>
                    <a:lnTo>
                      <a:pt x="3410" y="605"/>
                    </a:lnTo>
                    <a:lnTo>
                      <a:pt x="3402" y="626"/>
                    </a:lnTo>
                    <a:lnTo>
                      <a:pt x="3394" y="646"/>
                    </a:lnTo>
                    <a:lnTo>
                      <a:pt x="3383" y="663"/>
                    </a:lnTo>
                    <a:lnTo>
                      <a:pt x="3372" y="678"/>
                    </a:lnTo>
                    <a:lnTo>
                      <a:pt x="3367" y="685"/>
                    </a:lnTo>
                    <a:lnTo>
                      <a:pt x="3360" y="692"/>
                    </a:lnTo>
                    <a:lnTo>
                      <a:pt x="3353" y="697"/>
                    </a:lnTo>
                    <a:lnTo>
                      <a:pt x="3346" y="700"/>
                    </a:lnTo>
                    <a:lnTo>
                      <a:pt x="3323" y="707"/>
                    </a:lnTo>
                    <a:lnTo>
                      <a:pt x="3299" y="712"/>
                    </a:lnTo>
                    <a:lnTo>
                      <a:pt x="3274" y="715"/>
                    </a:lnTo>
                    <a:lnTo>
                      <a:pt x="3247" y="717"/>
                    </a:lnTo>
                    <a:lnTo>
                      <a:pt x="3218" y="717"/>
                    </a:lnTo>
                    <a:lnTo>
                      <a:pt x="3188" y="717"/>
                    </a:lnTo>
                    <a:lnTo>
                      <a:pt x="3157" y="717"/>
                    </a:lnTo>
                    <a:lnTo>
                      <a:pt x="3127" y="714"/>
                    </a:lnTo>
                    <a:lnTo>
                      <a:pt x="3061" y="709"/>
                    </a:lnTo>
                    <a:lnTo>
                      <a:pt x="2995" y="700"/>
                    </a:lnTo>
                    <a:lnTo>
                      <a:pt x="2926" y="690"/>
                    </a:lnTo>
                    <a:lnTo>
                      <a:pt x="2857" y="680"/>
                    </a:lnTo>
                    <a:lnTo>
                      <a:pt x="2784" y="666"/>
                    </a:lnTo>
                    <a:lnTo>
                      <a:pt x="2713" y="653"/>
                    </a:lnTo>
                    <a:lnTo>
                      <a:pt x="2644" y="638"/>
                    </a:lnTo>
                    <a:lnTo>
                      <a:pt x="2573" y="622"/>
                    </a:lnTo>
                    <a:lnTo>
                      <a:pt x="2504" y="607"/>
                    </a:lnTo>
                    <a:lnTo>
                      <a:pt x="2436" y="592"/>
                    </a:lnTo>
                    <a:lnTo>
                      <a:pt x="2367" y="577"/>
                    </a:lnTo>
                    <a:lnTo>
                      <a:pt x="2296" y="563"/>
                    </a:lnTo>
                    <a:lnTo>
                      <a:pt x="1427" y="357"/>
                    </a:lnTo>
                    <a:lnTo>
                      <a:pt x="0" y="9"/>
                    </a:lnTo>
                    <a:lnTo>
                      <a:pt x="0" y="0"/>
                    </a:lnTo>
                    <a:lnTo>
                      <a:pt x="2375" y="499"/>
                    </a:lnTo>
                    <a:lnTo>
                      <a:pt x="2387" y="502"/>
                    </a:lnTo>
                    <a:lnTo>
                      <a:pt x="2391" y="504"/>
                    </a:lnTo>
                    <a:lnTo>
                      <a:pt x="2391" y="506"/>
                    </a:lnTo>
                    <a:lnTo>
                      <a:pt x="2387" y="507"/>
                    </a:lnTo>
                    <a:lnTo>
                      <a:pt x="2384" y="507"/>
                    </a:lnTo>
                    <a:lnTo>
                      <a:pt x="2384" y="509"/>
                    </a:lnTo>
                    <a:lnTo>
                      <a:pt x="2387" y="511"/>
                    </a:lnTo>
                    <a:lnTo>
                      <a:pt x="2399" y="512"/>
                    </a:lnTo>
                    <a:lnTo>
                      <a:pt x="2487" y="524"/>
                    </a:lnTo>
                    <a:lnTo>
                      <a:pt x="2600" y="536"/>
                    </a:lnTo>
                    <a:lnTo>
                      <a:pt x="2722" y="546"/>
                    </a:lnTo>
                    <a:lnTo>
                      <a:pt x="2847" y="555"/>
                    </a:lnTo>
                    <a:lnTo>
                      <a:pt x="2971" y="560"/>
                    </a:lnTo>
                    <a:lnTo>
                      <a:pt x="3034" y="561"/>
                    </a:lnTo>
                    <a:lnTo>
                      <a:pt x="3095" y="561"/>
                    </a:lnTo>
                    <a:lnTo>
                      <a:pt x="3152" y="561"/>
                    </a:lnTo>
                    <a:lnTo>
                      <a:pt x="3210" y="560"/>
                    </a:lnTo>
                    <a:lnTo>
                      <a:pt x="3264" y="556"/>
                    </a:lnTo>
                    <a:lnTo>
                      <a:pt x="3314" y="553"/>
                    </a:lnTo>
                    <a:lnTo>
                      <a:pt x="3361" y="548"/>
                    </a:lnTo>
                    <a:lnTo>
                      <a:pt x="3404" y="540"/>
                    </a:lnTo>
                    <a:lnTo>
                      <a:pt x="3407" y="546"/>
                    </a:lnTo>
                    <a:lnTo>
                      <a:pt x="3410" y="553"/>
                    </a:lnTo>
                    <a:lnTo>
                      <a:pt x="3416" y="560"/>
                    </a:lnTo>
                    <a:lnTo>
                      <a:pt x="3422" y="565"/>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6" name="Freeform 359">
                <a:extLst>
                  <a:ext uri="{FF2B5EF4-FFF2-40B4-BE49-F238E27FC236}">
                    <a16:creationId xmlns:a16="http://schemas.microsoft.com/office/drawing/2014/main" id="{A7F18BF5-5E24-4814-B066-329B88C363E6}"/>
                  </a:ext>
                </a:extLst>
              </p:cNvPr>
              <p:cNvSpPr>
                <a:spLocks/>
              </p:cNvSpPr>
              <p:nvPr/>
            </p:nvSpPr>
            <p:spPr bwMode="auto">
              <a:xfrm>
                <a:off x="1209" y="1802"/>
                <a:ext cx="3431" cy="742"/>
              </a:xfrm>
              <a:custGeom>
                <a:avLst/>
                <a:gdLst>
                  <a:gd name="T0" fmla="*/ 3427 w 3431"/>
                  <a:gd name="T1" fmla="*/ 561 h 742"/>
                  <a:gd name="T2" fmla="*/ 3426 w 3431"/>
                  <a:gd name="T3" fmla="*/ 566 h 742"/>
                  <a:gd name="T4" fmla="*/ 3419 w 3431"/>
                  <a:gd name="T5" fmla="*/ 575 h 742"/>
                  <a:gd name="T6" fmla="*/ 3416 w 3431"/>
                  <a:gd name="T7" fmla="*/ 587 h 742"/>
                  <a:gd name="T8" fmla="*/ 3417 w 3431"/>
                  <a:gd name="T9" fmla="*/ 600 h 742"/>
                  <a:gd name="T10" fmla="*/ 3414 w 3431"/>
                  <a:gd name="T11" fmla="*/ 627 h 742"/>
                  <a:gd name="T12" fmla="*/ 3400 w 3431"/>
                  <a:gd name="T13" fmla="*/ 663 h 742"/>
                  <a:gd name="T14" fmla="*/ 3382 w 3431"/>
                  <a:gd name="T15" fmla="*/ 693 h 742"/>
                  <a:gd name="T16" fmla="*/ 3360 w 3431"/>
                  <a:gd name="T17" fmla="*/ 717 h 742"/>
                  <a:gd name="T18" fmla="*/ 3323 w 3431"/>
                  <a:gd name="T19" fmla="*/ 730 h 742"/>
                  <a:gd name="T20" fmla="*/ 3274 w 3431"/>
                  <a:gd name="T21" fmla="*/ 739 h 742"/>
                  <a:gd name="T22" fmla="*/ 3218 w 3431"/>
                  <a:gd name="T23" fmla="*/ 742 h 742"/>
                  <a:gd name="T24" fmla="*/ 3157 w 3431"/>
                  <a:gd name="T25" fmla="*/ 740 h 742"/>
                  <a:gd name="T26" fmla="*/ 3061 w 3431"/>
                  <a:gd name="T27" fmla="*/ 732 h 742"/>
                  <a:gd name="T28" fmla="*/ 2926 w 3431"/>
                  <a:gd name="T29" fmla="*/ 715 h 742"/>
                  <a:gd name="T30" fmla="*/ 2784 w 3431"/>
                  <a:gd name="T31" fmla="*/ 691 h 742"/>
                  <a:gd name="T32" fmla="*/ 2644 w 3431"/>
                  <a:gd name="T33" fmla="*/ 663 h 742"/>
                  <a:gd name="T34" fmla="*/ 2504 w 3431"/>
                  <a:gd name="T35" fmla="*/ 632 h 742"/>
                  <a:gd name="T36" fmla="*/ 2367 w 3431"/>
                  <a:gd name="T37" fmla="*/ 602 h 742"/>
                  <a:gd name="T38" fmla="*/ 1427 w 3431"/>
                  <a:gd name="T39" fmla="*/ 382 h 742"/>
                  <a:gd name="T40" fmla="*/ 0 w 3431"/>
                  <a:gd name="T41" fmla="*/ 0 h 742"/>
                  <a:gd name="T42" fmla="*/ 2408 w 3431"/>
                  <a:gd name="T43" fmla="*/ 529 h 742"/>
                  <a:gd name="T44" fmla="*/ 2472 w 3431"/>
                  <a:gd name="T45" fmla="*/ 538 h 742"/>
                  <a:gd name="T46" fmla="*/ 2505 w 3431"/>
                  <a:gd name="T47" fmla="*/ 539 h 742"/>
                  <a:gd name="T48" fmla="*/ 2514 w 3431"/>
                  <a:gd name="T49" fmla="*/ 536 h 742"/>
                  <a:gd name="T50" fmla="*/ 2585 w 3431"/>
                  <a:gd name="T51" fmla="*/ 543 h 742"/>
                  <a:gd name="T52" fmla="*/ 2590 w 3431"/>
                  <a:gd name="T53" fmla="*/ 553 h 742"/>
                  <a:gd name="T54" fmla="*/ 2806 w 3431"/>
                  <a:gd name="T55" fmla="*/ 573 h 742"/>
                  <a:gd name="T56" fmla="*/ 3015 w 3431"/>
                  <a:gd name="T57" fmla="*/ 582 h 742"/>
                  <a:gd name="T58" fmla="*/ 3115 w 3431"/>
                  <a:gd name="T59" fmla="*/ 582 h 742"/>
                  <a:gd name="T60" fmla="*/ 3210 w 3431"/>
                  <a:gd name="T61" fmla="*/ 576 h 742"/>
                  <a:gd name="T62" fmla="*/ 3301 w 3431"/>
                  <a:gd name="T63" fmla="*/ 568 h 742"/>
                  <a:gd name="T64" fmla="*/ 3385 w 3431"/>
                  <a:gd name="T65" fmla="*/ 554 h 742"/>
                  <a:gd name="T66" fmla="*/ 3405 w 3431"/>
                  <a:gd name="T67" fmla="*/ 560 h 742"/>
                  <a:gd name="T68" fmla="*/ 3424 w 3431"/>
                  <a:gd name="T69" fmla="*/ 558 h 7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31" h="742">
                    <a:moveTo>
                      <a:pt x="3424" y="558"/>
                    </a:moveTo>
                    <a:lnTo>
                      <a:pt x="3427" y="561"/>
                    </a:lnTo>
                    <a:lnTo>
                      <a:pt x="3431" y="563"/>
                    </a:lnTo>
                    <a:lnTo>
                      <a:pt x="3426" y="566"/>
                    </a:lnTo>
                    <a:lnTo>
                      <a:pt x="3422" y="570"/>
                    </a:lnTo>
                    <a:lnTo>
                      <a:pt x="3419" y="575"/>
                    </a:lnTo>
                    <a:lnTo>
                      <a:pt x="3416" y="582"/>
                    </a:lnTo>
                    <a:lnTo>
                      <a:pt x="3416" y="587"/>
                    </a:lnTo>
                    <a:lnTo>
                      <a:pt x="3416" y="593"/>
                    </a:lnTo>
                    <a:lnTo>
                      <a:pt x="3417" y="600"/>
                    </a:lnTo>
                    <a:lnTo>
                      <a:pt x="3419" y="607"/>
                    </a:lnTo>
                    <a:lnTo>
                      <a:pt x="3414" y="627"/>
                    </a:lnTo>
                    <a:lnTo>
                      <a:pt x="3407" y="646"/>
                    </a:lnTo>
                    <a:lnTo>
                      <a:pt x="3400" y="663"/>
                    </a:lnTo>
                    <a:lnTo>
                      <a:pt x="3392" y="680"/>
                    </a:lnTo>
                    <a:lnTo>
                      <a:pt x="3382" y="693"/>
                    </a:lnTo>
                    <a:lnTo>
                      <a:pt x="3372" y="707"/>
                    </a:lnTo>
                    <a:lnTo>
                      <a:pt x="3360" y="717"/>
                    </a:lnTo>
                    <a:lnTo>
                      <a:pt x="3346" y="725"/>
                    </a:lnTo>
                    <a:lnTo>
                      <a:pt x="3323" y="730"/>
                    </a:lnTo>
                    <a:lnTo>
                      <a:pt x="3299" y="735"/>
                    </a:lnTo>
                    <a:lnTo>
                      <a:pt x="3274" y="739"/>
                    </a:lnTo>
                    <a:lnTo>
                      <a:pt x="3247" y="740"/>
                    </a:lnTo>
                    <a:lnTo>
                      <a:pt x="3218" y="742"/>
                    </a:lnTo>
                    <a:lnTo>
                      <a:pt x="3188" y="742"/>
                    </a:lnTo>
                    <a:lnTo>
                      <a:pt x="3157" y="740"/>
                    </a:lnTo>
                    <a:lnTo>
                      <a:pt x="3127" y="739"/>
                    </a:lnTo>
                    <a:lnTo>
                      <a:pt x="3061" y="732"/>
                    </a:lnTo>
                    <a:lnTo>
                      <a:pt x="2995" y="725"/>
                    </a:lnTo>
                    <a:lnTo>
                      <a:pt x="2926" y="715"/>
                    </a:lnTo>
                    <a:lnTo>
                      <a:pt x="2857" y="705"/>
                    </a:lnTo>
                    <a:lnTo>
                      <a:pt x="2784" y="691"/>
                    </a:lnTo>
                    <a:lnTo>
                      <a:pt x="2713" y="678"/>
                    </a:lnTo>
                    <a:lnTo>
                      <a:pt x="2644" y="663"/>
                    </a:lnTo>
                    <a:lnTo>
                      <a:pt x="2573" y="647"/>
                    </a:lnTo>
                    <a:lnTo>
                      <a:pt x="2504" y="632"/>
                    </a:lnTo>
                    <a:lnTo>
                      <a:pt x="2436" y="617"/>
                    </a:lnTo>
                    <a:lnTo>
                      <a:pt x="2367" y="602"/>
                    </a:lnTo>
                    <a:lnTo>
                      <a:pt x="2296" y="587"/>
                    </a:lnTo>
                    <a:lnTo>
                      <a:pt x="1427" y="382"/>
                    </a:lnTo>
                    <a:lnTo>
                      <a:pt x="0" y="34"/>
                    </a:lnTo>
                    <a:lnTo>
                      <a:pt x="0" y="0"/>
                    </a:lnTo>
                    <a:lnTo>
                      <a:pt x="2375" y="524"/>
                    </a:lnTo>
                    <a:lnTo>
                      <a:pt x="2408" y="529"/>
                    </a:lnTo>
                    <a:lnTo>
                      <a:pt x="2440" y="533"/>
                    </a:lnTo>
                    <a:lnTo>
                      <a:pt x="2472" y="538"/>
                    </a:lnTo>
                    <a:lnTo>
                      <a:pt x="2504" y="541"/>
                    </a:lnTo>
                    <a:lnTo>
                      <a:pt x="2505" y="539"/>
                    </a:lnTo>
                    <a:lnTo>
                      <a:pt x="2509" y="538"/>
                    </a:lnTo>
                    <a:lnTo>
                      <a:pt x="2514" y="536"/>
                    </a:lnTo>
                    <a:lnTo>
                      <a:pt x="2519" y="536"/>
                    </a:lnTo>
                    <a:lnTo>
                      <a:pt x="2585" y="543"/>
                    </a:lnTo>
                    <a:lnTo>
                      <a:pt x="2588" y="546"/>
                    </a:lnTo>
                    <a:lnTo>
                      <a:pt x="2590" y="553"/>
                    </a:lnTo>
                    <a:lnTo>
                      <a:pt x="2700" y="563"/>
                    </a:lnTo>
                    <a:lnTo>
                      <a:pt x="2806" y="573"/>
                    </a:lnTo>
                    <a:lnTo>
                      <a:pt x="2912" y="578"/>
                    </a:lnTo>
                    <a:lnTo>
                      <a:pt x="3015" y="582"/>
                    </a:lnTo>
                    <a:lnTo>
                      <a:pt x="3066" y="582"/>
                    </a:lnTo>
                    <a:lnTo>
                      <a:pt x="3115" y="582"/>
                    </a:lnTo>
                    <a:lnTo>
                      <a:pt x="3162" y="580"/>
                    </a:lnTo>
                    <a:lnTo>
                      <a:pt x="3210" y="576"/>
                    </a:lnTo>
                    <a:lnTo>
                      <a:pt x="3257" y="573"/>
                    </a:lnTo>
                    <a:lnTo>
                      <a:pt x="3301" y="568"/>
                    </a:lnTo>
                    <a:lnTo>
                      <a:pt x="3345" y="561"/>
                    </a:lnTo>
                    <a:lnTo>
                      <a:pt x="3385" y="554"/>
                    </a:lnTo>
                    <a:lnTo>
                      <a:pt x="3397" y="558"/>
                    </a:lnTo>
                    <a:lnTo>
                      <a:pt x="3405" y="560"/>
                    </a:lnTo>
                    <a:lnTo>
                      <a:pt x="3414" y="560"/>
                    </a:lnTo>
                    <a:lnTo>
                      <a:pt x="3424" y="55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7" name="Freeform 360">
                <a:extLst>
                  <a:ext uri="{FF2B5EF4-FFF2-40B4-BE49-F238E27FC236}">
                    <a16:creationId xmlns:a16="http://schemas.microsoft.com/office/drawing/2014/main" id="{60D7441B-E325-4D38-B6A6-2520A10D041A}"/>
                  </a:ext>
                </a:extLst>
              </p:cNvPr>
              <p:cNvSpPr>
                <a:spLocks/>
              </p:cNvSpPr>
              <p:nvPr/>
            </p:nvSpPr>
            <p:spPr bwMode="auto">
              <a:xfrm>
                <a:off x="1200" y="1261"/>
                <a:ext cx="3458" cy="1003"/>
              </a:xfrm>
              <a:custGeom>
                <a:avLst/>
                <a:gdLst>
                  <a:gd name="T0" fmla="*/ 0 w 3458"/>
                  <a:gd name="T1" fmla="*/ 7 h 1003"/>
                  <a:gd name="T2" fmla="*/ 11 w 3458"/>
                  <a:gd name="T3" fmla="*/ 0 h 1003"/>
                  <a:gd name="T4" fmla="*/ 132 w 3458"/>
                  <a:gd name="T5" fmla="*/ 12 h 1003"/>
                  <a:gd name="T6" fmla="*/ 188 w 3458"/>
                  <a:gd name="T7" fmla="*/ 27 h 1003"/>
                  <a:gd name="T8" fmla="*/ 463 w 3458"/>
                  <a:gd name="T9" fmla="*/ 337 h 1003"/>
                  <a:gd name="T10" fmla="*/ 493 w 3458"/>
                  <a:gd name="T11" fmla="*/ 364 h 1003"/>
                  <a:gd name="T12" fmla="*/ 521 w 3458"/>
                  <a:gd name="T13" fmla="*/ 372 h 1003"/>
                  <a:gd name="T14" fmla="*/ 666 w 3458"/>
                  <a:gd name="T15" fmla="*/ 384 h 1003"/>
                  <a:gd name="T16" fmla="*/ 884 w 3458"/>
                  <a:gd name="T17" fmla="*/ 396 h 1003"/>
                  <a:gd name="T18" fmla="*/ 1140 w 3458"/>
                  <a:gd name="T19" fmla="*/ 408 h 1003"/>
                  <a:gd name="T20" fmla="*/ 1405 w 3458"/>
                  <a:gd name="T21" fmla="*/ 416 h 1003"/>
                  <a:gd name="T22" fmla="*/ 1647 w 3458"/>
                  <a:gd name="T23" fmla="*/ 421 h 1003"/>
                  <a:gd name="T24" fmla="*/ 1711 w 3458"/>
                  <a:gd name="T25" fmla="*/ 442 h 1003"/>
                  <a:gd name="T26" fmla="*/ 1741 w 3458"/>
                  <a:gd name="T27" fmla="*/ 491 h 1003"/>
                  <a:gd name="T28" fmla="*/ 1824 w 3458"/>
                  <a:gd name="T29" fmla="*/ 583 h 1003"/>
                  <a:gd name="T30" fmla="*/ 1918 w 3458"/>
                  <a:gd name="T31" fmla="*/ 670 h 1003"/>
                  <a:gd name="T32" fmla="*/ 1976 w 3458"/>
                  <a:gd name="T33" fmla="*/ 714 h 1003"/>
                  <a:gd name="T34" fmla="*/ 2452 w 3458"/>
                  <a:gd name="T35" fmla="*/ 793 h 1003"/>
                  <a:gd name="T36" fmla="*/ 2533 w 3458"/>
                  <a:gd name="T37" fmla="*/ 791 h 1003"/>
                  <a:gd name="T38" fmla="*/ 2602 w 3458"/>
                  <a:gd name="T39" fmla="*/ 781 h 1003"/>
                  <a:gd name="T40" fmla="*/ 2661 w 3458"/>
                  <a:gd name="T41" fmla="*/ 761 h 1003"/>
                  <a:gd name="T42" fmla="*/ 2710 w 3458"/>
                  <a:gd name="T43" fmla="*/ 732 h 1003"/>
                  <a:gd name="T44" fmla="*/ 2747 w 3458"/>
                  <a:gd name="T45" fmla="*/ 693 h 1003"/>
                  <a:gd name="T46" fmla="*/ 2783 w 3458"/>
                  <a:gd name="T47" fmla="*/ 683 h 1003"/>
                  <a:gd name="T48" fmla="*/ 3109 w 3458"/>
                  <a:gd name="T49" fmla="*/ 759 h 1003"/>
                  <a:gd name="T50" fmla="*/ 3274 w 3458"/>
                  <a:gd name="T51" fmla="*/ 812 h 1003"/>
                  <a:gd name="T52" fmla="*/ 3374 w 3458"/>
                  <a:gd name="T53" fmla="*/ 854 h 1003"/>
                  <a:gd name="T54" fmla="*/ 3458 w 3458"/>
                  <a:gd name="T55" fmla="*/ 896 h 1003"/>
                  <a:gd name="T56" fmla="*/ 3428 w 3458"/>
                  <a:gd name="T57" fmla="*/ 928 h 1003"/>
                  <a:gd name="T58" fmla="*/ 3411 w 3458"/>
                  <a:gd name="T59" fmla="*/ 967 h 1003"/>
                  <a:gd name="T60" fmla="*/ 3403 w 3458"/>
                  <a:gd name="T61" fmla="*/ 1003 h 1003"/>
                  <a:gd name="T62" fmla="*/ 3296 w 3458"/>
                  <a:gd name="T63" fmla="*/ 999 h 1003"/>
                  <a:gd name="T64" fmla="*/ 3203 w 3458"/>
                  <a:gd name="T65" fmla="*/ 986 h 1003"/>
                  <a:gd name="T66" fmla="*/ 3036 w 3458"/>
                  <a:gd name="T67" fmla="*/ 962 h 1003"/>
                  <a:gd name="T68" fmla="*/ 2839 w 3458"/>
                  <a:gd name="T69" fmla="*/ 930 h 1003"/>
                  <a:gd name="T70" fmla="*/ 2619 w 3458"/>
                  <a:gd name="T71" fmla="*/ 889 h 1003"/>
                  <a:gd name="T72" fmla="*/ 2378 w 3458"/>
                  <a:gd name="T73" fmla="*/ 840 h 1003"/>
                  <a:gd name="T74" fmla="*/ 2116 w 3458"/>
                  <a:gd name="T75" fmla="*/ 785 h 1003"/>
                  <a:gd name="T76" fmla="*/ 569 w 3458"/>
                  <a:gd name="T77" fmla="*/ 430 h 1003"/>
                  <a:gd name="T78" fmla="*/ 510 w 3458"/>
                  <a:gd name="T79" fmla="*/ 409 h 1003"/>
                  <a:gd name="T80" fmla="*/ 456 w 3458"/>
                  <a:gd name="T81" fmla="*/ 379 h 1003"/>
                  <a:gd name="T82" fmla="*/ 392 w 3458"/>
                  <a:gd name="T83" fmla="*/ 323 h 1003"/>
                  <a:gd name="T84" fmla="*/ 301 w 3458"/>
                  <a:gd name="T85" fmla="*/ 224 h 1003"/>
                  <a:gd name="T86" fmla="*/ 223 w 3458"/>
                  <a:gd name="T87" fmla="*/ 142 h 1003"/>
                  <a:gd name="T88" fmla="*/ 171 w 3458"/>
                  <a:gd name="T89" fmla="*/ 100 h 1003"/>
                  <a:gd name="T90" fmla="*/ 114 w 3458"/>
                  <a:gd name="T91" fmla="*/ 66 h 1003"/>
                  <a:gd name="T92" fmla="*/ 49 w 3458"/>
                  <a:gd name="T93" fmla="*/ 46 h 10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458" h="1003">
                    <a:moveTo>
                      <a:pt x="0" y="39"/>
                    </a:moveTo>
                    <a:lnTo>
                      <a:pt x="0" y="12"/>
                    </a:lnTo>
                    <a:lnTo>
                      <a:pt x="0" y="7"/>
                    </a:lnTo>
                    <a:lnTo>
                      <a:pt x="2" y="2"/>
                    </a:lnTo>
                    <a:lnTo>
                      <a:pt x="6" y="0"/>
                    </a:lnTo>
                    <a:lnTo>
                      <a:pt x="11" y="0"/>
                    </a:lnTo>
                    <a:lnTo>
                      <a:pt x="51" y="4"/>
                    </a:lnTo>
                    <a:lnTo>
                      <a:pt x="92" y="7"/>
                    </a:lnTo>
                    <a:lnTo>
                      <a:pt x="132" y="12"/>
                    </a:lnTo>
                    <a:lnTo>
                      <a:pt x="173" y="19"/>
                    </a:lnTo>
                    <a:lnTo>
                      <a:pt x="181" y="24"/>
                    </a:lnTo>
                    <a:lnTo>
                      <a:pt x="188" y="27"/>
                    </a:lnTo>
                    <a:lnTo>
                      <a:pt x="195" y="33"/>
                    </a:lnTo>
                    <a:lnTo>
                      <a:pt x="200" y="39"/>
                    </a:lnTo>
                    <a:lnTo>
                      <a:pt x="463" y="337"/>
                    </a:lnTo>
                    <a:lnTo>
                      <a:pt x="475" y="349"/>
                    </a:lnTo>
                    <a:lnTo>
                      <a:pt x="487" y="359"/>
                    </a:lnTo>
                    <a:lnTo>
                      <a:pt x="493" y="364"/>
                    </a:lnTo>
                    <a:lnTo>
                      <a:pt x="502" y="367"/>
                    </a:lnTo>
                    <a:lnTo>
                      <a:pt x="510" y="371"/>
                    </a:lnTo>
                    <a:lnTo>
                      <a:pt x="521" y="372"/>
                    </a:lnTo>
                    <a:lnTo>
                      <a:pt x="559" y="377"/>
                    </a:lnTo>
                    <a:lnTo>
                      <a:pt x="608" y="381"/>
                    </a:lnTo>
                    <a:lnTo>
                      <a:pt x="666" y="384"/>
                    </a:lnTo>
                    <a:lnTo>
                      <a:pt x="732" y="389"/>
                    </a:lnTo>
                    <a:lnTo>
                      <a:pt x="804" y="393"/>
                    </a:lnTo>
                    <a:lnTo>
                      <a:pt x="884" y="396"/>
                    </a:lnTo>
                    <a:lnTo>
                      <a:pt x="966" y="401"/>
                    </a:lnTo>
                    <a:lnTo>
                      <a:pt x="1052" y="404"/>
                    </a:lnTo>
                    <a:lnTo>
                      <a:pt x="1140" y="408"/>
                    </a:lnTo>
                    <a:lnTo>
                      <a:pt x="1230" y="409"/>
                    </a:lnTo>
                    <a:lnTo>
                      <a:pt x="1317" y="413"/>
                    </a:lnTo>
                    <a:lnTo>
                      <a:pt x="1405" y="416"/>
                    </a:lnTo>
                    <a:lnTo>
                      <a:pt x="1490" y="418"/>
                    </a:lnTo>
                    <a:lnTo>
                      <a:pt x="1571" y="420"/>
                    </a:lnTo>
                    <a:lnTo>
                      <a:pt x="1647" y="421"/>
                    </a:lnTo>
                    <a:lnTo>
                      <a:pt x="1716" y="423"/>
                    </a:lnTo>
                    <a:lnTo>
                      <a:pt x="1712" y="431"/>
                    </a:lnTo>
                    <a:lnTo>
                      <a:pt x="1711" y="442"/>
                    </a:lnTo>
                    <a:lnTo>
                      <a:pt x="1712" y="450"/>
                    </a:lnTo>
                    <a:lnTo>
                      <a:pt x="1716" y="458"/>
                    </a:lnTo>
                    <a:lnTo>
                      <a:pt x="1741" y="491"/>
                    </a:lnTo>
                    <a:lnTo>
                      <a:pt x="1767" y="523"/>
                    </a:lnTo>
                    <a:lnTo>
                      <a:pt x="1795" y="553"/>
                    </a:lnTo>
                    <a:lnTo>
                      <a:pt x="1824" y="583"/>
                    </a:lnTo>
                    <a:lnTo>
                      <a:pt x="1854" y="614"/>
                    </a:lnTo>
                    <a:lnTo>
                      <a:pt x="1885" y="643"/>
                    </a:lnTo>
                    <a:lnTo>
                      <a:pt x="1918" y="670"/>
                    </a:lnTo>
                    <a:lnTo>
                      <a:pt x="1952" y="698"/>
                    </a:lnTo>
                    <a:lnTo>
                      <a:pt x="1962" y="707"/>
                    </a:lnTo>
                    <a:lnTo>
                      <a:pt x="1976" y="714"/>
                    </a:lnTo>
                    <a:lnTo>
                      <a:pt x="1991" y="717"/>
                    </a:lnTo>
                    <a:lnTo>
                      <a:pt x="2006" y="722"/>
                    </a:lnTo>
                    <a:lnTo>
                      <a:pt x="2452" y="793"/>
                    </a:lnTo>
                    <a:lnTo>
                      <a:pt x="2481" y="793"/>
                    </a:lnTo>
                    <a:lnTo>
                      <a:pt x="2506" y="793"/>
                    </a:lnTo>
                    <a:lnTo>
                      <a:pt x="2533" y="791"/>
                    </a:lnTo>
                    <a:lnTo>
                      <a:pt x="2557" y="790"/>
                    </a:lnTo>
                    <a:lnTo>
                      <a:pt x="2580" y="786"/>
                    </a:lnTo>
                    <a:lnTo>
                      <a:pt x="2602" y="781"/>
                    </a:lnTo>
                    <a:lnTo>
                      <a:pt x="2624" y="776"/>
                    </a:lnTo>
                    <a:lnTo>
                      <a:pt x="2643" y="769"/>
                    </a:lnTo>
                    <a:lnTo>
                      <a:pt x="2661" y="761"/>
                    </a:lnTo>
                    <a:lnTo>
                      <a:pt x="2680" y="752"/>
                    </a:lnTo>
                    <a:lnTo>
                      <a:pt x="2695" y="742"/>
                    </a:lnTo>
                    <a:lnTo>
                      <a:pt x="2710" y="732"/>
                    </a:lnTo>
                    <a:lnTo>
                      <a:pt x="2724" y="720"/>
                    </a:lnTo>
                    <a:lnTo>
                      <a:pt x="2737" y="707"/>
                    </a:lnTo>
                    <a:lnTo>
                      <a:pt x="2747" y="693"/>
                    </a:lnTo>
                    <a:lnTo>
                      <a:pt x="2759" y="678"/>
                    </a:lnTo>
                    <a:lnTo>
                      <a:pt x="2769" y="680"/>
                    </a:lnTo>
                    <a:lnTo>
                      <a:pt x="2783" y="683"/>
                    </a:lnTo>
                    <a:lnTo>
                      <a:pt x="2903" y="709"/>
                    </a:lnTo>
                    <a:lnTo>
                      <a:pt x="3011" y="734"/>
                    </a:lnTo>
                    <a:lnTo>
                      <a:pt x="3109" y="759"/>
                    </a:lnTo>
                    <a:lnTo>
                      <a:pt x="3195" y="785"/>
                    </a:lnTo>
                    <a:lnTo>
                      <a:pt x="3235" y="798"/>
                    </a:lnTo>
                    <a:lnTo>
                      <a:pt x="3274" y="812"/>
                    </a:lnTo>
                    <a:lnTo>
                      <a:pt x="3310" y="825"/>
                    </a:lnTo>
                    <a:lnTo>
                      <a:pt x="3343" y="840"/>
                    </a:lnTo>
                    <a:lnTo>
                      <a:pt x="3374" y="854"/>
                    </a:lnTo>
                    <a:lnTo>
                      <a:pt x="3404" y="867"/>
                    </a:lnTo>
                    <a:lnTo>
                      <a:pt x="3433" y="881"/>
                    </a:lnTo>
                    <a:lnTo>
                      <a:pt x="3458" y="896"/>
                    </a:lnTo>
                    <a:lnTo>
                      <a:pt x="3446" y="906"/>
                    </a:lnTo>
                    <a:lnTo>
                      <a:pt x="3436" y="916"/>
                    </a:lnTo>
                    <a:lnTo>
                      <a:pt x="3428" y="928"/>
                    </a:lnTo>
                    <a:lnTo>
                      <a:pt x="3421" y="940"/>
                    </a:lnTo>
                    <a:lnTo>
                      <a:pt x="3416" y="954"/>
                    </a:lnTo>
                    <a:lnTo>
                      <a:pt x="3411" y="967"/>
                    </a:lnTo>
                    <a:lnTo>
                      <a:pt x="3408" y="981"/>
                    </a:lnTo>
                    <a:lnTo>
                      <a:pt x="3404" y="994"/>
                    </a:lnTo>
                    <a:lnTo>
                      <a:pt x="3403" y="1003"/>
                    </a:lnTo>
                    <a:lnTo>
                      <a:pt x="3328" y="996"/>
                    </a:lnTo>
                    <a:lnTo>
                      <a:pt x="3315" y="997"/>
                    </a:lnTo>
                    <a:lnTo>
                      <a:pt x="3296" y="999"/>
                    </a:lnTo>
                    <a:lnTo>
                      <a:pt x="3276" y="997"/>
                    </a:lnTo>
                    <a:lnTo>
                      <a:pt x="3252" y="994"/>
                    </a:lnTo>
                    <a:lnTo>
                      <a:pt x="3203" y="986"/>
                    </a:lnTo>
                    <a:lnTo>
                      <a:pt x="3153" y="979"/>
                    </a:lnTo>
                    <a:lnTo>
                      <a:pt x="3095" y="970"/>
                    </a:lnTo>
                    <a:lnTo>
                      <a:pt x="3036" y="962"/>
                    </a:lnTo>
                    <a:lnTo>
                      <a:pt x="2972" y="952"/>
                    </a:lnTo>
                    <a:lnTo>
                      <a:pt x="2906" y="942"/>
                    </a:lnTo>
                    <a:lnTo>
                      <a:pt x="2839" y="930"/>
                    </a:lnTo>
                    <a:lnTo>
                      <a:pt x="2768" y="918"/>
                    </a:lnTo>
                    <a:lnTo>
                      <a:pt x="2693" y="903"/>
                    </a:lnTo>
                    <a:lnTo>
                      <a:pt x="2619" y="889"/>
                    </a:lnTo>
                    <a:lnTo>
                      <a:pt x="2540" y="874"/>
                    </a:lnTo>
                    <a:lnTo>
                      <a:pt x="2460" y="857"/>
                    </a:lnTo>
                    <a:lnTo>
                      <a:pt x="2378" y="840"/>
                    </a:lnTo>
                    <a:lnTo>
                      <a:pt x="2292" y="822"/>
                    </a:lnTo>
                    <a:lnTo>
                      <a:pt x="2206" y="803"/>
                    </a:lnTo>
                    <a:lnTo>
                      <a:pt x="2116" y="785"/>
                    </a:lnTo>
                    <a:lnTo>
                      <a:pt x="2025" y="764"/>
                    </a:lnTo>
                    <a:lnTo>
                      <a:pt x="1932" y="742"/>
                    </a:lnTo>
                    <a:lnTo>
                      <a:pt x="569" y="430"/>
                    </a:lnTo>
                    <a:lnTo>
                      <a:pt x="549" y="425"/>
                    </a:lnTo>
                    <a:lnTo>
                      <a:pt x="529" y="418"/>
                    </a:lnTo>
                    <a:lnTo>
                      <a:pt x="510" y="409"/>
                    </a:lnTo>
                    <a:lnTo>
                      <a:pt x="492" y="401"/>
                    </a:lnTo>
                    <a:lnTo>
                      <a:pt x="473" y="391"/>
                    </a:lnTo>
                    <a:lnTo>
                      <a:pt x="456" y="379"/>
                    </a:lnTo>
                    <a:lnTo>
                      <a:pt x="439" y="365"/>
                    </a:lnTo>
                    <a:lnTo>
                      <a:pt x="423" y="352"/>
                    </a:lnTo>
                    <a:lnTo>
                      <a:pt x="392" y="323"/>
                    </a:lnTo>
                    <a:lnTo>
                      <a:pt x="362" y="291"/>
                    </a:lnTo>
                    <a:lnTo>
                      <a:pt x="331" y="257"/>
                    </a:lnTo>
                    <a:lnTo>
                      <a:pt x="301" y="224"/>
                    </a:lnTo>
                    <a:lnTo>
                      <a:pt x="271" y="190"/>
                    </a:lnTo>
                    <a:lnTo>
                      <a:pt x="240" y="158"/>
                    </a:lnTo>
                    <a:lnTo>
                      <a:pt x="223" y="142"/>
                    </a:lnTo>
                    <a:lnTo>
                      <a:pt x="206" y="127"/>
                    </a:lnTo>
                    <a:lnTo>
                      <a:pt x="190" y="114"/>
                    </a:lnTo>
                    <a:lnTo>
                      <a:pt x="171" y="100"/>
                    </a:lnTo>
                    <a:lnTo>
                      <a:pt x="154" y="88"/>
                    </a:lnTo>
                    <a:lnTo>
                      <a:pt x="134" y="76"/>
                    </a:lnTo>
                    <a:lnTo>
                      <a:pt x="114" y="66"/>
                    </a:lnTo>
                    <a:lnTo>
                      <a:pt x="93" y="58"/>
                    </a:lnTo>
                    <a:lnTo>
                      <a:pt x="71" y="51"/>
                    </a:lnTo>
                    <a:lnTo>
                      <a:pt x="49" y="46"/>
                    </a:lnTo>
                    <a:lnTo>
                      <a:pt x="26" y="41"/>
                    </a:lnTo>
                    <a:lnTo>
                      <a:pt x="0" y="39"/>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8" name="Freeform 361">
                <a:extLst>
                  <a:ext uri="{FF2B5EF4-FFF2-40B4-BE49-F238E27FC236}">
                    <a16:creationId xmlns:a16="http://schemas.microsoft.com/office/drawing/2014/main" id="{8E629C28-FA3F-4E6A-B134-95DCCC4AD034}"/>
                  </a:ext>
                </a:extLst>
              </p:cNvPr>
              <p:cNvSpPr>
                <a:spLocks/>
              </p:cNvSpPr>
              <p:nvPr/>
            </p:nvSpPr>
            <p:spPr bwMode="auto">
              <a:xfrm>
                <a:off x="2364" y="1669"/>
                <a:ext cx="2011" cy="471"/>
              </a:xfrm>
              <a:custGeom>
                <a:avLst/>
                <a:gdLst>
                  <a:gd name="T0" fmla="*/ 72 w 2011"/>
                  <a:gd name="T1" fmla="*/ 3 h 471"/>
                  <a:gd name="T2" fmla="*/ 219 w 2011"/>
                  <a:gd name="T3" fmla="*/ 6 h 471"/>
                  <a:gd name="T4" fmla="*/ 363 w 2011"/>
                  <a:gd name="T5" fmla="*/ 10 h 471"/>
                  <a:gd name="T6" fmla="*/ 494 w 2011"/>
                  <a:gd name="T7" fmla="*/ 13 h 471"/>
                  <a:gd name="T8" fmla="*/ 548 w 2011"/>
                  <a:gd name="T9" fmla="*/ 23 h 471"/>
                  <a:gd name="T10" fmla="*/ 548 w 2011"/>
                  <a:gd name="T11" fmla="*/ 42 h 471"/>
                  <a:gd name="T12" fmla="*/ 577 w 2011"/>
                  <a:gd name="T13" fmla="*/ 83 h 471"/>
                  <a:gd name="T14" fmla="*/ 631 w 2011"/>
                  <a:gd name="T15" fmla="*/ 145 h 471"/>
                  <a:gd name="T16" fmla="*/ 690 w 2011"/>
                  <a:gd name="T17" fmla="*/ 206 h 471"/>
                  <a:gd name="T18" fmla="*/ 754 w 2011"/>
                  <a:gd name="T19" fmla="*/ 262 h 471"/>
                  <a:gd name="T20" fmla="*/ 798 w 2011"/>
                  <a:gd name="T21" fmla="*/ 299 h 471"/>
                  <a:gd name="T22" fmla="*/ 827 w 2011"/>
                  <a:gd name="T23" fmla="*/ 309 h 471"/>
                  <a:gd name="T24" fmla="*/ 1288 w 2011"/>
                  <a:gd name="T25" fmla="*/ 385 h 471"/>
                  <a:gd name="T26" fmla="*/ 1342 w 2011"/>
                  <a:gd name="T27" fmla="*/ 385 h 471"/>
                  <a:gd name="T28" fmla="*/ 1393 w 2011"/>
                  <a:gd name="T29" fmla="*/ 382 h 471"/>
                  <a:gd name="T30" fmla="*/ 1438 w 2011"/>
                  <a:gd name="T31" fmla="*/ 373 h 471"/>
                  <a:gd name="T32" fmla="*/ 1479 w 2011"/>
                  <a:gd name="T33" fmla="*/ 361 h 471"/>
                  <a:gd name="T34" fmla="*/ 1516 w 2011"/>
                  <a:gd name="T35" fmla="*/ 344 h 471"/>
                  <a:gd name="T36" fmla="*/ 1546 w 2011"/>
                  <a:gd name="T37" fmla="*/ 324 h 471"/>
                  <a:gd name="T38" fmla="*/ 1573 w 2011"/>
                  <a:gd name="T39" fmla="*/ 299 h 471"/>
                  <a:gd name="T40" fmla="*/ 1595 w 2011"/>
                  <a:gd name="T41" fmla="*/ 270 h 471"/>
                  <a:gd name="T42" fmla="*/ 1619 w 2011"/>
                  <a:gd name="T43" fmla="*/ 275 h 471"/>
                  <a:gd name="T44" fmla="*/ 1730 w 2011"/>
                  <a:gd name="T45" fmla="*/ 299 h 471"/>
                  <a:gd name="T46" fmla="*/ 1833 w 2011"/>
                  <a:gd name="T47" fmla="*/ 322 h 471"/>
                  <a:gd name="T48" fmla="*/ 1926 w 2011"/>
                  <a:gd name="T49" fmla="*/ 346 h 471"/>
                  <a:gd name="T50" fmla="*/ 2011 w 2011"/>
                  <a:gd name="T51" fmla="*/ 371 h 471"/>
                  <a:gd name="T52" fmla="*/ 1973 w 2011"/>
                  <a:gd name="T53" fmla="*/ 397 h 471"/>
                  <a:gd name="T54" fmla="*/ 1930 w 2011"/>
                  <a:gd name="T55" fmla="*/ 417 h 471"/>
                  <a:gd name="T56" fmla="*/ 1884 w 2011"/>
                  <a:gd name="T57" fmla="*/ 434 h 471"/>
                  <a:gd name="T58" fmla="*/ 1833 w 2011"/>
                  <a:gd name="T59" fmla="*/ 448 h 471"/>
                  <a:gd name="T60" fmla="*/ 1725 w 2011"/>
                  <a:gd name="T61" fmla="*/ 464 h 471"/>
                  <a:gd name="T62" fmla="*/ 1614 w 2011"/>
                  <a:gd name="T63" fmla="*/ 471 h 471"/>
                  <a:gd name="T64" fmla="*/ 1506 w 2011"/>
                  <a:gd name="T65" fmla="*/ 469 h 471"/>
                  <a:gd name="T66" fmla="*/ 1408 w 2011"/>
                  <a:gd name="T67" fmla="*/ 463 h 471"/>
                  <a:gd name="T68" fmla="*/ 1268 w 2011"/>
                  <a:gd name="T69" fmla="*/ 444 h 471"/>
                  <a:gd name="T70" fmla="*/ 1148 w 2011"/>
                  <a:gd name="T71" fmla="*/ 419 h 471"/>
                  <a:gd name="T72" fmla="*/ 1026 w 2011"/>
                  <a:gd name="T73" fmla="*/ 392 h 471"/>
                  <a:gd name="T74" fmla="*/ 898 w 2011"/>
                  <a:gd name="T75" fmla="*/ 365 h 471"/>
                  <a:gd name="T76" fmla="*/ 768 w 2011"/>
                  <a:gd name="T77" fmla="*/ 334 h 4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11" h="471">
                    <a:moveTo>
                      <a:pt x="0" y="0"/>
                    </a:moveTo>
                    <a:lnTo>
                      <a:pt x="72" y="3"/>
                    </a:lnTo>
                    <a:lnTo>
                      <a:pt x="147" y="5"/>
                    </a:lnTo>
                    <a:lnTo>
                      <a:pt x="219" y="6"/>
                    </a:lnTo>
                    <a:lnTo>
                      <a:pt x="292" y="10"/>
                    </a:lnTo>
                    <a:lnTo>
                      <a:pt x="363" y="10"/>
                    </a:lnTo>
                    <a:lnTo>
                      <a:pt x="430" y="12"/>
                    </a:lnTo>
                    <a:lnTo>
                      <a:pt x="494" y="13"/>
                    </a:lnTo>
                    <a:lnTo>
                      <a:pt x="552" y="15"/>
                    </a:lnTo>
                    <a:lnTo>
                      <a:pt x="548" y="23"/>
                    </a:lnTo>
                    <a:lnTo>
                      <a:pt x="547" y="34"/>
                    </a:lnTo>
                    <a:lnTo>
                      <a:pt x="548" y="42"/>
                    </a:lnTo>
                    <a:lnTo>
                      <a:pt x="552" y="50"/>
                    </a:lnTo>
                    <a:lnTo>
                      <a:pt x="577" y="83"/>
                    </a:lnTo>
                    <a:lnTo>
                      <a:pt x="603" y="115"/>
                    </a:lnTo>
                    <a:lnTo>
                      <a:pt x="631" y="145"/>
                    </a:lnTo>
                    <a:lnTo>
                      <a:pt x="660" y="175"/>
                    </a:lnTo>
                    <a:lnTo>
                      <a:pt x="690" y="206"/>
                    </a:lnTo>
                    <a:lnTo>
                      <a:pt x="721" y="235"/>
                    </a:lnTo>
                    <a:lnTo>
                      <a:pt x="754" y="262"/>
                    </a:lnTo>
                    <a:lnTo>
                      <a:pt x="788" y="290"/>
                    </a:lnTo>
                    <a:lnTo>
                      <a:pt x="798" y="299"/>
                    </a:lnTo>
                    <a:lnTo>
                      <a:pt x="812" y="306"/>
                    </a:lnTo>
                    <a:lnTo>
                      <a:pt x="827" y="309"/>
                    </a:lnTo>
                    <a:lnTo>
                      <a:pt x="842" y="314"/>
                    </a:lnTo>
                    <a:lnTo>
                      <a:pt x="1288" y="385"/>
                    </a:lnTo>
                    <a:lnTo>
                      <a:pt x="1317" y="385"/>
                    </a:lnTo>
                    <a:lnTo>
                      <a:pt x="1342" y="385"/>
                    </a:lnTo>
                    <a:lnTo>
                      <a:pt x="1369" y="383"/>
                    </a:lnTo>
                    <a:lnTo>
                      <a:pt x="1393" y="382"/>
                    </a:lnTo>
                    <a:lnTo>
                      <a:pt x="1416" y="378"/>
                    </a:lnTo>
                    <a:lnTo>
                      <a:pt x="1438" y="373"/>
                    </a:lnTo>
                    <a:lnTo>
                      <a:pt x="1460" y="368"/>
                    </a:lnTo>
                    <a:lnTo>
                      <a:pt x="1479" y="361"/>
                    </a:lnTo>
                    <a:lnTo>
                      <a:pt x="1497" y="353"/>
                    </a:lnTo>
                    <a:lnTo>
                      <a:pt x="1516" y="344"/>
                    </a:lnTo>
                    <a:lnTo>
                      <a:pt x="1531" y="334"/>
                    </a:lnTo>
                    <a:lnTo>
                      <a:pt x="1546" y="324"/>
                    </a:lnTo>
                    <a:lnTo>
                      <a:pt x="1560" y="312"/>
                    </a:lnTo>
                    <a:lnTo>
                      <a:pt x="1573" y="299"/>
                    </a:lnTo>
                    <a:lnTo>
                      <a:pt x="1583" y="285"/>
                    </a:lnTo>
                    <a:lnTo>
                      <a:pt x="1595" y="270"/>
                    </a:lnTo>
                    <a:lnTo>
                      <a:pt x="1605" y="272"/>
                    </a:lnTo>
                    <a:lnTo>
                      <a:pt x="1619" y="275"/>
                    </a:lnTo>
                    <a:lnTo>
                      <a:pt x="1676" y="287"/>
                    </a:lnTo>
                    <a:lnTo>
                      <a:pt x="1730" y="299"/>
                    </a:lnTo>
                    <a:lnTo>
                      <a:pt x="1783" y="311"/>
                    </a:lnTo>
                    <a:lnTo>
                      <a:pt x="1833" y="322"/>
                    </a:lnTo>
                    <a:lnTo>
                      <a:pt x="1881" y="334"/>
                    </a:lnTo>
                    <a:lnTo>
                      <a:pt x="1926" y="346"/>
                    </a:lnTo>
                    <a:lnTo>
                      <a:pt x="1970" y="358"/>
                    </a:lnTo>
                    <a:lnTo>
                      <a:pt x="2011" y="371"/>
                    </a:lnTo>
                    <a:lnTo>
                      <a:pt x="1992" y="383"/>
                    </a:lnTo>
                    <a:lnTo>
                      <a:pt x="1973" y="397"/>
                    </a:lnTo>
                    <a:lnTo>
                      <a:pt x="1952" y="407"/>
                    </a:lnTo>
                    <a:lnTo>
                      <a:pt x="1930" y="417"/>
                    </a:lnTo>
                    <a:lnTo>
                      <a:pt x="1908" y="426"/>
                    </a:lnTo>
                    <a:lnTo>
                      <a:pt x="1884" y="434"/>
                    </a:lnTo>
                    <a:lnTo>
                      <a:pt x="1859" y="441"/>
                    </a:lnTo>
                    <a:lnTo>
                      <a:pt x="1833" y="448"/>
                    </a:lnTo>
                    <a:lnTo>
                      <a:pt x="1779" y="458"/>
                    </a:lnTo>
                    <a:lnTo>
                      <a:pt x="1725" y="464"/>
                    </a:lnTo>
                    <a:lnTo>
                      <a:pt x="1670" y="469"/>
                    </a:lnTo>
                    <a:lnTo>
                      <a:pt x="1614" y="471"/>
                    </a:lnTo>
                    <a:lnTo>
                      <a:pt x="1560" y="471"/>
                    </a:lnTo>
                    <a:lnTo>
                      <a:pt x="1506" y="469"/>
                    </a:lnTo>
                    <a:lnTo>
                      <a:pt x="1455" y="466"/>
                    </a:lnTo>
                    <a:lnTo>
                      <a:pt x="1408" y="463"/>
                    </a:lnTo>
                    <a:lnTo>
                      <a:pt x="1325" y="453"/>
                    </a:lnTo>
                    <a:lnTo>
                      <a:pt x="1268" y="444"/>
                    </a:lnTo>
                    <a:lnTo>
                      <a:pt x="1209" y="431"/>
                    </a:lnTo>
                    <a:lnTo>
                      <a:pt x="1148" y="419"/>
                    </a:lnTo>
                    <a:lnTo>
                      <a:pt x="1087" y="405"/>
                    </a:lnTo>
                    <a:lnTo>
                      <a:pt x="1026" y="392"/>
                    </a:lnTo>
                    <a:lnTo>
                      <a:pt x="962" y="378"/>
                    </a:lnTo>
                    <a:lnTo>
                      <a:pt x="898" y="365"/>
                    </a:lnTo>
                    <a:lnTo>
                      <a:pt x="834" y="350"/>
                    </a:lnTo>
                    <a:lnTo>
                      <a:pt x="768" y="334"/>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9" name="Freeform 362">
                <a:extLst>
                  <a:ext uri="{FF2B5EF4-FFF2-40B4-BE49-F238E27FC236}">
                    <a16:creationId xmlns:a16="http://schemas.microsoft.com/office/drawing/2014/main" id="{DACB681D-7311-47D1-BFBF-24EA7764F70C}"/>
                  </a:ext>
                </a:extLst>
              </p:cNvPr>
              <p:cNvSpPr>
                <a:spLocks/>
              </p:cNvSpPr>
              <p:nvPr/>
            </p:nvSpPr>
            <p:spPr bwMode="auto">
              <a:xfrm>
                <a:off x="2791" y="1682"/>
                <a:ext cx="1395" cy="421"/>
              </a:xfrm>
              <a:custGeom>
                <a:avLst/>
                <a:gdLst>
                  <a:gd name="T0" fmla="*/ 30 w 1395"/>
                  <a:gd name="T1" fmla="*/ 0 h 421"/>
                  <a:gd name="T2" fmla="*/ 98 w 1395"/>
                  <a:gd name="T3" fmla="*/ 2 h 421"/>
                  <a:gd name="T4" fmla="*/ 121 w 1395"/>
                  <a:gd name="T5" fmla="*/ 10 h 421"/>
                  <a:gd name="T6" fmla="*/ 121 w 1395"/>
                  <a:gd name="T7" fmla="*/ 29 h 421"/>
                  <a:gd name="T8" fmla="*/ 150 w 1395"/>
                  <a:gd name="T9" fmla="*/ 70 h 421"/>
                  <a:gd name="T10" fmla="*/ 204 w 1395"/>
                  <a:gd name="T11" fmla="*/ 132 h 421"/>
                  <a:gd name="T12" fmla="*/ 263 w 1395"/>
                  <a:gd name="T13" fmla="*/ 193 h 421"/>
                  <a:gd name="T14" fmla="*/ 327 w 1395"/>
                  <a:gd name="T15" fmla="*/ 249 h 421"/>
                  <a:gd name="T16" fmla="*/ 371 w 1395"/>
                  <a:gd name="T17" fmla="*/ 286 h 421"/>
                  <a:gd name="T18" fmla="*/ 400 w 1395"/>
                  <a:gd name="T19" fmla="*/ 296 h 421"/>
                  <a:gd name="T20" fmla="*/ 861 w 1395"/>
                  <a:gd name="T21" fmla="*/ 372 h 421"/>
                  <a:gd name="T22" fmla="*/ 915 w 1395"/>
                  <a:gd name="T23" fmla="*/ 372 h 421"/>
                  <a:gd name="T24" fmla="*/ 966 w 1395"/>
                  <a:gd name="T25" fmla="*/ 369 h 421"/>
                  <a:gd name="T26" fmla="*/ 1011 w 1395"/>
                  <a:gd name="T27" fmla="*/ 360 h 421"/>
                  <a:gd name="T28" fmla="*/ 1052 w 1395"/>
                  <a:gd name="T29" fmla="*/ 348 h 421"/>
                  <a:gd name="T30" fmla="*/ 1089 w 1395"/>
                  <a:gd name="T31" fmla="*/ 331 h 421"/>
                  <a:gd name="T32" fmla="*/ 1119 w 1395"/>
                  <a:gd name="T33" fmla="*/ 311 h 421"/>
                  <a:gd name="T34" fmla="*/ 1146 w 1395"/>
                  <a:gd name="T35" fmla="*/ 286 h 421"/>
                  <a:gd name="T36" fmla="*/ 1168 w 1395"/>
                  <a:gd name="T37" fmla="*/ 257 h 421"/>
                  <a:gd name="T38" fmla="*/ 1192 w 1395"/>
                  <a:gd name="T39" fmla="*/ 262 h 421"/>
                  <a:gd name="T40" fmla="*/ 1297 w 1395"/>
                  <a:gd name="T41" fmla="*/ 284 h 421"/>
                  <a:gd name="T42" fmla="*/ 1395 w 1395"/>
                  <a:gd name="T43" fmla="*/ 306 h 421"/>
                  <a:gd name="T44" fmla="*/ 1381 w 1395"/>
                  <a:gd name="T45" fmla="*/ 325 h 421"/>
                  <a:gd name="T46" fmla="*/ 1361 w 1395"/>
                  <a:gd name="T47" fmla="*/ 342 h 421"/>
                  <a:gd name="T48" fmla="*/ 1335 w 1395"/>
                  <a:gd name="T49" fmla="*/ 357 h 421"/>
                  <a:gd name="T50" fmla="*/ 1307 w 1395"/>
                  <a:gd name="T51" fmla="*/ 370 h 421"/>
                  <a:gd name="T52" fmla="*/ 1234 w 1395"/>
                  <a:gd name="T53" fmla="*/ 392 h 421"/>
                  <a:gd name="T54" fmla="*/ 1153 w 1395"/>
                  <a:gd name="T55" fmla="*/ 407 h 421"/>
                  <a:gd name="T56" fmla="*/ 1067 w 1395"/>
                  <a:gd name="T57" fmla="*/ 418 h 421"/>
                  <a:gd name="T58" fmla="*/ 984 w 1395"/>
                  <a:gd name="T59" fmla="*/ 421 h 421"/>
                  <a:gd name="T60" fmla="*/ 908 w 1395"/>
                  <a:gd name="T61" fmla="*/ 419 h 421"/>
                  <a:gd name="T62" fmla="*/ 847 w 1395"/>
                  <a:gd name="T63" fmla="*/ 413 h 421"/>
                  <a:gd name="T64" fmla="*/ 385 w 1395"/>
                  <a:gd name="T65" fmla="*/ 320 h 421"/>
                  <a:gd name="T66" fmla="*/ 371 w 1395"/>
                  <a:gd name="T67" fmla="*/ 315 h 421"/>
                  <a:gd name="T68" fmla="*/ 341 w 1395"/>
                  <a:gd name="T69" fmla="*/ 298 h 421"/>
                  <a:gd name="T70" fmla="*/ 282 w 1395"/>
                  <a:gd name="T71" fmla="*/ 260 h 421"/>
                  <a:gd name="T72" fmla="*/ 213 w 1395"/>
                  <a:gd name="T73" fmla="*/ 210 h 421"/>
                  <a:gd name="T74" fmla="*/ 140 w 1395"/>
                  <a:gd name="T75" fmla="*/ 154 h 421"/>
                  <a:gd name="T76" fmla="*/ 76 w 1395"/>
                  <a:gd name="T77" fmla="*/ 98 h 421"/>
                  <a:gd name="T78" fmla="*/ 25 w 1395"/>
                  <a:gd name="T79" fmla="*/ 49 h 421"/>
                  <a:gd name="T80" fmla="*/ 5 w 1395"/>
                  <a:gd name="T81" fmla="*/ 19 h 421"/>
                  <a:gd name="T82" fmla="*/ 0 w 1395"/>
                  <a:gd name="T83" fmla="*/ 5 h 4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95" h="421">
                    <a:moveTo>
                      <a:pt x="2" y="0"/>
                    </a:moveTo>
                    <a:lnTo>
                      <a:pt x="30" y="0"/>
                    </a:lnTo>
                    <a:lnTo>
                      <a:pt x="66" y="0"/>
                    </a:lnTo>
                    <a:lnTo>
                      <a:pt x="98" y="2"/>
                    </a:lnTo>
                    <a:lnTo>
                      <a:pt x="125" y="2"/>
                    </a:lnTo>
                    <a:lnTo>
                      <a:pt x="121" y="10"/>
                    </a:lnTo>
                    <a:lnTo>
                      <a:pt x="120" y="21"/>
                    </a:lnTo>
                    <a:lnTo>
                      <a:pt x="121" y="29"/>
                    </a:lnTo>
                    <a:lnTo>
                      <a:pt x="125" y="37"/>
                    </a:lnTo>
                    <a:lnTo>
                      <a:pt x="150" y="70"/>
                    </a:lnTo>
                    <a:lnTo>
                      <a:pt x="176" y="102"/>
                    </a:lnTo>
                    <a:lnTo>
                      <a:pt x="204" y="132"/>
                    </a:lnTo>
                    <a:lnTo>
                      <a:pt x="233" y="162"/>
                    </a:lnTo>
                    <a:lnTo>
                      <a:pt x="263" y="193"/>
                    </a:lnTo>
                    <a:lnTo>
                      <a:pt x="294" y="222"/>
                    </a:lnTo>
                    <a:lnTo>
                      <a:pt x="327" y="249"/>
                    </a:lnTo>
                    <a:lnTo>
                      <a:pt x="361" y="277"/>
                    </a:lnTo>
                    <a:lnTo>
                      <a:pt x="371" y="286"/>
                    </a:lnTo>
                    <a:lnTo>
                      <a:pt x="385" y="293"/>
                    </a:lnTo>
                    <a:lnTo>
                      <a:pt x="400" y="296"/>
                    </a:lnTo>
                    <a:lnTo>
                      <a:pt x="415" y="301"/>
                    </a:lnTo>
                    <a:lnTo>
                      <a:pt x="861" y="372"/>
                    </a:lnTo>
                    <a:lnTo>
                      <a:pt x="890" y="372"/>
                    </a:lnTo>
                    <a:lnTo>
                      <a:pt x="915" y="372"/>
                    </a:lnTo>
                    <a:lnTo>
                      <a:pt x="942" y="370"/>
                    </a:lnTo>
                    <a:lnTo>
                      <a:pt x="966" y="369"/>
                    </a:lnTo>
                    <a:lnTo>
                      <a:pt x="989" y="365"/>
                    </a:lnTo>
                    <a:lnTo>
                      <a:pt x="1011" y="360"/>
                    </a:lnTo>
                    <a:lnTo>
                      <a:pt x="1033" y="355"/>
                    </a:lnTo>
                    <a:lnTo>
                      <a:pt x="1052" y="348"/>
                    </a:lnTo>
                    <a:lnTo>
                      <a:pt x="1070" y="340"/>
                    </a:lnTo>
                    <a:lnTo>
                      <a:pt x="1089" y="331"/>
                    </a:lnTo>
                    <a:lnTo>
                      <a:pt x="1104" y="321"/>
                    </a:lnTo>
                    <a:lnTo>
                      <a:pt x="1119" y="311"/>
                    </a:lnTo>
                    <a:lnTo>
                      <a:pt x="1133" y="299"/>
                    </a:lnTo>
                    <a:lnTo>
                      <a:pt x="1146" y="286"/>
                    </a:lnTo>
                    <a:lnTo>
                      <a:pt x="1156" y="272"/>
                    </a:lnTo>
                    <a:lnTo>
                      <a:pt x="1168" y="257"/>
                    </a:lnTo>
                    <a:lnTo>
                      <a:pt x="1178" y="259"/>
                    </a:lnTo>
                    <a:lnTo>
                      <a:pt x="1192" y="262"/>
                    </a:lnTo>
                    <a:lnTo>
                      <a:pt x="1246" y="272"/>
                    </a:lnTo>
                    <a:lnTo>
                      <a:pt x="1297" y="284"/>
                    </a:lnTo>
                    <a:lnTo>
                      <a:pt x="1347" y="294"/>
                    </a:lnTo>
                    <a:lnTo>
                      <a:pt x="1395" y="306"/>
                    </a:lnTo>
                    <a:lnTo>
                      <a:pt x="1388" y="316"/>
                    </a:lnTo>
                    <a:lnTo>
                      <a:pt x="1381" y="325"/>
                    </a:lnTo>
                    <a:lnTo>
                      <a:pt x="1373" y="333"/>
                    </a:lnTo>
                    <a:lnTo>
                      <a:pt x="1361" y="342"/>
                    </a:lnTo>
                    <a:lnTo>
                      <a:pt x="1349" y="348"/>
                    </a:lnTo>
                    <a:lnTo>
                      <a:pt x="1335" y="357"/>
                    </a:lnTo>
                    <a:lnTo>
                      <a:pt x="1322" y="364"/>
                    </a:lnTo>
                    <a:lnTo>
                      <a:pt x="1307" y="370"/>
                    </a:lnTo>
                    <a:lnTo>
                      <a:pt x="1271" y="382"/>
                    </a:lnTo>
                    <a:lnTo>
                      <a:pt x="1234" y="392"/>
                    </a:lnTo>
                    <a:lnTo>
                      <a:pt x="1195" y="401"/>
                    </a:lnTo>
                    <a:lnTo>
                      <a:pt x="1153" y="407"/>
                    </a:lnTo>
                    <a:lnTo>
                      <a:pt x="1111" y="413"/>
                    </a:lnTo>
                    <a:lnTo>
                      <a:pt x="1067" y="418"/>
                    </a:lnTo>
                    <a:lnTo>
                      <a:pt x="1025" y="421"/>
                    </a:lnTo>
                    <a:lnTo>
                      <a:pt x="984" y="421"/>
                    </a:lnTo>
                    <a:lnTo>
                      <a:pt x="944" y="421"/>
                    </a:lnTo>
                    <a:lnTo>
                      <a:pt x="908" y="419"/>
                    </a:lnTo>
                    <a:lnTo>
                      <a:pt x="875" y="418"/>
                    </a:lnTo>
                    <a:lnTo>
                      <a:pt x="847" y="413"/>
                    </a:lnTo>
                    <a:lnTo>
                      <a:pt x="388" y="318"/>
                    </a:lnTo>
                    <a:lnTo>
                      <a:pt x="385" y="320"/>
                    </a:lnTo>
                    <a:lnTo>
                      <a:pt x="380" y="318"/>
                    </a:lnTo>
                    <a:lnTo>
                      <a:pt x="371" y="315"/>
                    </a:lnTo>
                    <a:lnTo>
                      <a:pt x="363" y="311"/>
                    </a:lnTo>
                    <a:lnTo>
                      <a:pt x="341" y="298"/>
                    </a:lnTo>
                    <a:lnTo>
                      <a:pt x="312" y="281"/>
                    </a:lnTo>
                    <a:lnTo>
                      <a:pt x="282" y="260"/>
                    </a:lnTo>
                    <a:lnTo>
                      <a:pt x="248" y="237"/>
                    </a:lnTo>
                    <a:lnTo>
                      <a:pt x="213" y="210"/>
                    </a:lnTo>
                    <a:lnTo>
                      <a:pt x="176" y="183"/>
                    </a:lnTo>
                    <a:lnTo>
                      <a:pt x="140" y="154"/>
                    </a:lnTo>
                    <a:lnTo>
                      <a:pt x="106" y="125"/>
                    </a:lnTo>
                    <a:lnTo>
                      <a:pt x="76" y="98"/>
                    </a:lnTo>
                    <a:lnTo>
                      <a:pt x="49" y="73"/>
                    </a:lnTo>
                    <a:lnTo>
                      <a:pt x="25" y="49"/>
                    </a:lnTo>
                    <a:lnTo>
                      <a:pt x="10" y="29"/>
                    </a:lnTo>
                    <a:lnTo>
                      <a:pt x="5" y="19"/>
                    </a:lnTo>
                    <a:lnTo>
                      <a:pt x="2" y="12"/>
                    </a:lnTo>
                    <a:lnTo>
                      <a:pt x="0" y="5"/>
                    </a:lnTo>
                    <a:lnTo>
                      <a:pt x="2"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0" name="Freeform 363">
                <a:extLst>
                  <a:ext uri="{FF2B5EF4-FFF2-40B4-BE49-F238E27FC236}">
                    <a16:creationId xmlns:a16="http://schemas.microsoft.com/office/drawing/2014/main" id="{7A110A83-7A52-4479-9EF1-22802EF5F801}"/>
                  </a:ext>
                </a:extLst>
              </p:cNvPr>
              <p:cNvSpPr>
                <a:spLocks/>
              </p:cNvSpPr>
              <p:nvPr/>
            </p:nvSpPr>
            <p:spPr bwMode="auto">
              <a:xfrm>
                <a:off x="2904" y="1684"/>
                <a:ext cx="1065" cy="380"/>
              </a:xfrm>
              <a:custGeom>
                <a:avLst/>
                <a:gdLst>
                  <a:gd name="T0" fmla="*/ 12 w 1065"/>
                  <a:gd name="T1" fmla="*/ 0 h 380"/>
                  <a:gd name="T2" fmla="*/ 7 w 1065"/>
                  <a:gd name="T3" fmla="*/ 19 h 380"/>
                  <a:gd name="T4" fmla="*/ 12 w 1065"/>
                  <a:gd name="T5" fmla="*/ 35 h 380"/>
                  <a:gd name="T6" fmla="*/ 63 w 1065"/>
                  <a:gd name="T7" fmla="*/ 100 h 380"/>
                  <a:gd name="T8" fmla="*/ 120 w 1065"/>
                  <a:gd name="T9" fmla="*/ 160 h 380"/>
                  <a:gd name="T10" fmla="*/ 181 w 1065"/>
                  <a:gd name="T11" fmla="*/ 220 h 380"/>
                  <a:gd name="T12" fmla="*/ 248 w 1065"/>
                  <a:gd name="T13" fmla="*/ 275 h 380"/>
                  <a:gd name="T14" fmla="*/ 272 w 1065"/>
                  <a:gd name="T15" fmla="*/ 291 h 380"/>
                  <a:gd name="T16" fmla="*/ 302 w 1065"/>
                  <a:gd name="T17" fmla="*/ 299 h 380"/>
                  <a:gd name="T18" fmla="*/ 777 w 1065"/>
                  <a:gd name="T19" fmla="*/ 370 h 380"/>
                  <a:gd name="T20" fmla="*/ 829 w 1065"/>
                  <a:gd name="T21" fmla="*/ 368 h 380"/>
                  <a:gd name="T22" fmla="*/ 876 w 1065"/>
                  <a:gd name="T23" fmla="*/ 363 h 380"/>
                  <a:gd name="T24" fmla="*/ 920 w 1065"/>
                  <a:gd name="T25" fmla="*/ 353 h 380"/>
                  <a:gd name="T26" fmla="*/ 957 w 1065"/>
                  <a:gd name="T27" fmla="*/ 338 h 380"/>
                  <a:gd name="T28" fmla="*/ 991 w 1065"/>
                  <a:gd name="T29" fmla="*/ 319 h 380"/>
                  <a:gd name="T30" fmla="*/ 1020 w 1065"/>
                  <a:gd name="T31" fmla="*/ 297 h 380"/>
                  <a:gd name="T32" fmla="*/ 1043 w 1065"/>
                  <a:gd name="T33" fmla="*/ 270 h 380"/>
                  <a:gd name="T34" fmla="*/ 1060 w 1065"/>
                  <a:gd name="T35" fmla="*/ 257 h 380"/>
                  <a:gd name="T36" fmla="*/ 1052 w 1065"/>
                  <a:gd name="T37" fmla="*/ 277 h 380"/>
                  <a:gd name="T38" fmla="*/ 1016 w 1065"/>
                  <a:gd name="T39" fmla="*/ 311 h 380"/>
                  <a:gd name="T40" fmla="*/ 978 w 1065"/>
                  <a:gd name="T41" fmla="*/ 336 h 380"/>
                  <a:gd name="T42" fmla="*/ 934 w 1065"/>
                  <a:gd name="T43" fmla="*/ 356 h 380"/>
                  <a:gd name="T44" fmla="*/ 888 w 1065"/>
                  <a:gd name="T45" fmla="*/ 368 h 380"/>
                  <a:gd name="T46" fmla="*/ 844 w 1065"/>
                  <a:gd name="T47" fmla="*/ 377 h 380"/>
                  <a:gd name="T48" fmla="*/ 802 w 1065"/>
                  <a:gd name="T49" fmla="*/ 380 h 380"/>
                  <a:gd name="T50" fmla="*/ 763 w 1065"/>
                  <a:gd name="T51" fmla="*/ 378 h 380"/>
                  <a:gd name="T52" fmla="*/ 299 w 1065"/>
                  <a:gd name="T53" fmla="*/ 304 h 380"/>
                  <a:gd name="T54" fmla="*/ 269 w 1065"/>
                  <a:gd name="T55" fmla="*/ 296 h 380"/>
                  <a:gd name="T56" fmla="*/ 243 w 1065"/>
                  <a:gd name="T57" fmla="*/ 280 h 380"/>
                  <a:gd name="T58" fmla="*/ 186 w 1065"/>
                  <a:gd name="T59" fmla="*/ 231 h 380"/>
                  <a:gd name="T60" fmla="*/ 120 w 1065"/>
                  <a:gd name="T61" fmla="*/ 171 h 380"/>
                  <a:gd name="T62" fmla="*/ 56 w 1065"/>
                  <a:gd name="T63" fmla="*/ 103 h 380"/>
                  <a:gd name="T64" fmla="*/ 7 w 1065"/>
                  <a:gd name="T65" fmla="*/ 39 h 380"/>
                  <a:gd name="T66" fmla="*/ 0 w 1065"/>
                  <a:gd name="T67" fmla="*/ 25 h 380"/>
                  <a:gd name="T68" fmla="*/ 0 w 1065"/>
                  <a:gd name="T69" fmla="*/ 17 h 380"/>
                  <a:gd name="T70" fmla="*/ 5 w 1065"/>
                  <a:gd name="T71" fmla="*/ 0 h 3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5" h="380">
                    <a:moveTo>
                      <a:pt x="5" y="0"/>
                    </a:moveTo>
                    <a:lnTo>
                      <a:pt x="12" y="0"/>
                    </a:lnTo>
                    <a:lnTo>
                      <a:pt x="8" y="8"/>
                    </a:lnTo>
                    <a:lnTo>
                      <a:pt x="7" y="19"/>
                    </a:lnTo>
                    <a:lnTo>
                      <a:pt x="8" y="27"/>
                    </a:lnTo>
                    <a:lnTo>
                      <a:pt x="12" y="35"/>
                    </a:lnTo>
                    <a:lnTo>
                      <a:pt x="37" y="68"/>
                    </a:lnTo>
                    <a:lnTo>
                      <a:pt x="63" y="100"/>
                    </a:lnTo>
                    <a:lnTo>
                      <a:pt x="91" y="130"/>
                    </a:lnTo>
                    <a:lnTo>
                      <a:pt x="120" y="160"/>
                    </a:lnTo>
                    <a:lnTo>
                      <a:pt x="150" y="191"/>
                    </a:lnTo>
                    <a:lnTo>
                      <a:pt x="181" y="220"/>
                    </a:lnTo>
                    <a:lnTo>
                      <a:pt x="214" y="247"/>
                    </a:lnTo>
                    <a:lnTo>
                      <a:pt x="248" y="275"/>
                    </a:lnTo>
                    <a:lnTo>
                      <a:pt x="258" y="284"/>
                    </a:lnTo>
                    <a:lnTo>
                      <a:pt x="272" y="291"/>
                    </a:lnTo>
                    <a:lnTo>
                      <a:pt x="287" y="294"/>
                    </a:lnTo>
                    <a:lnTo>
                      <a:pt x="302" y="299"/>
                    </a:lnTo>
                    <a:lnTo>
                      <a:pt x="748" y="370"/>
                    </a:lnTo>
                    <a:lnTo>
                      <a:pt x="777" y="370"/>
                    </a:lnTo>
                    <a:lnTo>
                      <a:pt x="802" y="370"/>
                    </a:lnTo>
                    <a:lnTo>
                      <a:pt x="829" y="368"/>
                    </a:lnTo>
                    <a:lnTo>
                      <a:pt x="853" y="367"/>
                    </a:lnTo>
                    <a:lnTo>
                      <a:pt x="876" y="363"/>
                    </a:lnTo>
                    <a:lnTo>
                      <a:pt x="898" y="358"/>
                    </a:lnTo>
                    <a:lnTo>
                      <a:pt x="920" y="353"/>
                    </a:lnTo>
                    <a:lnTo>
                      <a:pt x="939" y="346"/>
                    </a:lnTo>
                    <a:lnTo>
                      <a:pt x="957" y="338"/>
                    </a:lnTo>
                    <a:lnTo>
                      <a:pt x="976" y="329"/>
                    </a:lnTo>
                    <a:lnTo>
                      <a:pt x="991" y="319"/>
                    </a:lnTo>
                    <a:lnTo>
                      <a:pt x="1006" y="309"/>
                    </a:lnTo>
                    <a:lnTo>
                      <a:pt x="1020" y="297"/>
                    </a:lnTo>
                    <a:lnTo>
                      <a:pt x="1033" y="284"/>
                    </a:lnTo>
                    <a:lnTo>
                      <a:pt x="1043" y="270"/>
                    </a:lnTo>
                    <a:lnTo>
                      <a:pt x="1055" y="255"/>
                    </a:lnTo>
                    <a:lnTo>
                      <a:pt x="1060" y="257"/>
                    </a:lnTo>
                    <a:lnTo>
                      <a:pt x="1065" y="257"/>
                    </a:lnTo>
                    <a:lnTo>
                      <a:pt x="1052" y="277"/>
                    </a:lnTo>
                    <a:lnTo>
                      <a:pt x="1035" y="296"/>
                    </a:lnTo>
                    <a:lnTo>
                      <a:pt x="1016" y="311"/>
                    </a:lnTo>
                    <a:lnTo>
                      <a:pt x="998" y="324"/>
                    </a:lnTo>
                    <a:lnTo>
                      <a:pt x="978" y="336"/>
                    </a:lnTo>
                    <a:lnTo>
                      <a:pt x="956" y="346"/>
                    </a:lnTo>
                    <a:lnTo>
                      <a:pt x="934" y="356"/>
                    </a:lnTo>
                    <a:lnTo>
                      <a:pt x="910" y="363"/>
                    </a:lnTo>
                    <a:lnTo>
                      <a:pt x="888" y="368"/>
                    </a:lnTo>
                    <a:lnTo>
                      <a:pt x="866" y="373"/>
                    </a:lnTo>
                    <a:lnTo>
                      <a:pt x="844" y="377"/>
                    </a:lnTo>
                    <a:lnTo>
                      <a:pt x="822" y="378"/>
                    </a:lnTo>
                    <a:lnTo>
                      <a:pt x="802" y="380"/>
                    </a:lnTo>
                    <a:lnTo>
                      <a:pt x="782" y="380"/>
                    </a:lnTo>
                    <a:lnTo>
                      <a:pt x="763" y="378"/>
                    </a:lnTo>
                    <a:lnTo>
                      <a:pt x="748" y="377"/>
                    </a:lnTo>
                    <a:lnTo>
                      <a:pt x="299" y="304"/>
                    </a:lnTo>
                    <a:lnTo>
                      <a:pt x="284" y="301"/>
                    </a:lnTo>
                    <a:lnTo>
                      <a:pt x="269" y="296"/>
                    </a:lnTo>
                    <a:lnTo>
                      <a:pt x="255" y="289"/>
                    </a:lnTo>
                    <a:lnTo>
                      <a:pt x="243" y="280"/>
                    </a:lnTo>
                    <a:lnTo>
                      <a:pt x="216" y="258"/>
                    </a:lnTo>
                    <a:lnTo>
                      <a:pt x="186" y="231"/>
                    </a:lnTo>
                    <a:lnTo>
                      <a:pt x="154" y="203"/>
                    </a:lnTo>
                    <a:lnTo>
                      <a:pt x="120" y="171"/>
                    </a:lnTo>
                    <a:lnTo>
                      <a:pt x="88" y="137"/>
                    </a:lnTo>
                    <a:lnTo>
                      <a:pt x="56" y="103"/>
                    </a:lnTo>
                    <a:lnTo>
                      <a:pt x="29" y="71"/>
                    </a:lnTo>
                    <a:lnTo>
                      <a:pt x="7" y="39"/>
                    </a:lnTo>
                    <a:lnTo>
                      <a:pt x="3" y="32"/>
                    </a:lnTo>
                    <a:lnTo>
                      <a:pt x="0" y="25"/>
                    </a:lnTo>
                    <a:lnTo>
                      <a:pt x="0" y="20"/>
                    </a:lnTo>
                    <a:lnTo>
                      <a:pt x="0" y="17"/>
                    </a:lnTo>
                    <a:lnTo>
                      <a:pt x="2"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1" name="Freeform 364">
                <a:extLst>
                  <a:ext uri="{FF2B5EF4-FFF2-40B4-BE49-F238E27FC236}">
                    <a16:creationId xmlns:a16="http://schemas.microsoft.com/office/drawing/2014/main" id="{6CBDC272-0DCA-450B-A30E-0DF1DB37A881}"/>
                  </a:ext>
                </a:extLst>
              </p:cNvPr>
              <p:cNvSpPr>
                <a:spLocks/>
              </p:cNvSpPr>
              <p:nvPr/>
            </p:nvSpPr>
            <p:spPr bwMode="auto">
              <a:xfrm>
                <a:off x="4655" y="2155"/>
                <a:ext cx="7" cy="4"/>
              </a:xfrm>
              <a:custGeom>
                <a:avLst/>
                <a:gdLst>
                  <a:gd name="T0" fmla="*/ 7 w 7"/>
                  <a:gd name="T1" fmla="*/ 4 h 4"/>
                  <a:gd name="T2" fmla="*/ 0 w 7"/>
                  <a:gd name="T3" fmla="*/ 4 h 4"/>
                  <a:gd name="T4" fmla="*/ 2 w 7"/>
                  <a:gd name="T5" fmla="*/ 2 h 4"/>
                  <a:gd name="T6" fmla="*/ 2 w 7"/>
                  <a:gd name="T7" fmla="*/ 0 h 4"/>
                  <a:gd name="T8" fmla="*/ 5 w 7"/>
                  <a:gd name="T9" fmla="*/ 2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0" y="4"/>
                    </a:lnTo>
                    <a:lnTo>
                      <a:pt x="2" y="2"/>
                    </a:lnTo>
                    <a:lnTo>
                      <a:pt x="2" y="0"/>
                    </a:lnTo>
                    <a:lnTo>
                      <a:pt x="5" y="2"/>
                    </a:lnTo>
                    <a:lnTo>
                      <a:pt x="7" y="4"/>
                    </a:lnTo>
                    <a:close/>
                  </a:path>
                </a:pathLst>
              </a:custGeom>
              <a:solidFill>
                <a:srgbClr val="5A57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2" name="Freeform 365">
                <a:extLst>
                  <a:ext uri="{FF2B5EF4-FFF2-40B4-BE49-F238E27FC236}">
                    <a16:creationId xmlns:a16="http://schemas.microsoft.com/office/drawing/2014/main" id="{6119CC33-D3A2-4FB2-A3C4-1E8846B49BAE}"/>
                  </a:ext>
                </a:extLst>
              </p:cNvPr>
              <p:cNvSpPr>
                <a:spLocks/>
              </p:cNvSpPr>
              <p:nvPr/>
            </p:nvSpPr>
            <p:spPr bwMode="auto">
              <a:xfrm>
                <a:off x="4653" y="2157"/>
                <a:ext cx="14" cy="5"/>
              </a:xfrm>
              <a:custGeom>
                <a:avLst/>
                <a:gdLst>
                  <a:gd name="T0" fmla="*/ 4 w 14"/>
                  <a:gd name="T1" fmla="*/ 0 h 5"/>
                  <a:gd name="T2" fmla="*/ 5 w 14"/>
                  <a:gd name="T3" fmla="*/ 0 h 5"/>
                  <a:gd name="T4" fmla="*/ 9 w 14"/>
                  <a:gd name="T5" fmla="*/ 2 h 5"/>
                  <a:gd name="T6" fmla="*/ 14 w 14"/>
                  <a:gd name="T7" fmla="*/ 5 h 5"/>
                  <a:gd name="T8" fmla="*/ 0 w 14"/>
                  <a:gd name="T9" fmla="*/ 2 h 5"/>
                  <a:gd name="T10" fmla="*/ 2 w 14"/>
                  <a:gd name="T11" fmla="*/ 2 h 5"/>
                  <a:gd name="T12" fmla="*/ 4 w 14"/>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5">
                    <a:moveTo>
                      <a:pt x="4" y="0"/>
                    </a:moveTo>
                    <a:lnTo>
                      <a:pt x="5" y="0"/>
                    </a:lnTo>
                    <a:lnTo>
                      <a:pt x="9" y="2"/>
                    </a:lnTo>
                    <a:lnTo>
                      <a:pt x="14" y="5"/>
                    </a:lnTo>
                    <a:lnTo>
                      <a:pt x="0" y="2"/>
                    </a:lnTo>
                    <a:lnTo>
                      <a:pt x="2" y="2"/>
                    </a:lnTo>
                    <a:lnTo>
                      <a:pt x="4" y="0"/>
                    </a:lnTo>
                    <a:close/>
                  </a:path>
                </a:pathLst>
              </a:custGeom>
              <a:solidFill>
                <a:srgbClr val="5B59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3" name="Freeform 366">
                <a:extLst>
                  <a:ext uri="{FF2B5EF4-FFF2-40B4-BE49-F238E27FC236}">
                    <a16:creationId xmlns:a16="http://schemas.microsoft.com/office/drawing/2014/main" id="{80C3F1DB-A65B-40CE-A948-D5C1DB0372A5}"/>
                  </a:ext>
                </a:extLst>
              </p:cNvPr>
              <p:cNvSpPr>
                <a:spLocks/>
              </p:cNvSpPr>
              <p:nvPr/>
            </p:nvSpPr>
            <p:spPr bwMode="auto">
              <a:xfrm>
                <a:off x="4653" y="2159"/>
                <a:ext cx="19" cy="5"/>
              </a:xfrm>
              <a:custGeom>
                <a:avLst/>
                <a:gdLst>
                  <a:gd name="T0" fmla="*/ 2 w 19"/>
                  <a:gd name="T1" fmla="*/ 0 h 5"/>
                  <a:gd name="T2" fmla="*/ 9 w 19"/>
                  <a:gd name="T3" fmla="*/ 0 h 5"/>
                  <a:gd name="T4" fmla="*/ 14 w 19"/>
                  <a:gd name="T5" fmla="*/ 3 h 5"/>
                  <a:gd name="T6" fmla="*/ 19 w 19"/>
                  <a:gd name="T7" fmla="*/ 5 h 5"/>
                  <a:gd name="T8" fmla="*/ 0 w 19"/>
                  <a:gd name="T9" fmla="*/ 1 h 5"/>
                  <a:gd name="T10" fmla="*/ 0 w 19"/>
                  <a:gd name="T11" fmla="*/ 0 h 5"/>
                  <a:gd name="T12" fmla="*/ 2 w 19"/>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2" y="0"/>
                    </a:moveTo>
                    <a:lnTo>
                      <a:pt x="9" y="0"/>
                    </a:lnTo>
                    <a:lnTo>
                      <a:pt x="14" y="3"/>
                    </a:lnTo>
                    <a:lnTo>
                      <a:pt x="19" y="5"/>
                    </a:lnTo>
                    <a:lnTo>
                      <a:pt x="0" y="1"/>
                    </a:lnTo>
                    <a:lnTo>
                      <a:pt x="0" y="0"/>
                    </a:lnTo>
                    <a:lnTo>
                      <a:pt x="2" y="0"/>
                    </a:lnTo>
                    <a:close/>
                  </a:path>
                </a:pathLst>
              </a:custGeom>
              <a:solidFill>
                <a:srgbClr val="5F5D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4" name="Freeform 367">
                <a:extLst>
                  <a:ext uri="{FF2B5EF4-FFF2-40B4-BE49-F238E27FC236}">
                    <a16:creationId xmlns:a16="http://schemas.microsoft.com/office/drawing/2014/main" id="{24CE779F-8CF5-44FE-BBFA-9D6F7B12EC13}"/>
                  </a:ext>
                </a:extLst>
              </p:cNvPr>
              <p:cNvSpPr>
                <a:spLocks/>
              </p:cNvSpPr>
              <p:nvPr/>
            </p:nvSpPr>
            <p:spPr bwMode="auto">
              <a:xfrm>
                <a:off x="4652" y="2159"/>
                <a:ext cx="23" cy="8"/>
              </a:xfrm>
              <a:custGeom>
                <a:avLst/>
                <a:gdLst>
                  <a:gd name="T0" fmla="*/ 1 w 23"/>
                  <a:gd name="T1" fmla="*/ 0 h 8"/>
                  <a:gd name="T2" fmla="*/ 15 w 23"/>
                  <a:gd name="T3" fmla="*/ 3 h 8"/>
                  <a:gd name="T4" fmla="*/ 18 w 23"/>
                  <a:gd name="T5" fmla="*/ 5 h 8"/>
                  <a:gd name="T6" fmla="*/ 23 w 23"/>
                  <a:gd name="T7" fmla="*/ 8 h 8"/>
                  <a:gd name="T8" fmla="*/ 0 w 23"/>
                  <a:gd name="T9" fmla="*/ 3 h 8"/>
                  <a:gd name="T10" fmla="*/ 0 w 23"/>
                  <a:gd name="T11" fmla="*/ 1 h 8"/>
                  <a:gd name="T12" fmla="*/ 1 w 23"/>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8">
                    <a:moveTo>
                      <a:pt x="1" y="0"/>
                    </a:moveTo>
                    <a:lnTo>
                      <a:pt x="15" y="3"/>
                    </a:lnTo>
                    <a:lnTo>
                      <a:pt x="18" y="5"/>
                    </a:lnTo>
                    <a:lnTo>
                      <a:pt x="23" y="8"/>
                    </a:lnTo>
                    <a:lnTo>
                      <a:pt x="0" y="3"/>
                    </a:lnTo>
                    <a:lnTo>
                      <a:pt x="0" y="1"/>
                    </a:lnTo>
                    <a:lnTo>
                      <a:pt x="1" y="0"/>
                    </a:lnTo>
                    <a:close/>
                  </a:path>
                </a:pathLst>
              </a:custGeom>
              <a:solidFill>
                <a:srgbClr val="625F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5" name="Freeform 368">
                <a:extLst>
                  <a:ext uri="{FF2B5EF4-FFF2-40B4-BE49-F238E27FC236}">
                    <a16:creationId xmlns:a16="http://schemas.microsoft.com/office/drawing/2014/main" id="{89591901-C0C0-4F8B-A4F9-6F4D35FF2BA8}"/>
                  </a:ext>
                </a:extLst>
              </p:cNvPr>
              <p:cNvSpPr>
                <a:spLocks/>
              </p:cNvSpPr>
              <p:nvPr/>
            </p:nvSpPr>
            <p:spPr bwMode="auto">
              <a:xfrm>
                <a:off x="4650" y="2160"/>
                <a:ext cx="27" cy="9"/>
              </a:xfrm>
              <a:custGeom>
                <a:avLst/>
                <a:gdLst>
                  <a:gd name="T0" fmla="*/ 3 w 27"/>
                  <a:gd name="T1" fmla="*/ 0 h 9"/>
                  <a:gd name="T2" fmla="*/ 22 w 27"/>
                  <a:gd name="T3" fmla="*/ 4 h 9"/>
                  <a:gd name="T4" fmla="*/ 23 w 27"/>
                  <a:gd name="T5" fmla="*/ 6 h 9"/>
                  <a:gd name="T6" fmla="*/ 27 w 27"/>
                  <a:gd name="T7" fmla="*/ 7 h 9"/>
                  <a:gd name="T8" fmla="*/ 27 w 27"/>
                  <a:gd name="T9" fmla="*/ 9 h 9"/>
                  <a:gd name="T10" fmla="*/ 27 w 27"/>
                  <a:gd name="T11" fmla="*/ 9 h 9"/>
                  <a:gd name="T12" fmla="*/ 0 w 27"/>
                  <a:gd name="T13" fmla="*/ 4 h 9"/>
                  <a:gd name="T14" fmla="*/ 2 w 27"/>
                  <a:gd name="T15" fmla="*/ 2 h 9"/>
                  <a:gd name="T16" fmla="*/ 3 w 2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9">
                    <a:moveTo>
                      <a:pt x="3" y="0"/>
                    </a:moveTo>
                    <a:lnTo>
                      <a:pt x="22" y="4"/>
                    </a:lnTo>
                    <a:lnTo>
                      <a:pt x="23" y="6"/>
                    </a:lnTo>
                    <a:lnTo>
                      <a:pt x="27" y="7"/>
                    </a:lnTo>
                    <a:lnTo>
                      <a:pt x="27" y="9"/>
                    </a:lnTo>
                    <a:lnTo>
                      <a:pt x="0" y="4"/>
                    </a:lnTo>
                    <a:lnTo>
                      <a:pt x="2" y="2"/>
                    </a:lnTo>
                    <a:lnTo>
                      <a:pt x="3" y="0"/>
                    </a:lnTo>
                    <a:close/>
                  </a:path>
                </a:pathLst>
              </a:custGeom>
              <a:solidFill>
                <a:srgbClr val="6462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6" name="Freeform 369">
                <a:extLst>
                  <a:ext uri="{FF2B5EF4-FFF2-40B4-BE49-F238E27FC236}">
                    <a16:creationId xmlns:a16="http://schemas.microsoft.com/office/drawing/2014/main" id="{87AD8BD3-559F-4046-AFA0-1C6A398633C9}"/>
                  </a:ext>
                </a:extLst>
              </p:cNvPr>
              <p:cNvSpPr>
                <a:spLocks/>
              </p:cNvSpPr>
              <p:nvPr/>
            </p:nvSpPr>
            <p:spPr bwMode="auto">
              <a:xfrm>
                <a:off x="4648" y="2162"/>
                <a:ext cx="29" cy="9"/>
              </a:xfrm>
              <a:custGeom>
                <a:avLst/>
                <a:gdLst>
                  <a:gd name="T0" fmla="*/ 4 w 29"/>
                  <a:gd name="T1" fmla="*/ 0 h 9"/>
                  <a:gd name="T2" fmla="*/ 27 w 29"/>
                  <a:gd name="T3" fmla="*/ 5 h 9"/>
                  <a:gd name="T4" fmla="*/ 27 w 29"/>
                  <a:gd name="T5" fmla="*/ 5 h 9"/>
                  <a:gd name="T6" fmla="*/ 29 w 29"/>
                  <a:gd name="T7" fmla="*/ 5 h 9"/>
                  <a:gd name="T8" fmla="*/ 29 w 29"/>
                  <a:gd name="T9" fmla="*/ 7 h 9"/>
                  <a:gd name="T10" fmla="*/ 29 w 29"/>
                  <a:gd name="T11" fmla="*/ 9 h 9"/>
                  <a:gd name="T12" fmla="*/ 0 w 29"/>
                  <a:gd name="T13" fmla="*/ 4 h 9"/>
                  <a:gd name="T14" fmla="*/ 2 w 29"/>
                  <a:gd name="T15" fmla="*/ 2 h 9"/>
                  <a:gd name="T16" fmla="*/ 4 w 29"/>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
                    <a:moveTo>
                      <a:pt x="4" y="0"/>
                    </a:moveTo>
                    <a:lnTo>
                      <a:pt x="27" y="5"/>
                    </a:lnTo>
                    <a:lnTo>
                      <a:pt x="29" y="5"/>
                    </a:lnTo>
                    <a:lnTo>
                      <a:pt x="29" y="7"/>
                    </a:lnTo>
                    <a:lnTo>
                      <a:pt x="29" y="9"/>
                    </a:lnTo>
                    <a:lnTo>
                      <a:pt x="0" y="4"/>
                    </a:lnTo>
                    <a:lnTo>
                      <a:pt x="2" y="2"/>
                    </a:lnTo>
                    <a:lnTo>
                      <a:pt x="4" y="0"/>
                    </a:lnTo>
                    <a:close/>
                  </a:path>
                </a:pathLst>
              </a:custGeom>
              <a:solidFill>
                <a:srgbClr val="6866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7" name="Freeform 370">
                <a:extLst>
                  <a:ext uri="{FF2B5EF4-FFF2-40B4-BE49-F238E27FC236}">
                    <a16:creationId xmlns:a16="http://schemas.microsoft.com/office/drawing/2014/main" id="{22C81A2F-2547-448A-954B-AB0D1B66EFB3}"/>
                  </a:ext>
                </a:extLst>
              </p:cNvPr>
              <p:cNvSpPr>
                <a:spLocks/>
              </p:cNvSpPr>
              <p:nvPr/>
            </p:nvSpPr>
            <p:spPr bwMode="auto">
              <a:xfrm>
                <a:off x="4648" y="2164"/>
                <a:ext cx="29" cy="8"/>
              </a:xfrm>
              <a:custGeom>
                <a:avLst/>
                <a:gdLst>
                  <a:gd name="T0" fmla="*/ 2 w 29"/>
                  <a:gd name="T1" fmla="*/ 0 h 8"/>
                  <a:gd name="T2" fmla="*/ 29 w 29"/>
                  <a:gd name="T3" fmla="*/ 5 h 8"/>
                  <a:gd name="T4" fmla="*/ 29 w 29"/>
                  <a:gd name="T5" fmla="*/ 7 h 8"/>
                  <a:gd name="T6" fmla="*/ 29 w 29"/>
                  <a:gd name="T7" fmla="*/ 8 h 8"/>
                  <a:gd name="T8" fmla="*/ 0 w 29"/>
                  <a:gd name="T9" fmla="*/ 3 h 8"/>
                  <a:gd name="T10" fmla="*/ 0 w 29"/>
                  <a:gd name="T11" fmla="*/ 2 h 8"/>
                  <a:gd name="T12" fmla="*/ 2 w 29"/>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8">
                    <a:moveTo>
                      <a:pt x="2" y="0"/>
                    </a:moveTo>
                    <a:lnTo>
                      <a:pt x="29" y="5"/>
                    </a:lnTo>
                    <a:lnTo>
                      <a:pt x="29" y="7"/>
                    </a:lnTo>
                    <a:lnTo>
                      <a:pt x="29" y="8"/>
                    </a:lnTo>
                    <a:lnTo>
                      <a:pt x="0" y="3"/>
                    </a:lnTo>
                    <a:lnTo>
                      <a:pt x="0" y="2"/>
                    </a:lnTo>
                    <a:lnTo>
                      <a:pt x="2" y="0"/>
                    </a:lnTo>
                    <a:close/>
                  </a:path>
                </a:pathLst>
              </a:custGeom>
              <a:solidFill>
                <a:srgbClr val="6A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8" name="Freeform 371">
                <a:extLst>
                  <a:ext uri="{FF2B5EF4-FFF2-40B4-BE49-F238E27FC236}">
                    <a16:creationId xmlns:a16="http://schemas.microsoft.com/office/drawing/2014/main" id="{3EBDC5A3-8368-4ECC-8E4B-9A3731A5F887}"/>
                  </a:ext>
                </a:extLst>
              </p:cNvPr>
              <p:cNvSpPr>
                <a:spLocks/>
              </p:cNvSpPr>
              <p:nvPr/>
            </p:nvSpPr>
            <p:spPr bwMode="auto">
              <a:xfrm>
                <a:off x="4646" y="2166"/>
                <a:ext cx="31" cy="8"/>
              </a:xfrm>
              <a:custGeom>
                <a:avLst/>
                <a:gdLst>
                  <a:gd name="T0" fmla="*/ 2 w 31"/>
                  <a:gd name="T1" fmla="*/ 0 h 8"/>
                  <a:gd name="T2" fmla="*/ 31 w 31"/>
                  <a:gd name="T3" fmla="*/ 5 h 8"/>
                  <a:gd name="T4" fmla="*/ 31 w 31"/>
                  <a:gd name="T5" fmla="*/ 6 h 8"/>
                  <a:gd name="T6" fmla="*/ 31 w 31"/>
                  <a:gd name="T7" fmla="*/ 8 h 8"/>
                  <a:gd name="T8" fmla="*/ 0 w 31"/>
                  <a:gd name="T9" fmla="*/ 3 h 8"/>
                  <a:gd name="T10" fmla="*/ 2 w 31"/>
                  <a:gd name="T11" fmla="*/ 1 h 8"/>
                  <a:gd name="T12" fmla="*/ 2 w 31"/>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8">
                    <a:moveTo>
                      <a:pt x="2" y="0"/>
                    </a:moveTo>
                    <a:lnTo>
                      <a:pt x="31" y="5"/>
                    </a:lnTo>
                    <a:lnTo>
                      <a:pt x="31" y="6"/>
                    </a:lnTo>
                    <a:lnTo>
                      <a:pt x="31" y="8"/>
                    </a:lnTo>
                    <a:lnTo>
                      <a:pt x="0" y="3"/>
                    </a:lnTo>
                    <a:lnTo>
                      <a:pt x="2" y="1"/>
                    </a:lnTo>
                    <a:lnTo>
                      <a:pt x="2" y="0"/>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9" name="Freeform 372">
                <a:extLst>
                  <a:ext uri="{FF2B5EF4-FFF2-40B4-BE49-F238E27FC236}">
                    <a16:creationId xmlns:a16="http://schemas.microsoft.com/office/drawing/2014/main" id="{7FB13DAA-8363-4F87-ABE9-B6850449FBCF}"/>
                  </a:ext>
                </a:extLst>
              </p:cNvPr>
              <p:cNvSpPr>
                <a:spLocks/>
              </p:cNvSpPr>
              <p:nvPr/>
            </p:nvSpPr>
            <p:spPr bwMode="auto">
              <a:xfrm>
                <a:off x="4645" y="2167"/>
                <a:ext cx="32" cy="9"/>
              </a:xfrm>
              <a:custGeom>
                <a:avLst/>
                <a:gdLst>
                  <a:gd name="T0" fmla="*/ 3 w 32"/>
                  <a:gd name="T1" fmla="*/ 0 h 9"/>
                  <a:gd name="T2" fmla="*/ 32 w 32"/>
                  <a:gd name="T3" fmla="*/ 5 h 9"/>
                  <a:gd name="T4" fmla="*/ 32 w 32"/>
                  <a:gd name="T5" fmla="*/ 7 h 9"/>
                  <a:gd name="T6" fmla="*/ 32 w 32"/>
                  <a:gd name="T7" fmla="*/ 9 h 9"/>
                  <a:gd name="T8" fmla="*/ 0 w 32"/>
                  <a:gd name="T9" fmla="*/ 4 h 9"/>
                  <a:gd name="T10" fmla="*/ 1 w 32"/>
                  <a:gd name="T11" fmla="*/ 2 h 9"/>
                  <a:gd name="T12" fmla="*/ 3 w 32"/>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9">
                    <a:moveTo>
                      <a:pt x="3" y="0"/>
                    </a:moveTo>
                    <a:lnTo>
                      <a:pt x="32" y="5"/>
                    </a:lnTo>
                    <a:lnTo>
                      <a:pt x="32" y="7"/>
                    </a:lnTo>
                    <a:lnTo>
                      <a:pt x="32" y="9"/>
                    </a:lnTo>
                    <a:lnTo>
                      <a:pt x="0" y="4"/>
                    </a:lnTo>
                    <a:lnTo>
                      <a:pt x="1" y="2"/>
                    </a:lnTo>
                    <a:lnTo>
                      <a:pt x="3" y="0"/>
                    </a:lnTo>
                    <a:close/>
                  </a:path>
                </a:pathLst>
              </a:custGeom>
              <a:solidFill>
                <a:srgbClr val="706E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0" name="Freeform 373">
                <a:extLst>
                  <a:ext uri="{FF2B5EF4-FFF2-40B4-BE49-F238E27FC236}">
                    <a16:creationId xmlns:a16="http://schemas.microsoft.com/office/drawing/2014/main" id="{FB56F503-3D8F-49F5-8B4C-99863F8C3CCF}"/>
                  </a:ext>
                </a:extLst>
              </p:cNvPr>
              <p:cNvSpPr>
                <a:spLocks/>
              </p:cNvSpPr>
              <p:nvPr/>
            </p:nvSpPr>
            <p:spPr bwMode="auto">
              <a:xfrm>
                <a:off x="4645" y="2169"/>
                <a:ext cx="34" cy="8"/>
              </a:xfrm>
              <a:custGeom>
                <a:avLst/>
                <a:gdLst>
                  <a:gd name="T0" fmla="*/ 1 w 34"/>
                  <a:gd name="T1" fmla="*/ 0 h 8"/>
                  <a:gd name="T2" fmla="*/ 32 w 34"/>
                  <a:gd name="T3" fmla="*/ 5 h 8"/>
                  <a:gd name="T4" fmla="*/ 32 w 34"/>
                  <a:gd name="T5" fmla="*/ 7 h 8"/>
                  <a:gd name="T6" fmla="*/ 34 w 34"/>
                  <a:gd name="T7" fmla="*/ 8 h 8"/>
                  <a:gd name="T8" fmla="*/ 0 w 34"/>
                  <a:gd name="T9" fmla="*/ 3 h 8"/>
                  <a:gd name="T10" fmla="*/ 0 w 34"/>
                  <a:gd name="T11" fmla="*/ 2 h 8"/>
                  <a:gd name="T12" fmla="*/ 1 w 3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8">
                    <a:moveTo>
                      <a:pt x="1" y="0"/>
                    </a:moveTo>
                    <a:lnTo>
                      <a:pt x="32" y="5"/>
                    </a:lnTo>
                    <a:lnTo>
                      <a:pt x="32" y="7"/>
                    </a:lnTo>
                    <a:lnTo>
                      <a:pt x="34" y="8"/>
                    </a:lnTo>
                    <a:lnTo>
                      <a:pt x="0" y="3"/>
                    </a:lnTo>
                    <a:lnTo>
                      <a:pt x="0" y="2"/>
                    </a:lnTo>
                    <a:lnTo>
                      <a:pt x="1" y="0"/>
                    </a:lnTo>
                    <a:close/>
                  </a:path>
                </a:pathLst>
              </a:custGeom>
              <a:solidFill>
                <a:srgbClr val="7170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1" name="Freeform 374">
                <a:extLst>
                  <a:ext uri="{FF2B5EF4-FFF2-40B4-BE49-F238E27FC236}">
                    <a16:creationId xmlns:a16="http://schemas.microsoft.com/office/drawing/2014/main" id="{83E47386-3FBA-41B4-8F07-5583D0175DD1}"/>
                  </a:ext>
                </a:extLst>
              </p:cNvPr>
              <p:cNvSpPr>
                <a:spLocks/>
              </p:cNvSpPr>
              <p:nvPr/>
            </p:nvSpPr>
            <p:spPr bwMode="auto">
              <a:xfrm>
                <a:off x="4643" y="2171"/>
                <a:ext cx="36" cy="8"/>
              </a:xfrm>
              <a:custGeom>
                <a:avLst/>
                <a:gdLst>
                  <a:gd name="T0" fmla="*/ 2 w 36"/>
                  <a:gd name="T1" fmla="*/ 0 h 8"/>
                  <a:gd name="T2" fmla="*/ 34 w 36"/>
                  <a:gd name="T3" fmla="*/ 5 h 8"/>
                  <a:gd name="T4" fmla="*/ 36 w 36"/>
                  <a:gd name="T5" fmla="*/ 6 h 8"/>
                  <a:gd name="T6" fmla="*/ 36 w 36"/>
                  <a:gd name="T7" fmla="*/ 8 h 8"/>
                  <a:gd name="T8" fmla="*/ 0 w 36"/>
                  <a:gd name="T9" fmla="*/ 3 h 8"/>
                  <a:gd name="T10" fmla="*/ 2 w 36"/>
                  <a:gd name="T11" fmla="*/ 1 h 8"/>
                  <a:gd name="T12" fmla="*/ 2 w 36"/>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8">
                    <a:moveTo>
                      <a:pt x="2" y="0"/>
                    </a:moveTo>
                    <a:lnTo>
                      <a:pt x="34" y="5"/>
                    </a:lnTo>
                    <a:lnTo>
                      <a:pt x="36" y="6"/>
                    </a:lnTo>
                    <a:lnTo>
                      <a:pt x="36" y="8"/>
                    </a:lnTo>
                    <a:lnTo>
                      <a:pt x="0" y="3"/>
                    </a:lnTo>
                    <a:lnTo>
                      <a:pt x="2" y="1"/>
                    </a:lnTo>
                    <a:lnTo>
                      <a:pt x="2" y="0"/>
                    </a:lnTo>
                    <a:close/>
                  </a:path>
                </a:pathLst>
              </a:custGeom>
              <a:solidFill>
                <a:srgbClr val="7372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2" name="Freeform 375">
                <a:extLst>
                  <a:ext uri="{FF2B5EF4-FFF2-40B4-BE49-F238E27FC236}">
                    <a16:creationId xmlns:a16="http://schemas.microsoft.com/office/drawing/2014/main" id="{C1630CB1-66B5-4E6D-81D7-569F4BD0BD89}"/>
                  </a:ext>
                </a:extLst>
              </p:cNvPr>
              <p:cNvSpPr>
                <a:spLocks/>
              </p:cNvSpPr>
              <p:nvPr/>
            </p:nvSpPr>
            <p:spPr bwMode="auto">
              <a:xfrm>
                <a:off x="4641" y="2172"/>
                <a:ext cx="38" cy="9"/>
              </a:xfrm>
              <a:custGeom>
                <a:avLst/>
                <a:gdLst>
                  <a:gd name="T0" fmla="*/ 4 w 38"/>
                  <a:gd name="T1" fmla="*/ 0 h 9"/>
                  <a:gd name="T2" fmla="*/ 38 w 38"/>
                  <a:gd name="T3" fmla="*/ 5 h 9"/>
                  <a:gd name="T4" fmla="*/ 38 w 38"/>
                  <a:gd name="T5" fmla="*/ 7 h 9"/>
                  <a:gd name="T6" fmla="*/ 38 w 38"/>
                  <a:gd name="T7" fmla="*/ 9 h 9"/>
                  <a:gd name="T8" fmla="*/ 0 w 38"/>
                  <a:gd name="T9" fmla="*/ 2 h 9"/>
                  <a:gd name="T10" fmla="*/ 2 w 38"/>
                  <a:gd name="T11" fmla="*/ 2 h 9"/>
                  <a:gd name="T12" fmla="*/ 4 w 38"/>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9">
                    <a:moveTo>
                      <a:pt x="4" y="0"/>
                    </a:moveTo>
                    <a:lnTo>
                      <a:pt x="38" y="5"/>
                    </a:lnTo>
                    <a:lnTo>
                      <a:pt x="38" y="7"/>
                    </a:lnTo>
                    <a:lnTo>
                      <a:pt x="38" y="9"/>
                    </a:lnTo>
                    <a:lnTo>
                      <a:pt x="0" y="2"/>
                    </a:lnTo>
                    <a:lnTo>
                      <a:pt x="2" y="2"/>
                    </a:lnTo>
                    <a:lnTo>
                      <a:pt x="4" y="0"/>
                    </a:lnTo>
                    <a:close/>
                  </a:path>
                </a:pathLst>
              </a:custGeom>
              <a:solidFill>
                <a:srgbClr val="777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3" name="Freeform 376">
                <a:extLst>
                  <a:ext uri="{FF2B5EF4-FFF2-40B4-BE49-F238E27FC236}">
                    <a16:creationId xmlns:a16="http://schemas.microsoft.com/office/drawing/2014/main" id="{DBF8DCC1-E9F3-442F-B211-648AC4DD7A0B}"/>
                  </a:ext>
                </a:extLst>
              </p:cNvPr>
              <p:cNvSpPr>
                <a:spLocks noEditPoints="1"/>
              </p:cNvSpPr>
              <p:nvPr/>
            </p:nvSpPr>
            <p:spPr bwMode="auto">
              <a:xfrm>
                <a:off x="4641" y="2174"/>
                <a:ext cx="76" cy="15"/>
              </a:xfrm>
              <a:custGeom>
                <a:avLst/>
                <a:gdLst>
                  <a:gd name="T0" fmla="*/ 2 w 76"/>
                  <a:gd name="T1" fmla="*/ 0 h 15"/>
                  <a:gd name="T2" fmla="*/ 38 w 76"/>
                  <a:gd name="T3" fmla="*/ 5 h 15"/>
                  <a:gd name="T4" fmla="*/ 38 w 76"/>
                  <a:gd name="T5" fmla="*/ 7 h 15"/>
                  <a:gd name="T6" fmla="*/ 38 w 76"/>
                  <a:gd name="T7" fmla="*/ 8 h 15"/>
                  <a:gd name="T8" fmla="*/ 0 w 76"/>
                  <a:gd name="T9" fmla="*/ 2 h 15"/>
                  <a:gd name="T10" fmla="*/ 0 w 76"/>
                  <a:gd name="T11" fmla="*/ 0 h 15"/>
                  <a:gd name="T12" fmla="*/ 2 w 76"/>
                  <a:gd name="T13" fmla="*/ 0 h 15"/>
                  <a:gd name="T14" fmla="*/ 76 w 76"/>
                  <a:gd name="T15" fmla="*/ 15 h 15"/>
                  <a:gd name="T16" fmla="*/ 73 w 76"/>
                  <a:gd name="T17" fmla="*/ 15 h 15"/>
                  <a:gd name="T18" fmla="*/ 73 w 76"/>
                  <a:gd name="T19" fmla="*/ 15 h 15"/>
                  <a:gd name="T20" fmla="*/ 73 w 76"/>
                  <a:gd name="T21" fmla="*/ 14 h 15"/>
                  <a:gd name="T22" fmla="*/ 75 w 76"/>
                  <a:gd name="T23" fmla="*/ 15 h 15"/>
                  <a:gd name="T24" fmla="*/ 76 w 76"/>
                  <a:gd name="T25" fmla="*/ 15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15">
                    <a:moveTo>
                      <a:pt x="2" y="0"/>
                    </a:moveTo>
                    <a:lnTo>
                      <a:pt x="38" y="5"/>
                    </a:lnTo>
                    <a:lnTo>
                      <a:pt x="38" y="7"/>
                    </a:lnTo>
                    <a:lnTo>
                      <a:pt x="38" y="8"/>
                    </a:lnTo>
                    <a:lnTo>
                      <a:pt x="0" y="2"/>
                    </a:lnTo>
                    <a:lnTo>
                      <a:pt x="0" y="0"/>
                    </a:lnTo>
                    <a:lnTo>
                      <a:pt x="2" y="0"/>
                    </a:lnTo>
                    <a:close/>
                    <a:moveTo>
                      <a:pt x="76" y="15"/>
                    </a:moveTo>
                    <a:lnTo>
                      <a:pt x="73" y="15"/>
                    </a:lnTo>
                    <a:lnTo>
                      <a:pt x="73" y="14"/>
                    </a:lnTo>
                    <a:lnTo>
                      <a:pt x="75" y="15"/>
                    </a:lnTo>
                    <a:lnTo>
                      <a:pt x="76" y="15"/>
                    </a:lnTo>
                    <a:close/>
                  </a:path>
                </a:pathLst>
              </a:custGeom>
              <a:solidFill>
                <a:srgbClr val="7978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4" name="Freeform 377">
                <a:extLst>
                  <a:ext uri="{FF2B5EF4-FFF2-40B4-BE49-F238E27FC236}">
                    <a16:creationId xmlns:a16="http://schemas.microsoft.com/office/drawing/2014/main" id="{FD5F9D6D-031D-4D86-9C8D-4C82B7C9F01E}"/>
                  </a:ext>
                </a:extLst>
              </p:cNvPr>
              <p:cNvSpPr>
                <a:spLocks noEditPoints="1"/>
              </p:cNvSpPr>
              <p:nvPr/>
            </p:nvSpPr>
            <p:spPr bwMode="auto">
              <a:xfrm>
                <a:off x="4640" y="2174"/>
                <a:ext cx="82" cy="19"/>
              </a:xfrm>
              <a:custGeom>
                <a:avLst/>
                <a:gdLst>
                  <a:gd name="T0" fmla="*/ 1 w 82"/>
                  <a:gd name="T1" fmla="*/ 0 h 19"/>
                  <a:gd name="T2" fmla="*/ 39 w 82"/>
                  <a:gd name="T3" fmla="*/ 7 h 19"/>
                  <a:gd name="T4" fmla="*/ 39 w 82"/>
                  <a:gd name="T5" fmla="*/ 8 h 19"/>
                  <a:gd name="T6" fmla="*/ 40 w 82"/>
                  <a:gd name="T7" fmla="*/ 10 h 19"/>
                  <a:gd name="T8" fmla="*/ 0 w 82"/>
                  <a:gd name="T9" fmla="*/ 3 h 19"/>
                  <a:gd name="T10" fmla="*/ 1 w 82"/>
                  <a:gd name="T11" fmla="*/ 2 h 19"/>
                  <a:gd name="T12" fmla="*/ 1 w 82"/>
                  <a:gd name="T13" fmla="*/ 0 h 19"/>
                  <a:gd name="T14" fmla="*/ 82 w 82"/>
                  <a:gd name="T15" fmla="*/ 19 h 19"/>
                  <a:gd name="T16" fmla="*/ 74 w 82"/>
                  <a:gd name="T17" fmla="*/ 17 h 19"/>
                  <a:gd name="T18" fmla="*/ 74 w 82"/>
                  <a:gd name="T19" fmla="*/ 15 h 19"/>
                  <a:gd name="T20" fmla="*/ 74 w 82"/>
                  <a:gd name="T21" fmla="*/ 14 h 19"/>
                  <a:gd name="T22" fmla="*/ 79 w 82"/>
                  <a:gd name="T23" fmla="*/ 17 h 19"/>
                  <a:gd name="T24" fmla="*/ 82 w 82"/>
                  <a:gd name="T25" fmla="*/ 19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19">
                    <a:moveTo>
                      <a:pt x="1" y="0"/>
                    </a:moveTo>
                    <a:lnTo>
                      <a:pt x="39" y="7"/>
                    </a:lnTo>
                    <a:lnTo>
                      <a:pt x="39" y="8"/>
                    </a:lnTo>
                    <a:lnTo>
                      <a:pt x="40" y="10"/>
                    </a:lnTo>
                    <a:lnTo>
                      <a:pt x="0" y="3"/>
                    </a:lnTo>
                    <a:lnTo>
                      <a:pt x="1" y="2"/>
                    </a:lnTo>
                    <a:lnTo>
                      <a:pt x="1" y="0"/>
                    </a:lnTo>
                    <a:close/>
                    <a:moveTo>
                      <a:pt x="82" y="19"/>
                    </a:moveTo>
                    <a:lnTo>
                      <a:pt x="74" y="17"/>
                    </a:lnTo>
                    <a:lnTo>
                      <a:pt x="74" y="15"/>
                    </a:lnTo>
                    <a:lnTo>
                      <a:pt x="74" y="14"/>
                    </a:lnTo>
                    <a:lnTo>
                      <a:pt x="79" y="17"/>
                    </a:lnTo>
                    <a:lnTo>
                      <a:pt x="82" y="19"/>
                    </a:lnTo>
                    <a:close/>
                  </a:path>
                </a:pathLst>
              </a:custGeom>
              <a:solidFill>
                <a:srgbClr val="7C7A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5" name="Freeform 378">
                <a:extLst>
                  <a:ext uri="{FF2B5EF4-FFF2-40B4-BE49-F238E27FC236}">
                    <a16:creationId xmlns:a16="http://schemas.microsoft.com/office/drawing/2014/main" id="{A48139CB-EDAE-4750-B1F2-CA3D0530CBD1}"/>
                  </a:ext>
                </a:extLst>
              </p:cNvPr>
              <p:cNvSpPr>
                <a:spLocks noEditPoints="1"/>
              </p:cNvSpPr>
              <p:nvPr/>
            </p:nvSpPr>
            <p:spPr bwMode="auto">
              <a:xfrm>
                <a:off x="4640" y="2176"/>
                <a:ext cx="89" cy="20"/>
              </a:xfrm>
              <a:custGeom>
                <a:avLst/>
                <a:gdLst>
                  <a:gd name="T0" fmla="*/ 1 w 89"/>
                  <a:gd name="T1" fmla="*/ 0 h 20"/>
                  <a:gd name="T2" fmla="*/ 39 w 89"/>
                  <a:gd name="T3" fmla="*/ 6 h 20"/>
                  <a:gd name="T4" fmla="*/ 40 w 89"/>
                  <a:gd name="T5" fmla="*/ 8 h 20"/>
                  <a:gd name="T6" fmla="*/ 40 w 89"/>
                  <a:gd name="T7" fmla="*/ 10 h 20"/>
                  <a:gd name="T8" fmla="*/ 0 w 89"/>
                  <a:gd name="T9" fmla="*/ 3 h 20"/>
                  <a:gd name="T10" fmla="*/ 0 w 89"/>
                  <a:gd name="T11" fmla="*/ 1 h 20"/>
                  <a:gd name="T12" fmla="*/ 1 w 89"/>
                  <a:gd name="T13" fmla="*/ 0 h 20"/>
                  <a:gd name="T14" fmla="*/ 74 w 89"/>
                  <a:gd name="T15" fmla="*/ 13 h 20"/>
                  <a:gd name="T16" fmla="*/ 77 w 89"/>
                  <a:gd name="T17" fmla="*/ 13 h 20"/>
                  <a:gd name="T18" fmla="*/ 82 w 89"/>
                  <a:gd name="T19" fmla="*/ 17 h 20"/>
                  <a:gd name="T20" fmla="*/ 89 w 89"/>
                  <a:gd name="T21" fmla="*/ 20 h 20"/>
                  <a:gd name="T22" fmla="*/ 74 w 89"/>
                  <a:gd name="T23" fmla="*/ 17 h 20"/>
                  <a:gd name="T24" fmla="*/ 74 w 89"/>
                  <a:gd name="T25" fmla="*/ 15 h 20"/>
                  <a:gd name="T26" fmla="*/ 74 w 89"/>
                  <a:gd name="T27" fmla="*/ 13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20">
                    <a:moveTo>
                      <a:pt x="1" y="0"/>
                    </a:moveTo>
                    <a:lnTo>
                      <a:pt x="39" y="6"/>
                    </a:lnTo>
                    <a:lnTo>
                      <a:pt x="40" y="8"/>
                    </a:lnTo>
                    <a:lnTo>
                      <a:pt x="40" y="10"/>
                    </a:lnTo>
                    <a:lnTo>
                      <a:pt x="0" y="3"/>
                    </a:lnTo>
                    <a:lnTo>
                      <a:pt x="0" y="1"/>
                    </a:lnTo>
                    <a:lnTo>
                      <a:pt x="1" y="0"/>
                    </a:lnTo>
                    <a:close/>
                    <a:moveTo>
                      <a:pt x="74" y="13"/>
                    </a:moveTo>
                    <a:lnTo>
                      <a:pt x="77" y="13"/>
                    </a:lnTo>
                    <a:lnTo>
                      <a:pt x="82" y="17"/>
                    </a:lnTo>
                    <a:lnTo>
                      <a:pt x="89" y="20"/>
                    </a:lnTo>
                    <a:lnTo>
                      <a:pt x="74" y="17"/>
                    </a:lnTo>
                    <a:lnTo>
                      <a:pt x="74" y="15"/>
                    </a:lnTo>
                    <a:lnTo>
                      <a:pt x="74" y="13"/>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6" name="Freeform 379">
                <a:extLst>
                  <a:ext uri="{FF2B5EF4-FFF2-40B4-BE49-F238E27FC236}">
                    <a16:creationId xmlns:a16="http://schemas.microsoft.com/office/drawing/2014/main" id="{851EDBFB-8246-4CB9-8343-2E296D851F55}"/>
                  </a:ext>
                </a:extLst>
              </p:cNvPr>
              <p:cNvSpPr>
                <a:spLocks noEditPoints="1"/>
              </p:cNvSpPr>
              <p:nvPr/>
            </p:nvSpPr>
            <p:spPr bwMode="auto">
              <a:xfrm>
                <a:off x="4638" y="2177"/>
                <a:ext cx="96" cy="21"/>
              </a:xfrm>
              <a:custGeom>
                <a:avLst/>
                <a:gdLst>
                  <a:gd name="T0" fmla="*/ 2 w 96"/>
                  <a:gd name="T1" fmla="*/ 0 h 21"/>
                  <a:gd name="T2" fmla="*/ 42 w 96"/>
                  <a:gd name="T3" fmla="*/ 7 h 21"/>
                  <a:gd name="T4" fmla="*/ 42 w 96"/>
                  <a:gd name="T5" fmla="*/ 9 h 21"/>
                  <a:gd name="T6" fmla="*/ 42 w 96"/>
                  <a:gd name="T7" fmla="*/ 12 h 21"/>
                  <a:gd name="T8" fmla="*/ 0 w 96"/>
                  <a:gd name="T9" fmla="*/ 4 h 21"/>
                  <a:gd name="T10" fmla="*/ 2 w 96"/>
                  <a:gd name="T11" fmla="*/ 2 h 21"/>
                  <a:gd name="T12" fmla="*/ 2 w 96"/>
                  <a:gd name="T13" fmla="*/ 0 h 21"/>
                  <a:gd name="T14" fmla="*/ 76 w 96"/>
                  <a:gd name="T15" fmla="*/ 14 h 21"/>
                  <a:gd name="T16" fmla="*/ 84 w 96"/>
                  <a:gd name="T17" fmla="*/ 16 h 21"/>
                  <a:gd name="T18" fmla="*/ 90 w 96"/>
                  <a:gd name="T19" fmla="*/ 17 h 21"/>
                  <a:gd name="T20" fmla="*/ 96 w 96"/>
                  <a:gd name="T21" fmla="*/ 21 h 21"/>
                  <a:gd name="T22" fmla="*/ 76 w 96"/>
                  <a:gd name="T23" fmla="*/ 17 h 21"/>
                  <a:gd name="T24" fmla="*/ 76 w 96"/>
                  <a:gd name="T25" fmla="*/ 16 h 21"/>
                  <a:gd name="T26" fmla="*/ 76 w 96"/>
                  <a:gd name="T27" fmla="*/ 14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6" h="21">
                    <a:moveTo>
                      <a:pt x="2" y="0"/>
                    </a:moveTo>
                    <a:lnTo>
                      <a:pt x="42" y="7"/>
                    </a:lnTo>
                    <a:lnTo>
                      <a:pt x="42" y="9"/>
                    </a:lnTo>
                    <a:lnTo>
                      <a:pt x="42" y="12"/>
                    </a:lnTo>
                    <a:lnTo>
                      <a:pt x="0" y="4"/>
                    </a:lnTo>
                    <a:lnTo>
                      <a:pt x="2" y="2"/>
                    </a:lnTo>
                    <a:lnTo>
                      <a:pt x="2" y="0"/>
                    </a:lnTo>
                    <a:close/>
                    <a:moveTo>
                      <a:pt x="76" y="14"/>
                    </a:moveTo>
                    <a:lnTo>
                      <a:pt x="84" y="16"/>
                    </a:lnTo>
                    <a:lnTo>
                      <a:pt x="90" y="17"/>
                    </a:lnTo>
                    <a:lnTo>
                      <a:pt x="96" y="21"/>
                    </a:lnTo>
                    <a:lnTo>
                      <a:pt x="76" y="17"/>
                    </a:lnTo>
                    <a:lnTo>
                      <a:pt x="76" y="16"/>
                    </a:lnTo>
                    <a:lnTo>
                      <a:pt x="76" y="14"/>
                    </a:lnTo>
                    <a:close/>
                  </a:path>
                </a:pathLst>
              </a:custGeom>
              <a:solidFill>
                <a:srgbClr val="828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7" name="Freeform 380">
                <a:extLst>
                  <a:ext uri="{FF2B5EF4-FFF2-40B4-BE49-F238E27FC236}">
                    <a16:creationId xmlns:a16="http://schemas.microsoft.com/office/drawing/2014/main" id="{38C5CC9A-3271-42FC-8CBE-E8BC27F4F61C}"/>
                  </a:ext>
                </a:extLst>
              </p:cNvPr>
              <p:cNvSpPr>
                <a:spLocks noEditPoints="1"/>
              </p:cNvSpPr>
              <p:nvPr/>
            </p:nvSpPr>
            <p:spPr bwMode="auto">
              <a:xfrm>
                <a:off x="4636" y="2179"/>
                <a:ext cx="102" cy="22"/>
              </a:xfrm>
              <a:custGeom>
                <a:avLst/>
                <a:gdLst>
                  <a:gd name="T0" fmla="*/ 4 w 102"/>
                  <a:gd name="T1" fmla="*/ 0 h 22"/>
                  <a:gd name="T2" fmla="*/ 44 w 102"/>
                  <a:gd name="T3" fmla="*/ 7 h 22"/>
                  <a:gd name="T4" fmla="*/ 44 w 102"/>
                  <a:gd name="T5" fmla="*/ 10 h 22"/>
                  <a:gd name="T6" fmla="*/ 46 w 102"/>
                  <a:gd name="T7" fmla="*/ 12 h 22"/>
                  <a:gd name="T8" fmla="*/ 0 w 102"/>
                  <a:gd name="T9" fmla="*/ 3 h 22"/>
                  <a:gd name="T10" fmla="*/ 2 w 102"/>
                  <a:gd name="T11" fmla="*/ 2 h 22"/>
                  <a:gd name="T12" fmla="*/ 4 w 102"/>
                  <a:gd name="T13" fmla="*/ 0 h 22"/>
                  <a:gd name="T14" fmla="*/ 78 w 102"/>
                  <a:gd name="T15" fmla="*/ 14 h 22"/>
                  <a:gd name="T16" fmla="*/ 93 w 102"/>
                  <a:gd name="T17" fmla="*/ 17 h 22"/>
                  <a:gd name="T18" fmla="*/ 98 w 102"/>
                  <a:gd name="T19" fmla="*/ 19 h 22"/>
                  <a:gd name="T20" fmla="*/ 102 w 102"/>
                  <a:gd name="T21" fmla="*/ 22 h 22"/>
                  <a:gd name="T22" fmla="*/ 78 w 102"/>
                  <a:gd name="T23" fmla="*/ 17 h 22"/>
                  <a:gd name="T24" fmla="*/ 78 w 102"/>
                  <a:gd name="T25" fmla="*/ 15 h 22"/>
                  <a:gd name="T26" fmla="*/ 78 w 102"/>
                  <a:gd name="T27" fmla="*/ 1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2" h="22">
                    <a:moveTo>
                      <a:pt x="4" y="0"/>
                    </a:moveTo>
                    <a:lnTo>
                      <a:pt x="44" y="7"/>
                    </a:lnTo>
                    <a:lnTo>
                      <a:pt x="44" y="10"/>
                    </a:lnTo>
                    <a:lnTo>
                      <a:pt x="46" y="12"/>
                    </a:lnTo>
                    <a:lnTo>
                      <a:pt x="0" y="3"/>
                    </a:lnTo>
                    <a:lnTo>
                      <a:pt x="2" y="2"/>
                    </a:lnTo>
                    <a:lnTo>
                      <a:pt x="4" y="0"/>
                    </a:lnTo>
                    <a:close/>
                    <a:moveTo>
                      <a:pt x="78" y="14"/>
                    </a:moveTo>
                    <a:lnTo>
                      <a:pt x="93" y="17"/>
                    </a:lnTo>
                    <a:lnTo>
                      <a:pt x="98" y="19"/>
                    </a:lnTo>
                    <a:lnTo>
                      <a:pt x="102" y="22"/>
                    </a:lnTo>
                    <a:lnTo>
                      <a:pt x="78" y="17"/>
                    </a:lnTo>
                    <a:lnTo>
                      <a:pt x="78" y="15"/>
                    </a:lnTo>
                    <a:lnTo>
                      <a:pt x="78" y="14"/>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8" name="Freeform 381">
                <a:extLst>
                  <a:ext uri="{FF2B5EF4-FFF2-40B4-BE49-F238E27FC236}">
                    <a16:creationId xmlns:a16="http://schemas.microsoft.com/office/drawing/2014/main" id="{84E6893F-FC8C-4707-A155-B52674929281}"/>
                  </a:ext>
                </a:extLst>
              </p:cNvPr>
              <p:cNvSpPr>
                <a:spLocks noEditPoints="1"/>
              </p:cNvSpPr>
              <p:nvPr/>
            </p:nvSpPr>
            <p:spPr bwMode="auto">
              <a:xfrm>
                <a:off x="4636" y="2181"/>
                <a:ext cx="107" cy="22"/>
              </a:xfrm>
              <a:custGeom>
                <a:avLst/>
                <a:gdLst>
                  <a:gd name="T0" fmla="*/ 2 w 107"/>
                  <a:gd name="T1" fmla="*/ 0 h 22"/>
                  <a:gd name="T2" fmla="*/ 44 w 107"/>
                  <a:gd name="T3" fmla="*/ 8 h 22"/>
                  <a:gd name="T4" fmla="*/ 46 w 107"/>
                  <a:gd name="T5" fmla="*/ 10 h 22"/>
                  <a:gd name="T6" fmla="*/ 46 w 107"/>
                  <a:gd name="T7" fmla="*/ 12 h 22"/>
                  <a:gd name="T8" fmla="*/ 0 w 107"/>
                  <a:gd name="T9" fmla="*/ 3 h 22"/>
                  <a:gd name="T10" fmla="*/ 0 w 107"/>
                  <a:gd name="T11" fmla="*/ 1 h 22"/>
                  <a:gd name="T12" fmla="*/ 2 w 107"/>
                  <a:gd name="T13" fmla="*/ 0 h 22"/>
                  <a:gd name="T14" fmla="*/ 78 w 107"/>
                  <a:gd name="T15" fmla="*/ 13 h 22"/>
                  <a:gd name="T16" fmla="*/ 98 w 107"/>
                  <a:gd name="T17" fmla="*/ 17 h 22"/>
                  <a:gd name="T18" fmla="*/ 102 w 107"/>
                  <a:gd name="T19" fmla="*/ 20 h 22"/>
                  <a:gd name="T20" fmla="*/ 107 w 107"/>
                  <a:gd name="T21" fmla="*/ 22 h 22"/>
                  <a:gd name="T22" fmla="*/ 78 w 107"/>
                  <a:gd name="T23" fmla="*/ 17 h 22"/>
                  <a:gd name="T24" fmla="*/ 78 w 107"/>
                  <a:gd name="T25" fmla="*/ 15 h 22"/>
                  <a:gd name="T26" fmla="*/ 78 w 107"/>
                  <a:gd name="T27" fmla="*/ 13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2">
                    <a:moveTo>
                      <a:pt x="2" y="0"/>
                    </a:moveTo>
                    <a:lnTo>
                      <a:pt x="44" y="8"/>
                    </a:lnTo>
                    <a:lnTo>
                      <a:pt x="46" y="10"/>
                    </a:lnTo>
                    <a:lnTo>
                      <a:pt x="46" y="12"/>
                    </a:lnTo>
                    <a:lnTo>
                      <a:pt x="0" y="3"/>
                    </a:lnTo>
                    <a:lnTo>
                      <a:pt x="0" y="1"/>
                    </a:lnTo>
                    <a:lnTo>
                      <a:pt x="2" y="0"/>
                    </a:lnTo>
                    <a:close/>
                    <a:moveTo>
                      <a:pt x="78" y="13"/>
                    </a:moveTo>
                    <a:lnTo>
                      <a:pt x="98" y="17"/>
                    </a:lnTo>
                    <a:lnTo>
                      <a:pt x="102" y="20"/>
                    </a:lnTo>
                    <a:lnTo>
                      <a:pt x="107" y="22"/>
                    </a:lnTo>
                    <a:lnTo>
                      <a:pt x="78" y="17"/>
                    </a:lnTo>
                    <a:lnTo>
                      <a:pt x="78" y="15"/>
                    </a:lnTo>
                    <a:lnTo>
                      <a:pt x="78" y="13"/>
                    </a:lnTo>
                    <a:close/>
                  </a:path>
                </a:pathLst>
              </a:custGeom>
              <a:solidFill>
                <a:srgbClr val="88878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9" name="Freeform 382">
                <a:extLst>
                  <a:ext uri="{FF2B5EF4-FFF2-40B4-BE49-F238E27FC236}">
                    <a16:creationId xmlns:a16="http://schemas.microsoft.com/office/drawing/2014/main" id="{D1F2C74B-DD63-45CA-A2F3-574E4CFC7522}"/>
                  </a:ext>
                </a:extLst>
              </p:cNvPr>
              <p:cNvSpPr>
                <a:spLocks noEditPoints="1"/>
              </p:cNvSpPr>
              <p:nvPr/>
            </p:nvSpPr>
            <p:spPr bwMode="auto">
              <a:xfrm>
                <a:off x="4635" y="2182"/>
                <a:ext cx="113" cy="24"/>
              </a:xfrm>
              <a:custGeom>
                <a:avLst/>
                <a:gdLst>
                  <a:gd name="T0" fmla="*/ 1 w 113"/>
                  <a:gd name="T1" fmla="*/ 0 h 24"/>
                  <a:gd name="T2" fmla="*/ 47 w 113"/>
                  <a:gd name="T3" fmla="*/ 9 h 24"/>
                  <a:gd name="T4" fmla="*/ 47 w 113"/>
                  <a:gd name="T5" fmla="*/ 11 h 24"/>
                  <a:gd name="T6" fmla="*/ 49 w 113"/>
                  <a:gd name="T7" fmla="*/ 12 h 24"/>
                  <a:gd name="T8" fmla="*/ 0 w 113"/>
                  <a:gd name="T9" fmla="*/ 4 h 24"/>
                  <a:gd name="T10" fmla="*/ 1 w 113"/>
                  <a:gd name="T11" fmla="*/ 2 h 24"/>
                  <a:gd name="T12" fmla="*/ 1 w 113"/>
                  <a:gd name="T13" fmla="*/ 0 h 24"/>
                  <a:gd name="T14" fmla="*/ 79 w 113"/>
                  <a:gd name="T15" fmla="*/ 14 h 24"/>
                  <a:gd name="T16" fmla="*/ 103 w 113"/>
                  <a:gd name="T17" fmla="*/ 19 h 24"/>
                  <a:gd name="T18" fmla="*/ 108 w 113"/>
                  <a:gd name="T19" fmla="*/ 21 h 24"/>
                  <a:gd name="T20" fmla="*/ 113 w 113"/>
                  <a:gd name="T21" fmla="*/ 24 h 24"/>
                  <a:gd name="T22" fmla="*/ 79 w 113"/>
                  <a:gd name="T23" fmla="*/ 17 h 24"/>
                  <a:gd name="T24" fmla="*/ 79 w 113"/>
                  <a:gd name="T25" fmla="*/ 16 h 24"/>
                  <a:gd name="T26" fmla="*/ 79 w 113"/>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3" h="24">
                    <a:moveTo>
                      <a:pt x="1" y="0"/>
                    </a:moveTo>
                    <a:lnTo>
                      <a:pt x="47" y="9"/>
                    </a:lnTo>
                    <a:lnTo>
                      <a:pt x="47" y="11"/>
                    </a:lnTo>
                    <a:lnTo>
                      <a:pt x="49" y="12"/>
                    </a:lnTo>
                    <a:lnTo>
                      <a:pt x="0" y="4"/>
                    </a:lnTo>
                    <a:lnTo>
                      <a:pt x="1" y="2"/>
                    </a:lnTo>
                    <a:lnTo>
                      <a:pt x="1" y="0"/>
                    </a:lnTo>
                    <a:close/>
                    <a:moveTo>
                      <a:pt x="79" y="14"/>
                    </a:moveTo>
                    <a:lnTo>
                      <a:pt x="103" y="19"/>
                    </a:lnTo>
                    <a:lnTo>
                      <a:pt x="108" y="21"/>
                    </a:lnTo>
                    <a:lnTo>
                      <a:pt x="113" y="24"/>
                    </a:lnTo>
                    <a:lnTo>
                      <a:pt x="79" y="17"/>
                    </a:lnTo>
                    <a:lnTo>
                      <a:pt x="79" y="16"/>
                    </a:lnTo>
                    <a:lnTo>
                      <a:pt x="79" y="14"/>
                    </a:lnTo>
                    <a:close/>
                  </a:path>
                </a:pathLst>
              </a:custGeom>
              <a:solidFill>
                <a:srgbClr val="8A89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0" name="Freeform 383">
                <a:extLst>
                  <a:ext uri="{FF2B5EF4-FFF2-40B4-BE49-F238E27FC236}">
                    <a16:creationId xmlns:a16="http://schemas.microsoft.com/office/drawing/2014/main" id="{0AD3743C-C1DA-47F6-9772-470ECA023A57}"/>
                  </a:ext>
                </a:extLst>
              </p:cNvPr>
              <p:cNvSpPr>
                <a:spLocks noEditPoints="1"/>
              </p:cNvSpPr>
              <p:nvPr/>
            </p:nvSpPr>
            <p:spPr bwMode="auto">
              <a:xfrm>
                <a:off x="4635" y="2184"/>
                <a:ext cx="118" cy="24"/>
              </a:xfrm>
              <a:custGeom>
                <a:avLst/>
                <a:gdLst>
                  <a:gd name="T0" fmla="*/ 1 w 118"/>
                  <a:gd name="T1" fmla="*/ 0 h 24"/>
                  <a:gd name="T2" fmla="*/ 47 w 118"/>
                  <a:gd name="T3" fmla="*/ 9 h 24"/>
                  <a:gd name="T4" fmla="*/ 49 w 118"/>
                  <a:gd name="T5" fmla="*/ 10 h 24"/>
                  <a:gd name="T6" fmla="*/ 49 w 118"/>
                  <a:gd name="T7" fmla="*/ 12 h 24"/>
                  <a:gd name="T8" fmla="*/ 0 w 118"/>
                  <a:gd name="T9" fmla="*/ 4 h 24"/>
                  <a:gd name="T10" fmla="*/ 0 w 118"/>
                  <a:gd name="T11" fmla="*/ 2 h 24"/>
                  <a:gd name="T12" fmla="*/ 1 w 118"/>
                  <a:gd name="T13" fmla="*/ 0 h 24"/>
                  <a:gd name="T14" fmla="*/ 79 w 118"/>
                  <a:gd name="T15" fmla="*/ 14 h 24"/>
                  <a:gd name="T16" fmla="*/ 108 w 118"/>
                  <a:gd name="T17" fmla="*/ 19 h 24"/>
                  <a:gd name="T18" fmla="*/ 113 w 118"/>
                  <a:gd name="T19" fmla="*/ 22 h 24"/>
                  <a:gd name="T20" fmla="*/ 118 w 118"/>
                  <a:gd name="T21" fmla="*/ 24 h 24"/>
                  <a:gd name="T22" fmla="*/ 79 w 118"/>
                  <a:gd name="T23" fmla="*/ 17 h 24"/>
                  <a:gd name="T24" fmla="*/ 79 w 118"/>
                  <a:gd name="T25" fmla="*/ 15 h 24"/>
                  <a:gd name="T26" fmla="*/ 79 w 118"/>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24">
                    <a:moveTo>
                      <a:pt x="1" y="0"/>
                    </a:moveTo>
                    <a:lnTo>
                      <a:pt x="47" y="9"/>
                    </a:lnTo>
                    <a:lnTo>
                      <a:pt x="49" y="10"/>
                    </a:lnTo>
                    <a:lnTo>
                      <a:pt x="49" y="12"/>
                    </a:lnTo>
                    <a:lnTo>
                      <a:pt x="0" y="4"/>
                    </a:lnTo>
                    <a:lnTo>
                      <a:pt x="0" y="2"/>
                    </a:lnTo>
                    <a:lnTo>
                      <a:pt x="1" y="0"/>
                    </a:lnTo>
                    <a:close/>
                    <a:moveTo>
                      <a:pt x="79" y="14"/>
                    </a:moveTo>
                    <a:lnTo>
                      <a:pt x="108" y="19"/>
                    </a:lnTo>
                    <a:lnTo>
                      <a:pt x="113" y="22"/>
                    </a:lnTo>
                    <a:lnTo>
                      <a:pt x="118" y="24"/>
                    </a:lnTo>
                    <a:lnTo>
                      <a:pt x="79" y="17"/>
                    </a:lnTo>
                    <a:lnTo>
                      <a:pt x="79" y="15"/>
                    </a:lnTo>
                    <a:lnTo>
                      <a:pt x="79" y="14"/>
                    </a:lnTo>
                    <a:close/>
                  </a:path>
                </a:pathLst>
              </a:custGeom>
              <a:solidFill>
                <a:srgbClr val="8C8B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1" name="Freeform 384">
                <a:extLst>
                  <a:ext uri="{FF2B5EF4-FFF2-40B4-BE49-F238E27FC236}">
                    <a16:creationId xmlns:a16="http://schemas.microsoft.com/office/drawing/2014/main" id="{96203C1F-7D64-4B21-B8CE-569AC85C0296}"/>
                  </a:ext>
                </a:extLst>
              </p:cNvPr>
              <p:cNvSpPr>
                <a:spLocks noEditPoints="1"/>
              </p:cNvSpPr>
              <p:nvPr/>
            </p:nvSpPr>
            <p:spPr bwMode="auto">
              <a:xfrm>
                <a:off x="4633" y="2186"/>
                <a:ext cx="123" cy="25"/>
              </a:xfrm>
              <a:custGeom>
                <a:avLst/>
                <a:gdLst>
                  <a:gd name="T0" fmla="*/ 2 w 123"/>
                  <a:gd name="T1" fmla="*/ 0 h 25"/>
                  <a:gd name="T2" fmla="*/ 51 w 123"/>
                  <a:gd name="T3" fmla="*/ 8 h 25"/>
                  <a:gd name="T4" fmla="*/ 51 w 123"/>
                  <a:gd name="T5" fmla="*/ 10 h 25"/>
                  <a:gd name="T6" fmla="*/ 52 w 123"/>
                  <a:gd name="T7" fmla="*/ 12 h 25"/>
                  <a:gd name="T8" fmla="*/ 0 w 123"/>
                  <a:gd name="T9" fmla="*/ 3 h 25"/>
                  <a:gd name="T10" fmla="*/ 2 w 123"/>
                  <a:gd name="T11" fmla="*/ 2 h 25"/>
                  <a:gd name="T12" fmla="*/ 2 w 123"/>
                  <a:gd name="T13" fmla="*/ 0 h 25"/>
                  <a:gd name="T14" fmla="*/ 81 w 123"/>
                  <a:gd name="T15" fmla="*/ 13 h 25"/>
                  <a:gd name="T16" fmla="*/ 115 w 123"/>
                  <a:gd name="T17" fmla="*/ 20 h 25"/>
                  <a:gd name="T18" fmla="*/ 118 w 123"/>
                  <a:gd name="T19" fmla="*/ 22 h 25"/>
                  <a:gd name="T20" fmla="*/ 123 w 123"/>
                  <a:gd name="T21" fmla="*/ 25 h 25"/>
                  <a:gd name="T22" fmla="*/ 79 w 123"/>
                  <a:gd name="T23" fmla="*/ 17 h 25"/>
                  <a:gd name="T24" fmla="*/ 81 w 123"/>
                  <a:gd name="T25" fmla="*/ 15 h 25"/>
                  <a:gd name="T26" fmla="*/ 81 w 123"/>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3" h="25">
                    <a:moveTo>
                      <a:pt x="2" y="0"/>
                    </a:moveTo>
                    <a:lnTo>
                      <a:pt x="51" y="8"/>
                    </a:lnTo>
                    <a:lnTo>
                      <a:pt x="51" y="10"/>
                    </a:lnTo>
                    <a:lnTo>
                      <a:pt x="52" y="12"/>
                    </a:lnTo>
                    <a:lnTo>
                      <a:pt x="0" y="3"/>
                    </a:lnTo>
                    <a:lnTo>
                      <a:pt x="2" y="2"/>
                    </a:lnTo>
                    <a:lnTo>
                      <a:pt x="2" y="0"/>
                    </a:lnTo>
                    <a:close/>
                    <a:moveTo>
                      <a:pt x="81" y="13"/>
                    </a:moveTo>
                    <a:lnTo>
                      <a:pt x="115" y="20"/>
                    </a:lnTo>
                    <a:lnTo>
                      <a:pt x="118" y="22"/>
                    </a:lnTo>
                    <a:lnTo>
                      <a:pt x="123" y="25"/>
                    </a:lnTo>
                    <a:lnTo>
                      <a:pt x="79" y="17"/>
                    </a:lnTo>
                    <a:lnTo>
                      <a:pt x="81" y="15"/>
                    </a:lnTo>
                    <a:lnTo>
                      <a:pt x="81" y="13"/>
                    </a:lnTo>
                    <a:close/>
                  </a:path>
                </a:pathLst>
              </a:custGeom>
              <a:solidFill>
                <a:srgbClr val="908F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2" name="Freeform 385">
                <a:extLst>
                  <a:ext uri="{FF2B5EF4-FFF2-40B4-BE49-F238E27FC236}">
                    <a16:creationId xmlns:a16="http://schemas.microsoft.com/office/drawing/2014/main" id="{F46BCCEB-F675-4E1A-80EF-20E892605DAE}"/>
                  </a:ext>
                </a:extLst>
              </p:cNvPr>
              <p:cNvSpPr>
                <a:spLocks noEditPoints="1"/>
              </p:cNvSpPr>
              <p:nvPr/>
            </p:nvSpPr>
            <p:spPr bwMode="auto">
              <a:xfrm>
                <a:off x="4631" y="2188"/>
                <a:ext cx="130" cy="25"/>
              </a:xfrm>
              <a:custGeom>
                <a:avLst/>
                <a:gdLst>
                  <a:gd name="T0" fmla="*/ 4 w 130"/>
                  <a:gd name="T1" fmla="*/ 0 h 25"/>
                  <a:gd name="T2" fmla="*/ 53 w 130"/>
                  <a:gd name="T3" fmla="*/ 8 h 25"/>
                  <a:gd name="T4" fmla="*/ 54 w 130"/>
                  <a:gd name="T5" fmla="*/ 10 h 25"/>
                  <a:gd name="T6" fmla="*/ 56 w 130"/>
                  <a:gd name="T7" fmla="*/ 11 h 25"/>
                  <a:gd name="T8" fmla="*/ 0 w 130"/>
                  <a:gd name="T9" fmla="*/ 3 h 25"/>
                  <a:gd name="T10" fmla="*/ 2 w 130"/>
                  <a:gd name="T11" fmla="*/ 1 h 25"/>
                  <a:gd name="T12" fmla="*/ 4 w 130"/>
                  <a:gd name="T13" fmla="*/ 0 h 25"/>
                  <a:gd name="T14" fmla="*/ 83 w 130"/>
                  <a:gd name="T15" fmla="*/ 13 h 25"/>
                  <a:gd name="T16" fmla="*/ 122 w 130"/>
                  <a:gd name="T17" fmla="*/ 20 h 25"/>
                  <a:gd name="T18" fmla="*/ 125 w 130"/>
                  <a:gd name="T19" fmla="*/ 23 h 25"/>
                  <a:gd name="T20" fmla="*/ 130 w 130"/>
                  <a:gd name="T21" fmla="*/ 25 h 25"/>
                  <a:gd name="T22" fmla="*/ 81 w 130"/>
                  <a:gd name="T23" fmla="*/ 16 h 25"/>
                  <a:gd name="T24" fmla="*/ 81 w 130"/>
                  <a:gd name="T25" fmla="*/ 15 h 25"/>
                  <a:gd name="T26" fmla="*/ 83 w 130"/>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0" h="25">
                    <a:moveTo>
                      <a:pt x="4" y="0"/>
                    </a:moveTo>
                    <a:lnTo>
                      <a:pt x="53" y="8"/>
                    </a:lnTo>
                    <a:lnTo>
                      <a:pt x="54" y="10"/>
                    </a:lnTo>
                    <a:lnTo>
                      <a:pt x="56" y="11"/>
                    </a:lnTo>
                    <a:lnTo>
                      <a:pt x="0" y="3"/>
                    </a:lnTo>
                    <a:lnTo>
                      <a:pt x="2" y="1"/>
                    </a:lnTo>
                    <a:lnTo>
                      <a:pt x="4" y="0"/>
                    </a:lnTo>
                    <a:close/>
                    <a:moveTo>
                      <a:pt x="83" y="13"/>
                    </a:moveTo>
                    <a:lnTo>
                      <a:pt x="122" y="20"/>
                    </a:lnTo>
                    <a:lnTo>
                      <a:pt x="125" y="23"/>
                    </a:lnTo>
                    <a:lnTo>
                      <a:pt x="130" y="25"/>
                    </a:lnTo>
                    <a:lnTo>
                      <a:pt x="81" y="16"/>
                    </a:lnTo>
                    <a:lnTo>
                      <a:pt x="81" y="15"/>
                    </a:lnTo>
                    <a:lnTo>
                      <a:pt x="83" y="13"/>
                    </a:lnTo>
                    <a:close/>
                  </a:path>
                </a:pathLst>
              </a:custGeom>
              <a:solidFill>
                <a:srgbClr val="9291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3" name="Freeform 386">
                <a:extLst>
                  <a:ext uri="{FF2B5EF4-FFF2-40B4-BE49-F238E27FC236}">
                    <a16:creationId xmlns:a16="http://schemas.microsoft.com/office/drawing/2014/main" id="{507265A3-58FF-4B0E-BA0C-303802C6D75E}"/>
                  </a:ext>
                </a:extLst>
              </p:cNvPr>
              <p:cNvSpPr>
                <a:spLocks noEditPoints="1"/>
              </p:cNvSpPr>
              <p:nvPr/>
            </p:nvSpPr>
            <p:spPr bwMode="auto">
              <a:xfrm>
                <a:off x="4631" y="2189"/>
                <a:ext cx="134" cy="26"/>
              </a:xfrm>
              <a:custGeom>
                <a:avLst/>
                <a:gdLst>
                  <a:gd name="T0" fmla="*/ 2 w 134"/>
                  <a:gd name="T1" fmla="*/ 0 h 26"/>
                  <a:gd name="T2" fmla="*/ 54 w 134"/>
                  <a:gd name="T3" fmla="*/ 9 h 26"/>
                  <a:gd name="T4" fmla="*/ 56 w 134"/>
                  <a:gd name="T5" fmla="*/ 10 h 26"/>
                  <a:gd name="T6" fmla="*/ 56 w 134"/>
                  <a:gd name="T7" fmla="*/ 12 h 26"/>
                  <a:gd name="T8" fmla="*/ 0 w 134"/>
                  <a:gd name="T9" fmla="*/ 4 h 26"/>
                  <a:gd name="T10" fmla="*/ 0 w 134"/>
                  <a:gd name="T11" fmla="*/ 2 h 26"/>
                  <a:gd name="T12" fmla="*/ 2 w 134"/>
                  <a:gd name="T13" fmla="*/ 0 h 26"/>
                  <a:gd name="T14" fmla="*/ 81 w 134"/>
                  <a:gd name="T15" fmla="*/ 14 h 26"/>
                  <a:gd name="T16" fmla="*/ 125 w 134"/>
                  <a:gd name="T17" fmla="*/ 22 h 26"/>
                  <a:gd name="T18" fmla="*/ 129 w 134"/>
                  <a:gd name="T19" fmla="*/ 24 h 26"/>
                  <a:gd name="T20" fmla="*/ 134 w 134"/>
                  <a:gd name="T21" fmla="*/ 26 h 26"/>
                  <a:gd name="T22" fmla="*/ 81 w 134"/>
                  <a:gd name="T23" fmla="*/ 17 h 26"/>
                  <a:gd name="T24" fmla="*/ 81 w 134"/>
                  <a:gd name="T25" fmla="*/ 15 h 26"/>
                  <a:gd name="T26" fmla="*/ 81 w 134"/>
                  <a:gd name="T27" fmla="*/ 14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4" h="26">
                    <a:moveTo>
                      <a:pt x="2" y="0"/>
                    </a:moveTo>
                    <a:lnTo>
                      <a:pt x="54" y="9"/>
                    </a:lnTo>
                    <a:lnTo>
                      <a:pt x="56" y="10"/>
                    </a:lnTo>
                    <a:lnTo>
                      <a:pt x="56" y="12"/>
                    </a:lnTo>
                    <a:lnTo>
                      <a:pt x="0" y="4"/>
                    </a:lnTo>
                    <a:lnTo>
                      <a:pt x="0" y="2"/>
                    </a:lnTo>
                    <a:lnTo>
                      <a:pt x="2" y="0"/>
                    </a:lnTo>
                    <a:close/>
                    <a:moveTo>
                      <a:pt x="81" y="14"/>
                    </a:moveTo>
                    <a:lnTo>
                      <a:pt x="125" y="22"/>
                    </a:lnTo>
                    <a:lnTo>
                      <a:pt x="129" y="24"/>
                    </a:lnTo>
                    <a:lnTo>
                      <a:pt x="134" y="26"/>
                    </a:lnTo>
                    <a:lnTo>
                      <a:pt x="81" y="17"/>
                    </a:lnTo>
                    <a:lnTo>
                      <a:pt x="81" y="15"/>
                    </a:lnTo>
                    <a:lnTo>
                      <a:pt x="81" y="14"/>
                    </a:lnTo>
                    <a:close/>
                  </a:path>
                </a:pathLst>
              </a:custGeom>
              <a:solidFill>
                <a:srgbClr val="94939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4" name="Freeform 387">
                <a:extLst>
                  <a:ext uri="{FF2B5EF4-FFF2-40B4-BE49-F238E27FC236}">
                    <a16:creationId xmlns:a16="http://schemas.microsoft.com/office/drawing/2014/main" id="{3A321827-7AC1-4961-A6AF-FF66549ACEAC}"/>
                  </a:ext>
                </a:extLst>
              </p:cNvPr>
              <p:cNvSpPr>
                <a:spLocks noEditPoints="1"/>
              </p:cNvSpPr>
              <p:nvPr/>
            </p:nvSpPr>
            <p:spPr bwMode="auto">
              <a:xfrm>
                <a:off x="4630" y="2191"/>
                <a:ext cx="138" cy="27"/>
              </a:xfrm>
              <a:custGeom>
                <a:avLst/>
                <a:gdLst>
                  <a:gd name="T0" fmla="*/ 1 w 138"/>
                  <a:gd name="T1" fmla="*/ 0 h 27"/>
                  <a:gd name="T2" fmla="*/ 57 w 138"/>
                  <a:gd name="T3" fmla="*/ 8 h 27"/>
                  <a:gd name="T4" fmla="*/ 57 w 138"/>
                  <a:gd name="T5" fmla="*/ 10 h 27"/>
                  <a:gd name="T6" fmla="*/ 59 w 138"/>
                  <a:gd name="T7" fmla="*/ 13 h 27"/>
                  <a:gd name="T8" fmla="*/ 0 w 138"/>
                  <a:gd name="T9" fmla="*/ 2 h 27"/>
                  <a:gd name="T10" fmla="*/ 1 w 138"/>
                  <a:gd name="T11" fmla="*/ 2 h 27"/>
                  <a:gd name="T12" fmla="*/ 1 w 138"/>
                  <a:gd name="T13" fmla="*/ 0 h 27"/>
                  <a:gd name="T14" fmla="*/ 82 w 138"/>
                  <a:gd name="T15" fmla="*/ 13 h 27"/>
                  <a:gd name="T16" fmla="*/ 131 w 138"/>
                  <a:gd name="T17" fmla="*/ 22 h 27"/>
                  <a:gd name="T18" fmla="*/ 135 w 138"/>
                  <a:gd name="T19" fmla="*/ 24 h 27"/>
                  <a:gd name="T20" fmla="*/ 138 w 138"/>
                  <a:gd name="T21" fmla="*/ 27 h 27"/>
                  <a:gd name="T22" fmla="*/ 81 w 138"/>
                  <a:gd name="T23" fmla="*/ 17 h 27"/>
                  <a:gd name="T24" fmla="*/ 82 w 138"/>
                  <a:gd name="T25" fmla="*/ 15 h 27"/>
                  <a:gd name="T26" fmla="*/ 82 w 138"/>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8" h="27">
                    <a:moveTo>
                      <a:pt x="1" y="0"/>
                    </a:moveTo>
                    <a:lnTo>
                      <a:pt x="57" y="8"/>
                    </a:lnTo>
                    <a:lnTo>
                      <a:pt x="57" y="10"/>
                    </a:lnTo>
                    <a:lnTo>
                      <a:pt x="59" y="13"/>
                    </a:lnTo>
                    <a:lnTo>
                      <a:pt x="0" y="2"/>
                    </a:lnTo>
                    <a:lnTo>
                      <a:pt x="1" y="2"/>
                    </a:lnTo>
                    <a:lnTo>
                      <a:pt x="1" y="0"/>
                    </a:lnTo>
                    <a:close/>
                    <a:moveTo>
                      <a:pt x="82" y="13"/>
                    </a:moveTo>
                    <a:lnTo>
                      <a:pt x="131" y="22"/>
                    </a:lnTo>
                    <a:lnTo>
                      <a:pt x="135" y="24"/>
                    </a:lnTo>
                    <a:lnTo>
                      <a:pt x="138" y="27"/>
                    </a:lnTo>
                    <a:lnTo>
                      <a:pt x="81" y="17"/>
                    </a:lnTo>
                    <a:lnTo>
                      <a:pt x="82" y="15"/>
                    </a:lnTo>
                    <a:lnTo>
                      <a:pt x="82" y="13"/>
                    </a:lnTo>
                    <a:close/>
                  </a:path>
                </a:pathLst>
              </a:custGeom>
              <a:solidFill>
                <a:srgbClr val="9998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5" name="Freeform 388">
                <a:extLst>
                  <a:ext uri="{FF2B5EF4-FFF2-40B4-BE49-F238E27FC236}">
                    <a16:creationId xmlns:a16="http://schemas.microsoft.com/office/drawing/2014/main" id="{4C95786E-8B37-4E08-835D-39BB500343BA}"/>
                  </a:ext>
                </a:extLst>
              </p:cNvPr>
              <p:cNvSpPr>
                <a:spLocks noEditPoints="1"/>
              </p:cNvSpPr>
              <p:nvPr/>
            </p:nvSpPr>
            <p:spPr bwMode="auto">
              <a:xfrm>
                <a:off x="4630" y="2193"/>
                <a:ext cx="141" cy="27"/>
              </a:xfrm>
              <a:custGeom>
                <a:avLst/>
                <a:gdLst>
                  <a:gd name="T0" fmla="*/ 1 w 141"/>
                  <a:gd name="T1" fmla="*/ 0 h 27"/>
                  <a:gd name="T2" fmla="*/ 57 w 141"/>
                  <a:gd name="T3" fmla="*/ 8 h 27"/>
                  <a:gd name="T4" fmla="*/ 59 w 141"/>
                  <a:gd name="T5" fmla="*/ 11 h 27"/>
                  <a:gd name="T6" fmla="*/ 60 w 141"/>
                  <a:gd name="T7" fmla="*/ 13 h 27"/>
                  <a:gd name="T8" fmla="*/ 0 w 141"/>
                  <a:gd name="T9" fmla="*/ 1 h 27"/>
                  <a:gd name="T10" fmla="*/ 0 w 141"/>
                  <a:gd name="T11" fmla="*/ 0 h 27"/>
                  <a:gd name="T12" fmla="*/ 1 w 141"/>
                  <a:gd name="T13" fmla="*/ 0 h 27"/>
                  <a:gd name="T14" fmla="*/ 82 w 141"/>
                  <a:gd name="T15" fmla="*/ 13 h 27"/>
                  <a:gd name="T16" fmla="*/ 135 w 141"/>
                  <a:gd name="T17" fmla="*/ 22 h 27"/>
                  <a:gd name="T18" fmla="*/ 138 w 141"/>
                  <a:gd name="T19" fmla="*/ 25 h 27"/>
                  <a:gd name="T20" fmla="*/ 141 w 141"/>
                  <a:gd name="T21" fmla="*/ 27 h 27"/>
                  <a:gd name="T22" fmla="*/ 81 w 141"/>
                  <a:gd name="T23" fmla="*/ 16 h 27"/>
                  <a:gd name="T24" fmla="*/ 81 w 141"/>
                  <a:gd name="T25" fmla="*/ 15 h 27"/>
                  <a:gd name="T26" fmla="*/ 82 w 141"/>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27">
                    <a:moveTo>
                      <a:pt x="1" y="0"/>
                    </a:moveTo>
                    <a:lnTo>
                      <a:pt x="57" y="8"/>
                    </a:lnTo>
                    <a:lnTo>
                      <a:pt x="59" y="11"/>
                    </a:lnTo>
                    <a:lnTo>
                      <a:pt x="60" y="13"/>
                    </a:lnTo>
                    <a:lnTo>
                      <a:pt x="0" y="1"/>
                    </a:lnTo>
                    <a:lnTo>
                      <a:pt x="0" y="0"/>
                    </a:lnTo>
                    <a:lnTo>
                      <a:pt x="1" y="0"/>
                    </a:lnTo>
                    <a:close/>
                    <a:moveTo>
                      <a:pt x="82" y="13"/>
                    </a:moveTo>
                    <a:lnTo>
                      <a:pt x="135" y="22"/>
                    </a:lnTo>
                    <a:lnTo>
                      <a:pt x="138" y="25"/>
                    </a:lnTo>
                    <a:lnTo>
                      <a:pt x="141" y="27"/>
                    </a:lnTo>
                    <a:lnTo>
                      <a:pt x="81" y="16"/>
                    </a:lnTo>
                    <a:lnTo>
                      <a:pt x="81" y="15"/>
                    </a:lnTo>
                    <a:lnTo>
                      <a:pt x="82" y="13"/>
                    </a:lnTo>
                    <a:close/>
                  </a:path>
                </a:pathLst>
              </a:cu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6" name="Freeform 389">
                <a:extLst>
                  <a:ext uri="{FF2B5EF4-FFF2-40B4-BE49-F238E27FC236}">
                    <a16:creationId xmlns:a16="http://schemas.microsoft.com/office/drawing/2014/main" id="{8F56D943-76EA-4EA3-BA8D-26A7B86BF2E1}"/>
                  </a:ext>
                </a:extLst>
              </p:cNvPr>
              <p:cNvSpPr>
                <a:spLocks noEditPoints="1"/>
              </p:cNvSpPr>
              <p:nvPr/>
            </p:nvSpPr>
            <p:spPr bwMode="auto">
              <a:xfrm>
                <a:off x="4628" y="2193"/>
                <a:ext cx="148" cy="30"/>
              </a:xfrm>
              <a:custGeom>
                <a:avLst/>
                <a:gdLst>
                  <a:gd name="T0" fmla="*/ 2 w 148"/>
                  <a:gd name="T1" fmla="*/ 0 h 30"/>
                  <a:gd name="T2" fmla="*/ 61 w 148"/>
                  <a:gd name="T3" fmla="*/ 11 h 30"/>
                  <a:gd name="T4" fmla="*/ 62 w 148"/>
                  <a:gd name="T5" fmla="*/ 13 h 30"/>
                  <a:gd name="T6" fmla="*/ 64 w 148"/>
                  <a:gd name="T7" fmla="*/ 15 h 30"/>
                  <a:gd name="T8" fmla="*/ 0 w 148"/>
                  <a:gd name="T9" fmla="*/ 3 h 30"/>
                  <a:gd name="T10" fmla="*/ 2 w 148"/>
                  <a:gd name="T11" fmla="*/ 1 h 30"/>
                  <a:gd name="T12" fmla="*/ 2 w 148"/>
                  <a:gd name="T13" fmla="*/ 0 h 30"/>
                  <a:gd name="T14" fmla="*/ 83 w 148"/>
                  <a:gd name="T15" fmla="*/ 15 h 30"/>
                  <a:gd name="T16" fmla="*/ 140 w 148"/>
                  <a:gd name="T17" fmla="*/ 25 h 30"/>
                  <a:gd name="T18" fmla="*/ 143 w 148"/>
                  <a:gd name="T19" fmla="*/ 27 h 30"/>
                  <a:gd name="T20" fmla="*/ 148 w 148"/>
                  <a:gd name="T21" fmla="*/ 30 h 30"/>
                  <a:gd name="T22" fmla="*/ 81 w 148"/>
                  <a:gd name="T23" fmla="*/ 18 h 30"/>
                  <a:gd name="T24" fmla="*/ 83 w 148"/>
                  <a:gd name="T25" fmla="*/ 16 h 30"/>
                  <a:gd name="T26" fmla="*/ 83 w 148"/>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30">
                    <a:moveTo>
                      <a:pt x="2" y="0"/>
                    </a:moveTo>
                    <a:lnTo>
                      <a:pt x="61" y="11"/>
                    </a:lnTo>
                    <a:lnTo>
                      <a:pt x="62" y="13"/>
                    </a:lnTo>
                    <a:lnTo>
                      <a:pt x="64" y="15"/>
                    </a:lnTo>
                    <a:lnTo>
                      <a:pt x="0" y="3"/>
                    </a:lnTo>
                    <a:lnTo>
                      <a:pt x="2" y="1"/>
                    </a:lnTo>
                    <a:lnTo>
                      <a:pt x="2" y="0"/>
                    </a:lnTo>
                    <a:close/>
                    <a:moveTo>
                      <a:pt x="83" y="15"/>
                    </a:moveTo>
                    <a:lnTo>
                      <a:pt x="140" y="25"/>
                    </a:lnTo>
                    <a:lnTo>
                      <a:pt x="143" y="27"/>
                    </a:lnTo>
                    <a:lnTo>
                      <a:pt x="148" y="30"/>
                    </a:lnTo>
                    <a:lnTo>
                      <a:pt x="81" y="18"/>
                    </a:lnTo>
                    <a:lnTo>
                      <a:pt x="83" y="16"/>
                    </a:lnTo>
                    <a:lnTo>
                      <a:pt x="83" y="15"/>
                    </a:lnTo>
                    <a:close/>
                  </a:path>
                </a:pathLst>
              </a:custGeom>
              <a:solidFill>
                <a:srgbClr val="9E9D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7" name="Freeform 390">
                <a:extLst>
                  <a:ext uri="{FF2B5EF4-FFF2-40B4-BE49-F238E27FC236}">
                    <a16:creationId xmlns:a16="http://schemas.microsoft.com/office/drawing/2014/main" id="{3FB1D70F-F166-4911-A4E8-82E3E1EE88BF}"/>
                  </a:ext>
                </a:extLst>
              </p:cNvPr>
              <p:cNvSpPr>
                <a:spLocks noEditPoints="1"/>
              </p:cNvSpPr>
              <p:nvPr/>
            </p:nvSpPr>
            <p:spPr bwMode="auto">
              <a:xfrm>
                <a:off x="4628" y="2194"/>
                <a:ext cx="152" cy="31"/>
              </a:xfrm>
              <a:custGeom>
                <a:avLst/>
                <a:gdLst>
                  <a:gd name="T0" fmla="*/ 2 w 152"/>
                  <a:gd name="T1" fmla="*/ 0 h 31"/>
                  <a:gd name="T2" fmla="*/ 62 w 152"/>
                  <a:gd name="T3" fmla="*/ 12 h 31"/>
                  <a:gd name="T4" fmla="*/ 64 w 152"/>
                  <a:gd name="T5" fmla="*/ 14 h 31"/>
                  <a:gd name="T6" fmla="*/ 67 w 152"/>
                  <a:gd name="T7" fmla="*/ 15 h 31"/>
                  <a:gd name="T8" fmla="*/ 0 w 152"/>
                  <a:gd name="T9" fmla="*/ 4 h 31"/>
                  <a:gd name="T10" fmla="*/ 0 w 152"/>
                  <a:gd name="T11" fmla="*/ 2 h 31"/>
                  <a:gd name="T12" fmla="*/ 2 w 152"/>
                  <a:gd name="T13" fmla="*/ 0 h 31"/>
                  <a:gd name="T14" fmla="*/ 83 w 152"/>
                  <a:gd name="T15" fmla="*/ 15 h 31"/>
                  <a:gd name="T16" fmla="*/ 143 w 152"/>
                  <a:gd name="T17" fmla="*/ 26 h 31"/>
                  <a:gd name="T18" fmla="*/ 148 w 152"/>
                  <a:gd name="T19" fmla="*/ 29 h 31"/>
                  <a:gd name="T20" fmla="*/ 152 w 152"/>
                  <a:gd name="T21" fmla="*/ 31 h 31"/>
                  <a:gd name="T22" fmla="*/ 79 w 152"/>
                  <a:gd name="T23" fmla="*/ 19 h 31"/>
                  <a:gd name="T24" fmla="*/ 81 w 152"/>
                  <a:gd name="T25" fmla="*/ 17 h 31"/>
                  <a:gd name="T26" fmla="*/ 83 w 152"/>
                  <a:gd name="T27" fmla="*/ 15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2" h="31">
                    <a:moveTo>
                      <a:pt x="2" y="0"/>
                    </a:moveTo>
                    <a:lnTo>
                      <a:pt x="62" y="12"/>
                    </a:lnTo>
                    <a:lnTo>
                      <a:pt x="64" y="14"/>
                    </a:lnTo>
                    <a:lnTo>
                      <a:pt x="67" y="15"/>
                    </a:lnTo>
                    <a:lnTo>
                      <a:pt x="0" y="4"/>
                    </a:lnTo>
                    <a:lnTo>
                      <a:pt x="0" y="2"/>
                    </a:lnTo>
                    <a:lnTo>
                      <a:pt x="2" y="0"/>
                    </a:lnTo>
                    <a:close/>
                    <a:moveTo>
                      <a:pt x="83" y="15"/>
                    </a:moveTo>
                    <a:lnTo>
                      <a:pt x="143" y="26"/>
                    </a:lnTo>
                    <a:lnTo>
                      <a:pt x="148" y="29"/>
                    </a:lnTo>
                    <a:lnTo>
                      <a:pt x="152" y="31"/>
                    </a:lnTo>
                    <a:lnTo>
                      <a:pt x="79" y="19"/>
                    </a:lnTo>
                    <a:lnTo>
                      <a:pt x="81" y="17"/>
                    </a:lnTo>
                    <a:lnTo>
                      <a:pt x="83" y="15"/>
                    </a:lnTo>
                    <a:close/>
                  </a:path>
                </a:pathLst>
              </a:custGeom>
              <a:solidFill>
                <a:srgbClr val="A2A2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8" name="Freeform 391">
                <a:extLst>
                  <a:ext uri="{FF2B5EF4-FFF2-40B4-BE49-F238E27FC236}">
                    <a16:creationId xmlns:a16="http://schemas.microsoft.com/office/drawing/2014/main" id="{B5C3D9D9-36BA-49A1-9A49-8D2DF8D9B4AD}"/>
                  </a:ext>
                </a:extLst>
              </p:cNvPr>
              <p:cNvSpPr>
                <a:spLocks noEditPoints="1"/>
              </p:cNvSpPr>
              <p:nvPr/>
            </p:nvSpPr>
            <p:spPr bwMode="auto">
              <a:xfrm>
                <a:off x="4626" y="2196"/>
                <a:ext cx="157" cy="30"/>
              </a:xfrm>
              <a:custGeom>
                <a:avLst/>
                <a:gdLst>
                  <a:gd name="T0" fmla="*/ 2 w 157"/>
                  <a:gd name="T1" fmla="*/ 0 h 30"/>
                  <a:gd name="T2" fmla="*/ 66 w 157"/>
                  <a:gd name="T3" fmla="*/ 12 h 30"/>
                  <a:gd name="T4" fmla="*/ 69 w 157"/>
                  <a:gd name="T5" fmla="*/ 15 h 30"/>
                  <a:gd name="T6" fmla="*/ 73 w 157"/>
                  <a:gd name="T7" fmla="*/ 17 h 30"/>
                  <a:gd name="T8" fmla="*/ 0 w 157"/>
                  <a:gd name="T9" fmla="*/ 3 h 30"/>
                  <a:gd name="T10" fmla="*/ 2 w 157"/>
                  <a:gd name="T11" fmla="*/ 2 h 30"/>
                  <a:gd name="T12" fmla="*/ 2 w 157"/>
                  <a:gd name="T13" fmla="*/ 0 h 30"/>
                  <a:gd name="T14" fmla="*/ 83 w 157"/>
                  <a:gd name="T15" fmla="*/ 15 h 30"/>
                  <a:gd name="T16" fmla="*/ 150 w 157"/>
                  <a:gd name="T17" fmla="*/ 27 h 30"/>
                  <a:gd name="T18" fmla="*/ 154 w 157"/>
                  <a:gd name="T19" fmla="*/ 29 h 30"/>
                  <a:gd name="T20" fmla="*/ 157 w 157"/>
                  <a:gd name="T21" fmla="*/ 30 h 30"/>
                  <a:gd name="T22" fmla="*/ 78 w 157"/>
                  <a:gd name="T23" fmla="*/ 17 h 30"/>
                  <a:gd name="T24" fmla="*/ 81 w 157"/>
                  <a:gd name="T25" fmla="*/ 17 h 30"/>
                  <a:gd name="T26" fmla="*/ 83 w 157"/>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7" h="30">
                    <a:moveTo>
                      <a:pt x="2" y="0"/>
                    </a:moveTo>
                    <a:lnTo>
                      <a:pt x="66" y="12"/>
                    </a:lnTo>
                    <a:lnTo>
                      <a:pt x="69" y="15"/>
                    </a:lnTo>
                    <a:lnTo>
                      <a:pt x="73" y="17"/>
                    </a:lnTo>
                    <a:lnTo>
                      <a:pt x="0" y="3"/>
                    </a:lnTo>
                    <a:lnTo>
                      <a:pt x="2" y="2"/>
                    </a:lnTo>
                    <a:lnTo>
                      <a:pt x="2" y="0"/>
                    </a:lnTo>
                    <a:close/>
                    <a:moveTo>
                      <a:pt x="83" y="15"/>
                    </a:moveTo>
                    <a:lnTo>
                      <a:pt x="150" y="27"/>
                    </a:lnTo>
                    <a:lnTo>
                      <a:pt x="154" y="29"/>
                    </a:lnTo>
                    <a:lnTo>
                      <a:pt x="157" y="30"/>
                    </a:lnTo>
                    <a:lnTo>
                      <a:pt x="78" y="17"/>
                    </a:lnTo>
                    <a:lnTo>
                      <a:pt x="81" y="17"/>
                    </a:lnTo>
                    <a:lnTo>
                      <a:pt x="83" y="15"/>
                    </a:lnTo>
                    <a:close/>
                  </a:path>
                </a:pathLst>
              </a:custGeom>
              <a:solidFill>
                <a:srgbClr val="A5A4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9" name="Freeform 392">
                <a:extLst>
                  <a:ext uri="{FF2B5EF4-FFF2-40B4-BE49-F238E27FC236}">
                    <a16:creationId xmlns:a16="http://schemas.microsoft.com/office/drawing/2014/main" id="{D35B1B62-DADA-4CB2-AC92-84CB2C32E2F9}"/>
                  </a:ext>
                </a:extLst>
              </p:cNvPr>
              <p:cNvSpPr>
                <a:spLocks/>
              </p:cNvSpPr>
              <p:nvPr/>
            </p:nvSpPr>
            <p:spPr bwMode="auto">
              <a:xfrm>
                <a:off x="4626" y="2198"/>
                <a:ext cx="161" cy="32"/>
              </a:xfrm>
              <a:custGeom>
                <a:avLst/>
                <a:gdLst>
                  <a:gd name="T0" fmla="*/ 2 w 161"/>
                  <a:gd name="T1" fmla="*/ 0 h 32"/>
                  <a:gd name="T2" fmla="*/ 69 w 161"/>
                  <a:gd name="T3" fmla="*/ 11 h 32"/>
                  <a:gd name="T4" fmla="*/ 73 w 161"/>
                  <a:gd name="T5" fmla="*/ 15 h 32"/>
                  <a:gd name="T6" fmla="*/ 76 w 161"/>
                  <a:gd name="T7" fmla="*/ 15 h 32"/>
                  <a:gd name="T8" fmla="*/ 78 w 161"/>
                  <a:gd name="T9" fmla="*/ 15 h 32"/>
                  <a:gd name="T10" fmla="*/ 81 w 161"/>
                  <a:gd name="T11" fmla="*/ 15 h 32"/>
                  <a:gd name="T12" fmla="*/ 154 w 161"/>
                  <a:gd name="T13" fmla="*/ 27 h 32"/>
                  <a:gd name="T14" fmla="*/ 157 w 161"/>
                  <a:gd name="T15" fmla="*/ 28 h 32"/>
                  <a:gd name="T16" fmla="*/ 161 w 161"/>
                  <a:gd name="T17" fmla="*/ 32 h 32"/>
                  <a:gd name="T18" fmla="*/ 0 w 161"/>
                  <a:gd name="T19" fmla="*/ 3 h 32"/>
                  <a:gd name="T20" fmla="*/ 0 w 161"/>
                  <a:gd name="T21" fmla="*/ 1 h 32"/>
                  <a:gd name="T22" fmla="*/ 2 w 161"/>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1" h="32">
                    <a:moveTo>
                      <a:pt x="2" y="0"/>
                    </a:moveTo>
                    <a:lnTo>
                      <a:pt x="69" y="11"/>
                    </a:lnTo>
                    <a:lnTo>
                      <a:pt x="73" y="15"/>
                    </a:lnTo>
                    <a:lnTo>
                      <a:pt x="76" y="15"/>
                    </a:lnTo>
                    <a:lnTo>
                      <a:pt x="78" y="15"/>
                    </a:lnTo>
                    <a:lnTo>
                      <a:pt x="81" y="15"/>
                    </a:lnTo>
                    <a:lnTo>
                      <a:pt x="154" y="27"/>
                    </a:lnTo>
                    <a:lnTo>
                      <a:pt x="157" y="28"/>
                    </a:lnTo>
                    <a:lnTo>
                      <a:pt x="161" y="32"/>
                    </a:lnTo>
                    <a:lnTo>
                      <a:pt x="0" y="3"/>
                    </a:lnTo>
                    <a:lnTo>
                      <a:pt x="0" y="1"/>
                    </a:lnTo>
                    <a:lnTo>
                      <a:pt x="2" y="0"/>
                    </a:lnTo>
                    <a:close/>
                  </a:path>
                </a:pathLst>
              </a:custGeom>
              <a:solidFill>
                <a:srgbClr val="A7A6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0" name="Freeform 393">
                <a:extLst>
                  <a:ext uri="{FF2B5EF4-FFF2-40B4-BE49-F238E27FC236}">
                    <a16:creationId xmlns:a16="http://schemas.microsoft.com/office/drawing/2014/main" id="{062A6222-1549-4CA4-8830-0111CEAF9940}"/>
                  </a:ext>
                </a:extLst>
              </p:cNvPr>
              <p:cNvSpPr>
                <a:spLocks/>
              </p:cNvSpPr>
              <p:nvPr/>
            </p:nvSpPr>
            <p:spPr bwMode="auto">
              <a:xfrm>
                <a:off x="4625" y="2199"/>
                <a:ext cx="165" cy="32"/>
              </a:xfrm>
              <a:custGeom>
                <a:avLst/>
                <a:gdLst>
                  <a:gd name="T0" fmla="*/ 1 w 165"/>
                  <a:gd name="T1" fmla="*/ 0 h 32"/>
                  <a:gd name="T2" fmla="*/ 74 w 165"/>
                  <a:gd name="T3" fmla="*/ 14 h 32"/>
                  <a:gd name="T4" fmla="*/ 77 w 165"/>
                  <a:gd name="T5" fmla="*/ 14 h 32"/>
                  <a:gd name="T6" fmla="*/ 79 w 165"/>
                  <a:gd name="T7" fmla="*/ 14 h 32"/>
                  <a:gd name="T8" fmla="*/ 158 w 165"/>
                  <a:gd name="T9" fmla="*/ 27 h 32"/>
                  <a:gd name="T10" fmla="*/ 162 w 165"/>
                  <a:gd name="T11" fmla="*/ 31 h 32"/>
                  <a:gd name="T12" fmla="*/ 165 w 165"/>
                  <a:gd name="T13" fmla="*/ 32 h 32"/>
                  <a:gd name="T14" fmla="*/ 0 w 165"/>
                  <a:gd name="T15" fmla="*/ 4 h 32"/>
                  <a:gd name="T16" fmla="*/ 1 w 165"/>
                  <a:gd name="T17" fmla="*/ 2 h 32"/>
                  <a:gd name="T18" fmla="*/ 1 w 165"/>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5" h="32">
                    <a:moveTo>
                      <a:pt x="1" y="0"/>
                    </a:moveTo>
                    <a:lnTo>
                      <a:pt x="74" y="14"/>
                    </a:lnTo>
                    <a:lnTo>
                      <a:pt x="77" y="14"/>
                    </a:lnTo>
                    <a:lnTo>
                      <a:pt x="79" y="14"/>
                    </a:lnTo>
                    <a:lnTo>
                      <a:pt x="158" y="27"/>
                    </a:lnTo>
                    <a:lnTo>
                      <a:pt x="162" y="31"/>
                    </a:lnTo>
                    <a:lnTo>
                      <a:pt x="165" y="32"/>
                    </a:lnTo>
                    <a:lnTo>
                      <a:pt x="0" y="4"/>
                    </a:lnTo>
                    <a:lnTo>
                      <a:pt x="1" y="2"/>
                    </a:lnTo>
                    <a:lnTo>
                      <a:pt x="1" y="0"/>
                    </a:lnTo>
                    <a:close/>
                  </a:path>
                </a:pathLst>
              </a:custGeom>
              <a:solidFill>
                <a:srgbClr val="ABAA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1" name="Freeform 394">
                <a:extLst>
                  <a:ext uri="{FF2B5EF4-FFF2-40B4-BE49-F238E27FC236}">
                    <a16:creationId xmlns:a16="http://schemas.microsoft.com/office/drawing/2014/main" id="{80394718-7679-4FB6-95B2-BC717C22F865}"/>
                  </a:ext>
                </a:extLst>
              </p:cNvPr>
              <p:cNvSpPr>
                <a:spLocks/>
              </p:cNvSpPr>
              <p:nvPr/>
            </p:nvSpPr>
            <p:spPr bwMode="auto">
              <a:xfrm>
                <a:off x="4625" y="2201"/>
                <a:ext cx="168" cy="34"/>
              </a:xfrm>
              <a:custGeom>
                <a:avLst/>
                <a:gdLst>
                  <a:gd name="T0" fmla="*/ 1 w 168"/>
                  <a:gd name="T1" fmla="*/ 0 h 34"/>
                  <a:gd name="T2" fmla="*/ 162 w 168"/>
                  <a:gd name="T3" fmla="*/ 29 h 34"/>
                  <a:gd name="T4" fmla="*/ 165 w 168"/>
                  <a:gd name="T5" fmla="*/ 30 h 34"/>
                  <a:gd name="T6" fmla="*/ 168 w 168"/>
                  <a:gd name="T7" fmla="*/ 34 h 34"/>
                  <a:gd name="T8" fmla="*/ 0 w 168"/>
                  <a:gd name="T9" fmla="*/ 3 h 34"/>
                  <a:gd name="T10" fmla="*/ 0 w 168"/>
                  <a:gd name="T11" fmla="*/ 2 h 34"/>
                  <a:gd name="T12" fmla="*/ 1 w 168"/>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 h="34">
                    <a:moveTo>
                      <a:pt x="1" y="0"/>
                    </a:moveTo>
                    <a:lnTo>
                      <a:pt x="162" y="29"/>
                    </a:lnTo>
                    <a:lnTo>
                      <a:pt x="165" y="30"/>
                    </a:lnTo>
                    <a:lnTo>
                      <a:pt x="168" y="34"/>
                    </a:lnTo>
                    <a:lnTo>
                      <a:pt x="0" y="3"/>
                    </a:lnTo>
                    <a:lnTo>
                      <a:pt x="0" y="2"/>
                    </a:lnTo>
                    <a:lnTo>
                      <a:pt x="1" y="0"/>
                    </a:lnTo>
                    <a:close/>
                  </a:path>
                </a:pathLst>
              </a:custGeom>
              <a:solidFill>
                <a:srgbClr val="ADAC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2" name="Freeform 395">
                <a:extLst>
                  <a:ext uri="{FF2B5EF4-FFF2-40B4-BE49-F238E27FC236}">
                    <a16:creationId xmlns:a16="http://schemas.microsoft.com/office/drawing/2014/main" id="{9971C62D-55F7-46C9-B0AB-FAAAD171BEAE}"/>
                  </a:ext>
                </a:extLst>
              </p:cNvPr>
              <p:cNvSpPr>
                <a:spLocks/>
              </p:cNvSpPr>
              <p:nvPr/>
            </p:nvSpPr>
            <p:spPr bwMode="auto">
              <a:xfrm>
                <a:off x="4625" y="2203"/>
                <a:ext cx="172" cy="34"/>
              </a:xfrm>
              <a:custGeom>
                <a:avLst/>
                <a:gdLst>
                  <a:gd name="T0" fmla="*/ 0 w 172"/>
                  <a:gd name="T1" fmla="*/ 0 h 34"/>
                  <a:gd name="T2" fmla="*/ 165 w 172"/>
                  <a:gd name="T3" fmla="*/ 28 h 34"/>
                  <a:gd name="T4" fmla="*/ 168 w 172"/>
                  <a:gd name="T5" fmla="*/ 32 h 34"/>
                  <a:gd name="T6" fmla="*/ 172 w 172"/>
                  <a:gd name="T7" fmla="*/ 34 h 34"/>
                  <a:gd name="T8" fmla="*/ 0 w 172"/>
                  <a:gd name="T9" fmla="*/ 3 h 34"/>
                  <a:gd name="T10" fmla="*/ 0 w 172"/>
                  <a:gd name="T11" fmla="*/ 1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65" y="28"/>
                    </a:lnTo>
                    <a:lnTo>
                      <a:pt x="168" y="32"/>
                    </a:lnTo>
                    <a:lnTo>
                      <a:pt x="172" y="34"/>
                    </a:lnTo>
                    <a:lnTo>
                      <a:pt x="0" y="3"/>
                    </a:lnTo>
                    <a:lnTo>
                      <a:pt x="0" y="1"/>
                    </a:lnTo>
                    <a:lnTo>
                      <a:pt x="0" y="0"/>
                    </a:lnTo>
                    <a:close/>
                  </a:path>
                </a:pathLst>
              </a:custGeom>
              <a:solidFill>
                <a:srgbClr val="B0AF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3" name="Freeform 396">
                <a:extLst>
                  <a:ext uri="{FF2B5EF4-FFF2-40B4-BE49-F238E27FC236}">
                    <a16:creationId xmlns:a16="http://schemas.microsoft.com/office/drawing/2014/main" id="{30373998-F3D4-4B8B-8CAE-A431CB7CDF44}"/>
                  </a:ext>
                </a:extLst>
              </p:cNvPr>
              <p:cNvSpPr>
                <a:spLocks/>
              </p:cNvSpPr>
              <p:nvPr/>
            </p:nvSpPr>
            <p:spPr bwMode="auto">
              <a:xfrm>
                <a:off x="4623" y="2204"/>
                <a:ext cx="175" cy="34"/>
              </a:xfrm>
              <a:custGeom>
                <a:avLst/>
                <a:gdLst>
                  <a:gd name="T0" fmla="*/ 2 w 175"/>
                  <a:gd name="T1" fmla="*/ 0 h 34"/>
                  <a:gd name="T2" fmla="*/ 170 w 175"/>
                  <a:gd name="T3" fmla="*/ 31 h 34"/>
                  <a:gd name="T4" fmla="*/ 174 w 175"/>
                  <a:gd name="T5" fmla="*/ 33 h 34"/>
                  <a:gd name="T6" fmla="*/ 175 w 175"/>
                  <a:gd name="T7" fmla="*/ 34 h 34"/>
                  <a:gd name="T8" fmla="*/ 0 w 175"/>
                  <a:gd name="T9" fmla="*/ 4 h 34"/>
                  <a:gd name="T10" fmla="*/ 2 w 175"/>
                  <a:gd name="T11" fmla="*/ 2 h 34"/>
                  <a:gd name="T12" fmla="*/ 2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2" y="0"/>
                    </a:moveTo>
                    <a:lnTo>
                      <a:pt x="170" y="31"/>
                    </a:lnTo>
                    <a:lnTo>
                      <a:pt x="174" y="33"/>
                    </a:lnTo>
                    <a:lnTo>
                      <a:pt x="175" y="34"/>
                    </a:lnTo>
                    <a:lnTo>
                      <a:pt x="0" y="4"/>
                    </a:lnTo>
                    <a:lnTo>
                      <a:pt x="2" y="2"/>
                    </a:lnTo>
                    <a:lnTo>
                      <a:pt x="2" y="0"/>
                    </a:lnTo>
                    <a:close/>
                  </a:path>
                </a:pathLst>
              </a:custGeom>
              <a:solidFill>
                <a:srgbClr val="B6B6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4" name="Freeform 397">
                <a:extLst>
                  <a:ext uri="{FF2B5EF4-FFF2-40B4-BE49-F238E27FC236}">
                    <a16:creationId xmlns:a16="http://schemas.microsoft.com/office/drawing/2014/main" id="{2FE8C859-BDA8-4250-94E9-6457A840D602}"/>
                  </a:ext>
                </a:extLst>
              </p:cNvPr>
              <p:cNvSpPr>
                <a:spLocks/>
              </p:cNvSpPr>
              <p:nvPr/>
            </p:nvSpPr>
            <p:spPr bwMode="auto">
              <a:xfrm>
                <a:off x="4623" y="2206"/>
                <a:ext cx="179" cy="36"/>
              </a:xfrm>
              <a:custGeom>
                <a:avLst/>
                <a:gdLst>
                  <a:gd name="T0" fmla="*/ 2 w 179"/>
                  <a:gd name="T1" fmla="*/ 0 h 36"/>
                  <a:gd name="T2" fmla="*/ 174 w 179"/>
                  <a:gd name="T3" fmla="*/ 31 h 36"/>
                  <a:gd name="T4" fmla="*/ 175 w 179"/>
                  <a:gd name="T5" fmla="*/ 32 h 36"/>
                  <a:gd name="T6" fmla="*/ 179 w 179"/>
                  <a:gd name="T7" fmla="*/ 36 h 36"/>
                  <a:gd name="T8" fmla="*/ 0 w 179"/>
                  <a:gd name="T9" fmla="*/ 3 h 36"/>
                  <a:gd name="T10" fmla="*/ 0 w 179"/>
                  <a:gd name="T11" fmla="*/ 2 h 36"/>
                  <a:gd name="T12" fmla="*/ 2 w 179"/>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6">
                    <a:moveTo>
                      <a:pt x="2" y="0"/>
                    </a:moveTo>
                    <a:lnTo>
                      <a:pt x="174" y="31"/>
                    </a:lnTo>
                    <a:lnTo>
                      <a:pt x="175" y="32"/>
                    </a:lnTo>
                    <a:lnTo>
                      <a:pt x="179" y="36"/>
                    </a:lnTo>
                    <a:lnTo>
                      <a:pt x="0" y="3"/>
                    </a:lnTo>
                    <a:lnTo>
                      <a:pt x="0" y="2"/>
                    </a:lnTo>
                    <a:lnTo>
                      <a:pt x="2" y="0"/>
                    </a:lnTo>
                    <a:close/>
                  </a:path>
                </a:pathLst>
              </a:custGeom>
              <a:solidFill>
                <a:srgbClr val="B9B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5" name="Freeform 398">
                <a:extLst>
                  <a:ext uri="{FF2B5EF4-FFF2-40B4-BE49-F238E27FC236}">
                    <a16:creationId xmlns:a16="http://schemas.microsoft.com/office/drawing/2014/main" id="{F4D2920E-D1B4-4630-812F-00B55BCE8006}"/>
                  </a:ext>
                </a:extLst>
              </p:cNvPr>
              <p:cNvSpPr>
                <a:spLocks/>
              </p:cNvSpPr>
              <p:nvPr/>
            </p:nvSpPr>
            <p:spPr bwMode="auto">
              <a:xfrm>
                <a:off x="4621" y="2208"/>
                <a:ext cx="184" cy="35"/>
              </a:xfrm>
              <a:custGeom>
                <a:avLst/>
                <a:gdLst>
                  <a:gd name="T0" fmla="*/ 2 w 184"/>
                  <a:gd name="T1" fmla="*/ 0 h 35"/>
                  <a:gd name="T2" fmla="*/ 177 w 184"/>
                  <a:gd name="T3" fmla="*/ 30 h 35"/>
                  <a:gd name="T4" fmla="*/ 181 w 184"/>
                  <a:gd name="T5" fmla="*/ 34 h 35"/>
                  <a:gd name="T6" fmla="*/ 184 w 184"/>
                  <a:gd name="T7" fmla="*/ 35 h 35"/>
                  <a:gd name="T8" fmla="*/ 0 w 184"/>
                  <a:gd name="T9" fmla="*/ 3 h 35"/>
                  <a:gd name="T10" fmla="*/ 2 w 184"/>
                  <a:gd name="T11" fmla="*/ 1 h 35"/>
                  <a:gd name="T12" fmla="*/ 2 w 184"/>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5">
                    <a:moveTo>
                      <a:pt x="2" y="0"/>
                    </a:moveTo>
                    <a:lnTo>
                      <a:pt x="177" y="30"/>
                    </a:lnTo>
                    <a:lnTo>
                      <a:pt x="181" y="34"/>
                    </a:lnTo>
                    <a:lnTo>
                      <a:pt x="184" y="35"/>
                    </a:lnTo>
                    <a:lnTo>
                      <a:pt x="0" y="3"/>
                    </a:lnTo>
                    <a:lnTo>
                      <a:pt x="2" y="1"/>
                    </a:lnTo>
                    <a:lnTo>
                      <a:pt x="2" y="0"/>
                    </a:lnTo>
                    <a:close/>
                  </a:path>
                </a:pathLst>
              </a:custGeom>
              <a:solidFill>
                <a:srgbClr val="BCBC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6" name="Freeform 399">
                <a:extLst>
                  <a:ext uri="{FF2B5EF4-FFF2-40B4-BE49-F238E27FC236}">
                    <a16:creationId xmlns:a16="http://schemas.microsoft.com/office/drawing/2014/main" id="{9893CDB3-7CDE-474B-97F1-3C2579AD29EA}"/>
                  </a:ext>
                </a:extLst>
              </p:cNvPr>
              <p:cNvSpPr>
                <a:spLocks/>
              </p:cNvSpPr>
              <p:nvPr/>
            </p:nvSpPr>
            <p:spPr bwMode="auto">
              <a:xfrm>
                <a:off x="4621" y="2209"/>
                <a:ext cx="188" cy="36"/>
              </a:xfrm>
              <a:custGeom>
                <a:avLst/>
                <a:gdLst>
                  <a:gd name="T0" fmla="*/ 2 w 188"/>
                  <a:gd name="T1" fmla="*/ 0 h 36"/>
                  <a:gd name="T2" fmla="*/ 181 w 188"/>
                  <a:gd name="T3" fmla="*/ 33 h 36"/>
                  <a:gd name="T4" fmla="*/ 184 w 188"/>
                  <a:gd name="T5" fmla="*/ 34 h 36"/>
                  <a:gd name="T6" fmla="*/ 188 w 188"/>
                  <a:gd name="T7" fmla="*/ 36 h 36"/>
                  <a:gd name="T8" fmla="*/ 0 w 188"/>
                  <a:gd name="T9" fmla="*/ 4 h 36"/>
                  <a:gd name="T10" fmla="*/ 0 w 188"/>
                  <a:gd name="T11" fmla="*/ 2 h 36"/>
                  <a:gd name="T12" fmla="*/ 2 w 188"/>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8" h="36">
                    <a:moveTo>
                      <a:pt x="2" y="0"/>
                    </a:moveTo>
                    <a:lnTo>
                      <a:pt x="181" y="33"/>
                    </a:lnTo>
                    <a:lnTo>
                      <a:pt x="184" y="34"/>
                    </a:lnTo>
                    <a:lnTo>
                      <a:pt x="188" y="36"/>
                    </a:lnTo>
                    <a:lnTo>
                      <a:pt x="0" y="4"/>
                    </a:lnTo>
                    <a:lnTo>
                      <a:pt x="0" y="2"/>
                    </a:lnTo>
                    <a:lnTo>
                      <a:pt x="2" y="0"/>
                    </a:lnTo>
                    <a:close/>
                  </a:path>
                </a:pathLst>
              </a:custGeom>
              <a:solidFill>
                <a:srgbClr val="C1C1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7" name="Freeform 400">
                <a:extLst>
                  <a:ext uri="{FF2B5EF4-FFF2-40B4-BE49-F238E27FC236}">
                    <a16:creationId xmlns:a16="http://schemas.microsoft.com/office/drawing/2014/main" id="{CDA27842-8F8F-43BF-B7CA-AC19BF35C7F4}"/>
                  </a:ext>
                </a:extLst>
              </p:cNvPr>
              <p:cNvSpPr>
                <a:spLocks/>
              </p:cNvSpPr>
              <p:nvPr/>
            </p:nvSpPr>
            <p:spPr bwMode="auto">
              <a:xfrm>
                <a:off x="4619" y="2211"/>
                <a:ext cx="191" cy="36"/>
              </a:xfrm>
              <a:custGeom>
                <a:avLst/>
                <a:gdLst>
                  <a:gd name="T0" fmla="*/ 2 w 191"/>
                  <a:gd name="T1" fmla="*/ 0 h 36"/>
                  <a:gd name="T2" fmla="*/ 186 w 191"/>
                  <a:gd name="T3" fmla="*/ 32 h 36"/>
                  <a:gd name="T4" fmla="*/ 190 w 191"/>
                  <a:gd name="T5" fmla="*/ 34 h 36"/>
                  <a:gd name="T6" fmla="*/ 191 w 191"/>
                  <a:gd name="T7" fmla="*/ 36 h 36"/>
                  <a:gd name="T8" fmla="*/ 0 w 191"/>
                  <a:gd name="T9" fmla="*/ 4 h 36"/>
                  <a:gd name="T10" fmla="*/ 2 w 191"/>
                  <a:gd name="T11" fmla="*/ 2 h 36"/>
                  <a:gd name="T12" fmla="*/ 2 w 19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6">
                    <a:moveTo>
                      <a:pt x="2" y="0"/>
                    </a:moveTo>
                    <a:lnTo>
                      <a:pt x="186" y="32"/>
                    </a:lnTo>
                    <a:lnTo>
                      <a:pt x="190" y="34"/>
                    </a:lnTo>
                    <a:lnTo>
                      <a:pt x="191" y="36"/>
                    </a:lnTo>
                    <a:lnTo>
                      <a:pt x="0" y="4"/>
                    </a:lnTo>
                    <a:lnTo>
                      <a:pt x="2" y="2"/>
                    </a:lnTo>
                    <a:lnTo>
                      <a:pt x="2" y="0"/>
                    </a:lnTo>
                    <a:close/>
                  </a:path>
                </a:pathLst>
              </a:custGeom>
              <a:solidFill>
                <a:srgbClr val="C4C4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8" name="Freeform 401">
                <a:extLst>
                  <a:ext uri="{FF2B5EF4-FFF2-40B4-BE49-F238E27FC236}">
                    <a16:creationId xmlns:a16="http://schemas.microsoft.com/office/drawing/2014/main" id="{2F591E6E-9D9D-4E79-B428-C813F36A9084}"/>
                  </a:ext>
                </a:extLst>
              </p:cNvPr>
              <p:cNvSpPr>
                <a:spLocks/>
              </p:cNvSpPr>
              <p:nvPr/>
            </p:nvSpPr>
            <p:spPr bwMode="auto">
              <a:xfrm>
                <a:off x="4619" y="2213"/>
                <a:ext cx="195" cy="37"/>
              </a:xfrm>
              <a:custGeom>
                <a:avLst/>
                <a:gdLst>
                  <a:gd name="T0" fmla="*/ 2 w 195"/>
                  <a:gd name="T1" fmla="*/ 0 h 37"/>
                  <a:gd name="T2" fmla="*/ 190 w 195"/>
                  <a:gd name="T3" fmla="*/ 32 h 37"/>
                  <a:gd name="T4" fmla="*/ 191 w 195"/>
                  <a:gd name="T5" fmla="*/ 34 h 37"/>
                  <a:gd name="T6" fmla="*/ 195 w 195"/>
                  <a:gd name="T7" fmla="*/ 37 h 37"/>
                  <a:gd name="T8" fmla="*/ 0 w 195"/>
                  <a:gd name="T9" fmla="*/ 3 h 37"/>
                  <a:gd name="T10" fmla="*/ 0 w 195"/>
                  <a:gd name="T11" fmla="*/ 2 h 37"/>
                  <a:gd name="T12" fmla="*/ 2 w 195"/>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5" h="37">
                    <a:moveTo>
                      <a:pt x="2" y="0"/>
                    </a:moveTo>
                    <a:lnTo>
                      <a:pt x="190" y="32"/>
                    </a:lnTo>
                    <a:lnTo>
                      <a:pt x="191" y="34"/>
                    </a:lnTo>
                    <a:lnTo>
                      <a:pt x="195" y="37"/>
                    </a:lnTo>
                    <a:lnTo>
                      <a:pt x="0" y="3"/>
                    </a:lnTo>
                    <a:lnTo>
                      <a:pt x="0" y="2"/>
                    </a:lnTo>
                    <a:lnTo>
                      <a:pt x="2" y="0"/>
                    </a:lnTo>
                    <a:close/>
                  </a:path>
                </a:pathLst>
              </a:custGeom>
              <a:solidFill>
                <a:srgbClr val="C7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9" name="Freeform 402">
                <a:extLst>
                  <a:ext uri="{FF2B5EF4-FFF2-40B4-BE49-F238E27FC236}">
                    <a16:creationId xmlns:a16="http://schemas.microsoft.com/office/drawing/2014/main" id="{17569155-1F34-4FA3-9FF8-C01F335C00F0}"/>
                  </a:ext>
                </a:extLst>
              </p:cNvPr>
              <p:cNvSpPr>
                <a:spLocks/>
              </p:cNvSpPr>
              <p:nvPr/>
            </p:nvSpPr>
            <p:spPr bwMode="auto">
              <a:xfrm>
                <a:off x="4619" y="2215"/>
                <a:ext cx="196" cy="37"/>
              </a:xfrm>
              <a:custGeom>
                <a:avLst/>
                <a:gdLst>
                  <a:gd name="T0" fmla="*/ 0 w 196"/>
                  <a:gd name="T1" fmla="*/ 0 h 37"/>
                  <a:gd name="T2" fmla="*/ 191 w 196"/>
                  <a:gd name="T3" fmla="*/ 32 h 37"/>
                  <a:gd name="T4" fmla="*/ 195 w 196"/>
                  <a:gd name="T5" fmla="*/ 35 h 37"/>
                  <a:gd name="T6" fmla="*/ 196 w 196"/>
                  <a:gd name="T7" fmla="*/ 37 h 37"/>
                  <a:gd name="T8" fmla="*/ 0 w 196"/>
                  <a:gd name="T9" fmla="*/ 3 h 37"/>
                  <a:gd name="T10" fmla="*/ 0 w 196"/>
                  <a:gd name="T11" fmla="*/ 1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1" y="32"/>
                    </a:lnTo>
                    <a:lnTo>
                      <a:pt x="195" y="35"/>
                    </a:lnTo>
                    <a:lnTo>
                      <a:pt x="196" y="37"/>
                    </a:lnTo>
                    <a:lnTo>
                      <a:pt x="0" y="3"/>
                    </a:lnTo>
                    <a:lnTo>
                      <a:pt x="0"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0" name="Freeform 403">
                <a:extLst>
                  <a:ext uri="{FF2B5EF4-FFF2-40B4-BE49-F238E27FC236}">
                    <a16:creationId xmlns:a16="http://schemas.microsoft.com/office/drawing/2014/main" id="{B6A1D08E-02BB-4FA9-A43D-3B00C5379459}"/>
                  </a:ext>
                </a:extLst>
              </p:cNvPr>
              <p:cNvSpPr>
                <a:spLocks/>
              </p:cNvSpPr>
              <p:nvPr/>
            </p:nvSpPr>
            <p:spPr bwMode="auto">
              <a:xfrm>
                <a:off x="4618" y="2216"/>
                <a:ext cx="199" cy="37"/>
              </a:xfrm>
              <a:custGeom>
                <a:avLst/>
                <a:gdLst>
                  <a:gd name="T0" fmla="*/ 1 w 199"/>
                  <a:gd name="T1" fmla="*/ 0 h 37"/>
                  <a:gd name="T2" fmla="*/ 196 w 199"/>
                  <a:gd name="T3" fmla="*/ 34 h 37"/>
                  <a:gd name="T4" fmla="*/ 197 w 199"/>
                  <a:gd name="T5" fmla="*/ 36 h 37"/>
                  <a:gd name="T6" fmla="*/ 199 w 199"/>
                  <a:gd name="T7" fmla="*/ 37 h 37"/>
                  <a:gd name="T8" fmla="*/ 0 w 199"/>
                  <a:gd name="T9" fmla="*/ 2 h 37"/>
                  <a:gd name="T10" fmla="*/ 1 w 199"/>
                  <a:gd name="T11" fmla="*/ 2 h 37"/>
                  <a:gd name="T12" fmla="*/ 1 w 199"/>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9" h="37">
                    <a:moveTo>
                      <a:pt x="1" y="0"/>
                    </a:moveTo>
                    <a:lnTo>
                      <a:pt x="196" y="34"/>
                    </a:lnTo>
                    <a:lnTo>
                      <a:pt x="197" y="36"/>
                    </a:lnTo>
                    <a:lnTo>
                      <a:pt x="199" y="37"/>
                    </a:lnTo>
                    <a:lnTo>
                      <a:pt x="0" y="2"/>
                    </a:lnTo>
                    <a:lnTo>
                      <a:pt x="1" y="2"/>
                    </a:lnTo>
                    <a:lnTo>
                      <a:pt x="1"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1" name="Freeform 404">
                <a:extLst>
                  <a:ext uri="{FF2B5EF4-FFF2-40B4-BE49-F238E27FC236}">
                    <a16:creationId xmlns:a16="http://schemas.microsoft.com/office/drawing/2014/main" id="{3F7E9D41-F767-48F2-B2E4-EE39B55B7CCE}"/>
                  </a:ext>
                </a:extLst>
              </p:cNvPr>
              <p:cNvSpPr>
                <a:spLocks/>
              </p:cNvSpPr>
              <p:nvPr/>
            </p:nvSpPr>
            <p:spPr bwMode="auto">
              <a:xfrm>
                <a:off x="4618" y="2218"/>
                <a:ext cx="202" cy="39"/>
              </a:xfrm>
              <a:custGeom>
                <a:avLst/>
                <a:gdLst>
                  <a:gd name="T0" fmla="*/ 1 w 202"/>
                  <a:gd name="T1" fmla="*/ 0 h 39"/>
                  <a:gd name="T2" fmla="*/ 197 w 202"/>
                  <a:gd name="T3" fmla="*/ 34 h 39"/>
                  <a:gd name="T4" fmla="*/ 199 w 202"/>
                  <a:gd name="T5" fmla="*/ 35 h 39"/>
                  <a:gd name="T6" fmla="*/ 202 w 202"/>
                  <a:gd name="T7" fmla="*/ 39 h 39"/>
                  <a:gd name="T8" fmla="*/ 0 w 202"/>
                  <a:gd name="T9" fmla="*/ 2 h 39"/>
                  <a:gd name="T10" fmla="*/ 0 w 202"/>
                  <a:gd name="T11" fmla="*/ 0 h 39"/>
                  <a:gd name="T12" fmla="*/ 1 w 202"/>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2" h="39">
                    <a:moveTo>
                      <a:pt x="1" y="0"/>
                    </a:moveTo>
                    <a:lnTo>
                      <a:pt x="197" y="34"/>
                    </a:lnTo>
                    <a:lnTo>
                      <a:pt x="199" y="35"/>
                    </a:lnTo>
                    <a:lnTo>
                      <a:pt x="202" y="39"/>
                    </a:lnTo>
                    <a:lnTo>
                      <a:pt x="0" y="2"/>
                    </a:lnTo>
                    <a:lnTo>
                      <a:pt x="0" y="0"/>
                    </a:lnTo>
                    <a:lnTo>
                      <a:pt x="1"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2" name="Freeform 405">
                <a:extLst>
                  <a:ext uri="{FF2B5EF4-FFF2-40B4-BE49-F238E27FC236}">
                    <a16:creationId xmlns:a16="http://schemas.microsoft.com/office/drawing/2014/main" id="{13550F28-83B2-4364-8635-77ED0B1C5DBF}"/>
                  </a:ext>
                </a:extLst>
              </p:cNvPr>
              <p:cNvSpPr>
                <a:spLocks/>
              </p:cNvSpPr>
              <p:nvPr/>
            </p:nvSpPr>
            <p:spPr bwMode="auto">
              <a:xfrm>
                <a:off x="4616" y="2218"/>
                <a:ext cx="206" cy="40"/>
              </a:xfrm>
              <a:custGeom>
                <a:avLst/>
                <a:gdLst>
                  <a:gd name="T0" fmla="*/ 2 w 206"/>
                  <a:gd name="T1" fmla="*/ 0 h 40"/>
                  <a:gd name="T2" fmla="*/ 201 w 206"/>
                  <a:gd name="T3" fmla="*/ 35 h 40"/>
                  <a:gd name="T4" fmla="*/ 204 w 206"/>
                  <a:gd name="T5" fmla="*/ 39 h 40"/>
                  <a:gd name="T6" fmla="*/ 206 w 206"/>
                  <a:gd name="T7" fmla="*/ 40 h 40"/>
                  <a:gd name="T8" fmla="*/ 0 w 206"/>
                  <a:gd name="T9" fmla="*/ 3 h 40"/>
                  <a:gd name="T10" fmla="*/ 2 w 206"/>
                  <a:gd name="T11" fmla="*/ 2 h 40"/>
                  <a:gd name="T12" fmla="*/ 2 w 206"/>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40">
                    <a:moveTo>
                      <a:pt x="2" y="0"/>
                    </a:moveTo>
                    <a:lnTo>
                      <a:pt x="201" y="35"/>
                    </a:lnTo>
                    <a:lnTo>
                      <a:pt x="204" y="39"/>
                    </a:lnTo>
                    <a:lnTo>
                      <a:pt x="206" y="40"/>
                    </a:lnTo>
                    <a:lnTo>
                      <a:pt x="0" y="3"/>
                    </a:lnTo>
                    <a:lnTo>
                      <a:pt x="2" y="2"/>
                    </a:lnTo>
                    <a:lnTo>
                      <a:pt x="2"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3" name="Freeform 406">
                <a:extLst>
                  <a:ext uri="{FF2B5EF4-FFF2-40B4-BE49-F238E27FC236}">
                    <a16:creationId xmlns:a16="http://schemas.microsoft.com/office/drawing/2014/main" id="{73A6BEAA-F210-4965-8EE2-594CE2A7942E}"/>
                  </a:ext>
                </a:extLst>
              </p:cNvPr>
              <p:cNvSpPr>
                <a:spLocks/>
              </p:cNvSpPr>
              <p:nvPr/>
            </p:nvSpPr>
            <p:spPr bwMode="auto">
              <a:xfrm>
                <a:off x="4616" y="2220"/>
                <a:ext cx="208" cy="40"/>
              </a:xfrm>
              <a:custGeom>
                <a:avLst/>
                <a:gdLst>
                  <a:gd name="T0" fmla="*/ 2 w 208"/>
                  <a:gd name="T1" fmla="*/ 0 h 40"/>
                  <a:gd name="T2" fmla="*/ 204 w 208"/>
                  <a:gd name="T3" fmla="*/ 37 h 40"/>
                  <a:gd name="T4" fmla="*/ 206 w 208"/>
                  <a:gd name="T5" fmla="*/ 38 h 40"/>
                  <a:gd name="T6" fmla="*/ 208 w 208"/>
                  <a:gd name="T7" fmla="*/ 40 h 40"/>
                  <a:gd name="T8" fmla="*/ 0 w 208"/>
                  <a:gd name="T9" fmla="*/ 3 h 40"/>
                  <a:gd name="T10" fmla="*/ 0 w 208"/>
                  <a:gd name="T11" fmla="*/ 1 h 40"/>
                  <a:gd name="T12" fmla="*/ 2 w 208"/>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8" h="40">
                    <a:moveTo>
                      <a:pt x="2" y="0"/>
                    </a:moveTo>
                    <a:lnTo>
                      <a:pt x="204" y="37"/>
                    </a:lnTo>
                    <a:lnTo>
                      <a:pt x="206" y="38"/>
                    </a:lnTo>
                    <a:lnTo>
                      <a:pt x="208" y="40"/>
                    </a:lnTo>
                    <a:lnTo>
                      <a:pt x="0" y="3"/>
                    </a:lnTo>
                    <a:lnTo>
                      <a:pt x="0" y="1"/>
                    </a:lnTo>
                    <a:lnTo>
                      <a:pt x="2"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4" name="Freeform 407">
                <a:extLst>
                  <a:ext uri="{FF2B5EF4-FFF2-40B4-BE49-F238E27FC236}">
                    <a16:creationId xmlns:a16="http://schemas.microsoft.com/office/drawing/2014/main" id="{347B7EA4-99A8-485F-A742-DC4A1A54444B}"/>
                  </a:ext>
                </a:extLst>
              </p:cNvPr>
              <p:cNvSpPr>
                <a:spLocks/>
              </p:cNvSpPr>
              <p:nvPr/>
            </p:nvSpPr>
            <p:spPr bwMode="auto">
              <a:xfrm>
                <a:off x="4616" y="2221"/>
                <a:ext cx="209" cy="41"/>
              </a:xfrm>
              <a:custGeom>
                <a:avLst/>
                <a:gdLst>
                  <a:gd name="T0" fmla="*/ 0 w 209"/>
                  <a:gd name="T1" fmla="*/ 0 h 41"/>
                  <a:gd name="T2" fmla="*/ 206 w 209"/>
                  <a:gd name="T3" fmla="*/ 37 h 41"/>
                  <a:gd name="T4" fmla="*/ 208 w 209"/>
                  <a:gd name="T5" fmla="*/ 39 h 41"/>
                  <a:gd name="T6" fmla="*/ 209 w 209"/>
                  <a:gd name="T7" fmla="*/ 41 h 41"/>
                  <a:gd name="T8" fmla="*/ 0 w 209"/>
                  <a:gd name="T9" fmla="*/ 4 h 41"/>
                  <a:gd name="T10" fmla="*/ 0 w 209"/>
                  <a:gd name="T11" fmla="*/ 2 h 41"/>
                  <a:gd name="T12" fmla="*/ 0 w 209"/>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41">
                    <a:moveTo>
                      <a:pt x="0" y="0"/>
                    </a:moveTo>
                    <a:lnTo>
                      <a:pt x="206" y="37"/>
                    </a:lnTo>
                    <a:lnTo>
                      <a:pt x="208" y="39"/>
                    </a:lnTo>
                    <a:lnTo>
                      <a:pt x="209" y="41"/>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5" name="Freeform 408">
                <a:extLst>
                  <a:ext uri="{FF2B5EF4-FFF2-40B4-BE49-F238E27FC236}">
                    <a16:creationId xmlns:a16="http://schemas.microsoft.com/office/drawing/2014/main" id="{EF4E20A8-63F6-46D4-A82E-07266E63E94A}"/>
                  </a:ext>
                </a:extLst>
              </p:cNvPr>
              <p:cNvSpPr>
                <a:spLocks/>
              </p:cNvSpPr>
              <p:nvPr/>
            </p:nvSpPr>
            <p:spPr bwMode="auto">
              <a:xfrm>
                <a:off x="4614" y="2223"/>
                <a:ext cx="215" cy="41"/>
              </a:xfrm>
              <a:custGeom>
                <a:avLst/>
                <a:gdLst>
                  <a:gd name="T0" fmla="*/ 2 w 215"/>
                  <a:gd name="T1" fmla="*/ 0 h 41"/>
                  <a:gd name="T2" fmla="*/ 210 w 215"/>
                  <a:gd name="T3" fmla="*/ 37 h 41"/>
                  <a:gd name="T4" fmla="*/ 211 w 215"/>
                  <a:gd name="T5" fmla="*/ 39 h 41"/>
                  <a:gd name="T6" fmla="*/ 213 w 215"/>
                  <a:gd name="T7" fmla="*/ 41 h 41"/>
                  <a:gd name="T8" fmla="*/ 213 w 215"/>
                  <a:gd name="T9" fmla="*/ 41 h 41"/>
                  <a:gd name="T10" fmla="*/ 215 w 215"/>
                  <a:gd name="T11" fmla="*/ 41 h 41"/>
                  <a:gd name="T12" fmla="*/ 0 w 215"/>
                  <a:gd name="T13" fmla="*/ 3 h 41"/>
                  <a:gd name="T14" fmla="*/ 2 w 215"/>
                  <a:gd name="T15" fmla="*/ 2 h 41"/>
                  <a:gd name="T16" fmla="*/ 2 w 21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1">
                    <a:moveTo>
                      <a:pt x="2" y="0"/>
                    </a:moveTo>
                    <a:lnTo>
                      <a:pt x="210" y="37"/>
                    </a:lnTo>
                    <a:lnTo>
                      <a:pt x="211" y="39"/>
                    </a:lnTo>
                    <a:lnTo>
                      <a:pt x="213" y="41"/>
                    </a:lnTo>
                    <a:lnTo>
                      <a:pt x="215" y="41"/>
                    </a:lnTo>
                    <a:lnTo>
                      <a:pt x="0" y="3"/>
                    </a:lnTo>
                    <a:lnTo>
                      <a:pt x="2" y="2"/>
                    </a:lnTo>
                    <a:lnTo>
                      <a:pt x="2"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6" name="Freeform 409">
                <a:extLst>
                  <a:ext uri="{FF2B5EF4-FFF2-40B4-BE49-F238E27FC236}">
                    <a16:creationId xmlns:a16="http://schemas.microsoft.com/office/drawing/2014/main" id="{A9A4E47F-6F11-46EE-8A9B-A34C48C004AF}"/>
                  </a:ext>
                </a:extLst>
              </p:cNvPr>
              <p:cNvSpPr>
                <a:spLocks/>
              </p:cNvSpPr>
              <p:nvPr/>
            </p:nvSpPr>
            <p:spPr bwMode="auto">
              <a:xfrm>
                <a:off x="4614" y="2225"/>
                <a:ext cx="215" cy="42"/>
              </a:xfrm>
              <a:custGeom>
                <a:avLst/>
                <a:gdLst>
                  <a:gd name="T0" fmla="*/ 2 w 215"/>
                  <a:gd name="T1" fmla="*/ 0 h 42"/>
                  <a:gd name="T2" fmla="*/ 211 w 215"/>
                  <a:gd name="T3" fmla="*/ 37 h 42"/>
                  <a:gd name="T4" fmla="*/ 213 w 215"/>
                  <a:gd name="T5" fmla="*/ 39 h 42"/>
                  <a:gd name="T6" fmla="*/ 213 w 215"/>
                  <a:gd name="T7" fmla="*/ 39 h 42"/>
                  <a:gd name="T8" fmla="*/ 215 w 215"/>
                  <a:gd name="T9" fmla="*/ 40 h 42"/>
                  <a:gd name="T10" fmla="*/ 215 w 215"/>
                  <a:gd name="T11" fmla="*/ 42 h 42"/>
                  <a:gd name="T12" fmla="*/ 0 w 215"/>
                  <a:gd name="T13" fmla="*/ 3 h 42"/>
                  <a:gd name="T14" fmla="*/ 0 w 215"/>
                  <a:gd name="T15" fmla="*/ 1 h 42"/>
                  <a:gd name="T16" fmla="*/ 2 w 21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2">
                    <a:moveTo>
                      <a:pt x="2" y="0"/>
                    </a:moveTo>
                    <a:lnTo>
                      <a:pt x="211" y="37"/>
                    </a:lnTo>
                    <a:lnTo>
                      <a:pt x="213" y="39"/>
                    </a:lnTo>
                    <a:lnTo>
                      <a:pt x="215" y="40"/>
                    </a:lnTo>
                    <a:lnTo>
                      <a:pt x="215" y="42"/>
                    </a:lnTo>
                    <a:lnTo>
                      <a:pt x="0" y="3"/>
                    </a:lnTo>
                    <a:lnTo>
                      <a:pt x="0" y="1"/>
                    </a:lnTo>
                    <a:lnTo>
                      <a:pt x="2" y="0"/>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7" name="Freeform 410">
                <a:extLst>
                  <a:ext uri="{FF2B5EF4-FFF2-40B4-BE49-F238E27FC236}">
                    <a16:creationId xmlns:a16="http://schemas.microsoft.com/office/drawing/2014/main" id="{6194E1B6-5D61-4CDF-81BF-0F46B4DBC013}"/>
                  </a:ext>
                </a:extLst>
              </p:cNvPr>
              <p:cNvSpPr>
                <a:spLocks/>
              </p:cNvSpPr>
              <p:nvPr/>
            </p:nvSpPr>
            <p:spPr bwMode="auto">
              <a:xfrm>
                <a:off x="4614" y="2226"/>
                <a:ext cx="216" cy="43"/>
              </a:xfrm>
              <a:custGeom>
                <a:avLst/>
                <a:gdLst>
                  <a:gd name="T0" fmla="*/ 0 w 216"/>
                  <a:gd name="T1" fmla="*/ 0 h 43"/>
                  <a:gd name="T2" fmla="*/ 215 w 216"/>
                  <a:gd name="T3" fmla="*/ 38 h 43"/>
                  <a:gd name="T4" fmla="*/ 215 w 216"/>
                  <a:gd name="T5" fmla="*/ 41 h 43"/>
                  <a:gd name="T6" fmla="*/ 216 w 216"/>
                  <a:gd name="T7" fmla="*/ 43 h 43"/>
                  <a:gd name="T8" fmla="*/ 0 w 216"/>
                  <a:gd name="T9" fmla="*/ 4 h 43"/>
                  <a:gd name="T10" fmla="*/ 0 w 216"/>
                  <a:gd name="T11" fmla="*/ 2 h 43"/>
                  <a:gd name="T12" fmla="*/ 0 w 21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3">
                    <a:moveTo>
                      <a:pt x="0" y="0"/>
                    </a:moveTo>
                    <a:lnTo>
                      <a:pt x="215" y="38"/>
                    </a:lnTo>
                    <a:lnTo>
                      <a:pt x="215" y="41"/>
                    </a:lnTo>
                    <a:lnTo>
                      <a:pt x="216" y="43"/>
                    </a:lnTo>
                    <a:lnTo>
                      <a:pt x="0" y="4"/>
                    </a:lnTo>
                    <a:lnTo>
                      <a:pt x="0" y="2"/>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8" name="Freeform 411">
                <a:extLst>
                  <a:ext uri="{FF2B5EF4-FFF2-40B4-BE49-F238E27FC236}">
                    <a16:creationId xmlns:a16="http://schemas.microsoft.com/office/drawing/2014/main" id="{D543067D-D53D-44BA-9555-DDBC29E6139E}"/>
                  </a:ext>
                </a:extLst>
              </p:cNvPr>
              <p:cNvSpPr>
                <a:spLocks/>
              </p:cNvSpPr>
              <p:nvPr/>
            </p:nvSpPr>
            <p:spPr bwMode="auto">
              <a:xfrm>
                <a:off x="4613" y="2228"/>
                <a:ext cx="219" cy="42"/>
              </a:xfrm>
              <a:custGeom>
                <a:avLst/>
                <a:gdLst>
                  <a:gd name="T0" fmla="*/ 1 w 219"/>
                  <a:gd name="T1" fmla="*/ 0 h 42"/>
                  <a:gd name="T2" fmla="*/ 216 w 219"/>
                  <a:gd name="T3" fmla="*/ 39 h 42"/>
                  <a:gd name="T4" fmla="*/ 217 w 219"/>
                  <a:gd name="T5" fmla="*/ 41 h 42"/>
                  <a:gd name="T6" fmla="*/ 219 w 219"/>
                  <a:gd name="T7" fmla="*/ 42 h 42"/>
                  <a:gd name="T8" fmla="*/ 0 w 219"/>
                  <a:gd name="T9" fmla="*/ 3 h 42"/>
                  <a:gd name="T10" fmla="*/ 1 w 219"/>
                  <a:gd name="T11" fmla="*/ 2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6" y="39"/>
                    </a:lnTo>
                    <a:lnTo>
                      <a:pt x="217" y="41"/>
                    </a:lnTo>
                    <a:lnTo>
                      <a:pt x="219" y="42"/>
                    </a:lnTo>
                    <a:lnTo>
                      <a:pt x="0" y="3"/>
                    </a:lnTo>
                    <a:lnTo>
                      <a:pt x="1" y="2"/>
                    </a:lnTo>
                    <a:lnTo>
                      <a:pt x="1"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9" name="Freeform 412">
                <a:extLst>
                  <a:ext uri="{FF2B5EF4-FFF2-40B4-BE49-F238E27FC236}">
                    <a16:creationId xmlns:a16="http://schemas.microsoft.com/office/drawing/2014/main" id="{9ACA3784-3ABD-4A25-873B-A4FE602AE4B3}"/>
                  </a:ext>
                </a:extLst>
              </p:cNvPr>
              <p:cNvSpPr>
                <a:spLocks/>
              </p:cNvSpPr>
              <p:nvPr/>
            </p:nvSpPr>
            <p:spPr bwMode="auto">
              <a:xfrm>
                <a:off x="4613" y="2230"/>
                <a:ext cx="219" cy="42"/>
              </a:xfrm>
              <a:custGeom>
                <a:avLst/>
                <a:gdLst>
                  <a:gd name="T0" fmla="*/ 1 w 219"/>
                  <a:gd name="T1" fmla="*/ 0 h 42"/>
                  <a:gd name="T2" fmla="*/ 217 w 219"/>
                  <a:gd name="T3" fmla="*/ 39 h 42"/>
                  <a:gd name="T4" fmla="*/ 219 w 219"/>
                  <a:gd name="T5" fmla="*/ 40 h 42"/>
                  <a:gd name="T6" fmla="*/ 219 w 219"/>
                  <a:gd name="T7" fmla="*/ 42 h 42"/>
                  <a:gd name="T8" fmla="*/ 0 w 219"/>
                  <a:gd name="T9" fmla="*/ 3 h 42"/>
                  <a:gd name="T10" fmla="*/ 0 w 219"/>
                  <a:gd name="T11" fmla="*/ 1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7" y="39"/>
                    </a:lnTo>
                    <a:lnTo>
                      <a:pt x="219" y="40"/>
                    </a:lnTo>
                    <a:lnTo>
                      <a:pt x="219" y="42"/>
                    </a:lnTo>
                    <a:lnTo>
                      <a:pt x="0" y="3"/>
                    </a:lnTo>
                    <a:lnTo>
                      <a:pt x="0" y="1"/>
                    </a:lnTo>
                    <a:lnTo>
                      <a:pt x="1"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0" name="Freeform 413">
                <a:extLst>
                  <a:ext uri="{FF2B5EF4-FFF2-40B4-BE49-F238E27FC236}">
                    <a16:creationId xmlns:a16="http://schemas.microsoft.com/office/drawing/2014/main" id="{6162F670-94BF-44AC-872E-F26CCE07D2CB}"/>
                  </a:ext>
                </a:extLst>
              </p:cNvPr>
              <p:cNvSpPr>
                <a:spLocks/>
              </p:cNvSpPr>
              <p:nvPr/>
            </p:nvSpPr>
            <p:spPr bwMode="auto">
              <a:xfrm>
                <a:off x="4613" y="2231"/>
                <a:ext cx="221" cy="43"/>
              </a:xfrm>
              <a:custGeom>
                <a:avLst/>
                <a:gdLst>
                  <a:gd name="T0" fmla="*/ 0 w 221"/>
                  <a:gd name="T1" fmla="*/ 0 h 43"/>
                  <a:gd name="T2" fmla="*/ 219 w 221"/>
                  <a:gd name="T3" fmla="*/ 39 h 43"/>
                  <a:gd name="T4" fmla="*/ 219 w 221"/>
                  <a:gd name="T5" fmla="*/ 41 h 43"/>
                  <a:gd name="T6" fmla="*/ 221 w 221"/>
                  <a:gd name="T7" fmla="*/ 43 h 43"/>
                  <a:gd name="T8" fmla="*/ 0 w 221"/>
                  <a:gd name="T9" fmla="*/ 4 h 43"/>
                  <a:gd name="T10" fmla="*/ 0 w 221"/>
                  <a:gd name="T11" fmla="*/ 2 h 43"/>
                  <a:gd name="T12" fmla="*/ 0 w 221"/>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3">
                    <a:moveTo>
                      <a:pt x="0" y="0"/>
                    </a:moveTo>
                    <a:lnTo>
                      <a:pt x="219" y="39"/>
                    </a:lnTo>
                    <a:lnTo>
                      <a:pt x="219" y="41"/>
                    </a:lnTo>
                    <a:lnTo>
                      <a:pt x="221" y="43"/>
                    </a:lnTo>
                    <a:lnTo>
                      <a:pt x="0" y="4"/>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1" name="Freeform 414">
                <a:extLst>
                  <a:ext uri="{FF2B5EF4-FFF2-40B4-BE49-F238E27FC236}">
                    <a16:creationId xmlns:a16="http://schemas.microsoft.com/office/drawing/2014/main" id="{93F30164-8A9D-433C-B46B-FBC9D5D0516D}"/>
                  </a:ext>
                </a:extLst>
              </p:cNvPr>
              <p:cNvSpPr>
                <a:spLocks/>
              </p:cNvSpPr>
              <p:nvPr/>
            </p:nvSpPr>
            <p:spPr bwMode="auto">
              <a:xfrm>
                <a:off x="4613" y="2233"/>
                <a:ext cx="221" cy="42"/>
              </a:xfrm>
              <a:custGeom>
                <a:avLst/>
                <a:gdLst>
                  <a:gd name="T0" fmla="*/ 0 w 221"/>
                  <a:gd name="T1" fmla="*/ 0 h 42"/>
                  <a:gd name="T2" fmla="*/ 219 w 221"/>
                  <a:gd name="T3" fmla="*/ 39 h 42"/>
                  <a:gd name="T4" fmla="*/ 221 w 221"/>
                  <a:gd name="T5" fmla="*/ 41 h 42"/>
                  <a:gd name="T6" fmla="*/ 221 w 221"/>
                  <a:gd name="T7" fmla="*/ 42 h 42"/>
                  <a:gd name="T8" fmla="*/ 0 w 221"/>
                  <a:gd name="T9" fmla="*/ 4 h 42"/>
                  <a:gd name="T10" fmla="*/ 0 w 221"/>
                  <a:gd name="T11" fmla="*/ 2 h 42"/>
                  <a:gd name="T12" fmla="*/ 0 w 221"/>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2">
                    <a:moveTo>
                      <a:pt x="0" y="0"/>
                    </a:moveTo>
                    <a:lnTo>
                      <a:pt x="219" y="39"/>
                    </a:lnTo>
                    <a:lnTo>
                      <a:pt x="221" y="41"/>
                    </a:lnTo>
                    <a:lnTo>
                      <a:pt x="221" y="42"/>
                    </a:lnTo>
                    <a:lnTo>
                      <a:pt x="0" y="4"/>
                    </a:lnTo>
                    <a:lnTo>
                      <a:pt x="0"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2" name="Freeform 415">
                <a:extLst>
                  <a:ext uri="{FF2B5EF4-FFF2-40B4-BE49-F238E27FC236}">
                    <a16:creationId xmlns:a16="http://schemas.microsoft.com/office/drawing/2014/main" id="{D0DA7262-033E-4D51-B27D-2252A1B42A50}"/>
                  </a:ext>
                </a:extLst>
              </p:cNvPr>
              <p:cNvSpPr>
                <a:spLocks/>
              </p:cNvSpPr>
              <p:nvPr/>
            </p:nvSpPr>
            <p:spPr bwMode="auto">
              <a:xfrm>
                <a:off x="4611" y="2235"/>
                <a:ext cx="225" cy="42"/>
              </a:xfrm>
              <a:custGeom>
                <a:avLst/>
                <a:gdLst>
                  <a:gd name="T0" fmla="*/ 2 w 225"/>
                  <a:gd name="T1" fmla="*/ 0 h 42"/>
                  <a:gd name="T2" fmla="*/ 223 w 225"/>
                  <a:gd name="T3" fmla="*/ 39 h 42"/>
                  <a:gd name="T4" fmla="*/ 223 w 225"/>
                  <a:gd name="T5" fmla="*/ 40 h 42"/>
                  <a:gd name="T6" fmla="*/ 225 w 225"/>
                  <a:gd name="T7" fmla="*/ 42 h 42"/>
                  <a:gd name="T8" fmla="*/ 0 w 225"/>
                  <a:gd name="T9" fmla="*/ 3 h 42"/>
                  <a:gd name="T10" fmla="*/ 2 w 225"/>
                  <a:gd name="T11" fmla="*/ 2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9"/>
                    </a:lnTo>
                    <a:lnTo>
                      <a:pt x="223" y="40"/>
                    </a:lnTo>
                    <a:lnTo>
                      <a:pt x="225" y="42"/>
                    </a:lnTo>
                    <a:lnTo>
                      <a:pt x="0" y="3"/>
                    </a:lnTo>
                    <a:lnTo>
                      <a:pt x="2" y="2"/>
                    </a:lnTo>
                    <a:lnTo>
                      <a:pt x="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3" name="Freeform 416">
                <a:extLst>
                  <a:ext uri="{FF2B5EF4-FFF2-40B4-BE49-F238E27FC236}">
                    <a16:creationId xmlns:a16="http://schemas.microsoft.com/office/drawing/2014/main" id="{D6F5BB11-A10F-4A0E-8F1C-321B1C3F5266}"/>
                  </a:ext>
                </a:extLst>
              </p:cNvPr>
              <p:cNvSpPr>
                <a:spLocks/>
              </p:cNvSpPr>
              <p:nvPr/>
            </p:nvSpPr>
            <p:spPr bwMode="auto">
              <a:xfrm>
                <a:off x="4611" y="2237"/>
                <a:ext cx="225" cy="42"/>
              </a:xfrm>
              <a:custGeom>
                <a:avLst/>
                <a:gdLst>
                  <a:gd name="T0" fmla="*/ 2 w 225"/>
                  <a:gd name="T1" fmla="*/ 0 h 42"/>
                  <a:gd name="T2" fmla="*/ 223 w 225"/>
                  <a:gd name="T3" fmla="*/ 38 h 42"/>
                  <a:gd name="T4" fmla="*/ 225 w 225"/>
                  <a:gd name="T5" fmla="*/ 40 h 42"/>
                  <a:gd name="T6" fmla="*/ 225 w 225"/>
                  <a:gd name="T7" fmla="*/ 42 h 42"/>
                  <a:gd name="T8" fmla="*/ 0 w 225"/>
                  <a:gd name="T9" fmla="*/ 3 h 42"/>
                  <a:gd name="T10" fmla="*/ 0 w 225"/>
                  <a:gd name="T11" fmla="*/ 1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8"/>
                    </a:lnTo>
                    <a:lnTo>
                      <a:pt x="225" y="40"/>
                    </a:lnTo>
                    <a:lnTo>
                      <a:pt x="225" y="42"/>
                    </a:lnTo>
                    <a:lnTo>
                      <a:pt x="0" y="3"/>
                    </a:lnTo>
                    <a:lnTo>
                      <a:pt x="0" y="1"/>
                    </a:lnTo>
                    <a:lnTo>
                      <a:pt x="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4" name="Freeform 417">
                <a:extLst>
                  <a:ext uri="{FF2B5EF4-FFF2-40B4-BE49-F238E27FC236}">
                    <a16:creationId xmlns:a16="http://schemas.microsoft.com/office/drawing/2014/main" id="{58844BD5-474E-40E5-AD9E-BEEBD14CF5F2}"/>
                  </a:ext>
                </a:extLst>
              </p:cNvPr>
              <p:cNvSpPr>
                <a:spLocks/>
              </p:cNvSpPr>
              <p:nvPr/>
            </p:nvSpPr>
            <p:spPr bwMode="auto">
              <a:xfrm>
                <a:off x="4611" y="2238"/>
                <a:ext cx="225" cy="42"/>
              </a:xfrm>
              <a:custGeom>
                <a:avLst/>
                <a:gdLst>
                  <a:gd name="T0" fmla="*/ 0 w 225"/>
                  <a:gd name="T1" fmla="*/ 0 h 42"/>
                  <a:gd name="T2" fmla="*/ 225 w 225"/>
                  <a:gd name="T3" fmla="*/ 39 h 42"/>
                  <a:gd name="T4" fmla="*/ 225 w 225"/>
                  <a:gd name="T5" fmla="*/ 41 h 42"/>
                  <a:gd name="T6" fmla="*/ 225 w 225"/>
                  <a:gd name="T7" fmla="*/ 42 h 42"/>
                  <a:gd name="T8" fmla="*/ 0 w 225"/>
                  <a:gd name="T9" fmla="*/ 4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1"/>
                    </a:lnTo>
                    <a:lnTo>
                      <a:pt x="225" y="42"/>
                    </a:lnTo>
                    <a:lnTo>
                      <a:pt x="0" y="4"/>
                    </a:lnTo>
                    <a:lnTo>
                      <a:pt x="0" y="2"/>
                    </a:lnTo>
                    <a:lnTo>
                      <a:pt x="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5" name="Freeform 418">
                <a:extLst>
                  <a:ext uri="{FF2B5EF4-FFF2-40B4-BE49-F238E27FC236}">
                    <a16:creationId xmlns:a16="http://schemas.microsoft.com/office/drawing/2014/main" id="{52016D54-B900-4FBB-AB5D-892D57B92514}"/>
                  </a:ext>
                </a:extLst>
              </p:cNvPr>
              <p:cNvSpPr>
                <a:spLocks/>
              </p:cNvSpPr>
              <p:nvPr/>
            </p:nvSpPr>
            <p:spPr bwMode="auto">
              <a:xfrm>
                <a:off x="4611" y="2240"/>
                <a:ext cx="225" cy="42"/>
              </a:xfrm>
              <a:custGeom>
                <a:avLst/>
                <a:gdLst>
                  <a:gd name="T0" fmla="*/ 0 w 225"/>
                  <a:gd name="T1" fmla="*/ 0 h 42"/>
                  <a:gd name="T2" fmla="*/ 225 w 225"/>
                  <a:gd name="T3" fmla="*/ 39 h 42"/>
                  <a:gd name="T4" fmla="*/ 225 w 225"/>
                  <a:gd name="T5" fmla="*/ 40 h 42"/>
                  <a:gd name="T6" fmla="*/ 225 w 225"/>
                  <a:gd name="T7" fmla="*/ 42 h 42"/>
                  <a:gd name="T8" fmla="*/ 0 w 225"/>
                  <a:gd name="T9" fmla="*/ 3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0"/>
                    </a:lnTo>
                    <a:lnTo>
                      <a:pt x="225" y="42"/>
                    </a:lnTo>
                    <a:lnTo>
                      <a:pt x="0" y="3"/>
                    </a:lnTo>
                    <a:lnTo>
                      <a:pt x="0" y="2"/>
                    </a:lnTo>
                    <a:lnTo>
                      <a:pt x="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6" name="Freeform 419">
                <a:extLst>
                  <a:ext uri="{FF2B5EF4-FFF2-40B4-BE49-F238E27FC236}">
                    <a16:creationId xmlns:a16="http://schemas.microsoft.com/office/drawing/2014/main" id="{F5887C1E-B4EE-42C6-92CC-9E51ADE82837}"/>
                  </a:ext>
                </a:extLst>
              </p:cNvPr>
              <p:cNvSpPr>
                <a:spLocks/>
              </p:cNvSpPr>
              <p:nvPr/>
            </p:nvSpPr>
            <p:spPr bwMode="auto">
              <a:xfrm>
                <a:off x="4609" y="2242"/>
                <a:ext cx="227" cy="42"/>
              </a:xfrm>
              <a:custGeom>
                <a:avLst/>
                <a:gdLst>
                  <a:gd name="T0" fmla="*/ 2 w 227"/>
                  <a:gd name="T1" fmla="*/ 0 h 42"/>
                  <a:gd name="T2" fmla="*/ 227 w 227"/>
                  <a:gd name="T3" fmla="*/ 38 h 42"/>
                  <a:gd name="T4" fmla="*/ 227 w 227"/>
                  <a:gd name="T5" fmla="*/ 40 h 42"/>
                  <a:gd name="T6" fmla="*/ 227 w 227"/>
                  <a:gd name="T7" fmla="*/ 42 h 42"/>
                  <a:gd name="T8" fmla="*/ 0 w 227"/>
                  <a:gd name="T9" fmla="*/ 3 h 42"/>
                  <a:gd name="T10" fmla="*/ 2 w 227"/>
                  <a:gd name="T11" fmla="*/ 1 h 42"/>
                  <a:gd name="T12" fmla="*/ 2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2" y="0"/>
                    </a:moveTo>
                    <a:lnTo>
                      <a:pt x="227" y="38"/>
                    </a:lnTo>
                    <a:lnTo>
                      <a:pt x="227" y="40"/>
                    </a:lnTo>
                    <a:lnTo>
                      <a:pt x="227" y="42"/>
                    </a:lnTo>
                    <a:lnTo>
                      <a:pt x="0" y="3"/>
                    </a:lnTo>
                    <a:lnTo>
                      <a:pt x="2" y="1"/>
                    </a:lnTo>
                    <a:lnTo>
                      <a:pt x="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7" name="Freeform 420">
                <a:extLst>
                  <a:ext uri="{FF2B5EF4-FFF2-40B4-BE49-F238E27FC236}">
                    <a16:creationId xmlns:a16="http://schemas.microsoft.com/office/drawing/2014/main" id="{C94F6334-0E71-48D0-A3CF-C4BCE0B2A729}"/>
                  </a:ext>
                </a:extLst>
              </p:cNvPr>
              <p:cNvSpPr>
                <a:spLocks/>
              </p:cNvSpPr>
              <p:nvPr/>
            </p:nvSpPr>
            <p:spPr bwMode="auto">
              <a:xfrm>
                <a:off x="4609" y="2243"/>
                <a:ext cx="227" cy="43"/>
              </a:xfrm>
              <a:custGeom>
                <a:avLst/>
                <a:gdLst>
                  <a:gd name="T0" fmla="*/ 2 w 227"/>
                  <a:gd name="T1" fmla="*/ 0 h 43"/>
                  <a:gd name="T2" fmla="*/ 227 w 227"/>
                  <a:gd name="T3" fmla="*/ 39 h 43"/>
                  <a:gd name="T4" fmla="*/ 227 w 227"/>
                  <a:gd name="T5" fmla="*/ 41 h 43"/>
                  <a:gd name="T6" fmla="*/ 227 w 227"/>
                  <a:gd name="T7" fmla="*/ 43 h 43"/>
                  <a:gd name="T8" fmla="*/ 0 w 227"/>
                  <a:gd name="T9" fmla="*/ 4 h 43"/>
                  <a:gd name="T10" fmla="*/ 0 w 227"/>
                  <a:gd name="T11" fmla="*/ 2 h 43"/>
                  <a:gd name="T12" fmla="*/ 2 w 227"/>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3">
                    <a:moveTo>
                      <a:pt x="2" y="0"/>
                    </a:moveTo>
                    <a:lnTo>
                      <a:pt x="227" y="39"/>
                    </a:lnTo>
                    <a:lnTo>
                      <a:pt x="227" y="41"/>
                    </a:lnTo>
                    <a:lnTo>
                      <a:pt x="227" y="43"/>
                    </a:lnTo>
                    <a:lnTo>
                      <a:pt x="0" y="4"/>
                    </a:lnTo>
                    <a:lnTo>
                      <a:pt x="0" y="2"/>
                    </a:lnTo>
                    <a:lnTo>
                      <a:pt x="2"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8" name="Freeform 421">
                <a:extLst>
                  <a:ext uri="{FF2B5EF4-FFF2-40B4-BE49-F238E27FC236}">
                    <a16:creationId xmlns:a16="http://schemas.microsoft.com/office/drawing/2014/main" id="{40CB9626-20C7-4A27-884E-8B60E8F28E5F}"/>
                  </a:ext>
                </a:extLst>
              </p:cNvPr>
              <p:cNvSpPr>
                <a:spLocks/>
              </p:cNvSpPr>
              <p:nvPr/>
            </p:nvSpPr>
            <p:spPr bwMode="auto">
              <a:xfrm>
                <a:off x="4609" y="2245"/>
                <a:ext cx="227" cy="42"/>
              </a:xfrm>
              <a:custGeom>
                <a:avLst/>
                <a:gdLst>
                  <a:gd name="T0" fmla="*/ 0 w 227"/>
                  <a:gd name="T1" fmla="*/ 0 h 42"/>
                  <a:gd name="T2" fmla="*/ 227 w 227"/>
                  <a:gd name="T3" fmla="*/ 39 h 42"/>
                  <a:gd name="T4" fmla="*/ 227 w 227"/>
                  <a:gd name="T5" fmla="*/ 41 h 42"/>
                  <a:gd name="T6" fmla="*/ 227 w 227"/>
                  <a:gd name="T7" fmla="*/ 42 h 42"/>
                  <a:gd name="T8" fmla="*/ 0 w 227"/>
                  <a:gd name="T9" fmla="*/ 3 h 42"/>
                  <a:gd name="T10" fmla="*/ 0 w 227"/>
                  <a:gd name="T11" fmla="*/ 2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1"/>
                    </a:lnTo>
                    <a:lnTo>
                      <a:pt x="227" y="42"/>
                    </a:lnTo>
                    <a:lnTo>
                      <a:pt x="0" y="3"/>
                    </a:lnTo>
                    <a:lnTo>
                      <a:pt x="0" y="2"/>
                    </a:lnTo>
                    <a:lnTo>
                      <a:pt x="0"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9" name="Freeform 422">
                <a:extLst>
                  <a:ext uri="{FF2B5EF4-FFF2-40B4-BE49-F238E27FC236}">
                    <a16:creationId xmlns:a16="http://schemas.microsoft.com/office/drawing/2014/main" id="{8B9A6604-711E-4331-98B8-CA58378611DC}"/>
                  </a:ext>
                </a:extLst>
              </p:cNvPr>
              <p:cNvSpPr>
                <a:spLocks/>
              </p:cNvSpPr>
              <p:nvPr/>
            </p:nvSpPr>
            <p:spPr bwMode="auto">
              <a:xfrm>
                <a:off x="4609" y="2247"/>
                <a:ext cx="227" cy="42"/>
              </a:xfrm>
              <a:custGeom>
                <a:avLst/>
                <a:gdLst>
                  <a:gd name="T0" fmla="*/ 0 w 227"/>
                  <a:gd name="T1" fmla="*/ 0 h 42"/>
                  <a:gd name="T2" fmla="*/ 227 w 227"/>
                  <a:gd name="T3" fmla="*/ 39 h 42"/>
                  <a:gd name="T4" fmla="*/ 227 w 227"/>
                  <a:gd name="T5" fmla="*/ 40 h 42"/>
                  <a:gd name="T6" fmla="*/ 227 w 227"/>
                  <a:gd name="T7" fmla="*/ 42 h 42"/>
                  <a:gd name="T8" fmla="*/ 0 w 227"/>
                  <a:gd name="T9" fmla="*/ 3 h 42"/>
                  <a:gd name="T10" fmla="*/ 0 w 227"/>
                  <a:gd name="T11" fmla="*/ 1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0"/>
                    </a:lnTo>
                    <a:lnTo>
                      <a:pt x="227" y="42"/>
                    </a:lnTo>
                    <a:lnTo>
                      <a:pt x="0" y="3"/>
                    </a:lnTo>
                    <a:lnTo>
                      <a:pt x="0" y="1"/>
                    </a:lnTo>
                    <a:lnTo>
                      <a:pt x="0" y="0"/>
                    </a:ln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0" name="Freeform 423">
                <a:extLst>
                  <a:ext uri="{FF2B5EF4-FFF2-40B4-BE49-F238E27FC236}">
                    <a16:creationId xmlns:a16="http://schemas.microsoft.com/office/drawing/2014/main" id="{A32E4533-2605-457A-A818-9B3222CFA9BA}"/>
                  </a:ext>
                </a:extLst>
              </p:cNvPr>
              <p:cNvSpPr>
                <a:spLocks/>
              </p:cNvSpPr>
              <p:nvPr/>
            </p:nvSpPr>
            <p:spPr bwMode="auto">
              <a:xfrm>
                <a:off x="4608" y="2248"/>
                <a:ext cx="228" cy="43"/>
              </a:xfrm>
              <a:custGeom>
                <a:avLst/>
                <a:gdLst>
                  <a:gd name="T0" fmla="*/ 1 w 228"/>
                  <a:gd name="T1" fmla="*/ 0 h 43"/>
                  <a:gd name="T2" fmla="*/ 228 w 228"/>
                  <a:gd name="T3" fmla="*/ 39 h 43"/>
                  <a:gd name="T4" fmla="*/ 228 w 228"/>
                  <a:gd name="T5" fmla="*/ 41 h 43"/>
                  <a:gd name="T6" fmla="*/ 226 w 228"/>
                  <a:gd name="T7" fmla="*/ 43 h 43"/>
                  <a:gd name="T8" fmla="*/ 0 w 228"/>
                  <a:gd name="T9" fmla="*/ 4 h 43"/>
                  <a:gd name="T10" fmla="*/ 1 w 228"/>
                  <a:gd name="T11" fmla="*/ 2 h 43"/>
                  <a:gd name="T12" fmla="*/ 1 w 228"/>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3">
                    <a:moveTo>
                      <a:pt x="1" y="0"/>
                    </a:moveTo>
                    <a:lnTo>
                      <a:pt x="228" y="39"/>
                    </a:lnTo>
                    <a:lnTo>
                      <a:pt x="228" y="41"/>
                    </a:lnTo>
                    <a:lnTo>
                      <a:pt x="226" y="43"/>
                    </a:lnTo>
                    <a:lnTo>
                      <a:pt x="0" y="4"/>
                    </a:lnTo>
                    <a:lnTo>
                      <a:pt x="1" y="2"/>
                    </a:lnTo>
                    <a:lnTo>
                      <a:pt x="1"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1" name="Freeform 424">
                <a:extLst>
                  <a:ext uri="{FF2B5EF4-FFF2-40B4-BE49-F238E27FC236}">
                    <a16:creationId xmlns:a16="http://schemas.microsoft.com/office/drawing/2014/main" id="{9391D571-D841-48FA-9935-6585F0A9697F}"/>
                  </a:ext>
                </a:extLst>
              </p:cNvPr>
              <p:cNvSpPr>
                <a:spLocks/>
              </p:cNvSpPr>
              <p:nvPr/>
            </p:nvSpPr>
            <p:spPr bwMode="auto">
              <a:xfrm>
                <a:off x="4608" y="2250"/>
                <a:ext cx="228" cy="42"/>
              </a:xfrm>
              <a:custGeom>
                <a:avLst/>
                <a:gdLst>
                  <a:gd name="T0" fmla="*/ 1 w 228"/>
                  <a:gd name="T1" fmla="*/ 0 h 42"/>
                  <a:gd name="T2" fmla="*/ 228 w 228"/>
                  <a:gd name="T3" fmla="*/ 39 h 42"/>
                  <a:gd name="T4" fmla="*/ 226 w 228"/>
                  <a:gd name="T5" fmla="*/ 41 h 42"/>
                  <a:gd name="T6" fmla="*/ 226 w 228"/>
                  <a:gd name="T7" fmla="*/ 42 h 42"/>
                  <a:gd name="T8" fmla="*/ 0 w 228"/>
                  <a:gd name="T9" fmla="*/ 3 h 42"/>
                  <a:gd name="T10" fmla="*/ 0 w 228"/>
                  <a:gd name="T11" fmla="*/ 2 h 42"/>
                  <a:gd name="T12" fmla="*/ 1 w 228"/>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2">
                    <a:moveTo>
                      <a:pt x="1" y="0"/>
                    </a:moveTo>
                    <a:lnTo>
                      <a:pt x="228" y="39"/>
                    </a:lnTo>
                    <a:lnTo>
                      <a:pt x="226" y="41"/>
                    </a:lnTo>
                    <a:lnTo>
                      <a:pt x="226" y="42"/>
                    </a:lnTo>
                    <a:lnTo>
                      <a:pt x="0" y="3"/>
                    </a:lnTo>
                    <a:lnTo>
                      <a:pt x="0" y="2"/>
                    </a:lnTo>
                    <a:lnTo>
                      <a:pt x="1"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2" name="Freeform 425">
                <a:extLst>
                  <a:ext uri="{FF2B5EF4-FFF2-40B4-BE49-F238E27FC236}">
                    <a16:creationId xmlns:a16="http://schemas.microsoft.com/office/drawing/2014/main" id="{037E1508-FDEB-4E61-A57D-68739F73815E}"/>
                  </a:ext>
                </a:extLst>
              </p:cNvPr>
              <p:cNvSpPr>
                <a:spLocks/>
              </p:cNvSpPr>
              <p:nvPr/>
            </p:nvSpPr>
            <p:spPr bwMode="auto">
              <a:xfrm>
                <a:off x="4608" y="2252"/>
                <a:ext cx="226" cy="42"/>
              </a:xfrm>
              <a:custGeom>
                <a:avLst/>
                <a:gdLst>
                  <a:gd name="T0" fmla="*/ 0 w 226"/>
                  <a:gd name="T1" fmla="*/ 0 h 42"/>
                  <a:gd name="T2" fmla="*/ 226 w 226"/>
                  <a:gd name="T3" fmla="*/ 39 h 42"/>
                  <a:gd name="T4" fmla="*/ 226 w 226"/>
                  <a:gd name="T5" fmla="*/ 40 h 42"/>
                  <a:gd name="T6" fmla="*/ 226 w 226"/>
                  <a:gd name="T7" fmla="*/ 42 h 42"/>
                  <a:gd name="T8" fmla="*/ 0 w 226"/>
                  <a:gd name="T9" fmla="*/ 3 h 42"/>
                  <a:gd name="T10" fmla="*/ 0 w 226"/>
                  <a:gd name="T11" fmla="*/ 1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6" y="40"/>
                    </a:lnTo>
                    <a:lnTo>
                      <a:pt x="226" y="42"/>
                    </a:lnTo>
                    <a:lnTo>
                      <a:pt x="0" y="3"/>
                    </a:lnTo>
                    <a:lnTo>
                      <a:pt x="0" y="1"/>
                    </a:lnTo>
                    <a:lnTo>
                      <a:pt x="0"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3" name="Freeform 426">
                <a:extLst>
                  <a:ext uri="{FF2B5EF4-FFF2-40B4-BE49-F238E27FC236}">
                    <a16:creationId xmlns:a16="http://schemas.microsoft.com/office/drawing/2014/main" id="{11DE24FD-B81D-4767-BC3E-BDE38288647B}"/>
                  </a:ext>
                </a:extLst>
              </p:cNvPr>
              <p:cNvSpPr>
                <a:spLocks/>
              </p:cNvSpPr>
              <p:nvPr/>
            </p:nvSpPr>
            <p:spPr bwMode="auto">
              <a:xfrm>
                <a:off x="4608" y="2253"/>
                <a:ext cx="226" cy="43"/>
              </a:xfrm>
              <a:custGeom>
                <a:avLst/>
                <a:gdLst>
                  <a:gd name="T0" fmla="*/ 0 w 226"/>
                  <a:gd name="T1" fmla="*/ 0 h 43"/>
                  <a:gd name="T2" fmla="*/ 226 w 226"/>
                  <a:gd name="T3" fmla="*/ 39 h 43"/>
                  <a:gd name="T4" fmla="*/ 226 w 226"/>
                  <a:gd name="T5" fmla="*/ 41 h 43"/>
                  <a:gd name="T6" fmla="*/ 224 w 226"/>
                  <a:gd name="T7" fmla="*/ 43 h 43"/>
                  <a:gd name="T8" fmla="*/ 0 w 226"/>
                  <a:gd name="T9" fmla="*/ 4 h 43"/>
                  <a:gd name="T10" fmla="*/ 0 w 226"/>
                  <a:gd name="T11" fmla="*/ 2 h 43"/>
                  <a:gd name="T12" fmla="*/ 0 w 22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3">
                    <a:moveTo>
                      <a:pt x="0" y="0"/>
                    </a:moveTo>
                    <a:lnTo>
                      <a:pt x="226" y="39"/>
                    </a:lnTo>
                    <a:lnTo>
                      <a:pt x="226" y="41"/>
                    </a:lnTo>
                    <a:lnTo>
                      <a:pt x="224" y="43"/>
                    </a:lnTo>
                    <a:lnTo>
                      <a:pt x="0" y="4"/>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4" name="Freeform 427">
                <a:extLst>
                  <a:ext uri="{FF2B5EF4-FFF2-40B4-BE49-F238E27FC236}">
                    <a16:creationId xmlns:a16="http://schemas.microsoft.com/office/drawing/2014/main" id="{923A541F-C9C4-4D0B-A57B-DCD6F7B7D596}"/>
                  </a:ext>
                </a:extLst>
              </p:cNvPr>
              <p:cNvSpPr>
                <a:spLocks/>
              </p:cNvSpPr>
              <p:nvPr/>
            </p:nvSpPr>
            <p:spPr bwMode="auto">
              <a:xfrm>
                <a:off x="4608" y="2255"/>
                <a:ext cx="226" cy="42"/>
              </a:xfrm>
              <a:custGeom>
                <a:avLst/>
                <a:gdLst>
                  <a:gd name="T0" fmla="*/ 0 w 226"/>
                  <a:gd name="T1" fmla="*/ 0 h 42"/>
                  <a:gd name="T2" fmla="*/ 226 w 226"/>
                  <a:gd name="T3" fmla="*/ 39 h 42"/>
                  <a:gd name="T4" fmla="*/ 224 w 226"/>
                  <a:gd name="T5" fmla="*/ 41 h 42"/>
                  <a:gd name="T6" fmla="*/ 224 w 226"/>
                  <a:gd name="T7" fmla="*/ 42 h 42"/>
                  <a:gd name="T8" fmla="*/ 0 w 226"/>
                  <a:gd name="T9" fmla="*/ 3 h 42"/>
                  <a:gd name="T10" fmla="*/ 0 w 226"/>
                  <a:gd name="T11" fmla="*/ 2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4" y="41"/>
                    </a:lnTo>
                    <a:lnTo>
                      <a:pt x="224" y="42"/>
                    </a:lnTo>
                    <a:lnTo>
                      <a:pt x="0" y="3"/>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5" name="Freeform 428">
                <a:extLst>
                  <a:ext uri="{FF2B5EF4-FFF2-40B4-BE49-F238E27FC236}">
                    <a16:creationId xmlns:a16="http://schemas.microsoft.com/office/drawing/2014/main" id="{9EA750C2-443F-4146-9C97-971A6EDD3A91}"/>
                  </a:ext>
                </a:extLst>
              </p:cNvPr>
              <p:cNvSpPr>
                <a:spLocks/>
              </p:cNvSpPr>
              <p:nvPr/>
            </p:nvSpPr>
            <p:spPr bwMode="auto">
              <a:xfrm>
                <a:off x="4608" y="2257"/>
                <a:ext cx="224" cy="42"/>
              </a:xfrm>
              <a:custGeom>
                <a:avLst/>
                <a:gdLst>
                  <a:gd name="T0" fmla="*/ 0 w 224"/>
                  <a:gd name="T1" fmla="*/ 0 h 42"/>
                  <a:gd name="T2" fmla="*/ 224 w 224"/>
                  <a:gd name="T3" fmla="*/ 39 h 42"/>
                  <a:gd name="T4" fmla="*/ 224 w 224"/>
                  <a:gd name="T5" fmla="*/ 40 h 42"/>
                  <a:gd name="T6" fmla="*/ 222 w 224"/>
                  <a:gd name="T7" fmla="*/ 42 h 42"/>
                  <a:gd name="T8" fmla="*/ 0 w 224"/>
                  <a:gd name="T9" fmla="*/ 3 h 42"/>
                  <a:gd name="T10" fmla="*/ 0 w 224"/>
                  <a:gd name="T11" fmla="*/ 1 h 42"/>
                  <a:gd name="T12" fmla="*/ 0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0" y="0"/>
                    </a:moveTo>
                    <a:lnTo>
                      <a:pt x="224" y="39"/>
                    </a:lnTo>
                    <a:lnTo>
                      <a:pt x="224" y="40"/>
                    </a:lnTo>
                    <a:lnTo>
                      <a:pt x="222" y="42"/>
                    </a:lnTo>
                    <a:lnTo>
                      <a:pt x="0" y="3"/>
                    </a:lnTo>
                    <a:lnTo>
                      <a:pt x="0" y="1"/>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6" name="Freeform 429">
                <a:extLst>
                  <a:ext uri="{FF2B5EF4-FFF2-40B4-BE49-F238E27FC236}">
                    <a16:creationId xmlns:a16="http://schemas.microsoft.com/office/drawing/2014/main" id="{DC3BA05B-10D3-446E-8AA7-DAD7665BA8A8}"/>
                  </a:ext>
                </a:extLst>
              </p:cNvPr>
              <p:cNvSpPr>
                <a:spLocks/>
              </p:cNvSpPr>
              <p:nvPr/>
            </p:nvSpPr>
            <p:spPr bwMode="auto">
              <a:xfrm>
                <a:off x="4608" y="2258"/>
                <a:ext cx="224" cy="43"/>
              </a:xfrm>
              <a:custGeom>
                <a:avLst/>
                <a:gdLst>
                  <a:gd name="T0" fmla="*/ 0 w 224"/>
                  <a:gd name="T1" fmla="*/ 0 h 43"/>
                  <a:gd name="T2" fmla="*/ 224 w 224"/>
                  <a:gd name="T3" fmla="*/ 39 h 43"/>
                  <a:gd name="T4" fmla="*/ 222 w 224"/>
                  <a:gd name="T5" fmla="*/ 41 h 43"/>
                  <a:gd name="T6" fmla="*/ 222 w 224"/>
                  <a:gd name="T7" fmla="*/ 43 h 43"/>
                  <a:gd name="T8" fmla="*/ 0 w 224"/>
                  <a:gd name="T9" fmla="*/ 4 h 43"/>
                  <a:gd name="T10" fmla="*/ 0 w 224"/>
                  <a:gd name="T11" fmla="*/ 2 h 43"/>
                  <a:gd name="T12" fmla="*/ 0 w 224"/>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3">
                    <a:moveTo>
                      <a:pt x="0" y="0"/>
                    </a:moveTo>
                    <a:lnTo>
                      <a:pt x="224" y="39"/>
                    </a:lnTo>
                    <a:lnTo>
                      <a:pt x="222" y="41"/>
                    </a:lnTo>
                    <a:lnTo>
                      <a:pt x="222" y="43"/>
                    </a:lnTo>
                    <a:lnTo>
                      <a:pt x="0" y="4"/>
                    </a:lnTo>
                    <a:lnTo>
                      <a:pt x="0" y="2"/>
                    </a:lnTo>
                    <a:lnTo>
                      <a:pt x="0" y="0"/>
                    </a:lnTo>
                    <a:close/>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7" name="Freeform 430">
                <a:extLst>
                  <a:ext uri="{FF2B5EF4-FFF2-40B4-BE49-F238E27FC236}">
                    <a16:creationId xmlns:a16="http://schemas.microsoft.com/office/drawing/2014/main" id="{71E64F76-E29B-4836-8BFA-12F143074E9B}"/>
                  </a:ext>
                </a:extLst>
              </p:cNvPr>
              <p:cNvSpPr>
                <a:spLocks/>
              </p:cNvSpPr>
              <p:nvPr/>
            </p:nvSpPr>
            <p:spPr bwMode="auto">
              <a:xfrm>
                <a:off x="4606" y="2260"/>
                <a:ext cx="224" cy="42"/>
              </a:xfrm>
              <a:custGeom>
                <a:avLst/>
                <a:gdLst>
                  <a:gd name="T0" fmla="*/ 2 w 224"/>
                  <a:gd name="T1" fmla="*/ 0 h 42"/>
                  <a:gd name="T2" fmla="*/ 224 w 224"/>
                  <a:gd name="T3" fmla="*/ 39 h 42"/>
                  <a:gd name="T4" fmla="*/ 224 w 224"/>
                  <a:gd name="T5" fmla="*/ 41 h 42"/>
                  <a:gd name="T6" fmla="*/ 223 w 224"/>
                  <a:gd name="T7" fmla="*/ 42 h 42"/>
                  <a:gd name="T8" fmla="*/ 0 w 224"/>
                  <a:gd name="T9" fmla="*/ 4 h 42"/>
                  <a:gd name="T10" fmla="*/ 2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4" y="41"/>
                    </a:lnTo>
                    <a:lnTo>
                      <a:pt x="223" y="42"/>
                    </a:lnTo>
                    <a:lnTo>
                      <a:pt x="0" y="4"/>
                    </a:lnTo>
                    <a:lnTo>
                      <a:pt x="2"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8" name="Freeform 431">
                <a:extLst>
                  <a:ext uri="{FF2B5EF4-FFF2-40B4-BE49-F238E27FC236}">
                    <a16:creationId xmlns:a16="http://schemas.microsoft.com/office/drawing/2014/main" id="{CD6EB737-EE32-46D6-A204-0C8A6726AC6F}"/>
                  </a:ext>
                </a:extLst>
              </p:cNvPr>
              <p:cNvSpPr>
                <a:spLocks/>
              </p:cNvSpPr>
              <p:nvPr/>
            </p:nvSpPr>
            <p:spPr bwMode="auto">
              <a:xfrm>
                <a:off x="4606" y="2262"/>
                <a:ext cx="224" cy="42"/>
              </a:xfrm>
              <a:custGeom>
                <a:avLst/>
                <a:gdLst>
                  <a:gd name="T0" fmla="*/ 2 w 224"/>
                  <a:gd name="T1" fmla="*/ 0 h 42"/>
                  <a:gd name="T2" fmla="*/ 224 w 224"/>
                  <a:gd name="T3" fmla="*/ 39 h 42"/>
                  <a:gd name="T4" fmla="*/ 223 w 224"/>
                  <a:gd name="T5" fmla="*/ 40 h 42"/>
                  <a:gd name="T6" fmla="*/ 223 w 224"/>
                  <a:gd name="T7" fmla="*/ 42 h 42"/>
                  <a:gd name="T8" fmla="*/ 0 w 224"/>
                  <a:gd name="T9" fmla="*/ 3 h 42"/>
                  <a:gd name="T10" fmla="*/ 0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3" y="40"/>
                    </a:lnTo>
                    <a:lnTo>
                      <a:pt x="223" y="42"/>
                    </a:lnTo>
                    <a:lnTo>
                      <a:pt x="0" y="3"/>
                    </a:lnTo>
                    <a:lnTo>
                      <a:pt x="0"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9" name="Freeform 432">
                <a:extLst>
                  <a:ext uri="{FF2B5EF4-FFF2-40B4-BE49-F238E27FC236}">
                    <a16:creationId xmlns:a16="http://schemas.microsoft.com/office/drawing/2014/main" id="{B2BD6273-585D-4902-A11A-FD694958B05C}"/>
                  </a:ext>
                </a:extLst>
              </p:cNvPr>
              <p:cNvSpPr>
                <a:spLocks/>
              </p:cNvSpPr>
              <p:nvPr/>
            </p:nvSpPr>
            <p:spPr bwMode="auto">
              <a:xfrm>
                <a:off x="4606" y="2264"/>
                <a:ext cx="223" cy="42"/>
              </a:xfrm>
              <a:custGeom>
                <a:avLst/>
                <a:gdLst>
                  <a:gd name="T0" fmla="*/ 0 w 223"/>
                  <a:gd name="T1" fmla="*/ 0 h 42"/>
                  <a:gd name="T2" fmla="*/ 223 w 223"/>
                  <a:gd name="T3" fmla="*/ 38 h 42"/>
                  <a:gd name="T4" fmla="*/ 223 w 223"/>
                  <a:gd name="T5" fmla="*/ 40 h 42"/>
                  <a:gd name="T6" fmla="*/ 221 w 223"/>
                  <a:gd name="T7" fmla="*/ 42 h 42"/>
                  <a:gd name="T8" fmla="*/ 0 w 223"/>
                  <a:gd name="T9" fmla="*/ 3 h 42"/>
                  <a:gd name="T10" fmla="*/ 0 w 223"/>
                  <a:gd name="T11" fmla="*/ 1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8"/>
                    </a:lnTo>
                    <a:lnTo>
                      <a:pt x="223" y="40"/>
                    </a:lnTo>
                    <a:lnTo>
                      <a:pt x="221" y="42"/>
                    </a:lnTo>
                    <a:lnTo>
                      <a:pt x="0" y="3"/>
                    </a:lnTo>
                    <a:lnTo>
                      <a:pt x="0" y="1"/>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0" name="Freeform 433">
                <a:extLst>
                  <a:ext uri="{FF2B5EF4-FFF2-40B4-BE49-F238E27FC236}">
                    <a16:creationId xmlns:a16="http://schemas.microsoft.com/office/drawing/2014/main" id="{D2A081F8-22E2-4392-ACC1-683732DB1F7B}"/>
                  </a:ext>
                </a:extLst>
              </p:cNvPr>
              <p:cNvSpPr>
                <a:spLocks/>
              </p:cNvSpPr>
              <p:nvPr/>
            </p:nvSpPr>
            <p:spPr bwMode="auto">
              <a:xfrm>
                <a:off x="4606" y="2265"/>
                <a:ext cx="223" cy="42"/>
              </a:xfrm>
              <a:custGeom>
                <a:avLst/>
                <a:gdLst>
                  <a:gd name="T0" fmla="*/ 0 w 223"/>
                  <a:gd name="T1" fmla="*/ 0 h 42"/>
                  <a:gd name="T2" fmla="*/ 223 w 223"/>
                  <a:gd name="T3" fmla="*/ 39 h 42"/>
                  <a:gd name="T4" fmla="*/ 221 w 223"/>
                  <a:gd name="T5" fmla="*/ 41 h 42"/>
                  <a:gd name="T6" fmla="*/ 219 w 223"/>
                  <a:gd name="T7" fmla="*/ 42 h 42"/>
                  <a:gd name="T8" fmla="*/ 0 w 223"/>
                  <a:gd name="T9" fmla="*/ 4 h 42"/>
                  <a:gd name="T10" fmla="*/ 0 w 223"/>
                  <a:gd name="T11" fmla="*/ 2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9"/>
                    </a:lnTo>
                    <a:lnTo>
                      <a:pt x="221" y="41"/>
                    </a:lnTo>
                    <a:lnTo>
                      <a:pt x="219" y="42"/>
                    </a:lnTo>
                    <a:lnTo>
                      <a:pt x="0" y="4"/>
                    </a:lnTo>
                    <a:lnTo>
                      <a:pt x="0" y="2"/>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1" name="Freeform 434">
                <a:extLst>
                  <a:ext uri="{FF2B5EF4-FFF2-40B4-BE49-F238E27FC236}">
                    <a16:creationId xmlns:a16="http://schemas.microsoft.com/office/drawing/2014/main" id="{C823AC0B-183E-49D4-AF60-1E10B4490EA4}"/>
                  </a:ext>
                </a:extLst>
              </p:cNvPr>
              <p:cNvSpPr>
                <a:spLocks/>
              </p:cNvSpPr>
              <p:nvPr/>
            </p:nvSpPr>
            <p:spPr bwMode="auto">
              <a:xfrm>
                <a:off x="4606" y="2267"/>
                <a:ext cx="221" cy="42"/>
              </a:xfrm>
              <a:custGeom>
                <a:avLst/>
                <a:gdLst>
                  <a:gd name="T0" fmla="*/ 0 w 221"/>
                  <a:gd name="T1" fmla="*/ 0 h 42"/>
                  <a:gd name="T2" fmla="*/ 221 w 221"/>
                  <a:gd name="T3" fmla="*/ 39 h 42"/>
                  <a:gd name="T4" fmla="*/ 221 w 221"/>
                  <a:gd name="T5" fmla="*/ 39 h 42"/>
                  <a:gd name="T6" fmla="*/ 219 w 221"/>
                  <a:gd name="T7" fmla="*/ 40 h 42"/>
                  <a:gd name="T8" fmla="*/ 219 w 221"/>
                  <a:gd name="T9" fmla="*/ 40 h 42"/>
                  <a:gd name="T10" fmla="*/ 218 w 221"/>
                  <a:gd name="T11" fmla="*/ 42 h 42"/>
                  <a:gd name="T12" fmla="*/ 0 w 221"/>
                  <a:gd name="T13" fmla="*/ 3 h 42"/>
                  <a:gd name="T14" fmla="*/ 0 w 221"/>
                  <a:gd name="T15" fmla="*/ 2 h 42"/>
                  <a:gd name="T16" fmla="*/ 0 w 221"/>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1" h="42">
                    <a:moveTo>
                      <a:pt x="0" y="0"/>
                    </a:moveTo>
                    <a:lnTo>
                      <a:pt x="221" y="39"/>
                    </a:lnTo>
                    <a:lnTo>
                      <a:pt x="219" y="40"/>
                    </a:lnTo>
                    <a:lnTo>
                      <a:pt x="218" y="42"/>
                    </a:lnTo>
                    <a:lnTo>
                      <a:pt x="0" y="3"/>
                    </a:lnTo>
                    <a:lnTo>
                      <a:pt x="0" y="2"/>
                    </a:lnTo>
                    <a:lnTo>
                      <a:pt x="0" y="0"/>
                    </a:lnTo>
                    <a:close/>
                  </a:path>
                </a:pathLst>
              </a:custGeom>
              <a:solidFill>
                <a:srgbClr val="EBE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2" name="Freeform 435">
                <a:extLst>
                  <a:ext uri="{FF2B5EF4-FFF2-40B4-BE49-F238E27FC236}">
                    <a16:creationId xmlns:a16="http://schemas.microsoft.com/office/drawing/2014/main" id="{D07683B1-4C46-42BF-854F-30FC03BCE7F1}"/>
                  </a:ext>
                </a:extLst>
              </p:cNvPr>
              <p:cNvSpPr>
                <a:spLocks/>
              </p:cNvSpPr>
              <p:nvPr/>
            </p:nvSpPr>
            <p:spPr bwMode="auto">
              <a:xfrm>
                <a:off x="4606" y="2269"/>
                <a:ext cx="219" cy="40"/>
              </a:xfrm>
              <a:custGeom>
                <a:avLst/>
                <a:gdLst>
                  <a:gd name="T0" fmla="*/ 0 w 219"/>
                  <a:gd name="T1" fmla="*/ 0 h 40"/>
                  <a:gd name="T2" fmla="*/ 219 w 219"/>
                  <a:gd name="T3" fmla="*/ 38 h 40"/>
                  <a:gd name="T4" fmla="*/ 219 w 219"/>
                  <a:gd name="T5" fmla="*/ 38 h 40"/>
                  <a:gd name="T6" fmla="*/ 219 w 219"/>
                  <a:gd name="T7" fmla="*/ 38 h 40"/>
                  <a:gd name="T8" fmla="*/ 218 w 219"/>
                  <a:gd name="T9" fmla="*/ 40 h 40"/>
                  <a:gd name="T10" fmla="*/ 216 w 219"/>
                  <a:gd name="T11" fmla="*/ 40 h 40"/>
                  <a:gd name="T12" fmla="*/ 0 w 219"/>
                  <a:gd name="T13" fmla="*/ 3 h 40"/>
                  <a:gd name="T14" fmla="*/ 0 w 219"/>
                  <a:gd name="T15" fmla="*/ 1 h 40"/>
                  <a:gd name="T16" fmla="*/ 0 w 219"/>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9" h="40">
                    <a:moveTo>
                      <a:pt x="0" y="0"/>
                    </a:moveTo>
                    <a:lnTo>
                      <a:pt x="219" y="38"/>
                    </a:lnTo>
                    <a:lnTo>
                      <a:pt x="218" y="40"/>
                    </a:lnTo>
                    <a:lnTo>
                      <a:pt x="216" y="40"/>
                    </a:lnTo>
                    <a:lnTo>
                      <a:pt x="0" y="3"/>
                    </a:lnTo>
                    <a:lnTo>
                      <a:pt x="0" y="1"/>
                    </a:lnTo>
                    <a:lnTo>
                      <a:pt x="0"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3" name="Freeform 436">
                <a:extLst>
                  <a:ext uri="{FF2B5EF4-FFF2-40B4-BE49-F238E27FC236}">
                    <a16:creationId xmlns:a16="http://schemas.microsoft.com/office/drawing/2014/main" id="{35B4CAAE-ABFE-49CB-AEC6-D936CBB829B7}"/>
                  </a:ext>
                </a:extLst>
              </p:cNvPr>
              <p:cNvSpPr>
                <a:spLocks/>
              </p:cNvSpPr>
              <p:nvPr/>
            </p:nvSpPr>
            <p:spPr bwMode="auto">
              <a:xfrm>
                <a:off x="4606" y="2270"/>
                <a:ext cx="218" cy="41"/>
              </a:xfrm>
              <a:custGeom>
                <a:avLst/>
                <a:gdLst>
                  <a:gd name="T0" fmla="*/ 0 w 218"/>
                  <a:gd name="T1" fmla="*/ 0 h 41"/>
                  <a:gd name="T2" fmla="*/ 218 w 218"/>
                  <a:gd name="T3" fmla="*/ 39 h 41"/>
                  <a:gd name="T4" fmla="*/ 216 w 218"/>
                  <a:gd name="T5" fmla="*/ 39 h 41"/>
                  <a:gd name="T6" fmla="*/ 214 w 218"/>
                  <a:gd name="T7" fmla="*/ 41 h 41"/>
                  <a:gd name="T8" fmla="*/ 0 w 218"/>
                  <a:gd name="T9" fmla="*/ 4 h 41"/>
                  <a:gd name="T10" fmla="*/ 0 w 218"/>
                  <a:gd name="T11" fmla="*/ 2 h 41"/>
                  <a:gd name="T12" fmla="*/ 0 w 218"/>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8" h="41">
                    <a:moveTo>
                      <a:pt x="0" y="0"/>
                    </a:moveTo>
                    <a:lnTo>
                      <a:pt x="218" y="39"/>
                    </a:lnTo>
                    <a:lnTo>
                      <a:pt x="216" y="39"/>
                    </a:lnTo>
                    <a:lnTo>
                      <a:pt x="214" y="41"/>
                    </a:lnTo>
                    <a:lnTo>
                      <a:pt x="0" y="4"/>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4" name="Freeform 437">
                <a:extLst>
                  <a:ext uri="{FF2B5EF4-FFF2-40B4-BE49-F238E27FC236}">
                    <a16:creationId xmlns:a16="http://schemas.microsoft.com/office/drawing/2014/main" id="{CB70CF4E-1531-4489-B07F-8430DCB39594}"/>
                  </a:ext>
                </a:extLst>
              </p:cNvPr>
              <p:cNvSpPr>
                <a:spLocks/>
              </p:cNvSpPr>
              <p:nvPr/>
            </p:nvSpPr>
            <p:spPr bwMode="auto">
              <a:xfrm>
                <a:off x="4606" y="2272"/>
                <a:ext cx="216" cy="41"/>
              </a:xfrm>
              <a:custGeom>
                <a:avLst/>
                <a:gdLst>
                  <a:gd name="T0" fmla="*/ 0 w 216"/>
                  <a:gd name="T1" fmla="*/ 0 h 41"/>
                  <a:gd name="T2" fmla="*/ 216 w 216"/>
                  <a:gd name="T3" fmla="*/ 37 h 41"/>
                  <a:gd name="T4" fmla="*/ 214 w 216"/>
                  <a:gd name="T5" fmla="*/ 39 h 41"/>
                  <a:gd name="T6" fmla="*/ 213 w 216"/>
                  <a:gd name="T7" fmla="*/ 41 h 41"/>
                  <a:gd name="T8" fmla="*/ 0 w 216"/>
                  <a:gd name="T9" fmla="*/ 3 h 41"/>
                  <a:gd name="T10" fmla="*/ 0 w 216"/>
                  <a:gd name="T11" fmla="*/ 2 h 41"/>
                  <a:gd name="T12" fmla="*/ 0 w 216"/>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1">
                    <a:moveTo>
                      <a:pt x="0" y="0"/>
                    </a:moveTo>
                    <a:lnTo>
                      <a:pt x="216" y="37"/>
                    </a:lnTo>
                    <a:lnTo>
                      <a:pt x="214" y="39"/>
                    </a:lnTo>
                    <a:lnTo>
                      <a:pt x="213" y="41"/>
                    </a:lnTo>
                    <a:lnTo>
                      <a:pt x="0" y="3"/>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5" name="Freeform 438">
                <a:extLst>
                  <a:ext uri="{FF2B5EF4-FFF2-40B4-BE49-F238E27FC236}">
                    <a16:creationId xmlns:a16="http://schemas.microsoft.com/office/drawing/2014/main" id="{DBBC7B83-FAD1-4589-B316-71B09370C708}"/>
                  </a:ext>
                </a:extLst>
              </p:cNvPr>
              <p:cNvSpPr>
                <a:spLocks/>
              </p:cNvSpPr>
              <p:nvPr/>
            </p:nvSpPr>
            <p:spPr bwMode="auto">
              <a:xfrm>
                <a:off x="4606" y="2274"/>
                <a:ext cx="214" cy="40"/>
              </a:xfrm>
              <a:custGeom>
                <a:avLst/>
                <a:gdLst>
                  <a:gd name="T0" fmla="*/ 0 w 214"/>
                  <a:gd name="T1" fmla="*/ 0 h 40"/>
                  <a:gd name="T2" fmla="*/ 214 w 214"/>
                  <a:gd name="T3" fmla="*/ 37 h 40"/>
                  <a:gd name="T4" fmla="*/ 213 w 214"/>
                  <a:gd name="T5" fmla="*/ 39 h 40"/>
                  <a:gd name="T6" fmla="*/ 211 w 214"/>
                  <a:gd name="T7" fmla="*/ 40 h 40"/>
                  <a:gd name="T8" fmla="*/ 0 w 214"/>
                  <a:gd name="T9" fmla="*/ 3 h 40"/>
                  <a:gd name="T10" fmla="*/ 0 w 214"/>
                  <a:gd name="T11" fmla="*/ 1 h 40"/>
                  <a:gd name="T12" fmla="*/ 0 w 214"/>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4" h="40">
                    <a:moveTo>
                      <a:pt x="0" y="0"/>
                    </a:moveTo>
                    <a:lnTo>
                      <a:pt x="214" y="37"/>
                    </a:lnTo>
                    <a:lnTo>
                      <a:pt x="213" y="39"/>
                    </a:lnTo>
                    <a:lnTo>
                      <a:pt x="211" y="40"/>
                    </a:lnTo>
                    <a:lnTo>
                      <a:pt x="0" y="3"/>
                    </a:lnTo>
                    <a:lnTo>
                      <a:pt x="0" y="1"/>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6" name="Freeform 439">
                <a:extLst>
                  <a:ext uri="{FF2B5EF4-FFF2-40B4-BE49-F238E27FC236}">
                    <a16:creationId xmlns:a16="http://schemas.microsoft.com/office/drawing/2014/main" id="{F8B11D18-59B7-4FA4-953B-0F366BBB72F6}"/>
                  </a:ext>
                </a:extLst>
              </p:cNvPr>
              <p:cNvSpPr>
                <a:spLocks/>
              </p:cNvSpPr>
              <p:nvPr/>
            </p:nvSpPr>
            <p:spPr bwMode="auto">
              <a:xfrm>
                <a:off x="4606" y="2275"/>
                <a:ext cx="213" cy="41"/>
              </a:xfrm>
              <a:custGeom>
                <a:avLst/>
                <a:gdLst>
                  <a:gd name="T0" fmla="*/ 0 w 213"/>
                  <a:gd name="T1" fmla="*/ 0 h 41"/>
                  <a:gd name="T2" fmla="*/ 213 w 213"/>
                  <a:gd name="T3" fmla="*/ 38 h 41"/>
                  <a:gd name="T4" fmla="*/ 211 w 213"/>
                  <a:gd name="T5" fmla="*/ 39 h 41"/>
                  <a:gd name="T6" fmla="*/ 209 w 213"/>
                  <a:gd name="T7" fmla="*/ 41 h 41"/>
                  <a:gd name="T8" fmla="*/ 0 w 213"/>
                  <a:gd name="T9" fmla="*/ 4 h 41"/>
                  <a:gd name="T10" fmla="*/ 0 w 213"/>
                  <a:gd name="T11" fmla="*/ 2 h 41"/>
                  <a:gd name="T12" fmla="*/ 0 w 213"/>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3" h="41">
                    <a:moveTo>
                      <a:pt x="0" y="0"/>
                    </a:moveTo>
                    <a:lnTo>
                      <a:pt x="213" y="38"/>
                    </a:lnTo>
                    <a:lnTo>
                      <a:pt x="211" y="39"/>
                    </a:lnTo>
                    <a:lnTo>
                      <a:pt x="209" y="41"/>
                    </a:lnTo>
                    <a:lnTo>
                      <a:pt x="0" y="4"/>
                    </a:lnTo>
                    <a:lnTo>
                      <a:pt x="0" y="2"/>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7" name="Freeform 440">
                <a:extLst>
                  <a:ext uri="{FF2B5EF4-FFF2-40B4-BE49-F238E27FC236}">
                    <a16:creationId xmlns:a16="http://schemas.microsoft.com/office/drawing/2014/main" id="{986F2F55-DD23-4F36-85C9-0520DDFE474B}"/>
                  </a:ext>
                </a:extLst>
              </p:cNvPr>
              <p:cNvSpPr>
                <a:spLocks/>
              </p:cNvSpPr>
              <p:nvPr/>
            </p:nvSpPr>
            <p:spPr bwMode="auto">
              <a:xfrm>
                <a:off x="4606" y="2277"/>
                <a:ext cx="211" cy="39"/>
              </a:xfrm>
              <a:custGeom>
                <a:avLst/>
                <a:gdLst>
                  <a:gd name="T0" fmla="*/ 0 w 211"/>
                  <a:gd name="T1" fmla="*/ 0 h 39"/>
                  <a:gd name="T2" fmla="*/ 211 w 211"/>
                  <a:gd name="T3" fmla="*/ 37 h 39"/>
                  <a:gd name="T4" fmla="*/ 209 w 211"/>
                  <a:gd name="T5" fmla="*/ 39 h 39"/>
                  <a:gd name="T6" fmla="*/ 206 w 211"/>
                  <a:gd name="T7" fmla="*/ 39 h 39"/>
                  <a:gd name="T8" fmla="*/ 0 w 211"/>
                  <a:gd name="T9" fmla="*/ 3 h 39"/>
                  <a:gd name="T10" fmla="*/ 0 w 211"/>
                  <a:gd name="T11" fmla="*/ 2 h 39"/>
                  <a:gd name="T12" fmla="*/ 0 w 211"/>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1" h="39">
                    <a:moveTo>
                      <a:pt x="0" y="0"/>
                    </a:moveTo>
                    <a:lnTo>
                      <a:pt x="211" y="37"/>
                    </a:lnTo>
                    <a:lnTo>
                      <a:pt x="209" y="39"/>
                    </a:lnTo>
                    <a:lnTo>
                      <a:pt x="206" y="39"/>
                    </a:lnTo>
                    <a:lnTo>
                      <a:pt x="0" y="3"/>
                    </a:lnTo>
                    <a:lnTo>
                      <a:pt x="0" y="2"/>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8" name="Freeform 441">
                <a:extLst>
                  <a:ext uri="{FF2B5EF4-FFF2-40B4-BE49-F238E27FC236}">
                    <a16:creationId xmlns:a16="http://schemas.microsoft.com/office/drawing/2014/main" id="{A7F51113-4CBF-4634-B6CE-990FB7C83A0B}"/>
                  </a:ext>
                </a:extLst>
              </p:cNvPr>
              <p:cNvSpPr>
                <a:spLocks/>
              </p:cNvSpPr>
              <p:nvPr/>
            </p:nvSpPr>
            <p:spPr bwMode="auto">
              <a:xfrm>
                <a:off x="4606" y="2279"/>
                <a:ext cx="209" cy="39"/>
              </a:xfrm>
              <a:custGeom>
                <a:avLst/>
                <a:gdLst>
                  <a:gd name="T0" fmla="*/ 0 w 209"/>
                  <a:gd name="T1" fmla="*/ 0 h 39"/>
                  <a:gd name="T2" fmla="*/ 209 w 209"/>
                  <a:gd name="T3" fmla="*/ 37 h 39"/>
                  <a:gd name="T4" fmla="*/ 206 w 209"/>
                  <a:gd name="T5" fmla="*/ 37 h 39"/>
                  <a:gd name="T6" fmla="*/ 204 w 209"/>
                  <a:gd name="T7" fmla="*/ 39 h 39"/>
                  <a:gd name="T8" fmla="*/ 0 w 209"/>
                  <a:gd name="T9" fmla="*/ 3 h 39"/>
                  <a:gd name="T10" fmla="*/ 0 w 209"/>
                  <a:gd name="T11" fmla="*/ 1 h 39"/>
                  <a:gd name="T12" fmla="*/ 0 w 209"/>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39">
                    <a:moveTo>
                      <a:pt x="0" y="0"/>
                    </a:moveTo>
                    <a:lnTo>
                      <a:pt x="209" y="37"/>
                    </a:lnTo>
                    <a:lnTo>
                      <a:pt x="206" y="37"/>
                    </a:lnTo>
                    <a:lnTo>
                      <a:pt x="204" y="39"/>
                    </a:lnTo>
                    <a:lnTo>
                      <a:pt x="0" y="3"/>
                    </a:lnTo>
                    <a:lnTo>
                      <a:pt x="0" y="1"/>
                    </a:lnTo>
                    <a:lnTo>
                      <a:pt x="0" y="0"/>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9" name="Freeform 442">
                <a:extLst>
                  <a:ext uri="{FF2B5EF4-FFF2-40B4-BE49-F238E27FC236}">
                    <a16:creationId xmlns:a16="http://schemas.microsoft.com/office/drawing/2014/main" id="{4D034EDF-1024-41F6-8887-19C6A874863F}"/>
                  </a:ext>
                </a:extLst>
              </p:cNvPr>
              <p:cNvSpPr>
                <a:spLocks/>
              </p:cNvSpPr>
              <p:nvPr/>
            </p:nvSpPr>
            <p:spPr bwMode="auto">
              <a:xfrm>
                <a:off x="4606" y="2280"/>
                <a:ext cx="206" cy="39"/>
              </a:xfrm>
              <a:custGeom>
                <a:avLst/>
                <a:gdLst>
                  <a:gd name="T0" fmla="*/ 0 w 206"/>
                  <a:gd name="T1" fmla="*/ 0 h 39"/>
                  <a:gd name="T2" fmla="*/ 206 w 206"/>
                  <a:gd name="T3" fmla="*/ 36 h 39"/>
                  <a:gd name="T4" fmla="*/ 204 w 206"/>
                  <a:gd name="T5" fmla="*/ 38 h 39"/>
                  <a:gd name="T6" fmla="*/ 203 w 206"/>
                  <a:gd name="T7" fmla="*/ 39 h 39"/>
                  <a:gd name="T8" fmla="*/ 0 w 206"/>
                  <a:gd name="T9" fmla="*/ 4 h 39"/>
                  <a:gd name="T10" fmla="*/ 0 w 206"/>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6" h="39">
                    <a:moveTo>
                      <a:pt x="0" y="0"/>
                    </a:moveTo>
                    <a:lnTo>
                      <a:pt x="206" y="36"/>
                    </a:lnTo>
                    <a:lnTo>
                      <a:pt x="204" y="38"/>
                    </a:lnTo>
                    <a:lnTo>
                      <a:pt x="203" y="39"/>
                    </a:lnTo>
                    <a:lnTo>
                      <a:pt x="0" y="4"/>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0" name="Freeform 443">
                <a:extLst>
                  <a:ext uri="{FF2B5EF4-FFF2-40B4-BE49-F238E27FC236}">
                    <a16:creationId xmlns:a16="http://schemas.microsoft.com/office/drawing/2014/main" id="{0910933D-4F32-48AF-AF29-1B79E2328547}"/>
                  </a:ext>
                </a:extLst>
              </p:cNvPr>
              <p:cNvSpPr>
                <a:spLocks/>
              </p:cNvSpPr>
              <p:nvPr/>
            </p:nvSpPr>
            <p:spPr bwMode="auto">
              <a:xfrm>
                <a:off x="4606" y="2282"/>
                <a:ext cx="204" cy="39"/>
              </a:xfrm>
              <a:custGeom>
                <a:avLst/>
                <a:gdLst>
                  <a:gd name="T0" fmla="*/ 0 w 204"/>
                  <a:gd name="T1" fmla="*/ 0 h 39"/>
                  <a:gd name="T2" fmla="*/ 204 w 204"/>
                  <a:gd name="T3" fmla="*/ 36 h 39"/>
                  <a:gd name="T4" fmla="*/ 203 w 204"/>
                  <a:gd name="T5" fmla="*/ 37 h 39"/>
                  <a:gd name="T6" fmla="*/ 201 w 204"/>
                  <a:gd name="T7" fmla="*/ 39 h 39"/>
                  <a:gd name="T8" fmla="*/ 0 w 204"/>
                  <a:gd name="T9" fmla="*/ 4 h 39"/>
                  <a:gd name="T10" fmla="*/ 0 w 204"/>
                  <a:gd name="T11" fmla="*/ 2 h 39"/>
                  <a:gd name="T12" fmla="*/ 0 w 204"/>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 h="39">
                    <a:moveTo>
                      <a:pt x="0" y="0"/>
                    </a:moveTo>
                    <a:lnTo>
                      <a:pt x="204" y="36"/>
                    </a:lnTo>
                    <a:lnTo>
                      <a:pt x="203" y="37"/>
                    </a:lnTo>
                    <a:lnTo>
                      <a:pt x="201" y="39"/>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1" name="Freeform 444">
                <a:extLst>
                  <a:ext uri="{FF2B5EF4-FFF2-40B4-BE49-F238E27FC236}">
                    <a16:creationId xmlns:a16="http://schemas.microsoft.com/office/drawing/2014/main" id="{210856DD-F379-41F3-968C-FE8D29FA4C62}"/>
                  </a:ext>
                </a:extLst>
              </p:cNvPr>
              <p:cNvSpPr>
                <a:spLocks/>
              </p:cNvSpPr>
              <p:nvPr/>
            </p:nvSpPr>
            <p:spPr bwMode="auto">
              <a:xfrm>
                <a:off x="4606" y="2284"/>
                <a:ext cx="203" cy="39"/>
              </a:xfrm>
              <a:custGeom>
                <a:avLst/>
                <a:gdLst>
                  <a:gd name="T0" fmla="*/ 0 w 203"/>
                  <a:gd name="T1" fmla="*/ 0 h 39"/>
                  <a:gd name="T2" fmla="*/ 203 w 203"/>
                  <a:gd name="T3" fmla="*/ 35 h 39"/>
                  <a:gd name="T4" fmla="*/ 201 w 203"/>
                  <a:gd name="T5" fmla="*/ 37 h 39"/>
                  <a:gd name="T6" fmla="*/ 197 w 203"/>
                  <a:gd name="T7" fmla="*/ 39 h 39"/>
                  <a:gd name="T8" fmla="*/ 0 w 203"/>
                  <a:gd name="T9" fmla="*/ 3 h 39"/>
                  <a:gd name="T10" fmla="*/ 0 w 203"/>
                  <a:gd name="T11" fmla="*/ 2 h 39"/>
                  <a:gd name="T12" fmla="*/ 0 w 203"/>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3" h="39">
                    <a:moveTo>
                      <a:pt x="0" y="0"/>
                    </a:moveTo>
                    <a:lnTo>
                      <a:pt x="203" y="35"/>
                    </a:lnTo>
                    <a:lnTo>
                      <a:pt x="201" y="37"/>
                    </a:lnTo>
                    <a:lnTo>
                      <a:pt x="197" y="39"/>
                    </a:lnTo>
                    <a:lnTo>
                      <a:pt x="0" y="3"/>
                    </a:lnTo>
                    <a:lnTo>
                      <a:pt x="0" y="2"/>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2" name="Freeform 445">
                <a:extLst>
                  <a:ext uri="{FF2B5EF4-FFF2-40B4-BE49-F238E27FC236}">
                    <a16:creationId xmlns:a16="http://schemas.microsoft.com/office/drawing/2014/main" id="{08B6FB2E-386D-4EBC-98AA-53E220CCC8E8}"/>
                  </a:ext>
                </a:extLst>
              </p:cNvPr>
              <p:cNvSpPr>
                <a:spLocks/>
              </p:cNvSpPr>
              <p:nvPr/>
            </p:nvSpPr>
            <p:spPr bwMode="auto">
              <a:xfrm>
                <a:off x="4606" y="2286"/>
                <a:ext cx="201" cy="37"/>
              </a:xfrm>
              <a:custGeom>
                <a:avLst/>
                <a:gdLst>
                  <a:gd name="T0" fmla="*/ 0 w 201"/>
                  <a:gd name="T1" fmla="*/ 0 h 37"/>
                  <a:gd name="T2" fmla="*/ 201 w 201"/>
                  <a:gd name="T3" fmla="*/ 35 h 37"/>
                  <a:gd name="T4" fmla="*/ 197 w 201"/>
                  <a:gd name="T5" fmla="*/ 37 h 37"/>
                  <a:gd name="T6" fmla="*/ 196 w 201"/>
                  <a:gd name="T7" fmla="*/ 37 h 37"/>
                  <a:gd name="T8" fmla="*/ 0 w 201"/>
                  <a:gd name="T9" fmla="*/ 3 h 37"/>
                  <a:gd name="T10" fmla="*/ 0 w 201"/>
                  <a:gd name="T11" fmla="*/ 1 h 37"/>
                  <a:gd name="T12" fmla="*/ 0 w 20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37">
                    <a:moveTo>
                      <a:pt x="0" y="0"/>
                    </a:moveTo>
                    <a:lnTo>
                      <a:pt x="201" y="35"/>
                    </a:lnTo>
                    <a:lnTo>
                      <a:pt x="197" y="37"/>
                    </a:lnTo>
                    <a:lnTo>
                      <a:pt x="196" y="37"/>
                    </a:lnTo>
                    <a:lnTo>
                      <a:pt x="0" y="3"/>
                    </a:lnTo>
                    <a:lnTo>
                      <a:pt x="0" y="1"/>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3" name="Freeform 446">
                <a:extLst>
                  <a:ext uri="{FF2B5EF4-FFF2-40B4-BE49-F238E27FC236}">
                    <a16:creationId xmlns:a16="http://schemas.microsoft.com/office/drawing/2014/main" id="{06263501-2429-4350-85D0-722D1608FDFC}"/>
                  </a:ext>
                </a:extLst>
              </p:cNvPr>
              <p:cNvSpPr>
                <a:spLocks/>
              </p:cNvSpPr>
              <p:nvPr/>
            </p:nvSpPr>
            <p:spPr bwMode="auto">
              <a:xfrm>
                <a:off x="4606" y="2287"/>
                <a:ext cx="197" cy="37"/>
              </a:xfrm>
              <a:custGeom>
                <a:avLst/>
                <a:gdLst>
                  <a:gd name="T0" fmla="*/ 0 w 197"/>
                  <a:gd name="T1" fmla="*/ 0 h 37"/>
                  <a:gd name="T2" fmla="*/ 197 w 197"/>
                  <a:gd name="T3" fmla="*/ 36 h 37"/>
                  <a:gd name="T4" fmla="*/ 196 w 197"/>
                  <a:gd name="T5" fmla="*/ 36 h 37"/>
                  <a:gd name="T6" fmla="*/ 194 w 197"/>
                  <a:gd name="T7" fmla="*/ 37 h 37"/>
                  <a:gd name="T8" fmla="*/ 0 w 197"/>
                  <a:gd name="T9" fmla="*/ 4 h 37"/>
                  <a:gd name="T10" fmla="*/ 0 w 197"/>
                  <a:gd name="T11" fmla="*/ 2 h 37"/>
                  <a:gd name="T12" fmla="*/ 0 w 197"/>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7" h="37">
                    <a:moveTo>
                      <a:pt x="0" y="0"/>
                    </a:moveTo>
                    <a:lnTo>
                      <a:pt x="197" y="36"/>
                    </a:lnTo>
                    <a:lnTo>
                      <a:pt x="196" y="36"/>
                    </a:lnTo>
                    <a:lnTo>
                      <a:pt x="194" y="37"/>
                    </a:lnTo>
                    <a:lnTo>
                      <a:pt x="0" y="4"/>
                    </a:lnTo>
                    <a:lnTo>
                      <a:pt x="0" y="2"/>
                    </a:lnTo>
                    <a:lnTo>
                      <a:pt x="0"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4" name="Freeform 447">
                <a:extLst>
                  <a:ext uri="{FF2B5EF4-FFF2-40B4-BE49-F238E27FC236}">
                    <a16:creationId xmlns:a16="http://schemas.microsoft.com/office/drawing/2014/main" id="{ABE821FC-5AC7-41D7-996C-6AEE094CD114}"/>
                  </a:ext>
                </a:extLst>
              </p:cNvPr>
              <p:cNvSpPr>
                <a:spLocks/>
              </p:cNvSpPr>
              <p:nvPr/>
            </p:nvSpPr>
            <p:spPr bwMode="auto">
              <a:xfrm>
                <a:off x="4606" y="2289"/>
                <a:ext cx="196" cy="37"/>
              </a:xfrm>
              <a:custGeom>
                <a:avLst/>
                <a:gdLst>
                  <a:gd name="T0" fmla="*/ 0 w 196"/>
                  <a:gd name="T1" fmla="*/ 0 h 37"/>
                  <a:gd name="T2" fmla="*/ 196 w 196"/>
                  <a:gd name="T3" fmla="*/ 34 h 37"/>
                  <a:gd name="T4" fmla="*/ 194 w 196"/>
                  <a:gd name="T5" fmla="*/ 35 h 37"/>
                  <a:gd name="T6" fmla="*/ 191 w 196"/>
                  <a:gd name="T7" fmla="*/ 37 h 37"/>
                  <a:gd name="T8" fmla="*/ 0 w 196"/>
                  <a:gd name="T9" fmla="*/ 3 h 37"/>
                  <a:gd name="T10" fmla="*/ 0 w 196"/>
                  <a:gd name="T11" fmla="*/ 2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6" y="34"/>
                    </a:lnTo>
                    <a:lnTo>
                      <a:pt x="194" y="35"/>
                    </a:lnTo>
                    <a:lnTo>
                      <a:pt x="191" y="37"/>
                    </a:lnTo>
                    <a:lnTo>
                      <a:pt x="0" y="3"/>
                    </a:lnTo>
                    <a:lnTo>
                      <a:pt x="0" y="2"/>
                    </a:lnTo>
                    <a:lnTo>
                      <a:pt x="0" y="0"/>
                    </a:ln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5" name="Freeform 448">
                <a:extLst>
                  <a:ext uri="{FF2B5EF4-FFF2-40B4-BE49-F238E27FC236}">
                    <a16:creationId xmlns:a16="http://schemas.microsoft.com/office/drawing/2014/main" id="{CC2F1C51-CF51-4BDB-9F88-E0C06C2FD8E7}"/>
                  </a:ext>
                </a:extLst>
              </p:cNvPr>
              <p:cNvSpPr>
                <a:spLocks/>
              </p:cNvSpPr>
              <p:nvPr/>
            </p:nvSpPr>
            <p:spPr bwMode="auto">
              <a:xfrm>
                <a:off x="4606" y="2291"/>
                <a:ext cx="194" cy="37"/>
              </a:xfrm>
              <a:custGeom>
                <a:avLst/>
                <a:gdLst>
                  <a:gd name="T0" fmla="*/ 0 w 194"/>
                  <a:gd name="T1" fmla="*/ 0 h 37"/>
                  <a:gd name="T2" fmla="*/ 194 w 194"/>
                  <a:gd name="T3" fmla="*/ 33 h 37"/>
                  <a:gd name="T4" fmla="*/ 191 w 194"/>
                  <a:gd name="T5" fmla="*/ 35 h 37"/>
                  <a:gd name="T6" fmla="*/ 189 w 194"/>
                  <a:gd name="T7" fmla="*/ 37 h 37"/>
                  <a:gd name="T8" fmla="*/ 0 w 194"/>
                  <a:gd name="T9" fmla="*/ 3 h 37"/>
                  <a:gd name="T10" fmla="*/ 0 w 194"/>
                  <a:gd name="T11" fmla="*/ 1 h 37"/>
                  <a:gd name="T12" fmla="*/ 0 w 194"/>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4" h="37">
                    <a:moveTo>
                      <a:pt x="0" y="0"/>
                    </a:moveTo>
                    <a:lnTo>
                      <a:pt x="194" y="33"/>
                    </a:lnTo>
                    <a:lnTo>
                      <a:pt x="191" y="35"/>
                    </a:lnTo>
                    <a:lnTo>
                      <a:pt x="189" y="37"/>
                    </a:lnTo>
                    <a:lnTo>
                      <a:pt x="0" y="3"/>
                    </a:lnTo>
                    <a:lnTo>
                      <a:pt x="0" y="1"/>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6" name="Freeform 449">
                <a:extLst>
                  <a:ext uri="{FF2B5EF4-FFF2-40B4-BE49-F238E27FC236}">
                    <a16:creationId xmlns:a16="http://schemas.microsoft.com/office/drawing/2014/main" id="{A1A5E3ED-F6ED-45BA-975E-9BCA22E10C0E}"/>
                  </a:ext>
                </a:extLst>
              </p:cNvPr>
              <p:cNvSpPr>
                <a:spLocks/>
              </p:cNvSpPr>
              <p:nvPr/>
            </p:nvSpPr>
            <p:spPr bwMode="auto">
              <a:xfrm>
                <a:off x="4606" y="2292"/>
                <a:ext cx="191" cy="37"/>
              </a:xfrm>
              <a:custGeom>
                <a:avLst/>
                <a:gdLst>
                  <a:gd name="T0" fmla="*/ 0 w 191"/>
                  <a:gd name="T1" fmla="*/ 0 h 37"/>
                  <a:gd name="T2" fmla="*/ 191 w 191"/>
                  <a:gd name="T3" fmla="*/ 34 h 37"/>
                  <a:gd name="T4" fmla="*/ 189 w 191"/>
                  <a:gd name="T5" fmla="*/ 36 h 37"/>
                  <a:gd name="T6" fmla="*/ 187 w 191"/>
                  <a:gd name="T7" fmla="*/ 37 h 37"/>
                  <a:gd name="T8" fmla="*/ 0 w 191"/>
                  <a:gd name="T9" fmla="*/ 4 h 37"/>
                  <a:gd name="T10" fmla="*/ 0 w 191"/>
                  <a:gd name="T11" fmla="*/ 2 h 37"/>
                  <a:gd name="T12" fmla="*/ 0 w 19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7">
                    <a:moveTo>
                      <a:pt x="0" y="0"/>
                    </a:moveTo>
                    <a:lnTo>
                      <a:pt x="191" y="34"/>
                    </a:lnTo>
                    <a:lnTo>
                      <a:pt x="189" y="36"/>
                    </a:lnTo>
                    <a:lnTo>
                      <a:pt x="187" y="37"/>
                    </a:lnTo>
                    <a:lnTo>
                      <a:pt x="0" y="4"/>
                    </a:lnTo>
                    <a:lnTo>
                      <a:pt x="0" y="2"/>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7" name="Freeform 450">
                <a:extLst>
                  <a:ext uri="{FF2B5EF4-FFF2-40B4-BE49-F238E27FC236}">
                    <a16:creationId xmlns:a16="http://schemas.microsoft.com/office/drawing/2014/main" id="{9C946DC4-D0C6-4D3D-9E5C-A39800F6704A}"/>
                  </a:ext>
                </a:extLst>
              </p:cNvPr>
              <p:cNvSpPr>
                <a:spLocks/>
              </p:cNvSpPr>
              <p:nvPr/>
            </p:nvSpPr>
            <p:spPr bwMode="auto">
              <a:xfrm>
                <a:off x="4606" y="2294"/>
                <a:ext cx="189" cy="35"/>
              </a:xfrm>
              <a:custGeom>
                <a:avLst/>
                <a:gdLst>
                  <a:gd name="T0" fmla="*/ 0 w 189"/>
                  <a:gd name="T1" fmla="*/ 0 h 35"/>
                  <a:gd name="T2" fmla="*/ 189 w 189"/>
                  <a:gd name="T3" fmla="*/ 34 h 35"/>
                  <a:gd name="T4" fmla="*/ 187 w 189"/>
                  <a:gd name="T5" fmla="*/ 35 h 35"/>
                  <a:gd name="T6" fmla="*/ 184 w 189"/>
                  <a:gd name="T7" fmla="*/ 35 h 35"/>
                  <a:gd name="T8" fmla="*/ 0 w 189"/>
                  <a:gd name="T9" fmla="*/ 3 h 35"/>
                  <a:gd name="T10" fmla="*/ 0 w 189"/>
                  <a:gd name="T11" fmla="*/ 2 h 35"/>
                  <a:gd name="T12" fmla="*/ 0 w 189"/>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9" h="35">
                    <a:moveTo>
                      <a:pt x="0" y="0"/>
                    </a:moveTo>
                    <a:lnTo>
                      <a:pt x="189" y="34"/>
                    </a:lnTo>
                    <a:lnTo>
                      <a:pt x="187" y="35"/>
                    </a:lnTo>
                    <a:lnTo>
                      <a:pt x="184" y="35"/>
                    </a:lnTo>
                    <a:lnTo>
                      <a:pt x="0" y="3"/>
                    </a:lnTo>
                    <a:lnTo>
                      <a:pt x="0" y="2"/>
                    </a:lnTo>
                    <a:lnTo>
                      <a:pt x="0" y="0"/>
                    </a:lnTo>
                    <a:close/>
                  </a:path>
                </a:pathLst>
              </a:custGeom>
              <a:solidFill>
                <a:srgbClr val="DA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8" name="Freeform 451">
                <a:extLst>
                  <a:ext uri="{FF2B5EF4-FFF2-40B4-BE49-F238E27FC236}">
                    <a16:creationId xmlns:a16="http://schemas.microsoft.com/office/drawing/2014/main" id="{09170BE2-6CAC-48BA-A3C8-C928981071D0}"/>
                  </a:ext>
                </a:extLst>
              </p:cNvPr>
              <p:cNvSpPr>
                <a:spLocks/>
              </p:cNvSpPr>
              <p:nvPr/>
            </p:nvSpPr>
            <p:spPr bwMode="auto">
              <a:xfrm>
                <a:off x="4606" y="2296"/>
                <a:ext cx="187" cy="35"/>
              </a:xfrm>
              <a:custGeom>
                <a:avLst/>
                <a:gdLst>
                  <a:gd name="T0" fmla="*/ 0 w 187"/>
                  <a:gd name="T1" fmla="*/ 0 h 35"/>
                  <a:gd name="T2" fmla="*/ 187 w 187"/>
                  <a:gd name="T3" fmla="*/ 33 h 35"/>
                  <a:gd name="T4" fmla="*/ 184 w 187"/>
                  <a:gd name="T5" fmla="*/ 33 h 35"/>
                  <a:gd name="T6" fmla="*/ 182 w 187"/>
                  <a:gd name="T7" fmla="*/ 35 h 35"/>
                  <a:gd name="T8" fmla="*/ 0 w 187"/>
                  <a:gd name="T9" fmla="*/ 3 h 35"/>
                  <a:gd name="T10" fmla="*/ 0 w 187"/>
                  <a:gd name="T11" fmla="*/ 1 h 35"/>
                  <a:gd name="T12" fmla="*/ 0 w 187"/>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7" h="35">
                    <a:moveTo>
                      <a:pt x="0" y="0"/>
                    </a:moveTo>
                    <a:lnTo>
                      <a:pt x="187" y="33"/>
                    </a:lnTo>
                    <a:lnTo>
                      <a:pt x="184" y="33"/>
                    </a:lnTo>
                    <a:lnTo>
                      <a:pt x="182" y="35"/>
                    </a:lnTo>
                    <a:lnTo>
                      <a:pt x="0" y="3"/>
                    </a:lnTo>
                    <a:lnTo>
                      <a:pt x="0" y="1"/>
                    </a:lnTo>
                    <a:lnTo>
                      <a:pt x="0" y="0"/>
                    </a:lnTo>
                    <a:close/>
                  </a:path>
                </a:pathLst>
              </a:custGeom>
              <a:solidFill>
                <a:srgbClr val="D8D8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9" name="Freeform 452">
                <a:extLst>
                  <a:ext uri="{FF2B5EF4-FFF2-40B4-BE49-F238E27FC236}">
                    <a16:creationId xmlns:a16="http://schemas.microsoft.com/office/drawing/2014/main" id="{8AB93D94-546F-4DA4-9627-63D56E4A997D}"/>
                  </a:ext>
                </a:extLst>
              </p:cNvPr>
              <p:cNvSpPr>
                <a:spLocks/>
              </p:cNvSpPr>
              <p:nvPr/>
            </p:nvSpPr>
            <p:spPr bwMode="auto">
              <a:xfrm>
                <a:off x="4606" y="2297"/>
                <a:ext cx="184" cy="36"/>
              </a:xfrm>
              <a:custGeom>
                <a:avLst/>
                <a:gdLst>
                  <a:gd name="T0" fmla="*/ 0 w 184"/>
                  <a:gd name="T1" fmla="*/ 0 h 36"/>
                  <a:gd name="T2" fmla="*/ 184 w 184"/>
                  <a:gd name="T3" fmla="*/ 32 h 36"/>
                  <a:gd name="T4" fmla="*/ 182 w 184"/>
                  <a:gd name="T5" fmla="*/ 34 h 36"/>
                  <a:gd name="T6" fmla="*/ 179 w 184"/>
                  <a:gd name="T7" fmla="*/ 36 h 36"/>
                  <a:gd name="T8" fmla="*/ 0 w 184"/>
                  <a:gd name="T9" fmla="*/ 4 h 36"/>
                  <a:gd name="T10" fmla="*/ 0 w 184"/>
                  <a:gd name="T11" fmla="*/ 2 h 36"/>
                  <a:gd name="T12" fmla="*/ 0 w 184"/>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6">
                    <a:moveTo>
                      <a:pt x="0" y="0"/>
                    </a:moveTo>
                    <a:lnTo>
                      <a:pt x="184" y="32"/>
                    </a:lnTo>
                    <a:lnTo>
                      <a:pt x="182" y="34"/>
                    </a:lnTo>
                    <a:lnTo>
                      <a:pt x="179" y="36"/>
                    </a:lnTo>
                    <a:lnTo>
                      <a:pt x="0" y="4"/>
                    </a:lnTo>
                    <a:lnTo>
                      <a:pt x="0" y="2"/>
                    </a:lnTo>
                    <a:lnTo>
                      <a:pt x="0" y="0"/>
                    </a:lnTo>
                    <a:close/>
                  </a:path>
                </a:pathLst>
              </a:custGeom>
              <a:solidFill>
                <a:srgbClr val="D7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0" name="Freeform 453">
                <a:extLst>
                  <a:ext uri="{FF2B5EF4-FFF2-40B4-BE49-F238E27FC236}">
                    <a16:creationId xmlns:a16="http://schemas.microsoft.com/office/drawing/2014/main" id="{8E8A43C1-AAE9-4E78-8604-BF367784196B}"/>
                  </a:ext>
                </a:extLst>
              </p:cNvPr>
              <p:cNvSpPr>
                <a:spLocks/>
              </p:cNvSpPr>
              <p:nvPr/>
            </p:nvSpPr>
            <p:spPr bwMode="auto">
              <a:xfrm>
                <a:off x="4606" y="2299"/>
                <a:ext cx="182" cy="36"/>
              </a:xfrm>
              <a:custGeom>
                <a:avLst/>
                <a:gdLst>
                  <a:gd name="T0" fmla="*/ 0 w 182"/>
                  <a:gd name="T1" fmla="*/ 0 h 36"/>
                  <a:gd name="T2" fmla="*/ 182 w 182"/>
                  <a:gd name="T3" fmla="*/ 32 h 36"/>
                  <a:gd name="T4" fmla="*/ 179 w 182"/>
                  <a:gd name="T5" fmla="*/ 34 h 36"/>
                  <a:gd name="T6" fmla="*/ 177 w 182"/>
                  <a:gd name="T7" fmla="*/ 36 h 36"/>
                  <a:gd name="T8" fmla="*/ 2 w 182"/>
                  <a:gd name="T9" fmla="*/ 3 h 36"/>
                  <a:gd name="T10" fmla="*/ 0 w 182"/>
                  <a:gd name="T11" fmla="*/ 2 h 36"/>
                  <a:gd name="T12" fmla="*/ 0 w 1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2" h="36">
                    <a:moveTo>
                      <a:pt x="0" y="0"/>
                    </a:moveTo>
                    <a:lnTo>
                      <a:pt x="182" y="32"/>
                    </a:lnTo>
                    <a:lnTo>
                      <a:pt x="179" y="34"/>
                    </a:lnTo>
                    <a:lnTo>
                      <a:pt x="177" y="36"/>
                    </a:lnTo>
                    <a:lnTo>
                      <a:pt x="2" y="3"/>
                    </a:lnTo>
                    <a:lnTo>
                      <a:pt x="0" y="2"/>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1" name="Freeform 454">
                <a:extLst>
                  <a:ext uri="{FF2B5EF4-FFF2-40B4-BE49-F238E27FC236}">
                    <a16:creationId xmlns:a16="http://schemas.microsoft.com/office/drawing/2014/main" id="{590DE195-8573-41E5-B974-76FDAECAFDBA}"/>
                  </a:ext>
                </a:extLst>
              </p:cNvPr>
              <p:cNvSpPr>
                <a:spLocks/>
              </p:cNvSpPr>
              <p:nvPr/>
            </p:nvSpPr>
            <p:spPr bwMode="auto">
              <a:xfrm>
                <a:off x="4606" y="2301"/>
                <a:ext cx="179" cy="34"/>
              </a:xfrm>
              <a:custGeom>
                <a:avLst/>
                <a:gdLst>
                  <a:gd name="T0" fmla="*/ 0 w 179"/>
                  <a:gd name="T1" fmla="*/ 0 h 34"/>
                  <a:gd name="T2" fmla="*/ 179 w 179"/>
                  <a:gd name="T3" fmla="*/ 32 h 34"/>
                  <a:gd name="T4" fmla="*/ 177 w 179"/>
                  <a:gd name="T5" fmla="*/ 34 h 34"/>
                  <a:gd name="T6" fmla="*/ 174 w 179"/>
                  <a:gd name="T7" fmla="*/ 34 h 34"/>
                  <a:gd name="T8" fmla="*/ 2 w 179"/>
                  <a:gd name="T9" fmla="*/ 3 h 34"/>
                  <a:gd name="T10" fmla="*/ 2 w 179"/>
                  <a:gd name="T11" fmla="*/ 1 h 34"/>
                  <a:gd name="T12" fmla="*/ 0 w 179"/>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4">
                    <a:moveTo>
                      <a:pt x="0" y="0"/>
                    </a:moveTo>
                    <a:lnTo>
                      <a:pt x="179" y="32"/>
                    </a:lnTo>
                    <a:lnTo>
                      <a:pt x="177" y="34"/>
                    </a:lnTo>
                    <a:lnTo>
                      <a:pt x="174" y="34"/>
                    </a:lnTo>
                    <a:lnTo>
                      <a:pt x="2" y="3"/>
                    </a:lnTo>
                    <a:lnTo>
                      <a:pt x="2" y="1"/>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2" name="Freeform 455">
                <a:extLst>
                  <a:ext uri="{FF2B5EF4-FFF2-40B4-BE49-F238E27FC236}">
                    <a16:creationId xmlns:a16="http://schemas.microsoft.com/office/drawing/2014/main" id="{DBE381FE-DCF3-4ACE-97FA-B88BEC7BCFEB}"/>
                  </a:ext>
                </a:extLst>
              </p:cNvPr>
              <p:cNvSpPr>
                <a:spLocks/>
              </p:cNvSpPr>
              <p:nvPr/>
            </p:nvSpPr>
            <p:spPr bwMode="auto">
              <a:xfrm>
                <a:off x="4608" y="2302"/>
                <a:ext cx="175" cy="34"/>
              </a:xfrm>
              <a:custGeom>
                <a:avLst/>
                <a:gdLst>
                  <a:gd name="T0" fmla="*/ 0 w 175"/>
                  <a:gd name="T1" fmla="*/ 0 h 34"/>
                  <a:gd name="T2" fmla="*/ 175 w 175"/>
                  <a:gd name="T3" fmla="*/ 33 h 34"/>
                  <a:gd name="T4" fmla="*/ 172 w 175"/>
                  <a:gd name="T5" fmla="*/ 33 h 34"/>
                  <a:gd name="T6" fmla="*/ 170 w 175"/>
                  <a:gd name="T7" fmla="*/ 34 h 34"/>
                  <a:gd name="T8" fmla="*/ 0 w 175"/>
                  <a:gd name="T9" fmla="*/ 4 h 34"/>
                  <a:gd name="T10" fmla="*/ 0 w 175"/>
                  <a:gd name="T11" fmla="*/ 2 h 34"/>
                  <a:gd name="T12" fmla="*/ 0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0" y="0"/>
                    </a:moveTo>
                    <a:lnTo>
                      <a:pt x="175" y="33"/>
                    </a:lnTo>
                    <a:lnTo>
                      <a:pt x="172" y="33"/>
                    </a:lnTo>
                    <a:lnTo>
                      <a:pt x="170" y="34"/>
                    </a:lnTo>
                    <a:lnTo>
                      <a:pt x="0" y="4"/>
                    </a:lnTo>
                    <a:lnTo>
                      <a:pt x="0" y="2"/>
                    </a:lnTo>
                    <a:lnTo>
                      <a:pt x="0" y="0"/>
                    </a:lnTo>
                    <a:close/>
                  </a:path>
                </a:pathLst>
              </a:custGeom>
              <a:solidFill>
                <a:srgbClr val="D4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3" name="Freeform 456">
                <a:extLst>
                  <a:ext uri="{FF2B5EF4-FFF2-40B4-BE49-F238E27FC236}">
                    <a16:creationId xmlns:a16="http://schemas.microsoft.com/office/drawing/2014/main" id="{D77F77A6-5B20-49EA-BF8B-4B48DB734C86}"/>
                  </a:ext>
                </a:extLst>
              </p:cNvPr>
              <p:cNvSpPr>
                <a:spLocks/>
              </p:cNvSpPr>
              <p:nvPr/>
            </p:nvSpPr>
            <p:spPr bwMode="auto">
              <a:xfrm>
                <a:off x="4608" y="2304"/>
                <a:ext cx="172" cy="34"/>
              </a:xfrm>
              <a:custGeom>
                <a:avLst/>
                <a:gdLst>
                  <a:gd name="T0" fmla="*/ 0 w 172"/>
                  <a:gd name="T1" fmla="*/ 0 h 34"/>
                  <a:gd name="T2" fmla="*/ 172 w 172"/>
                  <a:gd name="T3" fmla="*/ 31 h 34"/>
                  <a:gd name="T4" fmla="*/ 170 w 172"/>
                  <a:gd name="T5" fmla="*/ 32 h 34"/>
                  <a:gd name="T6" fmla="*/ 167 w 172"/>
                  <a:gd name="T7" fmla="*/ 34 h 34"/>
                  <a:gd name="T8" fmla="*/ 0 w 172"/>
                  <a:gd name="T9" fmla="*/ 3 h 34"/>
                  <a:gd name="T10" fmla="*/ 0 w 172"/>
                  <a:gd name="T11" fmla="*/ 2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72" y="31"/>
                    </a:lnTo>
                    <a:lnTo>
                      <a:pt x="170" y="32"/>
                    </a:lnTo>
                    <a:lnTo>
                      <a:pt x="167" y="34"/>
                    </a:lnTo>
                    <a:lnTo>
                      <a:pt x="0" y="3"/>
                    </a:lnTo>
                    <a:lnTo>
                      <a:pt x="0" y="2"/>
                    </a:lnTo>
                    <a:lnTo>
                      <a:pt x="0"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4" name="Freeform 457">
                <a:extLst>
                  <a:ext uri="{FF2B5EF4-FFF2-40B4-BE49-F238E27FC236}">
                    <a16:creationId xmlns:a16="http://schemas.microsoft.com/office/drawing/2014/main" id="{A0D52678-20E4-4792-9E5D-499305129E1D}"/>
                  </a:ext>
                </a:extLst>
              </p:cNvPr>
              <p:cNvSpPr>
                <a:spLocks/>
              </p:cNvSpPr>
              <p:nvPr/>
            </p:nvSpPr>
            <p:spPr bwMode="auto">
              <a:xfrm>
                <a:off x="4608" y="2306"/>
                <a:ext cx="170" cy="34"/>
              </a:xfrm>
              <a:custGeom>
                <a:avLst/>
                <a:gdLst>
                  <a:gd name="T0" fmla="*/ 0 w 170"/>
                  <a:gd name="T1" fmla="*/ 0 h 34"/>
                  <a:gd name="T2" fmla="*/ 170 w 170"/>
                  <a:gd name="T3" fmla="*/ 30 h 34"/>
                  <a:gd name="T4" fmla="*/ 167 w 170"/>
                  <a:gd name="T5" fmla="*/ 32 h 34"/>
                  <a:gd name="T6" fmla="*/ 165 w 170"/>
                  <a:gd name="T7" fmla="*/ 34 h 34"/>
                  <a:gd name="T8" fmla="*/ 0 w 170"/>
                  <a:gd name="T9" fmla="*/ 3 h 34"/>
                  <a:gd name="T10" fmla="*/ 0 w 170"/>
                  <a:gd name="T11" fmla="*/ 1 h 34"/>
                  <a:gd name="T12" fmla="*/ 0 w 170"/>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 h="34">
                    <a:moveTo>
                      <a:pt x="0" y="0"/>
                    </a:moveTo>
                    <a:lnTo>
                      <a:pt x="170" y="30"/>
                    </a:lnTo>
                    <a:lnTo>
                      <a:pt x="167" y="32"/>
                    </a:lnTo>
                    <a:lnTo>
                      <a:pt x="165" y="34"/>
                    </a:lnTo>
                    <a:lnTo>
                      <a:pt x="0" y="3"/>
                    </a:lnTo>
                    <a:lnTo>
                      <a:pt x="0" y="1"/>
                    </a:lnTo>
                    <a:lnTo>
                      <a:pt x="0" y="0"/>
                    </a:lnTo>
                    <a:close/>
                  </a:path>
                </a:pathLst>
              </a:custGeom>
              <a:solidFill>
                <a:srgbClr val="D1D0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5" name="Freeform 458">
                <a:extLst>
                  <a:ext uri="{FF2B5EF4-FFF2-40B4-BE49-F238E27FC236}">
                    <a16:creationId xmlns:a16="http://schemas.microsoft.com/office/drawing/2014/main" id="{3CFC0912-2B9F-4B9F-B6F6-963584309860}"/>
                  </a:ext>
                </a:extLst>
              </p:cNvPr>
              <p:cNvSpPr>
                <a:spLocks/>
              </p:cNvSpPr>
              <p:nvPr/>
            </p:nvSpPr>
            <p:spPr bwMode="auto">
              <a:xfrm>
                <a:off x="4608" y="2307"/>
                <a:ext cx="167" cy="33"/>
              </a:xfrm>
              <a:custGeom>
                <a:avLst/>
                <a:gdLst>
                  <a:gd name="T0" fmla="*/ 0 w 167"/>
                  <a:gd name="T1" fmla="*/ 0 h 33"/>
                  <a:gd name="T2" fmla="*/ 167 w 167"/>
                  <a:gd name="T3" fmla="*/ 31 h 33"/>
                  <a:gd name="T4" fmla="*/ 165 w 167"/>
                  <a:gd name="T5" fmla="*/ 33 h 33"/>
                  <a:gd name="T6" fmla="*/ 162 w 167"/>
                  <a:gd name="T7" fmla="*/ 33 h 33"/>
                  <a:gd name="T8" fmla="*/ 1 w 167"/>
                  <a:gd name="T9" fmla="*/ 6 h 33"/>
                  <a:gd name="T10" fmla="*/ 0 w 167"/>
                  <a:gd name="T11" fmla="*/ 2 h 33"/>
                  <a:gd name="T12" fmla="*/ 0 w 167"/>
                  <a:gd name="T13" fmla="*/ 0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33">
                    <a:moveTo>
                      <a:pt x="0" y="0"/>
                    </a:moveTo>
                    <a:lnTo>
                      <a:pt x="167" y="31"/>
                    </a:lnTo>
                    <a:lnTo>
                      <a:pt x="165" y="33"/>
                    </a:lnTo>
                    <a:lnTo>
                      <a:pt x="162" y="33"/>
                    </a:lnTo>
                    <a:lnTo>
                      <a:pt x="1" y="6"/>
                    </a:lnTo>
                    <a:lnTo>
                      <a:pt x="0" y="2"/>
                    </a:lnTo>
                    <a:lnTo>
                      <a:pt x="0" y="0"/>
                    </a:lnTo>
                    <a:close/>
                  </a:path>
                </a:pathLst>
              </a:custGeom>
              <a:solidFill>
                <a:srgbClr val="D0C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6" name="Freeform 459">
                <a:extLst>
                  <a:ext uri="{FF2B5EF4-FFF2-40B4-BE49-F238E27FC236}">
                    <a16:creationId xmlns:a16="http://schemas.microsoft.com/office/drawing/2014/main" id="{6CDC4E55-23AE-47EC-A268-44B169CF84AB}"/>
                  </a:ext>
                </a:extLst>
              </p:cNvPr>
              <p:cNvSpPr>
                <a:spLocks/>
              </p:cNvSpPr>
              <p:nvPr/>
            </p:nvSpPr>
            <p:spPr bwMode="auto">
              <a:xfrm>
                <a:off x="4608" y="2309"/>
                <a:ext cx="165" cy="32"/>
              </a:xfrm>
              <a:custGeom>
                <a:avLst/>
                <a:gdLst>
                  <a:gd name="T0" fmla="*/ 0 w 165"/>
                  <a:gd name="T1" fmla="*/ 0 h 32"/>
                  <a:gd name="T2" fmla="*/ 165 w 165"/>
                  <a:gd name="T3" fmla="*/ 31 h 32"/>
                  <a:gd name="T4" fmla="*/ 162 w 165"/>
                  <a:gd name="T5" fmla="*/ 31 h 32"/>
                  <a:gd name="T6" fmla="*/ 160 w 165"/>
                  <a:gd name="T7" fmla="*/ 32 h 32"/>
                  <a:gd name="T8" fmla="*/ 1 w 165"/>
                  <a:gd name="T9" fmla="*/ 5 h 32"/>
                  <a:gd name="T10" fmla="*/ 1 w 165"/>
                  <a:gd name="T11" fmla="*/ 4 h 32"/>
                  <a:gd name="T12" fmla="*/ 0 w 165"/>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5" h="32">
                    <a:moveTo>
                      <a:pt x="0" y="0"/>
                    </a:moveTo>
                    <a:lnTo>
                      <a:pt x="165" y="31"/>
                    </a:lnTo>
                    <a:lnTo>
                      <a:pt x="162" y="31"/>
                    </a:lnTo>
                    <a:lnTo>
                      <a:pt x="160" y="32"/>
                    </a:lnTo>
                    <a:lnTo>
                      <a:pt x="1" y="5"/>
                    </a:lnTo>
                    <a:lnTo>
                      <a:pt x="1" y="4"/>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7" name="Freeform 460">
                <a:extLst>
                  <a:ext uri="{FF2B5EF4-FFF2-40B4-BE49-F238E27FC236}">
                    <a16:creationId xmlns:a16="http://schemas.microsoft.com/office/drawing/2014/main" id="{89C91091-B0A2-4616-B65C-D049694D8FEF}"/>
                  </a:ext>
                </a:extLst>
              </p:cNvPr>
              <p:cNvSpPr>
                <a:spLocks/>
              </p:cNvSpPr>
              <p:nvPr/>
            </p:nvSpPr>
            <p:spPr bwMode="auto">
              <a:xfrm>
                <a:off x="4609" y="2313"/>
                <a:ext cx="161" cy="30"/>
              </a:xfrm>
              <a:custGeom>
                <a:avLst/>
                <a:gdLst>
                  <a:gd name="T0" fmla="*/ 0 w 161"/>
                  <a:gd name="T1" fmla="*/ 0 h 30"/>
                  <a:gd name="T2" fmla="*/ 161 w 161"/>
                  <a:gd name="T3" fmla="*/ 27 h 30"/>
                  <a:gd name="T4" fmla="*/ 159 w 161"/>
                  <a:gd name="T5" fmla="*/ 28 h 30"/>
                  <a:gd name="T6" fmla="*/ 156 w 161"/>
                  <a:gd name="T7" fmla="*/ 30 h 30"/>
                  <a:gd name="T8" fmla="*/ 0 w 161"/>
                  <a:gd name="T9" fmla="*/ 3 h 30"/>
                  <a:gd name="T10" fmla="*/ 0 w 161"/>
                  <a:gd name="T11" fmla="*/ 1 h 30"/>
                  <a:gd name="T12" fmla="*/ 0 w 161"/>
                  <a:gd name="T13" fmla="*/ 0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30">
                    <a:moveTo>
                      <a:pt x="0" y="0"/>
                    </a:moveTo>
                    <a:lnTo>
                      <a:pt x="161" y="27"/>
                    </a:lnTo>
                    <a:lnTo>
                      <a:pt x="159" y="28"/>
                    </a:lnTo>
                    <a:lnTo>
                      <a:pt x="156" y="30"/>
                    </a:lnTo>
                    <a:lnTo>
                      <a:pt x="0" y="3"/>
                    </a:lnTo>
                    <a:lnTo>
                      <a:pt x="0" y="1"/>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8" name="Freeform 461">
                <a:extLst>
                  <a:ext uri="{FF2B5EF4-FFF2-40B4-BE49-F238E27FC236}">
                    <a16:creationId xmlns:a16="http://schemas.microsoft.com/office/drawing/2014/main" id="{D477B75B-9309-4A33-AE67-1EB3658FF029}"/>
                  </a:ext>
                </a:extLst>
              </p:cNvPr>
              <p:cNvSpPr>
                <a:spLocks/>
              </p:cNvSpPr>
              <p:nvPr/>
            </p:nvSpPr>
            <p:spPr bwMode="auto">
              <a:xfrm>
                <a:off x="4609" y="2314"/>
                <a:ext cx="159" cy="31"/>
              </a:xfrm>
              <a:custGeom>
                <a:avLst/>
                <a:gdLst>
                  <a:gd name="T0" fmla="*/ 0 w 159"/>
                  <a:gd name="T1" fmla="*/ 0 h 31"/>
                  <a:gd name="T2" fmla="*/ 159 w 159"/>
                  <a:gd name="T3" fmla="*/ 27 h 31"/>
                  <a:gd name="T4" fmla="*/ 156 w 159"/>
                  <a:gd name="T5" fmla="*/ 29 h 31"/>
                  <a:gd name="T6" fmla="*/ 152 w 159"/>
                  <a:gd name="T7" fmla="*/ 31 h 31"/>
                  <a:gd name="T8" fmla="*/ 0 w 159"/>
                  <a:gd name="T9" fmla="*/ 4 h 31"/>
                  <a:gd name="T10" fmla="*/ 0 w 159"/>
                  <a:gd name="T11" fmla="*/ 2 h 31"/>
                  <a:gd name="T12" fmla="*/ 0 w 159"/>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31">
                    <a:moveTo>
                      <a:pt x="0" y="0"/>
                    </a:moveTo>
                    <a:lnTo>
                      <a:pt x="159" y="27"/>
                    </a:lnTo>
                    <a:lnTo>
                      <a:pt x="156" y="29"/>
                    </a:lnTo>
                    <a:lnTo>
                      <a:pt x="152" y="31"/>
                    </a:lnTo>
                    <a:lnTo>
                      <a:pt x="0" y="4"/>
                    </a:lnTo>
                    <a:lnTo>
                      <a:pt x="0" y="2"/>
                    </a:lnTo>
                    <a:lnTo>
                      <a:pt x="0" y="0"/>
                    </a:lnTo>
                    <a:close/>
                  </a:path>
                </a:pathLst>
              </a:custGeom>
              <a:solidFill>
                <a:srgbClr val="CECE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9" name="Freeform 462">
                <a:extLst>
                  <a:ext uri="{FF2B5EF4-FFF2-40B4-BE49-F238E27FC236}">
                    <a16:creationId xmlns:a16="http://schemas.microsoft.com/office/drawing/2014/main" id="{098A9A56-00B0-429E-A3D4-05C28696D0CC}"/>
                  </a:ext>
                </a:extLst>
              </p:cNvPr>
              <p:cNvSpPr>
                <a:spLocks/>
              </p:cNvSpPr>
              <p:nvPr/>
            </p:nvSpPr>
            <p:spPr bwMode="auto">
              <a:xfrm>
                <a:off x="4609" y="2316"/>
                <a:ext cx="156" cy="29"/>
              </a:xfrm>
              <a:custGeom>
                <a:avLst/>
                <a:gdLst>
                  <a:gd name="T0" fmla="*/ 0 w 156"/>
                  <a:gd name="T1" fmla="*/ 0 h 29"/>
                  <a:gd name="T2" fmla="*/ 156 w 156"/>
                  <a:gd name="T3" fmla="*/ 27 h 29"/>
                  <a:gd name="T4" fmla="*/ 152 w 156"/>
                  <a:gd name="T5" fmla="*/ 29 h 29"/>
                  <a:gd name="T6" fmla="*/ 151 w 156"/>
                  <a:gd name="T7" fmla="*/ 29 h 29"/>
                  <a:gd name="T8" fmla="*/ 2 w 156"/>
                  <a:gd name="T9" fmla="*/ 3 h 29"/>
                  <a:gd name="T10" fmla="*/ 0 w 156"/>
                  <a:gd name="T11" fmla="*/ 2 h 29"/>
                  <a:gd name="T12" fmla="*/ 0 w 156"/>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6" h="29">
                    <a:moveTo>
                      <a:pt x="0" y="0"/>
                    </a:moveTo>
                    <a:lnTo>
                      <a:pt x="156" y="27"/>
                    </a:lnTo>
                    <a:lnTo>
                      <a:pt x="152" y="29"/>
                    </a:lnTo>
                    <a:lnTo>
                      <a:pt x="151" y="29"/>
                    </a:lnTo>
                    <a:lnTo>
                      <a:pt x="2" y="3"/>
                    </a:lnTo>
                    <a:lnTo>
                      <a:pt x="0" y="2"/>
                    </a:lnTo>
                    <a:lnTo>
                      <a:pt x="0" y="0"/>
                    </a:lnTo>
                    <a:close/>
                  </a:path>
                </a:pathLst>
              </a:custGeom>
              <a:solidFill>
                <a:srgbClr val="CDCD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0" name="Freeform 463">
                <a:extLst>
                  <a:ext uri="{FF2B5EF4-FFF2-40B4-BE49-F238E27FC236}">
                    <a16:creationId xmlns:a16="http://schemas.microsoft.com/office/drawing/2014/main" id="{8B4C6D5D-F1F0-4752-AE36-6E9A7C4CFCF9}"/>
                  </a:ext>
                </a:extLst>
              </p:cNvPr>
              <p:cNvSpPr>
                <a:spLocks/>
              </p:cNvSpPr>
              <p:nvPr/>
            </p:nvSpPr>
            <p:spPr bwMode="auto">
              <a:xfrm>
                <a:off x="4609" y="2318"/>
                <a:ext cx="152" cy="28"/>
              </a:xfrm>
              <a:custGeom>
                <a:avLst/>
                <a:gdLst>
                  <a:gd name="T0" fmla="*/ 0 w 152"/>
                  <a:gd name="T1" fmla="*/ 0 h 28"/>
                  <a:gd name="T2" fmla="*/ 152 w 152"/>
                  <a:gd name="T3" fmla="*/ 27 h 28"/>
                  <a:gd name="T4" fmla="*/ 151 w 152"/>
                  <a:gd name="T5" fmla="*/ 27 h 28"/>
                  <a:gd name="T6" fmla="*/ 147 w 152"/>
                  <a:gd name="T7" fmla="*/ 28 h 28"/>
                  <a:gd name="T8" fmla="*/ 2 w 152"/>
                  <a:gd name="T9" fmla="*/ 3 h 28"/>
                  <a:gd name="T10" fmla="*/ 2 w 152"/>
                  <a:gd name="T11" fmla="*/ 1 h 28"/>
                  <a:gd name="T12" fmla="*/ 0 w 152"/>
                  <a:gd name="T13" fmla="*/ 0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28">
                    <a:moveTo>
                      <a:pt x="0" y="0"/>
                    </a:moveTo>
                    <a:lnTo>
                      <a:pt x="152" y="27"/>
                    </a:lnTo>
                    <a:lnTo>
                      <a:pt x="151" y="27"/>
                    </a:lnTo>
                    <a:lnTo>
                      <a:pt x="147" y="28"/>
                    </a:lnTo>
                    <a:lnTo>
                      <a:pt x="2" y="3"/>
                    </a:lnTo>
                    <a:lnTo>
                      <a:pt x="2"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1" name="Freeform 464">
                <a:extLst>
                  <a:ext uri="{FF2B5EF4-FFF2-40B4-BE49-F238E27FC236}">
                    <a16:creationId xmlns:a16="http://schemas.microsoft.com/office/drawing/2014/main" id="{2E95021E-0D44-4E2B-8210-430F6ED13E3F}"/>
                  </a:ext>
                </a:extLst>
              </p:cNvPr>
              <p:cNvSpPr>
                <a:spLocks/>
              </p:cNvSpPr>
              <p:nvPr/>
            </p:nvSpPr>
            <p:spPr bwMode="auto">
              <a:xfrm>
                <a:off x="4611" y="2319"/>
                <a:ext cx="149" cy="29"/>
              </a:xfrm>
              <a:custGeom>
                <a:avLst/>
                <a:gdLst>
                  <a:gd name="T0" fmla="*/ 0 w 149"/>
                  <a:gd name="T1" fmla="*/ 0 h 29"/>
                  <a:gd name="T2" fmla="*/ 149 w 149"/>
                  <a:gd name="T3" fmla="*/ 26 h 29"/>
                  <a:gd name="T4" fmla="*/ 145 w 149"/>
                  <a:gd name="T5" fmla="*/ 27 h 29"/>
                  <a:gd name="T6" fmla="*/ 142 w 149"/>
                  <a:gd name="T7" fmla="*/ 29 h 29"/>
                  <a:gd name="T8" fmla="*/ 0 w 149"/>
                  <a:gd name="T9" fmla="*/ 4 h 29"/>
                  <a:gd name="T10" fmla="*/ 0 w 149"/>
                  <a:gd name="T11" fmla="*/ 2 h 29"/>
                  <a:gd name="T12" fmla="*/ 0 w 149"/>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9" h="29">
                    <a:moveTo>
                      <a:pt x="0" y="0"/>
                    </a:moveTo>
                    <a:lnTo>
                      <a:pt x="149" y="26"/>
                    </a:lnTo>
                    <a:lnTo>
                      <a:pt x="145" y="27"/>
                    </a:lnTo>
                    <a:lnTo>
                      <a:pt x="142" y="29"/>
                    </a:lnTo>
                    <a:lnTo>
                      <a:pt x="0" y="4"/>
                    </a:lnTo>
                    <a:lnTo>
                      <a:pt x="0" y="2"/>
                    </a:lnTo>
                    <a:lnTo>
                      <a:pt x="0" y="0"/>
                    </a:lnTo>
                    <a:close/>
                  </a:path>
                </a:pathLst>
              </a:custGeom>
              <a:solidFill>
                <a:srgbClr val="CBCB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2" name="Freeform 465">
                <a:extLst>
                  <a:ext uri="{FF2B5EF4-FFF2-40B4-BE49-F238E27FC236}">
                    <a16:creationId xmlns:a16="http://schemas.microsoft.com/office/drawing/2014/main" id="{F9132E99-1199-44E3-BD49-55B16B8C79C9}"/>
                  </a:ext>
                </a:extLst>
              </p:cNvPr>
              <p:cNvSpPr>
                <a:spLocks/>
              </p:cNvSpPr>
              <p:nvPr/>
            </p:nvSpPr>
            <p:spPr bwMode="auto">
              <a:xfrm>
                <a:off x="4611" y="2321"/>
                <a:ext cx="145" cy="27"/>
              </a:xfrm>
              <a:custGeom>
                <a:avLst/>
                <a:gdLst>
                  <a:gd name="T0" fmla="*/ 0 w 145"/>
                  <a:gd name="T1" fmla="*/ 0 h 27"/>
                  <a:gd name="T2" fmla="*/ 145 w 145"/>
                  <a:gd name="T3" fmla="*/ 25 h 27"/>
                  <a:gd name="T4" fmla="*/ 142 w 145"/>
                  <a:gd name="T5" fmla="*/ 27 h 27"/>
                  <a:gd name="T6" fmla="*/ 140 w 145"/>
                  <a:gd name="T7" fmla="*/ 27 h 27"/>
                  <a:gd name="T8" fmla="*/ 2 w 145"/>
                  <a:gd name="T9" fmla="*/ 3 h 27"/>
                  <a:gd name="T10" fmla="*/ 0 w 145"/>
                  <a:gd name="T11" fmla="*/ 2 h 27"/>
                  <a:gd name="T12" fmla="*/ 0 w 14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5" h="27">
                    <a:moveTo>
                      <a:pt x="0" y="0"/>
                    </a:moveTo>
                    <a:lnTo>
                      <a:pt x="145" y="25"/>
                    </a:lnTo>
                    <a:lnTo>
                      <a:pt x="142" y="27"/>
                    </a:lnTo>
                    <a:lnTo>
                      <a:pt x="140" y="27"/>
                    </a:lnTo>
                    <a:lnTo>
                      <a:pt x="2" y="3"/>
                    </a:lnTo>
                    <a:lnTo>
                      <a:pt x="0" y="2"/>
                    </a:lnTo>
                    <a:lnTo>
                      <a:pt x="0" y="0"/>
                    </a:ln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3" name="Freeform 466">
                <a:extLst>
                  <a:ext uri="{FF2B5EF4-FFF2-40B4-BE49-F238E27FC236}">
                    <a16:creationId xmlns:a16="http://schemas.microsoft.com/office/drawing/2014/main" id="{ACCB4C41-600D-4E41-8AFB-6F71E2BA2D60}"/>
                  </a:ext>
                </a:extLst>
              </p:cNvPr>
              <p:cNvSpPr>
                <a:spLocks/>
              </p:cNvSpPr>
              <p:nvPr/>
            </p:nvSpPr>
            <p:spPr bwMode="auto">
              <a:xfrm>
                <a:off x="4611" y="2323"/>
                <a:ext cx="142" cy="27"/>
              </a:xfrm>
              <a:custGeom>
                <a:avLst/>
                <a:gdLst>
                  <a:gd name="T0" fmla="*/ 0 w 142"/>
                  <a:gd name="T1" fmla="*/ 0 h 27"/>
                  <a:gd name="T2" fmla="*/ 142 w 142"/>
                  <a:gd name="T3" fmla="*/ 25 h 27"/>
                  <a:gd name="T4" fmla="*/ 140 w 142"/>
                  <a:gd name="T5" fmla="*/ 25 h 27"/>
                  <a:gd name="T6" fmla="*/ 137 w 142"/>
                  <a:gd name="T7" fmla="*/ 27 h 27"/>
                  <a:gd name="T8" fmla="*/ 2 w 142"/>
                  <a:gd name="T9" fmla="*/ 3 h 27"/>
                  <a:gd name="T10" fmla="*/ 2 w 142"/>
                  <a:gd name="T11" fmla="*/ 1 h 27"/>
                  <a:gd name="T12" fmla="*/ 0 w 142"/>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2" h="27">
                    <a:moveTo>
                      <a:pt x="0" y="0"/>
                    </a:moveTo>
                    <a:lnTo>
                      <a:pt x="142" y="25"/>
                    </a:lnTo>
                    <a:lnTo>
                      <a:pt x="140" y="25"/>
                    </a:lnTo>
                    <a:lnTo>
                      <a:pt x="137" y="27"/>
                    </a:lnTo>
                    <a:lnTo>
                      <a:pt x="2" y="3"/>
                    </a:lnTo>
                    <a:lnTo>
                      <a:pt x="2" y="1"/>
                    </a:lnTo>
                    <a:lnTo>
                      <a:pt x="0" y="0"/>
                    </a:lnTo>
                    <a:close/>
                  </a:path>
                </a:pathLst>
              </a:custGeom>
              <a:solidFill>
                <a:srgbClr val="BDBD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4" name="Freeform 467">
                <a:extLst>
                  <a:ext uri="{FF2B5EF4-FFF2-40B4-BE49-F238E27FC236}">
                    <a16:creationId xmlns:a16="http://schemas.microsoft.com/office/drawing/2014/main" id="{31FC3AE6-B7EF-469E-A1A8-C4649AB18126}"/>
                  </a:ext>
                </a:extLst>
              </p:cNvPr>
              <p:cNvSpPr>
                <a:spLocks/>
              </p:cNvSpPr>
              <p:nvPr/>
            </p:nvSpPr>
            <p:spPr bwMode="auto">
              <a:xfrm>
                <a:off x="4613" y="2324"/>
                <a:ext cx="138" cy="27"/>
              </a:xfrm>
              <a:custGeom>
                <a:avLst/>
                <a:gdLst>
                  <a:gd name="T0" fmla="*/ 0 w 138"/>
                  <a:gd name="T1" fmla="*/ 0 h 27"/>
                  <a:gd name="T2" fmla="*/ 138 w 138"/>
                  <a:gd name="T3" fmla="*/ 24 h 27"/>
                  <a:gd name="T4" fmla="*/ 135 w 138"/>
                  <a:gd name="T5" fmla="*/ 26 h 27"/>
                  <a:gd name="T6" fmla="*/ 131 w 138"/>
                  <a:gd name="T7" fmla="*/ 27 h 27"/>
                  <a:gd name="T8" fmla="*/ 1 w 138"/>
                  <a:gd name="T9" fmla="*/ 4 h 27"/>
                  <a:gd name="T10" fmla="*/ 0 w 138"/>
                  <a:gd name="T11" fmla="*/ 2 h 27"/>
                  <a:gd name="T12" fmla="*/ 0 w 138"/>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 h="27">
                    <a:moveTo>
                      <a:pt x="0" y="0"/>
                    </a:moveTo>
                    <a:lnTo>
                      <a:pt x="138" y="24"/>
                    </a:lnTo>
                    <a:lnTo>
                      <a:pt x="135" y="26"/>
                    </a:lnTo>
                    <a:lnTo>
                      <a:pt x="131" y="27"/>
                    </a:lnTo>
                    <a:lnTo>
                      <a:pt x="1" y="4"/>
                    </a:lnTo>
                    <a:lnTo>
                      <a:pt x="0" y="2"/>
                    </a:lnTo>
                    <a:lnTo>
                      <a:pt x="0" y="0"/>
                    </a:lnTo>
                    <a:close/>
                  </a:path>
                </a:pathLst>
              </a:custGeom>
              <a:solidFill>
                <a:srgbClr val="B8B8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5" name="Freeform 468">
                <a:extLst>
                  <a:ext uri="{FF2B5EF4-FFF2-40B4-BE49-F238E27FC236}">
                    <a16:creationId xmlns:a16="http://schemas.microsoft.com/office/drawing/2014/main" id="{C3FC2EE8-6DBD-4A6D-8E51-6A089F3B7358}"/>
                  </a:ext>
                </a:extLst>
              </p:cNvPr>
              <p:cNvSpPr>
                <a:spLocks/>
              </p:cNvSpPr>
              <p:nvPr/>
            </p:nvSpPr>
            <p:spPr bwMode="auto">
              <a:xfrm>
                <a:off x="4613" y="2326"/>
                <a:ext cx="135" cy="27"/>
              </a:xfrm>
              <a:custGeom>
                <a:avLst/>
                <a:gdLst>
                  <a:gd name="T0" fmla="*/ 0 w 135"/>
                  <a:gd name="T1" fmla="*/ 0 h 27"/>
                  <a:gd name="T2" fmla="*/ 135 w 135"/>
                  <a:gd name="T3" fmla="*/ 24 h 27"/>
                  <a:gd name="T4" fmla="*/ 131 w 135"/>
                  <a:gd name="T5" fmla="*/ 25 h 27"/>
                  <a:gd name="T6" fmla="*/ 130 w 135"/>
                  <a:gd name="T7" fmla="*/ 27 h 27"/>
                  <a:gd name="T8" fmla="*/ 1 w 135"/>
                  <a:gd name="T9" fmla="*/ 3 h 27"/>
                  <a:gd name="T10" fmla="*/ 1 w 135"/>
                  <a:gd name="T11" fmla="*/ 2 h 27"/>
                  <a:gd name="T12" fmla="*/ 0 w 13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27">
                    <a:moveTo>
                      <a:pt x="0" y="0"/>
                    </a:moveTo>
                    <a:lnTo>
                      <a:pt x="135" y="24"/>
                    </a:lnTo>
                    <a:lnTo>
                      <a:pt x="131" y="25"/>
                    </a:lnTo>
                    <a:lnTo>
                      <a:pt x="130" y="27"/>
                    </a:lnTo>
                    <a:lnTo>
                      <a:pt x="1" y="3"/>
                    </a:lnTo>
                    <a:lnTo>
                      <a:pt x="1" y="2"/>
                    </a:lnTo>
                    <a:lnTo>
                      <a:pt x="0" y="0"/>
                    </a:lnTo>
                    <a:close/>
                  </a:path>
                </a:pathLst>
              </a:custGeom>
              <a:solidFill>
                <a:srgbClr val="AE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6" name="Freeform 469">
                <a:extLst>
                  <a:ext uri="{FF2B5EF4-FFF2-40B4-BE49-F238E27FC236}">
                    <a16:creationId xmlns:a16="http://schemas.microsoft.com/office/drawing/2014/main" id="{7B963F44-DA02-4295-ADDE-DD2C68A74460}"/>
                  </a:ext>
                </a:extLst>
              </p:cNvPr>
              <p:cNvSpPr>
                <a:spLocks/>
              </p:cNvSpPr>
              <p:nvPr/>
            </p:nvSpPr>
            <p:spPr bwMode="auto">
              <a:xfrm>
                <a:off x="4614" y="2328"/>
                <a:ext cx="130" cy="25"/>
              </a:xfrm>
              <a:custGeom>
                <a:avLst/>
                <a:gdLst>
                  <a:gd name="T0" fmla="*/ 0 w 130"/>
                  <a:gd name="T1" fmla="*/ 0 h 25"/>
                  <a:gd name="T2" fmla="*/ 130 w 130"/>
                  <a:gd name="T3" fmla="*/ 23 h 25"/>
                  <a:gd name="T4" fmla="*/ 129 w 130"/>
                  <a:gd name="T5" fmla="*/ 25 h 25"/>
                  <a:gd name="T6" fmla="*/ 125 w 130"/>
                  <a:gd name="T7" fmla="*/ 25 h 25"/>
                  <a:gd name="T8" fmla="*/ 2 w 130"/>
                  <a:gd name="T9" fmla="*/ 3 h 25"/>
                  <a:gd name="T10" fmla="*/ 0 w 130"/>
                  <a:gd name="T11" fmla="*/ 1 h 25"/>
                  <a:gd name="T12" fmla="*/ 0 w 130"/>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0" h="25">
                    <a:moveTo>
                      <a:pt x="0" y="0"/>
                    </a:moveTo>
                    <a:lnTo>
                      <a:pt x="130" y="23"/>
                    </a:lnTo>
                    <a:lnTo>
                      <a:pt x="129" y="25"/>
                    </a:lnTo>
                    <a:lnTo>
                      <a:pt x="125" y="25"/>
                    </a:lnTo>
                    <a:lnTo>
                      <a:pt x="2" y="3"/>
                    </a:lnTo>
                    <a:lnTo>
                      <a:pt x="0" y="1"/>
                    </a:lnTo>
                    <a:lnTo>
                      <a:pt x="0" y="0"/>
                    </a:lnTo>
                    <a:close/>
                  </a:path>
                </a:pathLst>
              </a:custGeom>
              <a:solidFill>
                <a:srgbClr val="AAA9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7" name="Freeform 470">
                <a:extLst>
                  <a:ext uri="{FF2B5EF4-FFF2-40B4-BE49-F238E27FC236}">
                    <a16:creationId xmlns:a16="http://schemas.microsoft.com/office/drawing/2014/main" id="{21096164-6BBA-4529-9D8E-F6C99967791E}"/>
                  </a:ext>
                </a:extLst>
              </p:cNvPr>
              <p:cNvSpPr>
                <a:spLocks/>
              </p:cNvSpPr>
              <p:nvPr/>
            </p:nvSpPr>
            <p:spPr bwMode="auto">
              <a:xfrm>
                <a:off x="4614" y="2329"/>
                <a:ext cx="129" cy="26"/>
              </a:xfrm>
              <a:custGeom>
                <a:avLst/>
                <a:gdLst>
                  <a:gd name="T0" fmla="*/ 0 w 129"/>
                  <a:gd name="T1" fmla="*/ 0 h 26"/>
                  <a:gd name="T2" fmla="*/ 129 w 129"/>
                  <a:gd name="T3" fmla="*/ 24 h 26"/>
                  <a:gd name="T4" fmla="*/ 125 w 129"/>
                  <a:gd name="T5" fmla="*/ 24 h 26"/>
                  <a:gd name="T6" fmla="*/ 122 w 129"/>
                  <a:gd name="T7" fmla="*/ 26 h 26"/>
                  <a:gd name="T8" fmla="*/ 2 w 129"/>
                  <a:gd name="T9" fmla="*/ 6 h 26"/>
                  <a:gd name="T10" fmla="*/ 2 w 129"/>
                  <a:gd name="T11" fmla="*/ 2 h 26"/>
                  <a:gd name="T12" fmla="*/ 0 w 129"/>
                  <a:gd name="T13" fmla="*/ 0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9" h="26">
                    <a:moveTo>
                      <a:pt x="0" y="0"/>
                    </a:moveTo>
                    <a:lnTo>
                      <a:pt x="129" y="24"/>
                    </a:lnTo>
                    <a:lnTo>
                      <a:pt x="125" y="24"/>
                    </a:lnTo>
                    <a:lnTo>
                      <a:pt x="122" y="26"/>
                    </a:lnTo>
                    <a:lnTo>
                      <a:pt x="2" y="6"/>
                    </a:lnTo>
                    <a:lnTo>
                      <a:pt x="2" y="2"/>
                    </a:lnTo>
                    <a:lnTo>
                      <a:pt x="0" y="0"/>
                    </a:lnTo>
                    <a:close/>
                  </a:path>
                </a:pathLst>
              </a:custGeom>
              <a:solidFill>
                <a:srgbClr val="A6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8" name="Freeform 471">
                <a:extLst>
                  <a:ext uri="{FF2B5EF4-FFF2-40B4-BE49-F238E27FC236}">
                    <a16:creationId xmlns:a16="http://schemas.microsoft.com/office/drawing/2014/main" id="{26EA102C-E47E-468A-9925-4618239EACE9}"/>
                  </a:ext>
                </a:extLst>
              </p:cNvPr>
              <p:cNvSpPr>
                <a:spLocks/>
              </p:cNvSpPr>
              <p:nvPr/>
            </p:nvSpPr>
            <p:spPr bwMode="auto">
              <a:xfrm>
                <a:off x="4616" y="2331"/>
                <a:ext cx="123" cy="25"/>
              </a:xfrm>
              <a:custGeom>
                <a:avLst/>
                <a:gdLst>
                  <a:gd name="T0" fmla="*/ 0 w 123"/>
                  <a:gd name="T1" fmla="*/ 0 h 25"/>
                  <a:gd name="T2" fmla="*/ 123 w 123"/>
                  <a:gd name="T3" fmla="*/ 22 h 25"/>
                  <a:gd name="T4" fmla="*/ 120 w 123"/>
                  <a:gd name="T5" fmla="*/ 24 h 25"/>
                  <a:gd name="T6" fmla="*/ 117 w 123"/>
                  <a:gd name="T7" fmla="*/ 25 h 25"/>
                  <a:gd name="T8" fmla="*/ 2 w 123"/>
                  <a:gd name="T9" fmla="*/ 5 h 25"/>
                  <a:gd name="T10" fmla="*/ 0 w 123"/>
                  <a:gd name="T11" fmla="*/ 4 h 25"/>
                  <a:gd name="T12" fmla="*/ 0 w 123"/>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3" h="25">
                    <a:moveTo>
                      <a:pt x="0" y="0"/>
                    </a:moveTo>
                    <a:lnTo>
                      <a:pt x="123" y="22"/>
                    </a:lnTo>
                    <a:lnTo>
                      <a:pt x="120" y="24"/>
                    </a:lnTo>
                    <a:lnTo>
                      <a:pt x="117" y="25"/>
                    </a:lnTo>
                    <a:lnTo>
                      <a:pt x="2" y="5"/>
                    </a:lnTo>
                    <a:lnTo>
                      <a:pt x="0" y="4"/>
                    </a:lnTo>
                    <a:lnTo>
                      <a:pt x="0" y="0"/>
                    </a:lnTo>
                    <a:close/>
                  </a:path>
                </a:pathLst>
              </a:custGeom>
              <a:solidFill>
                <a:srgbClr val="9F9E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9" name="Freeform 472">
                <a:extLst>
                  <a:ext uri="{FF2B5EF4-FFF2-40B4-BE49-F238E27FC236}">
                    <a16:creationId xmlns:a16="http://schemas.microsoft.com/office/drawing/2014/main" id="{2C9EB835-DF7B-4DD1-8BD0-FC93412787C9}"/>
                  </a:ext>
                </a:extLst>
              </p:cNvPr>
              <p:cNvSpPr>
                <a:spLocks/>
              </p:cNvSpPr>
              <p:nvPr/>
            </p:nvSpPr>
            <p:spPr bwMode="auto">
              <a:xfrm>
                <a:off x="4616" y="2335"/>
                <a:ext cx="120" cy="21"/>
              </a:xfrm>
              <a:custGeom>
                <a:avLst/>
                <a:gdLst>
                  <a:gd name="T0" fmla="*/ 0 w 120"/>
                  <a:gd name="T1" fmla="*/ 0 h 21"/>
                  <a:gd name="T2" fmla="*/ 120 w 120"/>
                  <a:gd name="T3" fmla="*/ 20 h 21"/>
                  <a:gd name="T4" fmla="*/ 117 w 120"/>
                  <a:gd name="T5" fmla="*/ 21 h 21"/>
                  <a:gd name="T6" fmla="*/ 113 w 120"/>
                  <a:gd name="T7" fmla="*/ 21 h 21"/>
                  <a:gd name="T8" fmla="*/ 2 w 120"/>
                  <a:gd name="T9" fmla="*/ 3 h 21"/>
                  <a:gd name="T10" fmla="*/ 2 w 120"/>
                  <a:gd name="T11" fmla="*/ 1 h 21"/>
                  <a:gd name="T12" fmla="*/ 0 w 120"/>
                  <a:gd name="T13" fmla="*/ 0 h 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 h="21">
                    <a:moveTo>
                      <a:pt x="0" y="0"/>
                    </a:moveTo>
                    <a:lnTo>
                      <a:pt x="120" y="20"/>
                    </a:lnTo>
                    <a:lnTo>
                      <a:pt x="117" y="21"/>
                    </a:lnTo>
                    <a:lnTo>
                      <a:pt x="113" y="21"/>
                    </a:lnTo>
                    <a:lnTo>
                      <a:pt x="2" y="3"/>
                    </a:lnTo>
                    <a:lnTo>
                      <a:pt x="2" y="1"/>
                    </a:lnTo>
                    <a:lnTo>
                      <a:pt x="0" y="0"/>
                    </a:lnTo>
                    <a:close/>
                  </a:path>
                </a:pathLst>
              </a:custGeom>
              <a:solidFill>
                <a:srgbClr val="9A9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0" name="Freeform 473">
                <a:extLst>
                  <a:ext uri="{FF2B5EF4-FFF2-40B4-BE49-F238E27FC236}">
                    <a16:creationId xmlns:a16="http://schemas.microsoft.com/office/drawing/2014/main" id="{A73B4A81-6342-463B-9672-67EAD5C7968C}"/>
                  </a:ext>
                </a:extLst>
              </p:cNvPr>
              <p:cNvSpPr>
                <a:spLocks/>
              </p:cNvSpPr>
              <p:nvPr/>
            </p:nvSpPr>
            <p:spPr bwMode="auto">
              <a:xfrm>
                <a:off x="4618" y="2336"/>
                <a:ext cx="115" cy="22"/>
              </a:xfrm>
              <a:custGeom>
                <a:avLst/>
                <a:gdLst>
                  <a:gd name="T0" fmla="*/ 0 w 115"/>
                  <a:gd name="T1" fmla="*/ 0 h 22"/>
                  <a:gd name="T2" fmla="*/ 115 w 115"/>
                  <a:gd name="T3" fmla="*/ 20 h 22"/>
                  <a:gd name="T4" fmla="*/ 111 w 115"/>
                  <a:gd name="T5" fmla="*/ 20 h 22"/>
                  <a:gd name="T6" fmla="*/ 108 w 115"/>
                  <a:gd name="T7" fmla="*/ 22 h 22"/>
                  <a:gd name="T8" fmla="*/ 66 w 115"/>
                  <a:gd name="T9" fmla="*/ 15 h 22"/>
                  <a:gd name="T10" fmla="*/ 61 w 115"/>
                  <a:gd name="T11" fmla="*/ 14 h 22"/>
                  <a:gd name="T12" fmla="*/ 55 w 115"/>
                  <a:gd name="T13" fmla="*/ 14 h 22"/>
                  <a:gd name="T14" fmla="*/ 1 w 115"/>
                  <a:gd name="T15" fmla="*/ 4 h 22"/>
                  <a:gd name="T16" fmla="*/ 0 w 115"/>
                  <a:gd name="T17" fmla="*/ 2 h 22"/>
                  <a:gd name="T18" fmla="*/ 0 w 115"/>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5" h="22">
                    <a:moveTo>
                      <a:pt x="0" y="0"/>
                    </a:moveTo>
                    <a:lnTo>
                      <a:pt x="115" y="20"/>
                    </a:lnTo>
                    <a:lnTo>
                      <a:pt x="111" y="20"/>
                    </a:lnTo>
                    <a:lnTo>
                      <a:pt x="108" y="22"/>
                    </a:lnTo>
                    <a:lnTo>
                      <a:pt x="66" y="15"/>
                    </a:lnTo>
                    <a:lnTo>
                      <a:pt x="61" y="14"/>
                    </a:lnTo>
                    <a:lnTo>
                      <a:pt x="55" y="14"/>
                    </a:lnTo>
                    <a:lnTo>
                      <a:pt x="1" y="4"/>
                    </a:lnTo>
                    <a:lnTo>
                      <a:pt x="0" y="2"/>
                    </a:lnTo>
                    <a:lnTo>
                      <a:pt x="0" y="0"/>
                    </a:lnTo>
                    <a:close/>
                  </a:path>
                </a:pathLst>
              </a:custGeom>
              <a:solidFill>
                <a:srgbClr val="96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1" name="Freeform 474">
                <a:extLst>
                  <a:ext uri="{FF2B5EF4-FFF2-40B4-BE49-F238E27FC236}">
                    <a16:creationId xmlns:a16="http://schemas.microsoft.com/office/drawing/2014/main" id="{931E599F-8BC3-4439-B560-1207D53B6330}"/>
                  </a:ext>
                </a:extLst>
              </p:cNvPr>
              <p:cNvSpPr>
                <a:spLocks/>
              </p:cNvSpPr>
              <p:nvPr/>
            </p:nvSpPr>
            <p:spPr bwMode="auto">
              <a:xfrm>
                <a:off x="4618" y="2338"/>
                <a:ext cx="111" cy="22"/>
              </a:xfrm>
              <a:custGeom>
                <a:avLst/>
                <a:gdLst>
                  <a:gd name="T0" fmla="*/ 0 w 111"/>
                  <a:gd name="T1" fmla="*/ 0 h 22"/>
                  <a:gd name="T2" fmla="*/ 111 w 111"/>
                  <a:gd name="T3" fmla="*/ 18 h 22"/>
                  <a:gd name="T4" fmla="*/ 108 w 111"/>
                  <a:gd name="T5" fmla="*/ 20 h 22"/>
                  <a:gd name="T6" fmla="*/ 106 w 111"/>
                  <a:gd name="T7" fmla="*/ 22 h 22"/>
                  <a:gd name="T8" fmla="*/ 67 w 111"/>
                  <a:gd name="T9" fmla="*/ 15 h 22"/>
                  <a:gd name="T10" fmla="*/ 64 w 111"/>
                  <a:gd name="T11" fmla="*/ 12 h 22"/>
                  <a:gd name="T12" fmla="*/ 61 w 111"/>
                  <a:gd name="T13" fmla="*/ 12 h 22"/>
                  <a:gd name="T14" fmla="*/ 55 w 111"/>
                  <a:gd name="T15" fmla="*/ 12 h 22"/>
                  <a:gd name="T16" fmla="*/ 50 w 111"/>
                  <a:gd name="T17" fmla="*/ 12 h 22"/>
                  <a:gd name="T18" fmla="*/ 1 w 111"/>
                  <a:gd name="T19" fmla="*/ 3 h 22"/>
                  <a:gd name="T20" fmla="*/ 1 w 111"/>
                  <a:gd name="T21" fmla="*/ 2 h 22"/>
                  <a:gd name="T22" fmla="*/ 0 w 111"/>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1" h="22">
                    <a:moveTo>
                      <a:pt x="0" y="0"/>
                    </a:moveTo>
                    <a:lnTo>
                      <a:pt x="111" y="18"/>
                    </a:lnTo>
                    <a:lnTo>
                      <a:pt x="108" y="20"/>
                    </a:lnTo>
                    <a:lnTo>
                      <a:pt x="106" y="22"/>
                    </a:lnTo>
                    <a:lnTo>
                      <a:pt x="67" y="15"/>
                    </a:lnTo>
                    <a:lnTo>
                      <a:pt x="64" y="12"/>
                    </a:lnTo>
                    <a:lnTo>
                      <a:pt x="61" y="12"/>
                    </a:lnTo>
                    <a:lnTo>
                      <a:pt x="55" y="12"/>
                    </a:lnTo>
                    <a:lnTo>
                      <a:pt x="50" y="12"/>
                    </a:lnTo>
                    <a:lnTo>
                      <a:pt x="1" y="3"/>
                    </a:lnTo>
                    <a:lnTo>
                      <a:pt x="1" y="2"/>
                    </a:lnTo>
                    <a:lnTo>
                      <a:pt x="0" y="0"/>
                    </a:lnTo>
                    <a:close/>
                  </a:path>
                </a:pathLst>
              </a:custGeom>
              <a:solidFill>
                <a:srgbClr val="8E8D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2" name="Freeform 475">
                <a:extLst>
                  <a:ext uri="{FF2B5EF4-FFF2-40B4-BE49-F238E27FC236}">
                    <a16:creationId xmlns:a16="http://schemas.microsoft.com/office/drawing/2014/main" id="{953B67ED-0283-43E8-A9FF-4D3DA1FEB8A4}"/>
                  </a:ext>
                </a:extLst>
              </p:cNvPr>
              <p:cNvSpPr>
                <a:spLocks noEditPoints="1"/>
              </p:cNvSpPr>
              <p:nvPr/>
            </p:nvSpPr>
            <p:spPr bwMode="auto">
              <a:xfrm>
                <a:off x="4619" y="2340"/>
                <a:ext cx="107" cy="20"/>
              </a:xfrm>
              <a:custGeom>
                <a:avLst/>
                <a:gdLst>
                  <a:gd name="T0" fmla="*/ 0 w 107"/>
                  <a:gd name="T1" fmla="*/ 0 h 20"/>
                  <a:gd name="T2" fmla="*/ 54 w 107"/>
                  <a:gd name="T3" fmla="*/ 10 h 20"/>
                  <a:gd name="T4" fmla="*/ 49 w 107"/>
                  <a:gd name="T5" fmla="*/ 10 h 20"/>
                  <a:gd name="T6" fmla="*/ 46 w 107"/>
                  <a:gd name="T7" fmla="*/ 11 h 20"/>
                  <a:gd name="T8" fmla="*/ 2 w 107"/>
                  <a:gd name="T9" fmla="*/ 3 h 20"/>
                  <a:gd name="T10" fmla="*/ 0 w 107"/>
                  <a:gd name="T11" fmla="*/ 1 h 20"/>
                  <a:gd name="T12" fmla="*/ 0 w 107"/>
                  <a:gd name="T13" fmla="*/ 0 h 20"/>
                  <a:gd name="T14" fmla="*/ 65 w 107"/>
                  <a:gd name="T15" fmla="*/ 11 h 20"/>
                  <a:gd name="T16" fmla="*/ 107 w 107"/>
                  <a:gd name="T17" fmla="*/ 18 h 20"/>
                  <a:gd name="T18" fmla="*/ 103 w 107"/>
                  <a:gd name="T19" fmla="*/ 20 h 20"/>
                  <a:gd name="T20" fmla="*/ 102 w 107"/>
                  <a:gd name="T21" fmla="*/ 20 h 20"/>
                  <a:gd name="T22" fmla="*/ 68 w 107"/>
                  <a:gd name="T23" fmla="*/ 15 h 20"/>
                  <a:gd name="T24" fmla="*/ 66 w 107"/>
                  <a:gd name="T25" fmla="*/ 13 h 20"/>
                  <a:gd name="T26" fmla="*/ 65 w 107"/>
                  <a:gd name="T27" fmla="*/ 11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0">
                    <a:moveTo>
                      <a:pt x="0" y="0"/>
                    </a:moveTo>
                    <a:lnTo>
                      <a:pt x="54" y="10"/>
                    </a:lnTo>
                    <a:lnTo>
                      <a:pt x="49" y="10"/>
                    </a:lnTo>
                    <a:lnTo>
                      <a:pt x="46" y="11"/>
                    </a:lnTo>
                    <a:lnTo>
                      <a:pt x="2" y="3"/>
                    </a:lnTo>
                    <a:lnTo>
                      <a:pt x="0" y="1"/>
                    </a:lnTo>
                    <a:lnTo>
                      <a:pt x="0" y="0"/>
                    </a:lnTo>
                    <a:close/>
                    <a:moveTo>
                      <a:pt x="65" y="11"/>
                    </a:moveTo>
                    <a:lnTo>
                      <a:pt x="107" y="18"/>
                    </a:lnTo>
                    <a:lnTo>
                      <a:pt x="103" y="20"/>
                    </a:lnTo>
                    <a:lnTo>
                      <a:pt x="102" y="20"/>
                    </a:lnTo>
                    <a:lnTo>
                      <a:pt x="68" y="15"/>
                    </a:lnTo>
                    <a:lnTo>
                      <a:pt x="66" y="13"/>
                    </a:lnTo>
                    <a:lnTo>
                      <a:pt x="65" y="11"/>
                    </a:lnTo>
                    <a:close/>
                  </a:path>
                </a:pathLst>
              </a:custGeom>
              <a:solidFill>
                <a:srgbClr val="8B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3" name="Freeform 476">
                <a:extLst>
                  <a:ext uri="{FF2B5EF4-FFF2-40B4-BE49-F238E27FC236}">
                    <a16:creationId xmlns:a16="http://schemas.microsoft.com/office/drawing/2014/main" id="{8F072770-E678-442E-ADBF-1321386C3D8D}"/>
                  </a:ext>
                </a:extLst>
              </p:cNvPr>
              <p:cNvSpPr>
                <a:spLocks noEditPoints="1"/>
              </p:cNvSpPr>
              <p:nvPr/>
            </p:nvSpPr>
            <p:spPr bwMode="auto">
              <a:xfrm>
                <a:off x="4619" y="2341"/>
                <a:ext cx="105" cy="21"/>
              </a:xfrm>
              <a:custGeom>
                <a:avLst/>
                <a:gdLst>
                  <a:gd name="T0" fmla="*/ 0 w 105"/>
                  <a:gd name="T1" fmla="*/ 0 h 21"/>
                  <a:gd name="T2" fmla="*/ 49 w 105"/>
                  <a:gd name="T3" fmla="*/ 9 h 21"/>
                  <a:gd name="T4" fmla="*/ 46 w 105"/>
                  <a:gd name="T5" fmla="*/ 10 h 21"/>
                  <a:gd name="T6" fmla="*/ 43 w 105"/>
                  <a:gd name="T7" fmla="*/ 10 h 21"/>
                  <a:gd name="T8" fmla="*/ 4 w 105"/>
                  <a:gd name="T9" fmla="*/ 4 h 21"/>
                  <a:gd name="T10" fmla="*/ 2 w 105"/>
                  <a:gd name="T11" fmla="*/ 2 h 21"/>
                  <a:gd name="T12" fmla="*/ 0 w 105"/>
                  <a:gd name="T13" fmla="*/ 0 h 21"/>
                  <a:gd name="T14" fmla="*/ 66 w 105"/>
                  <a:gd name="T15" fmla="*/ 12 h 21"/>
                  <a:gd name="T16" fmla="*/ 105 w 105"/>
                  <a:gd name="T17" fmla="*/ 19 h 21"/>
                  <a:gd name="T18" fmla="*/ 102 w 105"/>
                  <a:gd name="T19" fmla="*/ 19 h 21"/>
                  <a:gd name="T20" fmla="*/ 98 w 105"/>
                  <a:gd name="T21" fmla="*/ 21 h 21"/>
                  <a:gd name="T22" fmla="*/ 70 w 105"/>
                  <a:gd name="T23" fmla="*/ 15 h 21"/>
                  <a:gd name="T24" fmla="*/ 68 w 105"/>
                  <a:gd name="T25" fmla="*/ 14 h 21"/>
                  <a:gd name="T26" fmla="*/ 66 w 105"/>
                  <a:gd name="T27" fmla="*/ 12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5" h="21">
                    <a:moveTo>
                      <a:pt x="0" y="0"/>
                    </a:moveTo>
                    <a:lnTo>
                      <a:pt x="49" y="9"/>
                    </a:lnTo>
                    <a:lnTo>
                      <a:pt x="46" y="10"/>
                    </a:lnTo>
                    <a:lnTo>
                      <a:pt x="43" y="10"/>
                    </a:lnTo>
                    <a:lnTo>
                      <a:pt x="4" y="4"/>
                    </a:lnTo>
                    <a:lnTo>
                      <a:pt x="2" y="2"/>
                    </a:lnTo>
                    <a:lnTo>
                      <a:pt x="0" y="0"/>
                    </a:lnTo>
                    <a:close/>
                    <a:moveTo>
                      <a:pt x="66" y="12"/>
                    </a:moveTo>
                    <a:lnTo>
                      <a:pt x="105" y="19"/>
                    </a:lnTo>
                    <a:lnTo>
                      <a:pt x="102" y="19"/>
                    </a:lnTo>
                    <a:lnTo>
                      <a:pt x="98" y="21"/>
                    </a:lnTo>
                    <a:lnTo>
                      <a:pt x="70" y="15"/>
                    </a:lnTo>
                    <a:lnTo>
                      <a:pt x="68" y="14"/>
                    </a:lnTo>
                    <a:lnTo>
                      <a:pt x="66" y="12"/>
                    </a:lnTo>
                    <a:close/>
                  </a:path>
                </a:pathLst>
              </a:custGeom>
              <a:solidFill>
                <a:srgbClr val="8786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4" name="Freeform 477">
                <a:extLst>
                  <a:ext uri="{FF2B5EF4-FFF2-40B4-BE49-F238E27FC236}">
                    <a16:creationId xmlns:a16="http://schemas.microsoft.com/office/drawing/2014/main" id="{7523FB4C-25AB-4A1D-B331-0C3FBDE44B82}"/>
                  </a:ext>
                </a:extLst>
              </p:cNvPr>
              <p:cNvSpPr>
                <a:spLocks noEditPoints="1"/>
              </p:cNvSpPr>
              <p:nvPr/>
            </p:nvSpPr>
            <p:spPr bwMode="auto">
              <a:xfrm>
                <a:off x="4621" y="2343"/>
                <a:ext cx="100" cy="20"/>
              </a:xfrm>
              <a:custGeom>
                <a:avLst/>
                <a:gdLst>
                  <a:gd name="T0" fmla="*/ 0 w 100"/>
                  <a:gd name="T1" fmla="*/ 0 h 20"/>
                  <a:gd name="T2" fmla="*/ 44 w 100"/>
                  <a:gd name="T3" fmla="*/ 8 h 20"/>
                  <a:gd name="T4" fmla="*/ 41 w 100"/>
                  <a:gd name="T5" fmla="*/ 8 h 20"/>
                  <a:gd name="T6" fmla="*/ 37 w 100"/>
                  <a:gd name="T7" fmla="*/ 10 h 20"/>
                  <a:gd name="T8" fmla="*/ 4 w 100"/>
                  <a:gd name="T9" fmla="*/ 3 h 20"/>
                  <a:gd name="T10" fmla="*/ 2 w 100"/>
                  <a:gd name="T11" fmla="*/ 2 h 20"/>
                  <a:gd name="T12" fmla="*/ 0 w 100"/>
                  <a:gd name="T13" fmla="*/ 0 h 20"/>
                  <a:gd name="T14" fmla="*/ 66 w 100"/>
                  <a:gd name="T15" fmla="*/ 12 h 20"/>
                  <a:gd name="T16" fmla="*/ 100 w 100"/>
                  <a:gd name="T17" fmla="*/ 17 h 20"/>
                  <a:gd name="T18" fmla="*/ 96 w 100"/>
                  <a:gd name="T19" fmla="*/ 19 h 20"/>
                  <a:gd name="T20" fmla="*/ 93 w 100"/>
                  <a:gd name="T21" fmla="*/ 20 h 20"/>
                  <a:gd name="T22" fmla="*/ 69 w 100"/>
                  <a:gd name="T23" fmla="*/ 15 h 20"/>
                  <a:gd name="T24" fmla="*/ 68 w 100"/>
                  <a:gd name="T25" fmla="*/ 13 h 20"/>
                  <a:gd name="T26" fmla="*/ 66 w 100"/>
                  <a:gd name="T27" fmla="*/ 12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 h="20">
                    <a:moveTo>
                      <a:pt x="0" y="0"/>
                    </a:moveTo>
                    <a:lnTo>
                      <a:pt x="44" y="8"/>
                    </a:lnTo>
                    <a:lnTo>
                      <a:pt x="41" y="8"/>
                    </a:lnTo>
                    <a:lnTo>
                      <a:pt x="37" y="10"/>
                    </a:lnTo>
                    <a:lnTo>
                      <a:pt x="4" y="3"/>
                    </a:lnTo>
                    <a:lnTo>
                      <a:pt x="2" y="2"/>
                    </a:lnTo>
                    <a:lnTo>
                      <a:pt x="0" y="0"/>
                    </a:lnTo>
                    <a:close/>
                    <a:moveTo>
                      <a:pt x="66" y="12"/>
                    </a:moveTo>
                    <a:lnTo>
                      <a:pt x="100" y="17"/>
                    </a:lnTo>
                    <a:lnTo>
                      <a:pt x="96" y="19"/>
                    </a:lnTo>
                    <a:lnTo>
                      <a:pt x="93" y="20"/>
                    </a:lnTo>
                    <a:lnTo>
                      <a:pt x="69" y="15"/>
                    </a:lnTo>
                    <a:lnTo>
                      <a:pt x="68" y="13"/>
                    </a:lnTo>
                    <a:lnTo>
                      <a:pt x="66" y="12"/>
                    </a:lnTo>
                    <a:close/>
                  </a:path>
                </a:pathLst>
              </a:custGeom>
              <a:solidFill>
                <a:srgbClr val="807F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5" name="Freeform 478">
                <a:extLst>
                  <a:ext uri="{FF2B5EF4-FFF2-40B4-BE49-F238E27FC236}">
                    <a16:creationId xmlns:a16="http://schemas.microsoft.com/office/drawing/2014/main" id="{04198B29-5247-417D-9EDB-747A1CEE1E8A}"/>
                  </a:ext>
                </a:extLst>
              </p:cNvPr>
              <p:cNvSpPr>
                <a:spLocks noEditPoints="1"/>
              </p:cNvSpPr>
              <p:nvPr/>
            </p:nvSpPr>
            <p:spPr bwMode="auto">
              <a:xfrm>
                <a:off x="4623" y="2345"/>
                <a:ext cx="94" cy="18"/>
              </a:xfrm>
              <a:custGeom>
                <a:avLst/>
                <a:gdLst>
                  <a:gd name="T0" fmla="*/ 0 w 94"/>
                  <a:gd name="T1" fmla="*/ 0 h 18"/>
                  <a:gd name="T2" fmla="*/ 39 w 94"/>
                  <a:gd name="T3" fmla="*/ 6 h 18"/>
                  <a:gd name="T4" fmla="*/ 35 w 94"/>
                  <a:gd name="T5" fmla="*/ 8 h 18"/>
                  <a:gd name="T6" fmla="*/ 34 w 94"/>
                  <a:gd name="T7" fmla="*/ 10 h 18"/>
                  <a:gd name="T8" fmla="*/ 2 w 94"/>
                  <a:gd name="T9" fmla="*/ 5 h 18"/>
                  <a:gd name="T10" fmla="*/ 2 w 94"/>
                  <a:gd name="T11" fmla="*/ 1 h 18"/>
                  <a:gd name="T12" fmla="*/ 0 w 94"/>
                  <a:gd name="T13" fmla="*/ 0 h 18"/>
                  <a:gd name="T14" fmla="*/ 66 w 94"/>
                  <a:gd name="T15" fmla="*/ 11 h 18"/>
                  <a:gd name="T16" fmla="*/ 94 w 94"/>
                  <a:gd name="T17" fmla="*/ 17 h 18"/>
                  <a:gd name="T18" fmla="*/ 91 w 94"/>
                  <a:gd name="T19" fmla="*/ 18 h 18"/>
                  <a:gd name="T20" fmla="*/ 88 w 94"/>
                  <a:gd name="T21" fmla="*/ 18 h 18"/>
                  <a:gd name="T22" fmla="*/ 67 w 94"/>
                  <a:gd name="T23" fmla="*/ 15 h 18"/>
                  <a:gd name="T24" fmla="*/ 67 w 94"/>
                  <a:gd name="T25" fmla="*/ 13 h 18"/>
                  <a:gd name="T26" fmla="*/ 66 w 94"/>
                  <a:gd name="T27" fmla="*/ 11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4" h="18">
                    <a:moveTo>
                      <a:pt x="0" y="0"/>
                    </a:moveTo>
                    <a:lnTo>
                      <a:pt x="39" y="6"/>
                    </a:lnTo>
                    <a:lnTo>
                      <a:pt x="35" y="8"/>
                    </a:lnTo>
                    <a:lnTo>
                      <a:pt x="34" y="10"/>
                    </a:lnTo>
                    <a:lnTo>
                      <a:pt x="2" y="5"/>
                    </a:lnTo>
                    <a:lnTo>
                      <a:pt x="2" y="1"/>
                    </a:lnTo>
                    <a:lnTo>
                      <a:pt x="0" y="0"/>
                    </a:lnTo>
                    <a:close/>
                    <a:moveTo>
                      <a:pt x="66" y="11"/>
                    </a:moveTo>
                    <a:lnTo>
                      <a:pt x="94" y="17"/>
                    </a:lnTo>
                    <a:lnTo>
                      <a:pt x="91" y="18"/>
                    </a:lnTo>
                    <a:lnTo>
                      <a:pt x="88" y="18"/>
                    </a:lnTo>
                    <a:lnTo>
                      <a:pt x="67" y="15"/>
                    </a:lnTo>
                    <a:lnTo>
                      <a:pt x="67" y="13"/>
                    </a:lnTo>
                    <a:lnTo>
                      <a:pt x="66" y="11"/>
                    </a:lnTo>
                    <a:close/>
                  </a:path>
                </a:pathLst>
              </a:custGeom>
              <a:solidFill>
                <a:srgbClr val="7D7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6" name="Freeform 479">
                <a:extLst>
                  <a:ext uri="{FF2B5EF4-FFF2-40B4-BE49-F238E27FC236}">
                    <a16:creationId xmlns:a16="http://schemas.microsoft.com/office/drawing/2014/main" id="{8924BF2B-9E20-4E43-BA18-CD4DFC31A4F9}"/>
                  </a:ext>
                </a:extLst>
              </p:cNvPr>
              <p:cNvSpPr>
                <a:spLocks noEditPoints="1"/>
              </p:cNvSpPr>
              <p:nvPr/>
            </p:nvSpPr>
            <p:spPr bwMode="auto">
              <a:xfrm>
                <a:off x="4625" y="2346"/>
                <a:ext cx="89" cy="19"/>
              </a:xfrm>
              <a:custGeom>
                <a:avLst/>
                <a:gdLst>
                  <a:gd name="T0" fmla="*/ 0 w 89"/>
                  <a:gd name="T1" fmla="*/ 0 h 19"/>
                  <a:gd name="T2" fmla="*/ 33 w 89"/>
                  <a:gd name="T3" fmla="*/ 7 h 19"/>
                  <a:gd name="T4" fmla="*/ 32 w 89"/>
                  <a:gd name="T5" fmla="*/ 9 h 19"/>
                  <a:gd name="T6" fmla="*/ 28 w 89"/>
                  <a:gd name="T7" fmla="*/ 10 h 19"/>
                  <a:gd name="T8" fmla="*/ 1 w 89"/>
                  <a:gd name="T9" fmla="*/ 5 h 19"/>
                  <a:gd name="T10" fmla="*/ 0 w 89"/>
                  <a:gd name="T11" fmla="*/ 4 h 19"/>
                  <a:gd name="T12" fmla="*/ 0 w 89"/>
                  <a:gd name="T13" fmla="*/ 0 h 19"/>
                  <a:gd name="T14" fmla="*/ 65 w 89"/>
                  <a:gd name="T15" fmla="*/ 12 h 19"/>
                  <a:gd name="T16" fmla="*/ 89 w 89"/>
                  <a:gd name="T17" fmla="*/ 17 h 19"/>
                  <a:gd name="T18" fmla="*/ 86 w 89"/>
                  <a:gd name="T19" fmla="*/ 17 h 19"/>
                  <a:gd name="T20" fmla="*/ 82 w 89"/>
                  <a:gd name="T21" fmla="*/ 19 h 19"/>
                  <a:gd name="T22" fmla="*/ 67 w 89"/>
                  <a:gd name="T23" fmla="*/ 17 h 19"/>
                  <a:gd name="T24" fmla="*/ 65 w 89"/>
                  <a:gd name="T25" fmla="*/ 14 h 19"/>
                  <a:gd name="T26" fmla="*/ 65 w 89"/>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19">
                    <a:moveTo>
                      <a:pt x="0" y="0"/>
                    </a:moveTo>
                    <a:lnTo>
                      <a:pt x="33" y="7"/>
                    </a:lnTo>
                    <a:lnTo>
                      <a:pt x="32" y="9"/>
                    </a:lnTo>
                    <a:lnTo>
                      <a:pt x="28" y="10"/>
                    </a:lnTo>
                    <a:lnTo>
                      <a:pt x="1" y="5"/>
                    </a:lnTo>
                    <a:lnTo>
                      <a:pt x="0" y="4"/>
                    </a:lnTo>
                    <a:lnTo>
                      <a:pt x="0" y="0"/>
                    </a:lnTo>
                    <a:close/>
                    <a:moveTo>
                      <a:pt x="65" y="12"/>
                    </a:moveTo>
                    <a:lnTo>
                      <a:pt x="89" y="17"/>
                    </a:lnTo>
                    <a:lnTo>
                      <a:pt x="86" y="17"/>
                    </a:lnTo>
                    <a:lnTo>
                      <a:pt x="82" y="19"/>
                    </a:lnTo>
                    <a:lnTo>
                      <a:pt x="67" y="17"/>
                    </a:lnTo>
                    <a:lnTo>
                      <a:pt x="65" y="14"/>
                    </a:lnTo>
                    <a:lnTo>
                      <a:pt x="65" y="12"/>
                    </a:lnTo>
                    <a:close/>
                  </a:path>
                </a:pathLst>
              </a:custGeom>
              <a:solidFill>
                <a:srgbClr val="7977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7" name="Freeform 480">
                <a:extLst>
                  <a:ext uri="{FF2B5EF4-FFF2-40B4-BE49-F238E27FC236}">
                    <a16:creationId xmlns:a16="http://schemas.microsoft.com/office/drawing/2014/main" id="{E997C6AA-4F1E-4F86-8D9B-3693AF1A1DC8}"/>
                  </a:ext>
                </a:extLst>
              </p:cNvPr>
              <p:cNvSpPr>
                <a:spLocks noEditPoints="1"/>
              </p:cNvSpPr>
              <p:nvPr/>
            </p:nvSpPr>
            <p:spPr bwMode="auto">
              <a:xfrm>
                <a:off x="4625" y="2350"/>
                <a:ext cx="86" cy="17"/>
              </a:xfrm>
              <a:custGeom>
                <a:avLst/>
                <a:gdLst>
                  <a:gd name="T0" fmla="*/ 0 w 86"/>
                  <a:gd name="T1" fmla="*/ 0 h 17"/>
                  <a:gd name="T2" fmla="*/ 32 w 86"/>
                  <a:gd name="T3" fmla="*/ 5 h 17"/>
                  <a:gd name="T4" fmla="*/ 28 w 86"/>
                  <a:gd name="T5" fmla="*/ 6 h 17"/>
                  <a:gd name="T6" fmla="*/ 27 w 86"/>
                  <a:gd name="T7" fmla="*/ 6 h 17"/>
                  <a:gd name="T8" fmla="*/ 3 w 86"/>
                  <a:gd name="T9" fmla="*/ 3 h 17"/>
                  <a:gd name="T10" fmla="*/ 1 w 86"/>
                  <a:gd name="T11" fmla="*/ 1 h 17"/>
                  <a:gd name="T12" fmla="*/ 0 w 86"/>
                  <a:gd name="T13" fmla="*/ 0 h 17"/>
                  <a:gd name="T14" fmla="*/ 65 w 86"/>
                  <a:gd name="T15" fmla="*/ 10 h 17"/>
                  <a:gd name="T16" fmla="*/ 86 w 86"/>
                  <a:gd name="T17" fmla="*/ 13 h 17"/>
                  <a:gd name="T18" fmla="*/ 82 w 86"/>
                  <a:gd name="T19" fmla="*/ 15 h 17"/>
                  <a:gd name="T20" fmla="*/ 79 w 86"/>
                  <a:gd name="T21" fmla="*/ 17 h 17"/>
                  <a:gd name="T22" fmla="*/ 67 w 86"/>
                  <a:gd name="T23" fmla="*/ 15 h 17"/>
                  <a:gd name="T24" fmla="*/ 67 w 86"/>
                  <a:gd name="T25" fmla="*/ 13 h 17"/>
                  <a:gd name="T26" fmla="*/ 65 w 86"/>
                  <a:gd name="T27" fmla="*/ 1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6" h="17">
                    <a:moveTo>
                      <a:pt x="0" y="0"/>
                    </a:moveTo>
                    <a:lnTo>
                      <a:pt x="32" y="5"/>
                    </a:lnTo>
                    <a:lnTo>
                      <a:pt x="28" y="6"/>
                    </a:lnTo>
                    <a:lnTo>
                      <a:pt x="27" y="6"/>
                    </a:lnTo>
                    <a:lnTo>
                      <a:pt x="3" y="3"/>
                    </a:lnTo>
                    <a:lnTo>
                      <a:pt x="1" y="1"/>
                    </a:lnTo>
                    <a:lnTo>
                      <a:pt x="0" y="0"/>
                    </a:lnTo>
                    <a:close/>
                    <a:moveTo>
                      <a:pt x="65" y="10"/>
                    </a:moveTo>
                    <a:lnTo>
                      <a:pt x="86" y="13"/>
                    </a:lnTo>
                    <a:lnTo>
                      <a:pt x="82" y="15"/>
                    </a:lnTo>
                    <a:lnTo>
                      <a:pt x="79" y="17"/>
                    </a:lnTo>
                    <a:lnTo>
                      <a:pt x="67" y="15"/>
                    </a:lnTo>
                    <a:lnTo>
                      <a:pt x="67" y="13"/>
                    </a:lnTo>
                    <a:lnTo>
                      <a:pt x="65" y="10"/>
                    </a:lnTo>
                    <a:close/>
                  </a:path>
                </a:pathLst>
              </a:custGeom>
              <a:solidFill>
                <a:srgbClr val="7270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8" name="Freeform 481">
                <a:extLst>
                  <a:ext uri="{FF2B5EF4-FFF2-40B4-BE49-F238E27FC236}">
                    <a16:creationId xmlns:a16="http://schemas.microsoft.com/office/drawing/2014/main" id="{AE5EDB48-CA75-496D-B524-40A575ACF13E}"/>
                  </a:ext>
                </a:extLst>
              </p:cNvPr>
              <p:cNvSpPr>
                <a:spLocks noEditPoints="1"/>
              </p:cNvSpPr>
              <p:nvPr/>
            </p:nvSpPr>
            <p:spPr bwMode="auto">
              <a:xfrm>
                <a:off x="4626" y="2351"/>
                <a:ext cx="81" cy="16"/>
              </a:xfrm>
              <a:custGeom>
                <a:avLst/>
                <a:gdLst>
                  <a:gd name="T0" fmla="*/ 0 w 81"/>
                  <a:gd name="T1" fmla="*/ 0 h 16"/>
                  <a:gd name="T2" fmla="*/ 27 w 81"/>
                  <a:gd name="T3" fmla="*/ 5 h 16"/>
                  <a:gd name="T4" fmla="*/ 26 w 81"/>
                  <a:gd name="T5" fmla="*/ 5 h 16"/>
                  <a:gd name="T6" fmla="*/ 24 w 81"/>
                  <a:gd name="T7" fmla="*/ 7 h 16"/>
                  <a:gd name="T8" fmla="*/ 4 w 81"/>
                  <a:gd name="T9" fmla="*/ 4 h 16"/>
                  <a:gd name="T10" fmla="*/ 2 w 81"/>
                  <a:gd name="T11" fmla="*/ 2 h 16"/>
                  <a:gd name="T12" fmla="*/ 0 w 81"/>
                  <a:gd name="T13" fmla="*/ 0 h 16"/>
                  <a:gd name="T14" fmla="*/ 66 w 81"/>
                  <a:gd name="T15" fmla="*/ 12 h 16"/>
                  <a:gd name="T16" fmla="*/ 81 w 81"/>
                  <a:gd name="T17" fmla="*/ 14 h 16"/>
                  <a:gd name="T18" fmla="*/ 78 w 81"/>
                  <a:gd name="T19" fmla="*/ 16 h 16"/>
                  <a:gd name="T20" fmla="*/ 73 w 81"/>
                  <a:gd name="T21" fmla="*/ 16 h 16"/>
                  <a:gd name="T22" fmla="*/ 66 w 81"/>
                  <a:gd name="T23" fmla="*/ 16 h 16"/>
                  <a:gd name="T24" fmla="*/ 66 w 81"/>
                  <a:gd name="T25" fmla="*/ 14 h 16"/>
                  <a:gd name="T26" fmla="*/ 66 w 81"/>
                  <a:gd name="T27" fmla="*/ 12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1" h="16">
                    <a:moveTo>
                      <a:pt x="0" y="0"/>
                    </a:moveTo>
                    <a:lnTo>
                      <a:pt x="27" y="5"/>
                    </a:lnTo>
                    <a:lnTo>
                      <a:pt x="26" y="5"/>
                    </a:lnTo>
                    <a:lnTo>
                      <a:pt x="24" y="7"/>
                    </a:lnTo>
                    <a:lnTo>
                      <a:pt x="4" y="4"/>
                    </a:lnTo>
                    <a:lnTo>
                      <a:pt x="2" y="2"/>
                    </a:lnTo>
                    <a:lnTo>
                      <a:pt x="0" y="0"/>
                    </a:lnTo>
                    <a:close/>
                    <a:moveTo>
                      <a:pt x="66" y="12"/>
                    </a:moveTo>
                    <a:lnTo>
                      <a:pt x="81" y="14"/>
                    </a:lnTo>
                    <a:lnTo>
                      <a:pt x="78" y="16"/>
                    </a:lnTo>
                    <a:lnTo>
                      <a:pt x="73" y="16"/>
                    </a:lnTo>
                    <a:lnTo>
                      <a:pt x="66" y="16"/>
                    </a:lnTo>
                    <a:lnTo>
                      <a:pt x="66" y="14"/>
                    </a:lnTo>
                    <a:lnTo>
                      <a:pt x="66" y="12"/>
                    </a:lnTo>
                    <a:close/>
                  </a:path>
                </a:pathLst>
              </a:custGeom>
              <a:solidFill>
                <a:srgbClr val="6F6D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9" name="Freeform 482">
                <a:extLst>
                  <a:ext uri="{FF2B5EF4-FFF2-40B4-BE49-F238E27FC236}">
                    <a16:creationId xmlns:a16="http://schemas.microsoft.com/office/drawing/2014/main" id="{D2873469-88C6-49D2-8CB8-DC4E93D34D8E}"/>
                  </a:ext>
                </a:extLst>
              </p:cNvPr>
              <p:cNvSpPr>
                <a:spLocks noEditPoints="1"/>
              </p:cNvSpPr>
              <p:nvPr/>
            </p:nvSpPr>
            <p:spPr bwMode="auto">
              <a:xfrm>
                <a:off x="4628" y="2353"/>
                <a:ext cx="76" cy="15"/>
              </a:xfrm>
              <a:custGeom>
                <a:avLst/>
                <a:gdLst>
                  <a:gd name="T0" fmla="*/ 0 w 76"/>
                  <a:gd name="T1" fmla="*/ 0 h 15"/>
                  <a:gd name="T2" fmla="*/ 24 w 76"/>
                  <a:gd name="T3" fmla="*/ 3 h 15"/>
                  <a:gd name="T4" fmla="*/ 22 w 76"/>
                  <a:gd name="T5" fmla="*/ 5 h 15"/>
                  <a:gd name="T6" fmla="*/ 18 w 76"/>
                  <a:gd name="T7" fmla="*/ 7 h 15"/>
                  <a:gd name="T8" fmla="*/ 3 w 76"/>
                  <a:gd name="T9" fmla="*/ 3 h 15"/>
                  <a:gd name="T10" fmla="*/ 2 w 76"/>
                  <a:gd name="T11" fmla="*/ 2 h 15"/>
                  <a:gd name="T12" fmla="*/ 0 w 76"/>
                  <a:gd name="T13" fmla="*/ 0 h 15"/>
                  <a:gd name="T14" fmla="*/ 64 w 76"/>
                  <a:gd name="T15" fmla="*/ 12 h 15"/>
                  <a:gd name="T16" fmla="*/ 76 w 76"/>
                  <a:gd name="T17" fmla="*/ 14 h 15"/>
                  <a:gd name="T18" fmla="*/ 71 w 76"/>
                  <a:gd name="T19" fmla="*/ 14 h 15"/>
                  <a:gd name="T20" fmla="*/ 67 w 76"/>
                  <a:gd name="T21" fmla="*/ 15 h 15"/>
                  <a:gd name="T22" fmla="*/ 64 w 76"/>
                  <a:gd name="T23" fmla="*/ 15 h 15"/>
                  <a:gd name="T24" fmla="*/ 64 w 76"/>
                  <a:gd name="T25" fmla="*/ 14 h 15"/>
                  <a:gd name="T26" fmla="*/ 64 w 76"/>
                  <a:gd name="T27" fmla="*/ 12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6" h="15">
                    <a:moveTo>
                      <a:pt x="0" y="0"/>
                    </a:moveTo>
                    <a:lnTo>
                      <a:pt x="24" y="3"/>
                    </a:lnTo>
                    <a:lnTo>
                      <a:pt x="22" y="5"/>
                    </a:lnTo>
                    <a:lnTo>
                      <a:pt x="18" y="7"/>
                    </a:lnTo>
                    <a:lnTo>
                      <a:pt x="3" y="3"/>
                    </a:lnTo>
                    <a:lnTo>
                      <a:pt x="2" y="2"/>
                    </a:lnTo>
                    <a:lnTo>
                      <a:pt x="0" y="0"/>
                    </a:lnTo>
                    <a:close/>
                    <a:moveTo>
                      <a:pt x="64" y="12"/>
                    </a:moveTo>
                    <a:lnTo>
                      <a:pt x="76" y="14"/>
                    </a:lnTo>
                    <a:lnTo>
                      <a:pt x="71" y="14"/>
                    </a:lnTo>
                    <a:lnTo>
                      <a:pt x="67" y="15"/>
                    </a:lnTo>
                    <a:lnTo>
                      <a:pt x="64" y="15"/>
                    </a:lnTo>
                    <a:lnTo>
                      <a:pt x="64" y="14"/>
                    </a:lnTo>
                    <a:lnTo>
                      <a:pt x="64" y="12"/>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0" name="Freeform 483">
                <a:extLst>
                  <a:ext uri="{FF2B5EF4-FFF2-40B4-BE49-F238E27FC236}">
                    <a16:creationId xmlns:a16="http://schemas.microsoft.com/office/drawing/2014/main" id="{BA277ABB-ED32-4389-B500-D576EC991D42}"/>
                  </a:ext>
                </a:extLst>
              </p:cNvPr>
              <p:cNvSpPr>
                <a:spLocks noEditPoints="1"/>
              </p:cNvSpPr>
              <p:nvPr/>
            </p:nvSpPr>
            <p:spPr bwMode="auto">
              <a:xfrm>
                <a:off x="4630" y="2355"/>
                <a:ext cx="69" cy="15"/>
              </a:xfrm>
              <a:custGeom>
                <a:avLst/>
                <a:gdLst>
                  <a:gd name="T0" fmla="*/ 0 w 69"/>
                  <a:gd name="T1" fmla="*/ 0 h 15"/>
                  <a:gd name="T2" fmla="*/ 20 w 69"/>
                  <a:gd name="T3" fmla="*/ 3 h 15"/>
                  <a:gd name="T4" fmla="*/ 16 w 69"/>
                  <a:gd name="T5" fmla="*/ 5 h 15"/>
                  <a:gd name="T6" fmla="*/ 15 w 69"/>
                  <a:gd name="T7" fmla="*/ 7 h 15"/>
                  <a:gd name="T8" fmla="*/ 3 w 69"/>
                  <a:gd name="T9" fmla="*/ 5 h 15"/>
                  <a:gd name="T10" fmla="*/ 1 w 69"/>
                  <a:gd name="T11" fmla="*/ 1 h 15"/>
                  <a:gd name="T12" fmla="*/ 0 w 69"/>
                  <a:gd name="T13" fmla="*/ 0 h 15"/>
                  <a:gd name="T14" fmla="*/ 62 w 69"/>
                  <a:gd name="T15" fmla="*/ 12 h 15"/>
                  <a:gd name="T16" fmla="*/ 69 w 69"/>
                  <a:gd name="T17" fmla="*/ 12 h 15"/>
                  <a:gd name="T18" fmla="*/ 65 w 69"/>
                  <a:gd name="T19" fmla="*/ 13 h 15"/>
                  <a:gd name="T20" fmla="*/ 64 w 69"/>
                  <a:gd name="T21" fmla="*/ 15 h 15"/>
                  <a:gd name="T22" fmla="*/ 62 w 69"/>
                  <a:gd name="T23" fmla="*/ 13 h 15"/>
                  <a:gd name="T24" fmla="*/ 62 w 69"/>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5">
                    <a:moveTo>
                      <a:pt x="0" y="0"/>
                    </a:moveTo>
                    <a:lnTo>
                      <a:pt x="20" y="3"/>
                    </a:lnTo>
                    <a:lnTo>
                      <a:pt x="16" y="5"/>
                    </a:lnTo>
                    <a:lnTo>
                      <a:pt x="15" y="7"/>
                    </a:lnTo>
                    <a:lnTo>
                      <a:pt x="3" y="5"/>
                    </a:lnTo>
                    <a:lnTo>
                      <a:pt x="1" y="1"/>
                    </a:lnTo>
                    <a:lnTo>
                      <a:pt x="0" y="0"/>
                    </a:lnTo>
                    <a:close/>
                    <a:moveTo>
                      <a:pt x="62" y="12"/>
                    </a:moveTo>
                    <a:lnTo>
                      <a:pt x="69" y="12"/>
                    </a:lnTo>
                    <a:lnTo>
                      <a:pt x="65" y="13"/>
                    </a:lnTo>
                    <a:lnTo>
                      <a:pt x="64" y="15"/>
                    </a:lnTo>
                    <a:lnTo>
                      <a:pt x="62" y="13"/>
                    </a:lnTo>
                    <a:lnTo>
                      <a:pt x="62" y="12"/>
                    </a:lnTo>
                    <a:close/>
                  </a:path>
                </a:pathLst>
              </a:custGeom>
              <a:solidFill>
                <a:srgbClr val="6562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1" name="Freeform 484">
                <a:extLst>
                  <a:ext uri="{FF2B5EF4-FFF2-40B4-BE49-F238E27FC236}">
                    <a16:creationId xmlns:a16="http://schemas.microsoft.com/office/drawing/2014/main" id="{A41FF755-0A5C-48EF-A274-0A66E229BC07}"/>
                  </a:ext>
                </a:extLst>
              </p:cNvPr>
              <p:cNvSpPr>
                <a:spLocks noEditPoints="1"/>
              </p:cNvSpPr>
              <p:nvPr/>
            </p:nvSpPr>
            <p:spPr bwMode="auto">
              <a:xfrm>
                <a:off x="4631" y="2356"/>
                <a:ext cx="64" cy="14"/>
              </a:xfrm>
              <a:custGeom>
                <a:avLst/>
                <a:gdLst>
                  <a:gd name="T0" fmla="*/ 0 w 64"/>
                  <a:gd name="T1" fmla="*/ 0 h 14"/>
                  <a:gd name="T2" fmla="*/ 15 w 64"/>
                  <a:gd name="T3" fmla="*/ 4 h 14"/>
                  <a:gd name="T4" fmla="*/ 14 w 64"/>
                  <a:gd name="T5" fmla="*/ 6 h 14"/>
                  <a:gd name="T6" fmla="*/ 12 w 64"/>
                  <a:gd name="T7" fmla="*/ 7 h 14"/>
                  <a:gd name="T8" fmla="*/ 4 w 64"/>
                  <a:gd name="T9" fmla="*/ 6 h 14"/>
                  <a:gd name="T10" fmla="*/ 2 w 64"/>
                  <a:gd name="T11" fmla="*/ 4 h 14"/>
                  <a:gd name="T12" fmla="*/ 0 w 64"/>
                  <a:gd name="T13" fmla="*/ 0 h 14"/>
                  <a:gd name="T14" fmla="*/ 61 w 64"/>
                  <a:gd name="T15" fmla="*/ 12 h 14"/>
                  <a:gd name="T16" fmla="*/ 64 w 64"/>
                  <a:gd name="T17" fmla="*/ 12 h 14"/>
                  <a:gd name="T18" fmla="*/ 63 w 64"/>
                  <a:gd name="T19" fmla="*/ 12 h 14"/>
                  <a:gd name="T20" fmla="*/ 63 w 64"/>
                  <a:gd name="T21" fmla="*/ 14 h 14"/>
                  <a:gd name="T22" fmla="*/ 61 w 64"/>
                  <a:gd name="T23" fmla="*/ 12 h 14"/>
                  <a:gd name="T24" fmla="*/ 61 w 64"/>
                  <a:gd name="T25" fmla="*/ 12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14">
                    <a:moveTo>
                      <a:pt x="0" y="0"/>
                    </a:moveTo>
                    <a:lnTo>
                      <a:pt x="15" y="4"/>
                    </a:lnTo>
                    <a:lnTo>
                      <a:pt x="14" y="6"/>
                    </a:lnTo>
                    <a:lnTo>
                      <a:pt x="12" y="7"/>
                    </a:lnTo>
                    <a:lnTo>
                      <a:pt x="4" y="6"/>
                    </a:lnTo>
                    <a:lnTo>
                      <a:pt x="2" y="4"/>
                    </a:lnTo>
                    <a:lnTo>
                      <a:pt x="0" y="0"/>
                    </a:lnTo>
                    <a:close/>
                    <a:moveTo>
                      <a:pt x="61" y="12"/>
                    </a:moveTo>
                    <a:lnTo>
                      <a:pt x="64" y="12"/>
                    </a:lnTo>
                    <a:lnTo>
                      <a:pt x="63" y="12"/>
                    </a:lnTo>
                    <a:lnTo>
                      <a:pt x="63" y="14"/>
                    </a:lnTo>
                    <a:lnTo>
                      <a:pt x="61" y="12"/>
                    </a:lnTo>
                    <a:close/>
                  </a:path>
                </a:pathLst>
              </a:custGeom>
              <a:solidFill>
                <a:srgbClr val="615E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2" name="Freeform 485">
                <a:extLst>
                  <a:ext uri="{FF2B5EF4-FFF2-40B4-BE49-F238E27FC236}">
                    <a16:creationId xmlns:a16="http://schemas.microsoft.com/office/drawing/2014/main" id="{68F5F326-0374-4F43-AE82-8EEED93135EE}"/>
                  </a:ext>
                </a:extLst>
              </p:cNvPr>
              <p:cNvSpPr>
                <a:spLocks/>
              </p:cNvSpPr>
              <p:nvPr/>
            </p:nvSpPr>
            <p:spPr bwMode="auto">
              <a:xfrm>
                <a:off x="4633" y="2360"/>
                <a:ext cx="12" cy="3"/>
              </a:xfrm>
              <a:custGeom>
                <a:avLst/>
                <a:gdLst>
                  <a:gd name="T0" fmla="*/ 0 w 12"/>
                  <a:gd name="T1" fmla="*/ 0 h 3"/>
                  <a:gd name="T2" fmla="*/ 12 w 12"/>
                  <a:gd name="T3" fmla="*/ 2 h 3"/>
                  <a:gd name="T4" fmla="*/ 10 w 12"/>
                  <a:gd name="T5" fmla="*/ 3 h 3"/>
                  <a:gd name="T6" fmla="*/ 8 w 12"/>
                  <a:gd name="T7" fmla="*/ 3 h 3"/>
                  <a:gd name="T8" fmla="*/ 5 w 12"/>
                  <a:gd name="T9" fmla="*/ 3 h 3"/>
                  <a:gd name="T10" fmla="*/ 3 w 12"/>
                  <a:gd name="T11" fmla="*/ 2 h 3"/>
                  <a:gd name="T12" fmla="*/ 0 w 12"/>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3">
                    <a:moveTo>
                      <a:pt x="0" y="0"/>
                    </a:moveTo>
                    <a:lnTo>
                      <a:pt x="12" y="2"/>
                    </a:lnTo>
                    <a:lnTo>
                      <a:pt x="10" y="3"/>
                    </a:lnTo>
                    <a:lnTo>
                      <a:pt x="8" y="3"/>
                    </a:lnTo>
                    <a:lnTo>
                      <a:pt x="5" y="3"/>
                    </a:lnTo>
                    <a:lnTo>
                      <a:pt x="3" y="2"/>
                    </a:lnTo>
                    <a:lnTo>
                      <a:pt x="0" y="0"/>
                    </a:lnTo>
                    <a:close/>
                  </a:path>
                </a:pathLst>
              </a:custGeom>
              <a:solidFill>
                <a:srgbClr val="5C5A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3" name="Freeform 486">
                <a:extLst>
                  <a:ext uri="{FF2B5EF4-FFF2-40B4-BE49-F238E27FC236}">
                    <a16:creationId xmlns:a16="http://schemas.microsoft.com/office/drawing/2014/main" id="{9BEE4B1A-0529-422C-9C38-23D45771BD06}"/>
                  </a:ext>
                </a:extLst>
              </p:cNvPr>
              <p:cNvSpPr>
                <a:spLocks/>
              </p:cNvSpPr>
              <p:nvPr/>
            </p:nvSpPr>
            <p:spPr bwMode="auto">
              <a:xfrm>
                <a:off x="4635" y="2362"/>
                <a:ext cx="8" cy="3"/>
              </a:xfrm>
              <a:custGeom>
                <a:avLst/>
                <a:gdLst>
                  <a:gd name="T0" fmla="*/ 0 w 8"/>
                  <a:gd name="T1" fmla="*/ 0 h 3"/>
                  <a:gd name="T2" fmla="*/ 8 w 8"/>
                  <a:gd name="T3" fmla="*/ 1 h 3"/>
                  <a:gd name="T4" fmla="*/ 6 w 8"/>
                  <a:gd name="T5" fmla="*/ 1 h 3"/>
                  <a:gd name="T6" fmla="*/ 5 w 8"/>
                  <a:gd name="T7" fmla="*/ 3 h 3"/>
                  <a:gd name="T8" fmla="*/ 3 w 8"/>
                  <a:gd name="T9" fmla="*/ 1 h 3"/>
                  <a:gd name="T10" fmla="*/ 0 w 8"/>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3">
                    <a:moveTo>
                      <a:pt x="0" y="0"/>
                    </a:moveTo>
                    <a:lnTo>
                      <a:pt x="8" y="1"/>
                    </a:lnTo>
                    <a:lnTo>
                      <a:pt x="6" y="1"/>
                    </a:lnTo>
                    <a:lnTo>
                      <a:pt x="5" y="3"/>
                    </a:lnTo>
                    <a:lnTo>
                      <a:pt x="3" y="1"/>
                    </a:lnTo>
                    <a:lnTo>
                      <a:pt x="0" y="0"/>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4" name="Freeform 487">
                <a:extLst>
                  <a:ext uri="{FF2B5EF4-FFF2-40B4-BE49-F238E27FC236}">
                    <a16:creationId xmlns:a16="http://schemas.microsoft.com/office/drawing/2014/main" id="{AD763A4D-F73D-4679-A2F7-76644E3E200A}"/>
                  </a:ext>
                </a:extLst>
              </p:cNvPr>
              <p:cNvSpPr>
                <a:spLocks/>
              </p:cNvSpPr>
              <p:nvPr/>
            </p:nvSpPr>
            <p:spPr bwMode="auto">
              <a:xfrm>
                <a:off x="4638" y="2363"/>
                <a:ext cx="3" cy="2"/>
              </a:xfrm>
              <a:custGeom>
                <a:avLst/>
                <a:gdLst>
                  <a:gd name="T0" fmla="*/ 0 w 3"/>
                  <a:gd name="T1" fmla="*/ 0 h 2"/>
                  <a:gd name="T2" fmla="*/ 3 w 3"/>
                  <a:gd name="T3" fmla="*/ 0 h 2"/>
                  <a:gd name="T4" fmla="*/ 2 w 3"/>
                  <a:gd name="T5" fmla="*/ 2 h 2"/>
                  <a:gd name="T6" fmla="*/ 2 w 3"/>
                  <a:gd name="T7" fmla="*/ 2 h 2"/>
                  <a:gd name="T8" fmla="*/ 0 w 3"/>
                  <a:gd name="T9" fmla="*/ 0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0"/>
                    </a:lnTo>
                    <a:lnTo>
                      <a:pt x="2" y="2"/>
                    </a:lnTo>
                    <a:lnTo>
                      <a:pt x="0" y="0"/>
                    </a:lnTo>
                    <a:close/>
                  </a:path>
                </a:pathLst>
              </a:custGeom>
              <a:solidFill>
                <a:srgbClr val="524F4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5" name="Freeform 488">
                <a:extLst>
                  <a:ext uri="{FF2B5EF4-FFF2-40B4-BE49-F238E27FC236}">
                    <a16:creationId xmlns:a16="http://schemas.microsoft.com/office/drawing/2014/main" id="{68913097-7527-4F12-82D7-673C3C055CF1}"/>
                  </a:ext>
                </a:extLst>
              </p:cNvPr>
              <p:cNvSpPr>
                <a:spLocks/>
              </p:cNvSpPr>
              <p:nvPr/>
            </p:nvSpPr>
            <p:spPr bwMode="auto">
              <a:xfrm>
                <a:off x="4606" y="2155"/>
                <a:ext cx="230" cy="215"/>
              </a:xfrm>
              <a:custGeom>
                <a:avLst/>
                <a:gdLst>
                  <a:gd name="T0" fmla="*/ 221 w 230"/>
                  <a:gd name="T1" fmla="*/ 109 h 215"/>
                  <a:gd name="T2" fmla="*/ 224 w 230"/>
                  <a:gd name="T3" fmla="*/ 114 h 215"/>
                  <a:gd name="T4" fmla="*/ 228 w 230"/>
                  <a:gd name="T5" fmla="*/ 119 h 215"/>
                  <a:gd name="T6" fmla="*/ 230 w 230"/>
                  <a:gd name="T7" fmla="*/ 125 h 215"/>
                  <a:gd name="T8" fmla="*/ 230 w 230"/>
                  <a:gd name="T9" fmla="*/ 131 h 215"/>
                  <a:gd name="T10" fmla="*/ 228 w 230"/>
                  <a:gd name="T11" fmla="*/ 136 h 215"/>
                  <a:gd name="T12" fmla="*/ 226 w 230"/>
                  <a:gd name="T13" fmla="*/ 141 h 215"/>
                  <a:gd name="T14" fmla="*/ 224 w 230"/>
                  <a:gd name="T15" fmla="*/ 147 h 215"/>
                  <a:gd name="T16" fmla="*/ 219 w 230"/>
                  <a:gd name="T17" fmla="*/ 152 h 215"/>
                  <a:gd name="T18" fmla="*/ 208 w 230"/>
                  <a:gd name="T19" fmla="*/ 161 h 215"/>
                  <a:gd name="T20" fmla="*/ 192 w 230"/>
                  <a:gd name="T21" fmla="*/ 171 h 215"/>
                  <a:gd name="T22" fmla="*/ 176 w 230"/>
                  <a:gd name="T23" fmla="*/ 180 h 215"/>
                  <a:gd name="T24" fmla="*/ 159 w 230"/>
                  <a:gd name="T25" fmla="*/ 188 h 215"/>
                  <a:gd name="T26" fmla="*/ 122 w 230"/>
                  <a:gd name="T27" fmla="*/ 203 h 215"/>
                  <a:gd name="T28" fmla="*/ 88 w 230"/>
                  <a:gd name="T29" fmla="*/ 215 h 215"/>
                  <a:gd name="T30" fmla="*/ 84 w 230"/>
                  <a:gd name="T31" fmla="*/ 205 h 215"/>
                  <a:gd name="T32" fmla="*/ 81 w 230"/>
                  <a:gd name="T33" fmla="*/ 198 h 215"/>
                  <a:gd name="T34" fmla="*/ 76 w 230"/>
                  <a:gd name="T35" fmla="*/ 195 h 215"/>
                  <a:gd name="T36" fmla="*/ 69 w 230"/>
                  <a:gd name="T37" fmla="*/ 193 h 215"/>
                  <a:gd name="T38" fmla="*/ 62 w 230"/>
                  <a:gd name="T39" fmla="*/ 195 h 215"/>
                  <a:gd name="T40" fmla="*/ 52 w 230"/>
                  <a:gd name="T41" fmla="*/ 198 h 215"/>
                  <a:gd name="T42" fmla="*/ 44 w 230"/>
                  <a:gd name="T43" fmla="*/ 203 h 215"/>
                  <a:gd name="T44" fmla="*/ 34 w 230"/>
                  <a:gd name="T45" fmla="*/ 210 h 215"/>
                  <a:gd name="T46" fmla="*/ 25 w 230"/>
                  <a:gd name="T47" fmla="*/ 201 h 215"/>
                  <a:gd name="T48" fmla="*/ 17 w 230"/>
                  <a:gd name="T49" fmla="*/ 191 h 215"/>
                  <a:gd name="T50" fmla="*/ 12 w 230"/>
                  <a:gd name="T51" fmla="*/ 181 h 215"/>
                  <a:gd name="T52" fmla="*/ 7 w 230"/>
                  <a:gd name="T53" fmla="*/ 171 h 215"/>
                  <a:gd name="T54" fmla="*/ 3 w 230"/>
                  <a:gd name="T55" fmla="*/ 158 h 215"/>
                  <a:gd name="T56" fmla="*/ 0 w 230"/>
                  <a:gd name="T57" fmla="*/ 146 h 215"/>
                  <a:gd name="T58" fmla="*/ 0 w 230"/>
                  <a:gd name="T59" fmla="*/ 132 h 215"/>
                  <a:gd name="T60" fmla="*/ 0 w 230"/>
                  <a:gd name="T61" fmla="*/ 119 h 215"/>
                  <a:gd name="T62" fmla="*/ 2 w 230"/>
                  <a:gd name="T63" fmla="*/ 103 h 215"/>
                  <a:gd name="T64" fmla="*/ 3 w 230"/>
                  <a:gd name="T65" fmla="*/ 90 h 215"/>
                  <a:gd name="T66" fmla="*/ 8 w 230"/>
                  <a:gd name="T67" fmla="*/ 75 h 215"/>
                  <a:gd name="T68" fmla="*/ 13 w 230"/>
                  <a:gd name="T69" fmla="*/ 60 h 215"/>
                  <a:gd name="T70" fmla="*/ 20 w 230"/>
                  <a:gd name="T71" fmla="*/ 44 h 215"/>
                  <a:gd name="T72" fmla="*/ 29 w 230"/>
                  <a:gd name="T73" fmla="*/ 29 h 215"/>
                  <a:gd name="T74" fmla="*/ 39 w 230"/>
                  <a:gd name="T75" fmla="*/ 16 h 215"/>
                  <a:gd name="T76" fmla="*/ 51 w 230"/>
                  <a:gd name="T77" fmla="*/ 0 h 215"/>
                  <a:gd name="T78" fmla="*/ 61 w 230"/>
                  <a:gd name="T79" fmla="*/ 7 h 215"/>
                  <a:gd name="T80" fmla="*/ 71 w 230"/>
                  <a:gd name="T81" fmla="*/ 12 h 215"/>
                  <a:gd name="T82" fmla="*/ 73 w 230"/>
                  <a:gd name="T83" fmla="*/ 27 h 215"/>
                  <a:gd name="T84" fmla="*/ 78 w 230"/>
                  <a:gd name="T85" fmla="*/ 41 h 215"/>
                  <a:gd name="T86" fmla="*/ 84 w 230"/>
                  <a:gd name="T87" fmla="*/ 51 h 215"/>
                  <a:gd name="T88" fmla="*/ 91 w 230"/>
                  <a:gd name="T89" fmla="*/ 56 h 215"/>
                  <a:gd name="T90" fmla="*/ 94 w 230"/>
                  <a:gd name="T91" fmla="*/ 58 h 215"/>
                  <a:gd name="T92" fmla="*/ 98 w 230"/>
                  <a:gd name="T93" fmla="*/ 58 h 215"/>
                  <a:gd name="T94" fmla="*/ 101 w 230"/>
                  <a:gd name="T95" fmla="*/ 58 h 215"/>
                  <a:gd name="T96" fmla="*/ 103 w 230"/>
                  <a:gd name="T97" fmla="*/ 56 h 215"/>
                  <a:gd name="T98" fmla="*/ 106 w 230"/>
                  <a:gd name="T99" fmla="*/ 53 h 215"/>
                  <a:gd name="T100" fmla="*/ 108 w 230"/>
                  <a:gd name="T101" fmla="*/ 48 h 215"/>
                  <a:gd name="T102" fmla="*/ 108 w 230"/>
                  <a:gd name="T103" fmla="*/ 41 h 215"/>
                  <a:gd name="T104" fmla="*/ 108 w 230"/>
                  <a:gd name="T105" fmla="*/ 33 h 215"/>
                  <a:gd name="T106" fmla="*/ 137 w 230"/>
                  <a:gd name="T107" fmla="*/ 48 h 215"/>
                  <a:gd name="T108" fmla="*/ 169 w 230"/>
                  <a:gd name="T109" fmla="*/ 66 h 215"/>
                  <a:gd name="T110" fmla="*/ 184 w 230"/>
                  <a:gd name="T111" fmla="*/ 76 h 215"/>
                  <a:gd name="T112" fmla="*/ 199 w 230"/>
                  <a:gd name="T113" fmla="*/ 88 h 215"/>
                  <a:gd name="T114" fmla="*/ 211 w 230"/>
                  <a:gd name="T115" fmla="*/ 98 h 215"/>
                  <a:gd name="T116" fmla="*/ 221 w 230"/>
                  <a:gd name="T117" fmla="*/ 109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0" h="215">
                    <a:moveTo>
                      <a:pt x="221" y="109"/>
                    </a:moveTo>
                    <a:lnTo>
                      <a:pt x="224" y="114"/>
                    </a:lnTo>
                    <a:lnTo>
                      <a:pt x="228" y="119"/>
                    </a:lnTo>
                    <a:lnTo>
                      <a:pt x="230" y="125"/>
                    </a:lnTo>
                    <a:lnTo>
                      <a:pt x="230" y="131"/>
                    </a:lnTo>
                    <a:lnTo>
                      <a:pt x="228" y="136"/>
                    </a:lnTo>
                    <a:lnTo>
                      <a:pt x="226" y="141"/>
                    </a:lnTo>
                    <a:lnTo>
                      <a:pt x="224" y="147"/>
                    </a:lnTo>
                    <a:lnTo>
                      <a:pt x="219" y="152"/>
                    </a:lnTo>
                    <a:lnTo>
                      <a:pt x="208" y="161"/>
                    </a:lnTo>
                    <a:lnTo>
                      <a:pt x="192" y="171"/>
                    </a:lnTo>
                    <a:lnTo>
                      <a:pt x="176" y="180"/>
                    </a:lnTo>
                    <a:lnTo>
                      <a:pt x="159" y="188"/>
                    </a:lnTo>
                    <a:lnTo>
                      <a:pt x="122" y="203"/>
                    </a:lnTo>
                    <a:lnTo>
                      <a:pt x="88" y="215"/>
                    </a:lnTo>
                    <a:lnTo>
                      <a:pt x="84" y="205"/>
                    </a:lnTo>
                    <a:lnTo>
                      <a:pt x="81" y="198"/>
                    </a:lnTo>
                    <a:lnTo>
                      <a:pt x="76" y="195"/>
                    </a:lnTo>
                    <a:lnTo>
                      <a:pt x="69" y="193"/>
                    </a:lnTo>
                    <a:lnTo>
                      <a:pt x="62" y="195"/>
                    </a:lnTo>
                    <a:lnTo>
                      <a:pt x="52" y="198"/>
                    </a:lnTo>
                    <a:lnTo>
                      <a:pt x="44" y="203"/>
                    </a:lnTo>
                    <a:lnTo>
                      <a:pt x="34" y="210"/>
                    </a:lnTo>
                    <a:lnTo>
                      <a:pt x="25" y="201"/>
                    </a:lnTo>
                    <a:lnTo>
                      <a:pt x="17" y="191"/>
                    </a:lnTo>
                    <a:lnTo>
                      <a:pt x="12" y="181"/>
                    </a:lnTo>
                    <a:lnTo>
                      <a:pt x="7" y="171"/>
                    </a:lnTo>
                    <a:lnTo>
                      <a:pt x="3" y="158"/>
                    </a:lnTo>
                    <a:lnTo>
                      <a:pt x="0" y="146"/>
                    </a:lnTo>
                    <a:lnTo>
                      <a:pt x="0" y="132"/>
                    </a:lnTo>
                    <a:lnTo>
                      <a:pt x="0" y="119"/>
                    </a:lnTo>
                    <a:lnTo>
                      <a:pt x="2" y="103"/>
                    </a:lnTo>
                    <a:lnTo>
                      <a:pt x="3" y="90"/>
                    </a:lnTo>
                    <a:lnTo>
                      <a:pt x="8" y="75"/>
                    </a:lnTo>
                    <a:lnTo>
                      <a:pt x="13" y="60"/>
                    </a:lnTo>
                    <a:lnTo>
                      <a:pt x="20" y="44"/>
                    </a:lnTo>
                    <a:lnTo>
                      <a:pt x="29" y="29"/>
                    </a:lnTo>
                    <a:lnTo>
                      <a:pt x="39" y="16"/>
                    </a:lnTo>
                    <a:lnTo>
                      <a:pt x="51" y="0"/>
                    </a:lnTo>
                    <a:lnTo>
                      <a:pt x="61" y="7"/>
                    </a:lnTo>
                    <a:lnTo>
                      <a:pt x="71" y="12"/>
                    </a:lnTo>
                    <a:lnTo>
                      <a:pt x="73" y="27"/>
                    </a:lnTo>
                    <a:lnTo>
                      <a:pt x="78" y="41"/>
                    </a:lnTo>
                    <a:lnTo>
                      <a:pt x="84" y="51"/>
                    </a:lnTo>
                    <a:lnTo>
                      <a:pt x="91" y="56"/>
                    </a:lnTo>
                    <a:lnTo>
                      <a:pt x="94" y="58"/>
                    </a:lnTo>
                    <a:lnTo>
                      <a:pt x="98" y="58"/>
                    </a:lnTo>
                    <a:lnTo>
                      <a:pt x="101" y="58"/>
                    </a:lnTo>
                    <a:lnTo>
                      <a:pt x="103" y="56"/>
                    </a:lnTo>
                    <a:lnTo>
                      <a:pt x="106" y="53"/>
                    </a:lnTo>
                    <a:lnTo>
                      <a:pt x="108" y="48"/>
                    </a:lnTo>
                    <a:lnTo>
                      <a:pt x="108" y="41"/>
                    </a:lnTo>
                    <a:lnTo>
                      <a:pt x="108" y="33"/>
                    </a:lnTo>
                    <a:lnTo>
                      <a:pt x="137" y="48"/>
                    </a:lnTo>
                    <a:lnTo>
                      <a:pt x="169" y="66"/>
                    </a:lnTo>
                    <a:lnTo>
                      <a:pt x="184" y="76"/>
                    </a:lnTo>
                    <a:lnTo>
                      <a:pt x="199" y="88"/>
                    </a:lnTo>
                    <a:lnTo>
                      <a:pt x="211" y="98"/>
                    </a:lnTo>
                    <a:lnTo>
                      <a:pt x="221" y="10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86" name="Freeform 489">
                <a:extLst>
                  <a:ext uri="{FF2B5EF4-FFF2-40B4-BE49-F238E27FC236}">
                    <a16:creationId xmlns:a16="http://schemas.microsoft.com/office/drawing/2014/main" id="{EF1C5DCE-7CCA-41A3-981D-ED9EBCB9408D}"/>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7" name="Freeform 490">
                <a:extLst>
                  <a:ext uri="{FF2B5EF4-FFF2-40B4-BE49-F238E27FC236}">
                    <a16:creationId xmlns:a16="http://schemas.microsoft.com/office/drawing/2014/main" id="{343DCC93-9153-4D8E-AE01-90912F5DC82C}"/>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88" name="Freeform 491">
                <a:extLst>
                  <a:ext uri="{FF2B5EF4-FFF2-40B4-BE49-F238E27FC236}">
                    <a16:creationId xmlns:a16="http://schemas.microsoft.com/office/drawing/2014/main" id="{A938F86B-9EF7-4236-90FC-B7433898698E}"/>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9" name="Freeform 492">
                <a:extLst>
                  <a:ext uri="{FF2B5EF4-FFF2-40B4-BE49-F238E27FC236}">
                    <a16:creationId xmlns:a16="http://schemas.microsoft.com/office/drawing/2014/main" id="{A83128A7-2A26-4E87-A8C8-E65ACAD8DAF9}"/>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90" name="Freeform 493">
                <a:extLst>
                  <a:ext uri="{FF2B5EF4-FFF2-40B4-BE49-F238E27FC236}">
                    <a16:creationId xmlns:a16="http://schemas.microsoft.com/office/drawing/2014/main" id="{28CC4B4F-5422-4357-9365-8CF208A54DF8}"/>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91" name="Freeform 494">
                <a:extLst>
                  <a:ext uri="{FF2B5EF4-FFF2-40B4-BE49-F238E27FC236}">
                    <a16:creationId xmlns:a16="http://schemas.microsoft.com/office/drawing/2014/main" id="{504225E7-ECF4-4A80-9503-3E0931E52C2F}"/>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92" name="Freeform 495">
                <a:extLst>
                  <a:ext uri="{FF2B5EF4-FFF2-40B4-BE49-F238E27FC236}">
                    <a16:creationId xmlns:a16="http://schemas.microsoft.com/office/drawing/2014/main" id="{39552123-2BE0-4C3E-8496-7A32FB598610}"/>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93" name="Freeform 496">
                <a:extLst>
                  <a:ext uri="{FF2B5EF4-FFF2-40B4-BE49-F238E27FC236}">
                    <a16:creationId xmlns:a16="http://schemas.microsoft.com/office/drawing/2014/main" id="{6317285C-4547-4DAF-B3FF-5EBECD7E33CC}"/>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94" name="Line 497">
                <a:extLst>
                  <a:ext uri="{FF2B5EF4-FFF2-40B4-BE49-F238E27FC236}">
                    <a16:creationId xmlns:a16="http://schemas.microsoft.com/office/drawing/2014/main" id="{990DCA25-0E7B-4F76-9A68-A45B04165E33}"/>
                  </a:ext>
                </a:extLst>
              </p:cNvPr>
              <p:cNvSpPr>
                <a:spLocks noChangeShapeType="1"/>
              </p:cNvSpPr>
              <p:nvPr/>
            </p:nvSpPr>
            <p:spPr bwMode="auto">
              <a:xfrm flipV="1">
                <a:off x="3635" y="1517"/>
                <a:ext cx="385" cy="229"/>
              </a:xfrm>
              <a:prstGeom prst="line">
                <a:avLst/>
              </a:prstGeom>
              <a:noFill/>
              <a:ln w="3175">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495" name="Freeform 498">
                <a:extLst>
                  <a:ext uri="{FF2B5EF4-FFF2-40B4-BE49-F238E27FC236}">
                    <a16:creationId xmlns:a16="http://schemas.microsoft.com/office/drawing/2014/main" id="{FE3D729C-759A-4C5F-8585-B220C68649E2}"/>
                  </a:ext>
                </a:extLst>
              </p:cNvPr>
              <p:cNvSpPr>
                <a:spLocks/>
              </p:cNvSpPr>
              <p:nvPr/>
            </p:nvSpPr>
            <p:spPr bwMode="auto">
              <a:xfrm>
                <a:off x="3584" y="2326"/>
                <a:ext cx="1049" cy="58"/>
              </a:xfrm>
              <a:custGeom>
                <a:avLst/>
                <a:gdLst>
                  <a:gd name="T0" fmla="*/ 1049 w 1049"/>
                  <a:gd name="T1" fmla="*/ 34 h 58"/>
                  <a:gd name="T2" fmla="*/ 1039 w 1049"/>
                  <a:gd name="T3" fmla="*/ 36 h 58"/>
                  <a:gd name="T4" fmla="*/ 1030 w 1049"/>
                  <a:gd name="T5" fmla="*/ 36 h 58"/>
                  <a:gd name="T6" fmla="*/ 1022 w 1049"/>
                  <a:gd name="T7" fmla="*/ 34 h 58"/>
                  <a:gd name="T8" fmla="*/ 1010 w 1049"/>
                  <a:gd name="T9" fmla="*/ 30 h 58"/>
                  <a:gd name="T10" fmla="*/ 970 w 1049"/>
                  <a:gd name="T11" fmla="*/ 37 h 58"/>
                  <a:gd name="T12" fmla="*/ 926 w 1049"/>
                  <a:gd name="T13" fmla="*/ 44 h 58"/>
                  <a:gd name="T14" fmla="*/ 882 w 1049"/>
                  <a:gd name="T15" fmla="*/ 49 h 58"/>
                  <a:gd name="T16" fmla="*/ 835 w 1049"/>
                  <a:gd name="T17" fmla="*/ 52 h 58"/>
                  <a:gd name="T18" fmla="*/ 787 w 1049"/>
                  <a:gd name="T19" fmla="*/ 56 h 58"/>
                  <a:gd name="T20" fmla="*/ 740 w 1049"/>
                  <a:gd name="T21" fmla="*/ 58 h 58"/>
                  <a:gd name="T22" fmla="*/ 691 w 1049"/>
                  <a:gd name="T23" fmla="*/ 58 h 58"/>
                  <a:gd name="T24" fmla="*/ 640 w 1049"/>
                  <a:gd name="T25" fmla="*/ 58 h 58"/>
                  <a:gd name="T26" fmla="*/ 537 w 1049"/>
                  <a:gd name="T27" fmla="*/ 54 h 58"/>
                  <a:gd name="T28" fmla="*/ 431 w 1049"/>
                  <a:gd name="T29" fmla="*/ 49 h 58"/>
                  <a:gd name="T30" fmla="*/ 325 w 1049"/>
                  <a:gd name="T31" fmla="*/ 39 h 58"/>
                  <a:gd name="T32" fmla="*/ 215 w 1049"/>
                  <a:gd name="T33" fmla="*/ 29 h 58"/>
                  <a:gd name="T34" fmla="*/ 213 w 1049"/>
                  <a:gd name="T35" fmla="*/ 22 h 58"/>
                  <a:gd name="T36" fmla="*/ 210 w 1049"/>
                  <a:gd name="T37" fmla="*/ 19 h 58"/>
                  <a:gd name="T38" fmla="*/ 144 w 1049"/>
                  <a:gd name="T39" fmla="*/ 12 h 58"/>
                  <a:gd name="T40" fmla="*/ 139 w 1049"/>
                  <a:gd name="T41" fmla="*/ 12 h 58"/>
                  <a:gd name="T42" fmla="*/ 134 w 1049"/>
                  <a:gd name="T43" fmla="*/ 14 h 58"/>
                  <a:gd name="T44" fmla="*/ 130 w 1049"/>
                  <a:gd name="T45" fmla="*/ 15 h 58"/>
                  <a:gd name="T46" fmla="*/ 129 w 1049"/>
                  <a:gd name="T47" fmla="*/ 17 h 58"/>
                  <a:gd name="T48" fmla="*/ 97 w 1049"/>
                  <a:gd name="T49" fmla="*/ 14 h 58"/>
                  <a:gd name="T50" fmla="*/ 65 w 1049"/>
                  <a:gd name="T51" fmla="*/ 9 h 58"/>
                  <a:gd name="T52" fmla="*/ 33 w 1049"/>
                  <a:gd name="T53" fmla="*/ 5 h 58"/>
                  <a:gd name="T54" fmla="*/ 0 w 1049"/>
                  <a:gd name="T55" fmla="*/ 0 h 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49" h="58">
                    <a:moveTo>
                      <a:pt x="1049" y="34"/>
                    </a:moveTo>
                    <a:lnTo>
                      <a:pt x="1039" y="36"/>
                    </a:lnTo>
                    <a:lnTo>
                      <a:pt x="1030" y="36"/>
                    </a:lnTo>
                    <a:lnTo>
                      <a:pt x="1022" y="34"/>
                    </a:lnTo>
                    <a:lnTo>
                      <a:pt x="1010" y="30"/>
                    </a:lnTo>
                    <a:lnTo>
                      <a:pt x="970" y="37"/>
                    </a:lnTo>
                    <a:lnTo>
                      <a:pt x="926" y="44"/>
                    </a:lnTo>
                    <a:lnTo>
                      <a:pt x="882" y="49"/>
                    </a:lnTo>
                    <a:lnTo>
                      <a:pt x="835" y="52"/>
                    </a:lnTo>
                    <a:lnTo>
                      <a:pt x="787" y="56"/>
                    </a:lnTo>
                    <a:lnTo>
                      <a:pt x="740" y="58"/>
                    </a:lnTo>
                    <a:lnTo>
                      <a:pt x="691" y="58"/>
                    </a:lnTo>
                    <a:lnTo>
                      <a:pt x="640" y="58"/>
                    </a:lnTo>
                    <a:lnTo>
                      <a:pt x="537" y="54"/>
                    </a:lnTo>
                    <a:lnTo>
                      <a:pt x="431" y="49"/>
                    </a:lnTo>
                    <a:lnTo>
                      <a:pt x="325" y="39"/>
                    </a:lnTo>
                    <a:lnTo>
                      <a:pt x="215" y="29"/>
                    </a:lnTo>
                    <a:lnTo>
                      <a:pt x="213" y="22"/>
                    </a:lnTo>
                    <a:lnTo>
                      <a:pt x="210" y="19"/>
                    </a:lnTo>
                    <a:lnTo>
                      <a:pt x="144" y="12"/>
                    </a:lnTo>
                    <a:lnTo>
                      <a:pt x="139" y="12"/>
                    </a:lnTo>
                    <a:lnTo>
                      <a:pt x="134" y="14"/>
                    </a:lnTo>
                    <a:lnTo>
                      <a:pt x="130" y="15"/>
                    </a:lnTo>
                    <a:lnTo>
                      <a:pt x="129" y="17"/>
                    </a:lnTo>
                    <a:lnTo>
                      <a:pt x="97" y="14"/>
                    </a:lnTo>
                    <a:lnTo>
                      <a:pt x="65" y="9"/>
                    </a:lnTo>
                    <a:lnTo>
                      <a:pt x="33" y="5"/>
                    </a:lnTo>
                    <a:lnTo>
                      <a:pt x="0"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96" name="Freeform 499">
                <a:extLst>
                  <a:ext uri="{FF2B5EF4-FFF2-40B4-BE49-F238E27FC236}">
                    <a16:creationId xmlns:a16="http://schemas.microsoft.com/office/drawing/2014/main" id="{35AC4D44-4F4E-4079-9D2E-41C1AA24E722}"/>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97" name="Freeform 500">
                <a:extLst>
                  <a:ext uri="{FF2B5EF4-FFF2-40B4-BE49-F238E27FC236}">
                    <a16:creationId xmlns:a16="http://schemas.microsoft.com/office/drawing/2014/main" id="{9BFBF5ED-BB3C-4320-BAC6-B22A57639600}"/>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498" name="Freeform 501">
                <a:extLst>
                  <a:ext uri="{FF2B5EF4-FFF2-40B4-BE49-F238E27FC236}">
                    <a16:creationId xmlns:a16="http://schemas.microsoft.com/office/drawing/2014/main" id="{AE5D2D0B-CAC9-49F4-945D-4C294DDB2995}"/>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99" name="Freeform 502">
                <a:extLst>
                  <a:ext uri="{FF2B5EF4-FFF2-40B4-BE49-F238E27FC236}">
                    <a16:creationId xmlns:a16="http://schemas.microsoft.com/office/drawing/2014/main" id="{DE1DE09F-1B65-458F-8492-E0F091DC3CA9}"/>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500" name="Freeform 503">
                <a:extLst>
                  <a:ext uri="{FF2B5EF4-FFF2-40B4-BE49-F238E27FC236}">
                    <a16:creationId xmlns:a16="http://schemas.microsoft.com/office/drawing/2014/main" id="{EFABA0DA-373B-41EC-B0DE-79719DB44CC4}"/>
                  </a:ext>
                </a:extLst>
              </p:cNvPr>
              <p:cNvSpPr>
                <a:spLocks/>
              </p:cNvSpPr>
              <p:nvPr/>
            </p:nvSpPr>
            <p:spPr bwMode="auto">
              <a:xfrm>
                <a:off x="3205" y="2767"/>
                <a:ext cx="319" cy="117"/>
              </a:xfrm>
              <a:custGeom>
                <a:avLst/>
                <a:gdLst>
                  <a:gd name="T0" fmla="*/ 0 w 319"/>
                  <a:gd name="T1" fmla="*/ 0 h 117"/>
                  <a:gd name="T2" fmla="*/ 1 w 319"/>
                  <a:gd name="T3" fmla="*/ 4 h 117"/>
                  <a:gd name="T4" fmla="*/ 3 w 319"/>
                  <a:gd name="T5" fmla="*/ 7 h 117"/>
                  <a:gd name="T6" fmla="*/ 43 w 319"/>
                  <a:gd name="T7" fmla="*/ 25 h 117"/>
                  <a:gd name="T8" fmla="*/ 84 w 319"/>
                  <a:gd name="T9" fmla="*/ 46 h 117"/>
                  <a:gd name="T10" fmla="*/ 126 w 319"/>
                  <a:gd name="T11" fmla="*/ 64 h 117"/>
                  <a:gd name="T12" fmla="*/ 167 w 319"/>
                  <a:gd name="T13" fmla="*/ 81 h 117"/>
                  <a:gd name="T14" fmla="*/ 207 w 319"/>
                  <a:gd name="T15" fmla="*/ 96 h 117"/>
                  <a:gd name="T16" fmla="*/ 248 w 319"/>
                  <a:gd name="T17" fmla="*/ 108 h 117"/>
                  <a:gd name="T18" fmla="*/ 266 w 319"/>
                  <a:gd name="T19" fmla="*/ 113 h 117"/>
                  <a:gd name="T20" fmla="*/ 285 w 319"/>
                  <a:gd name="T21" fmla="*/ 115 h 117"/>
                  <a:gd name="T22" fmla="*/ 302 w 319"/>
                  <a:gd name="T23" fmla="*/ 117 h 117"/>
                  <a:gd name="T24" fmla="*/ 319 w 319"/>
                  <a:gd name="T25" fmla="*/ 117 h 117"/>
                  <a:gd name="T26" fmla="*/ 315 w 319"/>
                  <a:gd name="T27" fmla="*/ 113 h 117"/>
                  <a:gd name="T28" fmla="*/ 309 w 319"/>
                  <a:gd name="T29" fmla="*/ 108 h 117"/>
                  <a:gd name="T30" fmla="*/ 298 w 319"/>
                  <a:gd name="T31" fmla="*/ 102 h 117"/>
                  <a:gd name="T32" fmla="*/ 285 w 319"/>
                  <a:gd name="T33" fmla="*/ 95 h 117"/>
                  <a:gd name="T34" fmla="*/ 253 w 319"/>
                  <a:gd name="T35" fmla="*/ 83 h 117"/>
                  <a:gd name="T36" fmla="*/ 219 w 319"/>
                  <a:gd name="T37" fmla="*/ 74 h 117"/>
                  <a:gd name="T38" fmla="*/ 177 w 319"/>
                  <a:gd name="T39" fmla="*/ 64 h 117"/>
                  <a:gd name="T40" fmla="*/ 136 w 319"/>
                  <a:gd name="T41" fmla="*/ 53 h 117"/>
                  <a:gd name="T42" fmla="*/ 99 w 319"/>
                  <a:gd name="T43" fmla="*/ 39 h 117"/>
                  <a:gd name="T44" fmla="*/ 65 w 319"/>
                  <a:gd name="T45" fmla="*/ 27 h 117"/>
                  <a:gd name="T46" fmla="*/ 16 w 319"/>
                  <a:gd name="T47" fmla="*/ 9 h 117"/>
                  <a:gd name="T48" fmla="*/ 0 w 319"/>
                  <a:gd name="T49" fmla="*/ 0 h 1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9" h="117">
                    <a:moveTo>
                      <a:pt x="0" y="0"/>
                    </a:moveTo>
                    <a:lnTo>
                      <a:pt x="1" y="4"/>
                    </a:lnTo>
                    <a:lnTo>
                      <a:pt x="3" y="7"/>
                    </a:lnTo>
                    <a:lnTo>
                      <a:pt x="43" y="25"/>
                    </a:lnTo>
                    <a:lnTo>
                      <a:pt x="84" y="46"/>
                    </a:lnTo>
                    <a:lnTo>
                      <a:pt x="126" y="64"/>
                    </a:lnTo>
                    <a:lnTo>
                      <a:pt x="167" y="81"/>
                    </a:lnTo>
                    <a:lnTo>
                      <a:pt x="207" y="96"/>
                    </a:lnTo>
                    <a:lnTo>
                      <a:pt x="248" y="108"/>
                    </a:lnTo>
                    <a:lnTo>
                      <a:pt x="266" y="113"/>
                    </a:lnTo>
                    <a:lnTo>
                      <a:pt x="285" y="115"/>
                    </a:lnTo>
                    <a:lnTo>
                      <a:pt x="302" y="117"/>
                    </a:lnTo>
                    <a:lnTo>
                      <a:pt x="319" y="117"/>
                    </a:lnTo>
                    <a:lnTo>
                      <a:pt x="315" y="113"/>
                    </a:lnTo>
                    <a:lnTo>
                      <a:pt x="309" y="108"/>
                    </a:lnTo>
                    <a:lnTo>
                      <a:pt x="298" y="102"/>
                    </a:lnTo>
                    <a:lnTo>
                      <a:pt x="285" y="95"/>
                    </a:lnTo>
                    <a:lnTo>
                      <a:pt x="253" y="83"/>
                    </a:lnTo>
                    <a:lnTo>
                      <a:pt x="219" y="74"/>
                    </a:lnTo>
                    <a:lnTo>
                      <a:pt x="177" y="64"/>
                    </a:lnTo>
                    <a:lnTo>
                      <a:pt x="136" y="53"/>
                    </a:lnTo>
                    <a:lnTo>
                      <a:pt x="99" y="39"/>
                    </a:lnTo>
                    <a:lnTo>
                      <a:pt x="65" y="27"/>
                    </a:lnTo>
                    <a:lnTo>
                      <a:pt x="16" y="9"/>
                    </a:lnTo>
                    <a:lnTo>
                      <a:pt x="0"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1" name="Freeform 504">
                <a:extLst>
                  <a:ext uri="{FF2B5EF4-FFF2-40B4-BE49-F238E27FC236}">
                    <a16:creationId xmlns:a16="http://schemas.microsoft.com/office/drawing/2014/main" id="{07163DE5-314E-4072-9030-487AC988826C}"/>
                  </a:ext>
                </a:extLst>
              </p:cNvPr>
              <p:cNvSpPr>
                <a:spLocks/>
              </p:cNvSpPr>
              <p:nvPr/>
            </p:nvSpPr>
            <p:spPr bwMode="auto">
              <a:xfrm>
                <a:off x="3205" y="2771"/>
                <a:ext cx="288" cy="113"/>
              </a:xfrm>
              <a:custGeom>
                <a:avLst/>
                <a:gdLst>
                  <a:gd name="T0" fmla="*/ 0 w 288"/>
                  <a:gd name="T1" fmla="*/ 0 h 113"/>
                  <a:gd name="T2" fmla="*/ 38 w 288"/>
                  <a:gd name="T3" fmla="*/ 23 h 113"/>
                  <a:gd name="T4" fmla="*/ 76 w 288"/>
                  <a:gd name="T5" fmla="*/ 43 h 113"/>
                  <a:gd name="T6" fmla="*/ 113 w 288"/>
                  <a:gd name="T7" fmla="*/ 62 h 113"/>
                  <a:gd name="T8" fmla="*/ 150 w 288"/>
                  <a:gd name="T9" fmla="*/ 77 h 113"/>
                  <a:gd name="T10" fmla="*/ 185 w 288"/>
                  <a:gd name="T11" fmla="*/ 91 h 113"/>
                  <a:gd name="T12" fmla="*/ 221 w 288"/>
                  <a:gd name="T13" fmla="*/ 101 h 113"/>
                  <a:gd name="T14" fmla="*/ 255 w 288"/>
                  <a:gd name="T15" fmla="*/ 108 h 113"/>
                  <a:gd name="T16" fmla="*/ 288 w 288"/>
                  <a:gd name="T17" fmla="*/ 113 h 113"/>
                  <a:gd name="T18" fmla="*/ 287 w 288"/>
                  <a:gd name="T19" fmla="*/ 109 h 113"/>
                  <a:gd name="T20" fmla="*/ 282 w 288"/>
                  <a:gd name="T21" fmla="*/ 104 h 113"/>
                  <a:gd name="T22" fmla="*/ 275 w 288"/>
                  <a:gd name="T23" fmla="*/ 98 h 113"/>
                  <a:gd name="T24" fmla="*/ 266 w 288"/>
                  <a:gd name="T25" fmla="*/ 92 h 113"/>
                  <a:gd name="T26" fmla="*/ 258 w 288"/>
                  <a:gd name="T27" fmla="*/ 87 h 113"/>
                  <a:gd name="T28" fmla="*/ 246 w 288"/>
                  <a:gd name="T29" fmla="*/ 82 h 113"/>
                  <a:gd name="T30" fmla="*/ 233 w 288"/>
                  <a:gd name="T31" fmla="*/ 77 h 113"/>
                  <a:gd name="T32" fmla="*/ 219 w 288"/>
                  <a:gd name="T33" fmla="*/ 72 h 113"/>
                  <a:gd name="T34" fmla="*/ 138 w 288"/>
                  <a:gd name="T35" fmla="*/ 49 h 113"/>
                  <a:gd name="T36" fmla="*/ 65 w 288"/>
                  <a:gd name="T37" fmla="*/ 25 h 113"/>
                  <a:gd name="T38" fmla="*/ 16 w 288"/>
                  <a:gd name="T39" fmla="*/ 6 h 113"/>
                  <a:gd name="T40" fmla="*/ 0 w 288"/>
                  <a:gd name="T41" fmla="*/ 0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8" h="113">
                    <a:moveTo>
                      <a:pt x="0" y="0"/>
                    </a:moveTo>
                    <a:lnTo>
                      <a:pt x="38" y="23"/>
                    </a:lnTo>
                    <a:lnTo>
                      <a:pt x="76" y="43"/>
                    </a:lnTo>
                    <a:lnTo>
                      <a:pt x="113" y="62"/>
                    </a:lnTo>
                    <a:lnTo>
                      <a:pt x="150" y="77"/>
                    </a:lnTo>
                    <a:lnTo>
                      <a:pt x="185" y="91"/>
                    </a:lnTo>
                    <a:lnTo>
                      <a:pt x="221" y="101"/>
                    </a:lnTo>
                    <a:lnTo>
                      <a:pt x="255" y="108"/>
                    </a:lnTo>
                    <a:lnTo>
                      <a:pt x="288" y="113"/>
                    </a:lnTo>
                    <a:lnTo>
                      <a:pt x="287" y="109"/>
                    </a:lnTo>
                    <a:lnTo>
                      <a:pt x="282" y="104"/>
                    </a:lnTo>
                    <a:lnTo>
                      <a:pt x="275" y="98"/>
                    </a:lnTo>
                    <a:lnTo>
                      <a:pt x="266" y="92"/>
                    </a:lnTo>
                    <a:lnTo>
                      <a:pt x="258" y="87"/>
                    </a:lnTo>
                    <a:lnTo>
                      <a:pt x="246" y="82"/>
                    </a:lnTo>
                    <a:lnTo>
                      <a:pt x="233" y="77"/>
                    </a:lnTo>
                    <a:lnTo>
                      <a:pt x="219" y="72"/>
                    </a:lnTo>
                    <a:lnTo>
                      <a:pt x="138" y="49"/>
                    </a:lnTo>
                    <a:lnTo>
                      <a:pt x="65" y="25"/>
                    </a:lnTo>
                    <a:lnTo>
                      <a:pt x="16" y="6"/>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2" name="Freeform 505">
                <a:extLst>
                  <a:ext uri="{FF2B5EF4-FFF2-40B4-BE49-F238E27FC236}">
                    <a16:creationId xmlns:a16="http://schemas.microsoft.com/office/drawing/2014/main" id="{96588722-E53E-45B2-8456-2D5C508550A8}"/>
                  </a:ext>
                </a:extLst>
              </p:cNvPr>
              <p:cNvSpPr>
                <a:spLocks/>
              </p:cNvSpPr>
              <p:nvPr/>
            </p:nvSpPr>
            <p:spPr bwMode="auto">
              <a:xfrm>
                <a:off x="3213" y="2754"/>
                <a:ext cx="329" cy="86"/>
              </a:xfrm>
              <a:custGeom>
                <a:avLst/>
                <a:gdLst>
                  <a:gd name="T0" fmla="*/ 0 w 329"/>
                  <a:gd name="T1" fmla="*/ 0 h 86"/>
                  <a:gd name="T2" fmla="*/ 8 w 329"/>
                  <a:gd name="T3" fmla="*/ 6 h 86"/>
                  <a:gd name="T4" fmla="*/ 39 w 329"/>
                  <a:gd name="T5" fmla="*/ 20 h 86"/>
                  <a:gd name="T6" fmla="*/ 86 w 329"/>
                  <a:gd name="T7" fmla="*/ 37 h 86"/>
                  <a:gd name="T8" fmla="*/ 140 w 329"/>
                  <a:gd name="T9" fmla="*/ 55 h 86"/>
                  <a:gd name="T10" fmla="*/ 169 w 329"/>
                  <a:gd name="T11" fmla="*/ 64 h 86"/>
                  <a:gd name="T12" fmla="*/ 198 w 329"/>
                  <a:gd name="T13" fmla="*/ 72 h 86"/>
                  <a:gd name="T14" fmla="*/ 226 w 329"/>
                  <a:gd name="T15" fmla="*/ 77 h 86"/>
                  <a:gd name="T16" fmla="*/ 253 w 329"/>
                  <a:gd name="T17" fmla="*/ 82 h 86"/>
                  <a:gd name="T18" fmla="*/ 277 w 329"/>
                  <a:gd name="T19" fmla="*/ 86 h 86"/>
                  <a:gd name="T20" fmla="*/ 299 w 329"/>
                  <a:gd name="T21" fmla="*/ 86 h 86"/>
                  <a:gd name="T22" fmla="*/ 307 w 329"/>
                  <a:gd name="T23" fmla="*/ 86 h 86"/>
                  <a:gd name="T24" fmla="*/ 316 w 329"/>
                  <a:gd name="T25" fmla="*/ 84 h 86"/>
                  <a:gd name="T26" fmla="*/ 324 w 329"/>
                  <a:gd name="T27" fmla="*/ 81 h 86"/>
                  <a:gd name="T28" fmla="*/ 329 w 329"/>
                  <a:gd name="T29" fmla="*/ 77 h 86"/>
                  <a:gd name="T30" fmla="*/ 317 w 329"/>
                  <a:gd name="T31" fmla="*/ 66 h 86"/>
                  <a:gd name="T32" fmla="*/ 306 w 329"/>
                  <a:gd name="T33" fmla="*/ 55 h 86"/>
                  <a:gd name="T34" fmla="*/ 290 w 329"/>
                  <a:gd name="T35" fmla="*/ 45 h 86"/>
                  <a:gd name="T36" fmla="*/ 275 w 329"/>
                  <a:gd name="T37" fmla="*/ 37 h 86"/>
                  <a:gd name="T38" fmla="*/ 258 w 329"/>
                  <a:gd name="T39" fmla="*/ 28 h 86"/>
                  <a:gd name="T40" fmla="*/ 240 w 329"/>
                  <a:gd name="T41" fmla="*/ 23 h 86"/>
                  <a:gd name="T42" fmla="*/ 220 w 329"/>
                  <a:gd name="T43" fmla="*/ 17 h 86"/>
                  <a:gd name="T44" fmla="*/ 199 w 329"/>
                  <a:gd name="T45" fmla="*/ 11 h 86"/>
                  <a:gd name="T46" fmla="*/ 154 w 329"/>
                  <a:gd name="T47" fmla="*/ 5 h 86"/>
                  <a:gd name="T48" fmla="*/ 106 w 329"/>
                  <a:gd name="T49" fmla="*/ 1 h 86"/>
                  <a:gd name="T50" fmla="*/ 54 w 329"/>
                  <a:gd name="T51" fmla="*/ 0 h 86"/>
                  <a:gd name="T52" fmla="*/ 0 w 329"/>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29" h="86">
                    <a:moveTo>
                      <a:pt x="0" y="0"/>
                    </a:moveTo>
                    <a:lnTo>
                      <a:pt x="8" y="6"/>
                    </a:lnTo>
                    <a:lnTo>
                      <a:pt x="39" y="20"/>
                    </a:lnTo>
                    <a:lnTo>
                      <a:pt x="86" y="37"/>
                    </a:lnTo>
                    <a:lnTo>
                      <a:pt x="140" y="55"/>
                    </a:lnTo>
                    <a:lnTo>
                      <a:pt x="169" y="64"/>
                    </a:lnTo>
                    <a:lnTo>
                      <a:pt x="198" y="72"/>
                    </a:lnTo>
                    <a:lnTo>
                      <a:pt x="226" y="77"/>
                    </a:lnTo>
                    <a:lnTo>
                      <a:pt x="253" y="82"/>
                    </a:lnTo>
                    <a:lnTo>
                      <a:pt x="277" y="86"/>
                    </a:lnTo>
                    <a:lnTo>
                      <a:pt x="299" y="86"/>
                    </a:lnTo>
                    <a:lnTo>
                      <a:pt x="307" y="86"/>
                    </a:lnTo>
                    <a:lnTo>
                      <a:pt x="316" y="84"/>
                    </a:lnTo>
                    <a:lnTo>
                      <a:pt x="324" y="81"/>
                    </a:lnTo>
                    <a:lnTo>
                      <a:pt x="329" y="77"/>
                    </a:lnTo>
                    <a:lnTo>
                      <a:pt x="317" y="66"/>
                    </a:lnTo>
                    <a:lnTo>
                      <a:pt x="306" y="55"/>
                    </a:lnTo>
                    <a:lnTo>
                      <a:pt x="290" y="45"/>
                    </a:lnTo>
                    <a:lnTo>
                      <a:pt x="275" y="37"/>
                    </a:lnTo>
                    <a:lnTo>
                      <a:pt x="258" y="28"/>
                    </a:lnTo>
                    <a:lnTo>
                      <a:pt x="240" y="23"/>
                    </a:lnTo>
                    <a:lnTo>
                      <a:pt x="220" y="17"/>
                    </a:lnTo>
                    <a:lnTo>
                      <a:pt x="199" y="11"/>
                    </a:lnTo>
                    <a:lnTo>
                      <a:pt x="154" y="5"/>
                    </a:lnTo>
                    <a:lnTo>
                      <a:pt x="106" y="1"/>
                    </a:lnTo>
                    <a:lnTo>
                      <a:pt x="54" y="0"/>
                    </a:lnTo>
                    <a:lnTo>
                      <a:pt x="0" y="0"/>
                    </a:lnTo>
                    <a:close/>
                  </a:path>
                </a:pathLst>
              </a:custGeom>
              <a:solidFill>
                <a:srgbClr val="FAC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3" name="Freeform 506">
                <a:extLst>
                  <a:ext uri="{FF2B5EF4-FFF2-40B4-BE49-F238E27FC236}">
                    <a16:creationId xmlns:a16="http://schemas.microsoft.com/office/drawing/2014/main" id="{D89A1783-4A59-4C64-AF98-1B5C482D4121}"/>
                  </a:ext>
                </a:extLst>
              </p:cNvPr>
              <p:cNvSpPr>
                <a:spLocks/>
              </p:cNvSpPr>
              <p:nvPr/>
            </p:nvSpPr>
            <p:spPr bwMode="auto">
              <a:xfrm>
                <a:off x="3210" y="2755"/>
                <a:ext cx="344" cy="98"/>
              </a:xfrm>
              <a:custGeom>
                <a:avLst/>
                <a:gdLst>
                  <a:gd name="T0" fmla="*/ 3 w 344"/>
                  <a:gd name="T1" fmla="*/ 0 h 98"/>
                  <a:gd name="T2" fmla="*/ 15 w 344"/>
                  <a:gd name="T3" fmla="*/ 7 h 98"/>
                  <a:gd name="T4" fmla="*/ 49 w 344"/>
                  <a:gd name="T5" fmla="*/ 21 h 98"/>
                  <a:gd name="T6" fmla="*/ 96 w 344"/>
                  <a:gd name="T7" fmla="*/ 39 h 98"/>
                  <a:gd name="T8" fmla="*/ 150 w 344"/>
                  <a:gd name="T9" fmla="*/ 58 h 98"/>
                  <a:gd name="T10" fmla="*/ 179 w 344"/>
                  <a:gd name="T11" fmla="*/ 68 h 98"/>
                  <a:gd name="T12" fmla="*/ 207 w 344"/>
                  <a:gd name="T13" fmla="*/ 76 h 98"/>
                  <a:gd name="T14" fmla="*/ 236 w 344"/>
                  <a:gd name="T15" fmla="*/ 83 h 98"/>
                  <a:gd name="T16" fmla="*/ 261 w 344"/>
                  <a:gd name="T17" fmla="*/ 88 h 98"/>
                  <a:gd name="T18" fmla="*/ 285 w 344"/>
                  <a:gd name="T19" fmla="*/ 90 h 98"/>
                  <a:gd name="T20" fmla="*/ 307 w 344"/>
                  <a:gd name="T21" fmla="*/ 92 h 98"/>
                  <a:gd name="T22" fmla="*/ 315 w 344"/>
                  <a:gd name="T23" fmla="*/ 90 h 98"/>
                  <a:gd name="T24" fmla="*/ 324 w 344"/>
                  <a:gd name="T25" fmla="*/ 88 h 98"/>
                  <a:gd name="T26" fmla="*/ 331 w 344"/>
                  <a:gd name="T27" fmla="*/ 86 h 98"/>
                  <a:gd name="T28" fmla="*/ 337 w 344"/>
                  <a:gd name="T29" fmla="*/ 83 h 98"/>
                  <a:gd name="T30" fmla="*/ 341 w 344"/>
                  <a:gd name="T31" fmla="*/ 88 h 98"/>
                  <a:gd name="T32" fmla="*/ 344 w 344"/>
                  <a:gd name="T33" fmla="*/ 92 h 98"/>
                  <a:gd name="T34" fmla="*/ 337 w 344"/>
                  <a:gd name="T35" fmla="*/ 95 h 98"/>
                  <a:gd name="T36" fmla="*/ 326 w 344"/>
                  <a:gd name="T37" fmla="*/ 98 h 98"/>
                  <a:gd name="T38" fmla="*/ 310 w 344"/>
                  <a:gd name="T39" fmla="*/ 98 h 98"/>
                  <a:gd name="T40" fmla="*/ 293 w 344"/>
                  <a:gd name="T41" fmla="*/ 97 h 98"/>
                  <a:gd name="T42" fmla="*/ 273 w 344"/>
                  <a:gd name="T43" fmla="*/ 95 h 98"/>
                  <a:gd name="T44" fmla="*/ 251 w 344"/>
                  <a:gd name="T45" fmla="*/ 92 h 98"/>
                  <a:gd name="T46" fmla="*/ 226 w 344"/>
                  <a:gd name="T47" fmla="*/ 86 h 98"/>
                  <a:gd name="T48" fmla="*/ 201 w 344"/>
                  <a:gd name="T49" fmla="*/ 80 h 98"/>
                  <a:gd name="T50" fmla="*/ 147 w 344"/>
                  <a:gd name="T51" fmla="*/ 65 h 98"/>
                  <a:gd name="T52" fmla="*/ 94 w 344"/>
                  <a:gd name="T53" fmla="*/ 46 h 98"/>
                  <a:gd name="T54" fmla="*/ 67 w 344"/>
                  <a:gd name="T55" fmla="*/ 36 h 98"/>
                  <a:gd name="T56" fmla="*/ 44 w 344"/>
                  <a:gd name="T57" fmla="*/ 24 h 98"/>
                  <a:gd name="T58" fmla="*/ 20 w 344"/>
                  <a:gd name="T59" fmla="*/ 14 h 98"/>
                  <a:gd name="T60" fmla="*/ 0 w 344"/>
                  <a:gd name="T61" fmla="*/ 2 h 98"/>
                  <a:gd name="T62" fmla="*/ 3 w 344"/>
                  <a:gd name="T63" fmla="*/ 0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8">
                    <a:moveTo>
                      <a:pt x="3" y="0"/>
                    </a:moveTo>
                    <a:lnTo>
                      <a:pt x="15" y="7"/>
                    </a:lnTo>
                    <a:lnTo>
                      <a:pt x="49" y="21"/>
                    </a:lnTo>
                    <a:lnTo>
                      <a:pt x="96" y="39"/>
                    </a:lnTo>
                    <a:lnTo>
                      <a:pt x="150" y="58"/>
                    </a:lnTo>
                    <a:lnTo>
                      <a:pt x="179" y="68"/>
                    </a:lnTo>
                    <a:lnTo>
                      <a:pt x="207" y="76"/>
                    </a:lnTo>
                    <a:lnTo>
                      <a:pt x="236" y="83"/>
                    </a:lnTo>
                    <a:lnTo>
                      <a:pt x="261" y="88"/>
                    </a:lnTo>
                    <a:lnTo>
                      <a:pt x="285" y="90"/>
                    </a:lnTo>
                    <a:lnTo>
                      <a:pt x="307" y="92"/>
                    </a:lnTo>
                    <a:lnTo>
                      <a:pt x="315" y="90"/>
                    </a:lnTo>
                    <a:lnTo>
                      <a:pt x="324" y="88"/>
                    </a:lnTo>
                    <a:lnTo>
                      <a:pt x="331" y="86"/>
                    </a:lnTo>
                    <a:lnTo>
                      <a:pt x="337" y="83"/>
                    </a:lnTo>
                    <a:lnTo>
                      <a:pt x="341" y="88"/>
                    </a:lnTo>
                    <a:lnTo>
                      <a:pt x="344" y="92"/>
                    </a:lnTo>
                    <a:lnTo>
                      <a:pt x="337" y="95"/>
                    </a:lnTo>
                    <a:lnTo>
                      <a:pt x="326" y="98"/>
                    </a:lnTo>
                    <a:lnTo>
                      <a:pt x="310" y="98"/>
                    </a:lnTo>
                    <a:lnTo>
                      <a:pt x="293" y="97"/>
                    </a:lnTo>
                    <a:lnTo>
                      <a:pt x="273" y="95"/>
                    </a:lnTo>
                    <a:lnTo>
                      <a:pt x="251" y="92"/>
                    </a:lnTo>
                    <a:lnTo>
                      <a:pt x="226" y="86"/>
                    </a:lnTo>
                    <a:lnTo>
                      <a:pt x="201" y="80"/>
                    </a:lnTo>
                    <a:lnTo>
                      <a:pt x="147" y="65"/>
                    </a:lnTo>
                    <a:lnTo>
                      <a:pt x="94" y="46"/>
                    </a:lnTo>
                    <a:lnTo>
                      <a:pt x="67" y="36"/>
                    </a:lnTo>
                    <a:lnTo>
                      <a:pt x="44" y="24"/>
                    </a:lnTo>
                    <a:lnTo>
                      <a:pt x="20" y="14"/>
                    </a:lnTo>
                    <a:lnTo>
                      <a:pt x="0" y="2"/>
                    </a:lnTo>
                    <a:lnTo>
                      <a:pt x="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4" name="Freeform 507">
                <a:extLst>
                  <a:ext uri="{FF2B5EF4-FFF2-40B4-BE49-F238E27FC236}">
                    <a16:creationId xmlns:a16="http://schemas.microsoft.com/office/drawing/2014/main" id="{A4A40288-6957-43DF-8366-BB35A27108B1}"/>
                  </a:ext>
                </a:extLst>
              </p:cNvPr>
              <p:cNvSpPr>
                <a:spLocks/>
              </p:cNvSpPr>
              <p:nvPr/>
            </p:nvSpPr>
            <p:spPr bwMode="auto">
              <a:xfrm>
                <a:off x="3211" y="2754"/>
                <a:ext cx="338" cy="94"/>
              </a:xfrm>
              <a:custGeom>
                <a:avLst/>
                <a:gdLst>
                  <a:gd name="T0" fmla="*/ 2 w 338"/>
                  <a:gd name="T1" fmla="*/ 0 h 94"/>
                  <a:gd name="T2" fmla="*/ 10 w 338"/>
                  <a:gd name="T3" fmla="*/ 6 h 94"/>
                  <a:gd name="T4" fmla="*/ 41 w 338"/>
                  <a:gd name="T5" fmla="*/ 20 h 94"/>
                  <a:gd name="T6" fmla="*/ 88 w 338"/>
                  <a:gd name="T7" fmla="*/ 37 h 94"/>
                  <a:gd name="T8" fmla="*/ 142 w 338"/>
                  <a:gd name="T9" fmla="*/ 55 h 94"/>
                  <a:gd name="T10" fmla="*/ 171 w 338"/>
                  <a:gd name="T11" fmla="*/ 64 h 94"/>
                  <a:gd name="T12" fmla="*/ 200 w 338"/>
                  <a:gd name="T13" fmla="*/ 72 h 94"/>
                  <a:gd name="T14" fmla="*/ 228 w 338"/>
                  <a:gd name="T15" fmla="*/ 77 h 94"/>
                  <a:gd name="T16" fmla="*/ 255 w 338"/>
                  <a:gd name="T17" fmla="*/ 82 h 94"/>
                  <a:gd name="T18" fmla="*/ 279 w 338"/>
                  <a:gd name="T19" fmla="*/ 86 h 94"/>
                  <a:gd name="T20" fmla="*/ 301 w 338"/>
                  <a:gd name="T21" fmla="*/ 86 h 94"/>
                  <a:gd name="T22" fmla="*/ 309 w 338"/>
                  <a:gd name="T23" fmla="*/ 86 h 94"/>
                  <a:gd name="T24" fmla="*/ 318 w 338"/>
                  <a:gd name="T25" fmla="*/ 84 h 94"/>
                  <a:gd name="T26" fmla="*/ 326 w 338"/>
                  <a:gd name="T27" fmla="*/ 81 h 94"/>
                  <a:gd name="T28" fmla="*/ 331 w 338"/>
                  <a:gd name="T29" fmla="*/ 77 h 94"/>
                  <a:gd name="T30" fmla="*/ 335 w 338"/>
                  <a:gd name="T31" fmla="*/ 82 h 94"/>
                  <a:gd name="T32" fmla="*/ 338 w 338"/>
                  <a:gd name="T33" fmla="*/ 87 h 94"/>
                  <a:gd name="T34" fmla="*/ 331 w 338"/>
                  <a:gd name="T35" fmla="*/ 91 h 94"/>
                  <a:gd name="T36" fmla="*/ 321 w 338"/>
                  <a:gd name="T37" fmla="*/ 93 h 94"/>
                  <a:gd name="T38" fmla="*/ 306 w 338"/>
                  <a:gd name="T39" fmla="*/ 94 h 94"/>
                  <a:gd name="T40" fmla="*/ 289 w 338"/>
                  <a:gd name="T41" fmla="*/ 93 h 94"/>
                  <a:gd name="T42" fmla="*/ 269 w 338"/>
                  <a:gd name="T43" fmla="*/ 91 h 94"/>
                  <a:gd name="T44" fmla="*/ 247 w 338"/>
                  <a:gd name="T45" fmla="*/ 87 h 94"/>
                  <a:gd name="T46" fmla="*/ 223 w 338"/>
                  <a:gd name="T47" fmla="*/ 82 h 94"/>
                  <a:gd name="T48" fmla="*/ 198 w 338"/>
                  <a:gd name="T49" fmla="*/ 77 h 94"/>
                  <a:gd name="T50" fmla="*/ 146 w 338"/>
                  <a:gd name="T51" fmla="*/ 62 h 94"/>
                  <a:gd name="T52" fmla="*/ 93 w 338"/>
                  <a:gd name="T53" fmla="*/ 44 h 94"/>
                  <a:gd name="T54" fmla="*/ 68 w 338"/>
                  <a:gd name="T55" fmla="*/ 35 h 94"/>
                  <a:gd name="T56" fmla="*/ 44 w 338"/>
                  <a:gd name="T57" fmla="*/ 23 h 94"/>
                  <a:gd name="T58" fmla="*/ 22 w 338"/>
                  <a:gd name="T59" fmla="*/ 13 h 94"/>
                  <a:gd name="T60" fmla="*/ 0 w 338"/>
                  <a:gd name="T61" fmla="*/ 1 h 94"/>
                  <a:gd name="T62" fmla="*/ 2 w 338"/>
                  <a:gd name="T63" fmla="*/ 1 h 94"/>
                  <a:gd name="T64" fmla="*/ 2 w 338"/>
                  <a:gd name="T65" fmla="*/ 0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8" h="94">
                    <a:moveTo>
                      <a:pt x="2" y="0"/>
                    </a:moveTo>
                    <a:lnTo>
                      <a:pt x="10" y="6"/>
                    </a:lnTo>
                    <a:lnTo>
                      <a:pt x="41" y="20"/>
                    </a:lnTo>
                    <a:lnTo>
                      <a:pt x="88" y="37"/>
                    </a:lnTo>
                    <a:lnTo>
                      <a:pt x="142" y="55"/>
                    </a:lnTo>
                    <a:lnTo>
                      <a:pt x="171" y="64"/>
                    </a:lnTo>
                    <a:lnTo>
                      <a:pt x="200" y="72"/>
                    </a:lnTo>
                    <a:lnTo>
                      <a:pt x="228" y="77"/>
                    </a:lnTo>
                    <a:lnTo>
                      <a:pt x="255" y="82"/>
                    </a:lnTo>
                    <a:lnTo>
                      <a:pt x="279" y="86"/>
                    </a:lnTo>
                    <a:lnTo>
                      <a:pt x="301" y="86"/>
                    </a:lnTo>
                    <a:lnTo>
                      <a:pt x="309" y="86"/>
                    </a:lnTo>
                    <a:lnTo>
                      <a:pt x="318" y="84"/>
                    </a:lnTo>
                    <a:lnTo>
                      <a:pt x="326" y="81"/>
                    </a:lnTo>
                    <a:lnTo>
                      <a:pt x="331" y="77"/>
                    </a:lnTo>
                    <a:lnTo>
                      <a:pt x="335" y="82"/>
                    </a:lnTo>
                    <a:lnTo>
                      <a:pt x="338" y="87"/>
                    </a:lnTo>
                    <a:lnTo>
                      <a:pt x="331" y="91"/>
                    </a:lnTo>
                    <a:lnTo>
                      <a:pt x="321" y="93"/>
                    </a:lnTo>
                    <a:lnTo>
                      <a:pt x="306" y="94"/>
                    </a:lnTo>
                    <a:lnTo>
                      <a:pt x="289" y="93"/>
                    </a:lnTo>
                    <a:lnTo>
                      <a:pt x="269" y="91"/>
                    </a:lnTo>
                    <a:lnTo>
                      <a:pt x="247" y="87"/>
                    </a:lnTo>
                    <a:lnTo>
                      <a:pt x="223" y="82"/>
                    </a:lnTo>
                    <a:lnTo>
                      <a:pt x="198" y="77"/>
                    </a:lnTo>
                    <a:lnTo>
                      <a:pt x="146" y="62"/>
                    </a:lnTo>
                    <a:lnTo>
                      <a:pt x="93" y="44"/>
                    </a:lnTo>
                    <a:lnTo>
                      <a:pt x="68" y="35"/>
                    </a:lnTo>
                    <a:lnTo>
                      <a:pt x="44" y="23"/>
                    </a:lnTo>
                    <a:lnTo>
                      <a:pt x="22" y="13"/>
                    </a:lnTo>
                    <a:lnTo>
                      <a:pt x="0" y="1"/>
                    </a:lnTo>
                    <a:lnTo>
                      <a:pt x="2" y="1"/>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5" name="Freeform 508">
                <a:extLst>
                  <a:ext uri="{FF2B5EF4-FFF2-40B4-BE49-F238E27FC236}">
                    <a16:creationId xmlns:a16="http://schemas.microsoft.com/office/drawing/2014/main" id="{E43552BB-DC0D-4CF5-A881-9DB045E8384F}"/>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6" name="Freeform 509">
                <a:extLst>
                  <a:ext uri="{FF2B5EF4-FFF2-40B4-BE49-F238E27FC236}">
                    <a16:creationId xmlns:a16="http://schemas.microsoft.com/office/drawing/2014/main" id="{3AE3BE88-853A-4BA6-AD16-C0965A698505}"/>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507" name="Freeform 510">
                <a:extLst>
                  <a:ext uri="{FF2B5EF4-FFF2-40B4-BE49-F238E27FC236}">
                    <a16:creationId xmlns:a16="http://schemas.microsoft.com/office/drawing/2014/main" id="{32222248-DDF1-4A77-99FB-34D94C565CF7}"/>
                  </a:ext>
                </a:extLst>
              </p:cNvPr>
              <p:cNvSpPr>
                <a:spLocks/>
              </p:cNvSpPr>
              <p:nvPr/>
            </p:nvSpPr>
            <p:spPr bwMode="auto">
              <a:xfrm>
                <a:off x="3402" y="1692"/>
                <a:ext cx="117" cy="21"/>
              </a:xfrm>
              <a:custGeom>
                <a:avLst/>
                <a:gdLst>
                  <a:gd name="T0" fmla="*/ 117 w 117"/>
                  <a:gd name="T1" fmla="*/ 21 h 21"/>
                  <a:gd name="T2" fmla="*/ 0 w 117"/>
                  <a:gd name="T3" fmla="*/ 0 h 21"/>
                  <a:gd name="T4" fmla="*/ 29 w 117"/>
                  <a:gd name="T5" fmla="*/ 4 h 21"/>
                  <a:gd name="T6" fmla="*/ 58 w 117"/>
                  <a:gd name="T7" fmla="*/ 9 h 21"/>
                  <a:gd name="T8" fmla="*/ 88 w 117"/>
                  <a:gd name="T9" fmla="*/ 14 h 21"/>
                  <a:gd name="T10" fmla="*/ 117 w 117"/>
                  <a:gd name="T11" fmla="*/ 21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7" h="21">
                    <a:moveTo>
                      <a:pt x="117" y="21"/>
                    </a:moveTo>
                    <a:lnTo>
                      <a:pt x="0" y="0"/>
                    </a:lnTo>
                    <a:lnTo>
                      <a:pt x="29" y="4"/>
                    </a:lnTo>
                    <a:lnTo>
                      <a:pt x="58" y="9"/>
                    </a:lnTo>
                    <a:lnTo>
                      <a:pt x="88" y="14"/>
                    </a:lnTo>
                    <a:lnTo>
                      <a:pt x="117" y="21"/>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8" name="Freeform 511">
                <a:extLst>
                  <a:ext uri="{FF2B5EF4-FFF2-40B4-BE49-F238E27FC236}">
                    <a16:creationId xmlns:a16="http://schemas.microsoft.com/office/drawing/2014/main" id="{2EA83372-0725-4C60-A312-2341267305C4}"/>
                  </a:ext>
                </a:extLst>
              </p:cNvPr>
              <p:cNvSpPr>
                <a:spLocks/>
              </p:cNvSpPr>
              <p:nvPr/>
            </p:nvSpPr>
            <p:spPr bwMode="auto">
              <a:xfrm>
                <a:off x="3368" y="1687"/>
                <a:ext cx="181" cy="32"/>
              </a:xfrm>
              <a:custGeom>
                <a:avLst/>
                <a:gdLst>
                  <a:gd name="T0" fmla="*/ 181 w 181"/>
                  <a:gd name="T1" fmla="*/ 32 h 32"/>
                  <a:gd name="T2" fmla="*/ 0 w 181"/>
                  <a:gd name="T3" fmla="*/ 0 h 32"/>
                  <a:gd name="T4" fmla="*/ 46 w 181"/>
                  <a:gd name="T5" fmla="*/ 7 h 32"/>
                  <a:gd name="T6" fmla="*/ 92 w 181"/>
                  <a:gd name="T7" fmla="*/ 14 h 32"/>
                  <a:gd name="T8" fmla="*/ 137 w 181"/>
                  <a:gd name="T9" fmla="*/ 22 h 32"/>
                  <a:gd name="T10" fmla="*/ 181 w 181"/>
                  <a:gd name="T11" fmla="*/ 32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1" h="32">
                    <a:moveTo>
                      <a:pt x="181" y="32"/>
                    </a:moveTo>
                    <a:lnTo>
                      <a:pt x="0" y="0"/>
                    </a:lnTo>
                    <a:lnTo>
                      <a:pt x="46" y="7"/>
                    </a:lnTo>
                    <a:lnTo>
                      <a:pt x="92" y="14"/>
                    </a:lnTo>
                    <a:lnTo>
                      <a:pt x="137" y="22"/>
                    </a:lnTo>
                    <a:lnTo>
                      <a:pt x="181" y="3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9" name="Freeform 512">
                <a:extLst>
                  <a:ext uri="{FF2B5EF4-FFF2-40B4-BE49-F238E27FC236}">
                    <a16:creationId xmlns:a16="http://schemas.microsoft.com/office/drawing/2014/main" id="{70DAAC49-0729-46AC-9019-9B5D23249C87}"/>
                  </a:ext>
                </a:extLst>
              </p:cNvPr>
              <p:cNvSpPr>
                <a:spLocks/>
              </p:cNvSpPr>
              <p:nvPr/>
            </p:nvSpPr>
            <p:spPr bwMode="auto">
              <a:xfrm>
                <a:off x="3343" y="1686"/>
                <a:ext cx="228" cy="40"/>
              </a:xfrm>
              <a:custGeom>
                <a:avLst/>
                <a:gdLst>
                  <a:gd name="T0" fmla="*/ 59 w 228"/>
                  <a:gd name="T1" fmla="*/ 6 h 40"/>
                  <a:gd name="T2" fmla="*/ 176 w 228"/>
                  <a:gd name="T3" fmla="*/ 27 h 40"/>
                  <a:gd name="T4" fmla="*/ 189 w 228"/>
                  <a:gd name="T5" fmla="*/ 30 h 40"/>
                  <a:gd name="T6" fmla="*/ 203 w 228"/>
                  <a:gd name="T7" fmla="*/ 33 h 40"/>
                  <a:gd name="T8" fmla="*/ 214 w 228"/>
                  <a:gd name="T9" fmla="*/ 37 h 40"/>
                  <a:gd name="T10" fmla="*/ 228 w 228"/>
                  <a:gd name="T11" fmla="*/ 40 h 40"/>
                  <a:gd name="T12" fmla="*/ 0 w 228"/>
                  <a:gd name="T13" fmla="*/ 0 h 40"/>
                  <a:gd name="T14" fmla="*/ 14 w 228"/>
                  <a:gd name="T15" fmla="*/ 1 h 40"/>
                  <a:gd name="T16" fmla="*/ 29 w 228"/>
                  <a:gd name="T17" fmla="*/ 3 h 40"/>
                  <a:gd name="T18" fmla="*/ 44 w 228"/>
                  <a:gd name="T19" fmla="*/ 5 h 40"/>
                  <a:gd name="T20" fmla="*/ 59 w 228"/>
                  <a:gd name="T21" fmla="*/ 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8" h="40">
                    <a:moveTo>
                      <a:pt x="59" y="6"/>
                    </a:moveTo>
                    <a:lnTo>
                      <a:pt x="176" y="27"/>
                    </a:lnTo>
                    <a:lnTo>
                      <a:pt x="189" y="30"/>
                    </a:lnTo>
                    <a:lnTo>
                      <a:pt x="203" y="33"/>
                    </a:lnTo>
                    <a:lnTo>
                      <a:pt x="214" y="37"/>
                    </a:lnTo>
                    <a:lnTo>
                      <a:pt x="228" y="40"/>
                    </a:lnTo>
                    <a:lnTo>
                      <a:pt x="0" y="0"/>
                    </a:lnTo>
                    <a:lnTo>
                      <a:pt x="14" y="1"/>
                    </a:lnTo>
                    <a:lnTo>
                      <a:pt x="29" y="3"/>
                    </a:lnTo>
                    <a:lnTo>
                      <a:pt x="44" y="5"/>
                    </a:lnTo>
                    <a:lnTo>
                      <a:pt x="59" y="6"/>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0" name="Freeform 513">
                <a:extLst>
                  <a:ext uri="{FF2B5EF4-FFF2-40B4-BE49-F238E27FC236}">
                    <a16:creationId xmlns:a16="http://schemas.microsoft.com/office/drawing/2014/main" id="{3C3D2518-D0E3-4A6A-A3FF-97CC36BA79B1}"/>
                  </a:ext>
                </a:extLst>
              </p:cNvPr>
              <p:cNvSpPr>
                <a:spLocks/>
              </p:cNvSpPr>
              <p:nvPr/>
            </p:nvSpPr>
            <p:spPr bwMode="auto">
              <a:xfrm>
                <a:off x="3321" y="1684"/>
                <a:ext cx="269" cy="47"/>
              </a:xfrm>
              <a:custGeom>
                <a:avLst/>
                <a:gdLst>
                  <a:gd name="T0" fmla="*/ 47 w 269"/>
                  <a:gd name="T1" fmla="*/ 3 h 47"/>
                  <a:gd name="T2" fmla="*/ 228 w 269"/>
                  <a:gd name="T3" fmla="*/ 35 h 47"/>
                  <a:gd name="T4" fmla="*/ 248 w 269"/>
                  <a:gd name="T5" fmla="*/ 42 h 47"/>
                  <a:gd name="T6" fmla="*/ 269 w 269"/>
                  <a:gd name="T7" fmla="*/ 47 h 47"/>
                  <a:gd name="T8" fmla="*/ 0 w 269"/>
                  <a:gd name="T9" fmla="*/ 0 h 47"/>
                  <a:gd name="T10" fmla="*/ 24 w 269"/>
                  <a:gd name="T11" fmla="*/ 2 h 47"/>
                  <a:gd name="T12" fmla="*/ 47 w 269"/>
                  <a:gd name="T13" fmla="*/ 3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9" h="47">
                    <a:moveTo>
                      <a:pt x="47" y="3"/>
                    </a:moveTo>
                    <a:lnTo>
                      <a:pt x="228" y="35"/>
                    </a:lnTo>
                    <a:lnTo>
                      <a:pt x="248" y="42"/>
                    </a:lnTo>
                    <a:lnTo>
                      <a:pt x="269" y="47"/>
                    </a:lnTo>
                    <a:lnTo>
                      <a:pt x="0" y="0"/>
                    </a:lnTo>
                    <a:lnTo>
                      <a:pt x="24" y="2"/>
                    </a:lnTo>
                    <a:lnTo>
                      <a:pt x="47" y="3"/>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1" name="Freeform 514">
                <a:extLst>
                  <a:ext uri="{FF2B5EF4-FFF2-40B4-BE49-F238E27FC236}">
                    <a16:creationId xmlns:a16="http://schemas.microsoft.com/office/drawing/2014/main" id="{5CB2B9B4-E324-4383-9D41-0E9326324889}"/>
                  </a:ext>
                </a:extLst>
              </p:cNvPr>
              <p:cNvSpPr>
                <a:spLocks/>
              </p:cNvSpPr>
              <p:nvPr/>
            </p:nvSpPr>
            <p:spPr bwMode="auto">
              <a:xfrm>
                <a:off x="3303" y="1684"/>
                <a:ext cx="302" cy="52"/>
              </a:xfrm>
              <a:custGeom>
                <a:avLst/>
                <a:gdLst>
                  <a:gd name="T0" fmla="*/ 40 w 302"/>
                  <a:gd name="T1" fmla="*/ 2 h 52"/>
                  <a:gd name="T2" fmla="*/ 268 w 302"/>
                  <a:gd name="T3" fmla="*/ 42 h 52"/>
                  <a:gd name="T4" fmla="*/ 285 w 302"/>
                  <a:gd name="T5" fmla="*/ 47 h 52"/>
                  <a:gd name="T6" fmla="*/ 302 w 302"/>
                  <a:gd name="T7" fmla="*/ 52 h 52"/>
                  <a:gd name="T8" fmla="*/ 0 w 302"/>
                  <a:gd name="T9" fmla="*/ 0 h 52"/>
                  <a:gd name="T10" fmla="*/ 20 w 302"/>
                  <a:gd name="T11" fmla="*/ 0 h 52"/>
                  <a:gd name="T12" fmla="*/ 40 w 302"/>
                  <a:gd name="T13" fmla="*/ 2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2" h="52">
                    <a:moveTo>
                      <a:pt x="40" y="2"/>
                    </a:moveTo>
                    <a:lnTo>
                      <a:pt x="268" y="42"/>
                    </a:lnTo>
                    <a:lnTo>
                      <a:pt x="285" y="47"/>
                    </a:lnTo>
                    <a:lnTo>
                      <a:pt x="302" y="52"/>
                    </a:lnTo>
                    <a:lnTo>
                      <a:pt x="0" y="0"/>
                    </a:lnTo>
                    <a:lnTo>
                      <a:pt x="20" y="0"/>
                    </a:lnTo>
                    <a:lnTo>
                      <a:pt x="40" y="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2" name="Freeform 515">
                <a:extLst>
                  <a:ext uri="{FF2B5EF4-FFF2-40B4-BE49-F238E27FC236}">
                    <a16:creationId xmlns:a16="http://schemas.microsoft.com/office/drawing/2014/main" id="{265DFF20-F81A-4968-A2F3-5BDD13817731}"/>
                  </a:ext>
                </a:extLst>
              </p:cNvPr>
              <p:cNvSpPr>
                <a:spLocks/>
              </p:cNvSpPr>
              <p:nvPr/>
            </p:nvSpPr>
            <p:spPr bwMode="auto">
              <a:xfrm>
                <a:off x="3286" y="1682"/>
                <a:ext cx="334" cy="59"/>
              </a:xfrm>
              <a:custGeom>
                <a:avLst/>
                <a:gdLst>
                  <a:gd name="T0" fmla="*/ 35 w 334"/>
                  <a:gd name="T1" fmla="*/ 2 h 59"/>
                  <a:gd name="T2" fmla="*/ 304 w 334"/>
                  <a:gd name="T3" fmla="*/ 49 h 59"/>
                  <a:gd name="T4" fmla="*/ 319 w 334"/>
                  <a:gd name="T5" fmla="*/ 54 h 59"/>
                  <a:gd name="T6" fmla="*/ 334 w 334"/>
                  <a:gd name="T7" fmla="*/ 59 h 59"/>
                  <a:gd name="T8" fmla="*/ 0 w 334"/>
                  <a:gd name="T9" fmla="*/ 0 h 59"/>
                  <a:gd name="T10" fmla="*/ 18 w 334"/>
                  <a:gd name="T11" fmla="*/ 2 h 59"/>
                  <a:gd name="T12" fmla="*/ 35 w 334"/>
                  <a:gd name="T13" fmla="*/ 2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4" h="59">
                    <a:moveTo>
                      <a:pt x="35" y="2"/>
                    </a:moveTo>
                    <a:lnTo>
                      <a:pt x="304" y="49"/>
                    </a:lnTo>
                    <a:lnTo>
                      <a:pt x="319" y="54"/>
                    </a:lnTo>
                    <a:lnTo>
                      <a:pt x="334" y="59"/>
                    </a:lnTo>
                    <a:lnTo>
                      <a:pt x="0" y="0"/>
                    </a:lnTo>
                    <a:lnTo>
                      <a:pt x="18" y="2"/>
                    </a:lnTo>
                    <a:lnTo>
                      <a:pt x="35"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3" name="Freeform 516">
                <a:extLst>
                  <a:ext uri="{FF2B5EF4-FFF2-40B4-BE49-F238E27FC236}">
                    <a16:creationId xmlns:a16="http://schemas.microsoft.com/office/drawing/2014/main" id="{CF157E10-7C6B-46C6-8677-65231ADC547E}"/>
                  </a:ext>
                </a:extLst>
              </p:cNvPr>
              <p:cNvSpPr>
                <a:spLocks/>
              </p:cNvSpPr>
              <p:nvPr/>
            </p:nvSpPr>
            <p:spPr bwMode="auto">
              <a:xfrm>
                <a:off x="3270" y="1682"/>
                <a:ext cx="362" cy="64"/>
              </a:xfrm>
              <a:custGeom>
                <a:avLst/>
                <a:gdLst>
                  <a:gd name="T0" fmla="*/ 33 w 362"/>
                  <a:gd name="T1" fmla="*/ 2 h 64"/>
                  <a:gd name="T2" fmla="*/ 335 w 362"/>
                  <a:gd name="T3" fmla="*/ 54 h 64"/>
                  <a:gd name="T4" fmla="*/ 348 w 362"/>
                  <a:gd name="T5" fmla="*/ 59 h 64"/>
                  <a:gd name="T6" fmla="*/ 362 w 362"/>
                  <a:gd name="T7" fmla="*/ 64 h 64"/>
                  <a:gd name="T8" fmla="*/ 0 w 362"/>
                  <a:gd name="T9" fmla="*/ 0 h 64"/>
                  <a:gd name="T10" fmla="*/ 17 w 362"/>
                  <a:gd name="T11" fmla="*/ 0 h 64"/>
                  <a:gd name="T12" fmla="*/ 33 w 362"/>
                  <a:gd name="T13" fmla="*/ 2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2" h="64">
                    <a:moveTo>
                      <a:pt x="33" y="2"/>
                    </a:moveTo>
                    <a:lnTo>
                      <a:pt x="335" y="54"/>
                    </a:lnTo>
                    <a:lnTo>
                      <a:pt x="348" y="59"/>
                    </a:lnTo>
                    <a:lnTo>
                      <a:pt x="362" y="64"/>
                    </a:lnTo>
                    <a:lnTo>
                      <a:pt x="0" y="0"/>
                    </a:lnTo>
                    <a:lnTo>
                      <a:pt x="17" y="0"/>
                    </a:lnTo>
                    <a:lnTo>
                      <a:pt x="33"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4" name="Freeform 517">
                <a:extLst>
                  <a:ext uri="{FF2B5EF4-FFF2-40B4-BE49-F238E27FC236}">
                    <a16:creationId xmlns:a16="http://schemas.microsoft.com/office/drawing/2014/main" id="{0A1B9BEA-2361-4378-8432-78B03AC08F6A}"/>
                  </a:ext>
                </a:extLst>
              </p:cNvPr>
              <p:cNvSpPr>
                <a:spLocks/>
              </p:cNvSpPr>
              <p:nvPr/>
            </p:nvSpPr>
            <p:spPr bwMode="auto">
              <a:xfrm>
                <a:off x="3257" y="1682"/>
                <a:ext cx="387" cy="68"/>
              </a:xfrm>
              <a:custGeom>
                <a:avLst/>
                <a:gdLst>
                  <a:gd name="T0" fmla="*/ 29 w 387"/>
                  <a:gd name="T1" fmla="*/ 0 h 68"/>
                  <a:gd name="T2" fmla="*/ 363 w 387"/>
                  <a:gd name="T3" fmla="*/ 59 h 68"/>
                  <a:gd name="T4" fmla="*/ 375 w 387"/>
                  <a:gd name="T5" fmla="*/ 64 h 68"/>
                  <a:gd name="T6" fmla="*/ 387 w 387"/>
                  <a:gd name="T7" fmla="*/ 68 h 68"/>
                  <a:gd name="T8" fmla="*/ 0 w 387"/>
                  <a:gd name="T9" fmla="*/ 0 h 68"/>
                  <a:gd name="T10" fmla="*/ 13 w 387"/>
                  <a:gd name="T11" fmla="*/ 0 h 68"/>
                  <a:gd name="T12" fmla="*/ 29 w 387"/>
                  <a:gd name="T13" fmla="*/ 0 h 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68">
                    <a:moveTo>
                      <a:pt x="29" y="0"/>
                    </a:moveTo>
                    <a:lnTo>
                      <a:pt x="363" y="59"/>
                    </a:lnTo>
                    <a:lnTo>
                      <a:pt x="375" y="64"/>
                    </a:lnTo>
                    <a:lnTo>
                      <a:pt x="387" y="68"/>
                    </a:lnTo>
                    <a:lnTo>
                      <a:pt x="0" y="0"/>
                    </a:lnTo>
                    <a:lnTo>
                      <a:pt x="13" y="0"/>
                    </a:lnTo>
                    <a:lnTo>
                      <a:pt x="29" y="0"/>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5" name="Freeform 518">
                <a:extLst>
                  <a:ext uri="{FF2B5EF4-FFF2-40B4-BE49-F238E27FC236}">
                    <a16:creationId xmlns:a16="http://schemas.microsoft.com/office/drawing/2014/main" id="{ABB0FCB1-F016-4424-B08C-343DBBB90ABE}"/>
                  </a:ext>
                </a:extLst>
              </p:cNvPr>
              <p:cNvSpPr>
                <a:spLocks/>
              </p:cNvSpPr>
              <p:nvPr/>
            </p:nvSpPr>
            <p:spPr bwMode="auto">
              <a:xfrm>
                <a:off x="3242" y="1682"/>
                <a:ext cx="412" cy="73"/>
              </a:xfrm>
              <a:custGeom>
                <a:avLst/>
                <a:gdLst>
                  <a:gd name="T0" fmla="*/ 28 w 412"/>
                  <a:gd name="T1" fmla="*/ 0 h 73"/>
                  <a:gd name="T2" fmla="*/ 390 w 412"/>
                  <a:gd name="T3" fmla="*/ 64 h 73"/>
                  <a:gd name="T4" fmla="*/ 402 w 412"/>
                  <a:gd name="T5" fmla="*/ 68 h 73"/>
                  <a:gd name="T6" fmla="*/ 412 w 412"/>
                  <a:gd name="T7" fmla="*/ 73 h 73"/>
                  <a:gd name="T8" fmla="*/ 0 w 412"/>
                  <a:gd name="T9" fmla="*/ 0 h 73"/>
                  <a:gd name="T10" fmla="*/ 15 w 412"/>
                  <a:gd name="T11" fmla="*/ 0 h 73"/>
                  <a:gd name="T12" fmla="*/ 28 w 41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12" h="73">
                    <a:moveTo>
                      <a:pt x="28" y="0"/>
                    </a:moveTo>
                    <a:lnTo>
                      <a:pt x="390" y="64"/>
                    </a:lnTo>
                    <a:lnTo>
                      <a:pt x="402" y="68"/>
                    </a:lnTo>
                    <a:lnTo>
                      <a:pt x="412" y="73"/>
                    </a:lnTo>
                    <a:lnTo>
                      <a:pt x="0" y="0"/>
                    </a:lnTo>
                    <a:lnTo>
                      <a:pt x="15" y="0"/>
                    </a:lnTo>
                    <a:lnTo>
                      <a:pt x="28"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6" name="Freeform 519">
                <a:extLst>
                  <a:ext uri="{FF2B5EF4-FFF2-40B4-BE49-F238E27FC236}">
                    <a16:creationId xmlns:a16="http://schemas.microsoft.com/office/drawing/2014/main" id="{AB3CCE74-DCB0-40EF-98EB-DA20BA213301}"/>
                  </a:ext>
                </a:extLst>
              </p:cNvPr>
              <p:cNvSpPr>
                <a:spLocks/>
              </p:cNvSpPr>
              <p:nvPr/>
            </p:nvSpPr>
            <p:spPr bwMode="auto">
              <a:xfrm>
                <a:off x="3230" y="1682"/>
                <a:ext cx="436" cy="76"/>
              </a:xfrm>
              <a:custGeom>
                <a:avLst/>
                <a:gdLst>
                  <a:gd name="T0" fmla="*/ 27 w 436"/>
                  <a:gd name="T1" fmla="*/ 0 h 76"/>
                  <a:gd name="T2" fmla="*/ 414 w 436"/>
                  <a:gd name="T3" fmla="*/ 68 h 76"/>
                  <a:gd name="T4" fmla="*/ 424 w 436"/>
                  <a:gd name="T5" fmla="*/ 73 h 76"/>
                  <a:gd name="T6" fmla="*/ 436 w 436"/>
                  <a:gd name="T7" fmla="*/ 76 h 76"/>
                  <a:gd name="T8" fmla="*/ 0 w 436"/>
                  <a:gd name="T9" fmla="*/ 0 h 76"/>
                  <a:gd name="T10" fmla="*/ 13 w 436"/>
                  <a:gd name="T11" fmla="*/ 0 h 76"/>
                  <a:gd name="T12" fmla="*/ 27 w 436"/>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6" h="76">
                    <a:moveTo>
                      <a:pt x="27" y="0"/>
                    </a:moveTo>
                    <a:lnTo>
                      <a:pt x="414" y="68"/>
                    </a:lnTo>
                    <a:lnTo>
                      <a:pt x="424" y="73"/>
                    </a:lnTo>
                    <a:lnTo>
                      <a:pt x="436" y="76"/>
                    </a:lnTo>
                    <a:lnTo>
                      <a:pt x="0" y="0"/>
                    </a:lnTo>
                    <a:lnTo>
                      <a:pt x="13" y="0"/>
                    </a:lnTo>
                    <a:lnTo>
                      <a:pt x="27"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7" name="Freeform 520">
                <a:extLst>
                  <a:ext uri="{FF2B5EF4-FFF2-40B4-BE49-F238E27FC236}">
                    <a16:creationId xmlns:a16="http://schemas.microsoft.com/office/drawing/2014/main" id="{14B94191-72C6-413F-9EA7-3E2563DBA51B}"/>
                  </a:ext>
                </a:extLst>
              </p:cNvPr>
              <p:cNvSpPr>
                <a:spLocks/>
              </p:cNvSpPr>
              <p:nvPr/>
            </p:nvSpPr>
            <p:spPr bwMode="auto">
              <a:xfrm>
                <a:off x="3216" y="1682"/>
                <a:ext cx="458" cy="80"/>
              </a:xfrm>
              <a:custGeom>
                <a:avLst/>
                <a:gdLst>
                  <a:gd name="T0" fmla="*/ 26 w 458"/>
                  <a:gd name="T1" fmla="*/ 0 h 80"/>
                  <a:gd name="T2" fmla="*/ 438 w 458"/>
                  <a:gd name="T3" fmla="*/ 73 h 80"/>
                  <a:gd name="T4" fmla="*/ 448 w 458"/>
                  <a:gd name="T5" fmla="*/ 76 h 80"/>
                  <a:gd name="T6" fmla="*/ 458 w 458"/>
                  <a:gd name="T7" fmla="*/ 80 h 80"/>
                  <a:gd name="T8" fmla="*/ 0 w 458"/>
                  <a:gd name="T9" fmla="*/ 0 h 80"/>
                  <a:gd name="T10" fmla="*/ 14 w 458"/>
                  <a:gd name="T11" fmla="*/ 0 h 80"/>
                  <a:gd name="T12" fmla="*/ 26 w 458"/>
                  <a:gd name="T13" fmla="*/ 0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8" h="80">
                    <a:moveTo>
                      <a:pt x="26" y="0"/>
                    </a:moveTo>
                    <a:lnTo>
                      <a:pt x="438" y="73"/>
                    </a:lnTo>
                    <a:lnTo>
                      <a:pt x="448" y="76"/>
                    </a:lnTo>
                    <a:lnTo>
                      <a:pt x="458" y="80"/>
                    </a:lnTo>
                    <a:lnTo>
                      <a:pt x="0" y="0"/>
                    </a:lnTo>
                    <a:lnTo>
                      <a:pt x="14" y="0"/>
                    </a:lnTo>
                    <a:lnTo>
                      <a:pt x="26"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8" name="Freeform 521">
                <a:extLst>
                  <a:ext uri="{FF2B5EF4-FFF2-40B4-BE49-F238E27FC236}">
                    <a16:creationId xmlns:a16="http://schemas.microsoft.com/office/drawing/2014/main" id="{0F4FEC33-5064-4694-B732-82FCD4303E59}"/>
                  </a:ext>
                </a:extLst>
              </p:cNvPr>
              <p:cNvSpPr>
                <a:spLocks/>
              </p:cNvSpPr>
              <p:nvPr/>
            </p:nvSpPr>
            <p:spPr bwMode="auto">
              <a:xfrm>
                <a:off x="3205" y="1682"/>
                <a:ext cx="479" cy="85"/>
              </a:xfrm>
              <a:custGeom>
                <a:avLst/>
                <a:gdLst>
                  <a:gd name="T0" fmla="*/ 25 w 479"/>
                  <a:gd name="T1" fmla="*/ 0 h 85"/>
                  <a:gd name="T2" fmla="*/ 461 w 479"/>
                  <a:gd name="T3" fmla="*/ 76 h 85"/>
                  <a:gd name="T4" fmla="*/ 469 w 479"/>
                  <a:gd name="T5" fmla="*/ 80 h 85"/>
                  <a:gd name="T6" fmla="*/ 479 w 479"/>
                  <a:gd name="T7" fmla="*/ 85 h 85"/>
                  <a:gd name="T8" fmla="*/ 0 w 479"/>
                  <a:gd name="T9" fmla="*/ 0 h 85"/>
                  <a:gd name="T10" fmla="*/ 13 w 479"/>
                  <a:gd name="T11" fmla="*/ 0 h 85"/>
                  <a:gd name="T12" fmla="*/ 25 w 479"/>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9" h="85">
                    <a:moveTo>
                      <a:pt x="25" y="0"/>
                    </a:moveTo>
                    <a:lnTo>
                      <a:pt x="461" y="76"/>
                    </a:lnTo>
                    <a:lnTo>
                      <a:pt x="469" y="80"/>
                    </a:lnTo>
                    <a:lnTo>
                      <a:pt x="479" y="85"/>
                    </a:lnTo>
                    <a:lnTo>
                      <a:pt x="0" y="0"/>
                    </a:lnTo>
                    <a:lnTo>
                      <a:pt x="13" y="0"/>
                    </a:lnTo>
                    <a:lnTo>
                      <a:pt x="25"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9" name="Freeform 522">
                <a:extLst>
                  <a:ext uri="{FF2B5EF4-FFF2-40B4-BE49-F238E27FC236}">
                    <a16:creationId xmlns:a16="http://schemas.microsoft.com/office/drawing/2014/main" id="{E494ABDB-494C-4EBF-B576-50352F64D3C5}"/>
                  </a:ext>
                </a:extLst>
              </p:cNvPr>
              <p:cNvSpPr>
                <a:spLocks/>
              </p:cNvSpPr>
              <p:nvPr/>
            </p:nvSpPr>
            <p:spPr bwMode="auto">
              <a:xfrm>
                <a:off x="3193" y="1682"/>
                <a:ext cx="500" cy="88"/>
              </a:xfrm>
              <a:custGeom>
                <a:avLst/>
                <a:gdLst>
                  <a:gd name="T0" fmla="*/ 23 w 500"/>
                  <a:gd name="T1" fmla="*/ 0 h 88"/>
                  <a:gd name="T2" fmla="*/ 481 w 500"/>
                  <a:gd name="T3" fmla="*/ 80 h 88"/>
                  <a:gd name="T4" fmla="*/ 489 w 500"/>
                  <a:gd name="T5" fmla="*/ 83 h 88"/>
                  <a:gd name="T6" fmla="*/ 500 w 500"/>
                  <a:gd name="T7" fmla="*/ 88 h 88"/>
                  <a:gd name="T8" fmla="*/ 0 w 500"/>
                  <a:gd name="T9" fmla="*/ 0 h 88"/>
                  <a:gd name="T10" fmla="*/ 12 w 500"/>
                  <a:gd name="T11" fmla="*/ 0 h 88"/>
                  <a:gd name="T12" fmla="*/ 23 w 500"/>
                  <a:gd name="T13" fmla="*/ 0 h 8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0" h="88">
                    <a:moveTo>
                      <a:pt x="23" y="0"/>
                    </a:moveTo>
                    <a:lnTo>
                      <a:pt x="481" y="80"/>
                    </a:lnTo>
                    <a:lnTo>
                      <a:pt x="489" y="83"/>
                    </a:lnTo>
                    <a:lnTo>
                      <a:pt x="500" y="88"/>
                    </a:lnTo>
                    <a:lnTo>
                      <a:pt x="0" y="0"/>
                    </a:lnTo>
                    <a:lnTo>
                      <a:pt x="12" y="0"/>
                    </a:lnTo>
                    <a:lnTo>
                      <a:pt x="23"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0" name="Freeform 523">
                <a:extLst>
                  <a:ext uri="{FF2B5EF4-FFF2-40B4-BE49-F238E27FC236}">
                    <a16:creationId xmlns:a16="http://schemas.microsoft.com/office/drawing/2014/main" id="{37D4EF75-2DDA-4147-8C32-98AFA24F193C}"/>
                  </a:ext>
                </a:extLst>
              </p:cNvPr>
              <p:cNvSpPr>
                <a:spLocks/>
              </p:cNvSpPr>
              <p:nvPr/>
            </p:nvSpPr>
            <p:spPr bwMode="auto">
              <a:xfrm>
                <a:off x="3183" y="1682"/>
                <a:ext cx="518" cy="91"/>
              </a:xfrm>
              <a:custGeom>
                <a:avLst/>
                <a:gdLst>
                  <a:gd name="T0" fmla="*/ 22 w 518"/>
                  <a:gd name="T1" fmla="*/ 0 h 91"/>
                  <a:gd name="T2" fmla="*/ 501 w 518"/>
                  <a:gd name="T3" fmla="*/ 85 h 91"/>
                  <a:gd name="T4" fmla="*/ 510 w 518"/>
                  <a:gd name="T5" fmla="*/ 88 h 91"/>
                  <a:gd name="T6" fmla="*/ 518 w 518"/>
                  <a:gd name="T7" fmla="*/ 91 h 91"/>
                  <a:gd name="T8" fmla="*/ 0 w 518"/>
                  <a:gd name="T9" fmla="*/ 0 h 91"/>
                  <a:gd name="T10" fmla="*/ 11 w 518"/>
                  <a:gd name="T11" fmla="*/ 0 h 91"/>
                  <a:gd name="T12" fmla="*/ 22 w 518"/>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8" h="91">
                    <a:moveTo>
                      <a:pt x="22" y="0"/>
                    </a:moveTo>
                    <a:lnTo>
                      <a:pt x="501" y="85"/>
                    </a:lnTo>
                    <a:lnTo>
                      <a:pt x="510" y="88"/>
                    </a:lnTo>
                    <a:lnTo>
                      <a:pt x="518" y="91"/>
                    </a:lnTo>
                    <a:lnTo>
                      <a:pt x="0" y="0"/>
                    </a:lnTo>
                    <a:lnTo>
                      <a:pt x="11"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1" name="Freeform 524">
                <a:extLst>
                  <a:ext uri="{FF2B5EF4-FFF2-40B4-BE49-F238E27FC236}">
                    <a16:creationId xmlns:a16="http://schemas.microsoft.com/office/drawing/2014/main" id="{A95A129D-655C-4FA4-95F6-CBBCDE776599}"/>
                  </a:ext>
                </a:extLst>
              </p:cNvPr>
              <p:cNvSpPr>
                <a:spLocks/>
              </p:cNvSpPr>
              <p:nvPr/>
            </p:nvSpPr>
            <p:spPr bwMode="auto">
              <a:xfrm>
                <a:off x="3171" y="1682"/>
                <a:ext cx="537" cy="95"/>
              </a:xfrm>
              <a:custGeom>
                <a:avLst/>
                <a:gdLst>
                  <a:gd name="T0" fmla="*/ 22 w 537"/>
                  <a:gd name="T1" fmla="*/ 0 h 95"/>
                  <a:gd name="T2" fmla="*/ 522 w 537"/>
                  <a:gd name="T3" fmla="*/ 88 h 95"/>
                  <a:gd name="T4" fmla="*/ 528 w 537"/>
                  <a:gd name="T5" fmla="*/ 91 h 95"/>
                  <a:gd name="T6" fmla="*/ 537 w 537"/>
                  <a:gd name="T7" fmla="*/ 95 h 95"/>
                  <a:gd name="T8" fmla="*/ 0 w 537"/>
                  <a:gd name="T9" fmla="*/ 0 h 95"/>
                  <a:gd name="T10" fmla="*/ 12 w 537"/>
                  <a:gd name="T11" fmla="*/ 0 h 95"/>
                  <a:gd name="T12" fmla="*/ 22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22" y="0"/>
                    </a:moveTo>
                    <a:lnTo>
                      <a:pt x="522" y="88"/>
                    </a:lnTo>
                    <a:lnTo>
                      <a:pt x="528" y="91"/>
                    </a:lnTo>
                    <a:lnTo>
                      <a:pt x="537" y="95"/>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2" name="Freeform 525">
                <a:extLst>
                  <a:ext uri="{FF2B5EF4-FFF2-40B4-BE49-F238E27FC236}">
                    <a16:creationId xmlns:a16="http://schemas.microsoft.com/office/drawing/2014/main" id="{DB47F721-2FC2-4351-AC07-D020439FAC22}"/>
                  </a:ext>
                </a:extLst>
              </p:cNvPr>
              <p:cNvSpPr>
                <a:spLocks/>
              </p:cNvSpPr>
              <p:nvPr/>
            </p:nvSpPr>
            <p:spPr bwMode="auto">
              <a:xfrm>
                <a:off x="3161" y="1682"/>
                <a:ext cx="555" cy="98"/>
              </a:xfrm>
              <a:custGeom>
                <a:avLst/>
                <a:gdLst>
                  <a:gd name="T0" fmla="*/ 22 w 555"/>
                  <a:gd name="T1" fmla="*/ 0 h 98"/>
                  <a:gd name="T2" fmla="*/ 540 w 555"/>
                  <a:gd name="T3" fmla="*/ 91 h 98"/>
                  <a:gd name="T4" fmla="*/ 547 w 555"/>
                  <a:gd name="T5" fmla="*/ 95 h 98"/>
                  <a:gd name="T6" fmla="*/ 555 w 555"/>
                  <a:gd name="T7" fmla="*/ 98 h 98"/>
                  <a:gd name="T8" fmla="*/ 0 w 555"/>
                  <a:gd name="T9" fmla="*/ 0 h 98"/>
                  <a:gd name="T10" fmla="*/ 12 w 555"/>
                  <a:gd name="T11" fmla="*/ 0 h 98"/>
                  <a:gd name="T12" fmla="*/ 22 w 555"/>
                  <a:gd name="T13" fmla="*/ 0 h 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5" h="98">
                    <a:moveTo>
                      <a:pt x="22" y="0"/>
                    </a:moveTo>
                    <a:lnTo>
                      <a:pt x="540" y="91"/>
                    </a:lnTo>
                    <a:lnTo>
                      <a:pt x="547" y="95"/>
                    </a:lnTo>
                    <a:lnTo>
                      <a:pt x="555" y="98"/>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3" name="Freeform 526">
                <a:extLst>
                  <a:ext uri="{FF2B5EF4-FFF2-40B4-BE49-F238E27FC236}">
                    <a16:creationId xmlns:a16="http://schemas.microsoft.com/office/drawing/2014/main" id="{D5549E86-2369-41F7-8E46-B593A9CA39F3}"/>
                  </a:ext>
                </a:extLst>
              </p:cNvPr>
              <p:cNvSpPr>
                <a:spLocks/>
              </p:cNvSpPr>
              <p:nvPr/>
            </p:nvSpPr>
            <p:spPr bwMode="auto">
              <a:xfrm>
                <a:off x="3151" y="1682"/>
                <a:ext cx="572" cy="102"/>
              </a:xfrm>
              <a:custGeom>
                <a:avLst/>
                <a:gdLst>
                  <a:gd name="T0" fmla="*/ 20 w 572"/>
                  <a:gd name="T1" fmla="*/ 0 h 102"/>
                  <a:gd name="T2" fmla="*/ 557 w 572"/>
                  <a:gd name="T3" fmla="*/ 95 h 102"/>
                  <a:gd name="T4" fmla="*/ 565 w 572"/>
                  <a:gd name="T5" fmla="*/ 98 h 102"/>
                  <a:gd name="T6" fmla="*/ 572 w 572"/>
                  <a:gd name="T7" fmla="*/ 102 h 102"/>
                  <a:gd name="T8" fmla="*/ 0 w 572"/>
                  <a:gd name="T9" fmla="*/ 0 h 102"/>
                  <a:gd name="T10" fmla="*/ 10 w 572"/>
                  <a:gd name="T11" fmla="*/ 0 h 102"/>
                  <a:gd name="T12" fmla="*/ 20 w 572"/>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2" h="102">
                    <a:moveTo>
                      <a:pt x="20" y="0"/>
                    </a:moveTo>
                    <a:lnTo>
                      <a:pt x="557" y="95"/>
                    </a:lnTo>
                    <a:lnTo>
                      <a:pt x="565" y="98"/>
                    </a:lnTo>
                    <a:lnTo>
                      <a:pt x="572" y="102"/>
                    </a:lnTo>
                    <a:lnTo>
                      <a:pt x="0" y="0"/>
                    </a:lnTo>
                    <a:lnTo>
                      <a:pt x="10" y="0"/>
                    </a:lnTo>
                    <a:lnTo>
                      <a:pt x="20"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4" name="Freeform 527">
                <a:extLst>
                  <a:ext uri="{FF2B5EF4-FFF2-40B4-BE49-F238E27FC236}">
                    <a16:creationId xmlns:a16="http://schemas.microsoft.com/office/drawing/2014/main" id="{E7168BF1-CDC2-4BF8-A81C-FDE4BAC648CE}"/>
                  </a:ext>
                </a:extLst>
              </p:cNvPr>
              <p:cNvSpPr>
                <a:spLocks/>
              </p:cNvSpPr>
              <p:nvPr/>
            </p:nvSpPr>
            <p:spPr bwMode="auto">
              <a:xfrm>
                <a:off x="3140" y="1682"/>
                <a:ext cx="590" cy="105"/>
              </a:xfrm>
              <a:custGeom>
                <a:avLst/>
                <a:gdLst>
                  <a:gd name="T0" fmla="*/ 21 w 590"/>
                  <a:gd name="T1" fmla="*/ 0 h 105"/>
                  <a:gd name="T2" fmla="*/ 576 w 590"/>
                  <a:gd name="T3" fmla="*/ 98 h 105"/>
                  <a:gd name="T4" fmla="*/ 583 w 590"/>
                  <a:gd name="T5" fmla="*/ 102 h 105"/>
                  <a:gd name="T6" fmla="*/ 590 w 590"/>
                  <a:gd name="T7" fmla="*/ 105 h 105"/>
                  <a:gd name="T8" fmla="*/ 0 w 590"/>
                  <a:gd name="T9" fmla="*/ 2 h 105"/>
                  <a:gd name="T10" fmla="*/ 11 w 590"/>
                  <a:gd name="T11" fmla="*/ 0 h 105"/>
                  <a:gd name="T12" fmla="*/ 21 w 590"/>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0" h="105">
                    <a:moveTo>
                      <a:pt x="21" y="0"/>
                    </a:moveTo>
                    <a:lnTo>
                      <a:pt x="576" y="98"/>
                    </a:lnTo>
                    <a:lnTo>
                      <a:pt x="583" y="102"/>
                    </a:lnTo>
                    <a:lnTo>
                      <a:pt x="590" y="105"/>
                    </a:lnTo>
                    <a:lnTo>
                      <a:pt x="0" y="2"/>
                    </a:lnTo>
                    <a:lnTo>
                      <a:pt x="11" y="0"/>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5" name="Freeform 528">
                <a:extLst>
                  <a:ext uri="{FF2B5EF4-FFF2-40B4-BE49-F238E27FC236}">
                    <a16:creationId xmlns:a16="http://schemas.microsoft.com/office/drawing/2014/main" id="{87A92A06-B221-4C24-9032-9C9EBDC4D9E3}"/>
                  </a:ext>
                </a:extLst>
              </p:cNvPr>
              <p:cNvSpPr>
                <a:spLocks/>
              </p:cNvSpPr>
              <p:nvPr/>
            </p:nvSpPr>
            <p:spPr bwMode="auto">
              <a:xfrm>
                <a:off x="3134" y="1682"/>
                <a:ext cx="602" cy="108"/>
              </a:xfrm>
              <a:custGeom>
                <a:avLst/>
                <a:gdLst>
                  <a:gd name="T0" fmla="*/ 17 w 602"/>
                  <a:gd name="T1" fmla="*/ 0 h 108"/>
                  <a:gd name="T2" fmla="*/ 589 w 602"/>
                  <a:gd name="T3" fmla="*/ 102 h 108"/>
                  <a:gd name="T4" fmla="*/ 596 w 602"/>
                  <a:gd name="T5" fmla="*/ 105 h 108"/>
                  <a:gd name="T6" fmla="*/ 602 w 602"/>
                  <a:gd name="T7" fmla="*/ 108 h 108"/>
                  <a:gd name="T8" fmla="*/ 0 w 602"/>
                  <a:gd name="T9" fmla="*/ 2 h 108"/>
                  <a:gd name="T10" fmla="*/ 5 w 602"/>
                  <a:gd name="T11" fmla="*/ 2 h 108"/>
                  <a:gd name="T12" fmla="*/ 6 w 602"/>
                  <a:gd name="T13" fmla="*/ 2 h 108"/>
                  <a:gd name="T14" fmla="*/ 11 w 602"/>
                  <a:gd name="T15" fmla="*/ 2 h 108"/>
                  <a:gd name="T16" fmla="*/ 17 w 602"/>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2" h="108">
                    <a:moveTo>
                      <a:pt x="17" y="0"/>
                    </a:moveTo>
                    <a:lnTo>
                      <a:pt x="589" y="102"/>
                    </a:lnTo>
                    <a:lnTo>
                      <a:pt x="596" y="105"/>
                    </a:lnTo>
                    <a:lnTo>
                      <a:pt x="602" y="108"/>
                    </a:lnTo>
                    <a:lnTo>
                      <a:pt x="0" y="2"/>
                    </a:lnTo>
                    <a:lnTo>
                      <a:pt x="5" y="2"/>
                    </a:lnTo>
                    <a:lnTo>
                      <a:pt x="6" y="2"/>
                    </a:lnTo>
                    <a:lnTo>
                      <a:pt x="11" y="2"/>
                    </a:lnTo>
                    <a:lnTo>
                      <a:pt x="17"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6" name="Freeform 529">
                <a:extLst>
                  <a:ext uri="{FF2B5EF4-FFF2-40B4-BE49-F238E27FC236}">
                    <a16:creationId xmlns:a16="http://schemas.microsoft.com/office/drawing/2014/main" id="{1D229F02-1728-4975-880A-4C65E4F79B11}"/>
                  </a:ext>
                </a:extLst>
              </p:cNvPr>
              <p:cNvSpPr>
                <a:spLocks/>
              </p:cNvSpPr>
              <p:nvPr/>
            </p:nvSpPr>
            <p:spPr bwMode="auto">
              <a:xfrm>
                <a:off x="3125" y="1684"/>
                <a:ext cx="618" cy="110"/>
              </a:xfrm>
              <a:custGeom>
                <a:avLst/>
                <a:gdLst>
                  <a:gd name="T0" fmla="*/ 15 w 618"/>
                  <a:gd name="T1" fmla="*/ 0 h 110"/>
                  <a:gd name="T2" fmla="*/ 605 w 618"/>
                  <a:gd name="T3" fmla="*/ 103 h 110"/>
                  <a:gd name="T4" fmla="*/ 611 w 618"/>
                  <a:gd name="T5" fmla="*/ 106 h 110"/>
                  <a:gd name="T6" fmla="*/ 618 w 618"/>
                  <a:gd name="T7" fmla="*/ 110 h 110"/>
                  <a:gd name="T8" fmla="*/ 0 w 618"/>
                  <a:gd name="T9" fmla="*/ 2 h 110"/>
                  <a:gd name="T10" fmla="*/ 10 w 618"/>
                  <a:gd name="T11" fmla="*/ 0 h 110"/>
                  <a:gd name="T12" fmla="*/ 15 w 618"/>
                  <a:gd name="T13" fmla="*/ 0 h 110"/>
                  <a:gd name="T14" fmla="*/ 15 w 618"/>
                  <a:gd name="T15" fmla="*/ 0 h 110"/>
                  <a:gd name="T16" fmla="*/ 15 w 618"/>
                  <a:gd name="T17" fmla="*/ 0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8" h="110">
                    <a:moveTo>
                      <a:pt x="15" y="0"/>
                    </a:moveTo>
                    <a:lnTo>
                      <a:pt x="605" y="103"/>
                    </a:lnTo>
                    <a:lnTo>
                      <a:pt x="611" y="106"/>
                    </a:lnTo>
                    <a:lnTo>
                      <a:pt x="618" y="110"/>
                    </a:lnTo>
                    <a:lnTo>
                      <a:pt x="0" y="2"/>
                    </a:lnTo>
                    <a:lnTo>
                      <a:pt x="10" y="0"/>
                    </a:lnTo>
                    <a:lnTo>
                      <a:pt x="15"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7" name="Freeform 530">
                <a:extLst>
                  <a:ext uri="{FF2B5EF4-FFF2-40B4-BE49-F238E27FC236}">
                    <a16:creationId xmlns:a16="http://schemas.microsoft.com/office/drawing/2014/main" id="{F3E9A961-8943-49C1-AC04-E500A77E4E3F}"/>
                  </a:ext>
                </a:extLst>
              </p:cNvPr>
              <p:cNvSpPr>
                <a:spLocks/>
              </p:cNvSpPr>
              <p:nvPr/>
            </p:nvSpPr>
            <p:spPr bwMode="auto">
              <a:xfrm>
                <a:off x="3113" y="1684"/>
                <a:ext cx="637" cy="113"/>
              </a:xfrm>
              <a:custGeom>
                <a:avLst/>
                <a:gdLst>
                  <a:gd name="T0" fmla="*/ 21 w 637"/>
                  <a:gd name="T1" fmla="*/ 0 h 113"/>
                  <a:gd name="T2" fmla="*/ 623 w 637"/>
                  <a:gd name="T3" fmla="*/ 106 h 113"/>
                  <a:gd name="T4" fmla="*/ 630 w 637"/>
                  <a:gd name="T5" fmla="*/ 110 h 113"/>
                  <a:gd name="T6" fmla="*/ 637 w 637"/>
                  <a:gd name="T7" fmla="*/ 113 h 113"/>
                  <a:gd name="T8" fmla="*/ 0 w 637"/>
                  <a:gd name="T9" fmla="*/ 2 h 113"/>
                  <a:gd name="T10" fmla="*/ 14 w 637"/>
                  <a:gd name="T11" fmla="*/ 2 h 113"/>
                  <a:gd name="T12" fmla="*/ 21 w 637"/>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7" h="113">
                    <a:moveTo>
                      <a:pt x="21" y="0"/>
                    </a:moveTo>
                    <a:lnTo>
                      <a:pt x="623" y="106"/>
                    </a:lnTo>
                    <a:lnTo>
                      <a:pt x="630" y="110"/>
                    </a:lnTo>
                    <a:lnTo>
                      <a:pt x="637" y="113"/>
                    </a:lnTo>
                    <a:lnTo>
                      <a:pt x="0" y="2"/>
                    </a:lnTo>
                    <a:lnTo>
                      <a:pt x="14" y="2"/>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8" name="Freeform 531">
                <a:extLst>
                  <a:ext uri="{FF2B5EF4-FFF2-40B4-BE49-F238E27FC236}">
                    <a16:creationId xmlns:a16="http://schemas.microsoft.com/office/drawing/2014/main" id="{2F7457AD-1B1A-4FFA-A9BB-4A3550E98651}"/>
                  </a:ext>
                </a:extLst>
              </p:cNvPr>
              <p:cNvSpPr>
                <a:spLocks/>
              </p:cNvSpPr>
              <p:nvPr/>
            </p:nvSpPr>
            <p:spPr bwMode="auto">
              <a:xfrm>
                <a:off x="3103" y="1686"/>
                <a:ext cx="654" cy="115"/>
              </a:xfrm>
              <a:custGeom>
                <a:avLst/>
                <a:gdLst>
                  <a:gd name="T0" fmla="*/ 22 w 654"/>
                  <a:gd name="T1" fmla="*/ 0 h 115"/>
                  <a:gd name="T2" fmla="*/ 640 w 654"/>
                  <a:gd name="T3" fmla="*/ 108 h 115"/>
                  <a:gd name="T4" fmla="*/ 647 w 654"/>
                  <a:gd name="T5" fmla="*/ 111 h 115"/>
                  <a:gd name="T6" fmla="*/ 654 w 654"/>
                  <a:gd name="T7" fmla="*/ 115 h 115"/>
                  <a:gd name="T8" fmla="*/ 0 w 654"/>
                  <a:gd name="T9" fmla="*/ 0 h 115"/>
                  <a:gd name="T10" fmla="*/ 12 w 654"/>
                  <a:gd name="T11" fmla="*/ 0 h 115"/>
                  <a:gd name="T12" fmla="*/ 22 w 654"/>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4" h="115">
                    <a:moveTo>
                      <a:pt x="22" y="0"/>
                    </a:moveTo>
                    <a:lnTo>
                      <a:pt x="640" y="108"/>
                    </a:lnTo>
                    <a:lnTo>
                      <a:pt x="647" y="111"/>
                    </a:lnTo>
                    <a:lnTo>
                      <a:pt x="654" y="115"/>
                    </a:lnTo>
                    <a:lnTo>
                      <a:pt x="0" y="0"/>
                    </a:lnTo>
                    <a:lnTo>
                      <a:pt x="12" y="0"/>
                    </a:lnTo>
                    <a:lnTo>
                      <a:pt x="22"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9" name="Freeform 532">
                <a:extLst>
                  <a:ext uri="{FF2B5EF4-FFF2-40B4-BE49-F238E27FC236}">
                    <a16:creationId xmlns:a16="http://schemas.microsoft.com/office/drawing/2014/main" id="{0D2DBD44-1D20-49AB-AC4B-057431D15FF4}"/>
                  </a:ext>
                </a:extLst>
              </p:cNvPr>
              <p:cNvSpPr>
                <a:spLocks/>
              </p:cNvSpPr>
              <p:nvPr/>
            </p:nvSpPr>
            <p:spPr bwMode="auto">
              <a:xfrm>
                <a:off x="3091" y="1686"/>
                <a:ext cx="672" cy="118"/>
              </a:xfrm>
              <a:custGeom>
                <a:avLst/>
                <a:gdLst>
                  <a:gd name="T0" fmla="*/ 22 w 672"/>
                  <a:gd name="T1" fmla="*/ 0 h 118"/>
                  <a:gd name="T2" fmla="*/ 659 w 672"/>
                  <a:gd name="T3" fmla="*/ 111 h 118"/>
                  <a:gd name="T4" fmla="*/ 666 w 672"/>
                  <a:gd name="T5" fmla="*/ 115 h 118"/>
                  <a:gd name="T6" fmla="*/ 672 w 672"/>
                  <a:gd name="T7" fmla="*/ 118 h 118"/>
                  <a:gd name="T8" fmla="*/ 0 w 672"/>
                  <a:gd name="T9" fmla="*/ 0 h 118"/>
                  <a:gd name="T10" fmla="*/ 12 w 672"/>
                  <a:gd name="T11" fmla="*/ 0 h 118"/>
                  <a:gd name="T12" fmla="*/ 22 w 672"/>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2" h="118">
                    <a:moveTo>
                      <a:pt x="22" y="0"/>
                    </a:moveTo>
                    <a:lnTo>
                      <a:pt x="659" y="111"/>
                    </a:lnTo>
                    <a:lnTo>
                      <a:pt x="666" y="115"/>
                    </a:lnTo>
                    <a:lnTo>
                      <a:pt x="672" y="118"/>
                    </a:lnTo>
                    <a:lnTo>
                      <a:pt x="0" y="0"/>
                    </a:lnTo>
                    <a:lnTo>
                      <a:pt x="12" y="0"/>
                    </a:lnTo>
                    <a:lnTo>
                      <a:pt x="22" y="0"/>
                    </a:lnTo>
                    <a:close/>
                  </a:path>
                </a:pathLst>
              </a:custGeom>
              <a:solidFill>
                <a:srgbClr val="C5D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0" name="Freeform 533">
                <a:extLst>
                  <a:ext uri="{FF2B5EF4-FFF2-40B4-BE49-F238E27FC236}">
                    <a16:creationId xmlns:a16="http://schemas.microsoft.com/office/drawing/2014/main" id="{C141CD83-2990-4B58-953A-CFD8E2F2909B}"/>
                  </a:ext>
                </a:extLst>
              </p:cNvPr>
              <p:cNvSpPr>
                <a:spLocks/>
              </p:cNvSpPr>
              <p:nvPr/>
            </p:nvSpPr>
            <p:spPr bwMode="auto">
              <a:xfrm>
                <a:off x="3078" y="1686"/>
                <a:ext cx="691" cy="121"/>
              </a:xfrm>
              <a:custGeom>
                <a:avLst/>
                <a:gdLst>
                  <a:gd name="T0" fmla="*/ 25 w 691"/>
                  <a:gd name="T1" fmla="*/ 0 h 121"/>
                  <a:gd name="T2" fmla="*/ 679 w 691"/>
                  <a:gd name="T3" fmla="*/ 115 h 121"/>
                  <a:gd name="T4" fmla="*/ 684 w 691"/>
                  <a:gd name="T5" fmla="*/ 118 h 121"/>
                  <a:gd name="T6" fmla="*/ 691 w 691"/>
                  <a:gd name="T7" fmla="*/ 121 h 121"/>
                  <a:gd name="T8" fmla="*/ 0 w 691"/>
                  <a:gd name="T9" fmla="*/ 0 h 121"/>
                  <a:gd name="T10" fmla="*/ 13 w 691"/>
                  <a:gd name="T11" fmla="*/ 0 h 121"/>
                  <a:gd name="T12" fmla="*/ 25 w 691"/>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1" h="121">
                    <a:moveTo>
                      <a:pt x="25" y="0"/>
                    </a:moveTo>
                    <a:lnTo>
                      <a:pt x="679" y="115"/>
                    </a:lnTo>
                    <a:lnTo>
                      <a:pt x="684" y="118"/>
                    </a:lnTo>
                    <a:lnTo>
                      <a:pt x="691" y="121"/>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1" name="Freeform 534">
                <a:extLst>
                  <a:ext uri="{FF2B5EF4-FFF2-40B4-BE49-F238E27FC236}">
                    <a16:creationId xmlns:a16="http://schemas.microsoft.com/office/drawing/2014/main" id="{D8C5ED7E-54F6-4792-8C71-FFCDF24CFBEE}"/>
                  </a:ext>
                </a:extLst>
              </p:cNvPr>
              <p:cNvSpPr>
                <a:spLocks/>
              </p:cNvSpPr>
              <p:nvPr/>
            </p:nvSpPr>
            <p:spPr bwMode="auto">
              <a:xfrm>
                <a:off x="3066" y="1686"/>
                <a:ext cx="708" cy="125"/>
              </a:xfrm>
              <a:custGeom>
                <a:avLst/>
                <a:gdLst>
                  <a:gd name="T0" fmla="*/ 25 w 708"/>
                  <a:gd name="T1" fmla="*/ 0 h 125"/>
                  <a:gd name="T2" fmla="*/ 697 w 708"/>
                  <a:gd name="T3" fmla="*/ 118 h 125"/>
                  <a:gd name="T4" fmla="*/ 703 w 708"/>
                  <a:gd name="T5" fmla="*/ 121 h 125"/>
                  <a:gd name="T6" fmla="*/ 708 w 708"/>
                  <a:gd name="T7" fmla="*/ 125 h 125"/>
                  <a:gd name="T8" fmla="*/ 0 w 708"/>
                  <a:gd name="T9" fmla="*/ 0 h 125"/>
                  <a:gd name="T10" fmla="*/ 14 w 708"/>
                  <a:gd name="T11" fmla="*/ 0 h 125"/>
                  <a:gd name="T12" fmla="*/ 25 w 708"/>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8" h="125">
                    <a:moveTo>
                      <a:pt x="25" y="0"/>
                    </a:moveTo>
                    <a:lnTo>
                      <a:pt x="697" y="118"/>
                    </a:lnTo>
                    <a:lnTo>
                      <a:pt x="703" y="121"/>
                    </a:lnTo>
                    <a:lnTo>
                      <a:pt x="708" y="125"/>
                    </a:lnTo>
                    <a:lnTo>
                      <a:pt x="0" y="0"/>
                    </a:lnTo>
                    <a:lnTo>
                      <a:pt x="14"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2" name="Freeform 535">
                <a:extLst>
                  <a:ext uri="{FF2B5EF4-FFF2-40B4-BE49-F238E27FC236}">
                    <a16:creationId xmlns:a16="http://schemas.microsoft.com/office/drawing/2014/main" id="{65454531-8252-469A-97B8-3186FCA6AC7E}"/>
                  </a:ext>
                </a:extLst>
              </p:cNvPr>
              <p:cNvSpPr>
                <a:spLocks/>
              </p:cNvSpPr>
              <p:nvPr/>
            </p:nvSpPr>
            <p:spPr bwMode="auto">
              <a:xfrm>
                <a:off x="3053" y="1686"/>
                <a:ext cx="727" cy="128"/>
              </a:xfrm>
              <a:custGeom>
                <a:avLst/>
                <a:gdLst>
                  <a:gd name="T0" fmla="*/ 25 w 727"/>
                  <a:gd name="T1" fmla="*/ 0 h 128"/>
                  <a:gd name="T2" fmla="*/ 716 w 727"/>
                  <a:gd name="T3" fmla="*/ 121 h 128"/>
                  <a:gd name="T4" fmla="*/ 721 w 727"/>
                  <a:gd name="T5" fmla="*/ 125 h 128"/>
                  <a:gd name="T6" fmla="*/ 727 w 727"/>
                  <a:gd name="T7" fmla="*/ 128 h 128"/>
                  <a:gd name="T8" fmla="*/ 0 w 727"/>
                  <a:gd name="T9" fmla="*/ 0 h 128"/>
                  <a:gd name="T10" fmla="*/ 13 w 727"/>
                  <a:gd name="T11" fmla="*/ 0 h 128"/>
                  <a:gd name="T12" fmla="*/ 25 w 727"/>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128">
                    <a:moveTo>
                      <a:pt x="25" y="0"/>
                    </a:moveTo>
                    <a:lnTo>
                      <a:pt x="716" y="121"/>
                    </a:lnTo>
                    <a:lnTo>
                      <a:pt x="721" y="125"/>
                    </a:lnTo>
                    <a:lnTo>
                      <a:pt x="727" y="128"/>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3" name="Freeform 536">
                <a:extLst>
                  <a:ext uri="{FF2B5EF4-FFF2-40B4-BE49-F238E27FC236}">
                    <a16:creationId xmlns:a16="http://schemas.microsoft.com/office/drawing/2014/main" id="{44E0C5C0-48A2-4297-BC5B-0C5121A0013E}"/>
                  </a:ext>
                </a:extLst>
              </p:cNvPr>
              <p:cNvSpPr>
                <a:spLocks/>
              </p:cNvSpPr>
              <p:nvPr/>
            </p:nvSpPr>
            <p:spPr bwMode="auto">
              <a:xfrm>
                <a:off x="3041" y="1686"/>
                <a:ext cx="744" cy="131"/>
              </a:xfrm>
              <a:custGeom>
                <a:avLst/>
                <a:gdLst>
                  <a:gd name="T0" fmla="*/ 25 w 744"/>
                  <a:gd name="T1" fmla="*/ 0 h 131"/>
                  <a:gd name="T2" fmla="*/ 733 w 744"/>
                  <a:gd name="T3" fmla="*/ 125 h 131"/>
                  <a:gd name="T4" fmla="*/ 739 w 744"/>
                  <a:gd name="T5" fmla="*/ 128 h 131"/>
                  <a:gd name="T6" fmla="*/ 744 w 744"/>
                  <a:gd name="T7" fmla="*/ 131 h 131"/>
                  <a:gd name="T8" fmla="*/ 0 w 744"/>
                  <a:gd name="T9" fmla="*/ 0 h 131"/>
                  <a:gd name="T10" fmla="*/ 12 w 744"/>
                  <a:gd name="T11" fmla="*/ 0 h 131"/>
                  <a:gd name="T12" fmla="*/ 25 w 744"/>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4" h="131">
                    <a:moveTo>
                      <a:pt x="25" y="0"/>
                    </a:moveTo>
                    <a:lnTo>
                      <a:pt x="733" y="125"/>
                    </a:lnTo>
                    <a:lnTo>
                      <a:pt x="739" y="128"/>
                    </a:lnTo>
                    <a:lnTo>
                      <a:pt x="744" y="131"/>
                    </a:lnTo>
                    <a:lnTo>
                      <a:pt x="0" y="0"/>
                    </a:lnTo>
                    <a:lnTo>
                      <a:pt x="12"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4" name="Freeform 537">
                <a:extLst>
                  <a:ext uri="{FF2B5EF4-FFF2-40B4-BE49-F238E27FC236}">
                    <a16:creationId xmlns:a16="http://schemas.microsoft.com/office/drawing/2014/main" id="{CBB9FD8F-21A1-4478-99D1-E07812BBF573}"/>
                  </a:ext>
                </a:extLst>
              </p:cNvPr>
              <p:cNvSpPr>
                <a:spLocks/>
              </p:cNvSpPr>
              <p:nvPr/>
            </p:nvSpPr>
            <p:spPr bwMode="auto">
              <a:xfrm>
                <a:off x="3027" y="1686"/>
                <a:ext cx="763" cy="135"/>
              </a:xfrm>
              <a:custGeom>
                <a:avLst/>
                <a:gdLst>
                  <a:gd name="T0" fmla="*/ 26 w 763"/>
                  <a:gd name="T1" fmla="*/ 0 h 135"/>
                  <a:gd name="T2" fmla="*/ 753 w 763"/>
                  <a:gd name="T3" fmla="*/ 128 h 135"/>
                  <a:gd name="T4" fmla="*/ 758 w 763"/>
                  <a:gd name="T5" fmla="*/ 131 h 135"/>
                  <a:gd name="T6" fmla="*/ 763 w 763"/>
                  <a:gd name="T7" fmla="*/ 135 h 135"/>
                  <a:gd name="T8" fmla="*/ 0 w 763"/>
                  <a:gd name="T9" fmla="*/ 0 h 135"/>
                  <a:gd name="T10" fmla="*/ 14 w 763"/>
                  <a:gd name="T11" fmla="*/ 0 h 135"/>
                  <a:gd name="T12" fmla="*/ 26 w 763"/>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5">
                    <a:moveTo>
                      <a:pt x="26" y="0"/>
                    </a:moveTo>
                    <a:lnTo>
                      <a:pt x="753" y="128"/>
                    </a:lnTo>
                    <a:lnTo>
                      <a:pt x="758" y="131"/>
                    </a:lnTo>
                    <a:lnTo>
                      <a:pt x="763" y="135"/>
                    </a:lnTo>
                    <a:lnTo>
                      <a:pt x="0" y="0"/>
                    </a:lnTo>
                    <a:lnTo>
                      <a:pt x="14" y="0"/>
                    </a:lnTo>
                    <a:lnTo>
                      <a:pt x="26"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5" name="Freeform 538">
                <a:extLst>
                  <a:ext uri="{FF2B5EF4-FFF2-40B4-BE49-F238E27FC236}">
                    <a16:creationId xmlns:a16="http://schemas.microsoft.com/office/drawing/2014/main" id="{F3C294A8-F69F-4BDD-B219-CBEC2F423464}"/>
                  </a:ext>
                </a:extLst>
              </p:cNvPr>
              <p:cNvSpPr>
                <a:spLocks/>
              </p:cNvSpPr>
              <p:nvPr/>
            </p:nvSpPr>
            <p:spPr bwMode="auto">
              <a:xfrm>
                <a:off x="3014" y="1686"/>
                <a:ext cx="782" cy="138"/>
              </a:xfrm>
              <a:custGeom>
                <a:avLst/>
                <a:gdLst>
                  <a:gd name="T0" fmla="*/ 27 w 782"/>
                  <a:gd name="T1" fmla="*/ 0 h 138"/>
                  <a:gd name="T2" fmla="*/ 771 w 782"/>
                  <a:gd name="T3" fmla="*/ 131 h 138"/>
                  <a:gd name="T4" fmla="*/ 776 w 782"/>
                  <a:gd name="T5" fmla="*/ 135 h 138"/>
                  <a:gd name="T6" fmla="*/ 782 w 782"/>
                  <a:gd name="T7" fmla="*/ 138 h 138"/>
                  <a:gd name="T8" fmla="*/ 0 w 782"/>
                  <a:gd name="T9" fmla="*/ 0 h 138"/>
                  <a:gd name="T10" fmla="*/ 13 w 782"/>
                  <a:gd name="T11" fmla="*/ 0 h 138"/>
                  <a:gd name="T12" fmla="*/ 27 w 782"/>
                  <a:gd name="T13" fmla="*/ 0 h 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 h="138">
                    <a:moveTo>
                      <a:pt x="27" y="0"/>
                    </a:moveTo>
                    <a:lnTo>
                      <a:pt x="771" y="131"/>
                    </a:lnTo>
                    <a:lnTo>
                      <a:pt x="776" y="135"/>
                    </a:lnTo>
                    <a:lnTo>
                      <a:pt x="782" y="138"/>
                    </a:lnTo>
                    <a:lnTo>
                      <a:pt x="0" y="0"/>
                    </a:lnTo>
                    <a:lnTo>
                      <a:pt x="13" y="0"/>
                    </a:lnTo>
                    <a:lnTo>
                      <a:pt x="27"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6" name="Freeform 539">
                <a:extLst>
                  <a:ext uri="{FF2B5EF4-FFF2-40B4-BE49-F238E27FC236}">
                    <a16:creationId xmlns:a16="http://schemas.microsoft.com/office/drawing/2014/main" id="{C138F913-6EDE-45C0-896C-503A948491F7}"/>
                  </a:ext>
                </a:extLst>
              </p:cNvPr>
              <p:cNvSpPr>
                <a:spLocks/>
              </p:cNvSpPr>
              <p:nvPr/>
            </p:nvSpPr>
            <p:spPr bwMode="auto">
              <a:xfrm>
                <a:off x="3000" y="1686"/>
                <a:ext cx="801" cy="140"/>
              </a:xfrm>
              <a:custGeom>
                <a:avLst/>
                <a:gdLst>
                  <a:gd name="T0" fmla="*/ 27 w 801"/>
                  <a:gd name="T1" fmla="*/ 0 h 140"/>
                  <a:gd name="T2" fmla="*/ 790 w 801"/>
                  <a:gd name="T3" fmla="*/ 135 h 140"/>
                  <a:gd name="T4" fmla="*/ 796 w 801"/>
                  <a:gd name="T5" fmla="*/ 138 h 140"/>
                  <a:gd name="T6" fmla="*/ 801 w 801"/>
                  <a:gd name="T7" fmla="*/ 140 h 140"/>
                  <a:gd name="T8" fmla="*/ 0 w 801"/>
                  <a:gd name="T9" fmla="*/ 0 h 140"/>
                  <a:gd name="T10" fmla="*/ 14 w 801"/>
                  <a:gd name="T11" fmla="*/ 0 h 140"/>
                  <a:gd name="T12" fmla="*/ 27 w 801"/>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1" h="140">
                    <a:moveTo>
                      <a:pt x="27" y="0"/>
                    </a:moveTo>
                    <a:lnTo>
                      <a:pt x="790" y="135"/>
                    </a:lnTo>
                    <a:lnTo>
                      <a:pt x="796" y="138"/>
                    </a:lnTo>
                    <a:lnTo>
                      <a:pt x="801" y="140"/>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7" name="Freeform 540">
                <a:extLst>
                  <a:ext uri="{FF2B5EF4-FFF2-40B4-BE49-F238E27FC236}">
                    <a16:creationId xmlns:a16="http://schemas.microsoft.com/office/drawing/2014/main" id="{3EB5186D-C95D-42E2-B237-36FEF1A51EDF}"/>
                  </a:ext>
                </a:extLst>
              </p:cNvPr>
              <p:cNvSpPr>
                <a:spLocks/>
              </p:cNvSpPr>
              <p:nvPr/>
            </p:nvSpPr>
            <p:spPr bwMode="auto">
              <a:xfrm>
                <a:off x="2987" y="1686"/>
                <a:ext cx="820" cy="143"/>
              </a:xfrm>
              <a:custGeom>
                <a:avLst/>
                <a:gdLst>
                  <a:gd name="T0" fmla="*/ 27 w 820"/>
                  <a:gd name="T1" fmla="*/ 0 h 143"/>
                  <a:gd name="T2" fmla="*/ 809 w 820"/>
                  <a:gd name="T3" fmla="*/ 138 h 143"/>
                  <a:gd name="T4" fmla="*/ 815 w 820"/>
                  <a:gd name="T5" fmla="*/ 140 h 143"/>
                  <a:gd name="T6" fmla="*/ 820 w 820"/>
                  <a:gd name="T7" fmla="*/ 143 h 143"/>
                  <a:gd name="T8" fmla="*/ 0 w 820"/>
                  <a:gd name="T9" fmla="*/ 0 h 143"/>
                  <a:gd name="T10" fmla="*/ 13 w 820"/>
                  <a:gd name="T11" fmla="*/ 0 h 143"/>
                  <a:gd name="T12" fmla="*/ 27 w 820"/>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0" h="143">
                    <a:moveTo>
                      <a:pt x="27" y="0"/>
                    </a:moveTo>
                    <a:lnTo>
                      <a:pt x="809" y="138"/>
                    </a:lnTo>
                    <a:lnTo>
                      <a:pt x="815" y="140"/>
                    </a:lnTo>
                    <a:lnTo>
                      <a:pt x="820" y="143"/>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grpSp>
        <p:sp>
          <p:nvSpPr>
            <p:cNvPr id="7179" name="Freeform 541">
              <a:extLst>
                <a:ext uri="{FF2B5EF4-FFF2-40B4-BE49-F238E27FC236}">
                  <a16:creationId xmlns:a16="http://schemas.microsoft.com/office/drawing/2014/main" id="{EAD94CC6-A8B7-4995-A46A-B4F2DA7C0987}"/>
                </a:ext>
              </a:extLst>
            </p:cNvPr>
            <p:cNvSpPr>
              <a:spLocks/>
            </p:cNvSpPr>
            <p:nvPr/>
          </p:nvSpPr>
          <p:spPr bwMode="auto">
            <a:xfrm>
              <a:off x="2973" y="1686"/>
              <a:ext cx="838" cy="147"/>
            </a:xfrm>
            <a:custGeom>
              <a:avLst/>
              <a:gdLst>
                <a:gd name="T0" fmla="*/ 27 w 838"/>
                <a:gd name="T1" fmla="*/ 0 h 147"/>
                <a:gd name="T2" fmla="*/ 828 w 838"/>
                <a:gd name="T3" fmla="*/ 140 h 147"/>
                <a:gd name="T4" fmla="*/ 833 w 838"/>
                <a:gd name="T5" fmla="*/ 143 h 147"/>
                <a:gd name="T6" fmla="*/ 838 w 838"/>
                <a:gd name="T7" fmla="*/ 147 h 147"/>
                <a:gd name="T8" fmla="*/ 0 w 838"/>
                <a:gd name="T9" fmla="*/ 0 h 147"/>
                <a:gd name="T10" fmla="*/ 14 w 838"/>
                <a:gd name="T11" fmla="*/ 0 h 147"/>
                <a:gd name="T12" fmla="*/ 27 w 838"/>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147">
                  <a:moveTo>
                    <a:pt x="27" y="0"/>
                  </a:moveTo>
                  <a:lnTo>
                    <a:pt x="828" y="140"/>
                  </a:lnTo>
                  <a:lnTo>
                    <a:pt x="833" y="143"/>
                  </a:lnTo>
                  <a:lnTo>
                    <a:pt x="838" y="147"/>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0" name="Freeform 542">
              <a:extLst>
                <a:ext uri="{FF2B5EF4-FFF2-40B4-BE49-F238E27FC236}">
                  <a16:creationId xmlns:a16="http://schemas.microsoft.com/office/drawing/2014/main" id="{673CDD7E-1BD5-41C1-B8FC-E6238F46EAA5}"/>
                </a:ext>
              </a:extLst>
            </p:cNvPr>
            <p:cNvSpPr>
              <a:spLocks/>
            </p:cNvSpPr>
            <p:nvPr/>
          </p:nvSpPr>
          <p:spPr bwMode="auto">
            <a:xfrm>
              <a:off x="2960" y="1684"/>
              <a:ext cx="856" cy="152"/>
            </a:xfrm>
            <a:custGeom>
              <a:avLst/>
              <a:gdLst>
                <a:gd name="T0" fmla="*/ 27 w 856"/>
                <a:gd name="T1" fmla="*/ 2 h 152"/>
                <a:gd name="T2" fmla="*/ 847 w 856"/>
                <a:gd name="T3" fmla="*/ 145 h 152"/>
                <a:gd name="T4" fmla="*/ 851 w 856"/>
                <a:gd name="T5" fmla="*/ 149 h 152"/>
                <a:gd name="T6" fmla="*/ 856 w 856"/>
                <a:gd name="T7" fmla="*/ 152 h 152"/>
                <a:gd name="T8" fmla="*/ 0 w 856"/>
                <a:gd name="T9" fmla="*/ 0 h 152"/>
                <a:gd name="T10" fmla="*/ 13 w 856"/>
                <a:gd name="T11" fmla="*/ 2 h 152"/>
                <a:gd name="T12" fmla="*/ 27 w 856"/>
                <a:gd name="T13" fmla="*/ 2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6" h="152">
                  <a:moveTo>
                    <a:pt x="27" y="2"/>
                  </a:moveTo>
                  <a:lnTo>
                    <a:pt x="847" y="145"/>
                  </a:lnTo>
                  <a:lnTo>
                    <a:pt x="851" y="149"/>
                  </a:lnTo>
                  <a:lnTo>
                    <a:pt x="856" y="152"/>
                  </a:lnTo>
                  <a:lnTo>
                    <a:pt x="0" y="0"/>
                  </a:lnTo>
                  <a:lnTo>
                    <a:pt x="13" y="2"/>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1" name="Freeform 543">
              <a:extLst>
                <a:ext uri="{FF2B5EF4-FFF2-40B4-BE49-F238E27FC236}">
                  <a16:creationId xmlns:a16="http://schemas.microsoft.com/office/drawing/2014/main" id="{C7B5C5F3-3A14-470C-837D-8615B23EBB8F}"/>
                </a:ext>
              </a:extLst>
            </p:cNvPr>
            <p:cNvSpPr>
              <a:spLocks/>
            </p:cNvSpPr>
            <p:nvPr/>
          </p:nvSpPr>
          <p:spPr bwMode="auto">
            <a:xfrm>
              <a:off x="2946" y="1684"/>
              <a:ext cx="875" cy="155"/>
            </a:xfrm>
            <a:custGeom>
              <a:avLst/>
              <a:gdLst>
                <a:gd name="T0" fmla="*/ 27 w 875"/>
                <a:gd name="T1" fmla="*/ 2 h 155"/>
                <a:gd name="T2" fmla="*/ 865 w 875"/>
                <a:gd name="T3" fmla="*/ 149 h 155"/>
                <a:gd name="T4" fmla="*/ 870 w 875"/>
                <a:gd name="T5" fmla="*/ 152 h 155"/>
                <a:gd name="T6" fmla="*/ 875 w 875"/>
                <a:gd name="T7" fmla="*/ 155 h 155"/>
                <a:gd name="T8" fmla="*/ 0 w 875"/>
                <a:gd name="T9" fmla="*/ 0 h 155"/>
                <a:gd name="T10" fmla="*/ 14 w 875"/>
                <a:gd name="T11" fmla="*/ 0 h 155"/>
                <a:gd name="T12" fmla="*/ 27 w 875"/>
                <a:gd name="T13" fmla="*/ 2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5" h="155">
                  <a:moveTo>
                    <a:pt x="27" y="2"/>
                  </a:moveTo>
                  <a:lnTo>
                    <a:pt x="865" y="149"/>
                  </a:lnTo>
                  <a:lnTo>
                    <a:pt x="870" y="152"/>
                  </a:lnTo>
                  <a:lnTo>
                    <a:pt x="875" y="155"/>
                  </a:lnTo>
                  <a:lnTo>
                    <a:pt x="0" y="0"/>
                  </a:lnTo>
                  <a:lnTo>
                    <a:pt x="14" y="0"/>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2" name="Freeform 544">
              <a:extLst>
                <a:ext uri="{FF2B5EF4-FFF2-40B4-BE49-F238E27FC236}">
                  <a16:creationId xmlns:a16="http://schemas.microsoft.com/office/drawing/2014/main" id="{44D54671-DAD1-4D5A-BC06-76544281863F}"/>
                </a:ext>
              </a:extLst>
            </p:cNvPr>
            <p:cNvSpPr>
              <a:spLocks/>
            </p:cNvSpPr>
            <p:nvPr/>
          </p:nvSpPr>
          <p:spPr bwMode="auto">
            <a:xfrm>
              <a:off x="2933" y="1684"/>
              <a:ext cx="893" cy="159"/>
            </a:xfrm>
            <a:custGeom>
              <a:avLst/>
              <a:gdLst>
                <a:gd name="T0" fmla="*/ 27 w 893"/>
                <a:gd name="T1" fmla="*/ 0 h 159"/>
                <a:gd name="T2" fmla="*/ 883 w 893"/>
                <a:gd name="T3" fmla="*/ 152 h 159"/>
                <a:gd name="T4" fmla="*/ 888 w 893"/>
                <a:gd name="T5" fmla="*/ 155 h 159"/>
                <a:gd name="T6" fmla="*/ 893 w 893"/>
                <a:gd name="T7" fmla="*/ 159 h 159"/>
                <a:gd name="T8" fmla="*/ 0 w 893"/>
                <a:gd name="T9" fmla="*/ 0 h 159"/>
                <a:gd name="T10" fmla="*/ 13 w 893"/>
                <a:gd name="T11" fmla="*/ 0 h 159"/>
                <a:gd name="T12" fmla="*/ 27 w 89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3" h="159">
                  <a:moveTo>
                    <a:pt x="27" y="0"/>
                  </a:moveTo>
                  <a:lnTo>
                    <a:pt x="883" y="152"/>
                  </a:lnTo>
                  <a:lnTo>
                    <a:pt x="888" y="155"/>
                  </a:lnTo>
                  <a:lnTo>
                    <a:pt x="893" y="159"/>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3" name="Freeform 545">
              <a:extLst>
                <a:ext uri="{FF2B5EF4-FFF2-40B4-BE49-F238E27FC236}">
                  <a16:creationId xmlns:a16="http://schemas.microsoft.com/office/drawing/2014/main" id="{CD68B834-6178-4E47-9105-4D29DD9ABE43}"/>
                </a:ext>
              </a:extLst>
            </p:cNvPr>
            <p:cNvSpPr>
              <a:spLocks/>
            </p:cNvSpPr>
            <p:nvPr/>
          </p:nvSpPr>
          <p:spPr bwMode="auto">
            <a:xfrm>
              <a:off x="2918" y="1684"/>
              <a:ext cx="913" cy="160"/>
            </a:xfrm>
            <a:custGeom>
              <a:avLst/>
              <a:gdLst>
                <a:gd name="T0" fmla="*/ 28 w 913"/>
                <a:gd name="T1" fmla="*/ 0 h 160"/>
                <a:gd name="T2" fmla="*/ 903 w 913"/>
                <a:gd name="T3" fmla="*/ 155 h 160"/>
                <a:gd name="T4" fmla="*/ 908 w 913"/>
                <a:gd name="T5" fmla="*/ 159 h 160"/>
                <a:gd name="T6" fmla="*/ 913 w 913"/>
                <a:gd name="T7" fmla="*/ 160 h 160"/>
                <a:gd name="T8" fmla="*/ 0 w 913"/>
                <a:gd name="T9" fmla="*/ 0 h 160"/>
                <a:gd name="T10" fmla="*/ 15 w 913"/>
                <a:gd name="T11" fmla="*/ 0 h 160"/>
                <a:gd name="T12" fmla="*/ 28 w 913"/>
                <a:gd name="T13" fmla="*/ 0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3" h="160">
                  <a:moveTo>
                    <a:pt x="28" y="0"/>
                  </a:moveTo>
                  <a:lnTo>
                    <a:pt x="903" y="155"/>
                  </a:lnTo>
                  <a:lnTo>
                    <a:pt x="908" y="159"/>
                  </a:lnTo>
                  <a:lnTo>
                    <a:pt x="913" y="160"/>
                  </a:lnTo>
                  <a:lnTo>
                    <a:pt x="0" y="0"/>
                  </a:lnTo>
                  <a:lnTo>
                    <a:pt x="15" y="0"/>
                  </a:lnTo>
                  <a:lnTo>
                    <a:pt x="28" y="0"/>
                  </a:lnTo>
                  <a:close/>
                </a:path>
              </a:pathLst>
            </a:custGeom>
            <a:solidFill>
              <a:srgbClr val="CBDF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4" name="Freeform 546">
              <a:extLst>
                <a:ext uri="{FF2B5EF4-FFF2-40B4-BE49-F238E27FC236}">
                  <a16:creationId xmlns:a16="http://schemas.microsoft.com/office/drawing/2014/main" id="{1B5976D6-952E-4702-BAD2-AB417931DEFC}"/>
                </a:ext>
              </a:extLst>
            </p:cNvPr>
            <p:cNvSpPr>
              <a:spLocks/>
            </p:cNvSpPr>
            <p:nvPr/>
          </p:nvSpPr>
          <p:spPr bwMode="auto">
            <a:xfrm>
              <a:off x="2916" y="1684"/>
              <a:ext cx="918" cy="164"/>
            </a:xfrm>
            <a:custGeom>
              <a:avLst/>
              <a:gdLst>
                <a:gd name="T0" fmla="*/ 17 w 918"/>
                <a:gd name="T1" fmla="*/ 0 h 164"/>
                <a:gd name="T2" fmla="*/ 910 w 918"/>
                <a:gd name="T3" fmla="*/ 159 h 164"/>
                <a:gd name="T4" fmla="*/ 915 w 918"/>
                <a:gd name="T5" fmla="*/ 160 h 164"/>
                <a:gd name="T6" fmla="*/ 918 w 918"/>
                <a:gd name="T7" fmla="*/ 164 h 164"/>
                <a:gd name="T8" fmla="*/ 0 w 918"/>
                <a:gd name="T9" fmla="*/ 2 h 164"/>
                <a:gd name="T10" fmla="*/ 0 w 918"/>
                <a:gd name="T11" fmla="*/ 2 h 164"/>
                <a:gd name="T12" fmla="*/ 0 w 918"/>
                <a:gd name="T13" fmla="*/ 0 h 164"/>
                <a:gd name="T14" fmla="*/ 8 w 918"/>
                <a:gd name="T15" fmla="*/ 0 h 164"/>
                <a:gd name="T16" fmla="*/ 17 w 918"/>
                <a:gd name="T17" fmla="*/ 0 h 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8" h="164">
                  <a:moveTo>
                    <a:pt x="17" y="0"/>
                  </a:moveTo>
                  <a:lnTo>
                    <a:pt x="910" y="159"/>
                  </a:lnTo>
                  <a:lnTo>
                    <a:pt x="915" y="160"/>
                  </a:lnTo>
                  <a:lnTo>
                    <a:pt x="918" y="164"/>
                  </a:lnTo>
                  <a:lnTo>
                    <a:pt x="0" y="2"/>
                  </a:lnTo>
                  <a:lnTo>
                    <a:pt x="0" y="0"/>
                  </a:lnTo>
                  <a:lnTo>
                    <a:pt x="8" y="0"/>
                  </a:lnTo>
                  <a:lnTo>
                    <a:pt x="17"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5" name="Freeform 547">
              <a:extLst>
                <a:ext uri="{FF2B5EF4-FFF2-40B4-BE49-F238E27FC236}">
                  <a16:creationId xmlns:a16="http://schemas.microsoft.com/office/drawing/2014/main" id="{54422751-6285-4C76-A460-FFF737D14EC0}"/>
                </a:ext>
              </a:extLst>
            </p:cNvPr>
            <p:cNvSpPr>
              <a:spLocks/>
            </p:cNvSpPr>
            <p:nvPr/>
          </p:nvSpPr>
          <p:spPr bwMode="auto">
            <a:xfrm>
              <a:off x="2914" y="1684"/>
              <a:ext cx="925" cy="167"/>
            </a:xfrm>
            <a:custGeom>
              <a:avLst/>
              <a:gdLst>
                <a:gd name="T0" fmla="*/ 4 w 925"/>
                <a:gd name="T1" fmla="*/ 0 h 167"/>
                <a:gd name="T2" fmla="*/ 917 w 925"/>
                <a:gd name="T3" fmla="*/ 160 h 167"/>
                <a:gd name="T4" fmla="*/ 920 w 925"/>
                <a:gd name="T5" fmla="*/ 164 h 167"/>
                <a:gd name="T6" fmla="*/ 925 w 925"/>
                <a:gd name="T7" fmla="*/ 167 h 167"/>
                <a:gd name="T8" fmla="*/ 0 w 925"/>
                <a:gd name="T9" fmla="*/ 3 h 167"/>
                <a:gd name="T10" fmla="*/ 0 w 925"/>
                <a:gd name="T11" fmla="*/ 2 h 167"/>
                <a:gd name="T12" fmla="*/ 2 w 925"/>
                <a:gd name="T13" fmla="*/ 0 h 167"/>
                <a:gd name="T14" fmla="*/ 4 w 925"/>
                <a:gd name="T15" fmla="*/ 0 h 167"/>
                <a:gd name="T16" fmla="*/ 4 w 925"/>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5" h="167">
                  <a:moveTo>
                    <a:pt x="4" y="0"/>
                  </a:moveTo>
                  <a:lnTo>
                    <a:pt x="917" y="160"/>
                  </a:lnTo>
                  <a:lnTo>
                    <a:pt x="920" y="164"/>
                  </a:lnTo>
                  <a:lnTo>
                    <a:pt x="925" y="167"/>
                  </a:lnTo>
                  <a:lnTo>
                    <a:pt x="0" y="3"/>
                  </a:lnTo>
                  <a:lnTo>
                    <a:pt x="0" y="2"/>
                  </a:lnTo>
                  <a:lnTo>
                    <a:pt x="2" y="0"/>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6" name="Freeform 548">
              <a:extLst>
                <a:ext uri="{FF2B5EF4-FFF2-40B4-BE49-F238E27FC236}">
                  <a16:creationId xmlns:a16="http://schemas.microsoft.com/office/drawing/2014/main" id="{15EB812D-1D93-4CF8-B30A-8092434DEA9F}"/>
                </a:ext>
              </a:extLst>
            </p:cNvPr>
            <p:cNvSpPr>
              <a:spLocks/>
            </p:cNvSpPr>
            <p:nvPr/>
          </p:nvSpPr>
          <p:spPr bwMode="auto">
            <a:xfrm>
              <a:off x="2912" y="1686"/>
              <a:ext cx="932" cy="169"/>
            </a:xfrm>
            <a:custGeom>
              <a:avLst/>
              <a:gdLst>
                <a:gd name="T0" fmla="*/ 4 w 932"/>
                <a:gd name="T1" fmla="*/ 0 h 169"/>
                <a:gd name="T2" fmla="*/ 922 w 932"/>
                <a:gd name="T3" fmla="*/ 162 h 169"/>
                <a:gd name="T4" fmla="*/ 927 w 932"/>
                <a:gd name="T5" fmla="*/ 165 h 169"/>
                <a:gd name="T6" fmla="*/ 932 w 932"/>
                <a:gd name="T7" fmla="*/ 169 h 169"/>
                <a:gd name="T8" fmla="*/ 0 w 932"/>
                <a:gd name="T9" fmla="*/ 3 h 169"/>
                <a:gd name="T10" fmla="*/ 2 w 932"/>
                <a:gd name="T11" fmla="*/ 1 h 169"/>
                <a:gd name="T12" fmla="*/ 4 w 932"/>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169">
                  <a:moveTo>
                    <a:pt x="4" y="0"/>
                  </a:moveTo>
                  <a:lnTo>
                    <a:pt x="922" y="162"/>
                  </a:lnTo>
                  <a:lnTo>
                    <a:pt x="927" y="165"/>
                  </a:lnTo>
                  <a:lnTo>
                    <a:pt x="932" y="169"/>
                  </a:lnTo>
                  <a:lnTo>
                    <a:pt x="0" y="3"/>
                  </a:lnTo>
                  <a:lnTo>
                    <a:pt x="2" y="1"/>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7" name="Freeform 549">
              <a:extLst>
                <a:ext uri="{FF2B5EF4-FFF2-40B4-BE49-F238E27FC236}">
                  <a16:creationId xmlns:a16="http://schemas.microsoft.com/office/drawing/2014/main" id="{C11C14DE-590E-43BB-B9FB-45EC76A7296C}"/>
                </a:ext>
              </a:extLst>
            </p:cNvPr>
            <p:cNvSpPr>
              <a:spLocks/>
            </p:cNvSpPr>
            <p:nvPr/>
          </p:nvSpPr>
          <p:spPr bwMode="auto">
            <a:xfrm>
              <a:off x="2912" y="1687"/>
              <a:ext cx="936" cy="169"/>
            </a:xfrm>
            <a:custGeom>
              <a:avLst/>
              <a:gdLst>
                <a:gd name="T0" fmla="*/ 2 w 936"/>
                <a:gd name="T1" fmla="*/ 0 h 169"/>
                <a:gd name="T2" fmla="*/ 927 w 936"/>
                <a:gd name="T3" fmla="*/ 164 h 169"/>
                <a:gd name="T4" fmla="*/ 932 w 936"/>
                <a:gd name="T5" fmla="*/ 168 h 169"/>
                <a:gd name="T6" fmla="*/ 936 w 936"/>
                <a:gd name="T7" fmla="*/ 169 h 169"/>
                <a:gd name="T8" fmla="*/ 0 w 936"/>
                <a:gd name="T9" fmla="*/ 5 h 169"/>
                <a:gd name="T10" fmla="*/ 0 w 936"/>
                <a:gd name="T11" fmla="*/ 2 h 169"/>
                <a:gd name="T12" fmla="*/ 2 w 936"/>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6" h="169">
                  <a:moveTo>
                    <a:pt x="2" y="0"/>
                  </a:moveTo>
                  <a:lnTo>
                    <a:pt x="927" y="164"/>
                  </a:lnTo>
                  <a:lnTo>
                    <a:pt x="932" y="168"/>
                  </a:lnTo>
                  <a:lnTo>
                    <a:pt x="936" y="169"/>
                  </a:lnTo>
                  <a:lnTo>
                    <a:pt x="0" y="5"/>
                  </a:lnTo>
                  <a:lnTo>
                    <a:pt x="0" y="2"/>
                  </a:lnTo>
                  <a:lnTo>
                    <a:pt x="2"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8" name="Freeform 550">
              <a:extLst>
                <a:ext uri="{FF2B5EF4-FFF2-40B4-BE49-F238E27FC236}">
                  <a16:creationId xmlns:a16="http://schemas.microsoft.com/office/drawing/2014/main" id="{6479E6E8-8555-473A-8710-D2957958D0C0}"/>
                </a:ext>
              </a:extLst>
            </p:cNvPr>
            <p:cNvSpPr>
              <a:spLocks/>
            </p:cNvSpPr>
            <p:nvPr/>
          </p:nvSpPr>
          <p:spPr bwMode="auto">
            <a:xfrm>
              <a:off x="2911" y="1689"/>
              <a:ext cx="942" cy="171"/>
            </a:xfrm>
            <a:custGeom>
              <a:avLst/>
              <a:gdLst>
                <a:gd name="T0" fmla="*/ 1 w 942"/>
                <a:gd name="T1" fmla="*/ 0 h 171"/>
                <a:gd name="T2" fmla="*/ 933 w 942"/>
                <a:gd name="T3" fmla="*/ 166 h 171"/>
                <a:gd name="T4" fmla="*/ 937 w 942"/>
                <a:gd name="T5" fmla="*/ 167 h 171"/>
                <a:gd name="T6" fmla="*/ 942 w 942"/>
                <a:gd name="T7" fmla="*/ 171 h 171"/>
                <a:gd name="T8" fmla="*/ 0 w 942"/>
                <a:gd name="T9" fmla="*/ 5 h 171"/>
                <a:gd name="T10" fmla="*/ 1 w 942"/>
                <a:gd name="T11" fmla="*/ 3 h 171"/>
                <a:gd name="T12" fmla="*/ 1 w 942"/>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2" h="171">
                  <a:moveTo>
                    <a:pt x="1" y="0"/>
                  </a:moveTo>
                  <a:lnTo>
                    <a:pt x="933" y="166"/>
                  </a:lnTo>
                  <a:lnTo>
                    <a:pt x="937" y="167"/>
                  </a:lnTo>
                  <a:lnTo>
                    <a:pt x="942" y="171"/>
                  </a:lnTo>
                  <a:lnTo>
                    <a:pt x="0" y="5"/>
                  </a:lnTo>
                  <a:lnTo>
                    <a:pt x="1" y="3"/>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9" name="Freeform 551">
              <a:extLst>
                <a:ext uri="{FF2B5EF4-FFF2-40B4-BE49-F238E27FC236}">
                  <a16:creationId xmlns:a16="http://schemas.microsoft.com/office/drawing/2014/main" id="{7F303212-E8A8-4E10-9E0D-A2D47071E4BF}"/>
                </a:ext>
              </a:extLst>
            </p:cNvPr>
            <p:cNvSpPr>
              <a:spLocks/>
            </p:cNvSpPr>
            <p:nvPr/>
          </p:nvSpPr>
          <p:spPr bwMode="auto">
            <a:xfrm>
              <a:off x="2911" y="1692"/>
              <a:ext cx="945" cy="171"/>
            </a:xfrm>
            <a:custGeom>
              <a:avLst/>
              <a:gdLst>
                <a:gd name="T0" fmla="*/ 1 w 945"/>
                <a:gd name="T1" fmla="*/ 0 h 171"/>
                <a:gd name="T2" fmla="*/ 937 w 945"/>
                <a:gd name="T3" fmla="*/ 164 h 171"/>
                <a:gd name="T4" fmla="*/ 942 w 945"/>
                <a:gd name="T5" fmla="*/ 168 h 171"/>
                <a:gd name="T6" fmla="*/ 945 w 945"/>
                <a:gd name="T7" fmla="*/ 171 h 171"/>
                <a:gd name="T8" fmla="*/ 0 w 945"/>
                <a:gd name="T9" fmla="*/ 4 h 171"/>
                <a:gd name="T10" fmla="*/ 0 w 945"/>
                <a:gd name="T11" fmla="*/ 2 h 171"/>
                <a:gd name="T12" fmla="*/ 1 w 945"/>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5" h="171">
                  <a:moveTo>
                    <a:pt x="1" y="0"/>
                  </a:moveTo>
                  <a:lnTo>
                    <a:pt x="937" y="164"/>
                  </a:lnTo>
                  <a:lnTo>
                    <a:pt x="942" y="168"/>
                  </a:lnTo>
                  <a:lnTo>
                    <a:pt x="945" y="171"/>
                  </a:lnTo>
                  <a:lnTo>
                    <a:pt x="0" y="4"/>
                  </a:lnTo>
                  <a:lnTo>
                    <a:pt x="0" y="2"/>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0" name="Freeform 552">
              <a:extLst>
                <a:ext uri="{FF2B5EF4-FFF2-40B4-BE49-F238E27FC236}">
                  <a16:creationId xmlns:a16="http://schemas.microsoft.com/office/drawing/2014/main" id="{CE8BFB52-F848-44E5-A32B-CA4E2976B1BA}"/>
                </a:ext>
              </a:extLst>
            </p:cNvPr>
            <p:cNvSpPr>
              <a:spLocks/>
            </p:cNvSpPr>
            <p:nvPr/>
          </p:nvSpPr>
          <p:spPr bwMode="auto">
            <a:xfrm>
              <a:off x="2911" y="1694"/>
              <a:ext cx="950" cy="172"/>
            </a:xfrm>
            <a:custGeom>
              <a:avLst/>
              <a:gdLst>
                <a:gd name="T0" fmla="*/ 0 w 950"/>
                <a:gd name="T1" fmla="*/ 0 h 172"/>
                <a:gd name="T2" fmla="*/ 942 w 950"/>
                <a:gd name="T3" fmla="*/ 166 h 172"/>
                <a:gd name="T4" fmla="*/ 945 w 950"/>
                <a:gd name="T5" fmla="*/ 169 h 172"/>
                <a:gd name="T6" fmla="*/ 950 w 950"/>
                <a:gd name="T7" fmla="*/ 172 h 172"/>
                <a:gd name="T8" fmla="*/ 0 w 950"/>
                <a:gd name="T9" fmla="*/ 3 h 172"/>
                <a:gd name="T10" fmla="*/ 0 w 950"/>
                <a:gd name="T11" fmla="*/ 2 h 172"/>
                <a:gd name="T12" fmla="*/ 0 w 950"/>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0" h="172">
                  <a:moveTo>
                    <a:pt x="0" y="0"/>
                  </a:moveTo>
                  <a:lnTo>
                    <a:pt x="942" y="166"/>
                  </a:lnTo>
                  <a:lnTo>
                    <a:pt x="945" y="169"/>
                  </a:lnTo>
                  <a:lnTo>
                    <a:pt x="950" y="172"/>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1" name="Freeform 553">
              <a:extLst>
                <a:ext uri="{FF2B5EF4-FFF2-40B4-BE49-F238E27FC236}">
                  <a16:creationId xmlns:a16="http://schemas.microsoft.com/office/drawing/2014/main" id="{E5E7ED4E-81BA-485D-8CBA-19C1938FA727}"/>
                </a:ext>
              </a:extLst>
            </p:cNvPr>
            <p:cNvSpPr>
              <a:spLocks/>
            </p:cNvSpPr>
            <p:nvPr/>
          </p:nvSpPr>
          <p:spPr bwMode="auto">
            <a:xfrm>
              <a:off x="2911" y="1696"/>
              <a:ext cx="954" cy="172"/>
            </a:xfrm>
            <a:custGeom>
              <a:avLst/>
              <a:gdLst>
                <a:gd name="T0" fmla="*/ 0 w 954"/>
                <a:gd name="T1" fmla="*/ 0 h 172"/>
                <a:gd name="T2" fmla="*/ 945 w 954"/>
                <a:gd name="T3" fmla="*/ 167 h 172"/>
                <a:gd name="T4" fmla="*/ 950 w 954"/>
                <a:gd name="T5" fmla="*/ 170 h 172"/>
                <a:gd name="T6" fmla="*/ 954 w 954"/>
                <a:gd name="T7" fmla="*/ 172 h 172"/>
                <a:gd name="T8" fmla="*/ 0 w 954"/>
                <a:gd name="T9" fmla="*/ 5 h 172"/>
                <a:gd name="T10" fmla="*/ 0 w 954"/>
                <a:gd name="T11" fmla="*/ 1 h 172"/>
                <a:gd name="T12" fmla="*/ 0 w 954"/>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4" h="172">
                  <a:moveTo>
                    <a:pt x="0" y="0"/>
                  </a:moveTo>
                  <a:lnTo>
                    <a:pt x="945" y="167"/>
                  </a:lnTo>
                  <a:lnTo>
                    <a:pt x="950" y="170"/>
                  </a:lnTo>
                  <a:lnTo>
                    <a:pt x="954" y="172"/>
                  </a:lnTo>
                  <a:lnTo>
                    <a:pt x="0" y="5"/>
                  </a:lnTo>
                  <a:lnTo>
                    <a:pt x="0" y="1"/>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2" name="Freeform 554">
              <a:extLst>
                <a:ext uri="{FF2B5EF4-FFF2-40B4-BE49-F238E27FC236}">
                  <a16:creationId xmlns:a16="http://schemas.microsoft.com/office/drawing/2014/main" id="{67A1F9BC-031C-4211-9D07-5C23B0607C30}"/>
                </a:ext>
              </a:extLst>
            </p:cNvPr>
            <p:cNvSpPr>
              <a:spLocks/>
            </p:cNvSpPr>
            <p:nvPr/>
          </p:nvSpPr>
          <p:spPr bwMode="auto">
            <a:xfrm>
              <a:off x="2911" y="1697"/>
              <a:ext cx="957" cy="174"/>
            </a:xfrm>
            <a:custGeom>
              <a:avLst/>
              <a:gdLst>
                <a:gd name="T0" fmla="*/ 0 w 957"/>
                <a:gd name="T1" fmla="*/ 0 h 174"/>
                <a:gd name="T2" fmla="*/ 950 w 957"/>
                <a:gd name="T3" fmla="*/ 169 h 174"/>
                <a:gd name="T4" fmla="*/ 954 w 957"/>
                <a:gd name="T5" fmla="*/ 171 h 174"/>
                <a:gd name="T6" fmla="*/ 957 w 957"/>
                <a:gd name="T7" fmla="*/ 174 h 174"/>
                <a:gd name="T8" fmla="*/ 0 w 957"/>
                <a:gd name="T9" fmla="*/ 6 h 174"/>
                <a:gd name="T10" fmla="*/ 0 w 957"/>
                <a:gd name="T11" fmla="*/ 4 h 174"/>
                <a:gd name="T12" fmla="*/ 0 w 957"/>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4">
                  <a:moveTo>
                    <a:pt x="0" y="0"/>
                  </a:moveTo>
                  <a:lnTo>
                    <a:pt x="950" y="169"/>
                  </a:lnTo>
                  <a:lnTo>
                    <a:pt x="954" y="171"/>
                  </a:lnTo>
                  <a:lnTo>
                    <a:pt x="957" y="174"/>
                  </a:lnTo>
                  <a:lnTo>
                    <a:pt x="0" y="6"/>
                  </a:lnTo>
                  <a:lnTo>
                    <a:pt x="0" y="4"/>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3" name="Freeform 555">
              <a:extLst>
                <a:ext uri="{FF2B5EF4-FFF2-40B4-BE49-F238E27FC236}">
                  <a16:creationId xmlns:a16="http://schemas.microsoft.com/office/drawing/2014/main" id="{82E48591-99C2-42B7-B47E-92B699EB34BE}"/>
                </a:ext>
              </a:extLst>
            </p:cNvPr>
            <p:cNvSpPr>
              <a:spLocks/>
            </p:cNvSpPr>
            <p:nvPr/>
          </p:nvSpPr>
          <p:spPr bwMode="auto">
            <a:xfrm>
              <a:off x="2911" y="1701"/>
              <a:ext cx="962" cy="174"/>
            </a:xfrm>
            <a:custGeom>
              <a:avLst/>
              <a:gdLst>
                <a:gd name="T0" fmla="*/ 0 w 962"/>
                <a:gd name="T1" fmla="*/ 0 h 174"/>
                <a:gd name="T2" fmla="*/ 954 w 962"/>
                <a:gd name="T3" fmla="*/ 167 h 174"/>
                <a:gd name="T4" fmla="*/ 957 w 962"/>
                <a:gd name="T5" fmla="*/ 170 h 174"/>
                <a:gd name="T6" fmla="*/ 962 w 962"/>
                <a:gd name="T7" fmla="*/ 174 h 174"/>
                <a:gd name="T8" fmla="*/ 0 w 962"/>
                <a:gd name="T9" fmla="*/ 3 h 174"/>
                <a:gd name="T10" fmla="*/ 0 w 962"/>
                <a:gd name="T11" fmla="*/ 2 h 174"/>
                <a:gd name="T12" fmla="*/ 0 w 962"/>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2" h="174">
                  <a:moveTo>
                    <a:pt x="0" y="0"/>
                  </a:moveTo>
                  <a:lnTo>
                    <a:pt x="954" y="167"/>
                  </a:lnTo>
                  <a:lnTo>
                    <a:pt x="957" y="170"/>
                  </a:lnTo>
                  <a:lnTo>
                    <a:pt x="962" y="174"/>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4" name="Freeform 556">
              <a:extLst>
                <a:ext uri="{FF2B5EF4-FFF2-40B4-BE49-F238E27FC236}">
                  <a16:creationId xmlns:a16="http://schemas.microsoft.com/office/drawing/2014/main" id="{2AB90EA2-C373-45A1-8598-CEFFC9FD1F27}"/>
                </a:ext>
              </a:extLst>
            </p:cNvPr>
            <p:cNvSpPr>
              <a:spLocks/>
            </p:cNvSpPr>
            <p:nvPr/>
          </p:nvSpPr>
          <p:spPr bwMode="auto">
            <a:xfrm>
              <a:off x="2911" y="1703"/>
              <a:ext cx="966" cy="175"/>
            </a:xfrm>
            <a:custGeom>
              <a:avLst/>
              <a:gdLst>
                <a:gd name="T0" fmla="*/ 0 w 966"/>
                <a:gd name="T1" fmla="*/ 0 h 175"/>
                <a:gd name="T2" fmla="*/ 957 w 966"/>
                <a:gd name="T3" fmla="*/ 168 h 175"/>
                <a:gd name="T4" fmla="*/ 962 w 966"/>
                <a:gd name="T5" fmla="*/ 172 h 175"/>
                <a:gd name="T6" fmla="*/ 966 w 966"/>
                <a:gd name="T7" fmla="*/ 175 h 175"/>
                <a:gd name="T8" fmla="*/ 0 w 966"/>
                <a:gd name="T9" fmla="*/ 5 h 175"/>
                <a:gd name="T10" fmla="*/ 0 w 966"/>
                <a:gd name="T11" fmla="*/ 1 h 175"/>
                <a:gd name="T12" fmla="*/ 0 w 966"/>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6" h="175">
                  <a:moveTo>
                    <a:pt x="0" y="0"/>
                  </a:moveTo>
                  <a:lnTo>
                    <a:pt x="957" y="168"/>
                  </a:lnTo>
                  <a:lnTo>
                    <a:pt x="962" y="172"/>
                  </a:lnTo>
                  <a:lnTo>
                    <a:pt x="966" y="175"/>
                  </a:lnTo>
                  <a:lnTo>
                    <a:pt x="0" y="5"/>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5" name="Freeform 557">
              <a:extLst>
                <a:ext uri="{FF2B5EF4-FFF2-40B4-BE49-F238E27FC236}">
                  <a16:creationId xmlns:a16="http://schemas.microsoft.com/office/drawing/2014/main" id="{815740D0-DC07-436C-8D49-8E4000FC6ABF}"/>
                </a:ext>
              </a:extLst>
            </p:cNvPr>
            <p:cNvSpPr>
              <a:spLocks/>
            </p:cNvSpPr>
            <p:nvPr/>
          </p:nvSpPr>
          <p:spPr bwMode="auto">
            <a:xfrm>
              <a:off x="2911" y="1704"/>
              <a:ext cx="969" cy="176"/>
            </a:xfrm>
            <a:custGeom>
              <a:avLst/>
              <a:gdLst>
                <a:gd name="T0" fmla="*/ 0 w 969"/>
                <a:gd name="T1" fmla="*/ 0 h 176"/>
                <a:gd name="T2" fmla="*/ 962 w 969"/>
                <a:gd name="T3" fmla="*/ 171 h 176"/>
                <a:gd name="T4" fmla="*/ 966 w 969"/>
                <a:gd name="T5" fmla="*/ 174 h 176"/>
                <a:gd name="T6" fmla="*/ 969 w 969"/>
                <a:gd name="T7" fmla="*/ 176 h 176"/>
                <a:gd name="T8" fmla="*/ 0 w 969"/>
                <a:gd name="T9" fmla="*/ 5 h 176"/>
                <a:gd name="T10" fmla="*/ 0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2" y="171"/>
                  </a:lnTo>
                  <a:lnTo>
                    <a:pt x="966" y="174"/>
                  </a:lnTo>
                  <a:lnTo>
                    <a:pt x="969" y="176"/>
                  </a:lnTo>
                  <a:lnTo>
                    <a:pt x="0" y="5"/>
                  </a:lnTo>
                  <a:lnTo>
                    <a:pt x="0"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6" name="Freeform 558">
              <a:extLst>
                <a:ext uri="{FF2B5EF4-FFF2-40B4-BE49-F238E27FC236}">
                  <a16:creationId xmlns:a16="http://schemas.microsoft.com/office/drawing/2014/main" id="{6692EE2F-5040-4E19-8653-EE58170D7DC1}"/>
                </a:ext>
              </a:extLst>
            </p:cNvPr>
            <p:cNvSpPr>
              <a:spLocks/>
            </p:cNvSpPr>
            <p:nvPr/>
          </p:nvSpPr>
          <p:spPr bwMode="auto">
            <a:xfrm>
              <a:off x="2911" y="1708"/>
              <a:ext cx="972" cy="175"/>
            </a:xfrm>
            <a:custGeom>
              <a:avLst/>
              <a:gdLst>
                <a:gd name="T0" fmla="*/ 0 w 972"/>
                <a:gd name="T1" fmla="*/ 0 h 175"/>
                <a:gd name="T2" fmla="*/ 966 w 972"/>
                <a:gd name="T3" fmla="*/ 170 h 175"/>
                <a:gd name="T4" fmla="*/ 969 w 972"/>
                <a:gd name="T5" fmla="*/ 172 h 175"/>
                <a:gd name="T6" fmla="*/ 972 w 972"/>
                <a:gd name="T7" fmla="*/ 175 h 175"/>
                <a:gd name="T8" fmla="*/ 1 w 972"/>
                <a:gd name="T9" fmla="*/ 3 h 175"/>
                <a:gd name="T10" fmla="*/ 0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66" y="170"/>
                  </a:lnTo>
                  <a:lnTo>
                    <a:pt x="969" y="172"/>
                  </a:lnTo>
                  <a:lnTo>
                    <a:pt x="972" y="175"/>
                  </a:lnTo>
                  <a:lnTo>
                    <a:pt x="1" y="3"/>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7" name="Freeform 559">
              <a:extLst>
                <a:ext uri="{FF2B5EF4-FFF2-40B4-BE49-F238E27FC236}">
                  <a16:creationId xmlns:a16="http://schemas.microsoft.com/office/drawing/2014/main" id="{0D9360F1-1C1D-4428-9AFE-4F6B29DA57C2}"/>
                </a:ext>
              </a:extLst>
            </p:cNvPr>
            <p:cNvSpPr>
              <a:spLocks/>
            </p:cNvSpPr>
            <p:nvPr/>
          </p:nvSpPr>
          <p:spPr bwMode="auto">
            <a:xfrm>
              <a:off x="2911" y="1709"/>
              <a:ext cx="977" cy="178"/>
            </a:xfrm>
            <a:custGeom>
              <a:avLst/>
              <a:gdLst>
                <a:gd name="T0" fmla="*/ 0 w 977"/>
                <a:gd name="T1" fmla="*/ 0 h 178"/>
                <a:gd name="T2" fmla="*/ 969 w 977"/>
                <a:gd name="T3" fmla="*/ 171 h 178"/>
                <a:gd name="T4" fmla="*/ 972 w 977"/>
                <a:gd name="T5" fmla="*/ 174 h 178"/>
                <a:gd name="T6" fmla="*/ 977 w 977"/>
                <a:gd name="T7" fmla="*/ 178 h 178"/>
                <a:gd name="T8" fmla="*/ 1 w 977"/>
                <a:gd name="T9" fmla="*/ 5 h 178"/>
                <a:gd name="T10" fmla="*/ 1 w 977"/>
                <a:gd name="T11" fmla="*/ 4 h 178"/>
                <a:gd name="T12" fmla="*/ 0 w 977"/>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7" h="178">
                  <a:moveTo>
                    <a:pt x="0" y="0"/>
                  </a:moveTo>
                  <a:lnTo>
                    <a:pt x="969" y="171"/>
                  </a:lnTo>
                  <a:lnTo>
                    <a:pt x="972" y="174"/>
                  </a:lnTo>
                  <a:lnTo>
                    <a:pt x="977" y="178"/>
                  </a:lnTo>
                  <a:lnTo>
                    <a:pt x="1" y="5"/>
                  </a:lnTo>
                  <a:lnTo>
                    <a:pt x="1"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8" name="Freeform 560">
              <a:extLst>
                <a:ext uri="{FF2B5EF4-FFF2-40B4-BE49-F238E27FC236}">
                  <a16:creationId xmlns:a16="http://schemas.microsoft.com/office/drawing/2014/main" id="{C123CAEA-7E4C-4708-81E3-7FF6581F042E}"/>
                </a:ext>
              </a:extLst>
            </p:cNvPr>
            <p:cNvSpPr>
              <a:spLocks/>
            </p:cNvSpPr>
            <p:nvPr/>
          </p:nvSpPr>
          <p:spPr bwMode="auto">
            <a:xfrm>
              <a:off x="2912" y="1711"/>
              <a:ext cx="980" cy="177"/>
            </a:xfrm>
            <a:custGeom>
              <a:avLst/>
              <a:gdLst>
                <a:gd name="T0" fmla="*/ 0 w 980"/>
                <a:gd name="T1" fmla="*/ 0 h 177"/>
                <a:gd name="T2" fmla="*/ 971 w 980"/>
                <a:gd name="T3" fmla="*/ 172 h 177"/>
                <a:gd name="T4" fmla="*/ 976 w 980"/>
                <a:gd name="T5" fmla="*/ 176 h 177"/>
                <a:gd name="T6" fmla="*/ 980 w 980"/>
                <a:gd name="T7" fmla="*/ 177 h 177"/>
                <a:gd name="T8" fmla="*/ 2 w 980"/>
                <a:gd name="T9" fmla="*/ 5 h 177"/>
                <a:gd name="T10" fmla="*/ 0 w 980"/>
                <a:gd name="T11" fmla="*/ 3 h 177"/>
                <a:gd name="T12" fmla="*/ 0 w 980"/>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0" h="177">
                  <a:moveTo>
                    <a:pt x="0" y="0"/>
                  </a:moveTo>
                  <a:lnTo>
                    <a:pt x="971" y="172"/>
                  </a:lnTo>
                  <a:lnTo>
                    <a:pt x="976" y="176"/>
                  </a:lnTo>
                  <a:lnTo>
                    <a:pt x="980" y="177"/>
                  </a:lnTo>
                  <a:lnTo>
                    <a:pt x="2" y="5"/>
                  </a:lnTo>
                  <a:lnTo>
                    <a:pt x="0" y="3"/>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9" name="Freeform 561">
              <a:extLst>
                <a:ext uri="{FF2B5EF4-FFF2-40B4-BE49-F238E27FC236}">
                  <a16:creationId xmlns:a16="http://schemas.microsoft.com/office/drawing/2014/main" id="{064A9851-610B-439E-910E-171831B6AD10}"/>
                </a:ext>
              </a:extLst>
            </p:cNvPr>
            <p:cNvSpPr>
              <a:spLocks/>
            </p:cNvSpPr>
            <p:nvPr/>
          </p:nvSpPr>
          <p:spPr bwMode="auto">
            <a:xfrm>
              <a:off x="2912" y="1714"/>
              <a:ext cx="983" cy="178"/>
            </a:xfrm>
            <a:custGeom>
              <a:avLst/>
              <a:gdLst>
                <a:gd name="T0" fmla="*/ 0 w 983"/>
                <a:gd name="T1" fmla="*/ 0 h 178"/>
                <a:gd name="T2" fmla="*/ 976 w 983"/>
                <a:gd name="T3" fmla="*/ 173 h 178"/>
                <a:gd name="T4" fmla="*/ 980 w 983"/>
                <a:gd name="T5" fmla="*/ 174 h 178"/>
                <a:gd name="T6" fmla="*/ 983 w 983"/>
                <a:gd name="T7" fmla="*/ 178 h 178"/>
                <a:gd name="T8" fmla="*/ 4 w 983"/>
                <a:gd name="T9" fmla="*/ 5 h 178"/>
                <a:gd name="T10" fmla="*/ 4 w 983"/>
                <a:gd name="T11" fmla="*/ 5 h 178"/>
                <a:gd name="T12" fmla="*/ 4 w 983"/>
                <a:gd name="T13" fmla="*/ 5 h 178"/>
                <a:gd name="T14" fmla="*/ 2 w 983"/>
                <a:gd name="T15" fmla="*/ 2 h 178"/>
                <a:gd name="T16" fmla="*/ 0 w 983"/>
                <a:gd name="T17" fmla="*/ 0 h 1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3" h="178">
                  <a:moveTo>
                    <a:pt x="0" y="0"/>
                  </a:moveTo>
                  <a:lnTo>
                    <a:pt x="976" y="173"/>
                  </a:lnTo>
                  <a:lnTo>
                    <a:pt x="980" y="174"/>
                  </a:lnTo>
                  <a:lnTo>
                    <a:pt x="983" y="178"/>
                  </a:lnTo>
                  <a:lnTo>
                    <a:pt x="4" y="5"/>
                  </a:lnTo>
                  <a:lnTo>
                    <a:pt x="2" y="2"/>
                  </a:lnTo>
                  <a:lnTo>
                    <a:pt x="0" y="0"/>
                  </a:lnTo>
                  <a:close/>
                </a:path>
              </a:pathLst>
            </a:custGeom>
            <a:solidFill>
              <a:srgbClr val="D0E2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0" name="Freeform 562">
              <a:extLst>
                <a:ext uri="{FF2B5EF4-FFF2-40B4-BE49-F238E27FC236}">
                  <a16:creationId xmlns:a16="http://schemas.microsoft.com/office/drawing/2014/main" id="{77CABCFE-CB63-4520-AF3A-8D9C4BFF0E70}"/>
                </a:ext>
              </a:extLst>
            </p:cNvPr>
            <p:cNvSpPr>
              <a:spLocks/>
            </p:cNvSpPr>
            <p:nvPr/>
          </p:nvSpPr>
          <p:spPr bwMode="auto">
            <a:xfrm>
              <a:off x="2914" y="1716"/>
              <a:ext cx="985" cy="179"/>
            </a:xfrm>
            <a:custGeom>
              <a:avLst/>
              <a:gdLst>
                <a:gd name="T0" fmla="*/ 0 w 985"/>
                <a:gd name="T1" fmla="*/ 0 h 179"/>
                <a:gd name="T2" fmla="*/ 978 w 985"/>
                <a:gd name="T3" fmla="*/ 172 h 179"/>
                <a:gd name="T4" fmla="*/ 981 w 985"/>
                <a:gd name="T5" fmla="*/ 176 h 179"/>
                <a:gd name="T6" fmla="*/ 985 w 985"/>
                <a:gd name="T7" fmla="*/ 179 h 179"/>
                <a:gd name="T8" fmla="*/ 4 w 985"/>
                <a:gd name="T9" fmla="*/ 5 h 179"/>
                <a:gd name="T10" fmla="*/ 4 w 985"/>
                <a:gd name="T11" fmla="*/ 3 h 179"/>
                <a:gd name="T12" fmla="*/ 2 w 985"/>
                <a:gd name="T13" fmla="*/ 3 h 179"/>
                <a:gd name="T14" fmla="*/ 2 w 985"/>
                <a:gd name="T15" fmla="*/ 2 h 179"/>
                <a:gd name="T16" fmla="*/ 0 w 985"/>
                <a:gd name="T17" fmla="*/ 0 h 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5" h="179">
                  <a:moveTo>
                    <a:pt x="0" y="0"/>
                  </a:moveTo>
                  <a:lnTo>
                    <a:pt x="978" y="172"/>
                  </a:lnTo>
                  <a:lnTo>
                    <a:pt x="981" y="176"/>
                  </a:lnTo>
                  <a:lnTo>
                    <a:pt x="985" y="179"/>
                  </a:lnTo>
                  <a:lnTo>
                    <a:pt x="4" y="5"/>
                  </a:lnTo>
                  <a:lnTo>
                    <a:pt x="4" y="3"/>
                  </a:lnTo>
                  <a:lnTo>
                    <a:pt x="2" y="3"/>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1" name="Freeform 563">
              <a:extLst>
                <a:ext uri="{FF2B5EF4-FFF2-40B4-BE49-F238E27FC236}">
                  <a16:creationId xmlns:a16="http://schemas.microsoft.com/office/drawing/2014/main" id="{6E0FF8BD-2503-470B-8EF7-BC90FA20AEB3}"/>
                </a:ext>
              </a:extLst>
            </p:cNvPr>
            <p:cNvSpPr>
              <a:spLocks/>
            </p:cNvSpPr>
            <p:nvPr/>
          </p:nvSpPr>
          <p:spPr bwMode="auto">
            <a:xfrm>
              <a:off x="2916" y="1719"/>
              <a:ext cx="986" cy="178"/>
            </a:xfrm>
            <a:custGeom>
              <a:avLst/>
              <a:gdLst>
                <a:gd name="T0" fmla="*/ 0 w 986"/>
                <a:gd name="T1" fmla="*/ 0 h 178"/>
                <a:gd name="T2" fmla="*/ 979 w 986"/>
                <a:gd name="T3" fmla="*/ 173 h 178"/>
                <a:gd name="T4" fmla="*/ 983 w 986"/>
                <a:gd name="T5" fmla="*/ 176 h 178"/>
                <a:gd name="T6" fmla="*/ 986 w 986"/>
                <a:gd name="T7" fmla="*/ 178 h 178"/>
                <a:gd name="T8" fmla="*/ 3 w 986"/>
                <a:gd name="T9" fmla="*/ 5 h 178"/>
                <a:gd name="T10" fmla="*/ 2 w 986"/>
                <a:gd name="T11" fmla="*/ 2 h 178"/>
                <a:gd name="T12" fmla="*/ 0 w 98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8">
                  <a:moveTo>
                    <a:pt x="0" y="0"/>
                  </a:moveTo>
                  <a:lnTo>
                    <a:pt x="979" y="173"/>
                  </a:lnTo>
                  <a:lnTo>
                    <a:pt x="983" y="176"/>
                  </a:lnTo>
                  <a:lnTo>
                    <a:pt x="986" y="178"/>
                  </a:lnTo>
                  <a:lnTo>
                    <a:pt x="3" y="5"/>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2" name="Freeform 564">
              <a:extLst>
                <a:ext uri="{FF2B5EF4-FFF2-40B4-BE49-F238E27FC236}">
                  <a16:creationId xmlns:a16="http://schemas.microsoft.com/office/drawing/2014/main" id="{EE9FDFEB-56E0-4B82-8E67-C1A524BCAB1F}"/>
                </a:ext>
              </a:extLst>
            </p:cNvPr>
            <p:cNvSpPr>
              <a:spLocks/>
            </p:cNvSpPr>
            <p:nvPr/>
          </p:nvSpPr>
          <p:spPr bwMode="auto">
            <a:xfrm>
              <a:off x="2918" y="1721"/>
              <a:ext cx="987" cy="179"/>
            </a:xfrm>
            <a:custGeom>
              <a:avLst/>
              <a:gdLst>
                <a:gd name="T0" fmla="*/ 0 w 987"/>
                <a:gd name="T1" fmla="*/ 0 h 179"/>
                <a:gd name="T2" fmla="*/ 981 w 987"/>
                <a:gd name="T3" fmla="*/ 174 h 179"/>
                <a:gd name="T4" fmla="*/ 984 w 987"/>
                <a:gd name="T5" fmla="*/ 176 h 179"/>
                <a:gd name="T6" fmla="*/ 987 w 987"/>
                <a:gd name="T7" fmla="*/ 179 h 179"/>
                <a:gd name="T8" fmla="*/ 3 w 987"/>
                <a:gd name="T9" fmla="*/ 5 h 179"/>
                <a:gd name="T10" fmla="*/ 1 w 987"/>
                <a:gd name="T11" fmla="*/ 3 h 179"/>
                <a:gd name="T12" fmla="*/ 0 w 987"/>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7" h="179">
                  <a:moveTo>
                    <a:pt x="0" y="0"/>
                  </a:moveTo>
                  <a:lnTo>
                    <a:pt x="981" y="174"/>
                  </a:lnTo>
                  <a:lnTo>
                    <a:pt x="984" y="176"/>
                  </a:lnTo>
                  <a:lnTo>
                    <a:pt x="987" y="179"/>
                  </a:lnTo>
                  <a:lnTo>
                    <a:pt x="3" y="5"/>
                  </a:lnTo>
                  <a:lnTo>
                    <a:pt x="1" y="3"/>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3" name="Freeform 565">
              <a:extLst>
                <a:ext uri="{FF2B5EF4-FFF2-40B4-BE49-F238E27FC236}">
                  <a16:creationId xmlns:a16="http://schemas.microsoft.com/office/drawing/2014/main" id="{E400C226-B627-4082-B4ED-2C0E8B0FEAC4}"/>
                </a:ext>
              </a:extLst>
            </p:cNvPr>
            <p:cNvSpPr>
              <a:spLocks/>
            </p:cNvSpPr>
            <p:nvPr/>
          </p:nvSpPr>
          <p:spPr bwMode="auto">
            <a:xfrm>
              <a:off x="2919" y="1724"/>
              <a:ext cx="990" cy="180"/>
            </a:xfrm>
            <a:custGeom>
              <a:avLst/>
              <a:gdLst>
                <a:gd name="T0" fmla="*/ 0 w 990"/>
                <a:gd name="T1" fmla="*/ 0 h 180"/>
                <a:gd name="T2" fmla="*/ 983 w 990"/>
                <a:gd name="T3" fmla="*/ 173 h 180"/>
                <a:gd name="T4" fmla="*/ 986 w 990"/>
                <a:gd name="T5" fmla="*/ 176 h 180"/>
                <a:gd name="T6" fmla="*/ 990 w 990"/>
                <a:gd name="T7" fmla="*/ 180 h 180"/>
                <a:gd name="T8" fmla="*/ 5 w 990"/>
                <a:gd name="T9" fmla="*/ 6 h 180"/>
                <a:gd name="T10" fmla="*/ 4 w 990"/>
                <a:gd name="T11" fmla="*/ 2 h 180"/>
                <a:gd name="T12" fmla="*/ 0 w 990"/>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0" h="180">
                  <a:moveTo>
                    <a:pt x="0" y="0"/>
                  </a:moveTo>
                  <a:lnTo>
                    <a:pt x="983" y="173"/>
                  </a:lnTo>
                  <a:lnTo>
                    <a:pt x="986" y="176"/>
                  </a:lnTo>
                  <a:lnTo>
                    <a:pt x="990" y="180"/>
                  </a:lnTo>
                  <a:lnTo>
                    <a:pt x="5" y="6"/>
                  </a:lnTo>
                  <a:lnTo>
                    <a:pt x="4"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4" name="Freeform 566">
              <a:extLst>
                <a:ext uri="{FF2B5EF4-FFF2-40B4-BE49-F238E27FC236}">
                  <a16:creationId xmlns:a16="http://schemas.microsoft.com/office/drawing/2014/main" id="{CFE0B875-54EB-4798-B5DF-D660F9E26A0A}"/>
                </a:ext>
              </a:extLst>
            </p:cNvPr>
            <p:cNvSpPr>
              <a:spLocks/>
            </p:cNvSpPr>
            <p:nvPr/>
          </p:nvSpPr>
          <p:spPr bwMode="auto">
            <a:xfrm>
              <a:off x="2921" y="1726"/>
              <a:ext cx="991" cy="179"/>
            </a:xfrm>
            <a:custGeom>
              <a:avLst/>
              <a:gdLst>
                <a:gd name="T0" fmla="*/ 0 w 991"/>
                <a:gd name="T1" fmla="*/ 0 h 179"/>
                <a:gd name="T2" fmla="*/ 984 w 991"/>
                <a:gd name="T3" fmla="*/ 174 h 179"/>
                <a:gd name="T4" fmla="*/ 988 w 991"/>
                <a:gd name="T5" fmla="*/ 178 h 179"/>
                <a:gd name="T6" fmla="*/ 991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4" y="174"/>
                  </a:lnTo>
                  <a:lnTo>
                    <a:pt x="988" y="178"/>
                  </a:lnTo>
                  <a:lnTo>
                    <a:pt x="991" y="179"/>
                  </a:lnTo>
                  <a:lnTo>
                    <a:pt x="5" y="5"/>
                  </a:lnTo>
                  <a:lnTo>
                    <a:pt x="3" y="4"/>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5" name="Freeform 567">
              <a:extLst>
                <a:ext uri="{FF2B5EF4-FFF2-40B4-BE49-F238E27FC236}">
                  <a16:creationId xmlns:a16="http://schemas.microsoft.com/office/drawing/2014/main" id="{17679AAA-7D34-4580-A879-9F21F6FED1B8}"/>
                </a:ext>
              </a:extLst>
            </p:cNvPr>
            <p:cNvSpPr>
              <a:spLocks/>
            </p:cNvSpPr>
            <p:nvPr/>
          </p:nvSpPr>
          <p:spPr bwMode="auto">
            <a:xfrm>
              <a:off x="2924" y="1730"/>
              <a:ext cx="991" cy="179"/>
            </a:xfrm>
            <a:custGeom>
              <a:avLst/>
              <a:gdLst>
                <a:gd name="T0" fmla="*/ 0 w 991"/>
                <a:gd name="T1" fmla="*/ 0 h 179"/>
                <a:gd name="T2" fmla="*/ 985 w 991"/>
                <a:gd name="T3" fmla="*/ 174 h 179"/>
                <a:gd name="T4" fmla="*/ 988 w 991"/>
                <a:gd name="T5" fmla="*/ 175 h 179"/>
                <a:gd name="T6" fmla="*/ 991 w 991"/>
                <a:gd name="T7" fmla="*/ 179 h 179"/>
                <a:gd name="T8" fmla="*/ 4 w 991"/>
                <a:gd name="T9" fmla="*/ 5 h 179"/>
                <a:gd name="T10" fmla="*/ 2 w 991"/>
                <a:gd name="T11" fmla="*/ 1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5" y="174"/>
                  </a:lnTo>
                  <a:lnTo>
                    <a:pt x="988" y="175"/>
                  </a:lnTo>
                  <a:lnTo>
                    <a:pt x="991" y="179"/>
                  </a:lnTo>
                  <a:lnTo>
                    <a:pt x="4" y="5"/>
                  </a:lnTo>
                  <a:lnTo>
                    <a:pt x="2" y="1"/>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6" name="Freeform 568">
              <a:extLst>
                <a:ext uri="{FF2B5EF4-FFF2-40B4-BE49-F238E27FC236}">
                  <a16:creationId xmlns:a16="http://schemas.microsoft.com/office/drawing/2014/main" id="{2AAD5CD3-C6C9-45AC-891B-EA0BD7404143}"/>
                </a:ext>
              </a:extLst>
            </p:cNvPr>
            <p:cNvSpPr>
              <a:spLocks/>
            </p:cNvSpPr>
            <p:nvPr/>
          </p:nvSpPr>
          <p:spPr bwMode="auto">
            <a:xfrm>
              <a:off x="2926" y="1731"/>
              <a:ext cx="993" cy="181"/>
            </a:xfrm>
            <a:custGeom>
              <a:avLst/>
              <a:gdLst>
                <a:gd name="T0" fmla="*/ 0 w 993"/>
                <a:gd name="T1" fmla="*/ 0 h 181"/>
                <a:gd name="T2" fmla="*/ 986 w 993"/>
                <a:gd name="T3" fmla="*/ 174 h 181"/>
                <a:gd name="T4" fmla="*/ 989 w 993"/>
                <a:gd name="T5" fmla="*/ 178 h 181"/>
                <a:gd name="T6" fmla="*/ 993 w 993"/>
                <a:gd name="T7" fmla="*/ 181 h 181"/>
                <a:gd name="T8" fmla="*/ 3 w 993"/>
                <a:gd name="T9" fmla="*/ 5 h 181"/>
                <a:gd name="T10" fmla="*/ 2 w 993"/>
                <a:gd name="T11" fmla="*/ 4 h 181"/>
                <a:gd name="T12" fmla="*/ 0 w 993"/>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3" h="181">
                  <a:moveTo>
                    <a:pt x="0" y="0"/>
                  </a:moveTo>
                  <a:lnTo>
                    <a:pt x="986" y="174"/>
                  </a:lnTo>
                  <a:lnTo>
                    <a:pt x="989" y="178"/>
                  </a:lnTo>
                  <a:lnTo>
                    <a:pt x="993" y="181"/>
                  </a:lnTo>
                  <a:lnTo>
                    <a:pt x="3"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7" name="Freeform 569">
              <a:extLst>
                <a:ext uri="{FF2B5EF4-FFF2-40B4-BE49-F238E27FC236}">
                  <a16:creationId xmlns:a16="http://schemas.microsoft.com/office/drawing/2014/main" id="{08C70B1B-6BD8-43C8-925B-3465BD75F65B}"/>
                </a:ext>
              </a:extLst>
            </p:cNvPr>
            <p:cNvSpPr>
              <a:spLocks/>
            </p:cNvSpPr>
            <p:nvPr/>
          </p:nvSpPr>
          <p:spPr bwMode="auto">
            <a:xfrm>
              <a:off x="2928" y="1735"/>
              <a:ext cx="994" cy="179"/>
            </a:xfrm>
            <a:custGeom>
              <a:avLst/>
              <a:gdLst>
                <a:gd name="T0" fmla="*/ 0 w 994"/>
                <a:gd name="T1" fmla="*/ 0 h 179"/>
                <a:gd name="T2" fmla="*/ 987 w 994"/>
                <a:gd name="T3" fmla="*/ 174 h 179"/>
                <a:gd name="T4" fmla="*/ 991 w 994"/>
                <a:gd name="T5" fmla="*/ 177 h 179"/>
                <a:gd name="T6" fmla="*/ 994 w 994"/>
                <a:gd name="T7" fmla="*/ 179 h 179"/>
                <a:gd name="T8" fmla="*/ 3 w 994"/>
                <a:gd name="T9" fmla="*/ 5 h 179"/>
                <a:gd name="T10" fmla="*/ 1 w 994"/>
                <a:gd name="T11" fmla="*/ 1 h 179"/>
                <a:gd name="T12" fmla="*/ 0 w 994"/>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4" h="179">
                  <a:moveTo>
                    <a:pt x="0" y="0"/>
                  </a:moveTo>
                  <a:lnTo>
                    <a:pt x="987" y="174"/>
                  </a:lnTo>
                  <a:lnTo>
                    <a:pt x="991" y="177"/>
                  </a:lnTo>
                  <a:lnTo>
                    <a:pt x="994" y="179"/>
                  </a:lnTo>
                  <a:lnTo>
                    <a:pt x="3" y="5"/>
                  </a:lnTo>
                  <a:lnTo>
                    <a:pt x="1"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8" name="Freeform 570">
              <a:extLst>
                <a:ext uri="{FF2B5EF4-FFF2-40B4-BE49-F238E27FC236}">
                  <a16:creationId xmlns:a16="http://schemas.microsoft.com/office/drawing/2014/main" id="{9DB85DB5-BDCF-4CA1-9B35-98BAA4D21D28}"/>
                </a:ext>
              </a:extLst>
            </p:cNvPr>
            <p:cNvSpPr>
              <a:spLocks/>
            </p:cNvSpPr>
            <p:nvPr/>
          </p:nvSpPr>
          <p:spPr bwMode="auto">
            <a:xfrm>
              <a:off x="2929" y="1736"/>
              <a:ext cx="997" cy="181"/>
            </a:xfrm>
            <a:custGeom>
              <a:avLst/>
              <a:gdLst>
                <a:gd name="T0" fmla="*/ 0 w 997"/>
                <a:gd name="T1" fmla="*/ 0 h 181"/>
                <a:gd name="T2" fmla="*/ 990 w 997"/>
                <a:gd name="T3" fmla="*/ 176 h 181"/>
                <a:gd name="T4" fmla="*/ 993 w 997"/>
                <a:gd name="T5" fmla="*/ 178 h 181"/>
                <a:gd name="T6" fmla="*/ 997 w 997"/>
                <a:gd name="T7" fmla="*/ 181 h 181"/>
                <a:gd name="T8" fmla="*/ 4 w 997"/>
                <a:gd name="T9" fmla="*/ 5 h 181"/>
                <a:gd name="T10" fmla="*/ 2 w 997"/>
                <a:gd name="T11" fmla="*/ 4 h 181"/>
                <a:gd name="T12" fmla="*/ 0 w 997"/>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7" h="181">
                  <a:moveTo>
                    <a:pt x="0" y="0"/>
                  </a:moveTo>
                  <a:lnTo>
                    <a:pt x="990" y="176"/>
                  </a:lnTo>
                  <a:lnTo>
                    <a:pt x="993" y="178"/>
                  </a:lnTo>
                  <a:lnTo>
                    <a:pt x="997" y="181"/>
                  </a:lnTo>
                  <a:lnTo>
                    <a:pt x="4"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9" name="Freeform 571">
              <a:extLst>
                <a:ext uri="{FF2B5EF4-FFF2-40B4-BE49-F238E27FC236}">
                  <a16:creationId xmlns:a16="http://schemas.microsoft.com/office/drawing/2014/main" id="{A38622CB-7DC3-4CEA-9D25-ACF7F1860F7B}"/>
                </a:ext>
              </a:extLst>
            </p:cNvPr>
            <p:cNvSpPr>
              <a:spLocks/>
            </p:cNvSpPr>
            <p:nvPr/>
          </p:nvSpPr>
          <p:spPr bwMode="auto">
            <a:xfrm>
              <a:off x="2931" y="1740"/>
              <a:ext cx="998" cy="181"/>
            </a:xfrm>
            <a:custGeom>
              <a:avLst/>
              <a:gdLst>
                <a:gd name="T0" fmla="*/ 0 w 998"/>
                <a:gd name="T1" fmla="*/ 0 h 181"/>
                <a:gd name="T2" fmla="*/ 991 w 998"/>
                <a:gd name="T3" fmla="*/ 174 h 181"/>
                <a:gd name="T4" fmla="*/ 995 w 998"/>
                <a:gd name="T5" fmla="*/ 177 h 181"/>
                <a:gd name="T6" fmla="*/ 998 w 998"/>
                <a:gd name="T7" fmla="*/ 181 h 181"/>
                <a:gd name="T8" fmla="*/ 3 w 998"/>
                <a:gd name="T9" fmla="*/ 5 h 181"/>
                <a:gd name="T10" fmla="*/ 2 w 998"/>
                <a:gd name="T11" fmla="*/ 1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1" y="174"/>
                  </a:lnTo>
                  <a:lnTo>
                    <a:pt x="995" y="177"/>
                  </a:lnTo>
                  <a:lnTo>
                    <a:pt x="998" y="181"/>
                  </a:lnTo>
                  <a:lnTo>
                    <a:pt x="3" y="5"/>
                  </a:lnTo>
                  <a:lnTo>
                    <a:pt x="2"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0" name="Freeform 572">
              <a:extLst>
                <a:ext uri="{FF2B5EF4-FFF2-40B4-BE49-F238E27FC236}">
                  <a16:creationId xmlns:a16="http://schemas.microsoft.com/office/drawing/2014/main" id="{6AC59926-51C6-4F84-BCA5-693064D9DD4B}"/>
                </a:ext>
              </a:extLst>
            </p:cNvPr>
            <p:cNvSpPr>
              <a:spLocks/>
            </p:cNvSpPr>
            <p:nvPr/>
          </p:nvSpPr>
          <p:spPr bwMode="auto">
            <a:xfrm>
              <a:off x="2933" y="1741"/>
              <a:ext cx="999" cy="181"/>
            </a:xfrm>
            <a:custGeom>
              <a:avLst/>
              <a:gdLst>
                <a:gd name="T0" fmla="*/ 0 w 999"/>
                <a:gd name="T1" fmla="*/ 0 h 181"/>
                <a:gd name="T2" fmla="*/ 993 w 999"/>
                <a:gd name="T3" fmla="*/ 176 h 181"/>
                <a:gd name="T4" fmla="*/ 996 w 999"/>
                <a:gd name="T5" fmla="*/ 180 h 181"/>
                <a:gd name="T6" fmla="*/ 999 w 999"/>
                <a:gd name="T7" fmla="*/ 181 h 181"/>
                <a:gd name="T8" fmla="*/ 5 w 999"/>
                <a:gd name="T9" fmla="*/ 5 h 181"/>
                <a:gd name="T10" fmla="*/ 1 w 999"/>
                <a:gd name="T11" fmla="*/ 4 h 181"/>
                <a:gd name="T12" fmla="*/ 0 w 999"/>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9" h="181">
                  <a:moveTo>
                    <a:pt x="0" y="0"/>
                  </a:moveTo>
                  <a:lnTo>
                    <a:pt x="993" y="176"/>
                  </a:lnTo>
                  <a:lnTo>
                    <a:pt x="996" y="180"/>
                  </a:lnTo>
                  <a:lnTo>
                    <a:pt x="999" y="181"/>
                  </a:lnTo>
                  <a:lnTo>
                    <a:pt x="5" y="5"/>
                  </a:lnTo>
                  <a:lnTo>
                    <a:pt x="1"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1" name="Freeform 573">
              <a:extLst>
                <a:ext uri="{FF2B5EF4-FFF2-40B4-BE49-F238E27FC236}">
                  <a16:creationId xmlns:a16="http://schemas.microsoft.com/office/drawing/2014/main" id="{BF6EF59E-3CED-42F4-B2DF-BDA5CA6326F2}"/>
                </a:ext>
              </a:extLst>
            </p:cNvPr>
            <p:cNvSpPr>
              <a:spLocks/>
            </p:cNvSpPr>
            <p:nvPr/>
          </p:nvSpPr>
          <p:spPr bwMode="auto">
            <a:xfrm>
              <a:off x="2934" y="1745"/>
              <a:ext cx="1002" cy="181"/>
            </a:xfrm>
            <a:custGeom>
              <a:avLst/>
              <a:gdLst>
                <a:gd name="T0" fmla="*/ 0 w 1002"/>
                <a:gd name="T1" fmla="*/ 0 h 181"/>
                <a:gd name="T2" fmla="*/ 995 w 1002"/>
                <a:gd name="T3" fmla="*/ 176 h 181"/>
                <a:gd name="T4" fmla="*/ 998 w 1002"/>
                <a:gd name="T5" fmla="*/ 177 h 181"/>
                <a:gd name="T6" fmla="*/ 1002 w 1002"/>
                <a:gd name="T7" fmla="*/ 181 h 181"/>
                <a:gd name="T8" fmla="*/ 6 w 1002"/>
                <a:gd name="T9" fmla="*/ 5 h 181"/>
                <a:gd name="T10" fmla="*/ 4 w 1002"/>
                <a:gd name="T11" fmla="*/ 1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5" y="176"/>
                  </a:lnTo>
                  <a:lnTo>
                    <a:pt x="998" y="177"/>
                  </a:lnTo>
                  <a:lnTo>
                    <a:pt x="1002" y="181"/>
                  </a:lnTo>
                  <a:lnTo>
                    <a:pt x="6" y="5"/>
                  </a:lnTo>
                  <a:lnTo>
                    <a:pt x="4"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2" name="Freeform 574">
              <a:extLst>
                <a:ext uri="{FF2B5EF4-FFF2-40B4-BE49-F238E27FC236}">
                  <a16:creationId xmlns:a16="http://schemas.microsoft.com/office/drawing/2014/main" id="{927C0FDF-41C5-4380-9630-D8B32581C36E}"/>
                </a:ext>
              </a:extLst>
            </p:cNvPr>
            <p:cNvSpPr>
              <a:spLocks/>
            </p:cNvSpPr>
            <p:nvPr/>
          </p:nvSpPr>
          <p:spPr bwMode="auto">
            <a:xfrm>
              <a:off x="2938" y="1746"/>
              <a:ext cx="1001" cy="183"/>
            </a:xfrm>
            <a:custGeom>
              <a:avLst/>
              <a:gdLst>
                <a:gd name="T0" fmla="*/ 0 w 1001"/>
                <a:gd name="T1" fmla="*/ 0 h 183"/>
                <a:gd name="T2" fmla="*/ 994 w 1001"/>
                <a:gd name="T3" fmla="*/ 176 h 183"/>
                <a:gd name="T4" fmla="*/ 998 w 1001"/>
                <a:gd name="T5" fmla="*/ 180 h 183"/>
                <a:gd name="T6" fmla="*/ 1001 w 1001"/>
                <a:gd name="T7" fmla="*/ 183 h 183"/>
                <a:gd name="T8" fmla="*/ 3 w 1001"/>
                <a:gd name="T9" fmla="*/ 6 h 183"/>
                <a:gd name="T10" fmla="*/ 2 w 1001"/>
                <a:gd name="T11" fmla="*/ 4 h 183"/>
                <a:gd name="T12" fmla="*/ 0 w 1001"/>
                <a:gd name="T13" fmla="*/ 0 h 18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3">
                  <a:moveTo>
                    <a:pt x="0" y="0"/>
                  </a:moveTo>
                  <a:lnTo>
                    <a:pt x="994" y="176"/>
                  </a:lnTo>
                  <a:lnTo>
                    <a:pt x="998" y="180"/>
                  </a:lnTo>
                  <a:lnTo>
                    <a:pt x="1001" y="183"/>
                  </a:lnTo>
                  <a:lnTo>
                    <a:pt x="3" y="6"/>
                  </a:lnTo>
                  <a:lnTo>
                    <a:pt x="2" y="4"/>
                  </a:lnTo>
                  <a:lnTo>
                    <a:pt x="0" y="0"/>
                  </a:lnTo>
                  <a:close/>
                </a:path>
              </a:pathLst>
            </a:custGeom>
            <a:solidFill>
              <a:srgbClr val="D5E5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3" name="Freeform 575">
              <a:extLst>
                <a:ext uri="{FF2B5EF4-FFF2-40B4-BE49-F238E27FC236}">
                  <a16:creationId xmlns:a16="http://schemas.microsoft.com/office/drawing/2014/main" id="{24A0E6AA-1EE7-489D-963F-9D28BE399FCB}"/>
                </a:ext>
              </a:extLst>
            </p:cNvPr>
            <p:cNvSpPr>
              <a:spLocks/>
            </p:cNvSpPr>
            <p:nvPr/>
          </p:nvSpPr>
          <p:spPr bwMode="auto">
            <a:xfrm>
              <a:off x="2940" y="1750"/>
              <a:ext cx="1002" cy="181"/>
            </a:xfrm>
            <a:custGeom>
              <a:avLst/>
              <a:gdLst>
                <a:gd name="T0" fmla="*/ 0 w 1002"/>
                <a:gd name="T1" fmla="*/ 0 h 181"/>
                <a:gd name="T2" fmla="*/ 996 w 1002"/>
                <a:gd name="T3" fmla="*/ 176 h 181"/>
                <a:gd name="T4" fmla="*/ 999 w 1002"/>
                <a:gd name="T5" fmla="*/ 179 h 181"/>
                <a:gd name="T6" fmla="*/ 1002 w 1002"/>
                <a:gd name="T7" fmla="*/ 181 h 181"/>
                <a:gd name="T8" fmla="*/ 3 w 1002"/>
                <a:gd name="T9" fmla="*/ 5 h 181"/>
                <a:gd name="T10" fmla="*/ 1 w 1002"/>
                <a:gd name="T11" fmla="*/ 2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6" y="176"/>
                  </a:lnTo>
                  <a:lnTo>
                    <a:pt x="999" y="179"/>
                  </a:lnTo>
                  <a:lnTo>
                    <a:pt x="1002" y="181"/>
                  </a:lnTo>
                  <a:lnTo>
                    <a:pt x="3" y="5"/>
                  </a:lnTo>
                  <a:lnTo>
                    <a:pt x="1"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4" name="Freeform 576">
              <a:extLst>
                <a:ext uri="{FF2B5EF4-FFF2-40B4-BE49-F238E27FC236}">
                  <a16:creationId xmlns:a16="http://schemas.microsoft.com/office/drawing/2014/main" id="{3F70C550-CD59-4F6A-B11A-D52B0F8E84A5}"/>
                </a:ext>
              </a:extLst>
            </p:cNvPr>
            <p:cNvSpPr>
              <a:spLocks/>
            </p:cNvSpPr>
            <p:nvPr/>
          </p:nvSpPr>
          <p:spPr bwMode="auto">
            <a:xfrm>
              <a:off x="2941" y="1752"/>
              <a:ext cx="1005" cy="182"/>
            </a:xfrm>
            <a:custGeom>
              <a:avLst/>
              <a:gdLst>
                <a:gd name="T0" fmla="*/ 0 w 1005"/>
                <a:gd name="T1" fmla="*/ 0 h 182"/>
                <a:gd name="T2" fmla="*/ 998 w 1005"/>
                <a:gd name="T3" fmla="*/ 177 h 182"/>
                <a:gd name="T4" fmla="*/ 1000 w 1005"/>
                <a:gd name="T5" fmla="*/ 179 h 182"/>
                <a:gd name="T6" fmla="*/ 1003 w 1005"/>
                <a:gd name="T7" fmla="*/ 180 h 182"/>
                <a:gd name="T8" fmla="*/ 1003 w 1005"/>
                <a:gd name="T9" fmla="*/ 182 h 182"/>
                <a:gd name="T10" fmla="*/ 1005 w 1005"/>
                <a:gd name="T11" fmla="*/ 182 h 182"/>
                <a:gd name="T12" fmla="*/ 4 w 1005"/>
                <a:gd name="T13" fmla="*/ 6 h 182"/>
                <a:gd name="T14" fmla="*/ 2 w 1005"/>
                <a:gd name="T15" fmla="*/ 3 h 182"/>
                <a:gd name="T16" fmla="*/ 0 w 1005"/>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05" h="182">
                  <a:moveTo>
                    <a:pt x="0" y="0"/>
                  </a:moveTo>
                  <a:lnTo>
                    <a:pt x="998" y="177"/>
                  </a:lnTo>
                  <a:lnTo>
                    <a:pt x="1000" y="179"/>
                  </a:lnTo>
                  <a:lnTo>
                    <a:pt x="1003" y="180"/>
                  </a:lnTo>
                  <a:lnTo>
                    <a:pt x="1003" y="182"/>
                  </a:lnTo>
                  <a:lnTo>
                    <a:pt x="1005" y="182"/>
                  </a:lnTo>
                  <a:lnTo>
                    <a:pt x="4" y="6"/>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5" name="Freeform 577">
              <a:extLst>
                <a:ext uri="{FF2B5EF4-FFF2-40B4-BE49-F238E27FC236}">
                  <a16:creationId xmlns:a16="http://schemas.microsoft.com/office/drawing/2014/main" id="{DCD9B770-1AA5-4760-9636-2C73ED61277D}"/>
                </a:ext>
              </a:extLst>
            </p:cNvPr>
            <p:cNvSpPr>
              <a:spLocks/>
            </p:cNvSpPr>
            <p:nvPr/>
          </p:nvSpPr>
          <p:spPr bwMode="auto">
            <a:xfrm>
              <a:off x="2943" y="1755"/>
              <a:ext cx="1013" cy="182"/>
            </a:xfrm>
            <a:custGeom>
              <a:avLst/>
              <a:gdLst>
                <a:gd name="T0" fmla="*/ 0 w 1013"/>
                <a:gd name="T1" fmla="*/ 0 h 182"/>
                <a:gd name="T2" fmla="*/ 999 w 1013"/>
                <a:gd name="T3" fmla="*/ 176 h 182"/>
                <a:gd name="T4" fmla="*/ 999 w 1013"/>
                <a:gd name="T5" fmla="*/ 177 h 182"/>
                <a:gd name="T6" fmla="*/ 1001 w 1013"/>
                <a:gd name="T7" fmla="*/ 177 h 182"/>
                <a:gd name="T8" fmla="*/ 1006 w 1013"/>
                <a:gd name="T9" fmla="*/ 181 h 182"/>
                <a:gd name="T10" fmla="*/ 1013 w 1013"/>
                <a:gd name="T11" fmla="*/ 182 h 182"/>
                <a:gd name="T12" fmla="*/ 5 w 1013"/>
                <a:gd name="T13" fmla="*/ 5 h 182"/>
                <a:gd name="T14" fmla="*/ 2 w 1013"/>
                <a:gd name="T15" fmla="*/ 3 h 182"/>
                <a:gd name="T16" fmla="*/ 0 w 1013"/>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82">
                  <a:moveTo>
                    <a:pt x="0" y="0"/>
                  </a:moveTo>
                  <a:lnTo>
                    <a:pt x="999" y="176"/>
                  </a:lnTo>
                  <a:lnTo>
                    <a:pt x="999" y="177"/>
                  </a:lnTo>
                  <a:lnTo>
                    <a:pt x="1001" y="177"/>
                  </a:lnTo>
                  <a:lnTo>
                    <a:pt x="1006" y="181"/>
                  </a:lnTo>
                  <a:lnTo>
                    <a:pt x="1013" y="182"/>
                  </a:lnTo>
                  <a:lnTo>
                    <a:pt x="5"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6" name="Freeform 578">
              <a:extLst>
                <a:ext uri="{FF2B5EF4-FFF2-40B4-BE49-F238E27FC236}">
                  <a16:creationId xmlns:a16="http://schemas.microsoft.com/office/drawing/2014/main" id="{5110207D-E000-49AD-A65D-0678198F5704}"/>
                </a:ext>
              </a:extLst>
            </p:cNvPr>
            <p:cNvSpPr>
              <a:spLocks/>
            </p:cNvSpPr>
            <p:nvPr/>
          </p:nvSpPr>
          <p:spPr bwMode="auto">
            <a:xfrm>
              <a:off x="2945" y="1758"/>
              <a:ext cx="1014" cy="183"/>
            </a:xfrm>
            <a:custGeom>
              <a:avLst/>
              <a:gdLst>
                <a:gd name="T0" fmla="*/ 0 w 1014"/>
                <a:gd name="T1" fmla="*/ 0 h 183"/>
                <a:gd name="T2" fmla="*/ 1001 w 1014"/>
                <a:gd name="T3" fmla="*/ 176 h 183"/>
                <a:gd name="T4" fmla="*/ 1006 w 1014"/>
                <a:gd name="T5" fmla="*/ 178 h 183"/>
                <a:gd name="T6" fmla="*/ 1014 w 1014"/>
                <a:gd name="T7" fmla="*/ 181 h 183"/>
                <a:gd name="T8" fmla="*/ 1013 w 1014"/>
                <a:gd name="T9" fmla="*/ 181 h 183"/>
                <a:gd name="T10" fmla="*/ 1013 w 1014"/>
                <a:gd name="T11" fmla="*/ 183 h 183"/>
                <a:gd name="T12" fmla="*/ 5 w 1014"/>
                <a:gd name="T13" fmla="*/ 5 h 183"/>
                <a:gd name="T14" fmla="*/ 3 w 1014"/>
                <a:gd name="T15" fmla="*/ 2 h 183"/>
                <a:gd name="T16" fmla="*/ 0 w 1014"/>
                <a:gd name="T17" fmla="*/ 0 h 1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4" h="183">
                  <a:moveTo>
                    <a:pt x="0" y="0"/>
                  </a:moveTo>
                  <a:lnTo>
                    <a:pt x="1001" y="176"/>
                  </a:lnTo>
                  <a:lnTo>
                    <a:pt x="1006" y="178"/>
                  </a:lnTo>
                  <a:lnTo>
                    <a:pt x="1014" y="181"/>
                  </a:lnTo>
                  <a:lnTo>
                    <a:pt x="1013" y="181"/>
                  </a:lnTo>
                  <a:lnTo>
                    <a:pt x="1013" y="183"/>
                  </a:lnTo>
                  <a:lnTo>
                    <a:pt x="5" y="5"/>
                  </a:lnTo>
                  <a:lnTo>
                    <a:pt x="3"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7" name="Freeform 579">
              <a:extLst>
                <a:ext uri="{FF2B5EF4-FFF2-40B4-BE49-F238E27FC236}">
                  <a16:creationId xmlns:a16="http://schemas.microsoft.com/office/drawing/2014/main" id="{A6084632-67E3-41F6-BBB6-3E27A6C2EB2C}"/>
                </a:ext>
              </a:extLst>
            </p:cNvPr>
            <p:cNvSpPr>
              <a:spLocks/>
            </p:cNvSpPr>
            <p:nvPr/>
          </p:nvSpPr>
          <p:spPr bwMode="auto">
            <a:xfrm>
              <a:off x="2948" y="1760"/>
              <a:ext cx="1011" cy="182"/>
            </a:xfrm>
            <a:custGeom>
              <a:avLst/>
              <a:gdLst>
                <a:gd name="T0" fmla="*/ 0 w 1011"/>
                <a:gd name="T1" fmla="*/ 0 h 182"/>
                <a:gd name="T2" fmla="*/ 1008 w 1011"/>
                <a:gd name="T3" fmla="*/ 177 h 182"/>
                <a:gd name="T4" fmla="*/ 1010 w 1011"/>
                <a:gd name="T5" fmla="*/ 179 h 182"/>
                <a:gd name="T6" fmla="*/ 1011 w 1011"/>
                <a:gd name="T7" fmla="*/ 179 h 182"/>
                <a:gd name="T8" fmla="*/ 1010 w 1011"/>
                <a:gd name="T9" fmla="*/ 181 h 182"/>
                <a:gd name="T10" fmla="*/ 1008 w 1011"/>
                <a:gd name="T11" fmla="*/ 182 h 182"/>
                <a:gd name="T12" fmla="*/ 3 w 1011"/>
                <a:gd name="T13" fmla="*/ 5 h 182"/>
                <a:gd name="T14" fmla="*/ 2 w 1011"/>
                <a:gd name="T15" fmla="*/ 3 h 182"/>
                <a:gd name="T16" fmla="*/ 0 w 1011"/>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1" h="182">
                  <a:moveTo>
                    <a:pt x="0" y="0"/>
                  </a:moveTo>
                  <a:lnTo>
                    <a:pt x="1008" y="177"/>
                  </a:lnTo>
                  <a:lnTo>
                    <a:pt x="1010" y="179"/>
                  </a:lnTo>
                  <a:lnTo>
                    <a:pt x="1011" y="179"/>
                  </a:lnTo>
                  <a:lnTo>
                    <a:pt x="1010" y="181"/>
                  </a:lnTo>
                  <a:lnTo>
                    <a:pt x="1008" y="182"/>
                  </a:lnTo>
                  <a:lnTo>
                    <a:pt x="3"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8" name="Freeform 580">
              <a:extLst>
                <a:ext uri="{FF2B5EF4-FFF2-40B4-BE49-F238E27FC236}">
                  <a16:creationId xmlns:a16="http://schemas.microsoft.com/office/drawing/2014/main" id="{1E1F8A2F-96D3-467E-8B2E-E7DC767AFD82}"/>
                </a:ext>
              </a:extLst>
            </p:cNvPr>
            <p:cNvSpPr>
              <a:spLocks/>
            </p:cNvSpPr>
            <p:nvPr/>
          </p:nvSpPr>
          <p:spPr bwMode="auto">
            <a:xfrm>
              <a:off x="2950" y="1763"/>
              <a:ext cx="1008" cy="181"/>
            </a:xfrm>
            <a:custGeom>
              <a:avLst/>
              <a:gdLst>
                <a:gd name="T0" fmla="*/ 0 w 1008"/>
                <a:gd name="T1" fmla="*/ 0 h 181"/>
                <a:gd name="T2" fmla="*/ 1008 w 1008"/>
                <a:gd name="T3" fmla="*/ 178 h 181"/>
                <a:gd name="T4" fmla="*/ 1006 w 1008"/>
                <a:gd name="T5" fmla="*/ 179 h 181"/>
                <a:gd name="T6" fmla="*/ 1004 w 1008"/>
                <a:gd name="T7" fmla="*/ 181 h 181"/>
                <a:gd name="T8" fmla="*/ 3 w 1008"/>
                <a:gd name="T9" fmla="*/ 5 h 181"/>
                <a:gd name="T10" fmla="*/ 1 w 1008"/>
                <a:gd name="T11" fmla="*/ 2 h 181"/>
                <a:gd name="T12" fmla="*/ 0 w 100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8" h="181">
                  <a:moveTo>
                    <a:pt x="0" y="0"/>
                  </a:moveTo>
                  <a:lnTo>
                    <a:pt x="1008" y="178"/>
                  </a:lnTo>
                  <a:lnTo>
                    <a:pt x="1006" y="179"/>
                  </a:lnTo>
                  <a:lnTo>
                    <a:pt x="1004" y="181"/>
                  </a:lnTo>
                  <a:lnTo>
                    <a:pt x="3" y="5"/>
                  </a:lnTo>
                  <a:lnTo>
                    <a:pt x="1"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9" name="Freeform 581">
              <a:extLst>
                <a:ext uri="{FF2B5EF4-FFF2-40B4-BE49-F238E27FC236}">
                  <a16:creationId xmlns:a16="http://schemas.microsoft.com/office/drawing/2014/main" id="{66693356-87FD-40AE-8D3B-B9ADD3C3C532}"/>
                </a:ext>
              </a:extLst>
            </p:cNvPr>
            <p:cNvSpPr>
              <a:spLocks/>
            </p:cNvSpPr>
            <p:nvPr/>
          </p:nvSpPr>
          <p:spPr bwMode="auto">
            <a:xfrm>
              <a:off x="2951" y="1765"/>
              <a:ext cx="1005" cy="181"/>
            </a:xfrm>
            <a:custGeom>
              <a:avLst/>
              <a:gdLst>
                <a:gd name="T0" fmla="*/ 0 w 1005"/>
                <a:gd name="T1" fmla="*/ 0 h 181"/>
                <a:gd name="T2" fmla="*/ 1005 w 1005"/>
                <a:gd name="T3" fmla="*/ 177 h 181"/>
                <a:gd name="T4" fmla="*/ 1003 w 1005"/>
                <a:gd name="T5" fmla="*/ 179 h 181"/>
                <a:gd name="T6" fmla="*/ 1003 w 1005"/>
                <a:gd name="T7" fmla="*/ 181 h 181"/>
                <a:gd name="T8" fmla="*/ 5 w 1005"/>
                <a:gd name="T9" fmla="*/ 5 h 181"/>
                <a:gd name="T10" fmla="*/ 2 w 1005"/>
                <a:gd name="T11" fmla="*/ 3 h 181"/>
                <a:gd name="T12" fmla="*/ 0 w 1005"/>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5" h="181">
                  <a:moveTo>
                    <a:pt x="0" y="0"/>
                  </a:moveTo>
                  <a:lnTo>
                    <a:pt x="1005" y="177"/>
                  </a:lnTo>
                  <a:lnTo>
                    <a:pt x="1003" y="179"/>
                  </a:lnTo>
                  <a:lnTo>
                    <a:pt x="1003" y="181"/>
                  </a:lnTo>
                  <a:lnTo>
                    <a:pt x="5"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0" name="Freeform 582">
              <a:extLst>
                <a:ext uri="{FF2B5EF4-FFF2-40B4-BE49-F238E27FC236}">
                  <a16:creationId xmlns:a16="http://schemas.microsoft.com/office/drawing/2014/main" id="{261A1EC9-C44B-4556-AE2A-EDFA7D75D38A}"/>
                </a:ext>
              </a:extLst>
            </p:cNvPr>
            <p:cNvSpPr>
              <a:spLocks/>
            </p:cNvSpPr>
            <p:nvPr/>
          </p:nvSpPr>
          <p:spPr bwMode="auto">
            <a:xfrm>
              <a:off x="2953" y="1768"/>
              <a:ext cx="1001" cy="180"/>
            </a:xfrm>
            <a:custGeom>
              <a:avLst/>
              <a:gdLst>
                <a:gd name="T0" fmla="*/ 0 w 1001"/>
                <a:gd name="T1" fmla="*/ 0 h 180"/>
                <a:gd name="T2" fmla="*/ 1001 w 1001"/>
                <a:gd name="T3" fmla="*/ 176 h 180"/>
                <a:gd name="T4" fmla="*/ 1001 w 1001"/>
                <a:gd name="T5" fmla="*/ 178 h 180"/>
                <a:gd name="T6" fmla="*/ 1000 w 1001"/>
                <a:gd name="T7" fmla="*/ 180 h 180"/>
                <a:gd name="T8" fmla="*/ 5 w 1001"/>
                <a:gd name="T9" fmla="*/ 5 h 180"/>
                <a:gd name="T10" fmla="*/ 3 w 1001"/>
                <a:gd name="T11" fmla="*/ 2 h 180"/>
                <a:gd name="T12" fmla="*/ 0 w 1001"/>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0">
                  <a:moveTo>
                    <a:pt x="0" y="0"/>
                  </a:moveTo>
                  <a:lnTo>
                    <a:pt x="1001" y="176"/>
                  </a:lnTo>
                  <a:lnTo>
                    <a:pt x="1001" y="178"/>
                  </a:lnTo>
                  <a:lnTo>
                    <a:pt x="1000" y="180"/>
                  </a:lnTo>
                  <a:lnTo>
                    <a:pt x="5" y="5"/>
                  </a:lnTo>
                  <a:lnTo>
                    <a:pt x="3"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1" name="Freeform 583">
              <a:extLst>
                <a:ext uri="{FF2B5EF4-FFF2-40B4-BE49-F238E27FC236}">
                  <a16:creationId xmlns:a16="http://schemas.microsoft.com/office/drawing/2014/main" id="{DAF77D96-AC26-4F04-A268-BBE1A8F408DE}"/>
                </a:ext>
              </a:extLst>
            </p:cNvPr>
            <p:cNvSpPr>
              <a:spLocks/>
            </p:cNvSpPr>
            <p:nvPr/>
          </p:nvSpPr>
          <p:spPr bwMode="auto">
            <a:xfrm>
              <a:off x="2956" y="1770"/>
              <a:ext cx="998" cy="181"/>
            </a:xfrm>
            <a:custGeom>
              <a:avLst/>
              <a:gdLst>
                <a:gd name="T0" fmla="*/ 0 w 998"/>
                <a:gd name="T1" fmla="*/ 0 h 181"/>
                <a:gd name="T2" fmla="*/ 998 w 998"/>
                <a:gd name="T3" fmla="*/ 176 h 181"/>
                <a:gd name="T4" fmla="*/ 997 w 998"/>
                <a:gd name="T5" fmla="*/ 178 h 181"/>
                <a:gd name="T6" fmla="*/ 995 w 998"/>
                <a:gd name="T7" fmla="*/ 181 h 181"/>
                <a:gd name="T8" fmla="*/ 4 w 998"/>
                <a:gd name="T9" fmla="*/ 5 h 181"/>
                <a:gd name="T10" fmla="*/ 2 w 998"/>
                <a:gd name="T11" fmla="*/ 3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8" y="176"/>
                  </a:lnTo>
                  <a:lnTo>
                    <a:pt x="997" y="178"/>
                  </a:lnTo>
                  <a:lnTo>
                    <a:pt x="995" y="181"/>
                  </a:lnTo>
                  <a:lnTo>
                    <a:pt x="4"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2" name="Freeform 584">
              <a:extLst>
                <a:ext uri="{FF2B5EF4-FFF2-40B4-BE49-F238E27FC236}">
                  <a16:creationId xmlns:a16="http://schemas.microsoft.com/office/drawing/2014/main" id="{44585050-DCB0-4FC5-ACEE-A661262D9AF7}"/>
                </a:ext>
              </a:extLst>
            </p:cNvPr>
            <p:cNvSpPr>
              <a:spLocks/>
            </p:cNvSpPr>
            <p:nvPr/>
          </p:nvSpPr>
          <p:spPr bwMode="auto">
            <a:xfrm>
              <a:off x="2958" y="1773"/>
              <a:ext cx="995" cy="180"/>
            </a:xfrm>
            <a:custGeom>
              <a:avLst/>
              <a:gdLst>
                <a:gd name="T0" fmla="*/ 0 w 995"/>
                <a:gd name="T1" fmla="*/ 0 h 180"/>
                <a:gd name="T2" fmla="*/ 995 w 995"/>
                <a:gd name="T3" fmla="*/ 175 h 180"/>
                <a:gd name="T4" fmla="*/ 993 w 995"/>
                <a:gd name="T5" fmla="*/ 178 h 180"/>
                <a:gd name="T6" fmla="*/ 991 w 995"/>
                <a:gd name="T7" fmla="*/ 180 h 180"/>
                <a:gd name="T8" fmla="*/ 5 w 995"/>
                <a:gd name="T9" fmla="*/ 6 h 180"/>
                <a:gd name="T10" fmla="*/ 2 w 995"/>
                <a:gd name="T11" fmla="*/ 2 h 180"/>
                <a:gd name="T12" fmla="*/ 0 w 995"/>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5" h="180">
                  <a:moveTo>
                    <a:pt x="0" y="0"/>
                  </a:moveTo>
                  <a:lnTo>
                    <a:pt x="995" y="175"/>
                  </a:lnTo>
                  <a:lnTo>
                    <a:pt x="993" y="178"/>
                  </a:lnTo>
                  <a:lnTo>
                    <a:pt x="991" y="180"/>
                  </a:lnTo>
                  <a:lnTo>
                    <a:pt x="5" y="6"/>
                  </a:lnTo>
                  <a:lnTo>
                    <a:pt x="2"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3" name="Freeform 585">
              <a:extLst>
                <a:ext uri="{FF2B5EF4-FFF2-40B4-BE49-F238E27FC236}">
                  <a16:creationId xmlns:a16="http://schemas.microsoft.com/office/drawing/2014/main" id="{D170D12E-B071-44A6-96B9-1612DE97AF6A}"/>
                </a:ext>
              </a:extLst>
            </p:cNvPr>
            <p:cNvSpPr>
              <a:spLocks/>
            </p:cNvSpPr>
            <p:nvPr/>
          </p:nvSpPr>
          <p:spPr bwMode="auto">
            <a:xfrm>
              <a:off x="2960" y="1775"/>
              <a:ext cx="991" cy="179"/>
            </a:xfrm>
            <a:custGeom>
              <a:avLst/>
              <a:gdLst>
                <a:gd name="T0" fmla="*/ 0 w 991"/>
                <a:gd name="T1" fmla="*/ 0 h 179"/>
                <a:gd name="T2" fmla="*/ 991 w 991"/>
                <a:gd name="T3" fmla="*/ 176 h 179"/>
                <a:gd name="T4" fmla="*/ 989 w 991"/>
                <a:gd name="T5" fmla="*/ 178 h 179"/>
                <a:gd name="T6" fmla="*/ 987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91" y="176"/>
                  </a:lnTo>
                  <a:lnTo>
                    <a:pt x="989" y="178"/>
                  </a:lnTo>
                  <a:lnTo>
                    <a:pt x="987" y="179"/>
                  </a:lnTo>
                  <a:lnTo>
                    <a:pt x="5" y="5"/>
                  </a:lnTo>
                  <a:lnTo>
                    <a:pt x="3" y="4"/>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4" name="Freeform 586">
              <a:extLst>
                <a:ext uri="{FF2B5EF4-FFF2-40B4-BE49-F238E27FC236}">
                  <a16:creationId xmlns:a16="http://schemas.microsoft.com/office/drawing/2014/main" id="{211DB2DB-9BB4-4690-A01D-A3D82A61F74F}"/>
                </a:ext>
              </a:extLst>
            </p:cNvPr>
            <p:cNvSpPr>
              <a:spLocks/>
            </p:cNvSpPr>
            <p:nvPr/>
          </p:nvSpPr>
          <p:spPr bwMode="auto">
            <a:xfrm>
              <a:off x="2963" y="1779"/>
              <a:ext cx="986" cy="177"/>
            </a:xfrm>
            <a:custGeom>
              <a:avLst/>
              <a:gdLst>
                <a:gd name="T0" fmla="*/ 0 w 986"/>
                <a:gd name="T1" fmla="*/ 0 h 177"/>
                <a:gd name="T2" fmla="*/ 986 w 986"/>
                <a:gd name="T3" fmla="*/ 174 h 177"/>
                <a:gd name="T4" fmla="*/ 984 w 986"/>
                <a:gd name="T5" fmla="*/ 175 h 177"/>
                <a:gd name="T6" fmla="*/ 983 w 986"/>
                <a:gd name="T7" fmla="*/ 177 h 177"/>
                <a:gd name="T8" fmla="*/ 4 w 986"/>
                <a:gd name="T9" fmla="*/ 5 h 177"/>
                <a:gd name="T10" fmla="*/ 2 w 986"/>
                <a:gd name="T11" fmla="*/ 1 h 177"/>
                <a:gd name="T12" fmla="*/ 0 w 986"/>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7">
                  <a:moveTo>
                    <a:pt x="0" y="0"/>
                  </a:moveTo>
                  <a:lnTo>
                    <a:pt x="986" y="174"/>
                  </a:lnTo>
                  <a:lnTo>
                    <a:pt x="984" y="175"/>
                  </a:lnTo>
                  <a:lnTo>
                    <a:pt x="983" y="177"/>
                  </a:lnTo>
                  <a:lnTo>
                    <a:pt x="4" y="5"/>
                  </a:lnTo>
                  <a:lnTo>
                    <a:pt x="2"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5" name="Freeform 587">
              <a:extLst>
                <a:ext uri="{FF2B5EF4-FFF2-40B4-BE49-F238E27FC236}">
                  <a16:creationId xmlns:a16="http://schemas.microsoft.com/office/drawing/2014/main" id="{273BA727-2D45-4C23-AC38-760522AEFA19}"/>
                </a:ext>
              </a:extLst>
            </p:cNvPr>
            <p:cNvSpPr>
              <a:spLocks/>
            </p:cNvSpPr>
            <p:nvPr/>
          </p:nvSpPr>
          <p:spPr bwMode="auto">
            <a:xfrm>
              <a:off x="2965" y="1780"/>
              <a:ext cx="982" cy="178"/>
            </a:xfrm>
            <a:custGeom>
              <a:avLst/>
              <a:gdLst>
                <a:gd name="T0" fmla="*/ 0 w 982"/>
                <a:gd name="T1" fmla="*/ 0 h 178"/>
                <a:gd name="T2" fmla="*/ 982 w 982"/>
                <a:gd name="T3" fmla="*/ 174 h 178"/>
                <a:gd name="T4" fmla="*/ 981 w 982"/>
                <a:gd name="T5" fmla="*/ 176 h 178"/>
                <a:gd name="T6" fmla="*/ 981 w 982"/>
                <a:gd name="T7" fmla="*/ 178 h 178"/>
                <a:gd name="T8" fmla="*/ 5 w 982"/>
                <a:gd name="T9" fmla="*/ 5 h 178"/>
                <a:gd name="T10" fmla="*/ 2 w 982"/>
                <a:gd name="T11" fmla="*/ 4 h 178"/>
                <a:gd name="T12" fmla="*/ 0 w 982"/>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2" h="178">
                  <a:moveTo>
                    <a:pt x="0" y="0"/>
                  </a:moveTo>
                  <a:lnTo>
                    <a:pt x="982" y="174"/>
                  </a:lnTo>
                  <a:lnTo>
                    <a:pt x="981" y="176"/>
                  </a:lnTo>
                  <a:lnTo>
                    <a:pt x="981" y="178"/>
                  </a:lnTo>
                  <a:lnTo>
                    <a:pt x="5" y="5"/>
                  </a:lnTo>
                  <a:lnTo>
                    <a:pt x="2" y="4"/>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6" name="Freeform 588">
              <a:extLst>
                <a:ext uri="{FF2B5EF4-FFF2-40B4-BE49-F238E27FC236}">
                  <a16:creationId xmlns:a16="http://schemas.microsoft.com/office/drawing/2014/main" id="{A0C47B3D-B3FC-4EEB-B711-F7512164D295}"/>
                </a:ext>
              </a:extLst>
            </p:cNvPr>
            <p:cNvSpPr>
              <a:spLocks/>
            </p:cNvSpPr>
            <p:nvPr/>
          </p:nvSpPr>
          <p:spPr bwMode="auto">
            <a:xfrm>
              <a:off x="2967" y="1784"/>
              <a:ext cx="979" cy="175"/>
            </a:xfrm>
            <a:custGeom>
              <a:avLst/>
              <a:gdLst>
                <a:gd name="T0" fmla="*/ 0 w 979"/>
                <a:gd name="T1" fmla="*/ 0 h 175"/>
                <a:gd name="T2" fmla="*/ 979 w 979"/>
                <a:gd name="T3" fmla="*/ 172 h 175"/>
                <a:gd name="T4" fmla="*/ 979 w 979"/>
                <a:gd name="T5" fmla="*/ 174 h 175"/>
                <a:gd name="T6" fmla="*/ 977 w 979"/>
                <a:gd name="T7" fmla="*/ 175 h 175"/>
                <a:gd name="T8" fmla="*/ 5 w 979"/>
                <a:gd name="T9" fmla="*/ 5 h 175"/>
                <a:gd name="T10" fmla="*/ 3 w 979"/>
                <a:gd name="T11" fmla="*/ 1 h 175"/>
                <a:gd name="T12" fmla="*/ 0 w 979"/>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9" h="175">
                  <a:moveTo>
                    <a:pt x="0" y="0"/>
                  </a:moveTo>
                  <a:lnTo>
                    <a:pt x="979" y="172"/>
                  </a:lnTo>
                  <a:lnTo>
                    <a:pt x="979" y="174"/>
                  </a:lnTo>
                  <a:lnTo>
                    <a:pt x="977" y="175"/>
                  </a:lnTo>
                  <a:lnTo>
                    <a:pt x="5" y="5"/>
                  </a:lnTo>
                  <a:lnTo>
                    <a:pt x="3"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7" name="Freeform 589">
              <a:extLst>
                <a:ext uri="{FF2B5EF4-FFF2-40B4-BE49-F238E27FC236}">
                  <a16:creationId xmlns:a16="http://schemas.microsoft.com/office/drawing/2014/main" id="{F809845E-E6B8-4250-A4FF-F22095C69FA1}"/>
                </a:ext>
              </a:extLst>
            </p:cNvPr>
            <p:cNvSpPr>
              <a:spLocks/>
            </p:cNvSpPr>
            <p:nvPr/>
          </p:nvSpPr>
          <p:spPr bwMode="auto">
            <a:xfrm>
              <a:off x="2970" y="1785"/>
              <a:ext cx="976" cy="178"/>
            </a:xfrm>
            <a:custGeom>
              <a:avLst/>
              <a:gdLst>
                <a:gd name="T0" fmla="*/ 0 w 976"/>
                <a:gd name="T1" fmla="*/ 0 h 178"/>
                <a:gd name="T2" fmla="*/ 976 w 976"/>
                <a:gd name="T3" fmla="*/ 173 h 178"/>
                <a:gd name="T4" fmla="*/ 974 w 976"/>
                <a:gd name="T5" fmla="*/ 174 h 178"/>
                <a:gd name="T6" fmla="*/ 972 w 976"/>
                <a:gd name="T7" fmla="*/ 178 h 178"/>
                <a:gd name="T8" fmla="*/ 3 w 976"/>
                <a:gd name="T9" fmla="*/ 5 h 178"/>
                <a:gd name="T10" fmla="*/ 2 w 976"/>
                <a:gd name="T11" fmla="*/ 4 h 178"/>
                <a:gd name="T12" fmla="*/ 0 w 97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178">
                  <a:moveTo>
                    <a:pt x="0" y="0"/>
                  </a:moveTo>
                  <a:lnTo>
                    <a:pt x="976" y="173"/>
                  </a:lnTo>
                  <a:lnTo>
                    <a:pt x="974" y="174"/>
                  </a:lnTo>
                  <a:lnTo>
                    <a:pt x="972" y="178"/>
                  </a:lnTo>
                  <a:lnTo>
                    <a:pt x="3" y="5"/>
                  </a:lnTo>
                  <a:lnTo>
                    <a:pt x="2"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8" name="Freeform 590">
              <a:extLst>
                <a:ext uri="{FF2B5EF4-FFF2-40B4-BE49-F238E27FC236}">
                  <a16:creationId xmlns:a16="http://schemas.microsoft.com/office/drawing/2014/main" id="{FF1EE1A8-BF59-4497-987C-06DD29F413D4}"/>
                </a:ext>
              </a:extLst>
            </p:cNvPr>
            <p:cNvSpPr>
              <a:spLocks/>
            </p:cNvSpPr>
            <p:nvPr/>
          </p:nvSpPr>
          <p:spPr bwMode="auto">
            <a:xfrm>
              <a:off x="2972" y="1789"/>
              <a:ext cx="972" cy="175"/>
            </a:xfrm>
            <a:custGeom>
              <a:avLst/>
              <a:gdLst>
                <a:gd name="T0" fmla="*/ 0 w 972"/>
                <a:gd name="T1" fmla="*/ 0 h 175"/>
                <a:gd name="T2" fmla="*/ 972 w 972"/>
                <a:gd name="T3" fmla="*/ 170 h 175"/>
                <a:gd name="T4" fmla="*/ 970 w 972"/>
                <a:gd name="T5" fmla="*/ 174 h 175"/>
                <a:gd name="T6" fmla="*/ 969 w 972"/>
                <a:gd name="T7" fmla="*/ 175 h 175"/>
                <a:gd name="T8" fmla="*/ 5 w 972"/>
                <a:gd name="T9" fmla="*/ 5 h 175"/>
                <a:gd name="T10" fmla="*/ 1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72" y="170"/>
                  </a:lnTo>
                  <a:lnTo>
                    <a:pt x="970" y="174"/>
                  </a:lnTo>
                  <a:lnTo>
                    <a:pt x="969" y="175"/>
                  </a:lnTo>
                  <a:lnTo>
                    <a:pt x="5" y="5"/>
                  </a:lnTo>
                  <a:lnTo>
                    <a:pt x="1" y="1"/>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9" name="Freeform 591">
              <a:extLst>
                <a:ext uri="{FF2B5EF4-FFF2-40B4-BE49-F238E27FC236}">
                  <a16:creationId xmlns:a16="http://schemas.microsoft.com/office/drawing/2014/main" id="{B2B3BFC5-F773-43B7-806D-14F6DA565E92}"/>
                </a:ext>
              </a:extLst>
            </p:cNvPr>
            <p:cNvSpPr>
              <a:spLocks/>
            </p:cNvSpPr>
            <p:nvPr/>
          </p:nvSpPr>
          <p:spPr bwMode="auto">
            <a:xfrm>
              <a:off x="2973" y="1790"/>
              <a:ext cx="969" cy="176"/>
            </a:xfrm>
            <a:custGeom>
              <a:avLst/>
              <a:gdLst>
                <a:gd name="T0" fmla="*/ 0 w 969"/>
                <a:gd name="T1" fmla="*/ 0 h 176"/>
                <a:gd name="T2" fmla="*/ 969 w 969"/>
                <a:gd name="T3" fmla="*/ 173 h 176"/>
                <a:gd name="T4" fmla="*/ 968 w 969"/>
                <a:gd name="T5" fmla="*/ 174 h 176"/>
                <a:gd name="T6" fmla="*/ 966 w 969"/>
                <a:gd name="T7" fmla="*/ 176 h 176"/>
                <a:gd name="T8" fmla="*/ 5 w 969"/>
                <a:gd name="T9" fmla="*/ 7 h 176"/>
                <a:gd name="T10" fmla="*/ 4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9" y="173"/>
                  </a:lnTo>
                  <a:lnTo>
                    <a:pt x="968" y="174"/>
                  </a:lnTo>
                  <a:lnTo>
                    <a:pt x="966" y="176"/>
                  </a:lnTo>
                  <a:lnTo>
                    <a:pt x="5" y="7"/>
                  </a:lnTo>
                  <a:lnTo>
                    <a:pt x="4"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0" name="Freeform 592">
              <a:extLst>
                <a:ext uri="{FF2B5EF4-FFF2-40B4-BE49-F238E27FC236}">
                  <a16:creationId xmlns:a16="http://schemas.microsoft.com/office/drawing/2014/main" id="{5176C003-73CF-4A7B-93D0-2588D573550D}"/>
                </a:ext>
              </a:extLst>
            </p:cNvPr>
            <p:cNvSpPr>
              <a:spLocks/>
            </p:cNvSpPr>
            <p:nvPr/>
          </p:nvSpPr>
          <p:spPr bwMode="auto">
            <a:xfrm>
              <a:off x="2977" y="1794"/>
              <a:ext cx="964" cy="174"/>
            </a:xfrm>
            <a:custGeom>
              <a:avLst/>
              <a:gdLst>
                <a:gd name="T0" fmla="*/ 0 w 964"/>
                <a:gd name="T1" fmla="*/ 0 h 174"/>
                <a:gd name="T2" fmla="*/ 964 w 964"/>
                <a:gd name="T3" fmla="*/ 170 h 174"/>
                <a:gd name="T4" fmla="*/ 962 w 964"/>
                <a:gd name="T5" fmla="*/ 172 h 174"/>
                <a:gd name="T6" fmla="*/ 960 w 964"/>
                <a:gd name="T7" fmla="*/ 174 h 174"/>
                <a:gd name="T8" fmla="*/ 3 w 964"/>
                <a:gd name="T9" fmla="*/ 5 h 174"/>
                <a:gd name="T10" fmla="*/ 1 w 964"/>
                <a:gd name="T11" fmla="*/ 3 h 174"/>
                <a:gd name="T12" fmla="*/ 0 w 964"/>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4" h="174">
                  <a:moveTo>
                    <a:pt x="0" y="0"/>
                  </a:moveTo>
                  <a:lnTo>
                    <a:pt x="964" y="170"/>
                  </a:lnTo>
                  <a:lnTo>
                    <a:pt x="962" y="172"/>
                  </a:lnTo>
                  <a:lnTo>
                    <a:pt x="960" y="174"/>
                  </a:lnTo>
                  <a:lnTo>
                    <a:pt x="3" y="5"/>
                  </a:lnTo>
                  <a:lnTo>
                    <a:pt x="1"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1" name="Freeform 593">
              <a:extLst>
                <a:ext uri="{FF2B5EF4-FFF2-40B4-BE49-F238E27FC236}">
                  <a16:creationId xmlns:a16="http://schemas.microsoft.com/office/drawing/2014/main" id="{BA9C56EC-AE33-4638-A4A7-F3FBA5652ACE}"/>
                </a:ext>
              </a:extLst>
            </p:cNvPr>
            <p:cNvSpPr>
              <a:spLocks/>
            </p:cNvSpPr>
            <p:nvPr/>
          </p:nvSpPr>
          <p:spPr bwMode="auto">
            <a:xfrm>
              <a:off x="2978" y="1797"/>
              <a:ext cx="961" cy="173"/>
            </a:xfrm>
            <a:custGeom>
              <a:avLst/>
              <a:gdLst>
                <a:gd name="T0" fmla="*/ 0 w 961"/>
                <a:gd name="T1" fmla="*/ 0 h 173"/>
                <a:gd name="T2" fmla="*/ 961 w 961"/>
                <a:gd name="T3" fmla="*/ 169 h 173"/>
                <a:gd name="T4" fmla="*/ 959 w 961"/>
                <a:gd name="T5" fmla="*/ 171 h 173"/>
                <a:gd name="T6" fmla="*/ 958 w 961"/>
                <a:gd name="T7" fmla="*/ 173 h 173"/>
                <a:gd name="T8" fmla="*/ 5 w 961"/>
                <a:gd name="T9" fmla="*/ 5 h 173"/>
                <a:gd name="T10" fmla="*/ 2 w 961"/>
                <a:gd name="T11" fmla="*/ 2 h 173"/>
                <a:gd name="T12" fmla="*/ 0 w 961"/>
                <a:gd name="T13" fmla="*/ 0 h 1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1" h="173">
                  <a:moveTo>
                    <a:pt x="0" y="0"/>
                  </a:moveTo>
                  <a:lnTo>
                    <a:pt x="961" y="169"/>
                  </a:lnTo>
                  <a:lnTo>
                    <a:pt x="959" y="171"/>
                  </a:lnTo>
                  <a:lnTo>
                    <a:pt x="958" y="173"/>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2" name="Freeform 594">
              <a:extLst>
                <a:ext uri="{FF2B5EF4-FFF2-40B4-BE49-F238E27FC236}">
                  <a16:creationId xmlns:a16="http://schemas.microsoft.com/office/drawing/2014/main" id="{64BC909F-6971-4158-9C78-86B5588A092A}"/>
                </a:ext>
              </a:extLst>
            </p:cNvPr>
            <p:cNvSpPr>
              <a:spLocks/>
            </p:cNvSpPr>
            <p:nvPr/>
          </p:nvSpPr>
          <p:spPr bwMode="auto">
            <a:xfrm>
              <a:off x="2980" y="1799"/>
              <a:ext cx="957" cy="172"/>
            </a:xfrm>
            <a:custGeom>
              <a:avLst/>
              <a:gdLst>
                <a:gd name="T0" fmla="*/ 0 w 957"/>
                <a:gd name="T1" fmla="*/ 0 h 172"/>
                <a:gd name="T2" fmla="*/ 957 w 957"/>
                <a:gd name="T3" fmla="*/ 169 h 172"/>
                <a:gd name="T4" fmla="*/ 956 w 957"/>
                <a:gd name="T5" fmla="*/ 171 h 172"/>
                <a:gd name="T6" fmla="*/ 954 w 957"/>
                <a:gd name="T7" fmla="*/ 172 h 172"/>
                <a:gd name="T8" fmla="*/ 5 w 957"/>
                <a:gd name="T9" fmla="*/ 5 h 172"/>
                <a:gd name="T10" fmla="*/ 3 w 957"/>
                <a:gd name="T11" fmla="*/ 3 h 172"/>
                <a:gd name="T12" fmla="*/ 0 w 957"/>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2">
                  <a:moveTo>
                    <a:pt x="0" y="0"/>
                  </a:moveTo>
                  <a:lnTo>
                    <a:pt x="957" y="169"/>
                  </a:lnTo>
                  <a:lnTo>
                    <a:pt x="956" y="171"/>
                  </a:lnTo>
                  <a:lnTo>
                    <a:pt x="954" y="172"/>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3" name="Freeform 595">
              <a:extLst>
                <a:ext uri="{FF2B5EF4-FFF2-40B4-BE49-F238E27FC236}">
                  <a16:creationId xmlns:a16="http://schemas.microsoft.com/office/drawing/2014/main" id="{709C616F-8E4C-4E36-80D4-C2701C30AAF5}"/>
                </a:ext>
              </a:extLst>
            </p:cNvPr>
            <p:cNvSpPr>
              <a:spLocks/>
            </p:cNvSpPr>
            <p:nvPr/>
          </p:nvSpPr>
          <p:spPr bwMode="auto">
            <a:xfrm>
              <a:off x="2983" y="1802"/>
              <a:ext cx="953" cy="171"/>
            </a:xfrm>
            <a:custGeom>
              <a:avLst/>
              <a:gdLst>
                <a:gd name="T0" fmla="*/ 0 w 953"/>
                <a:gd name="T1" fmla="*/ 0 h 171"/>
                <a:gd name="T2" fmla="*/ 953 w 953"/>
                <a:gd name="T3" fmla="*/ 168 h 171"/>
                <a:gd name="T4" fmla="*/ 951 w 953"/>
                <a:gd name="T5" fmla="*/ 169 h 171"/>
                <a:gd name="T6" fmla="*/ 949 w 953"/>
                <a:gd name="T7" fmla="*/ 171 h 171"/>
                <a:gd name="T8" fmla="*/ 5 w 953"/>
                <a:gd name="T9" fmla="*/ 5 h 171"/>
                <a:gd name="T10" fmla="*/ 2 w 953"/>
                <a:gd name="T11" fmla="*/ 2 h 171"/>
                <a:gd name="T12" fmla="*/ 0 w 953"/>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3" h="171">
                  <a:moveTo>
                    <a:pt x="0" y="0"/>
                  </a:moveTo>
                  <a:lnTo>
                    <a:pt x="953" y="168"/>
                  </a:lnTo>
                  <a:lnTo>
                    <a:pt x="951" y="169"/>
                  </a:lnTo>
                  <a:lnTo>
                    <a:pt x="949" y="171"/>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4" name="Freeform 596">
              <a:extLst>
                <a:ext uri="{FF2B5EF4-FFF2-40B4-BE49-F238E27FC236}">
                  <a16:creationId xmlns:a16="http://schemas.microsoft.com/office/drawing/2014/main" id="{ED9DFDC4-A271-49A8-94FE-22C7C99F8BAA}"/>
                </a:ext>
              </a:extLst>
            </p:cNvPr>
            <p:cNvSpPr>
              <a:spLocks/>
            </p:cNvSpPr>
            <p:nvPr/>
          </p:nvSpPr>
          <p:spPr bwMode="auto">
            <a:xfrm>
              <a:off x="2985" y="1804"/>
              <a:ext cx="949" cy="171"/>
            </a:xfrm>
            <a:custGeom>
              <a:avLst/>
              <a:gdLst>
                <a:gd name="T0" fmla="*/ 0 w 949"/>
                <a:gd name="T1" fmla="*/ 0 h 171"/>
                <a:gd name="T2" fmla="*/ 949 w 949"/>
                <a:gd name="T3" fmla="*/ 167 h 171"/>
                <a:gd name="T4" fmla="*/ 947 w 949"/>
                <a:gd name="T5" fmla="*/ 169 h 171"/>
                <a:gd name="T6" fmla="*/ 944 w 949"/>
                <a:gd name="T7" fmla="*/ 171 h 171"/>
                <a:gd name="T8" fmla="*/ 5 w 949"/>
                <a:gd name="T9" fmla="*/ 5 h 171"/>
                <a:gd name="T10" fmla="*/ 3 w 949"/>
                <a:gd name="T11" fmla="*/ 3 h 171"/>
                <a:gd name="T12" fmla="*/ 0 w 94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9" h="171">
                  <a:moveTo>
                    <a:pt x="0" y="0"/>
                  </a:moveTo>
                  <a:lnTo>
                    <a:pt x="949" y="167"/>
                  </a:lnTo>
                  <a:lnTo>
                    <a:pt x="947" y="169"/>
                  </a:lnTo>
                  <a:lnTo>
                    <a:pt x="944" y="171"/>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5" name="Freeform 597">
              <a:extLst>
                <a:ext uri="{FF2B5EF4-FFF2-40B4-BE49-F238E27FC236}">
                  <a16:creationId xmlns:a16="http://schemas.microsoft.com/office/drawing/2014/main" id="{2B513DEB-EA3F-45ED-8A2E-C51FBA69CCAE}"/>
                </a:ext>
              </a:extLst>
            </p:cNvPr>
            <p:cNvSpPr>
              <a:spLocks/>
            </p:cNvSpPr>
            <p:nvPr/>
          </p:nvSpPr>
          <p:spPr bwMode="auto">
            <a:xfrm>
              <a:off x="2988" y="1807"/>
              <a:ext cx="944" cy="171"/>
            </a:xfrm>
            <a:custGeom>
              <a:avLst/>
              <a:gdLst>
                <a:gd name="T0" fmla="*/ 0 w 944"/>
                <a:gd name="T1" fmla="*/ 0 h 171"/>
                <a:gd name="T2" fmla="*/ 944 w 944"/>
                <a:gd name="T3" fmla="*/ 166 h 171"/>
                <a:gd name="T4" fmla="*/ 941 w 944"/>
                <a:gd name="T5" fmla="*/ 168 h 171"/>
                <a:gd name="T6" fmla="*/ 939 w 944"/>
                <a:gd name="T7" fmla="*/ 171 h 171"/>
                <a:gd name="T8" fmla="*/ 4 w 944"/>
                <a:gd name="T9" fmla="*/ 5 h 171"/>
                <a:gd name="T10" fmla="*/ 2 w 944"/>
                <a:gd name="T11" fmla="*/ 2 h 171"/>
                <a:gd name="T12" fmla="*/ 0 w 944"/>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4" h="171">
                  <a:moveTo>
                    <a:pt x="0" y="0"/>
                  </a:moveTo>
                  <a:lnTo>
                    <a:pt x="944" y="166"/>
                  </a:lnTo>
                  <a:lnTo>
                    <a:pt x="941" y="168"/>
                  </a:lnTo>
                  <a:lnTo>
                    <a:pt x="939" y="171"/>
                  </a:lnTo>
                  <a:lnTo>
                    <a:pt x="4"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6" name="Freeform 598">
              <a:extLst>
                <a:ext uri="{FF2B5EF4-FFF2-40B4-BE49-F238E27FC236}">
                  <a16:creationId xmlns:a16="http://schemas.microsoft.com/office/drawing/2014/main" id="{31DA2F73-5DB0-4A51-AF59-5EC19ECE4877}"/>
                </a:ext>
              </a:extLst>
            </p:cNvPr>
            <p:cNvSpPr>
              <a:spLocks/>
            </p:cNvSpPr>
            <p:nvPr/>
          </p:nvSpPr>
          <p:spPr bwMode="auto">
            <a:xfrm>
              <a:off x="2990" y="1809"/>
              <a:ext cx="939" cy="171"/>
            </a:xfrm>
            <a:custGeom>
              <a:avLst/>
              <a:gdLst>
                <a:gd name="T0" fmla="*/ 0 w 939"/>
                <a:gd name="T1" fmla="*/ 0 h 171"/>
                <a:gd name="T2" fmla="*/ 939 w 939"/>
                <a:gd name="T3" fmla="*/ 166 h 171"/>
                <a:gd name="T4" fmla="*/ 937 w 939"/>
                <a:gd name="T5" fmla="*/ 169 h 171"/>
                <a:gd name="T6" fmla="*/ 936 w 939"/>
                <a:gd name="T7" fmla="*/ 171 h 171"/>
                <a:gd name="T8" fmla="*/ 5 w 939"/>
                <a:gd name="T9" fmla="*/ 5 h 171"/>
                <a:gd name="T10" fmla="*/ 2 w 939"/>
                <a:gd name="T11" fmla="*/ 3 h 171"/>
                <a:gd name="T12" fmla="*/ 0 w 93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9" h="171">
                  <a:moveTo>
                    <a:pt x="0" y="0"/>
                  </a:moveTo>
                  <a:lnTo>
                    <a:pt x="939" y="166"/>
                  </a:lnTo>
                  <a:lnTo>
                    <a:pt x="937" y="169"/>
                  </a:lnTo>
                  <a:lnTo>
                    <a:pt x="936" y="171"/>
                  </a:lnTo>
                  <a:lnTo>
                    <a:pt x="5" y="5"/>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7" name="Freeform 599">
              <a:extLst>
                <a:ext uri="{FF2B5EF4-FFF2-40B4-BE49-F238E27FC236}">
                  <a16:creationId xmlns:a16="http://schemas.microsoft.com/office/drawing/2014/main" id="{9216CF4E-81A6-414C-B64D-E8D6B10268E2}"/>
                </a:ext>
              </a:extLst>
            </p:cNvPr>
            <p:cNvSpPr>
              <a:spLocks/>
            </p:cNvSpPr>
            <p:nvPr/>
          </p:nvSpPr>
          <p:spPr bwMode="auto">
            <a:xfrm>
              <a:off x="2992" y="1812"/>
              <a:ext cx="935" cy="169"/>
            </a:xfrm>
            <a:custGeom>
              <a:avLst/>
              <a:gdLst>
                <a:gd name="T0" fmla="*/ 0 w 935"/>
                <a:gd name="T1" fmla="*/ 0 h 169"/>
                <a:gd name="T2" fmla="*/ 935 w 935"/>
                <a:gd name="T3" fmla="*/ 166 h 169"/>
                <a:gd name="T4" fmla="*/ 934 w 935"/>
                <a:gd name="T5" fmla="*/ 168 h 169"/>
                <a:gd name="T6" fmla="*/ 932 w 935"/>
                <a:gd name="T7" fmla="*/ 169 h 169"/>
                <a:gd name="T8" fmla="*/ 5 w 935"/>
                <a:gd name="T9" fmla="*/ 5 h 169"/>
                <a:gd name="T10" fmla="*/ 3 w 935"/>
                <a:gd name="T11" fmla="*/ 2 h 169"/>
                <a:gd name="T12" fmla="*/ 0 w 935"/>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5" h="169">
                  <a:moveTo>
                    <a:pt x="0" y="0"/>
                  </a:moveTo>
                  <a:lnTo>
                    <a:pt x="935" y="166"/>
                  </a:lnTo>
                  <a:lnTo>
                    <a:pt x="934" y="168"/>
                  </a:lnTo>
                  <a:lnTo>
                    <a:pt x="932" y="169"/>
                  </a:lnTo>
                  <a:lnTo>
                    <a:pt x="5" y="5"/>
                  </a:lnTo>
                  <a:lnTo>
                    <a:pt x="3" y="2"/>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8" name="Freeform 600">
              <a:extLst>
                <a:ext uri="{FF2B5EF4-FFF2-40B4-BE49-F238E27FC236}">
                  <a16:creationId xmlns:a16="http://schemas.microsoft.com/office/drawing/2014/main" id="{79EB181F-9B1B-4203-9D5A-F587616D7114}"/>
                </a:ext>
              </a:extLst>
            </p:cNvPr>
            <p:cNvSpPr>
              <a:spLocks/>
            </p:cNvSpPr>
            <p:nvPr/>
          </p:nvSpPr>
          <p:spPr bwMode="auto">
            <a:xfrm>
              <a:off x="2995" y="1814"/>
              <a:ext cx="931" cy="169"/>
            </a:xfrm>
            <a:custGeom>
              <a:avLst/>
              <a:gdLst>
                <a:gd name="T0" fmla="*/ 0 w 931"/>
                <a:gd name="T1" fmla="*/ 0 h 169"/>
                <a:gd name="T2" fmla="*/ 931 w 931"/>
                <a:gd name="T3" fmla="*/ 166 h 169"/>
                <a:gd name="T4" fmla="*/ 929 w 931"/>
                <a:gd name="T5" fmla="*/ 167 h 169"/>
                <a:gd name="T6" fmla="*/ 927 w 931"/>
                <a:gd name="T7" fmla="*/ 169 h 169"/>
                <a:gd name="T8" fmla="*/ 5 w 931"/>
                <a:gd name="T9" fmla="*/ 7 h 169"/>
                <a:gd name="T10" fmla="*/ 2 w 931"/>
                <a:gd name="T11" fmla="*/ 3 h 169"/>
                <a:gd name="T12" fmla="*/ 0 w 931"/>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1" h="169">
                  <a:moveTo>
                    <a:pt x="0" y="0"/>
                  </a:moveTo>
                  <a:lnTo>
                    <a:pt x="931" y="166"/>
                  </a:lnTo>
                  <a:lnTo>
                    <a:pt x="929" y="167"/>
                  </a:lnTo>
                  <a:lnTo>
                    <a:pt x="927" y="169"/>
                  </a:lnTo>
                  <a:lnTo>
                    <a:pt x="5" y="7"/>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9" name="Freeform 601">
              <a:extLst>
                <a:ext uri="{FF2B5EF4-FFF2-40B4-BE49-F238E27FC236}">
                  <a16:creationId xmlns:a16="http://schemas.microsoft.com/office/drawing/2014/main" id="{0228F616-544F-415E-B8CC-827E57CD8444}"/>
                </a:ext>
              </a:extLst>
            </p:cNvPr>
            <p:cNvSpPr>
              <a:spLocks/>
            </p:cNvSpPr>
            <p:nvPr/>
          </p:nvSpPr>
          <p:spPr bwMode="auto">
            <a:xfrm>
              <a:off x="2997" y="1817"/>
              <a:ext cx="927" cy="168"/>
            </a:xfrm>
            <a:custGeom>
              <a:avLst/>
              <a:gdLst>
                <a:gd name="T0" fmla="*/ 0 w 927"/>
                <a:gd name="T1" fmla="*/ 0 h 168"/>
                <a:gd name="T2" fmla="*/ 927 w 927"/>
                <a:gd name="T3" fmla="*/ 164 h 168"/>
                <a:gd name="T4" fmla="*/ 925 w 927"/>
                <a:gd name="T5" fmla="*/ 166 h 168"/>
                <a:gd name="T6" fmla="*/ 923 w 927"/>
                <a:gd name="T7" fmla="*/ 168 h 168"/>
                <a:gd name="T8" fmla="*/ 5 w 927"/>
                <a:gd name="T9" fmla="*/ 5 h 168"/>
                <a:gd name="T10" fmla="*/ 3 w 927"/>
                <a:gd name="T11" fmla="*/ 4 h 168"/>
                <a:gd name="T12" fmla="*/ 0 w 927"/>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7" h="168">
                  <a:moveTo>
                    <a:pt x="0" y="0"/>
                  </a:moveTo>
                  <a:lnTo>
                    <a:pt x="927" y="164"/>
                  </a:lnTo>
                  <a:lnTo>
                    <a:pt x="925" y="166"/>
                  </a:lnTo>
                  <a:lnTo>
                    <a:pt x="923" y="168"/>
                  </a:lnTo>
                  <a:lnTo>
                    <a:pt x="5" y="5"/>
                  </a:lnTo>
                  <a:lnTo>
                    <a:pt x="3" y="4"/>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0" name="Freeform 602">
              <a:extLst>
                <a:ext uri="{FF2B5EF4-FFF2-40B4-BE49-F238E27FC236}">
                  <a16:creationId xmlns:a16="http://schemas.microsoft.com/office/drawing/2014/main" id="{BF28E68E-ED12-4399-A634-24691041F48F}"/>
                </a:ext>
              </a:extLst>
            </p:cNvPr>
            <p:cNvSpPr>
              <a:spLocks/>
            </p:cNvSpPr>
            <p:nvPr/>
          </p:nvSpPr>
          <p:spPr bwMode="auto">
            <a:xfrm>
              <a:off x="3000" y="1821"/>
              <a:ext cx="922" cy="165"/>
            </a:xfrm>
            <a:custGeom>
              <a:avLst/>
              <a:gdLst>
                <a:gd name="T0" fmla="*/ 0 w 922"/>
                <a:gd name="T1" fmla="*/ 0 h 165"/>
                <a:gd name="T2" fmla="*/ 922 w 922"/>
                <a:gd name="T3" fmla="*/ 162 h 165"/>
                <a:gd name="T4" fmla="*/ 920 w 922"/>
                <a:gd name="T5" fmla="*/ 164 h 165"/>
                <a:gd name="T6" fmla="*/ 917 w 922"/>
                <a:gd name="T7" fmla="*/ 165 h 165"/>
                <a:gd name="T8" fmla="*/ 5 w 922"/>
                <a:gd name="T9" fmla="*/ 5 h 165"/>
                <a:gd name="T10" fmla="*/ 2 w 922"/>
                <a:gd name="T11" fmla="*/ 1 h 165"/>
                <a:gd name="T12" fmla="*/ 0 w 922"/>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2" h="165">
                  <a:moveTo>
                    <a:pt x="0" y="0"/>
                  </a:moveTo>
                  <a:lnTo>
                    <a:pt x="922" y="162"/>
                  </a:lnTo>
                  <a:lnTo>
                    <a:pt x="920" y="164"/>
                  </a:lnTo>
                  <a:lnTo>
                    <a:pt x="917" y="165"/>
                  </a:lnTo>
                  <a:lnTo>
                    <a:pt x="5" y="5"/>
                  </a:lnTo>
                  <a:lnTo>
                    <a:pt x="2" y="1"/>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1" name="Freeform 603">
              <a:extLst>
                <a:ext uri="{FF2B5EF4-FFF2-40B4-BE49-F238E27FC236}">
                  <a16:creationId xmlns:a16="http://schemas.microsoft.com/office/drawing/2014/main" id="{C41DCD58-931A-4699-85F8-FBF51F51EBD0}"/>
                </a:ext>
              </a:extLst>
            </p:cNvPr>
            <p:cNvSpPr>
              <a:spLocks/>
            </p:cNvSpPr>
            <p:nvPr/>
          </p:nvSpPr>
          <p:spPr bwMode="auto">
            <a:xfrm>
              <a:off x="3002" y="1822"/>
              <a:ext cx="918" cy="166"/>
            </a:xfrm>
            <a:custGeom>
              <a:avLst/>
              <a:gdLst>
                <a:gd name="T0" fmla="*/ 0 w 918"/>
                <a:gd name="T1" fmla="*/ 0 h 166"/>
                <a:gd name="T2" fmla="*/ 918 w 918"/>
                <a:gd name="T3" fmla="*/ 163 h 166"/>
                <a:gd name="T4" fmla="*/ 915 w 918"/>
                <a:gd name="T5" fmla="*/ 164 h 166"/>
                <a:gd name="T6" fmla="*/ 913 w 918"/>
                <a:gd name="T7" fmla="*/ 166 h 166"/>
                <a:gd name="T8" fmla="*/ 5 w 918"/>
                <a:gd name="T9" fmla="*/ 6 h 166"/>
                <a:gd name="T10" fmla="*/ 3 w 918"/>
                <a:gd name="T11" fmla="*/ 4 h 166"/>
                <a:gd name="T12" fmla="*/ 0 w 918"/>
                <a:gd name="T13" fmla="*/ 0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8" h="166">
                  <a:moveTo>
                    <a:pt x="0" y="0"/>
                  </a:moveTo>
                  <a:lnTo>
                    <a:pt x="918" y="163"/>
                  </a:lnTo>
                  <a:lnTo>
                    <a:pt x="915" y="164"/>
                  </a:lnTo>
                  <a:lnTo>
                    <a:pt x="913" y="166"/>
                  </a:lnTo>
                  <a:lnTo>
                    <a:pt x="5" y="6"/>
                  </a:lnTo>
                  <a:lnTo>
                    <a:pt x="3" y="4"/>
                  </a:lnTo>
                  <a:lnTo>
                    <a:pt x="0" y="0"/>
                  </a:lnTo>
                  <a:close/>
                </a:path>
              </a:pathLst>
            </a:custGeom>
            <a:solidFill>
              <a:srgbClr val="DDEA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2" name="Freeform 604">
              <a:extLst>
                <a:ext uri="{FF2B5EF4-FFF2-40B4-BE49-F238E27FC236}">
                  <a16:creationId xmlns:a16="http://schemas.microsoft.com/office/drawing/2014/main" id="{75213D5B-D33B-45F1-AAC1-55D00B757DF3}"/>
                </a:ext>
              </a:extLst>
            </p:cNvPr>
            <p:cNvSpPr>
              <a:spLocks/>
            </p:cNvSpPr>
            <p:nvPr/>
          </p:nvSpPr>
          <p:spPr bwMode="auto">
            <a:xfrm>
              <a:off x="3005" y="1826"/>
              <a:ext cx="912" cy="164"/>
            </a:xfrm>
            <a:custGeom>
              <a:avLst/>
              <a:gdLst>
                <a:gd name="T0" fmla="*/ 0 w 912"/>
                <a:gd name="T1" fmla="*/ 0 h 164"/>
                <a:gd name="T2" fmla="*/ 912 w 912"/>
                <a:gd name="T3" fmla="*/ 160 h 164"/>
                <a:gd name="T4" fmla="*/ 910 w 912"/>
                <a:gd name="T5" fmla="*/ 162 h 164"/>
                <a:gd name="T6" fmla="*/ 909 w 912"/>
                <a:gd name="T7" fmla="*/ 164 h 164"/>
                <a:gd name="T8" fmla="*/ 5 w 912"/>
                <a:gd name="T9" fmla="*/ 5 h 164"/>
                <a:gd name="T10" fmla="*/ 2 w 912"/>
                <a:gd name="T11" fmla="*/ 2 h 164"/>
                <a:gd name="T12" fmla="*/ 0 w 912"/>
                <a:gd name="T13" fmla="*/ 0 h 1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2" h="164">
                  <a:moveTo>
                    <a:pt x="0" y="0"/>
                  </a:moveTo>
                  <a:lnTo>
                    <a:pt x="912" y="160"/>
                  </a:lnTo>
                  <a:lnTo>
                    <a:pt x="910" y="162"/>
                  </a:lnTo>
                  <a:lnTo>
                    <a:pt x="909" y="164"/>
                  </a:lnTo>
                  <a:lnTo>
                    <a:pt x="5" y="5"/>
                  </a:lnTo>
                  <a:lnTo>
                    <a:pt x="2"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3" name="Freeform 605">
              <a:extLst>
                <a:ext uri="{FF2B5EF4-FFF2-40B4-BE49-F238E27FC236}">
                  <a16:creationId xmlns:a16="http://schemas.microsoft.com/office/drawing/2014/main" id="{1250C005-631B-438E-81BD-DC79DACA631E}"/>
                </a:ext>
              </a:extLst>
            </p:cNvPr>
            <p:cNvSpPr>
              <a:spLocks/>
            </p:cNvSpPr>
            <p:nvPr/>
          </p:nvSpPr>
          <p:spPr bwMode="auto">
            <a:xfrm>
              <a:off x="3007" y="1828"/>
              <a:ext cx="908" cy="163"/>
            </a:xfrm>
            <a:custGeom>
              <a:avLst/>
              <a:gdLst>
                <a:gd name="T0" fmla="*/ 0 w 908"/>
                <a:gd name="T1" fmla="*/ 0 h 163"/>
                <a:gd name="T2" fmla="*/ 908 w 908"/>
                <a:gd name="T3" fmla="*/ 160 h 163"/>
                <a:gd name="T4" fmla="*/ 907 w 908"/>
                <a:gd name="T5" fmla="*/ 162 h 163"/>
                <a:gd name="T6" fmla="*/ 905 w 908"/>
                <a:gd name="T7" fmla="*/ 163 h 163"/>
                <a:gd name="T8" fmla="*/ 5 w 908"/>
                <a:gd name="T9" fmla="*/ 5 h 163"/>
                <a:gd name="T10" fmla="*/ 3 w 908"/>
                <a:gd name="T11" fmla="*/ 3 h 163"/>
                <a:gd name="T12" fmla="*/ 0 w 908"/>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8" h="163">
                  <a:moveTo>
                    <a:pt x="0" y="0"/>
                  </a:moveTo>
                  <a:lnTo>
                    <a:pt x="908" y="160"/>
                  </a:lnTo>
                  <a:lnTo>
                    <a:pt x="907" y="162"/>
                  </a:lnTo>
                  <a:lnTo>
                    <a:pt x="905" y="163"/>
                  </a:lnTo>
                  <a:lnTo>
                    <a:pt x="5" y="5"/>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4" name="Freeform 606">
              <a:extLst>
                <a:ext uri="{FF2B5EF4-FFF2-40B4-BE49-F238E27FC236}">
                  <a16:creationId xmlns:a16="http://schemas.microsoft.com/office/drawing/2014/main" id="{E3855225-77B1-4E6F-9FD2-297E859F6AB4}"/>
                </a:ext>
              </a:extLst>
            </p:cNvPr>
            <p:cNvSpPr>
              <a:spLocks/>
            </p:cNvSpPr>
            <p:nvPr/>
          </p:nvSpPr>
          <p:spPr bwMode="auto">
            <a:xfrm>
              <a:off x="3010" y="1831"/>
              <a:ext cx="904" cy="162"/>
            </a:xfrm>
            <a:custGeom>
              <a:avLst/>
              <a:gdLst>
                <a:gd name="T0" fmla="*/ 0 w 904"/>
                <a:gd name="T1" fmla="*/ 0 h 162"/>
                <a:gd name="T2" fmla="*/ 904 w 904"/>
                <a:gd name="T3" fmla="*/ 159 h 162"/>
                <a:gd name="T4" fmla="*/ 902 w 904"/>
                <a:gd name="T5" fmla="*/ 160 h 162"/>
                <a:gd name="T6" fmla="*/ 899 w 904"/>
                <a:gd name="T7" fmla="*/ 162 h 162"/>
                <a:gd name="T8" fmla="*/ 5 w 904"/>
                <a:gd name="T9" fmla="*/ 5 h 162"/>
                <a:gd name="T10" fmla="*/ 2 w 904"/>
                <a:gd name="T11" fmla="*/ 3 h 162"/>
                <a:gd name="T12" fmla="*/ 0 w 90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4" h="162">
                  <a:moveTo>
                    <a:pt x="0" y="0"/>
                  </a:moveTo>
                  <a:lnTo>
                    <a:pt x="904" y="159"/>
                  </a:lnTo>
                  <a:lnTo>
                    <a:pt x="902" y="160"/>
                  </a:lnTo>
                  <a:lnTo>
                    <a:pt x="899" y="162"/>
                  </a:lnTo>
                  <a:lnTo>
                    <a:pt x="5"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5" name="Freeform 607">
              <a:extLst>
                <a:ext uri="{FF2B5EF4-FFF2-40B4-BE49-F238E27FC236}">
                  <a16:creationId xmlns:a16="http://schemas.microsoft.com/office/drawing/2014/main" id="{8BD2043A-6543-42C1-B05B-0EA9AC98345D}"/>
                </a:ext>
              </a:extLst>
            </p:cNvPr>
            <p:cNvSpPr>
              <a:spLocks/>
            </p:cNvSpPr>
            <p:nvPr/>
          </p:nvSpPr>
          <p:spPr bwMode="auto">
            <a:xfrm>
              <a:off x="3012" y="1833"/>
              <a:ext cx="900" cy="162"/>
            </a:xfrm>
            <a:custGeom>
              <a:avLst/>
              <a:gdLst>
                <a:gd name="T0" fmla="*/ 0 w 900"/>
                <a:gd name="T1" fmla="*/ 0 h 162"/>
                <a:gd name="T2" fmla="*/ 900 w 900"/>
                <a:gd name="T3" fmla="*/ 158 h 162"/>
                <a:gd name="T4" fmla="*/ 897 w 900"/>
                <a:gd name="T5" fmla="*/ 160 h 162"/>
                <a:gd name="T6" fmla="*/ 895 w 900"/>
                <a:gd name="T7" fmla="*/ 162 h 162"/>
                <a:gd name="T8" fmla="*/ 5 w 900"/>
                <a:gd name="T9" fmla="*/ 6 h 162"/>
                <a:gd name="T10" fmla="*/ 3 w 900"/>
                <a:gd name="T11" fmla="*/ 3 h 162"/>
                <a:gd name="T12" fmla="*/ 0 w 900"/>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162">
                  <a:moveTo>
                    <a:pt x="0" y="0"/>
                  </a:moveTo>
                  <a:lnTo>
                    <a:pt x="900" y="158"/>
                  </a:lnTo>
                  <a:lnTo>
                    <a:pt x="897" y="160"/>
                  </a:lnTo>
                  <a:lnTo>
                    <a:pt x="895" y="162"/>
                  </a:lnTo>
                  <a:lnTo>
                    <a:pt x="5" y="6"/>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6" name="Freeform 608">
              <a:extLst>
                <a:ext uri="{FF2B5EF4-FFF2-40B4-BE49-F238E27FC236}">
                  <a16:creationId xmlns:a16="http://schemas.microsoft.com/office/drawing/2014/main" id="{A609C714-F648-4E62-BF94-0AC1F3D358A9}"/>
                </a:ext>
              </a:extLst>
            </p:cNvPr>
            <p:cNvSpPr>
              <a:spLocks/>
            </p:cNvSpPr>
            <p:nvPr/>
          </p:nvSpPr>
          <p:spPr bwMode="auto">
            <a:xfrm>
              <a:off x="3015" y="1836"/>
              <a:ext cx="894" cy="162"/>
            </a:xfrm>
            <a:custGeom>
              <a:avLst/>
              <a:gdLst>
                <a:gd name="T0" fmla="*/ 0 w 894"/>
                <a:gd name="T1" fmla="*/ 0 h 162"/>
                <a:gd name="T2" fmla="*/ 894 w 894"/>
                <a:gd name="T3" fmla="*/ 157 h 162"/>
                <a:gd name="T4" fmla="*/ 892 w 894"/>
                <a:gd name="T5" fmla="*/ 159 h 162"/>
                <a:gd name="T6" fmla="*/ 889 w 894"/>
                <a:gd name="T7" fmla="*/ 162 h 162"/>
                <a:gd name="T8" fmla="*/ 6 w 894"/>
                <a:gd name="T9" fmla="*/ 5 h 162"/>
                <a:gd name="T10" fmla="*/ 2 w 894"/>
                <a:gd name="T11" fmla="*/ 3 h 162"/>
                <a:gd name="T12" fmla="*/ 0 w 89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4" h="162">
                  <a:moveTo>
                    <a:pt x="0" y="0"/>
                  </a:moveTo>
                  <a:lnTo>
                    <a:pt x="894" y="157"/>
                  </a:lnTo>
                  <a:lnTo>
                    <a:pt x="892" y="159"/>
                  </a:lnTo>
                  <a:lnTo>
                    <a:pt x="889" y="162"/>
                  </a:lnTo>
                  <a:lnTo>
                    <a:pt x="6"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7" name="Freeform 609">
              <a:extLst>
                <a:ext uri="{FF2B5EF4-FFF2-40B4-BE49-F238E27FC236}">
                  <a16:creationId xmlns:a16="http://schemas.microsoft.com/office/drawing/2014/main" id="{452E8C9F-310F-487C-98BD-237A3677EC0D}"/>
                </a:ext>
              </a:extLst>
            </p:cNvPr>
            <p:cNvSpPr>
              <a:spLocks/>
            </p:cNvSpPr>
            <p:nvPr/>
          </p:nvSpPr>
          <p:spPr bwMode="auto">
            <a:xfrm>
              <a:off x="3017" y="1839"/>
              <a:ext cx="890" cy="161"/>
            </a:xfrm>
            <a:custGeom>
              <a:avLst/>
              <a:gdLst>
                <a:gd name="T0" fmla="*/ 0 w 890"/>
                <a:gd name="T1" fmla="*/ 0 h 161"/>
                <a:gd name="T2" fmla="*/ 890 w 890"/>
                <a:gd name="T3" fmla="*/ 156 h 161"/>
                <a:gd name="T4" fmla="*/ 887 w 890"/>
                <a:gd name="T5" fmla="*/ 159 h 161"/>
                <a:gd name="T6" fmla="*/ 885 w 890"/>
                <a:gd name="T7" fmla="*/ 161 h 161"/>
                <a:gd name="T8" fmla="*/ 5 w 890"/>
                <a:gd name="T9" fmla="*/ 5 h 161"/>
                <a:gd name="T10" fmla="*/ 4 w 890"/>
                <a:gd name="T11" fmla="*/ 2 h 161"/>
                <a:gd name="T12" fmla="*/ 0 w 890"/>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0" h="161">
                  <a:moveTo>
                    <a:pt x="0" y="0"/>
                  </a:moveTo>
                  <a:lnTo>
                    <a:pt x="890" y="156"/>
                  </a:lnTo>
                  <a:lnTo>
                    <a:pt x="887" y="159"/>
                  </a:lnTo>
                  <a:lnTo>
                    <a:pt x="885" y="161"/>
                  </a:lnTo>
                  <a:lnTo>
                    <a:pt x="5" y="5"/>
                  </a:lnTo>
                  <a:lnTo>
                    <a:pt x="4"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8" name="Freeform 610">
              <a:extLst>
                <a:ext uri="{FF2B5EF4-FFF2-40B4-BE49-F238E27FC236}">
                  <a16:creationId xmlns:a16="http://schemas.microsoft.com/office/drawing/2014/main" id="{521D14E4-2760-49F0-9F65-F4980152B27E}"/>
                </a:ext>
              </a:extLst>
            </p:cNvPr>
            <p:cNvSpPr>
              <a:spLocks/>
            </p:cNvSpPr>
            <p:nvPr/>
          </p:nvSpPr>
          <p:spPr bwMode="auto">
            <a:xfrm>
              <a:off x="3021" y="1841"/>
              <a:ext cx="883" cy="161"/>
            </a:xfrm>
            <a:custGeom>
              <a:avLst/>
              <a:gdLst>
                <a:gd name="T0" fmla="*/ 0 w 883"/>
                <a:gd name="T1" fmla="*/ 0 h 161"/>
                <a:gd name="T2" fmla="*/ 883 w 883"/>
                <a:gd name="T3" fmla="*/ 157 h 161"/>
                <a:gd name="T4" fmla="*/ 881 w 883"/>
                <a:gd name="T5" fmla="*/ 159 h 161"/>
                <a:gd name="T6" fmla="*/ 878 w 883"/>
                <a:gd name="T7" fmla="*/ 161 h 161"/>
                <a:gd name="T8" fmla="*/ 5 w 883"/>
                <a:gd name="T9" fmla="*/ 5 h 161"/>
                <a:gd name="T10" fmla="*/ 1 w 883"/>
                <a:gd name="T11" fmla="*/ 3 h 161"/>
                <a:gd name="T12" fmla="*/ 0 w 883"/>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3" h="161">
                  <a:moveTo>
                    <a:pt x="0" y="0"/>
                  </a:moveTo>
                  <a:lnTo>
                    <a:pt x="883" y="157"/>
                  </a:lnTo>
                  <a:lnTo>
                    <a:pt x="881" y="159"/>
                  </a:lnTo>
                  <a:lnTo>
                    <a:pt x="878" y="161"/>
                  </a:lnTo>
                  <a:lnTo>
                    <a:pt x="5" y="5"/>
                  </a:lnTo>
                  <a:lnTo>
                    <a:pt x="1"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9" name="Freeform 611">
              <a:extLst>
                <a:ext uri="{FF2B5EF4-FFF2-40B4-BE49-F238E27FC236}">
                  <a16:creationId xmlns:a16="http://schemas.microsoft.com/office/drawing/2014/main" id="{003FEF75-97C6-4AB7-B4FD-F9B99F7094FA}"/>
                </a:ext>
              </a:extLst>
            </p:cNvPr>
            <p:cNvSpPr>
              <a:spLocks/>
            </p:cNvSpPr>
            <p:nvPr/>
          </p:nvSpPr>
          <p:spPr bwMode="auto">
            <a:xfrm>
              <a:off x="3022" y="1844"/>
              <a:ext cx="880" cy="159"/>
            </a:xfrm>
            <a:custGeom>
              <a:avLst/>
              <a:gdLst>
                <a:gd name="T0" fmla="*/ 0 w 880"/>
                <a:gd name="T1" fmla="*/ 0 h 159"/>
                <a:gd name="T2" fmla="*/ 880 w 880"/>
                <a:gd name="T3" fmla="*/ 156 h 159"/>
                <a:gd name="T4" fmla="*/ 877 w 880"/>
                <a:gd name="T5" fmla="*/ 158 h 159"/>
                <a:gd name="T6" fmla="*/ 875 w 880"/>
                <a:gd name="T7" fmla="*/ 159 h 159"/>
                <a:gd name="T8" fmla="*/ 7 w 880"/>
                <a:gd name="T9" fmla="*/ 6 h 159"/>
                <a:gd name="T10" fmla="*/ 4 w 880"/>
                <a:gd name="T11" fmla="*/ 2 h 159"/>
                <a:gd name="T12" fmla="*/ 0 w 880"/>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0" h="159">
                  <a:moveTo>
                    <a:pt x="0" y="0"/>
                  </a:moveTo>
                  <a:lnTo>
                    <a:pt x="880" y="156"/>
                  </a:lnTo>
                  <a:lnTo>
                    <a:pt x="877" y="158"/>
                  </a:lnTo>
                  <a:lnTo>
                    <a:pt x="875" y="159"/>
                  </a:lnTo>
                  <a:lnTo>
                    <a:pt x="7" y="6"/>
                  </a:lnTo>
                  <a:lnTo>
                    <a:pt x="4"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0" name="Freeform 612">
              <a:extLst>
                <a:ext uri="{FF2B5EF4-FFF2-40B4-BE49-F238E27FC236}">
                  <a16:creationId xmlns:a16="http://schemas.microsoft.com/office/drawing/2014/main" id="{F32CC0BE-EA95-4151-80FC-64FD13847E2E}"/>
                </a:ext>
              </a:extLst>
            </p:cNvPr>
            <p:cNvSpPr>
              <a:spLocks/>
            </p:cNvSpPr>
            <p:nvPr/>
          </p:nvSpPr>
          <p:spPr bwMode="auto">
            <a:xfrm>
              <a:off x="3026" y="1846"/>
              <a:ext cx="873" cy="159"/>
            </a:xfrm>
            <a:custGeom>
              <a:avLst/>
              <a:gdLst>
                <a:gd name="T0" fmla="*/ 0 w 873"/>
                <a:gd name="T1" fmla="*/ 0 h 159"/>
                <a:gd name="T2" fmla="*/ 873 w 873"/>
                <a:gd name="T3" fmla="*/ 156 h 159"/>
                <a:gd name="T4" fmla="*/ 871 w 873"/>
                <a:gd name="T5" fmla="*/ 157 h 159"/>
                <a:gd name="T6" fmla="*/ 867 w 873"/>
                <a:gd name="T7" fmla="*/ 159 h 159"/>
                <a:gd name="T8" fmla="*/ 5 w 873"/>
                <a:gd name="T9" fmla="*/ 7 h 159"/>
                <a:gd name="T10" fmla="*/ 3 w 873"/>
                <a:gd name="T11" fmla="*/ 4 h 159"/>
                <a:gd name="T12" fmla="*/ 0 w 87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3" h="159">
                  <a:moveTo>
                    <a:pt x="0" y="0"/>
                  </a:moveTo>
                  <a:lnTo>
                    <a:pt x="873" y="156"/>
                  </a:lnTo>
                  <a:lnTo>
                    <a:pt x="871" y="157"/>
                  </a:lnTo>
                  <a:lnTo>
                    <a:pt x="867" y="159"/>
                  </a:lnTo>
                  <a:lnTo>
                    <a:pt x="5" y="7"/>
                  </a:lnTo>
                  <a:lnTo>
                    <a:pt x="3" y="4"/>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1" name="Freeform 613">
              <a:extLst>
                <a:ext uri="{FF2B5EF4-FFF2-40B4-BE49-F238E27FC236}">
                  <a16:creationId xmlns:a16="http://schemas.microsoft.com/office/drawing/2014/main" id="{395B1C5D-D368-4B85-A42D-1E85115BA53F}"/>
                </a:ext>
              </a:extLst>
            </p:cNvPr>
            <p:cNvSpPr>
              <a:spLocks/>
            </p:cNvSpPr>
            <p:nvPr/>
          </p:nvSpPr>
          <p:spPr bwMode="auto">
            <a:xfrm>
              <a:off x="3029" y="1850"/>
              <a:ext cx="868" cy="157"/>
            </a:xfrm>
            <a:custGeom>
              <a:avLst/>
              <a:gdLst>
                <a:gd name="T0" fmla="*/ 0 w 868"/>
                <a:gd name="T1" fmla="*/ 0 h 157"/>
                <a:gd name="T2" fmla="*/ 868 w 868"/>
                <a:gd name="T3" fmla="*/ 153 h 157"/>
                <a:gd name="T4" fmla="*/ 864 w 868"/>
                <a:gd name="T5" fmla="*/ 155 h 157"/>
                <a:gd name="T6" fmla="*/ 863 w 868"/>
                <a:gd name="T7" fmla="*/ 157 h 157"/>
                <a:gd name="T8" fmla="*/ 5 w 868"/>
                <a:gd name="T9" fmla="*/ 5 h 157"/>
                <a:gd name="T10" fmla="*/ 2 w 868"/>
                <a:gd name="T11" fmla="*/ 3 h 157"/>
                <a:gd name="T12" fmla="*/ 0 w 868"/>
                <a:gd name="T13" fmla="*/ 0 h 1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8" h="157">
                  <a:moveTo>
                    <a:pt x="0" y="0"/>
                  </a:moveTo>
                  <a:lnTo>
                    <a:pt x="868" y="153"/>
                  </a:lnTo>
                  <a:lnTo>
                    <a:pt x="864" y="155"/>
                  </a:lnTo>
                  <a:lnTo>
                    <a:pt x="863" y="157"/>
                  </a:lnTo>
                  <a:lnTo>
                    <a:pt x="5" y="5"/>
                  </a:lnTo>
                  <a:lnTo>
                    <a:pt x="2"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2" name="Freeform 614">
              <a:extLst>
                <a:ext uri="{FF2B5EF4-FFF2-40B4-BE49-F238E27FC236}">
                  <a16:creationId xmlns:a16="http://schemas.microsoft.com/office/drawing/2014/main" id="{BC6F1CE7-7CA9-4511-B194-1FCCC7CCECC5}"/>
                </a:ext>
              </a:extLst>
            </p:cNvPr>
            <p:cNvSpPr>
              <a:spLocks/>
            </p:cNvSpPr>
            <p:nvPr/>
          </p:nvSpPr>
          <p:spPr bwMode="auto">
            <a:xfrm>
              <a:off x="3031" y="1853"/>
              <a:ext cx="862" cy="155"/>
            </a:xfrm>
            <a:custGeom>
              <a:avLst/>
              <a:gdLst>
                <a:gd name="T0" fmla="*/ 0 w 862"/>
                <a:gd name="T1" fmla="*/ 0 h 155"/>
                <a:gd name="T2" fmla="*/ 862 w 862"/>
                <a:gd name="T3" fmla="*/ 152 h 155"/>
                <a:gd name="T4" fmla="*/ 861 w 862"/>
                <a:gd name="T5" fmla="*/ 154 h 155"/>
                <a:gd name="T6" fmla="*/ 857 w 862"/>
                <a:gd name="T7" fmla="*/ 155 h 155"/>
                <a:gd name="T8" fmla="*/ 6 w 862"/>
                <a:gd name="T9" fmla="*/ 5 h 155"/>
                <a:gd name="T10" fmla="*/ 3 w 862"/>
                <a:gd name="T11" fmla="*/ 2 h 155"/>
                <a:gd name="T12" fmla="*/ 0 w 862"/>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2" h="155">
                  <a:moveTo>
                    <a:pt x="0" y="0"/>
                  </a:moveTo>
                  <a:lnTo>
                    <a:pt x="862" y="152"/>
                  </a:lnTo>
                  <a:lnTo>
                    <a:pt x="861" y="154"/>
                  </a:lnTo>
                  <a:lnTo>
                    <a:pt x="857" y="155"/>
                  </a:lnTo>
                  <a:lnTo>
                    <a:pt x="6" y="5"/>
                  </a:lnTo>
                  <a:lnTo>
                    <a:pt x="3"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3" name="Freeform 615">
              <a:extLst>
                <a:ext uri="{FF2B5EF4-FFF2-40B4-BE49-F238E27FC236}">
                  <a16:creationId xmlns:a16="http://schemas.microsoft.com/office/drawing/2014/main" id="{03E95CC8-4848-47D3-8913-D4D0AEBF16EB}"/>
                </a:ext>
              </a:extLst>
            </p:cNvPr>
            <p:cNvSpPr>
              <a:spLocks/>
            </p:cNvSpPr>
            <p:nvPr/>
          </p:nvSpPr>
          <p:spPr bwMode="auto">
            <a:xfrm>
              <a:off x="3034" y="1855"/>
              <a:ext cx="858" cy="155"/>
            </a:xfrm>
            <a:custGeom>
              <a:avLst/>
              <a:gdLst>
                <a:gd name="T0" fmla="*/ 0 w 858"/>
                <a:gd name="T1" fmla="*/ 0 h 155"/>
                <a:gd name="T2" fmla="*/ 858 w 858"/>
                <a:gd name="T3" fmla="*/ 152 h 155"/>
                <a:gd name="T4" fmla="*/ 854 w 858"/>
                <a:gd name="T5" fmla="*/ 153 h 155"/>
                <a:gd name="T6" fmla="*/ 851 w 858"/>
                <a:gd name="T7" fmla="*/ 155 h 155"/>
                <a:gd name="T8" fmla="*/ 5 w 858"/>
                <a:gd name="T9" fmla="*/ 5 h 155"/>
                <a:gd name="T10" fmla="*/ 3 w 858"/>
                <a:gd name="T11" fmla="*/ 3 h 155"/>
                <a:gd name="T12" fmla="*/ 0 w 858"/>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8" h="155">
                  <a:moveTo>
                    <a:pt x="0" y="0"/>
                  </a:moveTo>
                  <a:lnTo>
                    <a:pt x="858" y="152"/>
                  </a:lnTo>
                  <a:lnTo>
                    <a:pt x="854" y="153"/>
                  </a:lnTo>
                  <a:lnTo>
                    <a:pt x="851" y="155"/>
                  </a:lnTo>
                  <a:lnTo>
                    <a:pt x="5" y="5"/>
                  </a:lnTo>
                  <a:lnTo>
                    <a:pt x="3"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4" name="Freeform 616">
              <a:extLst>
                <a:ext uri="{FF2B5EF4-FFF2-40B4-BE49-F238E27FC236}">
                  <a16:creationId xmlns:a16="http://schemas.microsoft.com/office/drawing/2014/main" id="{2F9D9EBF-FEBA-468A-BBD5-6901CFBE0288}"/>
                </a:ext>
              </a:extLst>
            </p:cNvPr>
            <p:cNvSpPr>
              <a:spLocks/>
            </p:cNvSpPr>
            <p:nvPr/>
          </p:nvSpPr>
          <p:spPr bwMode="auto">
            <a:xfrm>
              <a:off x="3037" y="1858"/>
              <a:ext cx="851" cy="154"/>
            </a:xfrm>
            <a:custGeom>
              <a:avLst/>
              <a:gdLst>
                <a:gd name="T0" fmla="*/ 0 w 851"/>
                <a:gd name="T1" fmla="*/ 0 h 154"/>
                <a:gd name="T2" fmla="*/ 851 w 851"/>
                <a:gd name="T3" fmla="*/ 150 h 154"/>
                <a:gd name="T4" fmla="*/ 848 w 851"/>
                <a:gd name="T5" fmla="*/ 152 h 154"/>
                <a:gd name="T6" fmla="*/ 846 w 851"/>
                <a:gd name="T7" fmla="*/ 154 h 154"/>
                <a:gd name="T8" fmla="*/ 6 w 851"/>
                <a:gd name="T9" fmla="*/ 5 h 154"/>
                <a:gd name="T10" fmla="*/ 2 w 851"/>
                <a:gd name="T11" fmla="*/ 2 h 154"/>
                <a:gd name="T12" fmla="*/ 0 w 851"/>
                <a:gd name="T13" fmla="*/ 0 h 1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1" h="154">
                  <a:moveTo>
                    <a:pt x="0" y="0"/>
                  </a:moveTo>
                  <a:lnTo>
                    <a:pt x="851" y="150"/>
                  </a:lnTo>
                  <a:lnTo>
                    <a:pt x="848" y="152"/>
                  </a:lnTo>
                  <a:lnTo>
                    <a:pt x="846" y="154"/>
                  </a:lnTo>
                  <a:lnTo>
                    <a:pt x="6" y="5"/>
                  </a:lnTo>
                  <a:lnTo>
                    <a:pt x="2" y="2"/>
                  </a:lnTo>
                  <a:lnTo>
                    <a:pt x="0" y="0"/>
                  </a:lnTo>
                  <a:close/>
                </a:path>
              </a:pathLst>
            </a:custGeom>
            <a:solidFill>
              <a:srgbClr val="E2ED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5" name="Freeform 617">
              <a:extLst>
                <a:ext uri="{FF2B5EF4-FFF2-40B4-BE49-F238E27FC236}">
                  <a16:creationId xmlns:a16="http://schemas.microsoft.com/office/drawing/2014/main" id="{FF1C95A6-47D0-429E-A15E-731D00D607B1}"/>
                </a:ext>
              </a:extLst>
            </p:cNvPr>
            <p:cNvSpPr>
              <a:spLocks/>
            </p:cNvSpPr>
            <p:nvPr/>
          </p:nvSpPr>
          <p:spPr bwMode="auto">
            <a:xfrm>
              <a:off x="3039" y="1860"/>
              <a:ext cx="846" cy="153"/>
            </a:xfrm>
            <a:custGeom>
              <a:avLst/>
              <a:gdLst>
                <a:gd name="T0" fmla="*/ 0 w 846"/>
                <a:gd name="T1" fmla="*/ 0 h 153"/>
                <a:gd name="T2" fmla="*/ 846 w 846"/>
                <a:gd name="T3" fmla="*/ 150 h 153"/>
                <a:gd name="T4" fmla="*/ 844 w 846"/>
                <a:gd name="T5" fmla="*/ 152 h 153"/>
                <a:gd name="T6" fmla="*/ 841 w 846"/>
                <a:gd name="T7" fmla="*/ 153 h 153"/>
                <a:gd name="T8" fmla="*/ 5 w 846"/>
                <a:gd name="T9" fmla="*/ 6 h 153"/>
                <a:gd name="T10" fmla="*/ 4 w 846"/>
                <a:gd name="T11" fmla="*/ 3 h 153"/>
                <a:gd name="T12" fmla="*/ 0 w 846"/>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6" h="153">
                  <a:moveTo>
                    <a:pt x="0" y="0"/>
                  </a:moveTo>
                  <a:lnTo>
                    <a:pt x="846" y="150"/>
                  </a:lnTo>
                  <a:lnTo>
                    <a:pt x="844" y="152"/>
                  </a:lnTo>
                  <a:lnTo>
                    <a:pt x="841" y="153"/>
                  </a:lnTo>
                  <a:lnTo>
                    <a:pt x="5" y="6"/>
                  </a:lnTo>
                  <a:lnTo>
                    <a:pt x="4"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6" name="Freeform 618">
              <a:extLst>
                <a:ext uri="{FF2B5EF4-FFF2-40B4-BE49-F238E27FC236}">
                  <a16:creationId xmlns:a16="http://schemas.microsoft.com/office/drawing/2014/main" id="{7F9E1A0C-4371-4FA5-ADEF-7D5C79C54B2E}"/>
                </a:ext>
              </a:extLst>
            </p:cNvPr>
            <p:cNvSpPr>
              <a:spLocks/>
            </p:cNvSpPr>
            <p:nvPr/>
          </p:nvSpPr>
          <p:spPr bwMode="auto">
            <a:xfrm>
              <a:off x="3043" y="1863"/>
              <a:ext cx="840" cy="152"/>
            </a:xfrm>
            <a:custGeom>
              <a:avLst/>
              <a:gdLst>
                <a:gd name="T0" fmla="*/ 0 w 840"/>
                <a:gd name="T1" fmla="*/ 0 h 152"/>
                <a:gd name="T2" fmla="*/ 840 w 840"/>
                <a:gd name="T3" fmla="*/ 149 h 152"/>
                <a:gd name="T4" fmla="*/ 837 w 840"/>
                <a:gd name="T5" fmla="*/ 150 h 152"/>
                <a:gd name="T6" fmla="*/ 834 w 840"/>
                <a:gd name="T7" fmla="*/ 152 h 152"/>
                <a:gd name="T8" fmla="*/ 5 w 840"/>
                <a:gd name="T9" fmla="*/ 5 h 152"/>
                <a:gd name="T10" fmla="*/ 1 w 840"/>
                <a:gd name="T11" fmla="*/ 3 h 152"/>
                <a:gd name="T12" fmla="*/ 0 w 840"/>
                <a:gd name="T13" fmla="*/ 0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0" h="152">
                  <a:moveTo>
                    <a:pt x="0" y="0"/>
                  </a:moveTo>
                  <a:lnTo>
                    <a:pt x="840" y="149"/>
                  </a:lnTo>
                  <a:lnTo>
                    <a:pt x="837" y="150"/>
                  </a:lnTo>
                  <a:lnTo>
                    <a:pt x="834" y="152"/>
                  </a:lnTo>
                  <a:lnTo>
                    <a:pt x="5" y="5"/>
                  </a:lnTo>
                  <a:lnTo>
                    <a:pt x="1"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7" name="Freeform 619">
              <a:extLst>
                <a:ext uri="{FF2B5EF4-FFF2-40B4-BE49-F238E27FC236}">
                  <a16:creationId xmlns:a16="http://schemas.microsoft.com/office/drawing/2014/main" id="{E0212A5D-7558-4232-B832-D9DF88667F0A}"/>
                </a:ext>
              </a:extLst>
            </p:cNvPr>
            <p:cNvSpPr>
              <a:spLocks/>
            </p:cNvSpPr>
            <p:nvPr/>
          </p:nvSpPr>
          <p:spPr bwMode="auto">
            <a:xfrm>
              <a:off x="3044" y="1866"/>
              <a:ext cx="836" cy="151"/>
            </a:xfrm>
            <a:custGeom>
              <a:avLst/>
              <a:gdLst>
                <a:gd name="T0" fmla="*/ 0 w 836"/>
                <a:gd name="T1" fmla="*/ 0 h 151"/>
                <a:gd name="T2" fmla="*/ 836 w 836"/>
                <a:gd name="T3" fmla="*/ 147 h 151"/>
                <a:gd name="T4" fmla="*/ 833 w 836"/>
                <a:gd name="T5" fmla="*/ 149 h 151"/>
                <a:gd name="T6" fmla="*/ 829 w 836"/>
                <a:gd name="T7" fmla="*/ 151 h 151"/>
                <a:gd name="T8" fmla="*/ 7 w 836"/>
                <a:gd name="T9" fmla="*/ 5 h 151"/>
                <a:gd name="T10" fmla="*/ 4 w 836"/>
                <a:gd name="T11" fmla="*/ 2 h 151"/>
                <a:gd name="T12" fmla="*/ 0 w 836"/>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6" h="151">
                  <a:moveTo>
                    <a:pt x="0" y="0"/>
                  </a:moveTo>
                  <a:lnTo>
                    <a:pt x="836" y="147"/>
                  </a:lnTo>
                  <a:lnTo>
                    <a:pt x="833" y="149"/>
                  </a:lnTo>
                  <a:lnTo>
                    <a:pt x="829" y="151"/>
                  </a:lnTo>
                  <a:lnTo>
                    <a:pt x="7" y="5"/>
                  </a:lnTo>
                  <a:lnTo>
                    <a:pt x="4"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8" name="Freeform 620">
              <a:extLst>
                <a:ext uri="{FF2B5EF4-FFF2-40B4-BE49-F238E27FC236}">
                  <a16:creationId xmlns:a16="http://schemas.microsoft.com/office/drawing/2014/main" id="{0FE49102-A482-4A28-A20D-D10A6ED123E9}"/>
                </a:ext>
              </a:extLst>
            </p:cNvPr>
            <p:cNvSpPr>
              <a:spLocks/>
            </p:cNvSpPr>
            <p:nvPr/>
          </p:nvSpPr>
          <p:spPr bwMode="auto">
            <a:xfrm>
              <a:off x="3048" y="1868"/>
              <a:ext cx="829" cy="151"/>
            </a:xfrm>
            <a:custGeom>
              <a:avLst/>
              <a:gdLst>
                <a:gd name="T0" fmla="*/ 0 w 829"/>
                <a:gd name="T1" fmla="*/ 0 h 151"/>
                <a:gd name="T2" fmla="*/ 829 w 829"/>
                <a:gd name="T3" fmla="*/ 147 h 151"/>
                <a:gd name="T4" fmla="*/ 825 w 829"/>
                <a:gd name="T5" fmla="*/ 149 h 151"/>
                <a:gd name="T6" fmla="*/ 823 w 829"/>
                <a:gd name="T7" fmla="*/ 151 h 151"/>
                <a:gd name="T8" fmla="*/ 6 w 829"/>
                <a:gd name="T9" fmla="*/ 5 h 151"/>
                <a:gd name="T10" fmla="*/ 3 w 829"/>
                <a:gd name="T11" fmla="*/ 3 h 151"/>
                <a:gd name="T12" fmla="*/ 0 w 829"/>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9" h="151">
                  <a:moveTo>
                    <a:pt x="0" y="0"/>
                  </a:moveTo>
                  <a:lnTo>
                    <a:pt x="829" y="147"/>
                  </a:lnTo>
                  <a:lnTo>
                    <a:pt x="825" y="149"/>
                  </a:lnTo>
                  <a:lnTo>
                    <a:pt x="823" y="151"/>
                  </a:lnTo>
                  <a:lnTo>
                    <a:pt x="6" y="5"/>
                  </a:lnTo>
                  <a:lnTo>
                    <a:pt x="3"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9" name="Freeform 621">
              <a:extLst>
                <a:ext uri="{FF2B5EF4-FFF2-40B4-BE49-F238E27FC236}">
                  <a16:creationId xmlns:a16="http://schemas.microsoft.com/office/drawing/2014/main" id="{678FFA49-193B-43D1-9BE6-24CE55E54757}"/>
                </a:ext>
              </a:extLst>
            </p:cNvPr>
            <p:cNvSpPr>
              <a:spLocks/>
            </p:cNvSpPr>
            <p:nvPr/>
          </p:nvSpPr>
          <p:spPr bwMode="auto">
            <a:xfrm>
              <a:off x="3051" y="1871"/>
              <a:ext cx="822" cy="149"/>
            </a:xfrm>
            <a:custGeom>
              <a:avLst/>
              <a:gdLst>
                <a:gd name="T0" fmla="*/ 0 w 822"/>
                <a:gd name="T1" fmla="*/ 0 h 149"/>
                <a:gd name="T2" fmla="*/ 822 w 822"/>
                <a:gd name="T3" fmla="*/ 146 h 149"/>
                <a:gd name="T4" fmla="*/ 819 w 822"/>
                <a:gd name="T5" fmla="*/ 148 h 149"/>
                <a:gd name="T6" fmla="*/ 817 w 822"/>
                <a:gd name="T7" fmla="*/ 149 h 149"/>
                <a:gd name="T8" fmla="*/ 5 w 822"/>
                <a:gd name="T9" fmla="*/ 6 h 149"/>
                <a:gd name="T10" fmla="*/ 3 w 822"/>
                <a:gd name="T11" fmla="*/ 2 h 149"/>
                <a:gd name="T12" fmla="*/ 0 w 822"/>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2" h="149">
                  <a:moveTo>
                    <a:pt x="0" y="0"/>
                  </a:moveTo>
                  <a:lnTo>
                    <a:pt x="822" y="146"/>
                  </a:lnTo>
                  <a:lnTo>
                    <a:pt x="819" y="148"/>
                  </a:lnTo>
                  <a:lnTo>
                    <a:pt x="817" y="149"/>
                  </a:lnTo>
                  <a:lnTo>
                    <a:pt x="5" y="6"/>
                  </a:lnTo>
                  <a:lnTo>
                    <a:pt x="3"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0" name="Freeform 622">
              <a:extLst>
                <a:ext uri="{FF2B5EF4-FFF2-40B4-BE49-F238E27FC236}">
                  <a16:creationId xmlns:a16="http://schemas.microsoft.com/office/drawing/2014/main" id="{3218E4D8-20B8-4908-A9FE-9630DF532159}"/>
                </a:ext>
              </a:extLst>
            </p:cNvPr>
            <p:cNvSpPr>
              <a:spLocks/>
            </p:cNvSpPr>
            <p:nvPr/>
          </p:nvSpPr>
          <p:spPr bwMode="auto">
            <a:xfrm>
              <a:off x="3054" y="1873"/>
              <a:ext cx="817" cy="149"/>
            </a:xfrm>
            <a:custGeom>
              <a:avLst/>
              <a:gdLst>
                <a:gd name="T0" fmla="*/ 0 w 817"/>
                <a:gd name="T1" fmla="*/ 0 h 149"/>
                <a:gd name="T2" fmla="*/ 817 w 817"/>
                <a:gd name="T3" fmla="*/ 146 h 149"/>
                <a:gd name="T4" fmla="*/ 814 w 817"/>
                <a:gd name="T5" fmla="*/ 147 h 149"/>
                <a:gd name="T6" fmla="*/ 811 w 817"/>
                <a:gd name="T7" fmla="*/ 149 h 149"/>
                <a:gd name="T8" fmla="*/ 5 w 817"/>
                <a:gd name="T9" fmla="*/ 7 h 149"/>
                <a:gd name="T10" fmla="*/ 2 w 817"/>
                <a:gd name="T11" fmla="*/ 4 h 149"/>
                <a:gd name="T12" fmla="*/ 0 w 817"/>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7" h="149">
                  <a:moveTo>
                    <a:pt x="0" y="0"/>
                  </a:moveTo>
                  <a:lnTo>
                    <a:pt x="817" y="146"/>
                  </a:lnTo>
                  <a:lnTo>
                    <a:pt x="814" y="147"/>
                  </a:lnTo>
                  <a:lnTo>
                    <a:pt x="811" y="149"/>
                  </a:lnTo>
                  <a:lnTo>
                    <a:pt x="5" y="7"/>
                  </a:lnTo>
                  <a:lnTo>
                    <a:pt x="2" y="4"/>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1" name="Freeform 623">
              <a:extLst>
                <a:ext uri="{FF2B5EF4-FFF2-40B4-BE49-F238E27FC236}">
                  <a16:creationId xmlns:a16="http://schemas.microsoft.com/office/drawing/2014/main" id="{F5CB0CD9-69C5-4F49-9F1F-74140516C946}"/>
                </a:ext>
              </a:extLst>
            </p:cNvPr>
            <p:cNvSpPr>
              <a:spLocks/>
            </p:cNvSpPr>
            <p:nvPr/>
          </p:nvSpPr>
          <p:spPr bwMode="auto">
            <a:xfrm>
              <a:off x="3056" y="1877"/>
              <a:ext cx="812" cy="147"/>
            </a:xfrm>
            <a:custGeom>
              <a:avLst/>
              <a:gdLst>
                <a:gd name="T0" fmla="*/ 0 w 812"/>
                <a:gd name="T1" fmla="*/ 0 h 147"/>
                <a:gd name="T2" fmla="*/ 812 w 812"/>
                <a:gd name="T3" fmla="*/ 143 h 147"/>
                <a:gd name="T4" fmla="*/ 809 w 812"/>
                <a:gd name="T5" fmla="*/ 145 h 147"/>
                <a:gd name="T6" fmla="*/ 805 w 812"/>
                <a:gd name="T7" fmla="*/ 147 h 147"/>
                <a:gd name="T8" fmla="*/ 7 w 812"/>
                <a:gd name="T9" fmla="*/ 5 h 147"/>
                <a:gd name="T10" fmla="*/ 3 w 812"/>
                <a:gd name="T11" fmla="*/ 3 h 147"/>
                <a:gd name="T12" fmla="*/ 0 w 812"/>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2" h="147">
                  <a:moveTo>
                    <a:pt x="0" y="0"/>
                  </a:moveTo>
                  <a:lnTo>
                    <a:pt x="812" y="143"/>
                  </a:lnTo>
                  <a:lnTo>
                    <a:pt x="809" y="145"/>
                  </a:lnTo>
                  <a:lnTo>
                    <a:pt x="805" y="147"/>
                  </a:lnTo>
                  <a:lnTo>
                    <a:pt x="7" y="5"/>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2" name="Freeform 624">
              <a:extLst>
                <a:ext uri="{FF2B5EF4-FFF2-40B4-BE49-F238E27FC236}">
                  <a16:creationId xmlns:a16="http://schemas.microsoft.com/office/drawing/2014/main" id="{5044219B-6300-4D43-BA96-B480457373A6}"/>
                </a:ext>
              </a:extLst>
            </p:cNvPr>
            <p:cNvSpPr>
              <a:spLocks/>
            </p:cNvSpPr>
            <p:nvPr/>
          </p:nvSpPr>
          <p:spPr bwMode="auto">
            <a:xfrm>
              <a:off x="3059" y="1880"/>
              <a:ext cx="806" cy="145"/>
            </a:xfrm>
            <a:custGeom>
              <a:avLst/>
              <a:gdLst>
                <a:gd name="T0" fmla="*/ 0 w 806"/>
                <a:gd name="T1" fmla="*/ 0 h 145"/>
                <a:gd name="T2" fmla="*/ 806 w 806"/>
                <a:gd name="T3" fmla="*/ 142 h 145"/>
                <a:gd name="T4" fmla="*/ 802 w 806"/>
                <a:gd name="T5" fmla="*/ 144 h 145"/>
                <a:gd name="T6" fmla="*/ 797 w 806"/>
                <a:gd name="T7" fmla="*/ 145 h 145"/>
                <a:gd name="T8" fmla="*/ 5 w 806"/>
                <a:gd name="T9" fmla="*/ 5 h 145"/>
                <a:gd name="T10" fmla="*/ 4 w 806"/>
                <a:gd name="T11" fmla="*/ 2 h 145"/>
                <a:gd name="T12" fmla="*/ 0 w 806"/>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6" h="145">
                  <a:moveTo>
                    <a:pt x="0" y="0"/>
                  </a:moveTo>
                  <a:lnTo>
                    <a:pt x="806" y="142"/>
                  </a:lnTo>
                  <a:lnTo>
                    <a:pt x="802" y="144"/>
                  </a:lnTo>
                  <a:lnTo>
                    <a:pt x="797" y="145"/>
                  </a:lnTo>
                  <a:lnTo>
                    <a:pt x="5" y="5"/>
                  </a:lnTo>
                  <a:lnTo>
                    <a:pt x="4" y="2"/>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3" name="Freeform 625">
              <a:extLst>
                <a:ext uri="{FF2B5EF4-FFF2-40B4-BE49-F238E27FC236}">
                  <a16:creationId xmlns:a16="http://schemas.microsoft.com/office/drawing/2014/main" id="{2BC46C11-7CB3-4921-9D32-09A2F20ED192}"/>
                </a:ext>
              </a:extLst>
            </p:cNvPr>
            <p:cNvSpPr>
              <a:spLocks/>
            </p:cNvSpPr>
            <p:nvPr/>
          </p:nvSpPr>
          <p:spPr bwMode="auto">
            <a:xfrm>
              <a:off x="3063" y="1882"/>
              <a:ext cx="798" cy="143"/>
            </a:xfrm>
            <a:custGeom>
              <a:avLst/>
              <a:gdLst>
                <a:gd name="T0" fmla="*/ 0 w 798"/>
                <a:gd name="T1" fmla="*/ 0 h 143"/>
                <a:gd name="T2" fmla="*/ 798 w 798"/>
                <a:gd name="T3" fmla="*/ 142 h 143"/>
                <a:gd name="T4" fmla="*/ 793 w 798"/>
                <a:gd name="T5" fmla="*/ 143 h 143"/>
                <a:gd name="T6" fmla="*/ 790 w 798"/>
                <a:gd name="T7" fmla="*/ 143 h 143"/>
                <a:gd name="T8" fmla="*/ 5 w 798"/>
                <a:gd name="T9" fmla="*/ 5 h 143"/>
                <a:gd name="T10" fmla="*/ 1 w 798"/>
                <a:gd name="T11" fmla="*/ 3 h 143"/>
                <a:gd name="T12" fmla="*/ 0 w 798"/>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8" h="143">
                  <a:moveTo>
                    <a:pt x="0" y="0"/>
                  </a:moveTo>
                  <a:lnTo>
                    <a:pt x="798" y="142"/>
                  </a:lnTo>
                  <a:lnTo>
                    <a:pt x="793" y="143"/>
                  </a:lnTo>
                  <a:lnTo>
                    <a:pt x="790" y="143"/>
                  </a:lnTo>
                  <a:lnTo>
                    <a:pt x="5" y="5"/>
                  </a:lnTo>
                  <a:lnTo>
                    <a:pt x="1"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4" name="Freeform 626">
              <a:extLst>
                <a:ext uri="{FF2B5EF4-FFF2-40B4-BE49-F238E27FC236}">
                  <a16:creationId xmlns:a16="http://schemas.microsoft.com/office/drawing/2014/main" id="{70E2D012-4E82-4425-824C-58A0D5922371}"/>
                </a:ext>
              </a:extLst>
            </p:cNvPr>
            <p:cNvSpPr>
              <a:spLocks/>
            </p:cNvSpPr>
            <p:nvPr/>
          </p:nvSpPr>
          <p:spPr bwMode="auto">
            <a:xfrm>
              <a:off x="3064" y="1885"/>
              <a:ext cx="792" cy="142"/>
            </a:xfrm>
            <a:custGeom>
              <a:avLst/>
              <a:gdLst>
                <a:gd name="T0" fmla="*/ 0 w 792"/>
                <a:gd name="T1" fmla="*/ 0 h 142"/>
                <a:gd name="T2" fmla="*/ 792 w 792"/>
                <a:gd name="T3" fmla="*/ 140 h 142"/>
                <a:gd name="T4" fmla="*/ 789 w 792"/>
                <a:gd name="T5" fmla="*/ 140 h 142"/>
                <a:gd name="T6" fmla="*/ 786 w 792"/>
                <a:gd name="T7" fmla="*/ 142 h 142"/>
                <a:gd name="T8" fmla="*/ 7 w 792"/>
                <a:gd name="T9" fmla="*/ 5 h 142"/>
                <a:gd name="T10" fmla="*/ 4 w 792"/>
                <a:gd name="T11" fmla="*/ 3 h 142"/>
                <a:gd name="T12" fmla="*/ 0 w 792"/>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2" h="142">
                  <a:moveTo>
                    <a:pt x="0" y="0"/>
                  </a:moveTo>
                  <a:lnTo>
                    <a:pt x="792" y="140"/>
                  </a:lnTo>
                  <a:lnTo>
                    <a:pt x="789" y="140"/>
                  </a:lnTo>
                  <a:lnTo>
                    <a:pt x="786" y="142"/>
                  </a:lnTo>
                  <a:lnTo>
                    <a:pt x="7" y="5"/>
                  </a:lnTo>
                  <a:lnTo>
                    <a:pt x="4"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5" name="Freeform 627">
              <a:extLst>
                <a:ext uri="{FF2B5EF4-FFF2-40B4-BE49-F238E27FC236}">
                  <a16:creationId xmlns:a16="http://schemas.microsoft.com/office/drawing/2014/main" id="{C8E8A075-B782-44CB-B46D-CEFE36DCF3B4}"/>
                </a:ext>
              </a:extLst>
            </p:cNvPr>
            <p:cNvSpPr>
              <a:spLocks/>
            </p:cNvSpPr>
            <p:nvPr/>
          </p:nvSpPr>
          <p:spPr bwMode="auto">
            <a:xfrm>
              <a:off x="3068" y="1887"/>
              <a:ext cx="785" cy="142"/>
            </a:xfrm>
            <a:custGeom>
              <a:avLst/>
              <a:gdLst>
                <a:gd name="T0" fmla="*/ 0 w 785"/>
                <a:gd name="T1" fmla="*/ 0 h 142"/>
                <a:gd name="T2" fmla="*/ 785 w 785"/>
                <a:gd name="T3" fmla="*/ 138 h 142"/>
                <a:gd name="T4" fmla="*/ 782 w 785"/>
                <a:gd name="T5" fmla="*/ 140 h 142"/>
                <a:gd name="T6" fmla="*/ 778 w 785"/>
                <a:gd name="T7" fmla="*/ 142 h 142"/>
                <a:gd name="T8" fmla="*/ 7 w 785"/>
                <a:gd name="T9" fmla="*/ 6 h 142"/>
                <a:gd name="T10" fmla="*/ 3 w 785"/>
                <a:gd name="T11" fmla="*/ 3 h 142"/>
                <a:gd name="T12" fmla="*/ 0 w 785"/>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5" h="142">
                  <a:moveTo>
                    <a:pt x="0" y="0"/>
                  </a:moveTo>
                  <a:lnTo>
                    <a:pt x="785" y="138"/>
                  </a:lnTo>
                  <a:lnTo>
                    <a:pt x="782" y="140"/>
                  </a:lnTo>
                  <a:lnTo>
                    <a:pt x="778" y="142"/>
                  </a:lnTo>
                  <a:lnTo>
                    <a:pt x="7" y="6"/>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6" name="Freeform 628">
              <a:extLst>
                <a:ext uri="{FF2B5EF4-FFF2-40B4-BE49-F238E27FC236}">
                  <a16:creationId xmlns:a16="http://schemas.microsoft.com/office/drawing/2014/main" id="{34E1AE72-96EB-4316-92AC-E0E0B00C9A3A}"/>
                </a:ext>
              </a:extLst>
            </p:cNvPr>
            <p:cNvSpPr>
              <a:spLocks/>
            </p:cNvSpPr>
            <p:nvPr/>
          </p:nvSpPr>
          <p:spPr bwMode="auto">
            <a:xfrm>
              <a:off x="3071" y="1890"/>
              <a:ext cx="779" cy="140"/>
            </a:xfrm>
            <a:custGeom>
              <a:avLst/>
              <a:gdLst>
                <a:gd name="T0" fmla="*/ 0 w 779"/>
                <a:gd name="T1" fmla="*/ 0 h 140"/>
                <a:gd name="T2" fmla="*/ 779 w 779"/>
                <a:gd name="T3" fmla="*/ 137 h 140"/>
                <a:gd name="T4" fmla="*/ 775 w 779"/>
                <a:gd name="T5" fmla="*/ 139 h 140"/>
                <a:gd name="T6" fmla="*/ 770 w 779"/>
                <a:gd name="T7" fmla="*/ 140 h 140"/>
                <a:gd name="T8" fmla="*/ 7 w 779"/>
                <a:gd name="T9" fmla="*/ 5 h 140"/>
                <a:gd name="T10" fmla="*/ 4 w 779"/>
                <a:gd name="T11" fmla="*/ 3 h 140"/>
                <a:gd name="T12" fmla="*/ 0 w 779"/>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9" h="140">
                  <a:moveTo>
                    <a:pt x="0" y="0"/>
                  </a:moveTo>
                  <a:lnTo>
                    <a:pt x="779" y="137"/>
                  </a:lnTo>
                  <a:lnTo>
                    <a:pt x="775" y="139"/>
                  </a:lnTo>
                  <a:lnTo>
                    <a:pt x="770" y="140"/>
                  </a:lnTo>
                  <a:lnTo>
                    <a:pt x="7" y="5"/>
                  </a:lnTo>
                  <a:lnTo>
                    <a:pt x="4" y="3"/>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7" name="Freeform 629">
              <a:extLst>
                <a:ext uri="{FF2B5EF4-FFF2-40B4-BE49-F238E27FC236}">
                  <a16:creationId xmlns:a16="http://schemas.microsoft.com/office/drawing/2014/main" id="{D7B642A6-8C44-43C9-9456-5C83F6E285AA}"/>
                </a:ext>
              </a:extLst>
            </p:cNvPr>
            <p:cNvSpPr>
              <a:spLocks/>
            </p:cNvSpPr>
            <p:nvPr/>
          </p:nvSpPr>
          <p:spPr bwMode="auto">
            <a:xfrm>
              <a:off x="3075" y="1893"/>
              <a:ext cx="771" cy="139"/>
            </a:xfrm>
            <a:custGeom>
              <a:avLst/>
              <a:gdLst>
                <a:gd name="T0" fmla="*/ 0 w 771"/>
                <a:gd name="T1" fmla="*/ 0 h 139"/>
                <a:gd name="T2" fmla="*/ 771 w 771"/>
                <a:gd name="T3" fmla="*/ 136 h 139"/>
                <a:gd name="T4" fmla="*/ 766 w 771"/>
                <a:gd name="T5" fmla="*/ 137 h 139"/>
                <a:gd name="T6" fmla="*/ 763 w 771"/>
                <a:gd name="T7" fmla="*/ 139 h 139"/>
                <a:gd name="T8" fmla="*/ 5 w 771"/>
                <a:gd name="T9" fmla="*/ 6 h 139"/>
                <a:gd name="T10" fmla="*/ 3 w 771"/>
                <a:gd name="T11" fmla="*/ 2 h 139"/>
                <a:gd name="T12" fmla="*/ 0 w 771"/>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1" h="139">
                  <a:moveTo>
                    <a:pt x="0" y="0"/>
                  </a:moveTo>
                  <a:lnTo>
                    <a:pt x="771" y="136"/>
                  </a:lnTo>
                  <a:lnTo>
                    <a:pt x="766" y="137"/>
                  </a:lnTo>
                  <a:lnTo>
                    <a:pt x="763" y="139"/>
                  </a:lnTo>
                  <a:lnTo>
                    <a:pt x="5" y="6"/>
                  </a:lnTo>
                  <a:lnTo>
                    <a:pt x="3" y="2"/>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8" name="Freeform 630">
              <a:extLst>
                <a:ext uri="{FF2B5EF4-FFF2-40B4-BE49-F238E27FC236}">
                  <a16:creationId xmlns:a16="http://schemas.microsoft.com/office/drawing/2014/main" id="{36F54524-0D6C-4056-8440-C6565BB6A23B}"/>
                </a:ext>
              </a:extLst>
            </p:cNvPr>
            <p:cNvSpPr>
              <a:spLocks/>
            </p:cNvSpPr>
            <p:nvPr/>
          </p:nvSpPr>
          <p:spPr bwMode="auto">
            <a:xfrm>
              <a:off x="3078" y="1895"/>
              <a:ext cx="763" cy="139"/>
            </a:xfrm>
            <a:custGeom>
              <a:avLst/>
              <a:gdLst>
                <a:gd name="T0" fmla="*/ 0 w 763"/>
                <a:gd name="T1" fmla="*/ 0 h 139"/>
                <a:gd name="T2" fmla="*/ 763 w 763"/>
                <a:gd name="T3" fmla="*/ 135 h 139"/>
                <a:gd name="T4" fmla="*/ 760 w 763"/>
                <a:gd name="T5" fmla="*/ 137 h 139"/>
                <a:gd name="T6" fmla="*/ 756 w 763"/>
                <a:gd name="T7" fmla="*/ 139 h 139"/>
                <a:gd name="T8" fmla="*/ 5 w 763"/>
                <a:gd name="T9" fmla="*/ 7 h 139"/>
                <a:gd name="T10" fmla="*/ 2 w 763"/>
                <a:gd name="T11" fmla="*/ 4 h 139"/>
                <a:gd name="T12" fmla="*/ 0 w 763"/>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9">
                  <a:moveTo>
                    <a:pt x="0" y="0"/>
                  </a:moveTo>
                  <a:lnTo>
                    <a:pt x="763" y="135"/>
                  </a:lnTo>
                  <a:lnTo>
                    <a:pt x="760" y="137"/>
                  </a:lnTo>
                  <a:lnTo>
                    <a:pt x="756" y="139"/>
                  </a:lnTo>
                  <a:lnTo>
                    <a:pt x="5" y="7"/>
                  </a:lnTo>
                  <a:lnTo>
                    <a:pt x="2" y="4"/>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9" name="Freeform 631">
              <a:extLst>
                <a:ext uri="{FF2B5EF4-FFF2-40B4-BE49-F238E27FC236}">
                  <a16:creationId xmlns:a16="http://schemas.microsoft.com/office/drawing/2014/main" id="{323A3E3A-4D4C-4B2D-9325-5E7A4F33E29C}"/>
                </a:ext>
              </a:extLst>
            </p:cNvPr>
            <p:cNvSpPr>
              <a:spLocks/>
            </p:cNvSpPr>
            <p:nvPr/>
          </p:nvSpPr>
          <p:spPr bwMode="auto">
            <a:xfrm>
              <a:off x="3080" y="1899"/>
              <a:ext cx="758" cy="136"/>
            </a:xfrm>
            <a:custGeom>
              <a:avLst/>
              <a:gdLst>
                <a:gd name="T0" fmla="*/ 0 w 758"/>
                <a:gd name="T1" fmla="*/ 0 h 136"/>
                <a:gd name="T2" fmla="*/ 758 w 758"/>
                <a:gd name="T3" fmla="*/ 133 h 136"/>
                <a:gd name="T4" fmla="*/ 753 w 758"/>
                <a:gd name="T5" fmla="*/ 135 h 136"/>
                <a:gd name="T6" fmla="*/ 749 w 758"/>
                <a:gd name="T7" fmla="*/ 136 h 136"/>
                <a:gd name="T8" fmla="*/ 6 w 758"/>
                <a:gd name="T9" fmla="*/ 5 h 136"/>
                <a:gd name="T10" fmla="*/ 3 w 758"/>
                <a:gd name="T11" fmla="*/ 3 h 136"/>
                <a:gd name="T12" fmla="*/ 0 w 758"/>
                <a:gd name="T13" fmla="*/ 0 h 1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8" h="136">
                  <a:moveTo>
                    <a:pt x="0" y="0"/>
                  </a:moveTo>
                  <a:lnTo>
                    <a:pt x="758" y="133"/>
                  </a:lnTo>
                  <a:lnTo>
                    <a:pt x="753" y="135"/>
                  </a:lnTo>
                  <a:lnTo>
                    <a:pt x="749" y="136"/>
                  </a:lnTo>
                  <a:lnTo>
                    <a:pt x="6" y="5"/>
                  </a:lnTo>
                  <a:lnTo>
                    <a:pt x="3" y="3"/>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0" name="Freeform 632">
              <a:extLst>
                <a:ext uri="{FF2B5EF4-FFF2-40B4-BE49-F238E27FC236}">
                  <a16:creationId xmlns:a16="http://schemas.microsoft.com/office/drawing/2014/main" id="{FD7B622F-DF2F-489C-9981-EDB328BF7A38}"/>
                </a:ext>
              </a:extLst>
            </p:cNvPr>
            <p:cNvSpPr>
              <a:spLocks/>
            </p:cNvSpPr>
            <p:nvPr/>
          </p:nvSpPr>
          <p:spPr bwMode="auto">
            <a:xfrm>
              <a:off x="3083" y="1902"/>
              <a:ext cx="751" cy="135"/>
            </a:xfrm>
            <a:custGeom>
              <a:avLst/>
              <a:gdLst>
                <a:gd name="T0" fmla="*/ 0 w 751"/>
                <a:gd name="T1" fmla="*/ 0 h 135"/>
                <a:gd name="T2" fmla="*/ 751 w 751"/>
                <a:gd name="T3" fmla="*/ 132 h 135"/>
                <a:gd name="T4" fmla="*/ 746 w 751"/>
                <a:gd name="T5" fmla="*/ 133 h 135"/>
                <a:gd name="T6" fmla="*/ 741 w 751"/>
                <a:gd name="T7" fmla="*/ 135 h 135"/>
                <a:gd name="T8" fmla="*/ 7 w 751"/>
                <a:gd name="T9" fmla="*/ 5 h 135"/>
                <a:gd name="T10" fmla="*/ 3 w 751"/>
                <a:gd name="T11" fmla="*/ 2 h 135"/>
                <a:gd name="T12" fmla="*/ 0 w 751"/>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1" h="135">
                  <a:moveTo>
                    <a:pt x="0" y="0"/>
                  </a:moveTo>
                  <a:lnTo>
                    <a:pt x="751" y="132"/>
                  </a:lnTo>
                  <a:lnTo>
                    <a:pt x="746" y="133"/>
                  </a:lnTo>
                  <a:lnTo>
                    <a:pt x="741" y="135"/>
                  </a:lnTo>
                  <a:lnTo>
                    <a:pt x="7" y="5"/>
                  </a:lnTo>
                  <a:lnTo>
                    <a:pt x="3" y="2"/>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1" name="Freeform 633">
              <a:extLst>
                <a:ext uri="{FF2B5EF4-FFF2-40B4-BE49-F238E27FC236}">
                  <a16:creationId xmlns:a16="http://schemas.microsoft.com/office/drawing/2014/main" id="{4C8B0B36-A20B-4AF4-9F18-4D6AC20C3DE9}"/>
                </a:ext>
              </a:extLst>
            </p:cNvPr>
            <p:cNvSpPr>
              <a:spLocks/>
            </p:cNvSpPr>
            <p:nvPr/>
          </p:nvSpPr>
          <p:spPr bwMode="auto">
            <a:xfrm>
              <a:off x="3086" y="1904"/>
              <a:ext cx="743" cy="133"/>
            </a:xfrm>
            <a:custGeom>
              <a:avLst/>
              <a:gdLst>
                <a:gd name="T0" fmla="*/ 0 w 743"/>
                <a:gd name="T1" fmla="*/ 0 h 133"/>
                <a:gd name="T2" fmla="*/ 743 w 743"/>
                <a:gd name="T3" fmla="*/ 131 h 133"/>
                <a:gd name="T4" fmla="*/ 738 w 743"/>
                <a:gd name="T5" fmla="*/ 133 h 133"/>
                <a:gd name="T6" fmla="*/ 735 w 743"/>
                <a:gd name="T7" fmla="*/ 133 h 133"/>
                <a:gd name="T8" fmla="*/ 7 w 743"/>
                <a:gd name="T9" fmla="*/ 6 h 133"/>
                <a:gd name="T10" fmla="*/ 4 w 743"/>
                <a:gd name="T11" fmla="*/ 3 h 133"/>
                <a:gd name="T12" fmla="*/ 0 w 743"/>
                <a:gd name="T13" fmla="*/ 0 h 1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3" h="133">
                  <a:moveTo>
                    <a:pt x="0" y="0"/>
                  </a:moveTo>
                  <a:lnTo>
                    <a:pt x="743" y="131"/>
                  </a:lnTo>
                  <a:lnTo>
                    <a:pt x="738" y="133"/>
                  </a:lnTo>
                  <a:lnTo>
                    <a:pt x="735" y="133"/>
                  </a:lnTo>
                  <a:lnTo>
                    <a:pt x="7" y="6"/>
                  </a:lnTo>
                  <a:lnTo>
                    <a:pt x="4"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2" name="Freeform 634">
              <a:extLst>
                <a:ext uri="{FF2B5EF4-FFF2-40B4-BE49-F238E27FC236}">
                  <a16:creationId xmlns:a16="http://schemas.microsoft.com/office/drawing/2014/main" id="{27EDC813-E9DF-4028-8A8D-B7C6DD520353}"/>
                </a:ext>
              </a:extLst>
            </p:cNvPr>
            <p:cNvSpPr>
              <a:spLocks/>
            </p:cNvSpPr>
            <p:nvPr/>
          </p:nvSpPr>
          <p:spPr bwMode="auto">
            <a:xfrm>
              <a:off x="3090" y="1907"/>
              <a:ext cx="734" cy="132"/>
            </a:xfrm>
            <a:custGeom>
              <a:avLst/>
              <a:gdLst>
                <a:gd name="T0" fmla="*/ 0 w 734"/>
                <a:gd name="T1" fmla="*/ 0 h 132"/>
                <a:gd name="T2" fmla="*/ 734 w 734"/>
                <a:gd name="T3" fmla="*/ 130 h 132"/>
                <a:gd name="T4" fmla="*/ 729 w 734"/>
                <a:gd name="T5" fmla="*/ 130 h 132"/>
                <a:gd name="T6" fmla="*/ 726 w 734"/>
                <a:gd name="T7" fmla="*/ 132 h 132"/>
                <a:gd name="T8" fmla="*/ 7 w 734"/>
                <a:gd name="T9" fmla="*/ 5 h 132"/>
                <a:gd name="T10" fmla="*/ 3 w 734"/>
                <a:gd name="T11" fmla="*/ 3 h 132"/>
                <a:gd name="T12" fmla="*/ 0 w 734"/>
                <a:gd name="T13" fmla="*/ 0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4" h="132">
                  <a:moveTo>
                    <a:pt x="0" y="0"/>
                  </a:moveTo>
                  <a:lnTo>
                    <a:pt x="734" y="130"/>
                  </a:lnTo>
                  <a:lnTo>
                    <a:pt x="729" y="130"/>
                  </a:lnTo>
                  <a:lnTo>
                    <a:pt x="726" y="132"/>
                  </a:lnTo>
                  <a:lnTo>
                    <a:pt x="7"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3" name="Freeform 635">
              <a:extLst>
                <a:ext uri="{FF2B5EF4-FFF2-40B4-BE49-F238E27FC236}">
                  <a16:creationId xmlns:a16="http://schemas.microsoft.com/office/drawing/2014/main" id="{B1C7A757-1A14-4DFB-9D7A-22878678541C}"/>
                </a:ext>
              </a:extLst>
            </p:cNvPr>
            <p:cNvSpPr>
              <a:spLocks/>
            </p:cNvSpPr>
            <p:nvPr/>
          </p:nvSpPr>
          <p:spPr bwMode="auto">
            <a:xfrm>
              <a:off x="3093" y="1910"/>
              <a:ext cx="728" cy="130"/>
            </a:xfrm>
            <a:custGeom>
              <a:avLst/>
              <a:gdLst>
                <a:gd name="T0" fmla="*/ 0 w 728"/>
                <a:gd name="T1" fmla="*/ 0 h 130"/>
                <a:gd name="T2" fmla="*/ 728 w 728"/>
                <a:gd name="T3" fmla="*/ 127 h 130"/>
                <a:gd name="T4" fmla="*/ 723 w 728"/>
                <a:gd name="T5" fmla="*/ 129 h 130"/>
                <a:gd name="T6" fmla="*/ 718 w 728"/>
                <a:gd name="T7" fmla="*/ 130 h 130"/>
                <a:gd name="T8" fmla="*/ 7 w 728"/>
                <a:gd name="T9" fmla="*/ 5 h 130"/>
                <a:gd name="T10" fmla="*/ 4 w 728"/>
                <a:gd name="T11" fmla="*/ 2 h 130"/>
                <a:gd name="T12" fmla="*/ 0 w 728"/>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8" h="130">
                  <a:moveTo>
                    <a:pt x="0" y="0"/>
                  </a:moveTo>
                  <a:lnTo>
                    <a:pt x="728" y="127"/>
                  </a:lnTo>
                  <a:lnTo>
                    <a:pt x="723" y="129"/>
                  </a:lnTo>
                  <a:lnTo>
                    <a:pt x="718" y="130"/>
                  </a:lnTo>
                  <a:lnTo>
                    <a:pt x="7" y="5"/>
                  </a:lnTo>
                  <a:lnTo>
                    <a:pt x="4"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4" name="Freeform 636">
              <a:extLst>
                <a:ext uri="{FF2B5EF4-FFF2-40B4-BE49-F238E27FC236}">
                  <a16:creationId xmlns:a16="http://schemas.microsoft.com/office/drawing/2014/main" id="{062D8F17-799E-4946-AEE5-A92FB7A7F674}"/>
                </a:ext>
              </a:extLst>
            </p:cNvPr>
            <p:cNvSpPr>
              <a:spLocks/>
            </p:cNvSpPr>
            <p:nvPr/>
          </p:nvSpPr>
          <p:spPr bwMode="auto">
            <a:xfrm>
              <a:off x="3097" y="1912"/>
              <a:ext cx="719" cy="130"/>
            </a:xfrm>
            <a:custGeom>
              <a:avLst/>
              <a:gdLst>
                <a:gd name="T0" fmla="*/ 0 w 719"/>
                <a:gd name="T1" fmla="*/ 0 h 130"/>
                <a:gd name="T2" fmla="*/ 719 w 719"/>
                <a:gd name="T3" fmla="*/ 127 h 130"/>
                <a:gd name="T4" fmla="*/ 714 w 719"/>
                <a:gd name="T5" fmla="*/ 128 h 130"/>
                <a:gd name="T6" fmla="*/ 709 w 719"/>
                <a:gd name="T7" fmla="*/ 130 h 130"/>
                <a:gd name="T8" fmla="*/ 5 w 719"/>
                <a:gd name="T9" fmla="*/ 5 h 130"/>
                <a:gd name="T10" fmla="*/ 3 w 719"/>
                <a:gd name="T11" fmla="*/ 3 h 130"/>
                <a:gd name="T12" fmla="*/ 0 w 719"/>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9" h="130">
                  <a:moveTo>
                    <a:pt x="0" y="0"/>
                  </a:moveTo>
                  <a:lnTo>
                    <a:pt x="719" y="127"/>
                  </a:lnTo>
                  <a:lnTo>
                    <a:pt x="714" y="128"/>
                  </a:lnTo>
                  <a:lnTo>
                    <a:pt x="709" y="130"/>
                  </a:lnTo>
                  <a:lnTo>
                    <a:pt x="5"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5" name="Freeform 637">
              <a:extLst>
                <a:ext uri="{FF2B5EF4-FFF2-40B4-BE49-F238E27FC236}">
                  <a16:creationId xmlns:a16="http://schemas.microsoft.com/office/drawing/2014/main" id="{5BF58A58-EF7D-4138-8DF5-DBBE2573C29D}"/>
                </a:ext>
              </a:extLst>
            </p:cNvPr>
            <p:cNvSpPr>
              <a:spLocks/>
            </p:cNvSpPr>
            <p:nvPr/>
          </p:nvSpPr>
          <p:spPr bwMode="auto">
            <a:xfrm>
              <a:off x="3100" y="1915"/>
              <a:ext cx="711" cy="129"/>
            </a:xfrm>
            <a:custGeom>
              <a:avLst/>
              <a:gdLst>
                <a:gd name="T0" fmla="*/ 0 w 711"/>
                <a:gd name="T1" fmla="*/ 0 h 129"/>
                <a:gd name="T2" fmla="*/ 711 w 711"/>
                <a:gd name="T3" fmla="*/ 125 h 129"/>
                <a:gd name="T4" fmla="*/ 706 w 711"/>
                <a:gd name="T5" fmla="*/ 127 h 129"/>
                <a:gd name="T6" fmla="*/ 701 w 711"/>
                <a:gd name="T7" fmla="*/ 129 h 129"/>
                <a:gd name="T8" fmla="*/ 5 w 711"/>
                <a:gd name="T9" fmla="*/ 6 h 129"/>
                <a:gd name="T10" fmla="*/ 2 w 711"/>
                <a:gd name="T11" fmla="*/ 2 h 129"/>
                <a:gd name="T12" fmla="*/ 0 w 711"/>
                <a:gd name="T13" fmla="*/ 0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1" h="129">
                  <a:moveTo>
                    <a:pt x="0" y="0"/>
                  </a:moveTo>
                  <a:lnTo>
                    <a:pt x="711" y="125"/>
                  </a:lnTo>
                  <a:lnTo>
                    <a:pt x="706" y="127"/>
                  </a:lnTo>
                  <a:lnTo>
                    <a:pt x="701" y="129"/>
                  </a:lnTo>
                  <a:lnTo>
                    <a:pt x="5" y="6"/>
                  </a:lnTo>
                  <a:lnTo>
                    <a:pt x="2"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6" name="Freeform 638">
              <a:extLst>
                <a:ext uri="{FF2B5EF4-FFF2-40B4-BE49-F238E27FC236}">
                  <a16:creationId xmlns:a16="http://schemas.microsoft.com/office/drawing/2014/main" id="{B021521F-1674-47AF-BFBE-E90645C0D489}"/>
                </a:ext>
              </a:extLst>
            </p:cNvPr>
            <p:cNvSpPr>
              <a:spLocks/>
            </p:cNvSpPr>
            <p:nvPr/>
          </p:nvSpPr>
          <p:spPr bwMode="auto">
            <a:xfrm>
              <a:off x="3102" y="1917"/>
              <a:ext cx="704" cy="127"/>
            </a:xfrm>
            <a:custGeom>
              <a:avLst/>
              <a:gdLst>
                <a:gd name="T0" fmla="*/ 0 w 704"/>
                <a:gd name="T1" fmla="*/ 0 h 127"/>
                <a:gd name="T2" fmla="*/ 704 w 704"/>
                <a:gd name="T3" fmla="*/ 125 h 127"/>
                <a:gd name="T4" fmla="*/ 697 w 704"/>
                <a:gd name="T5" fmla="*/ 127 h 127"/>
                <a:gd name="T6" fmla="*/ 692 w 704"/>
                <a:gd name="T7" fmla="*/ 127 h 127"/>
                <a:gd name="T8" fmla="*/ 6 w 704"/>
                <a:gd name="T9" fmla="*/ 7 h 127"/>
                <a:gd name="T10" fmla="*/ 3 w 704"/>
                <a:gd name="T11" fmla="*/ 4 h 127"/>
                <a:gd name="T12" fmla="*/ 0 w 704"/>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4" h="127">
                  <a:moveTo>
                    <a:pt x="0" y="0"/>
                  </a:moveTo>
                  <a:lnTo>
                    <a:pt x="704" y="125"/>
                  </a:lnTo>
                  <a:lnTo>
                    <a:pt x="697" y="127"/>
                  </a:lnTo>
                  <a:lnTo>
                    <a:pt x="692" y="127"/>
                  </a:lnTo>
                  <a:lnTo>
                    <a:pt x="6" y="7"/>
                  </a:lnTo>
                  <a:lnTo>
                    <a:pt x="3" y="4"/>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7" name="Freeform 639">
              <a:extLst>
                <a:ext uri="{FF2B5EF4-FFF2-40B4-BE49-F238E27FC236}">
                  <a16:creationId xmlns:a16="http://schemas.microsoft.com/office/drawing/2014/main" id="{4E2E58A5-D4F4-4141-B3AD-0343A9539B27}"/>
                </a:ext>
              </a:extLst>
            </p:cNvPr>
            <p:cNvSpPr>
              <a:spLocks/>
            </p:cNvSpPr>
            <p:nvPr/>
          </p:nvSpPr>
          <p:spPr bwMode="auto">
            <a:xfrm>
              <a:off x="3105" y="1921"/>
              <a:ext cx="696" cy="125"/>
            </a:xfrm>
            <a:custGeom>
              <a:avLst/>
              <a:gdLst>
                <a:gd name="T0" fmla="*/ 0 w 696"/>
                <a:gd name="T1" fmla="*/ 0 h 125"/>
                <a:gd name="T2" fmla="*/ 696 w 696"/>
                <a:gd name="T3" fmla="*/ 123 h 125"/>
                <a:gd name="T4" fmla="*/ 689 w 696"/>
                <a:gd name="T5" fmla="*/ 123 h 125"/>
                <a:gd name="T6" fmla="*/ 684 w 696"/>
                <a:gd name="T7" fmla="*/ 125 h 125"/>
                <a:gd name="T8" fmla="*/ 7 w 696"/>
                <a:gd name="T9" fmla="*/ 5 h 125"/>
                <a:gd name="T10" fmla="*/ 3 w 696"/>
                <a:gd name="T11" fmla="*/ 3 h 125"/>
                <a:gd name="T12" fmla="*/ 0 w 696"/>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6" h="125">
                  <a:moveTo>
                    <a:pt x="0" y="0"/>
                  </a:moveTo>
                  <a:lnTo>
                    <a:pt x="696" y="123"/>
                  </a:lnTo>
                  <a:lnTo>
                    <a:pt x="689" y="123"/>
                  </a:lnTo>
                  <a:lnTo>
                    <a:pt x="684" y="125"/>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8" name="Freeform 640">
              <a:extLst>
                <a:ext uri="{FF2B5EF4-FFF2-40B4-BE49-F238E27FC236}">
                  <a16:creationId xmlns:a16="http://schemas.microsoft.com/office/drawing/2014/main" id="{89BB6E7C-CE1D-4230-94FF-6346D4C9C3E0}"/>
                </a:ext>
              </a:extLst>
            </p:cNvPr>
            <p:cNvSpPr>
              <a:spLocks/>
            </p:cNvSpPr>
            <p:nvPr/>
          </p:nvSpPr>
          <p:spPr bwMode="auto">
            <a:xfrm>
              <a:off x="3108" y="1924"/>
              <a:ext cx="686" cy="123"/>
            </a:xfrm>
            <a:custGeom>
              <a:avLst/>
              <a:gdLst>
                <a:gd name="T0" fmla="*/ 0 w 686"/>
                <a:gd name="T1" fmla="*/ 0 h 123"/>
                <a:gd name="T2" fmla="*/ 686 w 686"/>
                <a:gd name="T3" fmla="*/ 120 h 123"/>
                <a:gd name="T4" fmla="*/ 681 w 686"/>
                <a:gd name="T5" fmla="*/ 122 h 123"/>
                <a:gd name="T6" fmla="*/ 674 w 686"/>
                <a:gd name="T7" fmla="*/ 123 h 123"/>
                <a:gd name="T8" fmla="*/ 7 w 686"/>
                <a:gd name="T9" fmla="*/ 5 h 123"/>
                <a:gd name="T10" fmla="*/ 4 w 686"/>
                <a:gd name="T11" fmla="*/ 2 h 123"/>
                <a:gd name="T12" fmla="*/ 0 w 686"/>
                <a:gd name="T13" fmla="*/ 0 h 1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6" h="123">
                  <a:moveTo>
                    <a:pt x="0" y="0"/>
                  </a:moveTo>
                  <a:lnTo>
                    <a:pt x="686" y="120"/>
                  </a:lnTo>
                  <a:lnTo>
                    <a:pt x="681" y="122"/>
                  </a:lnTo>
                  <a:lnTo>
                    <a:pt x="674" y="123"/>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9" name="Freeform 641">
              <a:extLst>
                <a:ext uri="{FF2B5EF4-FFF2-40B4-BE49-F238E27FC236}">
                  <a16:creationId xmlns:a16="http://schemas.microsoft.com/office/drawing/2014/main" id="{434D5956-4CC1-46FA-8C38-71265EF5DFDE}"/>
                </a:ext>
              </a:extLst>
            </p:cNvPr>
            <p:cNvSpPr>
              <a:spLocks/>
            </p:cNvSpPr>
            <p:nvPr/>
          </p:nvSpPr>
          <p:spPr bwMode="auto">
            <a:xfrm>
              <a:off x="3112" y="1926"/>
              <a:ext cx="677" cy="121"/>
            </a:xfrm>
            <a:custGeom>
              <a:avLst/>
              <a:gdLst>
                <a:gd name="T0" fmla="*/ 0 w 677"/>
                <a:gd name="T1" fmla="*/ 0 h 121"/>
                <a:gd name="T2" fmla="*/ 677 w 677"/>
                <a:gd name="T3" fmla="*/ 120 h 121"/>
                <a:gd name="T4" fmla="*/ 670 w 677"/>
                <a:gd name="T5" fmla="*/ 121 h 121"/>
                <a:gd name="T6" fmla="*/ 665 w 677"/>
                <a:gd name="T7" fmla="*/ 121 h 121"/>
                <a:gd name="T8" fmla="*/ 6 w 677"/>
                <a:gd name="T9" fmla="*/ 6 h 121"/>
                <a:gd name="T10" fmla="*/ 3 w 677"/>
                <a:gd name="T11" fmla="*/ 3 h 121"/>
                <a:gd name="T12" fmla="*/ 0 w 677"/>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7" h="121">
                  <a:moveTo>
                    <a:pt x="0" y="0"/>
                  </a:moveTo>
                  <a:lnTo>
                    <a:pt x="677" y="120"/>
                  </a:lnTo>
                  <a:lnTo>
                    <a:pt x="670" y="121"/>
                  </a:lnTo>
                  <a:lnTo>
                    <a:pt x="665" y="121"/>
                  </a:lnTo>
                  <a:lnTo>
                    <a:pt x="6" y="6"/>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0" name="Freeform 642">
              <a:extLst>
                <a:ext uri="{FF2B5EF4-FFF2-40B4-BE49-F238E27FC236}">
                  <a16:creationId xmlns:a16="http://schemas.microsoft.com/office/drawing/2014/main" id="{1196DFBF-92B6-4B81-AD93-CB54D2BF9F9D}"/>
                </a:ext>
              </a:extLst>
            </p:cNvPr>
            <p:cNvSpPr>
              <a:spLocks/>
            </p:cNvSpPr>
            <p:nvPr/>
          </p:nvSpPr>
          <p:spPr bwMode="auto">
            <a:xfrm>
              <a:off x="3115" y="1929"/>
              <a:ext cx="667" cy="120"/>
            </a:xfrm>
            <a:custGeom>
              <a:avLst/>
              <a:gdLst>
                <a:gd name="T0" fmla="*/ 0 w 667"/>
                <a:gd name="T1" fmla="*/ 0 h 120"/>
                <a:gd name="T2" fmla="*/ 667 w 667"/>
                <a:gd name="T3" fmla="*/ 118 h 120"/>
                <a:gd name="T4" fmla="*/ 660 w 667"/>
                <a:gd name="T5" fmla="*/ 118 h 120"/>
                <a:gd name="T6" fmla="*/ 655 w 667"/>
                <a:gd name="T7" fmla="*/ 120 h 120"/>
                <a:gd name="T8" fmla="*/ 7 w 667"/>
                <a:gd name="T9" fmla="*/ 5 h 120"/>
                <a:gd name="T10" fmla="*/ 3 w 667"/>
                <a:gd name="T11" fmla="*/ 3 h 120"/>
                <a:gd name="T12" fmla="*/ 0 w 667"/>
                <a:gd name="T13" fmla="*/ 0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7" h="120">
                  <a:moveTo>
                    <a:pt x="0" y="0"/>
                  </a:moveTo>
                  <a:lnTo>
                    <a:pt x="667" y="118"/>
                  </a:lnTo>
                  <a:lnTo>
                    <a:pt x="660" y="118"/>
                  </a:lnTo>
                  <a:lnTo>
                    <a:pt x="655" y="120"/>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1" name="Freeform 643">
              <a:extLst>
                <a:ext uri="{FF2B5EF4-FFF2-40B4-BE49-F238E27FC236}">
                  <a16:creationId xmlns:a16="http://schemas.microsoft.com/office/drawing/2014/main" id="{DF30F4F3-9EF5-431E-87D3-5B818460D9FE}"/>
                </a:ext>
              </a:extLst>
            </p:cNvPr>
            <p:cNvSpPr>
              <a:spLocks/>
            </p:cNvSpPr>
            <p:nvPr/>
          </p:nvSpPr>
          <p:spPr bwMode="auto">
            <a:xfrm>
              <a:off x="3118" y="1932"/>
              <a:ext cx="659" cy="119"/>
            </a:xfrm>
            <a:custGeom>
              <a:avLst/>
              <a:gdLst>
                <a:gd name="T0" fmla="*/ 0 w 659"/>
                <a:gd name="T1" fmla="*/ 0 h 119"/>
                <a:gd name="T2" fmla="*/ 659 w 659"/>
                <a:gd name="T3" fmla="*/ 115 h 119"/>
                <a:gd name="T4" fmla="*/ 652 w 659"/>
                <a:gd name="T5" fmla="*/ 117 h 119"/>
                <a:gd name="T6" fmla="*/ 645 w 659"/>
                <a:gd name="T7" fmla="*/ 119 h 119"/>
                <a:gd name="T8" fmla="*/ 7 w 659"/>
                <a:gd name="T9" fmla="*/ 5 h 119"/>
                <a:gd name="T10" fmla="*/ 4 w 659"/>
                <a:gd name="T11" fmla="*/ 2 h 119"/>
                <a:gd name="T12" fmla="*/ 0 w 65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9" h="119">
                  <a:moveTo>
                    <a:pt x="0" y="0"/>
                  </a:moveTo>
                  <a:lnTo>
                    <a:pt x="659" y="115"/>
                  </a:lnTo>
                  <a:lnTo>
                    <a:pt x="652" y="117"/>
                  </a:lnTo>
                  <a:lnTo>
                    <a:pt x="645" y="119"/>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2" name="Freeform 644">
              <a:extLst>
                <a:ext uri="{FF2B5EF4-FFF2-40B4-BE49-F238E27FC236}">
                  <a16:creationId xmlns:a16="http://schemas.microsoft.com/office/drawing/2014/main" id="{362F0034-99E0-4199-BE39-262F8514D810}"/>
                </a:ext>
              </a:extLst>
            </p:cNvPr>
            <p:cNvSpPr>
              <a:spLocks/>
            </p:cNvSpPr>
            <p:nvPr/>
          </p:nvSpPr>
          <p:spPr bwMode="auto">
            <a:xfrm>
              <a:off x="3122" y="1934"/>
              <a:ext cx="648" cy="117"/>
            </a:xfrm>
            <a:custGeom>
              <a:avLst/>
              <a:gdLst>
                <a:gd name="T0" fmla="*/ 0 w 648"/>
                <a:gd name="T1" fmla="*/ 0 h 117"/>
                <a:gd name="T2" fmla="*/ 648 w 648"/>
                <a:gd name="T3" fmla="*/ 115 h 117"/>
                <a:gd name="T4" fmla="*/ 641 w 648"/>
                <a:gd name="T5" fmla="*/ 117 h 117"/>
                <a:gd name="T6" fmla="*/ 633 w 648"/>
                <a:gd name="T7" fmla="*/ 117 h 117"/>
                <a:gd name="T8" fmla="*/ 7 w 648"/>
                <a:gd name="T9" fmla="*/ 7 h 117"/>
                <a:gd name="T10" fmla="*/ 3 w 648"/>
                <a:gd name="T11" fmla="*/ 3 h 117"/>
                <a:gd name="T12" fmla="*/ 0 w 648"/>
                <a:gd name="T13" fmla="*/ 0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8" h="117">
                  <a:moveTo>
                    <a:pt x="0" y="0"/>
                  </a:moveTo>
                  <a:lnTo>
                    <a:pt x="648" y="115"/>
                  </a:lnTo>
                  <a:lnTo>
                    <a:pt x="641" y="117"/>
                  </a:lnTo>
                  <a:lnTo>
                    <a:pt x="633" y="117"/>
                  </a:lnTo>
                  <a:lnTo>
                    <a:pt x="7" y="7"/>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3" name="Freeform 645">
              <a:extLst>
                <a:ext uri="{FF2B5EF4-FFF2-40B4-BE49-F238E27FC236}">
                  <a16:creationId xmlns:a16="http://schemas.microsoft.com/office/drawing/2014/main" id="{CAADDAD3-8B0B-459B-83F2-8C3F19F799B6}"/>
                </a:ext>
              </a:extLst>
            </p:cNvPr>
            <p:cNvSpPr>
              <a:spLocks/>
            </p:cNvSpPr>
            <p:nvPr/>
          </p:nvSpPr>
          <p:spPr bwMode="auto">
            <a:xfrm>
              <a:off x="3125" y="1937"/>
              <a:ext cx="638" cy="115"/>
            </a:xfrm>
            <a:custGeom>
              <a:avLst/>
              <a:gdLst>
                <a:gd name="T0" fmla="*/ 0 w 638"/>
                <a:gd name="T1" fmla="*/ 0 h 115"/>
                <a:gd name="T2" fmla="*/ 638 w 638"/>
                <a:gd name="T3" fmla="*/ 114 h 115"/>
                <a:gd name="T4" fmla="*/ 630 w 638"/>
                <a:gd name="T5" fmla="*/ 114 h 115"/>
                <a:gd name="T6" fmla="*/ 623 w 638"/>
                <a:gd name="T7" fmla="*/ 115 h 115"/>
                <a:gd name="T8" fmla="*/ 7 w 638"/>
                <a:gd name="T9" fmla="*/ 5 h 115"/>
                <a:gd name="T10" fmla="*/ 4 w 638"/>
                <a:gd name="T11" fmla="*/ 4 h 115"/>
                <a:gd name="T12" fmla="*/ 0 w 638"/>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8" h="115">
                  <a:moveTo>
                    <a:pt x="0" y="0"/>
                  </a:moveTo>
                  <a:lnTo>
                    <a:pt x="638" y="114"/>
                  </a:lnTo>
                  <a:lnTo>
                    <a:pt x="630" y="114"/>
                  </a:lnTo>
                  <a:lnTo>
                    <a:pt x="623" y="115"/>
                  </a:lnTo>
                  <a:lnTo>
                    <a:pt x="7" y="5"/>
                  </a:lnTo>
                  <a:lnTo>
                    <a:pt x="4" y="4"/>
                  </a:lnTo>
                  <a:lnTo>
                    <a:pt x="0" y="0"/>
                  </a:lnTo>
                  <a:close/>
                </a:path>
              </a:pathLst>
            </a:custGeom>
            <a:solidFill>
              <a:srgbClr val="EBF2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4" name="Freeform 646">
              <a:extLst>
                <a:ext uri="{FF2B5EF4-FFF2-40B4-BE49-F238E27FC236}">
                  <a16:creationId xmlns:a16="http://schemas.microsoft.com/office/drawing/2014/main" id="{F36A6CD6-A932-4623-AD31-430754456EBB}"/>
                </a:ext>
              </a:extLst>
            </p:cNvPr>
            <p:cNvSpPr>
              <a:spLocks/>
            </p:cNvSpPr>
            <p:nvPr/>
          </p:nvSpPr>
          <p:spPr bwMode="auto">
            <a:xfrm>
              <a:off x="3129" y="1941"/>
              <a:ext cx="626" cy="111"/>
            </a:xfrm>
            <a:custGeom>
              <a:avLst/>
              <a:gdLst>
                <a:gd name="T0" fmla="*/ 0 w 626"/>
                <a:gd name="T1" fmla="*/ 0 h 111"/>
                <a:gd name="T2" fmla="*/ 626 w 626"/>
                <a:gd name="T3" fmla="*/ 110 h 111"/>
                <a:gd name="T4" fmla="*/ 619 w 626"/>
                <a:gd name="T5" fmla="*/ 111 h 111"/>
                <a:gd name="T6" fmla="*/ 611 w 626"/>
                <a:gd name="T7" fmla="*/ 111 h 111"/>
                <a:gd name="T8" fmla="*/ 6 w 626"/>
                <a:gd name="T9" fmla="*/ 5 h 111"/>
                <a:gd name="T10" fmla="*/ 3 w 626"/>
                <a:gd name="T11" fmla="*/ 1 h 111"/>
                <a:gd name="T12" fmla="*/ 0 w 626"/>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6" h="111">
                  <a:moveTo>
                    <a:pt x="0" y="0"/>
                  </a:moveTo>
                  <a:lnTo>
                    <a:pt x="626" y="110"/>
                  </a:lnTo>
                  <a:lnTo>
                    <a:pt x="619" y="111"/>
                  </a:lnTo>
                  <a:lnTo>
                    <a:pt x="611" y="111"/>
                  </a:lnTo>
                  <a:lnTo>
                    <a:pt x="6" y="5"/>
                  </a:lnTo>
                  <a:lnTo>
                    <a:pt x="3" y="1"/>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5" name="Freeform 647">
              <a:extLst>
                <a:ext uri="{FF2B5EF4-FFF2-40B4-BE49-F238E27FC236}">
                  <a16:creationId xmlns:a16="http://schemas.microsoft.com/office/drawing/2014/main" id="{F9618E14-1106-4BCC-8F3D-4F70E0A1988F}"/>
                </a:ext>
              </a:extLst>
            </p:cNvPr>
            <p:cNvSpPr>
              <a:spLocks/>
            </p:cNvSpPr>
            <p:nvPr/>
          </p:nvSpPr>
          <p:spPr bwMode="auto">
            <a:xfrm>
              <a:off x="3132" y="1942"/>
              <a:ext cx="616" cy="112"/>
            </a:xfrm>
            <a:custGeom>
              <a:avLst/>
              <a:gdLst>
                <a:gd name="T0" fmla="*/ 0 w 616"/>
                <a:gd name="T1" fmla="*/ 0 h 112"/>
                <a:gd name="T2" fmla="*/ 616 w 616"/>
                <a:gd name="T3" fmla="*/ 110 h 112"/>
                <a:gd name="T4" fmla="*/ 608 w 616"/>
                <a:gd name="T5" fmla="*/ 110 h 112"/>
                <a:gd name="T6" fmla="*/ 599 w 616"/>
                <a:gd name="T7" fmla="*/ 112 h 112"/>
                <a:gd name="T8" fmla="*/ 7 w 616"/>
                <a:gd name="T9" fmla="*/ 7 h 112"/>
                <a:gd name="T10" fmla="*/ 3 w 616"/>
                <a:gd name="T11" fmla="*/ 4 h 112"/>
                <a:gd name="T12" fmla="*/ 0 w 616"/>
                <a:gd name="T13" fmla="*/ 0 h 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6" h="112">
                  <a:moveTo>
                    <a:pt x="0" y="0"/>
                  </a:moveTo>
                  <a:lnTo>
                    <a:pt x="616" y="110"/>
                  </a:lnTo>
                  <a:lnTo>
                    <a:pt x="608" y="110"/>
                  </a:lnTo>
                  <a:lnTo>
                    <a:pt x="599" y="112"/>
                  </a:lnTo>
                  <a:lnTo>
                    <a:pt x="7" y="7"/>
                  </a:lnTo>
                  <a:lnTo>
                    <a:pt x="3" y="4"/>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6" name="Freeform 648">
              <a:extLst>
                <a:ext uri="{FF2B5EF4-FFF2-40B4-BE49-F238E27FC236}">
                  <a16:creationId xmlns:a16="http://schemas.microsoft.com/office/drawing/2014/main" id="{9E661F7E-B350-4FA7-9B53-3FDC84E49455}"/>
                </a:ext>
              </a:extLst>
            </p:cNvPr>
            <p:cNvSpPr>
              <a:spLocks/>
            </p:cNvSpPr>
            <p:nvPr/>
          </p:nvSpPr>
          <p:spPr bwMode="auto">
            <a:xfrm>
              <a:off x="3135" y="1946"/>
              <a:ext cx="605" cy="108"/>
            </a:xfrm>
            <a:custGeom>
              <a:avLst/>
              <a:gdLst>
                <a:gd name="T0" fmla="*/ 0 w 605"/>
                <a:gd name="T1" fmla="*/ 0 h 108"/>
                <a:gd name="T2" fmla="*/ 605 w 605"/>
                <a:gd name="T3" fmla="*/ 106 h 108"/>
                <a:gd name="T4" fmla="*/ 596 w 605"/>
                <a:gd name="T5" fmla="*/ 108 h 108"/>
                <a:gd name="T6" fmla="*/ 588 w 605"/>
                <a:gd name="T7" fmla="*/ 108 h 108"/>
                <a:gd name="T8" fmla="*/ 7 w 605"/>
                <a:gd name="T9" fmla="*/ 5 h 108"/>
                <a:gd name="T10" fmla="*/ 4 w 605"/>
                <a:gd name="T11" fmla="*/ 3 h 108"/>
                <a:gd name="T12" fmla="*/ 0 w 605"/>
                <a:gd name="T13" fmla="*/ 0 h 1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5" h="108">
                  <a:moveTo>
                    <a:pt x="0" y="0"/>
                  </a:moveTo>
                  <a:lnTo>
                    <a:pt x="605" y="106"/>
                  </a:lnTo>
                  <a:lnTo>
                    <a:pt x="596" y="108"/>
                  </a:lnTo>
                  <a:lnTo>
                    <a:pt x="588" y="108"/>
                  </a:lnTo>
                  <a:lnTo>
                    <a:pt x="7" y="5"/>
                  </a:lnTo>
                  <a:lnTo>
                    <a:pt x="4"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7" name="Freeform 649">
              <a:extLst>
                <a:ext uri="{FF2B5EF4-FFF2-40B4-BE49-F238E27FC236}">
                  <a16:creationId xmlns:a16="http://schemas.microsoft.com/office/drawing/2014/main" id="{382C445F-490B-465C-9E12-6B4F2FEB2A56}"/>
                </a:ext>
              </a:extLst>
            </p:cNvPr>
            <p:cNvSpPr>
              <a:spLocks/>
            </p:cNvSpPr>
            <p:nvPr/>
          </p:nvSpPr>
          <p:spPr bwMode="auto">
            <a:xfrm>
              <a:off x="3139" y="1949"/>
              <a:ext cx="592" cy="105"/>
            </a:xfrm>
            <a:custGeom>
              <a:avLst/>
              <a:gdLst>
                <a:gd name="T0" fmla="*/ 0 w 592"/>
                <a:gd name="T1" fmla="*/ 0 h 105"/>
                <a:gd name="T2" fmla="*/ 592 w 592"/>
                <a:gd name="T3" fmla="*/ 105 h 105"/>
                <a:gd name="T4" fmla="*/ 582 w 592"/>
                <a:gd name="T5" fmla="*/ 105 h 105"/>
                <a:gd name="T6" fmla="*/ 574 w 592"/>
                <a:gd name="T7" fmla="*/ 105 h 105"/>
                <a:gd name="T8" fmla="*/ 6 w 592"/>
                <a:gd name="T9" fmla="*/ 5 h 105"/>
                <a:gd name="T10" fmla="*/ 3 w 592"/>
                <a:gd name="T11" fmla="*/ 2 h 105"/>
                <a:gd name="T12" fmla="*/ 0 w 592"/>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2" h="105">
                  <a:moveTo>
                    <a:pt x="0" y="0"/>
                  </a:moveTo>
                  <a:lnTo>
                    <a:pt x="592" y="105"/>
                  </a:lnTo>
                  <a:lnTo>
                    <a:pt x="582" y="105"/>
                  </a:lnTo>
                  <a:lnTo>
                    <a:pt x="574" y="105"/>
                  </a:lnTo>
                  <a:lnTo>
                    <a:pt x="6" y="5"/>
                  </a:lnTo>
                  <a:lnTo>
                    <a:pt x="3" y="2"/>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8" name="Freeform 650">
              <a:extLst>
                <a:ext uri="{FF2B5EF4-FFF2-40B4-BE49-F238E27FC236}">
                  <a16:creationId xmlns:a16="http://schemas.microsoft.com/office/drawing/2014/main" id="{703086EA-63B1-4F2D-B249-FD92C8FF038E}"/>
                </a:ext>
              </a:extLst>
            </p:cNvPr>
            <p:cNvSpPr>
              <a:spLocks/>
            </p:cNvSpPr>
            <p:nvPr/>
          </p:nvSpPr>
          <p:spPr bwMode="auto">
            <a:xfrm>
              <a:off x="3142" y="1951"/>
              <a:ext cx="581" cy="103"/>
            </a:xfrm>
            <a:custGeom>
              <a:avLst/>
              <a:gdLst>
                <a:gd name="T0" fmla="*/ 0 w 581"/>
                <a:gd name="T1" fmla="*/ 0 h 103"/>
                <a:gd name="T2" fmla="*/ 581 w 581"/>
                <a:gd name="T3" fmla="*/ 103 h 103"/>
                <a:gd name="T4" fmla="*/ 571 w 581"/>
                <a:gd name="T5" fmla="*/ 103 h 103"/>
                <a:gd name="T6" fmla="*/ 559 w 581"/>
                <a:gd name="T7" fmla="*/ 103 h 103"/>
                <a:gd name="T8" fmla="*/ 7 w 581"/>
                <a:gd name="T9" fmla="*/ 7 h 103"/>
                <a:gd name="T10" fmla="*/ 3 w 581"/>
                <a:gd name="T11" fmla="*/ 3 h 103"/>
                <a:gd name="T12" fmla="*/ 0 w 581"/>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1" h="103">
                  <a:moveTo>
                    <a:pt x="0" y="0"/>
                  </a:moveTo>
                  <a:lnTo>
                    <a:pt x="581" y="103"/>
                  </a:lnTo>
                  <a:lnTo>
                    <a:pt x="571" y="103"/>
                  </a:lnTo>
                  <a:lnTo>
                    <a:pt x="559" y="103"/>
                  </a:lnTo>
                  <a:lnTo>
                    <a:pt x="7" y="7"/>
                  </a:lnTo>
                  <a:lnTo>
                    <a:pt x="3"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9" name="Freeform 651">
              <a:extLst>
                <a:ext uri="{FF2B5EF4-FFF2-40B4-BE49-F238E27FC236}">
                  <a16:creationId xmlns:a16="http://schemas.microsoft.com/office/drawing/2014/main" id="{24F79525-D8F5-412F-A3E5-7CD843DBB62C}"/>
                </a:ext>
              </a:extLst>
            </p:cNvPr>
            <p:cNvSpPr>
              <a:spLocks/>
            </p:cNvSpPr>
            <p:nvPr/>
          </p:nvSpPr>
          <p:spPr bwMode="auto">
            <a:xfrm>
              <a:off x="3145" y="1954"/>
              <a:ext cx="568" cy="100"/>
            </a:xfrm>
            <a:custGeom>
              <a:avLst/>
              <a:gdLst>
                <a:gd name="T0" fmla="*/ 0 w 568"/>
                <a:gd name="T1" fmla="*/ 0 h 100"/>
                <a:gd name="T2" fmla="*/ 568 w 568"/>
                <a:gd name="T3" fmla="*/ 100 h 100"/>
                <a:gd name="T4" fmla="*/ 556 w 568"/>
                <a:gd name="T5" fmla="*/ 100 h 100"/>
                <a:gd name="T6" fmla="*/ 544 w 568"/>
                <a:gd name="T7" fmla="*/ 100 h 100"/>
                <a:gd name="T8" fmla="*/ 7 w 568"/>
                <a:gd name="T9" fmla="*/ 5 h 100"/>
                <a:gd name="T10" fmla="*/ 7 w 568"/>
                <a:gd name="T11" fmla="*/ 5 h 100"/>
                <a:gd name="T12" fmla="*/ 7 w 568"/>
                <a:gd name="T13" fmla="*/ 5 h 100"/>
                <a:gd name="T14" fmla="*/ 4 w 568"/>
                <a:gd name="T15" fmla="*/ 2 h 100"/>
                <a:gd name="T16" fmla="*/ 0 w 568"/>
                <a:gd name="T17" fmla="*/ 0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8" h="100">
                  <a:moveTo>
                    <a:pt x="0" y="0"/>
                  </a:moveTo>
                  <a:lnTo>
                    <a:pt x="568" y="100"/>
                  </a:lnTo>
                  <a:lnTo>
                    <a:pt x="556" y="100"/>
                  </a:lnTo>
                  <a:lnTo>
                    <a:pt x="544" y="100"/>
                  </a:lnTo>
                  <a:lnTo>
                    <a:pt x="7" y="5"/>
                  </a:lnTo>
                  <a:lnTo>
                    <a:pt x="4" y="2"/>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0" name="Freeform 652">
              <a:extLst>
                <a:ext uri="{FF2B5EF4-FFF2-40B4-BE49-F238E27FC236}">
                  <a16:creationId xmlns:a16="http://schemas.microsoft.com/office/drawing/2014/main" id="{8553D72B-00C2-4432-93B4-7EAE21F3B1B0}"/>
                </a:ext>
              </a:extLst>
            </p:cNvPr>
            <p:cNvSpPr>
              <a:spLocks/>
            </p:cNvSpPr>
            <p:nvPr/>
          </p:nvSpPr>
          <p:spPr bwMode="auto">
            <a:xfrm>
              <a:off x="3149" y="1958"/>
              <a:ext cx="552" cy="96"/>
            </a:xfrm>
            <a:custGeom>
              <a:avLst/>
              <a:gdLst>
                <a:gd name="T0" fmla="*/ 0 w 552"/>
                <a:gd name="T1" fmla="*/ 0 h 96"/>
                <a:gd name="T2" fmla="*/ 552 w 552"/>
                <a:gd name="T3" fmla="*/ 96 h 96"/>
                <a:gd name="T4" fmla="*/ 540 w 552"/>
                <a:gd name="T5" fmla="*/ 96 h 96"/>
                <a:gd name="T6" fmla="*/ 528 w 552"/>
                <a:gd name="T7" fmla="*/ 96 h 96"/>
                <a:gd name="T8" fmla="*/ 7 w 552"/>
                <a:gd name="T9" fmla="*/ 5 h 96"/>
                <a:gd name="T10" fmla="*/ 5 w 552"/>
                <a:gd name="T11" fmla="*/ 3 h 96"/>
                <a:gd name="T12" fmla="*/ 3 w 552"/>
                <a:gd name="T13" fmla="*/ 1 h 96"/>
                <a:gd name="T14" fmla="*/ 2 w 552"/>
                <a:gd name="T15" fmla="*/ 0 h 96"/>
                <a:gd name="T16" fmla="*/ 0 w 552"/>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2" h="96">
                  <a:moveTo>
                    <a:pt x="0" y="0"/>
                  </a:moveTo>
                  <a:lnTo>
                    <a:pt x="552" y="96"/>
                  </a:lnTo>
                  <a:lnTo>
                    <a:pt x="540" y="96"/>
                  </a:lnTo>
                  <a:lnTo>
                    <a:pt x="528" y="96"/>
                  </a:lnTo>
                  <a:lnTo>
                    <a:pt x="7" y="5"/>
                  </a:lnTo>
                  <a:lnTo>
                    <a:pt x="5" y="3"/>
                  </a:lnTo>
                  <a:lnTo>
                    <a:pt x="3" y="1"/>
                  </a:lnTo>
                  <a:lnTo>
                    <a:pt x="2" y="0"/>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1" name="Freeform 653">
              <a:extLst>
                <a:ext uri="{FF2B5EF4-FFF2-40B4-BE49-F238E27FC236}">
                  <a16:creationId xmlns:a16="http://schemas.microsoft.com/office/drawing/2014/main" id="{F2DD6135-D7F9-4BCD-855E-C8B8223EA99C}"/>
                </a:ext>
              </a:extLst>
            </p:cNvPr>
            <p:cNvSpPr>
              <a:spLocks/>
            </p:cNvSpPr>
            <p:nvPr/>
          </p:nvSpPr>
          <p:spPr bwMode="auto">
            <a:xfrm>
              <a:off x="3152" y="1959"/>
              <a:ext cx="537" cy="95"/>
            </a:xfrm>
            <a:custGeom>
              <a:avLst/>
              <a:gdLst>
                <a:gd name="T0" fmla="*/ 0 w 537"/>
                <a:gd name="T1" fmla="*/ 0 h 95"/>
                <a:gd name="T2" fmla="*/ 537 w 537"/>
                <a:gd name="T3" fmla="*/ 95 h 95"/>
                <a:gd name="T4" fmla="*/ 524 w 537"/>
                <a:gd name="T5" fmla="*/ 95 h 95"/>
                <a:gd name="T6" fmla="*/ 510 w 537"/>
                <a:gd name="T7" fmla="*/ 95 h 95"/>
                <a:gd name="T8" fmla="*/ 7 w 537"/>
                <a:gd name="T9" fmla="*/ 7 h 95"/>
                <a:gd name="T10" fmla="*/ 4 w 537"/>
                <a:gd name="T11" fmla="*/ 4 h 95"/>
                <a:gd name="T12" fmla="*/ 0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0" y="0"/>
                  </a:moveTo>
                  <a:lnTo>
                    <a:pt x="537" y="95"/>
                  </a:lnTo>
                  <a:lnTo>
                    <a:pt x="524" y="95"/>
                  </a:lnTo>
                  <a:lnTo>
                    <a:pt x="510" y="95"/>
                  </a:lnTo>
                  <a:lnTo>
                    <a:pt x="7" y="7"/>
                  </a:lnTo>
                  <a:lnTo>
                    <a:pt x="4"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2" name="Freeform 654">
              <a:extLst>
                <a:ext uri="{FF2B5EF4-FFF2-40B4-BE49-F238E27FC236}">
                  <a16:creationId xmlns:a16="http://schemas.microsoft.com/office/drawing/2014/main" id="{D4387BB3-BAE2-46BC-BC6B-A8DB2800EBE6}"/>
                </a:ext>
              </a:extLst>
            </p:cNvPr>
            <p:cNvSpPr>
              <a:spLocks/>
            </p:cNvSpPr>
            <p:nvPr/>
          </p:nvSpPr>
          <p:spPr bwMode="auto">
            <a:xfrm>
              <a:off x="3156" y="1963"/>
              <a:ext cx="521" cy="91"/>
            </a:xfrm>
            <a:custGeom>
              <a:avLst/>
              <a:gdLst>
                <a:gd name="T0" fmla="*/ 0 w 521"/>
                <a:gd name="T1" fmla="*/ 0 h 91"/>
                <a:gd name="T2" fmla="*/ 521 w 521"/>
                <a:gd name="T3" fmla="*/ 91 h 91"/>
                <a:gd name="T4" fmla="*/ 508 w 521"/>
                <a:gd name="T5" fmla="*/ 91 h 91"/>
                <a:gd name="T6" fmla="*/ 496 w 521"/>
                <a:gd name="T7" fmla="*/ 91 h 91"/>
                <a:gd name="T8" fmla="*/ 449 w 521"/>
                <a:gd name="T9" fmla="*/ 83 h 91"/>
                <a:gd name="T10" fmla="*/ 8 w 521"/>
                <a:gd name="T11" fmla="*/ 7 h 91"/>
                <a:gd name="T12" fmla="*/ 5 w 521"/>
                <a:gd name="T13" fmla="*/ 3 h 91"/>
                <a:gd name="T14" fmla="*/ 0 w 521"/>
                <a:gd name="T15" fmla="*/ 0 h 9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1" h="91">
                  <a:moveTo>
                    <a:pt x="0" y="0"/>
                  </a:moveTo>
                  <a:lnTo>
                    <a:pt x="521" y="91"/>
                  </a:lnTo>
                  <a:lnTo>
                    <a:pt x="508" y="91"/>
                  </a:lnTo>
                  <a:lnTo>
                    <a:pt x="496" y="91"/>
                  </a:lnTo>
                  <a:lnTo>
                    <a:pt x="449" y="83"/>
                  </a:lnTo>
                  <a:lnTo>
                    <a:pt x="8" y="7"/>
                  </a:lnTo>
                  <a:lnTo>
                    <a:pt x="5"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3" name="Freeform 655">
              <a:extLst>
                <a:ext uri="{FF2B5EF4-FFF2-40B4-BE49-F238E27FC236}">
                  <a16:creationId xmlns:a16="http://schemas.microsoft.com/office/drawing/2014/main" id="{84FC04A7-B2BD-4EB2-8B5C-8A135B0EE639}"/>
                </a:ext>
              </a:extLst>
            </p:cNvPr>
            <p:cNvSpPr>
              <a:spLocks/>
            </p:cNvSpPr>
            <p:nvPr/>
          </p:nvSpPr>
          <p:spPr bwMode="auto">
            <a:xfrm>
              <a:off x="3159" y="1966"/>
              <a:ext cx="503" cy="88"/>
            </a:xfrm>
            <a:custGeom>
              <a:avLst/>
              <a:gdLst>
                <a:gd name="T0" fmla="*/ 0 w 503"/>
                <a:gd name="T1" fmla="*/ 0 h 88"/>
                <a:gd name="T2" fmla="*/ 503 w 503"/>
                <a:gd name="T3" fmla="*/ 88 h 88"/>
                <a:gd name="T4" fmla="*/ 498 w 503"/>
                <a:gd name="T5" fmla="*/ 88 h 88"/>
                <a:gd name="T6" fmla="*/ 493 w 503"/>
                <a:gd name="T7" fmla="*/ 88 h 88"/>
                <a:gd name="T8" fmla="*/ 304 w 503"/>
                <a:gd name="T9" fmla="*/ 58 h 88"/>
                <a:gd name="T10" fmla="*/ 12 w 503"/>
                <a:gd name="T11" fmla="*/ 7 h 88"/>
                <a:gd name="T12" fmla="*/ 7 w 503"/>
                <a:gd name="T13" fmla="*/ 4 h 88"/>
                <a:gd name="T14" fmla="*/ 0 w 503"/>
                <a:gd name="T15" fmla="*/ 0 h 8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3" h="88">
                  <a:moveTo>
                    <a:pt x="0" y="0"/>
                  </a:moveTo>
                  <a:lnTo>
                    <a:pt x="503" y="88"/>
                  </a:lnTo>
                  <a:lnTo>
                    <a:pt x="498" y="88"/>
                  </a:lnTo>
                  <a:lnTo>
                    <a:pt x="493" y="88"/>
                  </a:lnTo>
                  <a:lnTo>
                    <a:pt x="304" y="58"/>
                  </a:lnTo>
                  <a:lnTo>
                    <a:pt x="12" y="7"/>
                  </a:lnTo>
                  <a:lnTo>
                    <a:pt x="7"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4" name="Freeform 656">
              <a:extLst>
                <a:ext uri="{FF2B5EF4-FFF2-40B4-BE49-F238E27FC236}">
                  <a16:creationId xmlns:a16="http://schemas.microsoft.com/office/drawing/2014/main" id="{EF144215-6D59-455A-8FAD-447392AB9300}"/>
                </a:ext>
              </a:extLst>
            </p:cNvPr>
            <p:cNvSpPr>
              <a:spLocks/>
            </p:cNvSpPr>
            <p:nvPr/>
          </p:nvSpPr>
          <p:spPr bwMode="auto">
            <a:xfrm>
              <a:off x="3164" y="1970"/>
              <a:ext cx="441" cy="76"/>
            </a:xfrm>
            <a:custGeom>
              <a:avLst/>
              <a:gdLst>
                <a:gd name="T0" fmla="*/ 0 w 441"/>
                <a:gd name="T1" fmla="*/ 0 h 76"/>
                <a:gd name="T2" fmla="*/ 441 w 441"/>
                <a:gd name="T3" fmla="*/ 76 h 76"/>
                <a:gd name="T4" fmla="*/ 159 w 441"/>
                <a:gd name="T5" fmla="*/ 32 h 76"/>
                <a:gd name="T6" fmla="*/ 19 w 441"/>
                <a:gd name="T7" fmla="*/ 6 h 76"/>
                <a:gd name="T8" fmla="*/ 9 w 441"/>
                <a:gd name="T9" fmla="*/ 3 h 76"/>
                <a:gd name="T10" fmla="*/ 0 w 441"/>
                <a:gd name="T11" fmla="*/ 0 h 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1" h="76">
                  <a:moveTo>
                    <a:pt x="0" y="0"/>
                  </a:moveTo>
                  <a:lnTo>
                    <a:pt x="441" y="76"/>
                  </a:lnTo>
                  <a:lnTo>
                    <a:pt x="159" y="32"/>
                  </a:lnTo>
                  <a:lnTo>
                    <a:pt x="19" y="6"/>
                  </a:lnTo>
                  <a:lnTo>
                    <a:pt x="9"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5" name="Freeform 657">
              <a:extLst>
                <a:ext uri="{FF2B5EF4-FFF2-40B4-BE49-F238E27FC236}">
                  <a16:creationId xmlns:a16="http://schemas.microsoft.com/office/drawing/2014/main" id="{ECD0713E-FD4E-41EA-AC44-6044FCE99ED4}"/>
                </a:ext>
              </a:extLst>
            </p:cNvPr>
            <p:cNvSpPr>
              <a:spLocks/>
            </p:cNvSpPr>
            <p:nvPr/>
          </p:nvSpPr>
          <p:spPr bwMode="auto">
            <a:xfrm>
              <a:off x="3171" y="1973"/>
              <a:ext cx="292" cy="51"/>
            </a:xfrm>
            <a:custGeom>
              <a:avLst/>
              <a:gdLst>
                <a:gd name="T0" fmla="*/ 0 w 292"/>
                <a:gd name="T1" fmla="*/ 0 h 51"/>
                <a:gd name="T2" fmla="*/ 292 w 292"/>
                <a:gd name="T3" fmla="*/ 51 h 51"/>
                <a:gd name="T4" fmla="*/ 35 w 292"/>
                <a:gd name="T5" fmla="*/ 10 h 51"/>
                <a:gd name="T6" fmla="*/ 17 w 292"/>
                <a:gd name="T7" fmla="*/ 5 h 51"/>
                <a:gd name="T8" fmla="*/ 0 w 292"/>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 h="51">
                  <a:moveTo>
                    <a:pt x="0" y="0"/>
                  </a:moveTo>
                  <a:lnTo>
                    <a:pt x="292" y="51"/>
                  </a:lnTo>
                  <a:lnTo>
                    <a:pt x="35" y="10"/>
                  </a:lnTo>
                  <a:lnTo>
                    <a:pt x="17" y="5"/>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6" name="Freeform 658">
              <a:extLst>
                <a:ext uri="{FF2B5EF4-FFF2-40B4-BE49-F238E27FC236}">
                  <a16:creationId xmlns:a16="http://schemas.microsoft.com/office/drawing/2014/main" id="{0913467F-4CDD-4285-A63A-98E0E843EE68}"/>
                </a:ext>
              </a:extLst>
            </p:cNvPr>
            <p:cNvSpPr>
              <a:spLocks/>
            </p:cNvSpPr>
            <p:nvPr/>
          </p:nvSpPr>
          <p:spPr bwMode="auto">
            <a:xfrm>
              <a:off x="3183" y="1976"/>
              <a:ext cx="140" cy="26"/>
            </a:xfrm>
            <a:custGeom>
              <a:avLst/>
              <a:gdLst>
                <a:gd name="T0" fmla="*/ 0 w 140"/>
                <a:gd name="T1" fmla="*/ 0 h 26"/>
                <a:gd name="T2" fmla="*/ 140 w 140"/>
                <a:gd name="T3" fmla="*/ 26 h 26"/>
                <a:gd name="T4" fmla="*/ 23 w 140"/>
                <a:gd name="T5" fmla="*/ 7 h 26"/>
                <a:gd name="T6" fmla="*/ 11 w 140"/>
                <a:gd name="T7" fmla="*/ 4 h 26"/>
                <a:gd name="T8" fmla="*/ 0 w 140"/>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26">
                  <a:moveTo>
                    <a:pt x="0" y="0"/>
                  </a:moveTo>
                  <a:lnTo>
                    <a:pt x="140" y="26"/>
                  </a:lnTo>
                  <a:lnTo>
                    <a:pt x="23" y="7"/>
                  </a:lnTo>
                  <a:lnTo>
                    <a:pt x="11" y="4"/>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7" name="Freeform 659">
              <a:extLst>
                <a:ext uri="{FF2B5EF4-FFF2-40B4-BE49-F238E27FC236}">
                  <a16:creationId xmlns:a16="http://schemas.microsoft.com/office/drawing/2014/main" id="{F37F0B07-B0FC-49F2-AF4C-4557FDA95691}"/>
                </a:ext>
              </a:extLst>
            </p:cNvPr>
            <p:cNvSpPr>
              <a:spLocks/>
            </p:cNvSpPr>
            <p:nvPr/>
          </p:nvSpPr>
          <p:spPr bwMode="auto">
            <a:xfrm>
              <a:off x="2911" y="1682"/>
              <a:ext cx="1048" cy="372"/>
            </a:xfrm>
            <a:custGeom>
              <a:avLst/>
              <a:gdLst>
                <a:gd name="T0" fmla="*/ 5 w 1048"/>
                <a:gd name="T1" fmla="*/ 2 h 372"/>
                <a:gd name="T2" fmla="*/ 1 w 1048"/>
                <a:gd name="T3" fmla="*/ 10 h 372"/>
                <a:gd name="T4" fmla="*/ 0 w 1048"/>
                <a:gd name="T5" fmla="*/ 21 h 372"/>
                <a:gd name="T6" fmla="*/ 1 w 1048"/>
                <a:gd name="T7" fmla="*/ 29 h 372"/>
                <a:gd name="T8" fmla="*/ 5 w 1048"/>
                <a:gd name="T9" fmla="*/ 37 h 372"/>
                <a:gd name="T10" fmla="*/ 30 w 1048"/>
                <a:gd name="T11" fmla="*/ 70 h 372"/>
                <a:gd name="T12" fmla="*/ 56 w 1048"/>
                <a:gd name="T13" fmla="*/ 102 h 372"/>
                <a:gd name="T14" fmla="*/ 84 w 1048"/>
                <a:gd name="T15" fmla="*/ 132 h 372"/>
                <a:gd name="T16" fmla="*/ 113 w 1048"/>
                <a:gd name="T17" fmla="*/ 162 h 372"/>
                <a:gd name="T18" fmla="*/ 143 w 1048"/>
                <a:gd name="T19" fmla="*/ 193 h 372"/>
                <a:gd name="T20" fmla="*/ 174 w 1048"/>
                <a:gd name="T21" fmla="*/ 222 h 372"/>
                <a:gd name="T22" fmla="*/ 207 w 1048"/>
                <a:gd name="T23" fmla="*/ 249 h 372"/>
                <a:gd name="T24" fmla="*/ 241 w 1048"/>
                <a:gd name="T25" fmla="*/ 277 h 372"/>
                <a:gd name="T26" fmla="*/ 251 w 1048"/>
                <a:gd name="T27" fmla="*/ 286 h 372"/>
                <a:gd name="T28" fmla="*/ 265 w 1048"/>
                <a:gd name="T29" fmla="*/ 293 h 372"/>
                <a:gd name="T30" fmla="*/ 280 w 1048"/>
                <a:gd name="T31" fmla="*/ 296 h 372"/>
                <a:gd name="T32" fmla="*/ 295 w 1048"/>
                <a:gd name="T33" fmla="*/ 301 h 372"/>
                <a:gd name="T34" fmla="*/ 741 w 1048"/>
                <a:gd name="T35" fmla="*/ 372 h 372"/>
                <a:gd name="T36" fmla="*/ 770 w 1048"/>
                <a:gd name="T37" fmla="*/ 372 h 372"/>
                <a:gd name="T38" fmla="*/ 795 w 1048"/>
                <a:gd name="T39" fmla="*/ 372 h 372"/>
                <a:gd name="T40" fmla="*/ 822 w 1048"/>
                <a:gd name="T41" fmla="*/ 370 h 372"/>
                <a:gd name="T42" fmla="*/ 846 w 1048"/>
                <a:gd name="T43" fmla="*/ 369 h 372"/>
                <a:gd name="T44" fmla="*/ 869 w 1048"/>
                <a:gd name="T45" fmla="*/ 365 h 372"/>
                <a:gd name="T46" fmla="*/ 891 w 1048"/>
                <a:gd name="T47" fmla="*/ 360 h 372"/>
                <a:gd name="T48" fmla="*/ 913 w 1048"/>
                <a:gd name="T49" fmla="*/ 355 h 372"/>
                <a:gd name="T50" fmla="*/ 932 w 1048"/>
                <a:gd name="T51" fmla="*/ 348 h 372"/>
                <a:gd name="T52" fmla="*/ 950 w 1048"/>
                <a:gd name="T53" fmla="*/ 340 h 372"/>
                <a:gd name="T54" fmla="*/ 969 w 1048"/>
                <a:gd name="T55" fmla="*/ 331 h 372"/>
                <a:gd name="T56" fmla="*/ 984 w 1048"/>
                <a:gd name="T57" fmla="*/ 321 h 372"/>
                <a:gd name="T58" fmla="*/ 999 w 1048"/>
                <a:gd name="T59" fmla="*/ 311 h 372"/>
                <a:gd name="T60" fmla="*/ 1013 w 1048"/>
                <a:gd name="T61" fmla="*/ 299 h 372"/>
                <a:gd name="T62" fmla="*/ 1026 w 1048"/>
                <a:gd name="T63" fmla="*/ 286 h 372"/>
                <a:gd name="T64" fmla="*/ 1036 w 1048"/>
                <a:gd name="T65" fmla="*/ 272 h 372"/>
                <a:gd name="T66" fmla="*/ 1048 w 1048"/>
                <a:gd name="T67" fmla="*/ 257 h 372"/>
                <a:gd name="T68" fmla="*/ 1038 w 1048"/>
                <a:gd name="T69" fmla="*/ 254 h 372"/>
                <a:gd name="T70" fmla="*/ 1033 w 1048"/>
                <a:gd name="T71" fmla="*/ 250 h 372"/>
                <a:gd name="T72" fmla="*/ 988 w 1048"/>
                <a:gd name="T73" fmla="*/ 213 h 372"/>
                <a:gd name="T74" fmla="*/ 944 w 1048"/>
                <a:gd name="T75" fmla="*/ 179 h 372"/>
                <a:gd name="T76" fmla="*/ 896 w 1048"/>
                <a:gd name="T77" fmla="*/ 149 h 372"/>
                <a:gd name="T78" fmla="*/ 851 w 1048"/>
                <a:gd name="T79" fmla="*/ 122 h 372"/>
                <a:gd name="T80" fmla="*/ 802 w 1048"/>
                <a:gd name="T81" fmla="*/ 97 h 372"/>
                <a:gd name="T82" fmla="*/ 753 w 1048"/>
                <a:gd name="T83" fmla="*/ 76 h 372"/>
                <a:gd name="T84" fmla="*/ 704 w 1048"/>
                <a:gd name="T85" fmla="*/ 58 h 372"/>
                <a:gd name="T86" fmla="*/ 653 w 1048"/>
                <a:gd name="T87" fmla="*/ 42 h 372"/>
                <a:gd name="T88" fmla="*/ 603 w 1048"/>
                <a:gd name="T89" fmla="*/ 29 h 372"/>
                <a:gd name="T90" fmla="*/ 550 w 1048"/>
                <a:gd name="T91" fmla="*/ 19 h 372"/>
                <a:gd name="T92" fmla="*/ 498 w 1048"/>
                <a:gd name="T93" fmla="*/ 10 h 372"/>
                <a:gd name="T94" fmla="*/ 446 w 1048"/>
                <a:gd name="T95" fmla="*/ 5 h 372"/>
                <a:gd name="T96" fmla="*/ 392 w 1048"/>
                <a:gd name="T97" fmla="*/ 2 h 372"/>
                <a:gd name="T98" fmla="*/ 337 w 1048"/>
                <a:gd name="T99" fmla="*/ 0 h 372"/>
                <a:gd name="T100" fmla="*/ 283 w 1048"/>
                <a:gd name="T101" fmla="*/ 0 h 372"/>
                <a:gd name="T102" fmla="*/ 229 w 1048"/>
                <a:gd name="T103" fmla="*/ 2 h 372"/>
                <a:gd name="T104" fmla="*/ 213 w 1048"/>
                <a:gd name="T105" fmla="*/ 4 h 372"/>
                <a:gd name="T106" fmla="*/ 167 w 1048"/>
                <a:gd name="T107" fmla="*/ 4 h 372"/>
                <a:gd name="T108" fmla="*/ 96 w 1048"/>
                <a:gd name="T109" fmla="*/ 4 h 372"/>
                <a:gd name="T110" fmla="*/ 5 w 1048"/>
                <a:gd name="T111" fmla="*/ 2 h 3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48" h="372">
                  <a:moveTo>
                    <a:pt x="5" y="2"/>
                  </a:moveTo>
                  <a:lnTo>
                    <a:pt x="1" y="10"/>
                  </a:lnTo>
                  <a:lnTo>
                    <a:pt x="0" y="21"/>
                  </a:lnTo>
                  <a:lnTo>
                    <a:pt x="1" y="29"/>
                  </a:lnTo>
                  <a:lnTo>
                    <a:pt x="5" y="37"/>
                  </a:lnTo>
                  <a:lnTo>
                    <a:pt x="30" y="70"/>
                  </a:lnTo>
                  <a:lnTo>
                    <a:pt x="56" y="102"/>
                  </a:lnTo>
                  <a:lnTo>
                    <a:pt x="84" y="132"/>
                  </a:lnTo>
                  <a:lnTo>
                    <a:pt x="113" y="162"/>
                  </a:lnTo>
                  <a:lnTo>
                    <a:pt x="143" y="193"/>
                  </a:lnTo>
                  <a:lnTo>
                    <a:pt x="174" y="222"/>
                  </a:lnTo>
                  <a:lnTo>
                    <a:pt x="207" y="249"/>
                  </a:lnTo>
                  <a:lnTo>
                    <a:pt x="241" y="277"/>
                  </a:lnTo>
                  <a:lnTo>
                    <a:pt x="251" y="286"/>
                  </a:lnTo>
                  <a:lnTo>
                    <a:pt x="265" y="293"/>
                  </a:lnTo>
                  <a:lnTo>
                    <a:pt x="280" y="296"/>
                  </a:lnTo>
                  <a:lnTo>
                    <a:pt x="295" y="301"/>
                  </a:lnTo>
                  <a:lnTo>
                    <a:pt x="741" y="372"/>
                  </a:lnTo>
                  <a:lnTo>
                    <a:pt x="770" y="372"/>
                  </a:lnTo>
                  <a:lnTo>
                    <a:pt x="795" y="372"/>
                  </a:lnTo>
                  <a:lnTo>
                    <a:pt x="822" y="370"/>
                  </a:lnTo>
                  <a:lnTo>
                    <a:pt x="846" y="369"/>
                  </a:lnTo>
                  <a:lnTo>
                    <a:pt x="869" y="365"/>
                  </a:lnTo>
                  <a:lnTo>
                    <a:pt x="891" y="360"/>
                  </a:lnTo>
                  <a:lnTo>
                    <a:pt x="913" y="355"/>
                  </a:lnTo>
                  <a:lnTo>
                    <a:pt x="932" y="348"/>
                  </a:lnTo>
                  <a:lnTo>
                    <a:pt x="950" y="340"/>
                  </a:lnTo>
                  <a:lnTo>
                    <a:pt x="969" y="331"/>
                  </a:lnTo>
                  <a:lnTo>
                    <a:pt x="984" y="321"/>
                  </a:lnTo>
                  <a:lnTo>
                    <a:pt x="999" y="311"/>
                  </a:lnTo>
                  <a:lnTo>
                    <a:pt x="1013" y="299"/>
                  </a:lnTo>
                  <a:lnTo>
                    <a:pt x="1026" y="286"/>
                  </a:lnTo>
                  <a:lnTo>
                    <a:pt x="1036" y="272"/>
                  </a:lnTo>
                  <a:lnTo>
                    <a:pt x="1048" y="257"/>
                  </a:lnTo>
                  <a:lnTo>
                    <a:pt x="1038" y="254"/>
                  </a:lnTo>
                  <a:lnTo>
                    <a:pt x="1033" y="250"/>
                  </a:lnTo>
                  <a:lnTo>
                    <a:pt x="988" y="213"/>
                  </a:lnTo>
                  <a:lnTo>
                    <a:pt x="944" y="179"/>
                  </a:lnTo>
                  <a:lnTo>
                    <a:pt x="896" y="149"/>
                  </a:lnTo>
                  <a:lnTo>
                    <a:pt x="851" y="122"/>
                  </a:lnTo>
                  <a:lnTo>
                    <a:pt x="802" y="97"/>
                  </a:lnTo>
                  <a:lnTo>
                    <a:pt x="753" y="76"/>
                  </a:lnTo>
                  <a:lnTo>
                    <a:pt x="704" y="58"/>
                  </a:lnTo>
                  <a:lnTo>
                    <a:pt x="653" y="42"/>
                  </a:lnTo>
                  <a:lnTo>
                    <a:pt x="603" y="29"/>
                  </a:lnTo>
                  <a:lnTo>
                    <a:pt x="550" y="19"/>
                  </a:lnTo>
                  <a:lnTo>
                    <a:pt x="498" y="10"/>
                  </a:lnTo>
                  <a:lnTo>
                    <a:pt x="446" y="5"/>
                  </a:lnTo>
                  <a:lnTo>
                    <a:pt x="392" y="2"/>
                  </a:lnTo>
                  <a:lnTo>
                    <a:pt x="337" y="0"/>
                  </a:lnTo>
                  <a:lnTo>
                    <a:pt x="283" y="0"/>
                  </a:lnTo>
                  <a:lnTo>
                    <a:pt x="229" y="2"/>
                  </a:lnTo>
                  <a:lnTo>
                    <a:pt x="213" y="4"/>
                  </a:lnTo>
                  <a:lnTo>
                    <a:pt x="167" y="4"/>
                  </a:lnTo>
                  <a:lnTo>
                    <a:pt x="96" y="4"/>
                  </a:lnTo>
                  <a:lnTo>
                    <a:pt x="5" y="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298" name="Freeform 660">
              <a:extLst>
                <a:ext uri="{FF2B5EF4-FFF2-40B4-BE49-F238E27FC236}">
                  <a16:creationId xmlns:a16="http://schemas.microsoft.com/office/drawing/2014/main" id="{3BDDB942-723B-416F-8D60-A2AEFFECB2C0}"/>
                </a:ext>
              </a:extLst>
            </p:cNvPr>
            <p:cNvSpPr>
              <a:spLocks/>
            </p:cNvSpPr>
            <p:nvPr/>
          </p:nvSpPr>
          <p:spPr bwMode="auto">
            <a:xfrm>
              <a:off x="2936" y="1699"/>
              <a:ext cx="998" cy="249"/>
            </a:xfrm>
            <a:custGeom>
              <a:avLst/>
              <a:gdLst>
                <a:gd name="T0" fmla="*/ 14 w 998"/>
                <a:gd name="T1" fmla="*/ 25 h 249"/>
                <a:gd name="T2" fmla="*/ 186 w 998"/>
                <a:gd name="T3" fmla="*/ 29 h 249"/>
                <a:gd name="T4" fmla="*/ 328 w 998"/>
                <a:gd name="T5" fmla="*/ 32 h 249"/>
                <a:gd name="T6" fmla="*/ 390 w 998"/>
                <a:gd name="T7" fmla="*/ 34 h 249"/>
                <a:gd name="T8" fmla="*/ 448 w 998"/>
                <a:gd name="T9" fmla="*/ 36 h 249"/>
                <a:gd name="T10" fmla="*/ 502 w 998"/>
                <a:gd name="T11" fmla="*/ 41 h 249"/>
                <a:gd name="T12" fmla="*/ 552 w 998"/>
                <a:gd name="T13" fmla="*/ 47 h 249"/>
                <a:gd name="T14" fmla="*/ 578 w 998"/>
                <a:gd name="T15" fmla="*/ 51 h 249"/>
                <a:gd name="T16" fmla="*/ 603 w 998"/>
                <a:gd name="T17" fmla="*/ 56 h 249"/>
                <a:gd name="T18" fmla="*/ 628 w 998"/>
                <a:gd name="T19" fmla="*/ 63 h 249"/>
                <a:gd name="T20" fmla="*/ 654 w 998"/>
                <a:gd name="T21" fmla="*/ 69 h 249"/>
                <a:gd name="T22" fmla="*/ 679 w 998"/>
                <a:gd name="T23" fmla="*/ 76 h 249"/>
                <a:gd name="T24" fmla="*/ 704 w 998"/>
                <a:gd name="T25" fmla="*/ 86 h 249"/>
                <a:gd name="T26" fmla="*/ 730 w 998"/>
                <a:gd name="T27" fmla="*/ 96 h 249"/>
                <a:gd name="T28" fmla="*/ 755 w 998"/>
                <a:gd name="T29" fmla="*/ 107 h 249"/>
                <a:gd name="T30" fmla="*/ 811 w 998"/>
                <a:gd name="T31" fmla="*/ 134 h 249"/>
                <a:gd name="T32" fmla="*/ 868 w 998"/>
                <a:gd name="T33" fmla="*/ 166 h 249"/>
                <a:gd name="T34" fmla="*/ 930 w 998"/>
                <a:gd name="T35" fmla="*/ 203 h 249"/>
                <a:gd name="T36" fmla="*/ 998 w 998"/>
                <a:gd name="T37" fmla="*/ 249 h 249"/>
                <a:gd name="T38" fmla="*/ 969 w 998"/>
                <a:gd name="T39" fmla="*/ 223 h 249"/>
                <a:gd name="T40" fmla="*/ 941 w 998"/>
                <a:gd name="T41" fmla="*/ 200 h 249"/>
                <a:gd name="T42" fmla="*/ 912 w 998"/>
                <a:gd name="T43" fmla="*/ 179 h 249"/>
                <a:gd name="T44" fmla="*/ 883 w 998"/>
                <a:gd name="T45" fmla="*/ 159 h 249"/>
                <a:gd name="T46" fmla="*/ 853 w 998"/>
                <a:gd name="T47" fmla="*/ 140 h 249"/>
                <a:gd name="T48" fmla="*/ 824 w 998"/>
                <a:gd name="T49" fmla="*/ 123 h 249"/>
                <a:gd name="T50" fmla="*/ 795 w 998"/>
                <a:gd name="T51" fmla="*/ 108 h 249"/>
                <a:gd name="T52" fmla="*/ 765 w 998"/>
                <a:gd name="T53" fmla="*/ 95 h 249"/>
                <a:gd name="T54" fmla="*/ 736 w 998"/>
                <a:gd name="T55" fmla="*/ 81 h 249"/>
                <a:gd name="T56" fmla="*/ 706 w 998"/>
                <a:gd name="T57" fmla="*/ 69 h 249"/>
                <a:gd name="T58" fmla="*/ 675 w 998"/>
                <a:gd name="T59" fmla="*/ 59 h 249"/>
                <a:gd name="T60" fmla="*/ 645 w 998"/>
                <a:gd name="T61" fmla="*/ 51 h 249"/>
                <a:gd name="T62" fmla="*/ 615 w 998"/>
                <a:gd name="T63" fmla="*/ 42 h 249"/>
                <a:gd name="T64" fmla="*/ 584 w 998"/>
                <a:gd name="T65" fmla="*/ 34 h 249"/>
                <a:gd name="T66" fmla="*/ 554 w 998"/>
                <a:gd name="T67" fmla="*/ 29 h 249"/>
                <a:gd name="T68" fmla="*/ 524 w 998"/>
                <a:gd name="T69" fmla="*/ 24 h 249"/>
                <a:gd name="T70" fmla="*/ 461 w 998"/>
                <a:gd name="T71" fmla="*/ 15 h 249"/>
                <a:gd name="T72" fmla="*/ 399 w 998"/>
                <a:gd name="T73" fmla="*/ 9 h 249"/>
                <a:gd name="T74" fmla="*/ 334 w 998"/>
                <a:gd name="T75" fmla="*/ 5 h 249"/>
                <a:gd name="T76" fmla="*/ 270 w 998"/>
                <a:gd name="T77" fmla="*/ 4 h 249"/>
                <a:gd name="T78" fmla="*/ 139 w 998"/>
                <a:gd name="T79" fmla="*/ 2 h 249"/>
                <a:gd name="T80" fmla="*/ 2 w 998"/>
                <a:gd name="T81" fmla="*/ 0 h 249"/>
                <a:gd name="T82" fmla="*/ 0 w 998"/>
                <a:gd name="T83" fmla="*/ 2 h 249"/>
                <a:gd name="T84" fmla="*/ 0 w 998"/>
                <a:gd name="T85" fmla="*/ 4 h 249"/>
                <a:gd name="T86" fmla="*/ 4 w 998"/>
                <a:gd name="T87" fmla="*/ 9 h 249"/>
                <a:gd name="T88" fmla="*/ 9 w 998"/>
                <a:gd name="T89" fmla="*/ 12 h 249"/>
                <a:gd name="T90" fmla="*/ 12 w 998"/>
                <a:gd name="T91" fmla="*/ 17 h 249"/>
                <a:gd name="T92" fmla="*/ 15 w 998"/>
                <a:gd name="T93" fmla="*/ 22 h 249"/>
                <a:gd name="T94" fmla="*/ 15 w 998"/>
                <a:gd name="T95" fmla="*/ 22 h 249"/>
                <a:gd name="T96" fmla="*/ 17 w 998"/>
                <a:gd name="T97" fmla="*/ 24 h 249"/>
                <a:gd name="T98" fmla="*/ 15 w 998"/>
                <a:gd name="T99" fmla="*/ 25 h 249"/>
                <a:gd name="T100" fmla="*/ 14 w 998"/>
                <a:gd name="T101" fmla="*/ 25 h 2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8" h="249">
                  <a:moveTo>
                    <a:pt x="14" y="25"/>
                  </a:moveTo>
                  <a:lnTo>
                    <a:pt x="186" y="29"/>
                  </a:lnTo>
                  <a:lnTo>
                    <a:pt x="328" y="32"/>
                  </a:lnTo>
                  <a:lnTo>
                    <a:pt x="390" y="34"/>
                  </a:lnTo>
                  <a:lnTo>
                    <a:pt x="448" y="36"/>
                  </a:lnTo>
                  <a:lnTo>
                    <a:pt x="502" y="41"/>
                  </a:lnTo>
                  <a:lnTo>
                    <a:pt x="552" y="47"/>
                  </a:lnTo>
                  <a:lnTo>
                    <a:pt x="578" y="51"/>
                  </a:lnTo>
                  <a:lnTo>
                    <a:pt x="603" y="56"/>
                  </a:lnTo>
                  <a:lnTo>
                    <a:pt x="628" y="63"/>
                  </a:lnTo>
                  <a:lnTo>
                    <a:pt x="654" y="69"/>
                  </a:lnTo>
                  <a:lnTo>
                    <a:pt x="679" y="76"/>
                  </a:lnTo>
                  <a:lnTo>
                    <a:pt x="704" y="86"/>
                  </a:lnTo>
                  <a:lnTo>
                    <a:pt x="730" y="96"/>
                  </a:lnTo>
                  <a:lnTo>
                    <a:pt x="755" y="107"/>
                  </a:lnTo>
                  <a:lnTo>
                    <a:pt x="811" y="134"/>
                  </a:lnTo>
                  <a:lnTo>
                    <a:pt x="868" y="166"/>
                  </a:lnTo>
                  <a:lnTo>
                    <a:pt x="930" y="203"/>
                  </a:lnTo>
                  <a:lnTo>
                    <a:pt x="998" y="249"/>
                  </a:lnTo>
                  <a:lnTo>
                    <a:pt x="969" y="223"/>
                  </a:lnTo>
                  <a:lnTo>
                    <a:pt x="941" y="200"/>
                  </a:lnTo>
                  <a:lnTo>
                    <a:pt x="912" y="179"/>
                  </a:lnTo>
                  <a:lnTo>
                    <a:pt x="883" y="159"/>
                  </a:lnTo>
                  <a:lnTo>
                    <a:pt x="853" y="140"/>
                  </a:lnTo>
                  <a:lnTo>
                    <a:pt x="824" y="123"/>
                  </a:lnTo>
                  <a:lnTo>
                    <a:pt x="795" y="108"/>
                  </a:lnTo>
                  <a:lnTo>
                    <a:pt x="765" y="95"/>
                  </a:lnTo>
                  <a:lnTo>
                    <a:pt x="736" y="81"/>
                  </a:lnTo>
                  <a:lnTo>
                    <a:pt x="706" y="69"/>
                  </a:lnTo>
                  <a:lnTo>
                    <a:pt x="675" y="59"/>
                  </a:lnTo>
                  <a:lnTo>
                    <a:pt x="645" y="51"/>
                  </a:lnTo>
                  <a:lnTo>
                    <a:pt x="615" y="42"/>
                  </a:lnTo>
                  <a:lnTo>
                    <a:pt x="584" y="34"/>
                  </a:lnTo>
                  <a:lnTo>
                    <a:pt x="554" y="29"/>
                  </a:lnTo>
                  <a:lnTo>
                    <a:pt x="524" y="24"/>
                  </a:lnTo>
                  <a:lnTo>
                    <a:pt x="461" y="15"/>
                  </a:lnTo>
                  <a:lnTo>
                    <a:pt x="399" y="9"/>
                  </a:lnTo>
                  <a:lnTo>
                    <a:pt x="334" y="5"/>
                  </a:lnTo>
                  <a:lnTo>
                    <a:pt x="270" y="4"/>
                  </a:lnTo>
                  <a:lnTo>
                    <a:pt x="139" y="2"/>
                  </a:lnTo>
                  <a:lnTo>
                    <a:pt x="2" y="0"/>
                  </a:lnTo>
                  <a:lnTo>
                    <a:pt x="0" y="2"/>
                  </a:lnTo>
                  <a:lnTo>
                    <a:pt x="0" y="4"/>
                  </a:lnTo>
                  <a:lnTo>
                    <a:pt x="4" y="9"/>
                  </a:lnTo>
                  <a:lnTo>
                    <a:pt x="9" y="12"/>
                  </a:lnTo>
                  <a:lnTo>
                    <a:pt x="12" y="17"/>
                  </a:lnTo>
                  <a:lnTo>
                    <a:pt x="15" y="22"/>
                  </a:lnTo>
                  <a:lnTo>
                    <a:pt x="17" y="24"/>
                  </a:lnTo>
                  <a:lnTo>
                    <a:pt x="15" y="25"/>
                  </a:lnTo>
                  <a:lnTo>
                    <a:pt x="1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9" name="Freeform 661">
              <a:extLst>
                <a:ext uri="{FF2B5EF4-FFF2-40B4-BE49-F238E27FC236}">
                  <a16:creationId xmlns:a16="http://schemas.microsoft.com/office/drawing/2014/main" id="{B66C150A-B8EB-4537-B64C-A9AF92696E26}"/>
                </a:ext>
              </a:extLst>
            </p:cNvPr>
            <p:cNvSpPr>
              <a:spLocks/>
            </p:cNvSpPr>
            <p:nvPr/>
          </p:nvSpPr>
          <p:spPr bwMode="auto">
            <a:xfrm>
              <a:off x="2715" y="2111"/>
              <a:ext cx="981" cy="154"/>
            </a:xfrm>
            <a:custGeom>
              <a:avLst/>
              <a:gdLst>
                <a:gd name="T0" fmla="*/ 981 w 981"/>
                <a:gd name="T1" fmla="*/ 154 h 154"/>
                <a:gd name="T2" fmla="*/ 971 w 981"/>
                <a:gd name="T3" fmla="*/ 146 h 154"/>
                <a:gd name="T4" fmla="*/ 959 w 981"/>
                <a:gd name="T5" fmla="*/ 139 h 154"/>
                <a:gd name="T6" fmla="*/ 945 w 981"/>
                <a:gd name="T7" fmla="*/ 132 h 154"/>
                <a:gd name="T8" fmla="*/ 930 w 981"/>
                <a:gd name="T9" fmla="*/ 124 h 154"/>
                <a:gd name="T10" fmla="*/ 896 w 981"/>
                <a:gd name="T11" fmla="*/ 112 h 154"/>
                <a:gd name="T12" fmla="*/ 858 w 981"/>
                <a:gd name="T13" fmla="*/ 98 h 154"/>
                <a:gd name="T14" fmla="*/ 814 w 981"/>
                <a:gd name="T15" fmla="*/ 87 h 154"/>
                <a:gd name="T16" fmla="*/ 765 w 981"/>
                <a:gd name="T17" fmla="*/ 77 h 154"/>
                <a:gd name="T18" fmla="*/ 711 w 981"/>
                <a:gd name="T19" fmla="*/ 66 h 154"/>
                <a:gd name="T20" fmla="*/ 652 w 981"/>
                <a:gd name="T21" fmla="*/ 56 h 154"/>
                <a:gd name="T22" fmla="*/ 588 w 981"/>
                <a:gd name="T23" fmla="*/ 48 h 154"/>
                <a:gd name="T24" fmla="*/ 520 w 981"/>
                <a:gd name="T25" fmla="*/ 39 h 154"/>
                <a:gd name="T26" fmla="*/ 447 w 981"/>
                <a:gd name="T27" fmla="*/ 31 h 154"/>
                <a:gd name="T28" fmla="*/ 371 w 981"/>
                <a:gd name="T29" fmla="*/ 24 h 154"/>
                <a:gd name="T30" fmla="*/ 206 w 981"/>
                <a:gd name="T31" fmla="*/ 12 h 154"/>
                <a:gd name="T32" fmla="*/ 27 w 981"/>
                <a:gd name="T33" fmla="*/ 0 h 154"/>
                <a:gd name="T34" fmla="*/ 0 w 981"/>
                <a:gd name="T35" fmla="*/ 19 h 154"/>
                <a:gd name="T36" fmla="*/ 142 w 981"/>
                <a:gd name="T37" fmla="*/ 26 h 154"/>
                <a:gd name="T38" fmla="*/ 285 w 981"/>
                <a:gd name="T39" fmla="*/ 34 h 154"/>
                <a:gd name="T40" fmla="*/ 429 w 981"/>
                <a:gd name="T41" fmla="*/ 44 h 154"/>
                <a:gd name="T42" fmla="*/ 566 w 981"/>
                <a:gd name="T43" fmla="*/ 58 h 154"/>
                <a:gd name="T44" fmla="*/ 630 w 981"/>
                <a:gd name="T45" fmla="*/ 65 h 154"/>
                <a:gd name="T46" fmla="*/ 692 w 981"/>
                <a:gd name="T47" fmla="*/ 73 h 154"/>
                <a:gd name="T48" fmla="*/ 751 w 981"/>
                <a:gd name="T49" fmla="*/ 83 h 154"/>
                <a:gd name="T50" fmla="*/ 807 w 981"/>
                <a:gd name="T51" fmla="*/ 95 h 154"/>
                <a:gd name="T52" fmla="*/ 858 w 981"/>
                <a:gd name="T53" fmla="*/ 107 h 154"/>
                <a:gd name="T54" fmla="*/ 903 w 981"/>
                <a:gd name="T55" fmla="*/ 120 h 154"/>
                <a:gd name="T56" fmla="*/ 925 w 981"/>
                <a:gd name="T57" fmla="*/ 129 h 154"/>
                <a:gd name="T58" fmla="*/ 945 w 981"/>
                <a:gd name="T59" fmla="*/ 137 h 154"/>
                <a:gd name="T60" fmla="*/ 964 w 981"/>
                <a:gd name="T61" fmla="*/ 146 h 154"/>
                <a:gd name="T62" fmla="*/ 981 w 981"/>
                <a:gd name="T63" fmla="*/ 154 h 1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1" h="154">
                  <a:moveTo>
                    <a:pt x="981" y="154"/>
                  </a:moveTo>
                  <a:lnTo>
                    <a:pt x="971" y="146"/>
                  </a:lnTo>
                  <a:lnTo>
                    <a:pt x="959" y="139"/>
                  </a:lnTo>
                  <a:lnTo>
                    <a:pt x="945" y="132"/>
                  </a:lnTo>
                  <a:lnTo>
                    <a:pt x="930" y="124"/>
                  </a:lnTo>
                  <a:lnTo>
                    <a:pt x="896" y="112"/>
                  </a:lnTo>
                  <a:lnTo>
                    <a:pt x="858" y="98"/>
                  </a:lnTo>
                  <a:lnTo>
                    <a:pt x="814" y="87"/>
                  </a:lnTo>
                  <a:lnTo>
                    <a:pt x="765" y="77"/>
                  </a:lnTo>
                  <a:lnTo>
                    <a:pt x="711" y="66"/>
                  </a:lnTo>
                  <a:lnTo>
                    <a:pt x="652" y="56"/>
                  </a:lnTo>
                  <a:lnTo>
                    <a:pt x="588" y="48"/>
                  </a:lnTo>
                  <a:lnTo>
                    <a:pt x="520" y="39"/>
                  </a:lnTo>
                  <a:lnTo>
                    <a:pt x="447" y="31"/>
                  </a:lnTo>
                  <a:lnTo>
                    <a:pt x="371" y="24"/>
                  </a:lnTo>
                  <a:lnTo>
                    <a:pt x="206" y="12"/>
                  </a:lnTo>
                  <a:lnTo>
                    <a:pt x="27" y="0"/>
                  </a:lnTo>
                  <a:lnTo>
                    <a:pt x="0" y="19"/>
                  </a:lnTo>
                  <a:lnTo>
                    <a:pt x="142" y="26"/>
                  </a:lnTo>
                  <a:lnTo>
                    <a:pt x="285" y="34"/>
                  </a:lnTo>
                  <a:lnTo>
                    <a:pt x="429" y="44"/>
                  </a:lnTo>
                  <a:lnTo>
                    <a:pt x="566" y="58"/>
                  </a:lnTo>
                  <a:lnTo>
                    <a:pt x="630" y="65"/>
                  </a:lnTo>
                  <a:lnTo>
                    <a:pt x="692" y="73"/>
                  </a:lnTo>
                  <a:lnTo>
                    <a:pt x="751" y="83"/>
                  </a:lnTo>
                  <a:lnTo>
                    <a:pt x="807" y="95"/>
                  </a:lnTo>
                  <a:lnTo>
                    <a:pt x="858" y="107"/>
                  </a:lnTo>
                  <a:lnTo>
                    <a:pt x="903" y="120"/>
                  </a:lnTo>
                  <a:lnTo>
                    <a:pt x="925" y="129"/>
                  </a:lnTo>
                  <a:lnTo>
                    <a:pt x="945" y="137"/>
                  </a:lnTo>
                  <a:lnTo>
                    <a:pt x="964" y="146"/>
                  </a:lnTo>
                  <a:lnTo>
                    <a:pt x="981"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0" name="Freeform 662">
              <a:extLst>
                <a:ext uri="{FF2B5EF4-FFF2-40B4-BE49-F238E27FC236}">
                  <a16:creationId xmlns:a16="http://schemas.microsoft.com/office/drawing/2014/main" id="{327D72D5-6707-44D7-99D2-BA90EE264EF7}"/>
                </a:ext>
              </a:extLst>
            </p:cNvPr>
            <p:cNvSpPr>
              <a:spLocks/>
            </p:cNvSpPr>
            <p:nvPr/>
          </p:nvSpPr>
          <p:spPr bwMode="auto">
            <a:xfrm>
              <a:off x="1324" y="1757"/>
              <a:ext cx="348" cy="59"/>
            </a:xfrm>
            <a:custGeom>
              <a:avLst/>
              <a:gdLst>
                <a:gd name="T0" fmla="*/ 348 w 348"/>
                <a:gd name="T1" fmla="*/ 59 h 59"/>
                <a:gd name="T2" fmla="*/ 344 w 348"/>
                <a:gd name="T3" fmla="*/ 52 h 59"/>
                <a:gd name="T4" fmla="*/ 339 w 348"/>
                <a:gd name="T5" fmla="*/ 47 h 59"/>
                <a:gd name="T6" fmla="*/ 329 w 348"/>
                <a:gd name="T7" fmla="*/ 42 h 59"/>
                <a:gd name="T8" fmla="*/ 317 w 348"/>
                <a:gd name="T9" fmla="*/ 37 h 59"/>
                <a:gd name="T10" fmla="*/ 285 w 348"/>
                <a:gd name="T11" fmla="*/ 27 h 59"/>
                <a:gd name="T12" fmla="*/ 245 w 348"/>
                <a:gd name="T13" fmla="*/ 18 h 59"/>
                <a:gd name="T14" fmla="*/ 196 w 348"/>
                <a:gd name="T15" fmla="*/ 11 h 59"/>
                <a:gd name="T16" fmla="*/ 140 w 348"/>
                <a:gd name="T17" fmla="*/ 6 h 59"/>
                <a:gd name="T18" fmla="*/ 81 w 348"/>
                <a:gd name="T19" fmla="*/ 1 h 59"/>
                <a:gd name="T20" fmla="*/ 18 w 348"/>
                <a:gd name="T21" fmla="*/ 0 h 59"/>
                <a:gd name="T22" fmla="*/ 0 w 348"/>
                <a:gd name="T23" fmla="*/ 3 h 59"/>
                <a:gd name="T24" fmla="*/ 45 w 348"/>
                <a:gd name="T25" fmla="*/ 8 h 59"/>
                <a:gd name="T26" fmla="*/ 98 w 348"/>
                <a:gd name="T27" fmla="*/ 13 h 59"/>
                <a:gd name="T28" fmla="*/ 152 w 348"/>
                <a:gd name="T29" fmla="*/ 18 h 59"/>
                <a:gd name="T30" fmla="*/ 204 w 348"/>
                <a:gd name="T31" fmla="*/ 23 h 59"/>
                <a:gd name="T32" fmla="*/ 253 w 348"/>
                <a:gd name="T33" fmla="*/ 30 h 59"/>
                <a:gd name="T34" fmla="*/ 295 w 348"/>
                <a:gd name="T35" fmla="*/ 38 h 59"/>
                <a:gd name="T36" fmla="*/ 314 w 348"/>
                <a:gd name="T37" fmla="*/ 42 h 59"/>
                <a:gd name="T38" fmla="*/ 327 w 348"/>
                <a:gd name="T39" fmla="*/ 47 h 59"/>
                <a:gd name="T40" fmla="*/ 339 w 348"/>
                <a:gd name="T41" fmla="*/ 54 h 59"/>
                <a:gd name="T42" fmla="*/ 348 w 348"/>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8" h="59">
                  <a:moveTo>
                    <a:pt x="348" y="59"/>
                  </a:moveTo>
                  <a:lnTo>
                    <a:pt x="344" y="52"/>
                  </a:lnTo>
                  <a:lnTo>
                    <a:pt x="339" y="47"/>
                  </a:lnTo>
                  <a:lnTo>
                    <a:pt x="329" y="42"/>
                  </a:lnTo>
                  <a:lnTo>
                    <a:pt x="317" y="37"/>
                  </a:lnTo>
                  <a:lnTo>
                    <a:pt x="285" y="27"/>
                  </a:lnTo>
                  <a:lnTo>
                    <a:pt x="245" y="18"/>
                  </a:lnTo>
                  <a:lnTo>
                    <a:pt x="196" y="11"/>
                  </a:lnTo>
                  <a:lnTo>
                    <a:pt x="140" y="6"/>
                  </a:lnTo>
                  <a:lnTo>
                    <a:pt x="81" y="1"/>
                  </a:lnTo>
                  <a:lnTo>
                    <a:pt x="18" y="0"/>
                  </a:lnTo>
                  <a:lnTo>
                    <a:pt x="0" y="3"/>
                  </a:lnTo>
                  <a:lnTo>
                    <a:pt x="45" y="8"/>
                  </a:lnTo>
                  <a:lnTo>
                    <a:pt x="98" y="13"/>
                  </a:lnTo>
                  <a:lnTo>
                    <a:pt x="152" y="18"/>
                  </a:lnTo>
                  <a:lnTo>
                    <a:pt x="204" y="23"/>
                  </a:lnTo>
                  <a:lnTo>
                    <a:pt x="253" y="30"/>
                  </a:lnTo>
                  <a:lnTo>
                    <a:pt x="295" y="38"/>
                  </a:lnTo>
                  <a:lnTo>
                    <a:pt x="314" y="42"/>
                  </a:lnTo>
                  <a:lnTo>
                    <a:pt x="327" y="47"/>
                  </a:lnTo>
                  <a:lnTo>
                    <a:pt x="339" y="54"/>
                  </a:lnTo>
                  <a:lnTo>
                    <a:pt x="348"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1" name="Freeform 663">
              <a:extLst>
                <a:ext uri="{FF2B5EF4-FFF2-40B4-BE49-F238E27FC236}">
                  <a16:creationId xmlns:a16="http://schemas.microsoft.com/office/drawing/2014/main" id="{E9D488B3-4B34-465A-8706-910BFB197F88}"/>
                </a:ext>
              </a:extLst>
            </p:cNvPr>
            <p:cNvSpPr>
              <a:spLocks/>
            </p:cNvSpPr>
            <p:nvPr/>
          </p:nvSpPr>
          <p:spPr bwMode="auto">
            <a:xfrm>
              <a:off x="2624" y="2130"/>
              <a:ext cx="1074" cy="139"/>
            </a:xfrm>
            <a:custGeom>
              <a:avLst/>
              <a:gdLst>
                <a:gd name="T0" fmla="*/ 1070 w 1074"/>
                <a:gd name="T1" fmla="*/ 139 h 139"/>
                <a:gd name="T2" fmla="*/ 1072 w 1074"/>
                <a:gd name="T3" fmla="*/ 137 h 139"/>
                <a:gd name="T4" fmla="*/ 1074 w 1074"/>
                <a:gd name="T5" fmla="*/ 137 h 139"/>
                <a:gd name="T6" fmla="*/ 1062 w 1074"/>
                <a:gd name="T7" fmla="*/ 128 h 139"/>
                <a:gd name="T8" fmla="*/ 1050 w 1074"/>
                <a:gd name="T9" fmla="*/ 122 h 139"/>
                <a:gd name="T10" fmla="*/ 1035 w 1074"/>
                <a:gd name="T11" fmla="*/ 113 h 139"/>
                <a:gd name="T12" fmla="*/ 1020 w 1074"/>
                <a:gd name="T13" fmla="*/ 107 h 139"/>
                <a:gd name="T14" fmla="*/ 984 w 1074"/>
                <a:gd name="T15" fmla="*/ 95 h 139"/>
                <a:gd name="T16" fmla="*/ 942 w 1074"/>
                <a:gd name="T17" fmla="*/ 83 h 139"/>
                <a:gd name="T18" fmla="*/ 895 w 1074"/>
                <a:gd name="T19" fmla="*/ 71 h 139"/>
                <a:gd name="T20" fmla="*/ 842 w 1074"/>
                <a:gd name="T21" fmla="*/ 61 h 139"/>
                <a:gd name="T22" fmla="*/ 787 w 1074"/>
                <a:gd name="T23" fmla="*/ 52 h 139"/>
                <a:gd name="T24" fmla="*/ 724 w 1074"/>
                <a:gd name="T25" fmla="*/ 44 h 139"/>
                <a:gd name="T26" fmla="*/ 658 w 1074"/>
                <a:gd name="T27" fmla="*/ 37 h 139"/>
                <a:gd name="T28" fmla="*/ 587 w 1074"/>
                <a:gd name="T29" fmla="*/ 30 h 139"/>
                <a:gd name="T30" fmla="*/ 513 w 1074"/>
                <a:gd name="T31" fmla="*/ 24 h 139"/>
                <a:gd name="T32" fmla="*/ 435 w 1074"/>
                <a:gd name="T33" fmla="*/ 19 h 139"/>
                <a:gd name="T34" fmla="*/ 270 w 1074"/>
                <a:gd name="T35" fmla="*/ 8 h 139"/>
                <a:gd name="T36" fmla="*/ 91 w 1074"/>
                <a:gd name="T37" fmla="*/ 0 h 139"/>
                <a:gd name="T38" fmla="*/ 0 w 1074"/>
                <a:gd name="T39" fmla="*/ 63 h 139"/>
                <a:gd name="T40" fmla="*/ 121 w 1074"/>
                <a:gd name="T41" fmla="*/ 56 h 139"/>
                <a:gd name="T42" fmla="*/ 263 w 1074"/>
                <a:gd name="T43" fmla="*/ 52 h 139"/>
                <a:gd name="T44" fmla="*/ 341 w 1074"/>
                <a:gd name="T45" fmla="*/ 51 h 139"/>
                <a:gd name="T46" fmla="*/ 420 w 1074"/>
                <a:gd name="T47" fmla="*/ 51 h 139"/>
                <a:gd name="T48" fmla="*/ 500 w 1074"/>
                <a:gd name="T49" fmla="*/ 51 h 139"/>
                <a:gd name="T50" fmla="*/ 579 w 1074"/>
                <a:gd name="T51" fmla="*/ 54 h 139"/>
                <a:gd name="T52" fmla="*/ 658 w 1074"/>
                <a:gd name="T53" fmla="*/ 58 h 139"/>
                <a:gd name="T54" fmla="*/ 734 w 1074"/>
                <a:gd name="T55" fmla="*/ 63 h 139"/>
                <a:gd name="T56" fmla="*/ 805 w 1074"/>
                <a:gd name="T57" fmla="*/ 69 h 139"/>
                <a:gd name="T58" fmla="*/ 873 w 1074"/>
                <a:gd name="T59" fmla="*/ 79 h 139"/>
                <a:gd name="T60" fmla="*/ 905 w 1074"/>
                <a:gd name="T61" fmla="*/ 85 h 139"/>
                <a:gd name="T62" fmla="*/ 933 w 1074"/>
                <a:gd name="T63" fmla="*/ 90 h 139"/>
                <a:gd name="T64" fmla="*/ 962 w 1074"/>
                <a:gd name="T65" fmla="*/ 96 h 139"/>
                <a:gd name="T66" fmla="*/ 987 w 1074"/>
                <a:gd name="T67" fmla="*/ 103 h 139"/>
                <a:gd name="T68" fmla="*/ 1013 w 1074"/>
                <a:gd name="T69" fmla="*/ 112 h 139"/>
                <a:gd name="T70" fmla="*/ 1035 w 1074"/>
                <a:gd name="T71" fmla="*/ 120 h 139"/>
                <a:gd name="T72" fmla="*/ 1053 w 1074"/>
                <a:gd name="T73" fmla="*/ 130 h 139"/>
                <a:gd name="T74" fmla="*/ 1070 w 1074"/>
                <a:gd name="T75" fmla="*/ 139 h 1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4" h="139">
                  <a:moveTo>
                    <a:pt x="1070" y="139"/>
                  </a:moveTo>
                  <a:lnTo>
                    <a:pt x="1072" y="137"/>
                  </a:lnTo>
                  <a:lnTo>
                    <a:pt x="1074" y="137"/>
                  </a:lnTo>
                  <a:lnTo>
                    <a:pt x="1062" y="128"/>
                  </a:lnTo>
                  <a:lnTo>
                    <a:pt x="1050" y="122"/>
                  </a:lnTo>
                  <a:lnTo>
                    <a:pt x="1035" y="113"/>
                  </a:lnTo>
                  <a:lnTo>
                    <a:pt x="1020" y="107"/>
                  </a:lnTo>
                  <a:lnTo>
                    <a:pt x="984" y="95"/>
                  </a:lnTo>
                  <a:lnTo>
                    <a:pt x="942" y="83"/>
                  </a:lnTo>
                  <a:lnTo>
                    <a:pt x="895" y="71"/>
                  </a:lnTo>
                  <a:lnTo>
                    <a:pt x="842" y="61"/>
                  </a:lnTo>
                  <a:lnTo>
                    <a:pt x="787" y="52"/>
                  </a:lnTo>
                  <a:lnTo>
                    <a:pt x="724" y="44"/>
                  </a:lnTo>
                  <a:lnTo>
                    <a:pt x="658" y="37"/>
                  </a:lnTo>
                  <a:lnTo>
                    <a:pt x="587" y="30"/>
                  </a:lnTo>
                  <a:lnTo>
                    <a:pt x="513" y="24"/>
                  </a:lnTo>
                  <a:lnTo>
                    <a:pt x="435" y="19"/>
                  </a:lnTo>
                  <a:lnTo>
                    <a:pt x="270" y="8"/>
                  </a:lnTo>
                  <a:lnTo>
                    <a:pt x="91" y="0"/>
                  </a:lnTo>
                  <a:lnTo>
                    <a:pt x="0" y="63"/>
                  </a:lnTo>
                  <a:lnTo>
                    <a:pt x="121" y="56"/>
                  </a:lnTo>
                  <a:lnTo>
                    <a:pt x="263" y="52"/>
                  </a:lnTo>
                  <a:lnTo>
                    <a:pt x="341" y="51"/>
                  </a:lnTo>
                  <a:lnTo>
                    <a:pt x="420" y="51"/>
                  </a:lnTo>
                  <a:lnTo>
                    <a:pt x="500" y="51"/>
                  </a:lnTo>
                  <a:lnTo>
                    <a:pt x="579" y="54"/>
                  </a:lnTo>
                  <a:lnTo>
                    <a:pt x="658" y="58"/>
                  </a:lnTo>
                  <a:lnTo>
                    <a:pt x="734" y="63"/>
                  </a:lnTo>
                  <a:lnTo>
                    <a:pt x="805" y="69"/>
                  </a:lnTo>
                  <a:lnTo>
                    <a:pt x="873" y="79"/>
                  </a:lnTo>
                  <a:lnTo>
                    <a:pt x="905" y="85"/>
                  </a:lnTo>
                  <a:lnTo>
                    <a:pt x="933" y="90"/>
                  </a:lnTo>
                  <a:lnTo>
                    <a:pt x="962" y="96"/>
                  </a:lnTo>
                  <a:lnTo>
                    <a:pt x="987" y="103"/>
                  </a:lnTo>
                  <a:lnTo>
                    <a:pt x="1013" y="112"/>
                  </a:lnTo>
                  <a:lnTo>
                    <a:pt x="1035" y="120"/>
                  </a:lnTo>
                  <a:lnTo>
                    <a:pt x="1053" y="130"/>
                  </a:lnTo>
                  <a:lnTo>
                    <a:pt x="1070" y="139"/>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2" name="Freeform 664">
              <a:extLst>
                <a:ext uri="{FF2B5EF4-FFF2-40B4-BE49-F238E27FC236}">
                  <a16:creationId xmlns:a16="http://schemas.microsoft.com/office/drawing/2014/main" id="{3E083EC6-BEFF-491E-8287-FE36FBA558C9}"/>
                </a:ext>
              </a:extLst>
            </p:cNvPr>
            <p:cNvSpPr>
              <a:spLocks/>
            </p:cNvSpPr>
            <p:nvPr/>
          </p:nvSpPr>
          <p:spPr bwMode="auto">
            <a:xfrm>
              <a:off x="1244" y="1760"/>
              <a:ext cx="428" cy="57"/>
            </a:xfrm>
            <a:custGeom>
              <a:avLst/>
              <a:gdLst>
                <a:gd name="T0" fmla="*/ 426 w 428"/>
                <a:gd name="T1" fmla="*/ 57 h 57"/>
                <a:gd name="T2" fmla="*/ 426 w 428"/>
                <a:gd name="T3" fmla="*/ 56 h 57"/>
                <a:gd name="T4" fmla="*/ 428 w 428"/>
                <a:gd name="T5" fmla="*/ 56 h 57"/>
                <a:gd name="T6" fmla="*/ 422 w 428"/>
                <a:gd name="T7" fmla="*/ 51 h 57"/>
                <a:gd name="T8" fmla="*/ 416 w 428"/>
                <a:gd name="T9" fmla="*/ 44 h 57"/>
                <a:gd name="T10" fmla="*/ 404 w 428"/>
                <a:gd name="T11" fmla="*/ 39 h 57"/>
                <a:gd name="T12" fmla="*/ 389 w 428"/>
                <a:gd name="T13" fmla="*/ 34 h 57"/>
                <a:gd name="T14" fmla="*/ 352 w 428"/>
                <a:gd name="T15" fmla="*/ 25 h 57"/>
                <a:gd name="T16" fmla="*/ 306 w 428"/>
                <a:gd name="T17" fmla="*/ 17 h 57"/>
                <a:gd name="T18" fmla="*/ 252 w 428"/>
                <a:gd name="T19" fmla="*/ 10 h 57"/>
                <a:gd name="T20" fmla="*/ 195 w 428"/>
                <a:gd name="T21" fmla="*/ 5 h 57"/>
                <a:gd name="T22" fmla="*/ 135 w 428"/>
                <a:gd name="T23" fmla="*/ 2 h 57"/>
                <a:gd name="T24" fmla="*/ 76 w 428"/>
                <a:gd name="T25" fmla="*/ 0 h 57"/>
                <a:gd name="T26" fmla="*/ 0 w 428"/>
                <a:gd name="T27" fmla="*/ 15 h 57"/>
                <a:gd name="T28" fmla="*/ 44 w 428"/>
                <a:gd name="T29" fmla="*/ 12 h 57"/>
                <a:gd name="T30" fmla="*/ 103 w 428"/>
                <a:gd name="T31" fmla="*/ 12 h 57"/>
                <a:gd name="T32" fmla="*/ 171 w 428"/>
                <a:gd name="T33" fmla="*/ 13 h 57"/>
                <a:gd name="T34" fmla="*/ 240 w 428"/>
                <a:gd name="T35" fmla="*/ 17 h 57"/>
                <a:gd name="T36" fmla="*/ 274 w 428"/>
                <a:gd name="T37" fmla="*/ 19 h 57"/>
                <a:gd name="T38" fmla="*/ 306 w 428"/>
                <a:gd name="T39" fmla="*/ 22 h 57"/>
                <a:gd name="T40" fmla="*/ 336 w 428"/>
                <a:gd name="T41" fmla="*/ 27 h 57"/>
                <a:gd name="T42" fmla="*/ 363 w 428"/>
                <a:gd name="T43" fmla="*/ 30 h 57"/>
                <a:gd name="T44" fmla="*/ 385 w 428"/>
                <a:gd name="T45" fmla="*/ 37 h 57"/>
                <a:gd name="T46" fmla="*/ 404 w 428"/>
                <a:gd name="T47" fmla="*/ 42 h 57"/>
                <a:gd name="T48" fmla="*/ 412 w 428"/>
                <a:gd name="T49" fmla="*/ 46 h 57"/>
                <a:gd name="T50" fmla="*/ 417 w 428"/>
                <a:gd name="T51" fmla="*/ 49 h 57"/>
                <a:gd name="T52" fmla="*/ 422 w 428"/>
                <a:gd name="T53" fmla="*/ 52 h 57"/>
                <a:gd name="T54" fmla="*/ 426 w 428"/>
                <a:gd name="T55" fmla="*/ 57 h 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28" h="57">
                  <a:moveTo>
                    <a:pt x="426" y="57"/>
                  </a:moveTo>
                  <a:lnTo>
                    <a:pt x="426" y="56"/>
                  </a:lnTo>
                  <a:lnTo>
                    <a:pt x="428" y="56"/>
                  </a:lnTo>
                  <a:lnTo>
                    <a:pt x="422" y="51"/>
                  </a:lnTo>
                  <a:lnTo>
                    <a:pt x="416" y="44"/>
                  </a:lnTo>
                  <a:lnTo>
                    <a:pt x="404" y="39"/>
                  </a:lnTo>
                  <a:lnTo>
                    <a:pt x="389" y="34"/>
                  </a:lnTo>
                  <a:lnTo>
                    <a:pt x="352" y="25"/>
                  </a:lnTo>
                  <a:lnTo>
                    <a:pt x="306" y="17"/>
                  </a:lnTo>
                  <a:lnTo>
                    <a:pt x="252" y="10"/>
                  </a:lnTo>
                  <a:lnTo>
                    <a:pt x="195" y="5"/>
                  </a:lnTo>
                  <a:lnTo>
                    <a:pt x="135" y="2"/>
                  </a:lnTo>
                  <a:lnTo>
                    <a:pt x="76" y="0"/>
                  </a:lnTo>
                  <a:lnTo>
                    <a:pt x="0" y="15"/>
                  </a:lnTo>
                  <a:lnTo>
                    <a:pt x="44" y="12"/>
                  </a:lnTo>
                  <a:lnTo>
                    <a:pt x="103" y="12"/>
                  </a:lnTo>
                  <a:lnTo>
                    <a:pt x="171" y="13"/>
                  </a:lnTo>
                  <a:lnTo>
                    <a:pt x="240" y="17"/>
                  </a:lnTo>
                  <a:lnTo>
                    <a:pt x="274" y="19"/>
                  </a:lnTo>
                  <a:lnTo>
                    <a:pt x="306" y="22"/>
                  </a:lnTo>
                  <a:lnTo>
                    <a:pt x="336" y="27"/>
                  </a:lnTo>
                  <a:lnTo>
                    <a:pt x="363" y="30"/>
                  </a:lnTo>
                  <a:lnTo>
                    <a:pt x="385" y="37"/>
                  </a:lnTo>
                  <a:lnTo>
                    <a:pt x="404" y="42"/>
                  </a:lnTo>
                  <a:lnTo>
                    <a:pt x="412" y="46"/>
                  </a:lnTo>
                  <a:lnTo>
                    <a:pt x="417" y="49"/>
                  </a:lnTo>
                  <a:lnTo>
                    <a:pt x="422" y="52"/>
                  </a:lnTo>
                  <a:lnTo>
                    <a:pt x="426" y="57"/>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3" name="Freeform 665">
              <a:extLst>
                <a:ext uri="{FF2B5EF4-FFF2-40B4-BE49-F238E27FC236}">
                  <a16:creationId xmlns:a16="http://schemas.microsoft.com/office/drawing/2014/main" id="{F7284686-28E9-4E54-BE90-7B092030BB38}"/>
                </a:ext>
              </a:extLst>
            </p:cNvPr>
            <p:cNvSpPr>
              <a:spLocks/>
            </p:cNvSpPr>
            <p:nvPr/>
          </p:nvSpPr>
          <p:spPr bwMode="auto">
            <a:xfrm>
              <a:off x="2487" y="2191"/>
              <a:ext cx="1197" cy="93"/>
            </a:xfrm>
            <a:custGeom>
              <a:avLst/>
              <a:gdLst>
                <a:gd name="T0" fmla="*/ 1180 w 1197"/>
                <a:gd name="T1" fmla="*/ 91 h 93"/>
                <a:gd name="T2" fmla="*/ 1197 w 1197"/>
                <a:gd name="T3" fmla="*/ 83 h 93"/>
                <a:gd name="T4" fmla="*/ 1177 w 1197"/>
                <a:gd name="T5" fmla="*/ 73 h 93"/>
                <a:gd name="T6" fmla="*/ 1155 w 1197"/>
                <a:gd name="T7" fmla="*/ 62 h 93"/>
                <a:gd name="T8" fmla="*/ 1131 w 1197"/>
                <a:gd name="T9" fmla="*/ 54 h 93"/>
                <a:gd name="T10" fmla="*/ 1106 w 1197"/>
                <a:gd name="T11" fmla="*/ 46 h 93"/>
                <a:gd name="T12" fmla="*/ 1079 w 1197"/>
                <a:gd name="T13" fmla="*/ 39 h 93"/>
                <a:gd name="T14" fmla="*/ 1049 w 1197"/>
                <a:gd name="T15" fmla="*/ 32 h 93"/>
                <a:gd name="T16" fmla="*/ 1018 w 1197"/>
                <a:gd name="T17" fmla="*/ 27 h 93"/>
                <a:gd name="T18" fmla="*/ 986 w 1197"/>
                <a:gd name="T19" fmla="*/ 22 h 93"/>
                <a:gd name="T20" fmla="*/ 917 w 1197"/>
                <a:gd name="T21" fmla="*/ 13 h 93"/>
                <a:gd name="T22" fmla="*/ 844 w 1197"/>
                <a:gd name="T23" fmla="*/ 7 h 93"/>
                <a:gd name="T24" fmla="*/ 768 w 1197"/>
                <a:gd name="T25" fmla="*/ 3 h 93"/>
                <a:gd name="T26" fmla="*/ 691 w 1197"/>
                <a:gd name="T27" fmla="*/ 0 h 93"/>
                <a:gd name="T28" fmla="*/ 611 w 1197"/>
                <a:gd name="T29" fmla="*/ 0 h 93"/>
                <a:gd name="T30" fmla="*/ 532 w 1197"/>
                <a:gd name="T31" fmla="*/ 0 h 93"/>
                <a:gd name="T32" fmla="*/ 453 w 1197"/>
                <a:gd name="T33" fmla="*/ 2 h 93"/>
                <a:gd name="T34" fmla="*/ 377 w 1197"/>
                <a:gd name="T35" fmla="*/ 5 h 93"/>
                <a:gd name="T36" fmla="*/ 235 w 1197"/>
                <a:gd name="T37" fmla="*/ 12 h 93"/>
                <a:gd name="T38" fmla="*/ 111 w 1197"/>
                <a:gd name="T39" fmla="*/ 17 h 93"/>
                <a:gd name="T40" fmla="*/ 0 w 1197"/>
                <a:gd name="T41" fmla="*/ 93 h 93"/>
                <a:gd name="T42" fmla="*/ 56 w 1197"/>
                <a:gd name="T43" fmla="*/ 84 h 93"/>
                <a:gd name="T44" fmla="*/ 120 w 1197"/>
                <a:gd name="T45" fmla="*/ 74 h 93"/>
                <a:gd name="T46" fmla="*/ 193 w 1197"/>
                <a:gd name="T47" fmla="*/ 66 h 93"/>
                <a:gd name="T48" fmla="*/ 270 w 1197"/>
                <a:gd name="T49" fmla="*/ 57 h 93"/>
                <a:gd name="T50" fmla="*/ 355 w 1197"/>
                <a:gd name="T51" fmla="*/ 49 h 93"/>
                <a:gd name="T52" fmla="*/ 442 w 1197"/>
                <a:gd name="T53" fmla="*/ 42 h 93"/>
                <a:gd name="T54" fmla="*/ 532 w 1197"/>
                <a:gd name="T55" fmla="*/ 37 h 93"/>
                <a:gd name="T56" fmla="*/ 621 w 1197"/>
                <a:gd name="T57" fmla="*/ 32 h 93"/>
                <a:gd name="T58" fmla="*/ 709 w 1197"/>
                <a:gd name="T59" fmla="*/ 30 h 93"/>
                <a:gd name="T60" fmla="*/ 797 w 1197"/>
                <a:gd name="T61" fmla="*/ 30 h 93"/>
                <a:gd name="T62" fmla="*/ 878 w 1197"/>
                <a:gd name="T63" fmla="*/ 32 h 93"/>
                <a:gd name="T64" fmla="*/ 956 w 1197"/>
                <a:gd name="T65" fmla="*/ 37 h 93"/>
                <a:gd name="T66" fmla="*/ 993 w 1197"/>
                <a:gd name="T67" fmla="*/ 40 h 93"/>
                <a:gd name="T68" fmla="*/ 1027 w 1197"/>
                <a:gd name="T69" fmla="*/ 46 h 93"/>
                <a:gd name="T70" fmla="*/ 1059 w 1197"/>
                <a:gd name="T71" fmla="*/ 51 h 93"/>
                <a:gd name="T72" fmla="*/ 1087 w 1197"/>
                <a:gd name="T73" fmla="*/ 57 h 93"/>
                <a:gd name="T74" fmla="*/ 1116 w 1197"/>
                <a:gd name="T75" fmla="*/ 64 h 93"/>
                <a:gd name="T76" fmla="*/ 1140 w 1197"/>
                <a:gd name="T77" fmla="*/ 73 h 93"/>
                <a:gd name="T78" fmla="*/ 1162 w 1197"/>
                <a:gd name="T79" fmla="*/ 81 h 93"/>
                <a:gd name="T80" fmla="*/ 1180 w 1197"/>
                <a:gd name="T81" fmla="*/ 91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97" h="93">
                  <a:moveTo>
                    <a:pt x="1180" y="91"/>
                  </a:moveTo>
                  <a:lnTo>
                    <a:pt x="1197" y="83"/>
                  </a:lnTo>
                  <a:lnTo>
                    <a:pt x="1177" y="73"/>
                  </a:lnTo>
                  <a:lnTo>
                    <a:pt x="1155" y="62"/>
                  </a:lnTo>
                  <a:lnTo>
                    <a:pt x="1131" y="54"/>
                  </a:lnTo>
                  <a:lnTo>
                    <a:pt x="1106" y="46"/>
                  </a:lnTo>
                  <a:lnTo>
                    <a:pt x="1079" y="39"/>
                  </a:lnTo>
                  <a:lnTo>
                    <a:pt x="1049" y="32"/>
                  </a:lnTo>
                  <a:lnTo>
                    <a:pt x="1018" y="27"/>
                  </a:lnTo>
                  <a:lnTo>
                    <a:pt x="986" y="22"/>
                  </a:lnTo>
                  <a:lnTo>
                    <a:pt x="917" y="13"/>
                  </a:lnTo>
                  <a:lnTo>
                    <a:pt x="844" y="7"/>
                  </a:lnTo>
                  <a:lnTo>
                    <a:pt x="768" y="3"/>
                  </a:lnTo>
                  <a:lnTo>
                    <a:pt x="691" y="0"/>
                  </a:lnTo>
                  <a:lnTo>
                    <a:pt x="611" y="0"/>
                  </a:lnTo>
                  <a:lnTo>
                    <a:pt x="532" y="0"/>
                  </a:lnTo>
                  <a:lnTo>
                    <a:pt x="453" y="2"/>
                  </a:lnTo>
                  <a:lnTo>
                    <a:pt x="377" y="5"/>
                  </a:lnTo>
                  <a:lnTo>
                    <a:pt x="235" y="12"/>
                  </a:lnTo>
                  <a:lnTo>
                    <a:pt x="111" y="17"/>
                  </a:lnTo>
                  <a:lnTo>
                    <a:pt x="0" y="93"/>
                  </a:lnTo>
                  <a:lnTo>
                    <a:pt x="56" y="84"/>
                  </a:lnTo>
                  <a:lnTo>
                    <a:pt x="120" y="74"/>
                  </a:lnTo>
                  <a:lnTo>
                    <a:pt x="193" y="66"/>
                  </a:lnTo>
                  <a:lnTo>
                    <a:pt x="270" y="57"/>
                  </a:lnTo>
                  <a:lnTo>
                    <a:pt x="355" y="49"/>
                  </a:lnTo>
                  <a:lnTo>
                    <a:pt x="442" y="42"/>
                  </a:lnTo>
                  <a:lnTo>
                    <a:pt x="532" y="37"/>
                  </a:lnTo>
                  <a:lnTo>
                    <a:pt x="621" y="32"/>
                  </a:lnTo>
                  <a:lnTo>
                    <a:pt x="709" y="30"/>
                  </a:lnTo>
                  <a:lnTo>
                    <a:pt x="797" y="30"/>
                  </a:lnTo>
                  <a:lnTo>
                    <a:pt x="878" y="32"/>
                  </a:lnTo>
                  <a:lnTo>
                    <a:pt x="956" y="37"/>
                  </a:lnTo>
                  <a:lnTo>
                    <a:pt x="993" y="40"/>
                  </a:lnTo>
                  <a:lnTo>
                    <a:pt x="1027" y="46"/>
                  </a:lnTo>
                  <a:lnTo>
                    <a:pt x="1059" y="51"/>
                  </a:lnTo>
                  <a:lnTo>
                    <a:pt x="1087" y="57"/>
                  </a:lnTo>
                  <a:lnTo>
                    <a:pt x="1116" y="64"/>
                  </a:lnTo>
                  <a:lnTo>
                    <a:pt x="1140" y="73"/>
                  </a:lnTo>
                  <a:lnTo>
                    <a:pt x="1162" y="81"/>
                  </a:lnTo>
                  <a:lnTo>
                    <a:pt x="1180" y="9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4" name="Freeform 666">
              <a:extLst>
                <a:ext uri="{FF2B5EF4-FFF2-40B4-BE49-F238E27FC236}">
                  <a16:creationId xmlns:a16="http://schemas.microsoft.com/office/drawing/2014/main" id="{DFDF683C-6C2C-4C76-86B4-EACA6D3906CF}"/>
                </a:ext>
              </a:extLst>
            </p:cNvPr>
            <p:cNvSpPr>
              <a:spLocks/>
            </p:cNvSpPr>
            <p:nvPr/>
          </p:nvSpPr>
          <p:spPr bwMode="auto">
            <a:xfrm>
              <a:off x="1153" y="1779"/>
              <a:ext cx="512" cy="42"/>
            </a:xfrm>
            <a:custGeom>
              <a:avLst/>
              <a:gdLst>
                <a:gd name="T0" fmla="*/ 505 w 512"/>
                <a:gd name="T1" fmla="*/ 42 h 42"/>
                <a:gd name="T2" fmla="*/ 512 w 512"/>
                <a:gd name="T3" fmla="*/ 38 h 42"/>
                <a:gd name="T4" fmla="*/ 508 w 512"/>
                <a:gd name="T5" fmla="*/ 35 h 42"/>
                <a:gd name="T6" fmla="*/ 503 w 512"/>
                <a:gd name="T7" fmla="*/ 32 h 42"/>
                <a:gd name="T8" fmla="*/ 497 w 512"/>
                <a:gd name="T9" fmla="*/ 28 h 42"/>
                <a:gd name="T10" fmla="*/ 488 w 512"/>
                <a:gd name="T11" fmla="*/ 25 h 42"/>
                <a:gd name="T12" fmla="*/ 468 w 512"/>
                <a:gd name="T13" fmla="*/ 18 h 42"/>
                <a:gd name="T14" fmla="*/ 443 w 512"/>
                <a:gd name="T15" fmla="*/ 13 h 42"/>
                <a:gd name="T16" fmla="*/ 414 w 512"/>
                <a:gd name="T17" fmla="*/ 10 h 42"/>
                <a:gd name="T18" fmla="*/ 382 w 512"/>
                <a:gd name="T19" fmla="*/ 6 h 42"/>
                <a:gd name="T20" fmla="*/ 348 w 512"/>
                <a:gd name="T21" fmla="*/ 3 h 42"/>
                <a:gd name="T22" fmla="*/ 313 w 512"/>
                <a:gd name="T23" fmla="*/ 1 h 42"/>
                <a:gd name="T24" fmla="*/ 240 w 512"/>
                <a:gd name="T25" fmla="*/ 0 h 42"/>
                <a:gd name="T26" fmla="*/ 171 w 512"/>
                <a:gd name="T27" fmla="*/ 0 h 42"/>
                <a:gd name="T28" fmla="*/ 110 w 512"/>
                <a:gd name="T29" fmla="*/ 0 h 42"/>
                <a:gd name="T30" fmla="*/ 64 w 512"/>
                <a:gd name="T31" fmla="*/ 3 h 42"/>
                <a:gd name="T32" fmla="*/ 0 w 512"/>
                <a:gd name="T33" fmla="*/ 30 h 42"/>
                <a:gd name="T34" fmla="*/ 47 w 512"/>
                <a:gd name="T35" fmla="*/ 25 h 42"/>
                <a:gd name="T36" fmla="*/ 115 w 512"/>
                <a:gd name="T37" fmla="*/ 20 h 42"/>
                <a:gd name="T38" fmla="*/ 194 w 512"/>
                <a:gd name="T39" fmla="*/ 16 h 42"/>
                <a:gd name="T40" fmla="*/ 277 w 512"/>
                <a:gd name="T41" fmla="*/ 13 h 42"/>
                <a:gd name="T42" fmla="*/ 319 w 512"/>
                <a:gd name="T43" fmla="*/ 13 h 42"/>
                <a:gd name="T44" fmla="*/ 358 w 512"/>
                <a:gd name="T45" fmla="*/ 15 h 42"/>
                <a:gd name="T46" fmla="*/ 395 w 512"/>
                <a:gd name="T47" fmla="*/ 16 h 42"/>
                <a:gd name="T48" fmla="*/ 427 w 512"/>
                <a:gd name="T49" fmla="*/ 18 h 42"/>
                <a:gd name="T50" fmla="*/ 456 w 512"/>
                <a:gd name="T51" fmla="*/ 22 h 42"/>
                <a:gd name="T52" fmla="*/ 480 w 512"/>
                <a:gd name="T53" fmla="*/ 27 h 42"/>
                <a:gd name="T54" fmla="*/ 488 w 512"/>
                <a:gd name="T55" fmla="*/ 30 h 42"/>
                <a:gd name="T56" fmla="*/ 497 w 512"/>
                <a:gd name="T57" fmla="*/ 33 h 42"/>
                <a:gd name="T58" fmla="*/ 502 w 512"/>
                <a:gd name="T59" fmla="*/ 37 h 42"/>
                <a:gd name="T60" fmla="*/ 505 w 512"/>
                <a:gd name="T61" fmla="*/ 42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2" h="42">
                  <a:moveTo>
                    <a:pt x="505" y="42"/>
                  </a:moveTo>
                  <a:lnTo>
                    <a:pt x="512" y="38"/>
                  </a:lnTo>
                  <a:lnTo>
                    <a:pt x="508" y="35"/>
                  </a:lnTo>
                  <a:lnTo>
                    <a:pt x="503" y="32"/>
                  </a:lnTo>
                  <a:lnTo>
                    <a:pt x="497" y="28"/>
                  </a:lnTo>
                  <a:lnTo>
                    <a:pt x="488" y="25"/>
                  </a:lnTo>
                  <a:lnTo>
                    <a:pt x="468" y="18"/>
                  </a:lnTo>
                  <a:lnTo>
                    <a:pt x="443" y="13"/>
                  </a:lnTo>
                  <a:lnTo>
                    <a:pt x="414" y="10"/>
                  </a:lnTo>
                  <a:lnTo>
                    <a:pt x="382" y="6"/>
                  </a:lnTo>
                  <a:lnTo>
                    <a:pt x="348" y="3"/>
                  </a:lnTo>
                  <a:lnTo>
                    <a:pt x="313" y="1"/>
                  </a:lnTo>
                  <a:lnTo>
                    <a:pt x="240" y="0"/>
                  </a:lnTo>
                  <a:lnTo>
                    <a:pt x="171" y="0"/>
                  </a:lnTo>
                  <a:lnTo>
                    <a:pt x="110" y="0"/>
                  </a:lnTo>
                  <a:lnTo>
                    <a:pt x="64" y="3"/>
                  </a:lnTo>
                  <a:lnTo>
                    <a:pt x="0" y="30"/>
                  </a:lnTo>
                  <a:lnTo>
                    <a:pt x="47" y="25"/>
                  </a:lnTo>
                  <a:lnTo>
                    <a:pt x="115" y="20"/>
                  </a:lnTo>
                  <a:lnTo>
                    <a:pt x="194" y="16"/>
                  </a:lnTo>
                  <a:lnTo>
                    <a:pt x="277" y="13"/>
                  </a:lnTo>
                  <a:lnTo>
                    <a:pt x="319" y="13"/>
                  </a:lnTo>
                  <a:lnTo>
                    <a:pt x="358" y="15"/>
                  </a:lnTo>
                  <a:lnTo>
                    <a:pt x="395" y="16"/>
                  </a:lnTo>
                  <a:lnTo>
                    <a:pt x="427" y="18"/>
                  </a:lnTo>
                  <a:lnTo>
                    <a:pt x="456" y="22"/>
                  </a:lnTo>
                  <a:lnTo>
                    <a:pt x="480" y="27"/>
                  </a:lnTo>
                  <a:lnTo>
                    <a:pt x="488" y="30"/>
                  </a:lnTo>
                  <a:lnTo>
                    <a:pt x="497" y="33"/>
                  </a:lnTo>
                  <a:lnTo>
                    <a:pt x="502" y="37"/>
                  </a:lnTo>
                  <a:lnTo>
                    <a:pt x="505" y="4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5" name="Freeform 667">
              <a:extLst>
                <a:ext uri="{FF2B5EF4-FFF2-40B4-BE49-F238E27FC236}">
                  <a16:creationId xmlns:a16="http://schemas.microsoft.com/office/drawing/2014/main" id="{99814DE6-8871-44B1-8623-646683240A2D}"/>
                </a:ext>
              </a:extLst>
            </p:cNvPr>
            <p:cNvSpPr>
              <a:spLocks/>
            </p:cNvSpPr>
            <p:nvPr/>
          </p:nvSpPr>
          <p:spPr bwMode="auto">
            <a:xfrm>
              <a:off x="1785" y="2267"/>
              <a:ext cx="1869" cy="796"/>
            </a:xfrm>
            <a:custGeom>
              <a:avLst/>
              <a:gdLst>
                <a:gd name="T0" fmla="*/ 376 w 1869"/>
                <a:gd name="T1" fmla="*/ 776 h 796"/>
                <a:gd name="T2" fmla="*/ 363 w 1869"/>
                <a:gd name="T3" fmla="*/ 782 h 796"/>
                <a:gd name="T4" fmla="*/ 347 w 1869"/>
                <a:gd name="T5" fmla="*/ 787 h 796"/>
                <a:gd name="T6" fmla="*/ 332 w 1869"/>
                <a:gd name="T7" fmla="*/ 792 h 796"/>
                <a:gd name="T8" fmla="*/ 317 w 1869"/>
                <a:gd name="T9" fmla="*/ 794 h 796"/>
                <a:gd name="T10" fmla="*/ 302 w 1869"/>
                <a:gd name="T11" fmla="*/ 796 h 796"/>
                <a:gd name="T12" fmla="*/ 285 w 1869"/>
                <a:gd name="T13" fmla="*/ 796 h 796"/>
                <a:gd name="T14" fmla="*/ 268 w 1869"/>
                <a:gd name="T15" fmla="*/ 796 h 796"/>
                <a:gd name="T16" fmla="*/ 248 w 1869"/>
                <a:gd name="T17" fmla="*/ 794 h 796"/>
                <a:gd name="T18" fmla="*/ 189 w 1869"/>
                <a:gd name="T19" fmla="*/ 782 h 796"/>
                <a:gd name="T20" fmla="*/ 123 w 1869"/>
                <a:gd name="T21" fmla="*/ 771 h 796"/>
                <a:gd name="T22" fmla="*/ 59 w 1869"/>
                <a:gd name="T23" fmla="*/ 757 h 796"/>
                <a:gd name="T24" fmla="*/ 0 w 1869"/>
                <a:gd name="T25" fmla="*/ 743 h 796"/>
                <a:gd name="T26" fmla="*/ 3 w 1869"/>
                <a:gd name="T27" fmla="*/ 732 h 796"/>
                <a:gd name="T28" fmla="*/ 11 w 1869"/>
                <a:gd name="T29" fmla="*/ 720 h 796"/>
                <a:gd name="T30" fmla="*/ 23 w 1869"/>
                <a:gd name="T31" fmla="*/ 708 h 796"/>
                <a:gd name="T32" fmla="*/ 42 w 1869"/>
                <a:gd name="T33" fmla="*/ 694 h 796"/>
                <a:gd name="T34" fmla="*/ 140 w 1869"/>
                <a:gd name="T35" fmla="*/ 671 h 796"/>
                <a:gd name="T36" fmla="*/ 241 w 1869"/>
                <a:gd name="T37" fmla="*/ 644 h 796"/>
                <a:gd name="T38" fmla="*/ 346 w 1869"/>
                <a:gd name="T39" fmla="*/ 613 h 796"/>
                <a:gd name="T40" fmla="*/ 454 w 1869"/>
                <a:gd name="T41" fmla="*/ 578 h 796"/>
                <a:gd name="T42" fmla="*/ 565 w 1869"/>
                <a:gd name="T43" fmla="*/ 542 h 796"/>
                <a:gd name="T44" fmla="*/ 678 w 1869"/>
                <a:gd name="T45" fmla="*/ 502 h 796"/>
                <a:gd name="T46" fmla="*/ 792 w 1869"/>
                <a:gd name="T47" fmla="*/ 460 h 796"/>
                <a:gd name="T48" fmla="*/ 908 w 1869"/>
                <a:gd name="T49" fmla="*/ 416 h 796"/>
                <a:gd name="T50" fmla="*/ 1023 w 1869"/>
                <a:gd name="T51" fmla="*/ 368 h 796"/>
                <a:gd name="T52" fmla="*/ 1139 w 1869"/>
                <a:gd name="T53" fmla="*/ 319 h 796"/>
                <a:gd name="T54" fmla="*/ 1258 w 1869"/>
                <a:gd name="T55" fmla="*/ 269 h 796"/>
                <a:gd name="T56" fmla="*/ 1372 w 1869"/>
                <a:gd name="T57" fmla="*/ 218 h 796"/>
                <a:gd name="T58" fmla="*/ 1489 w 1869"/>
                <a:gd name="T59" fmla="*/ 164 h 796"/>
                <a:gd name="T60" fmla="*/ 1602 w 1869"/>
                <a:gd name="T61" fmla="*/ 110 h 796"/>
                <a:gd name="T62" fmla="*/ 1713 w 1869"/>
                <a:gd name="T63" fmla="*/ 56 h 796"/>
                <a:gd name="T64" fmla="*/ 1825 w 1869"/>
                <a:gd name="T65" fmla="*/ 0 h 796"/>
                <a:gd name="T66" fmla="*/ 1838 w 1869"/>
                <a:gd name="T67" fmla="*/ 5 h 796"/>
                <a:gd name="T68" fmla="*/ 1850 w 1869"/>
                <a:gd name="T69" fmla="*/ 10 h 796"/>
                <a:gd name="T70" fmla="*/ 1862 w 1869"/>
                <a:gd name="T71" fmla="*/ 17 h 796"/>
                <a:gd name="T72" fmla="*/ 1869 w 1869"/>
                <a:gd name="T73" fmla="*/ 24 h 796"/>
                <a:gd name="T74" fmla="*/ 376 w 1869"/>
                <a:gd name="T75" fmla="*/ 776 h 7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69" h="796">
                  <a:moveTo>
                    <a:pt x="376" y="776"/>
                  </a:moveTo>
                  <a:lnTo>
                    <a:pt x="363" y="782"/>
                  </a:lnTo>
                  <a:lnTo>
                    <a:pt x="347" y="787"/>
                  </a:lnTo>
                  <a:lnTo>
                    <a:pt x="332" y="792"/>
                  </a:lnTo>
                  <a:lnTo>
                    <a:pt x="317" y="794"/>
                  </a:lnTo>
                  <a:lnTo>
                    <a:pt x="302" y="796"/>
                  </a:lnTo>
                  <a:lnTo>
                    <a:pt x="285" y="796"/>
                  </a:lnTo>
                  <a:lnTo>
                    <a:pt x="268" y="796"/>
                  </a:lnTo>
                  <a:lnTo>
                    <a:pt x="248" y="794"/>
                  </a:lnTo>
                  <a:lnTo>
                    <a:pt x="189" y="782"/>
                  </a:lnTo>
                  <a:lnTo>
                    <a:pt x="123" y="771"/>
                  </a:lnTo>
                  <a:lnTo>
                    <a:pt x="59" y="757"/>
                  </a:lnTo>
                  <a:lnTo>
                    <a:pt x="0" y="743"/>
                  </a:lnTo>
                  <a:lnTo>
                    <a:pt x="3" y="732"/>
                  </a:lnTo>
                  <a:lnTo>
                    <a:pt x="11" y="720"/>
                  </a:lnTo>
                  <a:lnTo>
                    <a:pt x="23" y="708"/>
                  </a:lnTo>
                  <a:lnTo>
                    <a:pt x="42" y="694"/>
                  </a:lnTo>
                  <a:lnTo>
                    <a:pt x="140" y="671"/>
                  </a:lnTo>
                  <a:lnTo>
                    <a:pt x="241" y="644"/>
                  </a:lnTo>
                  <a:lnTo>
                    <a:pt x="346" y="613"/>
                  </a:lnTo>
                  <a:lnTo>
                    <a:pt x="454" y="578"/>
                  </a:lnTo>
                  <a:lnTo>
                    <a:pt x="565" y="542"/>
                  </a:lnTo>
                  <a:lnTo>
                    <a:pt x="678" y="502"/>
                  </a:lnTo>
                  <a:lnTo>
                    <a:pt x="792" y="460"/>
                  </a:lnTo>
                  <a:lnTo>
                    <a:pt x="908" y="416"/>
                  </a:lnTo>
                  <a:lnTo>
                    <a:pt x="1023" y="368"/>
                  </a:lnTo>
                  <a:lnTo>
                    <a:pt x="1139" y="319"/>
                  </a:lnTo>
                  <a:lnTo>
                    <a:pt x="1258" y="269"/>
                  </a:lnTo>
                  <a:lnTo>
                    <a:pt x="1372" y="218"/>
                  </a:lnTo>
                  <a:lnTo>
                    <a:pt x="1489" y="164"/>
                  </a:lnTo>
                  <a:lnTo>
                    <a:pt x="1602" y="110"/>
                  </a:lnTo>
                  <a:lnTo>
                    <a:pt x="1713" y="56"/>
                  </a:lnTo>
                  <a:lnTo>
                    <a:pt x="1825" y="0"/>
                  </a:lnTo>
                  <a:lnTo>
                    <a:pt x="1838" y="5"/>
                  </a:lnTo>
                  <a:lnTo>
                    <a:pt x="1850" y="10"/>
                  </a:lnTo>
                  <a:lnTo>
                    <a:pt x="1862" y="17"/>
                  </a:lnTo>
                  <a:lnTo>
                    <a:pt x="1869" y="24"/>
                  </a:lnTo>
                  <a:lnTo>
                    <a:pt x="376" y="776"/>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6" name="Freeform 668">
              <a:extLst>
                <a:ext uri="{FF2B5EF4-FFF2-40B4-BE49-F238E27FC236}">
                  <a16:creationId xmlns:a16="http://schemas.microsoft.com/office/drawing/2014/main" id="{42FFAF04-48F2-49C3-9455-A101C21A2E38}"/>
                </a:ext>
              </a:extLst>
            </p:cNvPr>
            <p:cNvSpPr>
              <a:spLocks/>
            </p:cNvSpPr>
            <p:nvPr/>
          </p:nvSpPr>
          <p:spPr bwMode="auto">
            <a:xfrm>
              <a:off x="878" y="1814"/>
              <a:ext cx="773" cy="203"/>
            </a:xfrm>
            <a:custGeom>
              <a:avLst/>
              <a:gdLst>
                <a:gd name="T0" fmla="*/ 194 w 773"/>
                <a:gd name="T1" fmla="*/ 194 h 203"/>
                <a:gd name="T2" fmla="*/ 174 w 773"/>
                <a:gd name="T3" fmla="*/ 198 h 203"/>
                <a:gd name="T4" fmla="*/ 145 w 773"/>
                <a:gd name="T5" fmla="*/ 201 h 203"/>
                <a:gd name="T6" fmla="*/ 115 w 773"/>
                <a:gd name="T7" fmla="*/ 203 h 203"/>
                <a:gd name="T8" fmla="*/ 96 w 773"/>
                <a:gd name="T9" fmla="*/ 203 h 203"/>
                <a:gd name="T10" fmla="*/ 73 w 773"/>
                <a:gd name="T11" fmla="*/ 201 h 203"/>
                <a:gd name="T12" fmla="*/ 46 w 773"/>
                <a:gd name="T13" fmla="*/ 199 h 203"/>
                <a:gd name="T14" fmla="*/ 20 w 773"/>
                <a:gd name="T15" fmla="*/ 196 h 203"/>
                <a:gd name="T16" fmla="*/ 0 w 773"/>
                <a:gd name="T17" fmla="*/ 193 h 203"/>
                <a:gd name="T18" fmla="*/ 0 w 773"/>
                <a:gd name="T19" fmla="*/ 191 h 203"/>
                <a:gd name="T20" fmla="*/ 0 w 773"/>
                <a:gd name="T21" fmla="*/ 189 h 203"/>
                <a:gd name="T22" fmla="*/ 3 w 773"/>
                <a:gd name="T23" fmla="*/ 186 h 203"/>
                <a:gd name="T24" fmla="*/ 10 w 773"/>
                <a:gd name="T25" fmla="*/ 183 h 203"/>
                <a:gd name="T26" fmla="*/ 86 w 773"/>
                <a:gd name="T27" fmla="*/ 171 h 203"/>
                <a:gd name="T28" fmla="*/ 172 w 773"/>
                <a:gd name="T29" fmla="*/ 156 h 203"/>
                <a:gd name="T30" fmla="*/ 265 w 773"/>
                <a:gd name="T31" fmla="*/ 135 h 203"/>
                <a:gd name="T32" fmla="*/ 365 w 773"/>
                <a:gd name="T33" fmla="*/ 112 h 203"/>
                <a:gd name="T34" fmla="*/ 466 w 773"/>
                <a:gd name="T35" fmla="*/ 86 h 203"/>
                <a:gd name="T36" fmla="*/ 567 w 773"/>
                <a:gd name="T37" fmla="*/ 59 h 203"/>
                <a:gd name="T38" fmla="*/ 669 w 773"/>
                <a:gd name="T39" fmla="*/ 30 h 203"/>
                <a:gd name="T40" fmla="*/ 765 w 773"/>
                <a:gd name="T41" fmla="*/ 0 h 203"/>
                <a:gd name="T42" fmla="*/ 772 w 773"/>
                <a:gd name="T43" fmla="*/ 3 h 203"/>
                <a:gd name="T44" fmla="*/ 773 w 773"/>
                <a:gd name="T45" fmla="*/ 8 h 203"/>
                <a:gd name="T46" fmla="*/ 194 w 773"/>
                <a:gd name="T47" fmla="*/ 194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73" h="203">
                  <a:moveTo>
                    <a:pt x="194" y="194"/>
                  </a:moveTo>
                  <a:lnTo>
                    <a:pt x="174" y="198"/>
                  </a:lnTo>
                  <a:lnTo>
                    <a:pt x="145" y="201"/>
                  </a:lnTo>
                  <a:lnTo>
                    <a:pt x="115" y="203"/>
                  </a:lnTo>
                  <a:lnTo>
                    <a:pt x="96" y="203"/>
                  </a:lnTo>
                  <a:lnTo>
                    <a:pt x="73" y="201"/>
                  </a:lnTo>
                  <a:lnTo>
                    <a:pt x="46" y="199"/>
                  </a:lnTo>
                  <a:lnTo>
                    <a:pt x="20" y="196"/>
                  </a:lnTo>
                  <a:lnTo>
                    <a:pt x="0" y="193"/>
                  </a:lnTo>
                  <a:lnTo>
                    <a:pt x="0" y="191"/>
                  </a:lnTo>
                  <a:lnTo>
                    <a:pt x="0" y="189"/>
                  </a:lnTo>
                  <a:lnTo>
                    <a:pt x="3" y="186"/>
                  </a:lnTo>
                  <a:lnTo>
                    <a:pt x="10" y="183"/>
                  </a:lnTo>
                  <a:lnTo>
                    <a:pt x="86" y="171"/>
                  </a:lnTo>
                  <a:lnTo>
                    <a:pt x="172" y="156"/>
                  </a:lnTo>
                  <a:lnTo>
                    <a:pt x="265" y="135"/>
                  </a:lnTo>
                  <a:lnTo>
                    <a:pt x="365" y="112"/>
                  </a:lnTo>
                  <a:lnTo>
                    <a:pt x="466" y="86"/>
                  </a:lnTo>
                  <a:lnTo>
                    <a:pt x="567" y="59"/>
                  </a:lnTo>
                  <a:lnTo>
                    <a:pt x="669" y="30"/>
                  </a:lnTo>
                  <a:lnTo>
                    <a:pt x="765" y="0"/>
                  </a:lnTo>
                  <a:lnTo>
                    <a:pt x="772" y="3"/>
                  </a:lnTo>
                  <a:lnTo>
                    <a:pt x="773" y="8"/>
                  </a:lnTo>
                  <a:lnTo>
                    <a:pt x="194" y="194"/>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7" name="Freeform 669">
              <a:extLst>
                <a:ext uri="{FF2B5EF4-FFF2-40B4-BE49-F238E27FC236}">
                  <a16:creationId xmlns:a16="http://schemas.microsoft.com/office/drawing/2014/main" id="{7E3F16EF-251E-433B-9E09-345567100AF5}"/>
                </a:ext>
              </a:extLst>
            </p:cNvPr>
            <p:cNvSpPr>
              <a:spLocks/>
            </p:cNvSpPr>
            <p:nvPr/>
          </p:nvSpPr>
          <p:spPr bwMode="auto">
            <a:xfrm>
              <a:off x="1746" y="2265"/>
              <a:ext cx="1864" cy="745"/>
            </a:xfrm>
            <a:custGeom>
              <a:avLst/>
              <a:gdLst>
                <a:gd name="T0" fmla="*/ 39 w 1864"/>
                <a:gd name="T1" fmla="*/ 685 h 745"/>
                <a:gd name="T2" fmla="*/ 29 w 1864"/>
                <a:gd name="T3" fmla="*/ 690 h 745"/>
                <a:gd name="T4" fmla="*/ 20 w 1864"/>
                <a:gd name="T5" fmla="*/ 695 h 745"/>
                <a:gd name="T6" fmla="*/ 13 w 1864"/>
                <a:gd name="T7" fmla="*/ 702 h 745"/>
                <a:gd name="T8" fmla="*/ 10 w 1864"/>
                <a:gd name="T9" fmla="*/ 710 h 745"/>
                <a:gd name="T10" fmla="*/ 3 w 1864"/>
                <a:gd name="T11" fmla="*/ 724 h 745"/>
                <a:gd name="T12" fmla="*/ 0 w 1864"/>
                <a:gd name="T13" fmla="*/ 737 h 745"/>
                <a:gd name="T14" fmla="*/ 39 w 1864"/>
                <a:gd name="T15" fmla="*/ 745 h 745"/>
                <a:gd name="T16" fmla="*/ 42 w 1864"/>
                <a:gd name="T17" fmla="*/ 734 h 745"/>
                <a:gd name="T18" fmla="*/ 50 w 1864"/>
                <a:gd name="T19" fmla="*/ 722 h 745"/>
                <a:gd name="T20" fmla="*/ 62 w 1864"/>
                <a:gd name="T21" fmla="*/ 710 h 745"/>
                <a:gd name="T22" fmla="*/ 81 w 1864"/>
                <a:gd name="T23" fmla="*/ 696 h 745"/>
                <a:gd name="T24" fmla="*/ 179 w 1864"/>
                <a:gd name="T25" fmla="*/ 673 h 745"/>
                <a:gd name="T26" fmla="*/ 280 w 1864"/>
                <a:gd name="T27" fmla="*/ 646 h 745"/>
                <a:gd name="T28" fmla="*/ 385 w 1864"/>
                <a:gd name="T29" fmla="*/ 615 h 745"/>
                <a:gd name="T30" fmla="*/ 493 w 1864"/>
                <a:gd name="T31" fmla="*/ 580 h 745"/>
                <a:gd name="T32" fmla="*/ 604 w 1864"/>
                <a:gd name="T33" fmla="*/ 544 h 745"/>
                <a:gd name="T34" fmla="*/ 717 w 1864"/>
                <a:gd name="T35" fmla="*/ 504 h 745"/>
                <a:gd name="T36" fmla="*/ 831 w 1864"/>
                <a:gd name="T37" fmla="*/ 462 h 745"/>
                <a:gd name="T38" fmla="*/ 947 w 1864"/>
                <a:gd name="T39" fmla="*/ 418 h 745"/>
                <a:gd name="T40" fmla="*/ 1062 w 1864"/>
                <a:gd name="T41" fmla="*/ 370 h 745"/>
                <a:gd name="T42" fmla="*/ 1178 w 1864"/>
                <a:gd name="T43" fmla="*/ 321 h 745"/>
                <a:gd name="T44" fmla="*/ 1297 w 1864"/>
                <a:gd name="T45" fmla="*/ 271 h 745"/>
                <a:gd name="T46" fmla="*/ 1411 w 1864"/>
                <a:gd name="T47" fmla="*/ 220 h 745"/>
                <a:gd name="T48" fmla="*/ 1528 w 1864"/>
                <a:gd name="T49" fmla="*/ 166 h 745"/>
                <a:gd name="T50" fmla="*/ 1641 w 1864"/>
                <a:gd name="T51" fmla="*/ 112 h 745"/>
                <a:gd name="T52" fmla="*/ 1752 w 1864"/>
                <a:gd name="T53" fmla="*/ 58 h 745"/>
                <a:gd name="T54" fmla="*/ 1864 w 1864"/>
                <a:gd name="T55" fmla="*/ 2 h 745"/>
                <a:gd name="T56" fmla="*/ 1854 w 1864"/>
                <a:gd name="T57" fmla="*/ 0 h 745"/>
                <a:gd name="T58" fmla="*/ 1727 w 1864"/>
                <a:gd name="T59" fmla="*/ 58 h 745"/>
                <a:gd name="T60" fmla="*/ 1602 w 1864"/>
                <a:gd name="T61" fmla="*/ 115 h 745"/>
                <a:gd name="T62" fmla="*/ 1479 w 1864"/>
                <a:gd name="T63" fmla="*/ 171 h 745"/>
                <a:gd name="T64" fmla="*/ 1356 w 1864"/>
                <a:gd name="T65" fmla="*/ 227 h 745"/>
                <a:gd name="T66" fmla="*/ 1234 w 1864"/>
                <a:gd name="T67" fmla="*/ 279 h 745"/>
                <a:gd name="T68" fmla="*/ 1116 w 1864"/>
                <a:gd name="T69" fmla="*/ 330 h 745"/>
                <a:gd name="T70" fmla="*/ 998 w 1864"/>
                <a:gd name="T71" fmla="*/ 379 h 745"/>
                <a:gd name="T72" fmla="*/ 881 w 1864"/>
                <a:gd name="T73" fmla="*/ 424 h 745"/>
                <a:gd name="T74" fmla="*/ 768 w 1864"/>
                <a:gd name="T75" fmla="*/ 468 h 745"/>
                <a:gd name="T76" fmla="*/ 657 w 1864"/>
                <a:gd name="T77" fmla="*/ 509 h 745"/>
                <a:gd name="T78" fmla="*/ 547 w 1864"/>
                <a:gd name="T79" fmla="*/ 546 h 745"/>
                <a:gd name="T80" fmla="*/ 439 w 1864"/>
                <a:gd name="T81" fmla="*/ 582 h 745"/>
                <a:gd name="T82" fmla="*/ 334 w 1864"/>
                <a:gd name="T83" fmla="*/ 612 h 745"/>
                <a:gd name="T84" fmla="*/ 233 w 1864"/>
                <a:gd name="T85" fmla="*/ 641 h 745"/>
                <a:gd name="T86" fmla="*/ 135 w 1864"/>
                <a:gd name="T87" fmla="*/ 664 h 745"/>
                <a:gd name="T88" fmla="*/ 39 w 1864"/>
                <a:gd name="T89" fmla="*/ 685 h 7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864" h="745">
                  <a:moveTo>
                    <a:pt x="39" y="685"/>
                  </a:moveTo>
                  <a:lnTo>
                    <a:pt x="29" y="690"/>
                  </a:lnTo>
                  <a:lnTo>
                    <a:pt x="20" y="695"/>
                  </a:lnTo>
                  <a:lnTo>
                    <a:pt x="13" y="702"/>
                  </a:lnTo>
                  <a:lnTo>
                    <a:pt x="10" y="710"/>
                  </a:lnTo>
                  <a:lnTo>
                    <a:pt x="3" y="724"/>
                  </a:lnTo>
                  <a:lnTo>
                    <a:pt x="0" y="737"/>
                  </a:lnTo>
                  <a:lnTo>
                    <a:pt x="39" y="745"/>
                  </a:lnTo>
                  <a:lnTo>
                    <a:pt x="42" y="734"/>
                  </a:lnTo>
                  <a:lnTo>
                    <a:pt x="50" y="722"/>
                  </a:lnTo>
                  <a:lnTo>
                    <a:pt x="62" y="710"/>
                  </a:lnTo>
                  <a:lnTo>
                    <a:pt x="81" y="696"/>
                  </a:lnTo>
                  <a:lnTo>
                    <a:pt x="179" y="673"/>
                  </a:lnTo>
                  <a:lnTo>
                    <a:pt x="280" y="646"/>
                  </a:lnTo>
                  <a:lnTo>
                    <a:pt x="385" y="615"/>
                  </a:lnTo>
                  <a:lnTo>
                    <a:pt x="493" y="580"/>
                  </a:lnTo>
                  <a:lnTo>
                    <a:pt x="604" y="544"/>
                  </a:lnTo>
                  <a:lnTo>
                    <a:pt x="717" y="504"/>
                  </a:lnTo>
                  <a:lnTo>
                    <a:pt x="831" y="462"/>
                  </a:lnTo>
                  <a:lnTo>
                    <a:pt x="947" y="418"/>
                  </a:lnTo>
                  <a:lnTo>
                    <a:pt x="1062" y="370"/>
                  </a:lnTo>
                  <a:lnTo>
                    <a:pt x="1178" y="321"/>
                  </a:lnTo>
                  <a:lnTo>
                    <a:pt x="1297" y="271"/>
                  </a:lnTo>
                  <a:lnTo>
                    <a:pt x="1411" y="220"/>
                  </a:lnTo>
                  <a:lnTo>
                    <a:pt x="1528" y="166"/>
                  </a:lnTo>
                  <a:lnTo>
                    <a:pt x="1641" y="112"/>
                  </a:lnTo>
                  <a:lnTo>
                    <a:pt x="1752" y="58"/>
                  </a:lnTo>
                  <a:lnTo>
                    <a:pt x="1864" y="2"/>
                  </a:lnTo>
                  <a:lnTo>
                    <a:pt x="1854" y="0"/>
                  </a:lnTo>
                  <a:lnTo>
                    <a:pt x="1727" y="58"/>
                  </a:lnTo>
                  <a:lnTo>
                    <a:pt x="1602" y="115"/>
                  </a:lnTo>
                  <a:lnTo>
                    <a:pt x="1479" y="171"/>
                  </a:lnTo>
                  <a:lnTo>
                    <a:pt x="1356" y="227"/>
                  </a:lnTo>
                  <a:lnTo>
                    <a:pt x="1234" y="279"/>
                  </a:lnTo>
                  <a:lnTo>
                    <a:pt x="1116" y="330"/>
                  </a:lnTo>
                  <a:lnTo>
                    <a:pt x="998" y="379"/>
                  </a:lnTo>
                  <a:lnTo>
                    <a:pt x="881" y="424"/>
                  </a:lnTo>
                  <a:lnTo>
                    <a:pt x="768" y="468"/>
                  </a:lnTo>
                  <a:lnTo>
                    <a:pt x="657" y="509"/>
                  </a:lnTo>
                  <a:lnTo>
                    <a:pt x="547" y="546"/>
                  </a:lnTo>
                  <a:lnTo>
                    <a:pt x="439" y="582"/>
                  </a:lnTo>
                  <a:lnTo>
                    <a:pt x="334" y="612"/>
                  </a:lnTo>
                  <a:lnTo>
                    <a:pt x="233" y="641"/>
                  </a:lnTo>
                  <a:lnTo>
                    <a:pt x="135" y="664"/>
                  </a:lnTo>
                  <a:lnTo>
                    <a:pt x="39" y="6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8" name="Freeform 670">
              <a:extLst>
                <a:ext uri="{FF2B5EF4-FFF2-40B4-BE49-F238E27FC236}">
                  <a16:creationId xmlns:a16="http://schemas.microsoft.com/office/drawing/2014/main" id="{DDE34572-0A8B-4CDE-8CAC-81171459AFF2}"/>
                </a:ext>
              </a:extLst>
            </p:cNvPr>
            <p:cNvSpPr>
              <a:spLocks/>
            </p:cNvSpPr>
            <p:nvPr/>
          </p:nvSpPr>
          <p:spPr bwMode="auto">
            <a:xfrm>
              <a:off x="864" y="1814"/>
              <a:ext cx="779" cy="193"/>
            </a:xfrm>
            <a:custGeom>
              <a:avLst/>
              <a:gdLst>
                <a:gd name="T0" fmla="*/ 17 w 779"/>
                <a:gd name="T1" fmla="*/ 179 h 193"/>
                <a:gd name="T2" fmla="*/ 9 w 779"/>
                <a:gd name="T3" fmla="*/ 181 h 193"/>
                <a:gd name="T4" fmla="*/ 4 w 779"/>
                <a:gd name="T5" fmla="*/ 184 h 193"/>
                <a:gd name="T6" fmla="*/ 2 w 779"/>
                <a:gd name="T7" fmla="*/ 188 h 193"/>
                <a:gd name="T8" fmla="*/ 0 w 779"/>
                <a:gd name="T9" fmla="*/ 191 h 193"/>
                <a:gd name="T10" fmla="*/ 14 w 779"/>
                <a:gd name="T11" fmla="*/ 193 h 193"/>
                <a:gd name="T12" fmla="*/ 14 w 779"/>
                <a:gd name="T13" fmla="*/ 191 h 193"/>
                <a:gd name="T14" fmla="*/ 14 w 779"/>
                <a:gd name="T15" fmla="*/ 189 h 193"/>
                <a:gd name="T16" fmla="*/ 17 w 779"/>
                <a:gd name="T17" fmla="*/ 186 h 193"/>
                <a:gd name="T18" fmla="*/ 24 w 779"/>
                <a:gd name="T19" fmla="*/ 183 h 193"/>
                <a:gd name="T20" fmla="*/ 100 w 779"/>
                <a:gd name="T21" fmla="*/ 171 h 193"/>
                <a:gd name="T22" fmla="*/ 186 w 779"/>
                <a:gd name="T23" fmla="*/ 156 h 193"/>
                <a:gd name="T24" fmla="*/ 279 w 779"/>
                <a:gd name="T25" fmla="*/ 135 h 193"/>
                <a:gd name="T26" fmla="*/ 379 w 779"/>
                <a:gd name="T27" fmla="*/ 112 h 193"/>
                <a:gd name="T28" fmla="*/ 480 w 779"/>
                <a:gd name="T29" fmla="*/ 86 h 193"/>
                <a:gd name="T30" fmla="*/ 581 w 779"/>
                <a:gd name="T31" fmla="*/ 59 h 193"/>
                <a:gd name="T32" fmla="*/ 683 w 779"/>
                <a:gd name="T33" fmla="*/ 30 h 193"/>
                <a:gd name="T34" fmla="*/ 779 w 779"/>
                <a:gd name="T35" fmla="*/ 0 h 193"/>
                <a:gd name="T36" fmla="*/ 777 w 779"/>
                <a:gd name="T37" fmla="*/ 0 h 193"/>
                <a:gd name="T38" fmla="*/ 669 w 779"/>
                <a:gd name="T39" fmla="*/ 30 h 193"/>
                <a:gd name="T40" fmla="*/ 563 w 779"/>
                <a:gd name="T41" fmla="*/ 59 h 193"/>
                <a:gd name="T42" fmla="*/ 458 w 779"/>
                <a:gd name="T43" fmla="*/ 88 h 193"/>
                <a:gd name="T44" fmla="*/ 357 w 779"/>
                <a:gd name="T45" fmla="*/ 113 h 193"/>
                <a:gd name="T46" fmla="*/ 261 w 779"/>
                <a:gd name="T47" fmla="*/ 135 h 193"/>
                <a:gd name="T48" fmla="*/ 171 w 779"/>
                <a:gd name="T49" fmla="*/ 154 h 193"/>
                <a:gd name="T50" fmla="*/ 90 w 779"/>
                <a:gd name="T51" fmla="*/ 169 h 193"/>
                <a:gd name="T52" fmla="*/ 17 w 779"/>
                <a:gd name="T53" fmla="*/ 179 h 19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9" h="193">
                  <a:moveTo>
                    <a:pt x="17" y="179"/>
                  </a:moveTo>
                  <a:lnTo>
                    <a:pt x="9" y="181"/>
                  </a:lnTo>
                  <a:lnTo>
                    <a:pt x="4" y="184"/>
                  </a:lnTo>
                  <a:lnTo>
                    <a:pt x="2" y="188"/>
                  </a:lnTo>
                  <a:lnTo>
                    <a:pt x="0" y="191"/>
                  </a:lnTo>
                  <a:lnTo>
                    <a:pt x="14" y="193"/>
                  </a:lnTo>
                  <a:lnTo>
                    <a:pt x="14" y="191"/>
                  </a:lnTo>
                  <a:lnTo>
                    <a:pt x="14" y="189"/>
                  </a:lnTo>
                  <a:lnTo>
                    <a:pt x="17" y="186"/>
                  </a:lnTo>
                  <a:lnTo>
                    <a:pt x="24" y="183"/>
                  </a:lnTo>
                  <a:lnTo>
                    <a:pt x="100" y="171"/>
                  </a:lnTo>
                  <a:lnTo>
                    <a:pt x="186" y="156"/>
                  </a:lnTo>
                  <a:lnTo>
                    <a:pt x="279" y="135"/>
                  </a:lnTo>
                  <a:lnTo>
                    <a:pt x="379" y="112"/>
                  </a:lnTo>
                  <a:lnTo>
                    <a:pt x="480" y="86"/>
                  </a:lnTo>
                  <a:lnTo>
                    <a:pt x="581" y="59"/>
                  </a:lnTo>
                  <a:lnTo>
                    <a:pt x="683" y="30"/>
                  </a:lnTo>
                  <a:lnTo>
                    <a:pt x="779" y="0"/>
                  </a:lnTo>
                  <a:lnTo>
                    <a:pt x="777" y="0"/>
                  </a:lnTo>
                  <a:lnTo>
                    <a:pt x="669" y="30"/>
                  </a:lnTo>
                  <a:lnTo>
                    <a:pt x="563" y="59"/>
                  </a:lnTo>
                  <a:lnTo>
                    <a:pt x="458" y="88"/>
                  </a:lnTo>
                  <a:lnTo>
                    <a:pt x="357" y="113"/>
                  </a:lnTo>
                  <a:lnTo>
                    <a:pt x="261" y="135"/>
                  </a:lnTo>
                  <a:lnTo>
                    <a:pt x="171" y="154"/>
                  </a:lnTo>
                  <a:lnTo>
                    <a:pt x="90" y="169"/>
                  </a:lnTo>
                  <a:lnTo>
                    <a:pt x="17"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9" name="Freeform 671">
              <a:extLst>
                <a:ext uri="{FF2B5EF4-FFF2-40B4-BE49-F238E27FC236}">
                  <a16:creationId xmlns:a16="http://schemas.microsoft.com/office/drawing/2014/main" id="{020FEF97-6A74-4936-A6FC-BDBDF223208A}"/>
                </a:ext>
              </a:extLst>
            </p:cNvPr>
            <p:cNvSpPr>
              <a:spLocks/>
            </p:cNvSpPr>
            <p:nvPr/>
          </p:nvSpPr>
          <p:spPr bwMode="auto">
            <a:xfrm>
              <a:off x="1530" y="2262"/>
              <a:ext cx="2009" cy="727"/>
            </a:xfrm>
            <a:custGeom>
              <a:avLst/>
              <a:gdLst>
                <a:gd name="T0" fmla="*/ 180 w 2009"/>
                <a:gd name="T1" fmla="*/ 544 h 727"/>
                <a:gd name="T2" fmla="*/ 3 w 2009"/>
                <a:gd name="T3" fmla="*/ 664 h 727"/>
                <a:gd name="T4" fmla="*/ 0 w 2009"/>
                <a:gd name="T5" fmla="*/ 666 h 727"/>
                <a:gd name="T6" fmla="*/ 0 w 2009"/>
                <a:gd name="T7" fmla="*/ 669 h 727"/>
                <a:gd name="T8" fmla="*/ 0 w 2009"/>
                <a:gd name="T9" fmla="*/ 672 h 727"/>
                <a:gd name="T10" fmla="*/ 0 w 2009"/>
                <a:gd name="T11" fmla="*/ 674 h 727"/>
                <a:gd name="T12" fmla="*/ 3 w 2009"/>
                <a:gd name="T13" fmla="*/ 679 h 727"/>
                <a:gd name="T14" fmla="*/ 6 w 2009"/>
                <a:gd name="T15" fmla="*/ 681 h 727"/>
                <a:gd name="T16" fmla="*/ 8 w 2009"/>
                <a:gd name="T17" fmla="*/ 683 h 727"/>
                <a:gd name="T18" fmla="*/ 94 w 2009"/>
                <a:gd name="T19" fmla="*/ 708 h 727"/>
                <a:gd name="T20" fmla="*/ 167 w 2009"/>
                <a:gd name="T21" fmla="*/ 727 h 727"/>
                <a:gd name="T22" fmla="*/ 172 w 2009"/>
                <a:gd name="T23" fmla="*/ 715 h 727"/>
                <a:gd name="T24" fmla="*/ 174 w 2009"/>
                <a:gd name="T25" fmla="*/ 699 h 727"/>
                <a:gd name="T26" fmla="*/ 174 w 2009"/>
                <a:gd name="T27" fmla="*/ 693 h 727"/>
                <a:gd name="T28" fmla="*/ 175 w 2009"/>
                <a:gd name="T29" fmla="*/ 686 h 727"/>
                <a:gd name="T30" fmla="*/ 177 w 2009"/>
                <a:gd name="T31" fmla="*/ 676 h 727"/>
                <a:gd name="T32" fmla="*/ 184 w 2009"/>
                <a:gd name="T33" fmla="*/ 666 h 727"/>
                <a:gd name="T34" fmla="*/ 282 w 2009"/>
                <a:gd name="T35" fmla="*/ 642 h 727"/>
                <a:gd name="T36" fmla="*/ 385 w 2009"/>
                <a:gd name="T37" fmla="*/ 615 h 727"/>
                <a:gd name="T38" fmla="*/ 493 w 2009"/>
                <a:gd name="T39" fmla="*/ 586 h 727"/>
                <a:gd name="T40" fmla="*/ 602 w 2009"/>
                <a:gd name="T41" fmla="*/ 554 h 727"/>
                <a:gd name="T42" fmla="*/ 717 w 2009"/>
                <a:gd name="T43" fmla="*/ 519 h 727"/>
                <a:gd name="T44" fmla="*/ 834 w 2009"/>
                <a:gd name="T45" fmla="*/ 481 h 727"/>
                <a:gd name="T46" fmla="*/ 952 w 2009"/>
                <a:gd name="T47" fmla="*/ 443 h 727"/>
                <a:gd name="T48" fmla="*/ 1072 w 2009"/>
                <a:gd name="T49" fmla="*/ 400 h 727"/>
                <a:gd name="T50" fmla="*/ 1192 w 2009"/>
                <a:gd name="T51" fmla="*/ 356 h 727"/>
                <a:gd name="T52" fmla="*/ 1313 w 2009"/>
                <a:gd name="T53" fmla="*/ 311 h 727"/>
                <a:gd name="T54" fmla="*/ 1433 w 2009"/>
                <a:gd name="T55" fmla="*/ 263 h 727"/>
                <a:gd name="T56" fmla="*/ 1553 w 2009"/>
                <a:gd name="T57" fmla="*/ 214 h 727"/>
                <a:gd name="T58" fmla="*/ 1670 w 2009"/>
                <a:gd name="T59" fmla="*/ 164 h 727"/>
                <a:gd name="T60" fmla="*/ 1786 w 2009"/>
                <a:gd name="T61" fmla="*/ 111 h 727"/>
                <a:gd name="T62" fmla="*/ 1899 w 2009"/>
                <a:gd name="T63" fmla="*/ 57 h 727"/>
                <a:gd name="T64" fmla="*/ 2009 w 2009"/>
                <a:gd name="T65" fmla="*/ 3 h 727"/>
                <a:gd name="T66" fmla="*/ 1999 w 2009"/>
                <a:gd name="T67" fmla="*/ 0 h 727"/>
                <a:gd name="T68" fmla="*/ 1872 w 2009"/>
                <a:gd name="T69" fmla="*/ 57 h 727"/>
                <a:gd name="T70" fmla="*/ 1747 w 2009"/>
                <a:gd name="T71" fmla="*/ 110 h 727"/>
                <a:gd name="T72" fmla="*/ 1624 w 2009"/>
                <a:gd name="T73" fmla="*/ 159 h 727"/>
                <a:gd name="T74" fmla="*/ 1501 w 2009"/>
                <a:gd name="T75" fmla="*/ 204 h 727"/>
                <a:gd name="T76" fmla="*/ 1379 w 2009"/>
                <a:gd name="T77" fmla="*/ 247 h 727"/>
                <a:gd name="T78" fmla="*/ 1259 w 2009"/>
                <a:gd name="T79" fmla="*/ 285 h 727"/>
                <a:gd name="T80" fmla="*/ 1141 w 2009"/>
                <a:gd name="T81" fmla="*/ 321 h 727"/>
                <a:gd name="T82" fmla="*/ 1026 w 2009"/>
                <a:gd name="T83" fmla="*/ 355 h 727"/>
                <a:gd name="T84" fmla="*/ 911 w 2009"/>
                <a:gd name="T85" fmla="*/ 385 h 727"/>
                <a:gd name="T86" fmla="*/ 800 w 2009"/>
                <a:gd name="T87" fmla="*/ 412 h 727"/>
                <a:gd name="T88" fmla="*/ 690 w 2009"/>
                <a:gd name="T89" fmla="*/ 439 h 727"/>
                <a:gd name="T90" fmla="*/ 582 w 2009"/>
                <a:gd name="T91" fmla="*/ 463 h 727"/>
                <a:gd name="T92" fmla="*/ 478 w 2009"/>
                <a:gd name="T93" fmla="*/ 485 h 727"/>
                <a:gd name="T94" fmla="*/ 376 w 2009"/>
                <a:gd name="T95" fmla="*/ 505 h 727"/>
                <a:gd name="T96" fmla="*/ 277 w 2009"/>
                <a:gd name="T97" fmla="*/ 525 h 727"/>
                <a:gd name="T98" fmla="*/ 180 w 2009"/>
                <a:gd name="T99" fmla="*/ 544 h 7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009" h="727">
                  <a:moveTo>
                    <a:pt x="180" y="544"/>
                  </a:moveTo>
                  <a:lnTo>
                    <a:pt x="3" y="664"/>
                  </a:lnTo>
                  <a:lnTo>
                    <a:pt x="0" y="666"/>
                  </a:lnTo>
                  <a:lnTo>
                    <a:pt x="0" y="669"/>
                  </a:lnTo>
                  <a:lnTo>
                    <a:pt x="0" y="672"/>
                  </a:lnTo>
                  <a:lnTo>
                    <a:pt x="0" y="674"/>
                  </a:lnTo>
                  <a:lnTo>
                    <a:pt x="3" y="679"/>
                  </a:lnTo>
                  <a:lnTo>
                    <a:pt x="6" y="681"/>
                  </a:lnTo>
                  <a:lnTo>
                    <a:pt x="8" y="683"/>
                  </a:lnTo>
                  <a:lnTo>
                    <a:pt x="94" y="708"/>
                  </a:lnTo>
                  <a:lnTo>
                    <a:pt x="167" y="727"/>
                  </a:lnTo>
                  <a:lnTo>
                    <a:pt x="172" y="715"/>
                  </a:lnTo>
                  <a:lnTo>
                    <a:pt x="174" y="699"/>
                  </a:lnTo>
                  <a:lnTo>
                    <a:pt x="174" y="693"/>
                  </a:lnTo>
                  <a:lnTo>
                    <a:pt x="175" y="686"/>
                  </a:lnTo>
                  <a:lnTo>
                    <a:pt x="177" y="676"/>
                  </a:lnTo>
                  <a:lnTo>
                    <a:pt x="184" y="666"/>
                  </a:lnTo>
                  <a:lnTo>
                    <a:pt x="282" y="642"/>
                  </a:lnTo>
                  <a:lnTo>
                    <a:pt x="385" y="615"/>
                  </a:lnTo>
                  <a:lnTo>
                    <a:pt x="493" y="586"/>
                  </a:lnTo>
                  <a:lnTo>
                    <a:pt x="602" y="554"/>
                  </a:lnTo>
                  <a:lnTo>
                    <a:pt x="717" y="519"/>
                  </a:lnTo>
                  <a:lnTo>
                    <a:pt x="834" y="481"/>
                  </a:lnTo>
                  <a:lnTo>
                    <a:pt x="952" y="443"/>
                  </a:lnTo>
                  <a:lnTo>
                    <a:pt x="1072" y="400"/>
                  </a:lnTo>
                  <a:lnTo>
                    <a:pt x="1192" y="356"/>
                  </a:lnTo>
                  <a:lnTo>
                    <a:pt x="1313" y="311"/>
                  </a:lnTo>
                  <a:lnTo>
                    <a:pt x="1433" y="263"/>
                  </a:lnTo>
                  <a:lnTo>
                    <a:pt x="1553" y="214"/>
                  </a:lnTo>
                  <a:lnTo>
                    <a:pt x="1670" y="164"/>
                  </a:lnTo>
                  <a:lnTo>
                    <a:pt x="1786" y="111"/>
                  </a:lnTo>
                  <a:lnTo>
                    <a:pt x="1899" y="57"/>
                  </a:lnTo>
                  <a:lnTo>
                    <a:pt x="2009" y="3"/>
                  </a:lnTo>
                  <a:lnTo>
                    <a:pt x="1999" y="0"/>
                  </a:lnTo>
                  <a:lnTo>
                    <a:pt x="1872" y="57"/>
                  </a:lnTo>
                  <a:lnTo>
                    <a:pt x="1747" y="110"/>
                  </a:lnTo>
                  <a:lnTo>
                    <a:pt x="1624" y="159"/>
                  </a:lnTo>
                  <a:lnTo>
                    <a:pt x="1501" y="204"/>
                  </a:lnTo>
                  <a:lnTo>
                    <a:pt x="1379" y="247"/>
                  </a:lnTo>
                  <a:lnTo>
                    <a:pt x="1259" y="285"/>
                  </a:lnTo>
                  <a:lnTo>
                    <a:pt x="1141" y="321"/>
                  </a:lnTo>
                  <a:lnTo>
                    <a:pt x="1026" y="355"/>
                  </a:lnTo>
                  <a:lnTo>
                    <a:pt x="911" y="385"/>
                  </a:lnTo>
                  <a:lnTo>
                    <a:pt x="800" y="412"/>
                  </a:lnTo>
                  <a:lnTo>
                    <a:pt x="690" y="439"/>
                  </a:lnTo>
                  <a:lnTo>
                    <a:pt x="582" y="463"/>
                  </a:lnTo>
                  <a:lnTo>
                    <a:pt x="478" y="485"/>
                  </a:lnTo>
                  <a:lnTo>
                    <a:pt x="376" y="505"/>
                  </a:lnTo>
                  <a:lnTo>
                    <a:pt x="277" y="525"/>
                  </a:lnTo>
                  <a:lnTo>
                    <a:pt x="180" y="54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0" name="Freeform 672">
              <a:extLst>
                <a:ext uri="{FF2B5EF4-FFF2-40B4-BE49-F238E27FC236}">
                  <a16:creationId xmlns:a16="http://schemas.microsoft.com/office/drawing/2014/main" id="{3A9BE999-3469-4C69-AC5F-2D546594E0D0}"/>
                </a:ext>
              </a:extLst>
            </p:cNvPr>
            <p:cNvSpPr>
              <a:spLocks/>
            </p:cNvSpPr>
            <p:nvPr/>
          </p:nvSpPr>
          <p:spPr bwMode="auto">
            <a:xfrm>
              <a:off x="758" y="1812"/>
              <a:ext cx="865" cy="186"/>
            </a:xfrm>
            <a:custGeom>
              <a:avLst/>
              <a:gdLst>
                <a:gd name="T0" fmla="*/ 83 w 865"/>
                <a:gd name="T1" fmla="*/ 132 h 186"/>
                <a:gd name="T2" fmla="*/ 4 w 865"/>
                <a:gd name="T3" fmla="*/ 166 h 186"/>
                <a:gd name="T4" fmla="*/ 0 w 865"/>
                <a:gd name="T5" fmla="*/ 169 h 186"/>
                <a:gd name="T6" fmla="*/ 0 w 865"/>
                <a:gd name="T7" fmla="*/ 171 h 186"/>
                <a:gd name="T8" fmla="*/ 0 w 865"/>
                <a:gd name="T9" fmla="*/ 171 h 186"/>
                <a:gd name="T10" fmla="*/ 19 w 865"/>
                <a:gd name="T11" fmla="*/ 176 h 186"/>
                <a:gd name="T12" fmla="*/ 37 w 865"/>
                <a:gd name="T13" fmla="*/ 179 h 186"/>
                <a:gd name="T14" fmla="*/ 54 w 865"/>
                <a:gd name="T15" fmla="*/ 183 h 186"/>
                <a:gd name="T16" fmla="*/ 73 w 865"/>
                <a:gd name="T17" fmla="*/ 186 h 186"/>
                <a:gd name="T18" fmla="*/ 73 w 865"/>
                <a:gd name="T19" fmla="*/ 185 h 186"/>
                <a:gd name="T20" fmla="*/ 73 w 865"/>
                <a:gd name="T21" fmla="*/ 181 h 186"/>
                <a:gd name="T22" fmla="*/ 74 w 865"/>
                <a:gd name="T23" fmla="*/ 178 h 186"/>
                <a:gd name="T24" fmla="*/ 76 w 865"/>
                <a:gd name="T25" fmla="*/ 176 h 186"/>
                <a:gd name="T26" fmla="*/ 88 w 865"/>
                <a:gd name="T27" fmla="*/ 171 h 186"/>
                <a:gd name="T28" fmla="*/ 103 w 865"/>
                <a:gd name="T29" fmla="*/ 163 h 186"/>
                <a:gd name="T30" fmla="*/ 181 w 865"/>
                <a:gd name="T31" fmla="*/ 152 h 186"/>
                <a:gd name="T32" fmla="*/ 267 w 865"/>
                <a:gd name="T33" fmla="*/ 137 h 186"/>
                <a:gd name="T34" fmla="*/ 361 w 865"/>
                <a:gd name="T35" fmla="*/ 120 h 186"/>
                <a:gd name="T36" fmla="*/ 461 w 865"/>
                <a:gd name="T37" fmla="*/ 102 h 186"/>
                <a:gd name="T38" fmla="*/ 562 w 865"/>
                <a:gd name="T39" fmla="*/ 80 h 186"/>
                <a:gd name="T40" fmla="*/ 665 w 865"/>
                <a:gd name="T41" fmla="*/ 54 h 186"/>
                <a:gd name="T42" fmla="*/ 767 w 865"/>
                <a:gd name="T43" fmla="*/ 29 h 186"/>
                <a:gd name="T44" fmla="*/ 865 w 865"/>
                <a:gd name="T45" fmla="*/ 0 h 186"/>
                <a:gd name="T46" fmla="*/ 861 w 865"/>
                <a:gd name="T47" fmla="*/ 0 h 186"/>
                <a:gd name="T48" fmla="*/ 807 w 865"/>
                <a:gd name="T49" fmla="*/ 14 h 186"/>
                <a:gd name="T50" fmla="*/ 753 w 865"/>
                <a:gd name="T51" fmla="*/ 27 h 186"/>
                <a:gd name="T52" fmla="*/ 699 w 865"/>
                <a:gd name="T53" fmla="*/ 41 h 186"/>
                <a:gd name="T54" fmla="*/ 645 w 865"/>
                <a:gd name="T55" fmla="*/ 53 h 186"/>
                <a:gd name="T56" fmla="*/ 537 w 865"/>
                <a:gd name="T57" fmla="*/ 73 h 186"/>
                <a:gd name="T58" fmla="*/ 432 w 865"/>
                <a:gd name="T59" fmla="*/ 90 h 186"/>
                <a:gd name="T60" fmla="*/ 333 w 865"/>
                <a:gd name="T61" fmla="*/ 103 h 186"/>
                <a:gd name="T62" fmla="*/ 240 w 865"/>
                <a:gd name="T63" fmla="*/ 115 h 186"/>
                <a:gd name="T64" fmla="*/ 155 w 865"/>
                <a:gd name="T65" fmla="*/ 124 h 186"/>
                <a:gd name="T66" fmla="*/ 83 w 865"/>
                <a:gd name="T67" fmla="*/ 132 h 1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5" h="186">
                  <a:moveTo>
                    <a:pt x="83" y="132"/>
                  </a:moveTo>
                  <a:lnTo>
                    <a:pt x="4" y="166"/>
                  </a:lnTo>
                  <a:lnTo>
                    <a:pt x="0" y="169"/>
                  </a:lnTo>
                  <a:lnTo>
                    <a:pt x="0" y="171"/>
                  </a:lnTo>
                  <a:lnTo>
                    <a:pt x="19" y="176"/>
                  </a:lnTo>
                  <a:lnTo>
                    <a:pt x="37" y="179"/>
                  </a:lnTo>
                  <a:lnTo>
                    <a:pt x="54" y="183"/>
                  </a:lnTo>
                  <a:lnTo>
                    <a:pt x="73" y="186"/>
                  </a:lnTo>
                  <a:lnTo>
                    <a:pt x="73" y="185"/>
                  </a:lnTo>
                  <a:lnTo>
                    <a:pt x="73" y="181"/>
                  </a:lnTo>
                  <a:lnTo>
                    <a:pt x="74" y="178"/>
                  </a:lnTo>
                  <a:lnTo>
                    <a:pt x="76" y="176"/>
                  </a:lnTo>
                  <a:lnTo>
                    <a:pt x="88" y="171"/>
                  </a:lnTo>
                  <a:lnTo>
                    <a:pt x="103" y="163"/>
                  </a:lnTo>
                  <a:lnTo>
                    <a:pt x="181" y="152"/>
                  </a:lnTo>
                  <a:lnTo>
                    <a:pt x="267" y="137"/>
                  </a:lnTo>
                  <a:lnTo>
                    <a:pt x="361" y="120"/>
                  </a:lnTo>
                  <a:lnTo>
                    <a:pt x="461" y="102"/>
                  </a:lnTo>
                  <a:lnTo>
                    <a:pt x="562" y="80"/>
                  </a:lnTo>
                  <a:lnTo>
                    <a:pt x="665" y="54"/>
                  </a:lnTo>
                  <a:lnTo>
                    <a:pt x="767" y="29"/>
                  </a:lnTo>
                  <a:lnTo>
                    <a:pt x="865" y="0"/>
                  </a:lnTo>
                  <a:lnTo>
                    <a:pt x="861" y="0"/>
                  </a:lnTo>
                  <a:lnTo>
                    <a:pt x="807" y="14"/>
                  </a:lnTo>
                  <a:lnTo>
                    <a:pt x="753" y="27"/>
                  </a:lnTo>
                  <a:lnTo>
                    <a:pt x="699" y="41"/>
                  </a:lnTo>
                  <a:lnTo>
                    <a:pt x="645" y="53"/>
                  </a:lnTo>
                  <a:lnTo>
                    <a:pt x="537" y="73"/>
                  </a:lnTo>
                  <a:lnTo>
                    <a:pt x="432" y="90"/>
                  </a:lnTo>
                  <a:lnTo>
                    <a:pt x="333" y="103"/>
                  </a:lnTo>
                  <a:lnTo>
                    <a:pt x="240" y="115"/>
                  </a:lnTo>
                  <a:lnTo>
                    <a:pt x="155" y="124"/>
                  </a:lnTo>
                  <a:lnTo>
                    <a:pt x="83" y="13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1" name="Freeform 673">
              <a:extLst>
                <a:ext uri="{FF2B5EF4-FFF2-40B4-BE49-F238E27FC236}">
                  <a16:creationId xmlns:a16="http://schemas.microsoft.com/office/drawing/2014/main" id="{D01F68C2-0A5B-45C6-929C-7D66CF05AFCA}"/>
                </a:ext>
              </a:extLst>
            </p:cNvPr>
            <p:cNvSpPr>
              <a:spLocks/>
            </p:cNvSpPr>
            <p:nvPr/>
          </p:nvSpPr>
          <p:spPr bwMode="auto">
            <a:xfrm>
              <a:off x="1710" y="2264"/>
              <a:ext cx="1817" cy="542"/>
            </a:xfrm>
            <a:custGeom>
              <a:avLst/>
              <a:gdLst>
                <a:gd name="T0" fmla="*/ 0 w 1817"/>
                <a:gd name="T1" fmla="*/ 542 h 542"/>
                <a:gd name="T2" fmla="*/ 54 w 1817"/>
                <a:gd name="T3" fmla="*/ 505 h 542"/>
                <a:gd name="T4" fmla="*/ 80 w 1817"/>
                <a:gd name="T5" fmla="*/ 503 h 542"/>
                <a:gd name="T6" fmla="*/ 125 w 1817"/>
                <a:gd name="T7" fmla="*/ 496 h 542"/>
                <a:gd name="T8" fmla="*/ 188 w 1817"/>
                <a:gd name="T9" fmla="*/ 486 h 542"/>
                <a:gd name="T10" fmla="*/ 265 w 1817"/>
                <a:gd name="T11" fmla="*/ 471 h 542"/>
                <a:gd name="T12" fmla="*/ 358 w 1817"/>
                <a:gd name="T13" fmla="*/ 452 h 542"/>
                <a:gd name="T14" fmla="*/ 465 w 1817"/>
                <a:gd name="T15" fmla="*/ 430 h 542"/>
                <a:gd name="T16" fmla="*/ 579 w 1817"/>
                <a:gd name="T17" fmla="*/ 403 h 542"/>
                <a:gd name="T18" fmla="*/ 706 w 1817"/>
                <a:gd name="T19" fmla="*/ 373 h 542"/>
                <a:gd name="T20" fmla="*/ 838 w 1817"/>
                <a:gd name="T21" fmla="*/ 339 h 542"/>
                <a:gd name="T22" fmla="*/ 975 w 1817"/>
                <a:gd name="T23" fmla="*/ 302 h 542"/>
                <a:gd name="T24" fmla="*/ 1116 w 1817"/>
                <a:gd name="T25" fmla="*/ 261 h 542"/>
                <a:gd name="T26" fmla="*/ 1260 w 1817"/>
                <a:gd name="T27" fmla="*/ 216 h 542"/>
                <a:gd name="T28" fmla="*/ 1333 w 1817"/>
                <a:gd name="T29" fmla="*/ 192 h 542"/>
                <a:gd name="T30" fmla="*/ 1403 w 1817"/>
                <a:gd name="T31" fmla="*/ 167 h 542"/>
                <a:gd name="T32" fmla="*/ 1474 w 1817"/>
                <a:gd name="T33" fmla="*/ 141 h 542"/>
                <a:gd name="T34" fmla="*/ 1545 w 1817"/>
                <a:gd name="T35" fmla="*/ 114 h 542"/>
                <a:gd name="T36" fmla="*/ 1614 w 1817"/>
                <a:gd name="T37" fmla="*/ 87 h 542"/>
                <a:gd name="T38" fmla="*/ 1684 w 1817"/>
                <a:gd name="T39" fmla="*/ 59 h 542"/>
                <a:gd name="T40" fmla="*/ 1751 w 1817"/>
                <a:gd name="T41" fmla="*/ 30 h 542"/>
                <a:gd name="T42" fmla="*/ 1817 w 1817"/>
                <a:gd name="T43" fmla="*/ 0 h 542"/>
                <a:gd name="T44" fmla="*/ 1817 w 1817"/>
                <a:gd name="T45" fmla="*/ 0 h 542"/>
                <a:gd name="T46" fmla="*/ 1692 w 1817"/>
                <a:gd name="T47" fmla="*/ 55 h 542"/>
                <a:gd name="T48" fmla="*/ 1567 w 1817"/>
                <a:gd name="T49" fmla="*/ 109 h 542"/>
                <a:gd name="T50" fmla="*/ 1442 w 1817"/>
                <a:gd name="T51" fmla="*/ 158 h 542"/>
                <a:gd name="T52" fmla="*/ 1321 w 1817"/>
                <a:gd name="T53" fmla="*/ 202 h 542"/>
                <a:gd name="T54" fmla="*/ 1199 w 1817"/>
                <a:gd name="T55" fmla="*/ 245 h 542"/>
                <a:gd name="T56" fmla="*/ 1079 w 1817"/>
                <a:gd name="T57" fmla="*/ 283 h 542"/>
                <a:gd name="T58" fmla="*/ 961 w 1817"/>
                <a:gd name="T59" fmla="*/ 319 h 542"/>
                <a:gd name="T60" fmla="*/ 845 w 1817"/>
                <a:gd name="T61" fmla="*/ 353 h 542"/>
                <a:gd name="T62" fmla="*/ 731 w 1817"/>
                <a:gd name="T63" fmla="*/ 383 h 542"/>
                <a:gd name="T64" fmla="*/ 620 w 1817"/>
                <a:gd name="T65" fmla="*/ 410 h 542"/>
                <a:gd name="T66" fmla="*/ 510 w 1817"/>
                <a:gd name="T67" fmla="*/ 437 h 542"/>
                <a:gd name="T68" fmla="*/ 402 w 1817"/>
                <a:gd name="T69" fmla="*/ 461 h 542"/>
                <a:gd name="T70" fmla="*/ 298 w 1817"/>
                <a:gd name="T71" fmla="*/ 483 h 542"/>
                <a:gd name="T72" fmla="*/ 196 w 1817"/>
                <a:gd name="T73" fmla="*/ 503 h 542"/>
                <a:gd name="T74" fmla="*/ 97 w 1817"/>
                <a:gd name="T75" fmla="*/ 523 h 542"/>
                <a:gd name="T76" fmla="*/ 0 w 1817"/>
                <a:gd name="T77" fmla="*/ 542 h 5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17" h="542">
                  <a:moveTo>
                    <a:pt x="0" y="542"/>
                  </a:moveTo>
                  <a:lnTo>
                    <a:pt x="54" y="505"/>
                  </a:lnTo>
                  <a:lnTo>
                    <a:pt x="80" y="503"/>
                  </a:lnTo>
                  <a:lnTo>
                    <a:pt x="125" y="496"/>
                  </a:lnTo>
                  <a:lnTo>
                    <a:pt x="188" y="486"/>
                  </a:lnTo>
                  <a:lnTo>
                    <a:pt x="265" y="471"/>
                  </a:lnTo>
                  <a:lnTo>
                    <a:pt x="358" y="452"/>
                  </a:lnTo>
                  <a:lnTo>
                    <a:pt x="465" y="430"/>
                  </a:lnTo>
                  <a:lnTo>
                    <a:pt x="579" y="403"/>
                  </a:lnTo>
                  <a:lnTo>
                    <a:pt x="706" y="373"/>
                  </a:lnTo>
                  <a:lnTo>
                    <a:pt x="838" y="339"/>
                  </a:lnTo>
                  <a:lnTo>
                    <a:pt x="975" y="302"/>
                  </a:lnTo>
                  <a:lnTo>
                    <a:pt x="1116" y="261"/>
                  </a:lnTo>
                  <a:lnTo>
                    <a:pt x="1260" y="216"/>
                  </a:lnTo>
                  <a:lnTo>
                    <a:pt x="1333" y="192"/>
                  </a:lnTo>
                  <a:lnTo>
                    <a:pt x="1403" y="167"/>
                  </a:lnTo>
                  <a:lnTo>
                    <a:pt x="1474" y="141"/>
                  </a:lnTo>
                  <a:lnTo>
                    <a:pt x="1545" y="114"/>
                  </a:lnTo>
                  <a:lnTo>
                    <a:pt x="1614" y="87"/>
                  </a:lnTo>
                  <a:lnTo>
                    <a:pt x="1684" y="59"/>
                  </a:lnTo>
                  <a:lnTo>
                    <a:pt x="1751" y="30"/>
                  </a:lnTo>
                  <a:lnTo>
                    <a:pt x="1817" y="0"/>
                  </a:lnTo>
                  <a:lnTo>
                    <a:pt x="1692" y="55"/>
                  </a:lnTo>
                  <a:lnTo>
                    <a:pt x="1567" y="109"/>
                  </a:lnTo>
                  <a:lnTo>
                    <a:pt x="1442" y="158"/>
                  </a:lnTo>
                  <a:lnTo>
                    <a:pt x="1321" y="202"/>
                  </a:lnTo>
                  <a:lnTo>
                    <a:pt x="1199" y="245"/>
                  </a:lnTo>
                  <a:lnTo>
                    <a:pt x="1079" y="283"/>
                  </a:lnTo>
                  <a:lnTo>
                    <a:pt x="961" y="319"/>
                  </a:lnTo>
                  <a:lnTo>
                    <a:pt x="845" y="353"/>
                  </a:lnTo>
                  <a:lnTo>
                    <a:pt x="731" y="383"/>
                  </a:lnTo>
                  <a:lnTo>
                    <a:pt x="620" y="410"/>
                  </a:lnTo>
                  <a:lnTo>
                    <a:pt x="510" y="437"/>
                  </a:lnTo>
                  <a:lnTo>
                    <a:pt x="402" y="461"/>
                  </a:lnTo>
                  <a:lnTo>
                    <a:pt x="298" y="483"/>
                  </a:lnTo>
                  <a:lnTo>
                    <a:pt x="196" y="503"/>
                  </a:lnTo>
                  <a:lnTo>
                    <a:pt x="97" y="523"/>
                  </a:lnTo>
                  <a:lnTo>
                    <a:pt x="0" y="54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2" name="Freeform 674">
              <a:extLst>
                <a:ext uri="{FF2B5EF4-FFF2-40B4-BE49-F238E27FC236}">
                  <a16:creationId xmlns:a16="http://schemas.microsoft.com/office/drawing/2014/main" id="{16405A9A-E27F-47A8-9974-BB6EF23139D1}"/>
                </a:ext>
              </a:extLst>
            </p:cNvPr>
            <p:cNvSpPr>
              <a:spLocks/>
            </p:cNvSpPr>
            <p:nvPr/>
          </p:nvSpPr>
          <p:spPr bwMode="auto">
            <a:xfrm>
              <a:off x="841" y="1812"/>
              <a:ext cx="778" cy="132"/>
            </a:xfrm>
            <a:custGeom>
              <a:avLst/>
              <a:gdLst>
                <a:gd name="T0" fmla="*/ 0 w 778"/>
                <a:gd name="T1" fmla="*/ 132 h 132"/>
                <a:gd name="T2" fmla="*/ 23 w 778"/>
                <a:gd name="T3" fmla="*/ 122 h 132"/>
                <a:gd name="T4" fmla="*/ 52 w 778"/>
                <a:gd name="T5" fmla="*/ 120 h 132"/>
                <a:gd name="T6" fmla="*/ 111 w 778"/>
                <a:gd name="T7" fmla="*/ 115 h 132"/>
                <a:gd name="T8" fmla="*/ 196 w 778"/>
                <a:gd name="T9" fmla="*/ 105 h 132"/>
                <a:gd name="T10" fmla="*/ 300 w 778"/>
                <a:gd name="T11" fmla="*/ 93 h 132"/>
                <a:gd name="T12" fmla="*/ 417 w 778"/>
                <a:gd name="T13" fmla="*/ 76 h 132"/>
                <a:gd name="T14" fmla="*/ 538 w 778"/>
                <a:gd name="T15" fmla="*/ 54 h 132"/>
                <a:gd name="T16" fmla="*/ 601 w 778"/>
                <a:gd name="T17" fmla="*/ 43 h 132"/>
                <a:gd name="T18" fmla="*/ 662 w 778"/>
                <a:gd name="T19" fmla="*/ 29 h 132"/>
                <a:gd name="T20" fmla="*/ 721 w 778"/>
                <a:gd name="T21" fmla="*/ 16 h 132"/>
                <a:gd name="T22" fmla="*/ 778 w 778"/>
                <a:gd name="T23" fmla="*/ 0 h 132"/>
                <a:gd name="T24" fmla="*/ 778 w 778"/>
                <a:gd name="T25" fmla="*/ 0 h 132"/>
                <a:gd name="T26" fmla="*/ 724 w 778"/>
                <a:gd name="T27" fmla="*/ 14 h 132"/>
                <a:gd name="T28" fmla="*/ 670 w 778"/>
                <a:gd name="T29" fmla="*/ 29 h 132"/>
                <a:gd name="T30" fmla="*/ 616 w 778"/>
                <a:gd name="T31" fmla="*/ 41 h 132"/>
                <a:gd name="T32" fmla="*/ 560 w 778"/>
                <a:gd name="T33" fmla="*/ 53 h 132"/>
                <a:gd name="T34" fmla="*/ 454 w 778"/>
                <a:gd name="T35" fmla="*/ 73 h 132"/>
                <a:gd name="T36" fmla="*/ 349 w 778"/>
                <a:gd name="T37" fmla="*/ 90 h 132"/>
                <a:gd name="T38" fmla="*/ 250 w 778"/>
                <a:gd name="T39" fmla="*/ 103 h 132"/>
                <a:gd name="T40" fmla="*/ 157 w 778"/>
                <a:gd name="T41" fmla="*/ 115 h 132"/>
                <a:gd name="T42" fmla="*/ 72 w 778"/>
                <a:gd name="T43" fmla="*/ 124 h 132"/>
                <a:gd name="T44" fmla="*/ 0 w 778"/>
                <a:gd name="T45" fmla="*/ 132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78" h="132">
                  <a:moveTo>
                    <a:pt x="0" y="132"/>
                  </a:moveTo>
                  <a:lnTo>
                    <a:pt x="23" y="122"/>
                  </a:lnTo>
                  <a:lnTo>
                    <a:pt x="52" y="120"/>
                  </a:lnTo>
                  <a:lnTo>
                    <a:pt x="111" y="115"/>
                  </a:lnTo>
                  <a:lnTo>
                    <a:pt x="196" y="105"/>
                  </a:lnTo>
                  <a:lnTo>
                    <a:pt x="300" y="93"/>
                  </a:lnTo>
                  <a:lnTo>
                    <a:pt x="417" y="76"/>
                  </a:lnTo>
                  <a:lnTo>
                    <a:pt x="538" y="54"/>
                  </a:lnTo>
                  <a:lnTo>
                    <a:pt x="601" y="43"/>
                  </a:lnTo>
                  <a:lnTo>
                    <a:pt x="662" y="29"/>
                  </a:lnTo>
                  <a:lnTo>
                    <a:pt x="721" y="16"/>
                  </a:lnTo>
                  <a:lnTo>
                    <a:pt x="778" y="0"/>
                  </a:lnTo>
                  <a:lnTo>
                    <a:pt x="724" y="14"/>
                  </a:lnTo>
                  <a:lnTo>
                    <a:pt x="670" y="29"/>
                  </a:lnTo>
                  <a:lnTo>
                    <a:pt x="616" y="41"/>
                  </a:lnTo>
                  <a:lnTo>
                    <a:pt x="560" y="53"/>
                  </a:lnTo>
                  <a:lnTo>
                    <a:pt x="454" y="73"/>
                  </a:lnTo>
                  <a:lnTo>
                    <a:pt x="349" y="90"/>
                  </a:lnTo>
                  <a:lnTo>
                    <a:pt x="250" y="103"/>
                  </a:lnTo>
                  <a:lnTo>
                    <a:pt x="157" y="115"/>
                  </a:lnTo>
                  <a:lnTo>
                    <a:pt x="72" y="124"/>
                  </a:lnTo>
                  <a:lnTo>
                    <a:pt x="0" y="1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3" name="Freeform 675">
              <a:extLst>
                <a:ext uri="{FF2B5EF4-FFF2-40B4-BE49-F238E27FC236}">
                  <a16:creationId xmlns:a16="http://schemas.microsoft.com/office/drawing/2014/main" id="{84999D4E-E5F2-4BF7-9420-3F5A2CA01C7F}"/>
                </a:ext>
              </a:extLst>
            </p:cNvPr>
            <p:cNvSpPr>
              <a:spLocks/>
            </p:cNvSpPr>
            <p:nvPr/>
          </p:nvSpPr>
          <p:spPr bwMode="auto">
            <a:xfrm>
              <a:off x="2056" y="2248"/>
              <a:ext cx="1474" cy="565"/>
            </a:xfrm>
            <a:custGeom>
              <a:avLst/>
              <a:gdLst>
                <a:gd name="T0" fmla="*/ 274 w 1474"/>
                <a:gd name="T1" fmla="*/ 240 h 565"/>
                <a:gd name="T2" fmla="*/ 269 w 1474"/>
                <a:gd name="T3" fmla="*/ 262 h 565"/>
                <a:gd name="T4" fmla="*/ 261 w 1474"/>
                <a:gd name="T5" fmla="*/ 284 h 565"/>
                <a:gd name="T6" fmla="*/ 249 w 1474"/>
                <a:gd name="T7" fmla="*/ 308 h 565"/>
                <a:gd name="T8" fmla="*/ 233 w 1474"/>
                <a:gd name="T9" fmla="*/ 332 h 565"/>
                <a:gd name="T10" fmla="*/ 218 w 1474"/>
                <a:gd name="T11" fmla="*/ 355 h 565"/>
                <a:gd name="T12" fmla="*/ 200 w 1474"/>
                <a:gd name="T13" fmla="*/ 379 h 565"/>
                <a:gd name="T14" fmla="*/ 181 w 1474"/>
                <a:gd name="T15" fmla="*/ 401 h 565"/>
                <a:gd name="T16" fmla="*/ 159 w 1474"/>
                <a:gd name="T17" fmla="*/ 424 h 565"/>
                <a:gd name="T18" fmla="*/ 117 w 1474"/>
                <a:gd name="T19" fmla="*/ 467 h 565"/>
                <a:gd name="T20" fmla="*/ 75 w 1474"/>
                <a:gd name="T21" fmla="*/ 506 h 565"/>
                <a:gd name="T22" fmla="*/ 34 w 1474"/>
                <a:gd name="T23" fmla="*/ 539 h 565"/>
                <a:gd name="T24" fmla="*/ 0 w 1474"/>
                <a:gd name="T25" fmla="*/ 565 h 565"/>
                <a:gd name="T26" fmla="*/ 83 w 1474"/>
                <a:gd name="T27" fmla="*/ 539 h 565"/>
                <a:gd name="T28" fmla="*/ 171 w 1474"/>
                <a:gd name="T29" fmla="*/ 512 h 565"/>
                <a:gd name="T30" fmla="*/ 262 w 1474"/>
                <a:gd name="T31" fmla="*/ 484 h 565"/>
                <a:gd name="T32" fmla="*/ 355 w 1474"/>
                <a:gd name="T33" fmla="*/ 452 h 565"/>
                <a:gd name="T34" fmla="*/ 450 w 1474"/>
                <a:gd name="T35" fmla="*/ 419 h 565"/>
                <a:gd name="T36" fmla="*/ 546 w 1474"/>
                <a:gd name="T37" fmla="*/ 384 h 565"/>
                <a:gd name="T38" fmla="*/ 644 w 1474"/>
                <a:gd name="T39" fmla="*/ 348 h 565"/>
                <a:gd name="T40" fmla="*/ 742 w 1474"/>
                <a:gd name="T41" fmla="*/ 313 h 565"/>
                <a:gd name="T42" fmla="*/ 840 w 1474"/>
                <a:gd name="T43" fmla="*/ 276 h 565"/>
                <a:gd name="T44" fmla="*/ 938 w 1474"/>
                <a:gd name="T45" fmla="*/ 237 h 565"/>
                <a:gd name="T46" fmla="*/ 1032 w 1474"/>
                <a:gd name="T47" fmla="*/ 198 h 565"/>
                <a:gd name="T48" fmla="*/ 1127 w 1474"/>
                <a:gd name="T49" fmla="*/ 159 h 565"/>
                <a:gd name="T50" fmla="*/ 1219 w 1474"/>
                <a:gd name="T51" fmla="*/ 120 h 565"/>
                <a:gd name="T52" fmla="*/ 1307 w 1474"/>
                <a:gd name="T53" fmla="*/ 81 h 565"/>
                <a:gd name="T54" fmla="*/ 1393 w 1474"/>
                <a:gd name="T55" fmla="*/ 43 h 565"/>
                <a:gd name="T56" fmla="*/ 1474 w 1474"/>
                <a:gd name="T57" fmla="*/ 4 h 565"/>
                <a:gd name="T58" fmla="*/ 1454 w 1474"/>
                <a:gd name="T59" fmla="*/ 0 h 565"/>
                <a:gd name="T60" fmla="*/ 1378 w 1474"/>
                <a:gd name="T61" fmla="*/ 27 h 565"/>
                <a:gd name="T62" fmla="*/ 1301 w 1474"/>
                <a:gd name="T63" fmla="*/ 53 h 565"/>
                <a:gd name="T64" fmla="*/ 1223 w 1474"/>
                <a:gd name="T65" fmla="*/ 78 h 565"/>
                <a:gd name="T66" fmla="*/ 1144 w 1474"/>
                <a:gd name="T67" fmla="*/ 102 h 565"/>
                <a:gd name="T68" fmla="*/ 1064 w 1474"/>
                <a:gd name="T69" fmla="*/ 124 h 565"/>
                <a:gd name="T70" fmla="*/ 983 w 1474"/>
                <a:gd name="T71" fmla="*/ 144 h 565"/>
                <a:gd name="T72" fmla="*/ 904 w 1474"/>
                <a:gd name="T73" fmla="*/ 163 h 565"/>
                <a:gd name="T74" fmla="*/ 826 w 1474"/>
                <a:gd name="T75" fmla="*/ 179 h 565"/>
                <a:gd name="T76" fmla="*/ 748 w 1474"/>
                <a:gd name="T77" fmla="*/ 195 h 565"/>
                <a:gd name="T78" fmla="*/ 672 w 1474"/>
                <a:gd name="T79" fmla="*/ 208 h 565"/>
                <a:gd name="T80" fmla="*/ 598 w 1474"/>
                <a:gd name="T81" fmla="*/ 218 h 565"/>
                <a:gd name="T82" fmla="*/ 527 w 1474"/>
                <a:gd name="T83" fmla="*/ 228 h 565"/>
                <a:gd name="T84" fmla="*/ 458 w 1474"/>
                <a:gd name="T85" fmla="*/ 234 h 565"/>
                <a:gd name="T86" fmla="*/ 394 w 1474"/>
                <a:gd name="T87" fmla="*/ 239 h 565"/>
                <a:gd name="T88" fmla="*/ 331 w 1474"/>
                <a:gd name="T89" fmla="*/ 240 h 565"/>
                <a:gd name="T90" fmla="*/ 274 w 1474"/>
                <a:gd name="T91" fmla="*/ 240 h 5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4" h="565">
                  <a:moveTo>
                    <a:pt x="274" y="240"/>
                  </a:moveTo>
                  <a:lnTo>
                    <a:pt x="269" y="262"/>
                  </a:lnTo>
                  <a:lnTo>
                    <a:pt x="261" y="284"/>
                  </a:lnTo>
                  <a:lnTo>
                    <a:pt x="249" y="308"/>
                  </a:lnTo>
                  <a:lnTo>
                    <a:pt x="233" y="332"/>
                  </a:lnTo>
                  <a:lnTo>
                    <a:pt x="218" y="355"/>
                  </a:lnTo>
                  <a:lnTo>
                    <a:pt x="200" y="379"/>
                  </a:lnTo>
                  <a:lnTo>
                    <a:pt x="181" y="401"/>
                  </a:lnTo>
                  <a:lnTo>
                    <a:pt x="159" y="424"/>
                  </a:lnTo>
                  <a:lnTo>
                    <a:pt x="117" y="467"/>
                  </a:lnTo>
                  <a:lnTo>
                    <a:pt x="75" y="506"/>
                  </a:lnTo>
                  <a:lnTo>
                    <a:pt x="34" y="539"/>
                  </a:lnTo>
                  <a:lnTo>
                    <a:pt x="0" y="565"/>
                  </a:lnTo>
                  <a:lnTo>
                    <a:pt x="83" y="539"/>
                  </a:lnTo>
                  <a:lnTo>
                    <a:pt x="171" y="512"/>
                  </a:lnTo>
                  <a:lnTo>
                    <a:pt x="262" y="484"/>
                  </a:lnTo>
                  <a:lnTo>
                    <a:pt x="355" y="452"/>
                  </a:lnTo>
                  <a:lnTo>
                    <a:pt x="450" y="419"/>
                  </a:lnTo>
                  <a:lnTo>
                    <a:pt x="546" y="384"/>
                  </a:lnTo>
                  <a:lnTo>
                    <a:pt x="644" y="348"/>
                  </a:lnTo>
                  <a:lnTo>
                    <a:pt x="742" y="313"/>
                  </a:lnTo>
                  <a:lnTo>
                    <a:pt x="840" y="276"/>
                  </a:lnTo>
                  <a:lnTo>
                    <a:pt x="938" y="237"/>
                  </a:lnTo>
                  <a:lnTo>
                    <a:pt x="1032" y="198"/>
                  </a:lnTo>
                  <a:lnTo>
                    <a:pt x="1127" y="159"/>
                  </a:lnTo>
                  <a:lnTo>
                    <a:pt x="1219" y="120"/>
                  </a:lnTo>
                  <a:lnTo>
                    <a:pt x="1307" y="81"/>
                  </a:lnTo>
                  <a:lnTo>
                    <a:pt x="1393" y="43"/>
                  </a:lnTo>
                  <a:lnTo>
                    <a:pt x="1474" y="4"/>
                  </a:lnTo>
                  <a:lnTo>
                    <a:pt x="1454" y="0"/>
                  </a:lnTo>
                  <a:lnTo>
                    <a:pt x="1378" y="27"/>
                  </a:lnTo>
                  <a:lnTo>
                    <a:pt x="1301" y="53"/>
                  </a:lnTo>
                  <a:lnTo>
                    <a:pt x="1223" y="78"/>
                  </a:lnTo>
                  <a:lnTo>
                    <a:pt x="1144" y="102"/>
                  </a:lnTo>
                  <a:lnTo>
                    <a:pt x="1064" y="124"/>
                  </a:lnTo>
                  <a:lnTo>
                    <a:pt x="983" y="144"/>
                  </a:lnTo>
                  <a:lnTo>
                    <a:pt x="904" y="163"/>
                  </a:lnTo>
                  <a:lnTo>
                    <a:pt x="826" y="179"/>
                  </a:lnTo>
                  <a:lnTo>
                    <a:pt x="748" y="195"/>
                  </a:lnTo>
                  <a:lnTo>
                    <a:pt x="672" y="208"/>
                  </a:lnTo>
                  <a:lnTo>
                    <a:pt x="598" y="218"/>
                  </a:lnTo>
                  <a:lnTo>
                    <a:pt x="527" y="228"/>
                  </a:lnTo>
                  <a:lnTo>
                    <a:pt x="458" y="234"/>
                  </a:lnTo>
                  <a:lnTo>
                    <a:pt x="394" y="239"/>
                  </a:lnTo>
                  <a:lnTo>
                    <a:pt x="331" y="240"/>
                  </a:lnTo>
                  <a:lnTo>
                    <a:pt x="274" y="24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4" name="Freeform 676">
              <a:extLst>
                <a:ext uri="{FF2B5EF4-FFF2-40B4-BE49-F238E27FC236}">
                  <a16:creationId xmlns:a16="http://schemas.microsoft.com/office/drawing/2014/main" id="{0EACF4FA-B7D4-41C5-A160-CC8A43371A32}"/>
                </a:ext>
              </a:extLst>
            </p:cNvPr>
            <p:cNvSpPr>
              <a:spLocks/>
            </p:cNvSpPr>
            <p:nvPr/>
          </p:nvSpPr>
          <p:spPr bwMode="auto">
            <a:xfrm>
              <a:off x="1028" y="1807"/>
              <a:ext cx="595" cy="135"/>
            </a:xfrm>
            <a:custGeom>
              <a:avLst/>
              <a:gdLst>
                <a:gd name="T0" fmla="*/ 156 w 595"/>
                <a:gd name="T1" fmla="*/ 49 h 135"/>
                <a:gd name="T2" fmla="*/ 140 w 595"/>
                <a:gd name="T3" fmla="*/ 63 h 135"/>
                <a:gd name="T4" fmla="*/ 122 w 595"/>
                <a:gd name="T5" fmla="*/ 76 h 135"/>
                <a:gd name="T6" fmla="*/ 102 w 595"/>
                <a:gd name="T7" fmla="*/ 88 h 135"/>
                <a:gd name="T8" fmla="*/ 80 w 595"/>
                <a:gd name="T9" fmla="*/ 100 h 135"/>
                <a:gd name="T10" fmla="*/ 36 w 595"/>
                <a:gd name="T11" fmla="*/ 120 h 135"/>
                <a:gd name="T12" fmla="*/ 0 w 595"/>
                <a:gd name="T13" fmla="*/ 135 h 135"/>
                <a:gd name="T14" fmla="*/ 66 w 595"/>
                <a:gd name="T15" fmla="*/ 124 h 135"/>
                <a:gd name="T16" fmla="*/ 139 w 595"/>
                <a:gd name="T17" fmla="*/ 110 h 135"/>
                <a:gd name="T18" fmla="*/ 215 w 595"/>
                <a:gd name="T19" fmla="*/ 95 h 135"/>
                <a:gd name="T20" fmla="*/ 292 w 595"/>
                <a:gd name="T21" fmla="*/ 78 h 135"/>
                <a:gd name="T22" fmla="*/ 372 w 595"/>
                <a:gd name="T23" fmla="*/ 59 h 135"/>
                <a:gd name="T24" fmla="*/ 449 w 595"/>
                <a:gd name="T25" fmla="*/ 41 h 135"/>
                <a:gd name="T26" fmla="*/ 524 w 595"/>
                <a:gd name="T27" fmla="*/ 22 h 135"/>
                <a:gd name="T28" fmla="*/ 595 w 595"/>
                <a:gd name="T29" fmla="*/ 2 h 135"/>
                <a:gd name="T30" fmla="*/ 590 w 595"/>
                <a:gd name="T31" fmla="*/ 0 h 135"/>
                <a:gd name="T32" fmla="*/ 529 w 595"/>
                <a:gd name="T33" fmla="*/ 14 h 135"/>
                <a:gd name="T34" fmla="*/ 466 w 595"/>
                <a:gd name="T35" fmla="*/ 24 h 135"/>
                <a:gd name="T36" fmla="*/ 405 w 595"/>
                <a:gd name="T37" fmla="*/ 34 h 135"/>
                <a:gd name="T38" fmla="*/ 346 w 595"/>
                <a:gd name="T39" fmla="*/ 43 h 135"/>
                <a:gd name="T40" fmla="*/ 289 w 595"/>
                <a:gd name="T41" fmla="*/ 48 h 135"/>
                <a:gd name="T42" fmla="*/ 238 w 595"/>
                <a:gd name="T43" fmla="*/ 51 h 135"/>
                <a:gd name="T44" fmla="*/ 193 w 595"/>
                <a:gd name="T45" fmla="*/ 53 h 135"/>
                <a:gd name="T46" fmla="*/ 156 w 595"/>
                <a:gd name="T47" fmla="*/ 49 h 1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5" h="135">
                  <a:moveTo>
                    <a:pt x="156" y="49"/>
                  </a:moveTo>
                  <a:lnTo>
                    <a:pt x="140" y="63"/>
                  </a:lnTo>
                  <a:lnTo>
                    <a:pt x="122" y="76"/>
                  </a:lnTo>
                  <a:lnTo>
                    <a:pt x="102" y="88"/>
                  </a:lnTo>
                  <a:lnTo>
                    <a:pt x="80" y="100"/>
                  </a:lnTo>
                  <a:lnTo>
                    <a:pt x="36" y="120"/>
                  </a:lnTo>
                  <a:lnTo>
                    <a:pt x="0" y="135"/>
                  </a:lnTo>
                  <a:lnTo>
                    <a:pt x="66" y="124"/>
                  </a:lnTo>
                  <a:lnTo>
                    <a:pt x="139" y="110"/>
                  </a:lnTo>
                  <a:lnTo>
                    <a:pt x="215" y="95"/>
                  </a:lnTo>
                  <a:lnTo>
                    <a:pt x="292" y="78"/>
                  </a:lnTo>
                  <a:lnTo>
                    <a:pt x="372" y="59"/>
                  </a:lnTo>
                  <a:lnTo>
                    <a:pt x="449" y="41"/>
                  </a:lnTo>
                  <a:lnTo>
                    <a:pt x="524" y="22"/>
                  </a:lnTo>
                  <a:lnTo>
                    <a:pt x="595" y="2"/>
                  </a:lnTo>
                  <a:lnTo>
                    <a:pt x="590" y="0"/>
                  </a:lnTo>
                  <a:lnTo>
                    <a:pt x="529" y="14"/>
                  </a:lnTo>
                  <a:lnTo>
                    <a:pt x="466" y="24"/>
                  </a:lnTo>
                  <a:lnTo>
                    <a:pt x="405" y="34"/>
                  </a:lnTo>
                  <a:lnTo>
                    <a:pt x="346" y="43"/>
                  </a:lnTo>
                  <a:lnTo>
                    <a:pt x="289" y="48"/>
                  </a:lnTo>
                  <a:lnTo>
                    <a:pt x="238" y="51"/>
                  </a:lnTo>
                  <a:lnTo>
                    <a:pt x="193" y="53"/>
                  </a:lnTo>
                  <a:lnTo>
                    <a:pt x="156" y="49"/>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5" name="Freeform 677">
              <a:extLst>
                <a:ext uri="{FF2B5EF4-FFF2-40B4-BE49-F238E27FC236}">
                  <a16:creationId xmlns:a16="http://schemas.microsoft.com/office/drawing/2014/main" id="{1BDB492B-4B26-4BD3-A7A7-40891F815C74}"/>
                </a:ext>
              </a:extLst>
            </p:cNvPr>
            <p:cNvSpPr>
              <a:spLocks/>
            </p:cNvSpPr>
            <p:nvPr/>
          </p:nvSpPr>
          <p:spPr bwMode="auto">
            <a:xfrm>
              <a:off x="2080" y="2252"/>
              <a:ext cx="1471" cy="586"/>
            </a:xfrm>
            <a:custGeom>
              <a:avLst/>
              <a:gdLst>
                <a:gd name="T0" fmla="*/ 275 w 1471"/>
                <a:gd name="T1" fmla="*/ 262 h 586"/>
                <a:gd name="T2" fmla="*/ 269 w 1471"/>
                <a:gd name="T3" fmla="*/ 284 h 586"/>
                <a:gd name="T4" fmla="*/ 260 w 1471"/>
                <a:gd name="T5" fmla="*/ 306 h 586"/>
                <a:gd name="T6" fmla="*/ 248 w 1471"/>
                <a:gd name="T7" fmla="*/ 329 h 586"/>
                <a:gd name="T8" fmla="*/ 235 w 1471"/>
                <a:gd name="T9" fmla="*/ 353 h 586"/>
                <a:gd name="T10" fmla="*/ 218 w 1471"/>
                <a:gd name="T11" fmla="*/ 377 h 586"/>
                <a:gd name="T12" fmla="*/ 199 w 1471"/>
                <a:gd name="T13" fmla="*/ 400 h 586"/>
                <a:gd name="T14" fmla="*/ 181 w 1471"/>
                <a:gd name="T15" fmla="*/ 422 h 586"/>
                <a:gd name="T16" fmla="*/ 161 w 1471"/>
                <a:gd name="T17" fmla="*/ 446 h 586"/>
                <a:gd name="T18" fmla="*/ 117 w 1471"/>
                <a:gd name="T19" fmla="*/ 488 h 586"/>
                <a:gd name="T20" fmla="*/ 74 w 1471"/>
                <a:gd name="T21" fmla="*/ 527 h 586"/>
                <a:gd name="T22" fmla="*/ 34 w 1471"/>
                <a:gd name="T23" fmla="*/ 561 h 586"/>
                <a:gd name="T24" fmla="*/ 0 w 1471"/>
                <a:gd name="T25" fmla="*/ 586 h 586"/>
                <a:gd name="T26" fmla="*/ 85 w 1471"/>
                <a:gd name="T27" fmla="*/ 561 h 586"/>
                <a:gd name="T28" fmla="*/ 171 w 1471"/>
                <a:gd name="T29" fmla="*/ 534 h 586"/>
                <a:gd name="T30" fmla="*/ 262 w 1471"/>
                <a:gd name="T31" fmla="*/ 503 h 586"/>
                <a:gd name="T32" fmla="*/ 355 w 1471"/>
                <a:gd name="T33" fmla="*/ 470 h 586"/>
                <a:gd name="T34" fmla="*/ 449 w 1471"/>
                <a:gd name="T35" fmla="*/ 436 h 586"/>
                <a:gd name="T36" fmla="*/ 545 w 1471"/>
                <a:gd name="T37" fmla="*/ 400 h 586"/>
                <a:gd name="T38" fmla="*/ 642 w 1471"/>
                <a:gd name="T39" fmla="*/ 361 h 586"/>
                <a:gd name="T40" fmla="*/ 740 w 1471"/>
                <a:gd name="T41" fmla="*/ 324 h 586"/>
                <a:gd name="T42" fmla="*/ 836 w 1471"/>
                <a:gd name="T43" fmla="*/ 284 h 586"/>
                <a:gd name="T44" fmla="*/ 934 w 1471"/>
                <a:gd name="T45" fmla="*/ 245 h 586"/>
                <a:gd name="T46" fmla="*/ 1028 w 1471"/>
                <a:gd name="T47" fmla="*/ 204 h 586"/>
                <a:gd name="T48" fmla="*/ 1123 w 1471"/>
                <a:gd name="T49" fmla="*/ 164 h 586"/>
                <a:gd name="T50" fmla="*/ 1214 w 1471"/>
                <a:gd name="T51" fmla="*/ 123 h 586"/>
                <a:gd name="T52" fmla="*/ 1304 w 1471"/>
                <a:gd name="T53" fmla="*/ 83 h 586"/>
                <a:gd name="T54" fmla="*/ 1388 w 1471"/>
                <a:gd name="T55" fmla="*/ 44 h 586"/>
                <a:gd name="T56" fmla="*/ 1471 w 1471"/>
                <a:gd name="T57" fmla="*/ 5 h 586"/>
                <a:gd name="T58" fmla="*/ 1449 w 1471"/>
                <a:gd name="T59" fmla="*/ 0 h 586"/>
                <a:gd name="T60" fmla="*/ 1373 w 1471"/>
                <a:gd name="T61" fmla="*/ 27 h 586"/>
                <a:gd name="T62" fmla="*/ 1297 w 1471"/>
                <a:gd name="T63" fmla="*/ 54 h 586"/>
                <a:gd name="T64" fmla="*/ 1217 w 1471"/>
                <a:gd name="T65" fmla="*/ 81 h 586"/>
                <a:gd name="T66" fmla="*/ 1140 w 1471"/>
                <a:gd name="T67" fmla="*/ 104 h 586"/>
                <a:gd name="T68" fmla="*/ 1059 w 1471"/>
                <a:gd name="T69" fmla="*/ 128 h 586"/>
                <a:gd name="T70" fmla="*/ 979 w 1471"/>
                <a:gd name="T71" fmla="*/ 150 h 586"/>
                <a:gd name="T72" fmla="*/ 902 w 1471"/>
                <a:gd name="T73" fmla="*/ 172 h 586"/>
                <a:gd name="T74" fmla="*/ 822 w 1471"/>
                <a:gd name="T75" fmla="*/ 191 h 586"/>
                <a:gd name="T76" fmla="*/ 746 w 1471"/>
                <a:gd name="T77" fmla="*/ 208 h 586"/>
                <a:gd name="T78" fmla="*/ 670 w 1471"/>
                <a:gd name="T79" fmla="*/ 223 h 586"/>
                <a:gd name="T80" fmla="*/ 598 w 1471"/>
                <a:gd name="T81" fmla="*/ 235 h 586"/>
                <a:gd name="T82" fmla="*/ 527 w 1471"/>
                <a:gd name="T83" fmla="*/ 246 h 586"/>
                <a:gd name="T84" fmla="*/ 458 w 1471"/>
                <a:gd name="T85" fmla="*/ 253 h 586"/>
                <a:gd name="T86" fmla="*/ 394 w 1471"/>
                <a:gd name="T87" fmla="*/ 260 h 586"/>
                <a:gd name="T88" fmla="*/ 333 w 1471"/>
                <a:gd name="T89" fmla="*/ 262 h 586"/>
                <a:gd name="T90" fmla="*/ 275 w 1471"/>
                <a:gd name="T91" fmla="*/ 262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1" h="586">
                  <a:moveTo>
                    <a:pt x="275" y="262"/>
                  </a:moveTo>
                  <a:lnTo>
                    <a:pt x="269" y="284"/>
                  </a:lnTo>
                  <a:lnTo>
                    <a:pt x="260" y="306"/>
                  </a:lnTo>
                  <a:lnTo>
                    <a:pt x="248" y="329"/>
                  </a:lnTo>
                  <a:lnTo>
                    <a:pt x="235" y="353"/>
                  </a:lnTo>
                  <a:lnTo>
                    <a:pt x="218" y="377"/>
                  </a:lnTo>
                  <a:lnTo>
                    <a:pt x="199" y="400"/>
                  </a:lnTo>
                  <a:lnTo>
                    <a:pt x="181" y="422"/>
                  </a:lnTo>
                  <a:lnTo>
                    <a:pt x="161" y="446"/>
                  </a:lnTo>
                  <a:lnTo>
                    <a:pt x="117" y="488"/>
                  </a:lnTo>
                  <a:lnTo>
                    <a:pt x="74" y="527"/>
                  </a:lnTo>
                  <a:lnTo>
                    <a:pt x="34" y="561"/>
                  </a:lnTo>
                  <a:lnTo>
                    <a:pt x="0" y="586"/>
                  </a:lnTo>
                  <a:lnTo>
                    <a:pt x="85" y="561"/>
                  </a:lnTo>
                  <a:lnTo>
                    <a:pt x="171" y="534"/>
                  </a:lnTo>
                  <a:lnTo>
                    <a:pt x="262" y="503"/>
                  </a:lnTo>
                  <a:lnTo>
                    <a:pt x="355" y="470"/>
                  </a:lnTo>
                  <a:lnTo>
                    <a:pt x="449" y="436"/>
                  </a:lnTo>
                  <a:lnTo>
                    <a:pt x="545" y="400"/>
                  </a:lnTo>
                  <a:lnTo>
                    <a:pt x="642" y="361"/>
                  </a:lnTo>
                  <a:lnTo>
                    <a:pt x="740" y="324"/>
                  </a:lnTo>
                  <a:lnTo>
                    <a:pt x="836" y="284"/>
                  </a:lnTo>
                  <a:lnTo>
                    <a:pt x="934" y="245"/>
                  </a:lnTo>
                  <a:lnTo>
                    <a:pt x="1028" y="204"/>
                  </a:lnTo>
                  <a:lnTo>
                    <a:pt x="1123" y="164"/>
                  </a:lnTo>
                  <a:lnTo>
                    <a:pt x="1214" y="123"/>
                  </a:lnTo>
                  <a:lnTo>
                    <a:pt x="1304" y="83"/>
                  </a:lnTo>
                  <a:lnTo>
                    <a:pt x="1388" y="44"/>
                  </a:lnTo>
                  <a:lnTo>
                    <a:pt x="1471" y="5"/>
                  </a:lnTo>
                  <a:lnTo>
                    <a:pt x="1449" y="0"/>
                  </a:lnTo>
                  <a:lnTo>
                    <a:pt x="1373" y="27"/>
                  </a:lnTo>
                  <a:lnTo>
                    <a:pt x="1297" y="54"/>
                  </a:lnTo>
                  <a:lnTo>
                    <a:pt x="1217" y="81"/>
                  </a:lnTo>
                  <a:lnTo>
                    <a:pt x="1140" y="104"/>
                  </a:lnTo>
                  <a:lnTo>
                    <a:pt x="1059" y="128"/>
                  </a:lnTo>
                  <a:lnTo>
                    <a:pt x="979" y="150"/>
                  </a:lnTo>
                  <a:lnTo>
                    <a:pt x="902" y="172"/>
                  </a:lnTo>
                  <a:lnTo>
                    <a:pt x="822" y="191"/>
                  </a:lnTo>
                  <a:lnTo>
                    <a:pt x="746" y="208"/>
                  </a:lnTo>
                  <a:lnTo>
                    <a:pt x="670" y="223"/>
                  </a:lnTo>
                  <a:lnTo>
                    <a:pt x="598" y="235"/>
                  </a:lnTo>
                  <a:lnTo>
                    <a:pt x="527" y="246"/>
                  </a:lnTo>
                  <a:lnTo>
                    <a:pt x="458" y="253"/>
                  </a:lnTo>
                  <a:lnTo>
                    <a:pt x="394" y="260"/>
                  </a:lnTo>
                  <a:lnTo>
                    <a:pt x="333" y="262"/>
                  </a:lnTo>
                  <a:lnTo>
                    <a:pt x="275"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6" name="Freeform 678">
              <a:extLst>
                <a:ext uri="{FF2B5EF4-FFF2-40B4-BE49-F238E27FC236}">
                  <a16:creationId xmlns:a16="http://schemas.microsoft.com/office/drawing/2014/main" id="{9F602301-C94E-41B4-BBBD-383C52A7C3D4}"/>
                </a:ext>
              </a:extLst>
            </p:cNvPr>
            <p:cNvSpPr>
              <a:spLocks/>
            </p:cNvSpPr>
            <p:nvPr/>
          </p:nvSpPr>
          <p:spPr bwMode="auto">
            <a:xfrm>
              <a:off x="4083" y="2235"/>
              <a:ext cx="494" cy="120"/>
            </a:xfrm>
            <a:custGeom>
              <a:avLst/>
              <a:gdLst>
                <a:gd name="T0" fmla="*/ 0 w 494"/>
                <a:gd name="T1" fmla="*/ 0 h 120"/>
                <a:gd name="T2" fmla="*/ 32 w 494"/>
                <a:gd name="T3" fmla="*/ 5 h 120"/>
                <a:gd name="T4" fmla="*/ 67 w 494"/>
                <a:gd name="T5" fmla="*/ 12 h 120"/>
                <a:gd name="T6" fmla="*/ 106 w 494"/>
                <a:gd name="T7" fmla="*/ 18 h 120"/>
                <a:gd name="T8" fmla="*/ 153 w 494"/>
                <a:gd name="T9" fmla="*/ 27 h 120"/>
                <a:gd name="T10" fmla="*/ 206 w 494"/>
                <a:gd name="T11" fmla="*/ 35 h 120"/>
                <a:gd name="T12" fmla="*/ 268 w 494"/>
                <a:gd name="T13" fmla="*/ 44 h 120"/>
                <a:gd name="T14" fmla="*/ 339 w 494"/>
                <a:gd name="T15" fmla="*/ 54 h 120"/>
                <a:gd name="T16" fmla="*/ 420 w 494"/>
                <a:gd name="T17" fmla="*/ 62 h 120"/>
                <a:gd name="T18" fmla="*/ 439 w 494"/>
                <a:gd name="T19" fmla="*/ 64 h 120"/>
                <a:gd name="T20" fmla="*/ 459 w 494"/>
                <a:gd name="T21" fmla="*/ 64 h 120"/>
                <a:gd name="T22" fmla="*/ 476 w 494"/>
                <a:gd name="T23" fmla="*/ 64 h 120"/>
                <a:gd name="T24" fmla="*/ 494 w 494"/>
                <a:gd name="T25" fmla="*/ 62 h 120"/>
                <a:gd name="T26" fmla="*/ 471 w 494"/>
                <a:gd name="T27" fmla="*/ 81 h 120"/>
                <a:gd name="T28" fmla="*/ 449 w 494"/>
                <a:gd name="T29" fmla="*/ 96 h 120"/>
                <a:gd name="T30" fmla="*/ 437 w 494"/>
                <a:gd name="T31" fmla="*/ 105 h 120"/>
                <a:gd name="T32" fmla="*/ 423 w 494"/>
                <a:gd name="T33" fmla="*/ 110 h 120"/>
                <a:gd name="T34" fmla="*/ 408 w 494"/>
                <a:gd name="T35" fmla="*/ 115 h 120"/>
                <a:gd name="T36" fmla="*/ 391 w 494"/>
                <a:gd name="T37" fmla="*/ 120 h 120"/>
                <a:gd name="T38" fmla="*/ 342 w 494"/>
                <a:gd name="T39" fmla="*/ 103 h 120"/>
                <a:gd name="T40" fmla="*/ 295 w 494"/>
                <a:gd name="T41" fmla="*/ 88 h 120"/>
                <a:gd name="T42" fmla="*/ 246 w 494"/>
                <a:gd name="T43" fmla="*/ 71 h 120"/>
                <a:gd name="T44" fmla="*/ 195 w 494"/>
                <a:gd name="T45" fmla="*/ 57 h 120"/>
                <a:gd name="T46" fmla="*/ 146 w 494"/>
                <a:gd name="T47" fmla="*/ 42 h 120"/>
                <a:gd name="T48" fmla="*/ 97 w 494"/>
                <a:gd name="T49" fmla="*/ 29 h 120"/>
                <a:gd name="T50" fmla="*/ 49 w 494"/>
                <a:gd name="T51" fmla="*/ 13 h 120"/>
                <a:gd name="T52" fmla="*/ 0 w 494"/>
                <a:gd name="T53" fmla="*/ 0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94" h="120">
                  <a:moveTo>
                    <a:pt x="0" y="0"/>
                  </a:moveTo>
                  <a:lnTo>
                    <a:pt x="32" y="5"/>
                  </a:lnTo>
                  <a:lnTo>
                    <a:pt x="67" y="12"/>
                  </a:lnTo>
                  <a:lnTo>
                    <a:pt x="106" y="18"/>
                  </a:lnTo>
                  <a:lnTo>
                    <a:pt x="153" y="27"/>
                  </a:lnTo>
                  <a:lnTo>
                    <a:pt x="206" y="35"/>
                  </a:lnTo>
                  <a:lnTo>
                    <a:pt x="268" y="44"/>
                  </a:lnTo>
                  <a:lnTo>
                    <a:pt x="339" y="54"/>
                  </a:lnTo>
                  <a:lnTo>
                    <a:pt x="420" y="62"/>
                  </a:lnTo>
                  <a:lnTo>
                    <a:pt x="439" y="64"/>
                  </a:lnTo>
                  <a:lnTo>
                    <a:pt x="459" y="64"/>
                  </a:lnTo>
                  <a:lnTo>
                    <a:pt x="476" y="64"/>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7" name="Freeform 679">
              <a:extLst>
                <a:ext uri="{FF2B5EF4-FFF2-40B4-BE49-F238E27FC236}">
                  <a16:creationId xmlns:a16="http://schemas.microsoft.com/office/drawing/2014/main" id="{4301BB39-565B-4641-B173-7DC574F694EC}"/>
                </a:ext>
              </a:extLst>
            </p:cNvPr>
            <p:cNvSpPr>
              <a:spLocks/>
            </p:cNvSpPr>
            <p:nvPr/>
          </p:nvSpPr>
          <p:spPr bwMode="auto">
            <a:xfrm>
              <a:off x="1037" y="1809"/>
              <a:ext cx="591" cy="144"/>
            </a:xfrm>
            <a:custGeom>
              <a:avLst/>
              <a:gdLst>
                <a:gd name="T0" fmla="*/ 153 w 591"/>
                <a:gd name="T1" fmla="*/ 54 h 144"/>
                <a:gd name="T2" fmla="*/ 138 w 591"/>
                <a:gd name="T3" fmla="*/ 68 h 144"/>
                <a:gd name="T4" fmla="*/ 120 w 591"/>
                <a:gd name="T5" fmla="*/ 79 h 144"/>
                <a:gd name="T6" fmla="*/ 99 w 591"/>
                <a:gd name="T7" fmla="*/ 93 h 144"/>
                <a:gd name="T8" fmla="*/ 79 w 591"/>
                <a:gd name="T9" fmla="*/ 106 h 144"/>
                <a:gd name="T10" fmla="*/ 35 w 591"/>
                <a:gd name="T11" fmla="*/ 128 h 144"/>
                <a:gd name="T12" fmla="*/ 0 w 591"/>
                <a:gd name="T13" fmla="*/ 144 h 144"/>
                <a:gd name="T14" fmla="*/ 66 w 591"/>
                <a:gd name="T15" fmla="*/ 132 h 144"/>
                <a:gd name="T16" fmla="*/ 136 w 591"/>
                <a:gd name="T17" fmla="*/ 117 h 144"/>
                <a:gd name="T18" fmla="*/ 212 w 591"/>
                <a:gd name="T19" fmla="*/ 100 h 144"/>
                <a:gd name="T20" fmla="*/ 290 w 591"/>
                <a:gd name="T21" fmla="*/ 81 h 144"/>
                <a:gd name="T22" fmla="*/ 368 w 591"/>
                <a:gd name="T23" fmla="*/ 62 h 144"/>
                <a:gd name="T24" fmla="*/ 445 w 591"/>
                <a:gd name="T25" fmla="*/ 42 h 144"/>
                <a:gd name="T26" fmla="*/ 520 w 591"/>
                <a:gd name="T27" fmla="*/ 22 h 144"/>
                <a:gd name="T28" fmla="*/ 591 w 591"/>
                <a:gd name="T29" fmla="*/ 2 h 144"/>
                <a:gd name="T30" fmla="*/ 586 w 591"/>
                <a:gd name="T31" fmla="*/ 0 h 144"/>
                <a:gd name="T32" fmla="*/ 525 w 591"/>
                <a:gd name="T33" fmla="*/ 13 h 144"/>
                <a:gd name="T34" fmla="*/ 462 w 591"/>
                <a:gd name="T35" fmla="*/ 25 h 144"/>
                <a:gd name="T36" fmla="*/ 402 w 591"/>
                <a:gd name="T37" fmla="*/ 35 h 144"/>
                <a:gd name="T38" fmla="*/ 342 w 591"/>
                <a:gd name="T39" fmla="*/ 44 h 144"/>
                <a:gd name="T40" fmla="*/ 287 w 591"/>
                <a:gd name="T41" fmla="*/ 51 h 144"/>
                <a:gd name="T42" fmla="*/ 236 w 591"/>
                <a:gd name="T43" fmla="*/ 54 h 144"/>
                <a:gd name="T44" fmla="*/ 190 w 591"/>
                <a:gd name="T45" fmla="*/ 56 h 144"/>
                <a:gd name="T46" fmla="*/ 153 w 591"/>
                <a:gd name="T47" fmla="*/ 54 h 1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1" h="144">
                  <a:moveTo>
                    <a:pt x="153" y="54"/>
                  </a:moveTo>
                  <a:lnTo>
                    <a:pt x="138" y="68"/>
                  </a:lnTo>
                  <a:lnTo>
                    <a:pt x="120" y="79"/>
                  </a:lnTo>
                  <a:lnTo>
                    <a:pt x="99" y="93"/>
                  </a:lnTo>
                  <a:lnTo>
                    <a:pt x="79" y="106"/>
                  </a:lnTo>
                  <a:lnTo>
                    <a:pt x="35" y="128"/>
                  </a:lnTo>
                  <a:lnTo>
                    <a:pt x="0" y="144"/>
                  </a:lnTo>
                  <a:lnTo>
                    <a:pt x="66" y="132"/>
                  </a:lnTo>
                  <a:lnTo>
                    <a:pt x="136" y="117"/>
                  </a:lnTo>
                  <a:lnTo>
                    <a:pt x="212" y="100"/>
                  </a:lnTo>
                  <a:lnTo>
                    <a:pt x="290" y="81"/>
                  </a:lnTo>
                  <a:lnTo>
                    <a:pt x="368" y="62"/>
                  </a:lnTo>
                  <a:lnTo>
                    <a:pt x="445" y="42"/>
                  </a:lnTo>
                  <a:lnTo>
                    <a:pt x="520" y="22"/>
                  </a:lnTo>
                  <a:lnTo>
                    <a:pt x="591" y="2"/>
                  </a:lnTo>
                  <a:lnTo>
                    <a:pt x="586" y="0"/>
                  </a:lnTo>
                  <a:lnTo>
                    <a:pt x="525" y="13"/>
                  </a:lnTo>
                  <a:lnTo>
                    <a:pt x="462" y="25"/>
                  </a:lnTo>
                  <a:lnTo>
                    <a:pt x="402" y="35"/>
                  </a:lnTo>
                  <a:lnTo>
                    <a:pt x="342" y="44"/>
                  </a:lnTo>
                  <a:lnTo>
                    <a:pt x="287" y="51"/>
                  </a:lnTo>
                  <a:lnTo>
                    <a:pt x="236" y="54"/>
                  </a:lnTo>
                  <a:lnTo>
                    <a:pt x="190" y="56"/>
                  </a:lnTo>
                  <a:lnTo>
                    <a:pt x="153" y="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8" name="Freeform 680">
              <a:extLst>
                <a:ext uri="{FF2B5EF4-FFF2-40B4-BE49-F238E27FC236}">
                  <a16:creationId xmlns:a16="http://schemas.microsoft.com/office/drawing/2014/main" id="{5599AD3B-AE71-43E3-A7B3-68663FF05825}"/>
                </a:ext>
              </a:extLst>
            </p:cNvPr>
            <p:cNvSpPr>
              <a:spLocks/>
            </p:cNvSpPr>
            <p:nvPr/>
          </p:nvSpPr>
          <p:spPr bwMode="auto">
            <a:xfrm>
              <a:off x="2097" y="2255"/>
              <a:ext cx="1466" cy="598"/>
            </a:xfrm>
            <a:custGeom>
              <a:avLst/>
              <a:gdLst>
                <a:gd name="T0" fmla="*/ 275 w 1466"/>
                <a:gd name="T1" fmla="*/ 272 h 598"/>
                <a:gd name="T2" fmla="*/ 270 w 1466"/>
                <a:gd name="T3" fmla="*/ 294 h 598"/>
                <a:gd name="T4" fmla="*/ 260 w 1466"/>
                <a:gd name="T5" fmla="*/ 318 h 598"/>
                <a:gd name="T6" fmla="*/ 248 w 1466"/>
                <a:gd name="T7" fmla="*/ 340 h 598"/>
                <a:gd name="T8" fmla="*/ 235 w 1466"/>
                <a:gd name="T9" fmla="*/ 363 h 598"/>
                <a:gd name="T10" fmla="*/ 218 w 1466"/>
                <a:gd name="T11" fmla="*/ 387 h 598"/>
                <a:gd name="T12" fmla="*/ 201 w 1466"/>
                <a:gd name="T13" fmla="*/ 411 h 598"/>
                <a:gd name="T14" fmla="*/ 181 w 1466"/>
                <a:gd name="T15" fmla="*/ 434 h 598"/>
                <a:gd name="T16" fmla="*/ 160 w 1466"/>
                <a:gd name="T17" fmla="*/ 456 h 598"/>
                <a:gd name="T18" fmla="*/ 118 w 1466"/>
                <a:gd name="T19" fmla="*/ 500 h 598"/>
                <a:gd name="T20" fmla="*/ 74 w 1466"/>
                <a:gd name="T21" fmla="*/ 539 h 598"/>
                <a:gd name="T22" fmla="*/ 35 w 1466"/>
                <a:gd name="T23" fmla="*/ 571 h 598"/>
                <a:gd name="T24" fmla="*/ 0 w 1466"/>
                <a:gd name="T25" fmla="*/ 598 h 598"/>
                <a:gd name="T26" fmla="*/ 84 w 1466"/>
                <a:gd name="T27" fmla="*/ 573 h 598"/>
                <a:gd name="T28" fmla="*/ 171 w 1466"/>
                <a:gd name="T29" fmla="*/ 544 h 598"/>
                <a:gd name="T30" fmla="*/ 262 w 1466"/>
                <a:gd name="T31" fmla="*/ 512 h 598"/>
                <a:gd name="T32" fmla="*/ 355 w 1466"/>
                <a:gd name="T33" fmla="*/ 480 h 598"/>
                <a:gd name="T34" fmla="*/ 447 w 1466"/>
                <a:gd name="T35" fmla="*/ 445 h 598"/>
                <a:gd name="T36" fmla="*/ 544 w 1466"/>
                <a:gd name="T37" fmla="*/ 407 h 598"/>
                <a:gd name="T38" fmla="*/ 640 w 1466"/>
                <a:gd name="T39" fmla="*/ 368 h 598"/>
                <a:gd name="T40" fmla="*/ 738 w 1466"/>
                <a:gd name="T41" fmla="*/ 330 h 598"/>
                <a:gd name="T42" fmla="*/ 834 w 1466"/>
                <a:gd name="T43" fmla="*/ 289 h 598"/>
                <a:gd name="T44" fmla="*/ 930 w 1466"/>
                <a:gd name="T45" fmla="*/ 247 h 598"/>
                <a:gd name="T46" fmla="*/ 1025 w 1466"/>
                <a:gd name="T47" fmla="*/ 206 h 598"/>
                <a:gd name="T48" fmla="*/ 1119 w 1466"/>
                <a:gd name="T49" fmla="*/ 164 h 598"/>
                <a:gd name="T50" fmla="*/ 1211 w 1466"/>
                <a:gd name="T51" fmla="*/ 123 h 598"/>
                <a:gd name="T52" fmla="*/ 1298 w 1466"/>
                <a:gd name="T53" fmla="*/ 83 h 598"/>
                <a:gd name="T54" fmla="*/ 1384 w 1466"/>
                <a:gd name="T55" fmla="*/ 42 h 598"/>
                <a:gd name="T56" fmla="*/ 1466 w 1466"/>
                <a:gd name="T57" fmla="*/ 3 h 598"/>
                <a:gd name="T58" fmla="*/ 1444 w 1466"/>
                <a:gd name="T59" fmla="*/ 0 h 598"/>
                <a:gd name="T60" fmla="*/ 1369 w 1466"/>
                <a:gd name="T61" fmla="*/ 27 h 598"/>
                <a:gd name="T62" fmla="*/ 1292 w 1466"/>
                <a:gd name="T63" fmla="*/ 54 h 598"/>
                <a:gd name="T64" fmla="*/ 1214 w 1466"/>
                <a:gd name="T65" fmla="*/ 81 h 598"/>
                <a:gd name="T66" fmla="*/ 1135 w 1466"/>
                <a:gd name="T67" fmla="*/ 107 h 598"/>
                <a:gd name="T68" fmla="*/ 1057 w 1466"/>
                <a:gd name="T69" fmla="*/ 130 h 598"/>
                <a:gd name="T70" fmla="*/ 978 w 1466"/>
                <a:gd name="T71" fmla="*/ 154 h 598"/>
                <a:gd name="T72" fmla="*/ 898 w 1466"/>
                <a:gd name="T73" fmla="*/ 176 h 598"/>
                <a:gd name="T74" fmla="*/ 821 w 1466"/>
                <a:gd name="T75" fmla="*/ 196 h 598"/>
                <a:gd name="T76" fmla="*/ 745 w 1466"/>
                <a:gd name="T77" fmla="*/ 215 h 598"/>
                <a:gd name="T78" fmla="*/ 670 w 1466"/>
                <a:gd name="T79" fmla="*/ 230 h 598"/>
                <a:gd name="T80" fmla="*/ 596 w 1466"/>
                <a:gd name="T81" fmla="*/ 243 h 598"/>
                <a:gd name="T82" fmla="*/ 527 w 1466"/>
                <a:gd name="T83" fmla="*/ 255 h 598"/>
                <a:gd name="T84" fmla="*/ 458 w 1466"/>
                <a:gd name="T85" fmla="*/ 264 h 598"/>
                <a:gd name="T86" fmla="*/ 393 w 1466"/>
                <a:gd name="T87" fmla="*/ 270 h 598"/>
                <a:gd name="T88" fmla="*/ 333 w 1466"/>
                <a:gd name="T89" fmla="*/ 272 h 598"/>
                <a:gd name="T90" fmla="*/ 275 w 1466"/>
                <a:gd name="T91" fmla="*/ 272 h 5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66" h="598">
                  <a:moveTo>
                    <a:pt x="275" y="272"/>
                  </a:moveTo>
                  <a:lnTo>
                    <a:pt x="270" y="294"/>
                  </a:lnTo>
                  <a:lnTo>
                    <a:pt x="260" y="318"/>
                  </a:lnTo>
                  <a:lnTo>
                    <a:pt x="248" y="340"/>
                  </a:lnTo>
                  <a:lnTo>
                    <a:pt x="235" y="363"/>
                  </a:lnTo>
                  <a:lnTo>
                    <a:pt x="218" y="387"/>
                  </a:lnTo>
                  <a:lnTo>
                    <a:pt x="201" y="411"/>
                  </a:lnTo>
                  <a:lnTo>
                    <a:pt x="181" y="434"/>
                  </a:lnTo>
                  <a:lnTo>
                    <a:pt x="160" y="456"/>
                  </a:lnTo>
                  <a:lnTo>
                    <a:pt x="118" y="500"/>
                  </a:lnTo>
                  <a:lnTo>
                    <a:pt x="74" y="539"/>
                  </a:lnTo>
                  <a:lnTo>
                    <a:pt x="35" y="571"/>
                  </a:lnTo>
                  <a:lnTo>
                    <a:pt x="0" y="598"/>
                  </a:lnTo>
                  <a:lnTo>
                    <a:pt x="84" y="573"/>
                  </a:lnTo>
                  <a:lnTo>
                    <a:pt x="171" y="544"/>
                  </a:lnTo>
                  <a:lnTo>
                    <a:pt x="262" y="512"/>
                  </a:lnTo>
                  <a:lnTo>
                    <a:pt x="355" y="480"/>
                  </a:lnTo>
                  <a:lnTo>
                    <a:pt x="447" y="445"/>
                  </a:lnTo>
                  <a:lnTo>
                    <a:pt x="544" y="407"/>
                  </a:lnTo>
                  <a:lnTo>
                    <a:pt x="640" y="368"/>
                  </a:lnTo>
                  <a:lnTo>
                    <a:pt x="738" y="330"/>
                  </a:lnTo>
                  <a:lnTo>
                    <a:pt x="834" y="289"/>
                  </a:lnTo>
                  <a:lnTo>
                    <a:pt x="930" y="247"/>
                  </a:lnTo>
                  <a:lnTo>
                    <a:pt x="1025" y="206"/>
                  </a:lnTo>
                  <a:lnTo>
                    <a:pt x="1119" y="164"/>
                  </a:lnTo>
                  <a:lnTo>
                    <a:pt x="1211" y="123"/>
                  </a:lnTo>
                  <a:lnTo>
                    <a:pt x="1298" y="83"/>
                  </a:lnTo>
                  <a:lnTo>
                    <a:pt x="1384" y="42"/>
                  </a:lnTo>
                  <a:lnTo>
                    <a:pt x="1466" y="3"/>
                  </a:lnTo>
                  <a:lnTo>
                    <a:pt x="1444" y="0"/>
                  </a:lnTo>
                  <a:lnTo>
                    <a:pt x="1369" y="27"/>
                  </a:lnTo>
                  <a:lnTo>
                    <a:pt x="1292" y="54"/>
                  </a:lnTo>
                  <a:lnTo>
                    <a:pt x="1214" y="81"/>
                  </a:lnTo>
                  <a:lnTo>
                    <a:pt x="1135" y="107"/>
                  </a:lnTo>
                  <a:lnTo>
                    <a:pt x="1057" y="130"/>
                  </a:lnTo>
                  <a:lnTo>
                    <a:pt x="978" y="154"/>
                  </a:lnTo>
                  <a:lnTo>
                    <a:pt x="898" y="176"/>
                  </a:lnTo>
                  <a:lnTo>
                    <a:pt x="821" y="196"/>
                  </a:lnTo>
                  <a:lnTo>
                    <a:pt x="745" y="215"/>
                  </a:lnTo>
                  <a:lnTo>
                    <a:pt x="670" y="230"/>
                  </a:lnTo>
                  <a:lnTo>
                    <a:pt x="596" y="243"/>
                  </a:lnTo>
                  <a:lnTo>
                    <a:pt x="527" y="255"/>
                  </a:lnTo>
                  <a:lnTo>
                    <a:pt x="458" y="264"/>
                  </a:lnTo>
                  <a:lnTo>
                    <a:pt x="393" y="270"/>
                  </a:lnTo>
                  <a:lnTo>
                    <a:pt x="333" y="272"/>
                  </a:lnTo>
                  <a:lnTo>
                    <a:pt x="275" y="272"/>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9" name="Freeform 681">
              <a:extLst>
                <a:ext uri="{FF2B5EF4-FFF2-40B4-BE49-F238E27FC236}">
                  <a16:creationId xmlns:a16="http://schemas.microsoft.com/office/drawing/2014/main" id="{2399F852-B903-4D52-9DB9-0B89804E4EBF}"/>
                </a:ext>
              </a:extLst>
            </p:cNvPr>
            <p:cNvSpPr>
              <a:spLocks/>
            </p:cNvSpPr>
            <p:nvPr/>
          </p:nvSpPr>
          <p:spPr bwMode="auto">
            <a:xfrm>
              <a:off x="1030" y="1809"/>
              <a:ext cx="601" cy="154"/>
            </a:xfrm>
            <a:custGeom>
              <a:avLst/>
              <a:gdLst>
                <a:gd name="T0" fmla="*/ 165 w 601"/>
                <a:gd name="T1" fmla="*/ 61 h 154"/>
                <a:gd name="T2" fmla="*/ 150 w 601"/>
                <a:gd name="T3" fmla="*/ 74 h 154"/>
                <a:gd name="T4" fmla="*/ 130 w 601"/>
                <a:gd name="T5" fmla="*/ 88 h 154"/>
                <a:gd name="T6" fmla="*/ 108 w 601"/>
                <a:gd name="T7" fmla="*/ 101 h 154"/>
                <a:gd name="T8" fmla="*/ 84 w 601"/>
                <a:gd name="T9" fmla="*/ 113 h 154"/>
                <a:gd name="T10" fmla="*/ 39 w 601"/>
                <a:gd name="T11" fmla="*/ 137 h 154"/>
                <a:gd name="T12" fmla="*/ 0 w 601"/>
                <a:gd name="T13" fmla="*/ 154 h 154"/>
                <a:gd name="T14" fmla="*/ 67 w 601"/>
                <a:gd name="T15" fmla="*/ 140 h 154"/>
                <a:gd name="T16" fmla="*/ 140 w 601"/>
                <a:gd name="T17" fmla="*/ 125 h 154"/>
                <a:gd name="T18" fmla="*/ 216 w 601"/>
                <a:gd name="T19" fmla="*/ 106 h 154"/>
                <a:gd name="T20" fmla="*/ 295 w 601"/>
                <a:gd name="T21" fmla="*/ 86 h 154"/>
                <a:gd name="T22" fmla="*/ 375 w 601"/>
                <a:gd name="T23" fmla="*/ 66 h 154"/>
                <a:gd name="T24" fmla="*/ 454 w 601"/>
                <a:gd name="T25" fmla="*/ 44 h 154"/>
                <a:gd name="T26" fmla="*/ 530 w 601"/>
                <a:gd name="T27" fmla="*/ 22 h 154"/>
                <a:gd name="T28" fmla="*/ 601 w 601"/>
                <a:gd name="T29" fmla="*/ 2 h 154"/>
                <a:gd name="T30" fmla="*/ 596 w 601"/>
                <a:gd name="T31" fmla="*/ 0 h 154"/>
                <a:gd name="T32" fmla="*/ 535 w 601"/>
                <a:gd name="T33" fmla="*/ 13 h 154"/>
                <a:gd name="T34" fmla="*/ 473 w 601"/>
                <a:gd name="T35" fmla="*/ 27 h 154"/>
                <a:gd name="T36" fmla="*/ 412 w 601"/>
                <a:gd name="T37" fmla="*/ 39 h 154"/>
                <a:gd name="T38" fmla="*/ 353 w 601"/>
                <a:gd name="T39" fmla="*/ 47 h 154"/>
                <a:gd name="T40" fmla="*/ 299 w 601"/>
                <a:gd name="T41" fmla="*/ 56 h 154"/>
                <a:gd name="T42" fmla="*/ 246 w 601"/>
                <a:gd name="T43" fmla="*/ 61 h 154"/>
                <a:gd name="T44" fmla="*/ 203 w 601"/>
                <a:gd name="T45" fmla="*/ 62 h 154"/>
                <a:gd name="T46" fmla="*/ 165 w 601"/>
                <a:gd name="T47" fmla="*/ 61 h 1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01" h="154">
                  <a:moveTo>
                    <a:pt x="165" y="61"/>
                  </a:moveTo>
                  <a:lnTo>
                    <a:pt x="150" y="74"/>
                  </a:lnTo>
                  <a:lnTo>
                    <a:pt x="130" y="88"/>
                  </a:lnTo>
                  <a:lnTo>
                    <a:pt x="108" y="101"/>
                  </a:lnTo>
                  <a:lnTo>
                    <a:pt x="84" y="113"/>
                  </a:lnTo>
                  <a:lnTo>
                    <a:pt x="39" y="137"/>
                  </a:lnTo>
                  <a:lnTo>
                    <a:pt x="0" y="154"/>
                  </a:lnTo>
                  <a:lnTo>
                    <a:pt x="67" y="140"/>
                  </a:lnTo>
                  <a:lnTo>
                    <a:pt x="140" y="125"/>
                  </a:lnTo>
                  <a:lnTo>
                    <a:pt x="216" y="106"/>
                  </a:lnTo>
                  <a:lnTo>
                    <a:pt x="295" y="86"/>
                  </a:lnTo>
                  <a:lnTo>
                    <a:pt x="375" y="66"/>
                  </a:lnTo>
                  <a:lnTo>
                    <a:pt x="454" y="44"/>
                  </a:lnTo>
                  <a:lnTo>
                    <a:pt x="530" y="22"/>
                  </a:lnTo>
                  <a:lnTo>
                    <a:pt x="601" y="2"/>
                  </a:lnTo>
                  <a:lnTo>
                    <a:pt x="596" y="0"/>
                  </a:lnTo>
                  <a:lnTo>
                    <a:pt x="535" y="13"/>
                  </a:lnTo>
                  <a:lnTo>
                    <a:pt x="473" y="27"/>
                  </a:lnTo>
                  <a:lnTo>
                    <a:pt x="412" y="39"/>
                  </a:lnTo>
                  <a:lnTo>
                    <a:pt x="353" y="47"/>
                  </a:lnTo>
                  <a:lnTo>
                    <a:pt x="299" y="56"/>
                  </a:lnTo>
                  <a:lnTo>
                    <a:pt x="246" y="61"/>
                  </a:lnTo>
                  <a:lnTo>
                    <a:pt x="203" y="62"/>
                  </a:lnTo>
                  <a:lnTo>
                    <a:pt x="165" y="61"/>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0" name="Freeform 682">
              <a:extLst>
                <a:ext uri="{FF2B5EF4-FFF2-40B4-BE49-F238E27FC236}">
                  <a16:creationId xmlns:a16="http://schemas.microsoft.com/office/drawing/2014/main" id="{92A5F172-6695-4CF6-ADBC-83BE2C38A51A}"/>
                </a:ext>
              </a:extLst>
            </p:cNvPr>
            <p:cNvSpPr>
              <a:spLocks/>
            </p:cNvSpPr>
            <p:nvPr/>
          </p:nvSpPr>
          <p:spPr bwMode="auto">
            <a:xfrm>
              <a:off x="1705" y="2284"/>
              <a:ext cx="956" cy="711"/>
            </a:xfrm>
            <a:custGeom>
              <a:avLst/>
              <a:gdLst>
                <a:gd name="T0" fmla="*/ 9 w 956"/>
                <a:gd name="T1" fmla="*/ 711 h 711"/>
                <a:gd name="T2" fmla="*/ 5 w 956"/>
                <a:gd name="T3" fmla="*/ 701 h 711"/>
                <a:gd name="T4" fmla="*/ 2 w 956"/>
                <a:gd name="T5" fmla="*/ 689 h 711"/>
                <a:gd name="T6" fmla="*/ 0 w 956"/>
                <a:gd name="T7" fmla="*/ 679 h 711"/>
                <a:gd name="T8" fmla="*/ 0 w 956"/>
                <a:gd name="T9" fmla="*/ 669 h 711"/>
                <a:gd name="T10" fmla="*/ 2 w 956"/>
                <a:gd name="T11" fmla="*/ 657 h 711"/>
                <a:gd name="T12" fmla="*/ 7 w 956"/>
                <a:gd name="T13" fmla="*/ 647 h 711"/>
                <a:gd name="T14" fmla="*/ 14 w 956"/>
                <a:gd name="T15" fmla="*/ 637 h 711"/>
                <a:gd name="T16" fmla="*/ 24 w 956"/>
                <a:gd name="T17" fmla="*/ 628 h 711"/>
                <a:gd name="T18" fmla="*/ 956 w 956"/>
                <a:gd name="T19" fmla="*/ 12 h 711"/>
                <a:gd name="T20" fmla="*/ 782 w 956"/>
                <a:gd name="T21" fmla="*/ 0 h 7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6" h="711">
                  <a:moveTo>
                    <a:pt x="9" y="711"/>
                  </a:moveTo>
                  <a:lnTo>
                    <a:pt x="5" y="701"/>
                  </a:lnTo>
                  <a:lnTo>
                    <a:pt x="2" y="689"/>
                  </a:lnTo>
                  <a:lnTo>
                    <a:pt x="0" y="679"/>
                  </a:lnTo>
                  <a:lnTo>
                    <a:pt x="0" y="669"/>
                  </a:lnTo>
                  <a:lnTo>
                    <a:pt x="2" y="657"/>
                  </a:lnTo>
                  <a:lnTo>
                    <a:pt x="7" y="647"/>
                  </a:lnTo>
                  <a:lnTo>
                    <a:pt x="14" y="637"/>
                  </a:lnTo>
                  <a:lnTo>
                    <a:pt x="24" y="628"/>
                  </a:lnTo>
                  <a:lnTo>
                    <a:pt x="956" y="12"/>
                  </a:lnTo>
                  <a:lnTo>
                    <a:pt x="782"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21" name="Freeform 683">
              <a:extLst>
                <a:ext uri="{FF2B5EF4-FFF2-40B4-BE49-F238E27FC236}">
                  <a16:creationId xmlns:a16="http://schemas.microsoft.com/office/drawing/2014/main" id="{B1C61E61-F385-4B01-BC84-B9E35031D21A}"/>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2" name="Freeform 684">
              <a:extLst>
                <a:ext uri="{FF2B5EF4-FFF2-40B4-BE49-F238E27FC236}">
                  <a16:creationId xmlns:a16="http://schemas.microsoft.com/office/drawing/2014/main" id="{018BB2A6-0B96-49C9-B21B-0EAE5B4065EE}"/>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23" name="Freeform 685">
              <a:extLst>
                <a:ext uri="{FF2B5EF4-FFF2-40B4-BE49-F238E27FC236}">
                  <a16:creationId xmlns:a16="http://schemas.microsoft.com/office/drawing/2014/main" id="{174B3ECC-BB22-477F-94FB-C73C1B208258}"/>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4" name="Freeform 686">
              <a:extLst>
                <a:ext uri="{FF2B5EF4-FFF2-40B4-BE49-F238E27FC236}">
                  <a16:creationId xmlns:a16="http://schemas.microsoft.com/office/drawing/2014/main" id="{4E6D9C46-F559-4C8F-BAE8-C0F7FF7B078A}"/>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25" name="Freeform 687">
              <a:extLst>
                <a:ext uri="{FF2B5EF4-FFF2-40B4-BE49-F238E27FC236}">
                  <a16:creationId xmlns:a16="http://schemas.microsoft.com/office/drawing/2014/main" id="{834B531D-2B8F-46A9-B314-D1F2D6AC7EB4}"/>
                </a:ext>
              </a:extLst>
            </p:cNvPr>
            <p:cNvSpPr>
              <a:spLocks/>
            </p:cNvSpPr>
            <p:nvPr/>
          </p:nvSpPr>
          <p:spPr bwMode="auto">
            <a:xfrm>
              <a:off x="831" y="1755"/>
              <a:ext cx="565" cy="245"/>
            </a:xfrm>
            <a:custGeom>
              <a:avLst/>
              <a:gdLst>
                <a:gd name="T0" fmla="*/ 565 w 565"/>
                <a:gd name="T1" fmla="*/ 0 h 245"/>
                <a:gd name="T2" fmla="*/ 6 w 565"/>
                <a:gd name="T3" fmla="*/ 231 h 245"/>
                <a:gd name="T4" fmla="*/ 3 w 565"/>
                <a:gd name="T5" fmla="*/ 235 h 245"/>
                <a:gd name="T6" fmla="*/ 1 w 565"/>
                <a:gd name="T7" fmla="*/ 238 h 245"/>
                <a:gd name="T8" fmla="*/ 0 w 565"/>
                <a:gd name="T9" fmla="*/ 242 h 245"/>
                <a:gd name="T10" fmla="*/ 1 w 565"/>
                <a:gd name="T11" fmla="*/ 245 h 2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5" h="245">
                  <a:moveTo>
                    <a:pt x="565" y="0"/>
                  </a:moveTo>
                  <a:lnTo>
                    <a:pt x="6" y="231"/>
                  </a:lnTo>
                  <a:lnTo>
                    <a:pt x="3" y="235"/>
                  </a:lnTo>
                  <a:lnTo>
                    <a:pt x="1" y="238"/>
                  </a:lnTo>
                  <a:lnTo>
                    <a:pt x="0" y="242"/>
                  </a:lnTo>
                  <a:lnTo>
                    <a:pt x="1" y="245"/>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26" name="Freeform 688">
              <a:extLst>
                <a:ext uri="{FF2B5EF4-FFF2-40B4-BE49-F238E27FC236}">
                  <a16:creationId xmlns:a16="http://schemas.microsoft.com/office/drawing/2014/main" id="{EDBBB70C-4953-4016-807A-7D9DBDBC89FA}"/>
                </a:ext>
              </a:extLst>
            </p:cNvPr>
            <p:cNvSpPr>
              <a:spLocks/>
            </p:cNvSpPr>
            <p:nvPr/>
          </p:nvSpPr>
          <p:spPr bwMode="auto">
            <a:xfrm>
              <a:off x="1202" y="1370"/>
              <a:ext cx="144" cy="243"/>
            </a:xfrm>
            <a:custGeom>
              <a:avLst/>
              <a:gdLst>
                <a:gd name="T0" fmla="*/ 0 w 144"/>
                <a:gd name="T1" fmla="*/ 0 h 243"/>
                <a:gd name="T2" fmla="*/ 4 w 144"/>
                <a:gd name="T3" fmla="*/ 211 h 243"/>
                <a:gd name="T4" fmla="*/ 140 w 144"/>
                <a:gd name="T5" fmla="*/ 243 h 243"/>
                <a:gd name="T6" fmla="*/ 144 w 144"/>
                <a:gd name="T7" fmla="*/ 180 h 243"/>
                <a:gd name="T8" fmla="*/ 127 w 144"/>
                <a:gd name="T9" fmla="*/ 103 h 243"/>
                <a:gd name="T10" fmla="*/ 101 w 144"/>
                <a:gd name="T11" fmla="*/ 37 h 243"/>
                <a:gd name="T12" fmla="*/ 95 w 144"/>
                <a:gd name="T13" fmla="*/ 28 h 243"/>
                <a:gd name="T14" fmla="*/ 73 w 144"/>
                <a:gd name="T15" fmla="*/ 20 h 243"/>
                <a:gd name="T16" fmla="*/ 49 w 144"/>
                <a:gd name="T17" fmla="*/ 11 h 243"/>
                <a:gd name="T18" fmla="*/ 25 w 144"/>
                <a:gd name="T19" fmla="*/ 5 h 243"/>
                <a:gd name="T20" fmla="*/ 0 w 144"/>
                <a:gd name="T21" fmla="*/ 0 h 2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4" h="243">
                  <a:moveTo>
                    <a:pt x="0" y="0"/>
                  </a:moveTo>
                  <a:lnTo>
                    <a:pt x="4" y="211"/>
                  </a:lnTo>
                  <a:lnTo>
                    <a:pt x="140" y="243"/>
                  </a:lnTo>
                  <a:lnTo>
                    <a:pt x="144" y="180"/>
                  </a:lnTo>
                  <a:lnTo>
                    <a:pt x="127" y="103"/>
                  </a:lnTo>
                  <a:lnTo>
                    <a:pt x="101" y="37"/>
                  </a:lnTo>
                  <a:lnTo>
                    <a:pt x="95" y="28"/>
                  </a:lnTo>
                  <a:lnTo>
                    <a:pt x="73" y="20"/>
                  </a:lnTo>
                  <a:lnTo>
                    <a:pt x="49" y="11"/>
                  </a:lnTo>
                  <a:lnTo>
                    <a:pt x="25" y="5"/>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7" name="Freeform 689">
              <a:extLst>
                <a:ext uri="{FF2B5EF4-FFF2-40B4-BE49-F238E27FC236}">
                  <a16:creationId xmlns:a16="http://schemas.microsoft.com/office/drawing/2014/main" id="{E8B86B60-8DA8-41D3-AAAB-0AB33B75B876}"/>
                </a:ext>
              </a:extLst>
            </p:cNvPr>
            <p:cNvSpPr>
              <a:spLocks/>
            </p:cNvSpPr>
            <p:nvPr/>
          </p:nvSpPr>
          <p:spPr bwMode="auto">
            <a:xfrm>
              <a:off x="1260" y="1346"/>
              <a:ext cx="3344" cy="953"/>
            </a:xfrm>
            <a:custGeom>
              <a:avLst/>
              <a:gdLst>
                <a:gd name="T0" fmla="*/ 3343 w 3344"/>
                <a:gd name="T1" fmla="*/ 946 h 953"/>
                <a:gd name="T2" fmla="*/ 3272 w 3344"/>
                <a:gd name="T3" fmla="*/ 945 h 953"/>
                <a:gd name="T4" fmla="*/ 3175 w 3344"/>
                <a:gd name="T5" fmla="*/ 936 h 953"/>
                <a:gd name="T6" fmla="*/ 3050 w 3344"/>
                <a:gd name="T7" fmla="*/ 923 h 953"/>
                <a:gd name="T8" fmla="*/ 2919 w 3344"/>
                <a:gd name="T9" fmla="*/ 904 h 953"/>
                <a:gd name="T10" fmla="*/ 2698 w 3344"/>
                <a:gd name="T11" fmla="*/ 863 h 953"/>
                <a:gd name="T12" fmla="*/ 2389 w 3344"/>
                <a:gd name="T13" fmla="*/ 801 h 953"/>
                <a:gd name="T14" fmla="*/ 2086 w 3344"/>
                <a:gd name="T15" fmla="*/ 737 h 953"/>
                <a:gd name="T16" fmla="*/ 1791 w 3344"/>
                <a:gd name="T17" fmla="*/ 671 h 953"/>
                <a:gd name="T18" fmla="*/ 1499 w 3344"/>
                <a:gd name="T19" fmla="*/ 605 h 953"/>
                <a:gd name="T20" fmla="*/ 1210 w 3344"/>
                <a:gd name="T21" fmla="*/ 539 h 953"/>
                <a:gd name="T22" fmla="*/ 923 w 3344"/>
                <a:gd name="T23" fmla="*/ 471 h 953"/>
                <a:gd name="T24" fmla="*/ 634 w 3344"/>
                <a:gd name="T25" fmla="*/ 406 h 953"/>
                <a:gd name="T26" fmla="*/ 467 w 3344"/>
                <a:gd name="T27" fmla="*/ 367 h 953"/>
                <a:gd name="T28" fmla="*/ 427 w 3344"/>
                <a:gd name="T29" fmla="*/ 353 h 953"/>
                <a:gd name="T30" fmla="*/ 391 w 3344"/>
                <a:gd name="T31" fmla="*/ 336 h 953"/>
                <a:gd name="T32" fmla="*/ 359 w 3344"/>
                <a:gd name="T33" fmla="*/ 318 h 953"/>
                <a:gd name="T34" fmla="*/ 315 w 3344"/>
                <a:gd name="T35" fmla="*/ 282 h 953"/>
                <a:gd name="T36" fmla="*/ 265 w 3344"/>
                <a:gd name="T37" fmla="*/ 230 h 953"/>
                <a:gd name="T38" fmla="*/ 217 w 3344"/>
                <a:gd name="T39" fmla="*/ 172 h 953"/>
                <a:gd name="T40" fmla="*/ 168 w 3344"/>
                <a:gd name="T41" fmla="*/ 115 h 953"/>
                <a:gd name="T42" fmla="*/ 126 w 3344"/>
                <a:gd name="T43" fmla="*/ 76 h 953"/>
                <a:gd name="T44" fmla="*/ 96 w 3344"/>
                <a:gd name="T45" fmla="*/ 51 h 953"/>
                <a:gd name="T46" fmla="*/ 60 w 3344"/>
                <a:gd name="T47" fmla="*/ 29 h 953"/>
                <a:gd name="T48" fmla="*/ 22 w 3344"/>
                <a:gd name="T49" fmla="*/ 8 h 953"/>
                <a:gd name="T50" fmla="*/ 15 w 3344"/>
                <a:gd name="T51" fmla="*/ 25 h 953"/>
                <a:gd name="T52" fmla="*/ 40 w 3344"/>
                <a:gd name="T53" fmla="*/ 74 h 953"/>
                <a:gd name="T54" fmla="*/ 59 w 3344"/>
                <a:gd name="T55" fmla="*/ 120 h 953"/>
                <a:gd name="T56" fmla="*/ 70 w 3344"/>
                <a:gd name="T57" fmla="*/ 164 h 953"/>
                <a:gd name="T58" fmla="*/ 77 w 3344"/>
                <a:gd name="T59" fmla="*/ 203 h 953"/>
                <a:gd name="T60" fmla="*/ 79 w 3344"/>
                <a:gd name="T61" fmla="*/ 240 h 953"/>
                <a:gd name="T62" fmla="*/ 74 w 3344"/>
                <a:gd name="T63" fmla="*/ 289 h 953"/>
                <a:gd name="T64" fmla="*/ 243 w 3344"/>
                <a:gd name="T65" fmla="*/ 355 h 953"/>
                <a:gd name="T66" fmla="*/ 597 w 3344"/>
                <a:gd name="T67" fmla="*/ 431 h 953"/>
                <a:gd name="T68" fmla="*/ 954 w 3344"/>
                <a:gd name="T69" fmla="*/ 509 h 953"/>
                <a:gd name="T70" fmla="*/ 1311 w 3344"/>
                <a:gd name="T71" fmla="*/ 585 h 953"/>
                <a:gd name="T72" fmla="*/ 1664 w 3344"/>
                <a:gd name="T73" fmla="*/ 659 h 953"/>
                <a:gd name="T74" fmla="*/ 2012 w 3344"/>
                <a:gd name="T75" fmla="*/ 732 h 953"/>
                <a:gd name="T76" fmla="*/ 2350 w 3344"/>
                <a:gd name="T77" fmla="*/ 799 h 953"/>
                <a:gd name="T78" fmla="*/ 2674 w 3344"/>
                <a:gd name="T79" fmla="*/ 865 h 953"/>
                <a:gd name="T80" fmla="*/ 2899 w 3344"/>
                <a:gd name="T81" fmla="*/ 904 h 953"/>
                <a:gd name="T82" fmla="*/ 3034 w 3344"/>
                <a:gd name="T83" fmla="*/ 924 h 953"/>
                <a:gd name="T84" fmla="*/ 3162 w 3344"/>
                <a:gd name="T85" fmla="*/ 941 h 953"/>
                <a:gd name="T86" fmla="*/ 3270 w 3344"/>
                <a:gd name="T87" fmla="*/ 953 h 953"/>
                <a:gd name="T88" fmla="*/ 3344 w 3344"/>
                <a:gd name="T89" fmla="*/ 953 h 9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344" h="953">
                  <a:moveTo>
                    <a:pt x="3344" y="953"/>
                  </a:moveTo>
                  <a:lnTo>
                    <a:pt x="3343" y="946"/>
                  </a:lnTo>
                  <a:lnTo>
                    <a:pt x="3304" y="943"/>
                  </a:lnTo>
                  <a:lnTo>
                    <a:pt x="3272" y="945"/>
                  </a:lnTo>
                  <a:lnTo>
                    <a:pt x="3228" y="941"/>
                  </a:lnTo>
                  <a:lnTo>
                    <a:pt x="3175" y="936"/>
                  </a:lnTo>
                  <a:lnTo>
                    <a:pt x="3115" y="929"/>
                  </a:lnTo>
                  <a:lnTo>
                    <a:pt x="3050" y="923"/>
                  </a:lnTo>
                  <a:lnTo>
                    <a:pt x="2985" y="912"/>
                  </a:lnTo>
                  <a:lnTo>
                    <a:pt x="2919" y="904"/>
                  </a:lnTo>
                  <a:lnTo>
                    <a:pt x="2856" y="896"/>
                  </a:lnTo>
                  <a:lnTo>
                    <a:pt x="2698" y="863"/>
                  </a:lnTo>
                  <a:lnTo>
                    <a:pt x="2542" y="833"/>
                  </a:lnTo>
                  <a:lnTo>
                    <a:pt x="2389" y="801"/>
                  </a:lnTo>
                  <a:lnTo>
                    <a:pt x="2237" y="769"/>
                  </a:lnTo>
                  <a:lnTo>
                    <a:pt x="2086" y="737"/>
                  </a:lnTo>
                  <a:lnTo>
                    <a:pt x="1938" y="703"/>
                  </a:lnTo>
                  <a:lnTo>
                    <a:pt x="1791" y="671"/>
                  </a:lnTo>
                  <a:lnTo>
                    <a:pt x="1644" y="639"/>
                  </a:lnTo>
                  <a:lnTo>
                    <a:pt x="1499" y="605"/>
                  </a:lnTo>
                  <a:lnTo>
                    <a:pt x="1354" y="573"/>
                  </a:lnTo>
                  <a:lnTo>
                    <a:pt x="1210" y="539"/>
                  </a:lnTo>
                  <a:lnTo>
                    <a:pt x="1067" y="505"/>
                  </a:lnTo>
                  <a:lnTo>
                    <a:pt x="923" y="471"/>
                  </a:lnTo>
                  <a:lnTo>
                    <a:pt x="778" y="439"/>
                  </a:lnTo>
                  <a:lnTo>
                    <a:pt x="634" y="406"/>
                  </a:lnTo>
                  <a:lnTo>
                    <a:pt x="489" y="372"/>
                  </a:lnTo>
                  <a:lnTo>
                    <a:pt x="467" y="367"/>
                  </a:lnTo>
                  <a:lnTo>
                    <a:pt x="447" y="360"/>
                  </a:lnTo>
                  <a:lnTo>
                    <a:pt x="427" y="353"/>
                  </a:lnTo>
                  <a:lnTo>
                    <a:pt x="408" y="346"/>
                  </a:lnTo>
                  <a:lnTo>
                    <a:pt x="391" y="336"/>
                  </a:lnTo>
                  <a:lnTo>
                    <a:pt x="374" y="328"/>
                  </a:lnTo>
                  <a:lnTo>
                    <a:pt x="359" y="318"/>
                  </a:lnTo>
                  <a:lnTo>
                    <a:pt x="344" y="306"/>
                  </a:lnTo>
                  <a:lnTo>
                    <a:pt x="315" y="282"/>
                  </a:lnTo>
                  <a:lnTo>
                    <a:pt x="290" y="257"/>
                  </a:lnTo>
                  <a:lnTo>
                    <a:pt x="265" y="230"/>
                  </a:lnTo>
                  <a:lnTo>
                    <a:pt x="241" y="201"/>
                  </a:lnTo>
                  <a:lnTo>
                    <a:pt x="217" y="172"/>
                  </a:lnTo>
                  <a:lnTo>
                    <a:pt x="194" y="144"/>
                  </a:lnTo>
                  <a:lnTo>
                    <a:pt x="168" y="115"/>
                  </a:lnTo>
                  <a:lnTo>
                    <a:pt x="141" y="88"/>
                  </a:lnTo>
                  <a:lnTo>
                    <a:pt x="126" y="76"/>
                  </a:lnTo>
                  <a:lnTo>
                    <a:pt x="111" y="62"/>
                  </a:lnTo>
                  <a:lnTo>
                    <a:pt x="96" y="51"/>
                  </a:lnTo>
                  <a:lnTo>
                    <a:pt x="79" y="39"/>
                  </a:lnTo>
                  <a:lnTo>
                    <a:pt x="60" y="29"/>
                  </a:lnTo>
                  <a:lnTo>
                    <a:pt x="42" y="19"/>
                  </a:lnTo>
                  <a:lnTo>
                    <a:pt x="22" y="8"/>
                  </a:lnTo>
                  <a:lnTo>
                    <a:pt x="0" y="0"/>
                  </a:lnTo>
                  <a:lnTo>
                    <a:pt x="15" y="25"/>
                  </a:lnTo>
                  <a:lnTo>
                    <a:pt x="28" y="51"/>
                  </a:lnTo>
                  <a:lnTo>
                    <a:pt x="40" y="74"/>
                  </a:lnTo>
                  <a:lnTo>
                    <a:pt x="50" y="98"/>
                  </a:lnTo>
                  <a:lnTo>
                    <a:pt x="59" y="120"/>
                  </a:lnTo>
                  <a:lnTo>
                    <a:pt x="65" y="142"/>
                  </a:lnTo>
                  <a:lnTo>
                    <a:pt x="70" y="164"/>
                  </a:lnTo>
                  <a:lnTo>
                    <a:pt x="74" y="184"/>
                  </a:lnTo>
                  <a:lnTo>
                    <a:pt x="77" y="203"/>
                  </a:lnTo>
                  <a:lnTo>
                    <a:pt x="77" y="221"/>
                  </a:lnTo>
                  <a:lnTo>
                    <a:pt x="79" y="240"/>
                  </a:lnTo>
                  <a:lnTo>
                    <a:pt x="77" y="257"/>
                  </a:lnTo>
                  <a:lnTo>
                    <a:pt x="74" y="289"/>
                  </a:lnTo>
                  <a:lnTo>
                    <a:pt x="69" y="316"/>
                  </a:lnTo>
                  <a:lnTo>
                    <a:pt x="243" y="355"/>
                  </a:lnTo>
                  <a:lnTo>
                    <a:pt x="420" y="392"/>
                  </a:lnTo>
                  <a:lnTo>
                    <a:pt x="597" y="431"/>
                  </a:lnTo>
                  <a:lnTo>
                    <a:pt x="775" y="470"/>
                  </a:lnTo>
                  <a:lnTo>
                    <a:pt x="954" y="509"/>
                  </a:lnTo>
                  <a:lnTo>
                    <a:pt x="1132" y="546"/>
                  </a:lnTo>
                  <a:lnTo>
                    <a:pt x="1311" y="585"/>
                  </a:lnTo>
                  <a:lnTo>
                    <a:pt x="1489" y="622"/>
                  </a:lnTo>
                  <a:lnTo>
                    <a:pt x="1664" y="659"/>
                  </a:lnTo>
                  <a:lnTo>
                    <a:pt x="1840" y="696"/>
                  </a:lnTo>
                  <a:lnTo>
                    <a:pt x="2012" y="732"/>
                  </a:lnTo>
                  <a:lnTo>
                    <a:pt x="2183" y="765"/>
                  </a:lnTo>
                  <a:lnTo>
                    <a:pt x="2350" y="799"/>
                  </a:lnTo>
                  <a:lnTo>
                    <a:pt x="2514" y="833"/>
                  </a:lnTo>
                  <a:lnTo>
                    <a:pt x="2674" y="865"/>
                  </a:lnTo>
                  <a:lnTo>
                    <a:pt x="2831" y="896"/>
                  </a:lnTo>
                  <a:lnTo>
                    <a:pt x="2899" y="904"/>
                  </a:lnTo>
                  <a:lnTo>
                    <a:pt x="2968" y="914"/>
                  </a:lnTo>
                  <a:lnTo>
                    <a:pt x="3034" y="924"/>
                  </a:lnTo>
                  <a:lnTo>
                    <a:pt x="3099" y="933"/>
                  </a:lnTo>
                  <a:lnTo>
                    <a:pt x="3162" y="941"/>
                  </a:lnTo>
                  <a:lnTo>
                    <a:pt x="3219" y="948"/>
                  </a:lnTo>
                  <a:lnTo>
                    <a:pt x="3270" y="953"/>
                  </a:lnTo>
                  <a:lnTo>
                    <a:pt x="3314" y="953"/>
                  </a:lnTo>
                  <a:lnTo>
                    <a:pt x="3344" y="9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8" name="Freeform 690">
              <a:extLst>
                <a:ext uri="{FF2B5EF4-FFF2-40B4-BE49-F238E27FC236}">
                  <a16:creationId xmlns:a16="http://schemas.microsoft.com/office/drawing/2014/main" id="{0B14FED6-CB84-4EC8-BC43-9D58AAB45966}"/>
                </a:ext>
              </a:extLst>
            </p:cNvPr>
            <p:cNvSpPr>
              <a:spLocks/>
            </p:cNvSpPr>
            <p:nvPr/>
          </p:nvSpPr>
          <p:spPr bwMode="auto">
            <a:xfrm>
              <a:off x="1207" y="1650"/>
              <a:ext cx="3402" cy="683"/>
            </a:xfrm>
            <a:custGeom>
              <a:avLst/>
              <a:gdLst>
                <a:gd name="T0" fmla="*/ 3402 w 3402"/>
                <a:gd name="T1" fmla="*/ 676 h 683"/>
                <a:gd name="T2" fmla="*/ 3399 w 3402"/>
                <a:gd name="T3" fmla="*/ 668 h 683"/>
                <a:gd name="T4" fmla="*/ 3338 w 3402"/>
                <a:gd name="T5" fmla="*/ 673 h 683"/>
                <a:gd name="T6" fmla="*/ 3325 w 3402"/>
                <a:gd name="T7" fmla="*/ 673 h 683"/>
                <a:gd name="T8" fmla="*/ 3309 w 3402"/>
                <a:gd name="T9" fmla="*/ 673 h 683"/>
                <a:gd name="T10" fmla="*/ 3291 w 3402"/>
                <a:gd name="T11" fmla="*/ 671 h 683"/>
                <a:gd name="T12" fmla="*/ 3271 w 3402"/>
                <a:gd name="T13" fmla="*/ 668 h 683"/>
                <a:gd name="T14" fmla="*/ 3225 w 3402"/>
                <a:gd name="T15" fmla="*/ 661 h 683"/>
                <a:gd name="T16" fmla="*/ 3174 w 3402"/>
                <a:gd name="T17" fmla="*/ 649 h 683"/>
                <a:gd name="T18" fmla="*/ 3119 w 3402"/>
                <a:gd name="T19" fmla="*/ 637 h 683"/>
                <a:gd name="T20" fmla="*/ 3060 w 3402"/>
                <a:gd name="T21" fmla="*/ 625 h 683"/>
                <a:gd name="T22" fmla="*/ 2999 w 3402"/>
                <a:gd name="T23" fmla="*/ 614 h 683"/>
                <a:gd name="T24" fmla="*/ 2938 w 3402"/>
                <a:gd name="T25" fmla="*/ 605 h 683"/>
                <a:gd name="T26" fmla="*/ 2762 w 3402"/>
                <a:gd name="T27" fmla="*/ 570 h 683"/>
                <a:gd name="T28" fmla="*/ 2582 w 3402"/>
                <a:gd name="T29" fmla="*/ 536 h 683"/>
                <a:gd name="T30" fmla="*/ 2401 w 3402"/>
                <a:gd name="T31" fmla="*/ 499 h 683"/>
                <a:gd name="T32" fmla="*/ 2215 w 3402"/>
                <a:gd name="T33" fmla="*/ 463 h 683"/>
                <a:gd name="T34" fmla="*/ 2030 w 3402"/>
                <a:gd name="T35" fmla="*/ 426 h 683"/>
                <a:gd name="T36" fmla="*/ 1842 w 3402"/>
                <a:gd name="T37" fmla="*/ 389 h 683"/>
                <a:gd name="T38" fmla="*/ 1655 w 3402"/>
                <a:gd name="T39" fmla="*/ 352 h 683"/>
                <a:gd name="T40" fmla="*/ 1467 w 3402"/>
                <a:gd name="T41" fmla="*/ 313 h 683"/>
                <a:gd name="T42" fmla="*/ 1278 w 3402"/>
                <a:gd name="T43" fmla="*/ 274 h 683"/>
                <a:gd name="T44" fmla="*/ 1091 w 3402"/>
                <a:gd name="T45" fmla="*/ 235 h 683"/>
                <a:gd name="T46" fmla="*/ 904 w 3402"/>
                <a:gd name="T47" fmla="*/ 196 h 683"/>
                <a:gd name="T48" fmla="*/ 718 w 3402"/>
                <a:gd name="T49" fmla="*/ 157 h 683"/>
                <a:gd name="T50" fmla="*/ 535 w 3402"/>
                <a:gd name="T51" fmla="*/ 118 h 683"/>
                <a:gd name="T52" fmla="*/ 353 w 3402"/>
                <a:gd name="T53" fmla="*/ 80 h 683"/>
                <a:gd name="T54" fmla="*/ 176 w 3402"/>
                <a:gd name="T55" fmla="*/ 39 h 683"/>
                <a:gd name="T56" fmla="*/ 0 w 3402"/>
                <a:gd name="T57" fmla="*/ 0 h 683"/>
                <a:gd name="T58" fmla="*/ 0 w 3402"/>
                <a:gd name="T59" fmla="*/ 34 h 683"/>
                <a:gd name="T60" fmla="*/ 178 w 3402"/>
                <a:gd name="T61" fmla="*/ 71 h 683"/>
                <a:gd name="T62" fmla="*/ 362 w 3402"/>
                <a:gd name="T63" fmla="*/ 110 h 683"/>
                <a:gd name="T64" fmla="*/ 551 w 3402"/>
                <a:gd name="T65" fmla="*/ 149 h 683"/>
                <a:gd name="T66" fmla="*/ 745 w 3402"/>
                <a:gd name="T67" fmla="*/ 188 h 683"/>
                <a:gd name="T68" fmla="*/ 941 w 3402"/>
                <a:gd name="T69" fmla="*/ 228 h 683"/>
                <a:gd name="T70" fmla="*/ 1140 w 3402"/>
                <a:gd name="T71" fmla="*/ 267 h 683"/>
                <a:gd name="T72" fmla="*/ 1339 w 3402"/>
                <a:gd name="T73" fmla="*/ 306 h 683"/>
                <a:gd name="T74" fmla="*/ 1538 w 3402"/>
                <a:gd name="T75" fmla="*/ 345 h 683"/>
                <a:gd name="T76" fmla="*/ 1736 w 3402"/>
                <a:gd name="T77" fmla="*/ 382 h 683"/>
                <a:gd name="T78" fmla="*/ 1932 w 3402"/>
                <a:gd name="T79" fmla="*/ 421 h 683"/>
                <a:gd name="T80" fmla="*/ 2124 w 3402"/>
                <a:gd name="T81" fmla="*/ 456 h 683"/>
                <a:gd name="T82" fmla="*/ 2312 w 3402"/>
                <a:gd name="T83" fmla="*/ 492 h 683"/>
                <a:gd name="T84" fmla="*/ 2496 w 3402"/>
                <a:gd name="T85" fmla="*/ 527 h 683"/>
                <a:gd name="T86" fmla="*/ 2671 w 3402"/>
                <a:gd name="T87" fmla="*/ 561 h 683"/>
                <a:gd name="T88" fmla="*/ 2838 w 3402"/>
                <a:gd name="T89" fmla="*/ 592 h 683"/>
                <a:gd name="T90" fmla="*/ 2999 w 3402"/>
                <a:gd name="T91" fmla="*/ 622 h 683"/>
                <a:gd name="T92" fmla="*/ 3056 w 3402"/>
                <a:gd name="T93" fmla="*/ 636 h 683"/>
                <a:gd name="T94" fmla="*/ 3103 w 3402"/>
                <a:gd name="T95" fmla="*/ 646 h 683"/>
                <a:gd name="T96" fmla="*/ 3146 w 3402"/>
                <a:gd name="T97" fmla="*/ 656 h 683"/>
                <a:gd name="T98" fmla="*/ 3183 w 3402"/>
                <a:gd name="T99" fmla="*/ 666 h 683"/>
                <a:gd name="T100" fmla="*/ 3218 w 3402"/>
                <a:gd name="T101" fmla="*/ 673 h 683"/>
                <a:gd name="T102" fmla="*/ 3252 w 3402"/>
                <a:gd name="T103" fmla="*/ 678 h 683"/>
                <a:gd name="T104" fmla="*/ 3286 w 3402"/>
                <a:gd name="T105" fmla="*/ 681 h 683"/>
                <a:gd name="T106" fmla="*/ 3325 w 3402"/>
                <a:gd name="T107" fmla="*/ 683 h 683"/>
                <a:gd name="T108" fmla="*/ 3402 w 3402"/>
                <a:gd name="T109" fmla="*/ 676 h 6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402" h="683">
                  <a:moveTo>
                    <a:pt x="3402" y="676"/>
                  </a:moveTo>
                  <a:lnTo>
                    <a:pt x="3399" y="668"/>
                  </a:lnTo>
                  <a:lnTo>
                    <a:pt x="3338" y="673"/>
                  </a:lnTo>
                  <a:lnTo>
                    <a:pt x="3325" y="673"/>
                  </a:lnTo>
                  <a:lnTo>
                    <a:pt x="3309" y="673"/>
                  </a:lnTo>
                  <a:lnTo>
                    <a:pt x="3291" y="671"/>
                  </a:lnTo>
                  <a:lnTo>
                    <a:pt x="3271" y="668"/>
                  </a:lnTo>
                  <a:lnTo>
                    <a:pt x="3225" y="661"/>
                  </a:lnTo>
                  <a:lnTo>
                    <a:pt x="3174" y="649"/>
                  </a:lnTo>
                  <a:lnTo>
                    <a:pt x="3119" y="637"/>
                  </a:lnTo>
                  <a:lnTo>
                    <a:pt x="3060" y="625"/>
                  </a:lnTo>
                  <a:lnTo>
                    <a:pt x="2999" y="614"/>
                  </a:lnTo>
                  <a:lnTo>
                    <a:pt x="2938" y="605"/>
                  </a:lnTo>
                  <a:lnTo>
                    <a:pt x="2762" y="570"/>
                  </a:lnTo>
                  <a:lnTo>
                    <a:pt x="2582" y="536"/>
                  </a:lnTo>
                  <a:lnTo>
                    <a:pt x="2401" y="499"/>
                  </a:lnTo>
                  <a:lnTo>
                    <a:pt x="2215" y="463"/>
                  </a:lnTo>
                  <a:lnTo>
                    <a:pt x="2030" y="426"/>
                  </a:lnTo>
                  <a:lnTo>
                    <a:pt x="1842" y="389"/>
                  </a:lnTo>
                  <a:lnTo>
                    <a:pt x="1655" y="352"/>
                  </a:lnTo>
                  <a:lnTo>
                    <a:pt x="1467" y="313"/>
                  </a:lnTo>
                  <a:lnTo>
                    <a:pt x="1278" y="274"/>
                  </a:lnTo>
                  <a:lnTo>
                    <a:pt x="1091" y="235"/>
                  </a:lnTo>
                  <a:lnTo>
                    <a:pt x="904" y="196"/>
                  </a:lnTo>
                  <a:lnTo>
                    <a:pt x="718" y="157"/>
                  </a:lnTo>
                  <a:lnTo>
                    <a:pt x="535" y="118"/>
                  </a:lnTo>
                  <a:lnTo>
                    <a:pt x="353" y="80"/>
                  </a:lnTo>
                  <a:lnTo>
                    <a:pt x="176" y="39"/>
                  </a:lnTo>
                  <a:lnTo>
                    <a:pt x="0" y="0"/>
                  </a:lnTo>
                  <a:lnTo>
                    <a:pt x="0" y="34"/>
                  </a:lnTo>
                  <a:lnTo>
                    <a:pt x="178" y="71"/>
                  </a:lnTo>
                  <a:lnTo>
                    <a:pt x="362" y="110"/>
                  </a:lnTo>
                  <a:lnTo>
                    <a:pt x="551" y="149"/>
                  </a:lnTo>
                  <a:lnTo>
                    <a:pt x="745" y="188"/>
                  </a:lnTo>
                  <a:lnTo>
                    <a:pt x="941" y="228"/>
                  </a:lnTo>
                  <a:lnTo>
                    <a:pt x="1140" y="267"/>
                  </a:lnTo>
                  <a:lnTo>
                    <a:pt x="1339" y="306"/>
                  </a:lnTo>
                  <a:lnTo>
                    <a:pt x="1538" y="345"/>
                  </a:lnTo>
                  <a:lnTo>
                    <a:pt x="1736" y="382"/>
                  </a:lnTo>
                  <a:lnTo>
                    <a:pt x="1932" y="421"/>
                  </a:lnTo>
                  <a:lnTo>
                    <a:pt x="2124" y="456"/>
                  </a:lnTo>
                  <a:lnTo>
                    <a:pt x="2312" y="492"/>
                  </a:lnTo>
                  <a:lnTo>
                    <a:pt x="2496" y="527"/>
                  </a:lnTo>
                  <a:lnTo>
                    <a:pt x="2671" y="561"/>
                  </a:lnTo>
                  <a:lnTo>
                    <a:pt x="2838" y="592"/>
                  </a:lnTo>
                  <a:lnTo>
                    <a:pt x="2999" y="622"/>
                  </a:lnTo>
                  <a:lnTo>
                    <a:pt x="3056" y="636"/>
                  </a:lnTo>
                  <a:lnTo>
                    <a:pt x="3103" y="646"/>
                  </a:lnTo>
                  <a:lnTo>
                    <a:pt x="3146" y="656"/>
                  </a:lnTo>
                  <a:lnTo>
                    <a:pt x="3183" y="666"/>
                  </a:lnTo>
                  <a:lnTo>
                    <a:pt x="3218" y="673"/>
                  </a:lnTo>
                  <a:lnTo>
                    <a:pt x="3252" y="678"/>
                  </a:lnTo>
                  <a:lnTo>
                    <a:pt x="3286" y="681"/>
                  </a:lnTo>
                  <a:lnTo>
                    <a:pt x="3325" y="683"/>
                  </a:lnTo>
                  <a:lnTo>
                    <a:pt x="3402" y="676"/>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9" name="Freeform 691">
              <a:extLst>
                <a:ext uri="{FF2B5EF4-FFF2-40B4-BE49-F238E27FC236}">
                  <a16:creationId xmlns:a16="http://schemas.microsoft.com/office/drawing/2014/main" id="{C8DE9A64-6AEF-4C54-8E67-D9CC745711BC}"/>
                </a:ext>
              </a:extLst>
            </p:cNvPr>
            <p:cNvSpPr>
              <a:spLocks/>
            </p:cNvSpPr>
            <p:nvPr/>
          </p:nvSpPr>
          <p:spPr bwMode="auto">
            <a:xfrm>
              <a:off x="1265" y="1329"/>
              <a:ext cx="3339" cy="965"/>
            </a:xfrm>
            <a:custGeom>
              <a:avLst/>
              <a:gdLst>
                <a:gd name="T0" fmla="*/ 3338 w 3339"/>
                <a:gd name="T1" fmla="*/ 957 h 965"/>
                <a:gd name="T2" fmla="*/ 3267 w 3339"/>
                <a:gd name="T3" fmla="*/ 955 h 965"/>
                <a:gd name="T4" fmla="*/ 3175 w 3339"/>
                <a:gd name="T5" fmla="*/ 948 h 965"/>
                <a:gd name="T6" fmla="*/ 3059 w 3339"/>
                <a:gd name="T7" fmla="*/ 933 h 965"/>
                <a:gd name="T8" fmla="*/ 2931 w 3339"/>
                <a:gd name="T9" fmla="*/ 916 h 965"/>
                <a:gd name="T10" fmla="*/ 2711 w 3339"/>
                <a:gd name="T11" fmla="*/ 877 h 965"/>
                <a:gd name="T12" fmla="*/ 2401 w 3339"/>
                <a:gd name="T13" fmla="*/ 813 h 965"/>
                <a:gd name="T14" fmla="*/ 2098 w 3339"/>
                <a:gd name="T15" fmla="*/ 747 h 965"/>
                <a:gd name="T16" fmla="*/ 1803 w 3339"/>
                <a:gd name="T17" fmla="*/ 679 h 965"/>
                <a:gd name="T18" fmla="*/ 1511 w 3339"/>
                <a:gd name="T19" fmla="*/ 613 h 965"/>
                <a:gd name="T20" fmla="*/ 1222 w 3339"/>
                <a:gd name="T21" fmla="*/ 546 h 965"/>
                <a:gd name="T22" fmla="*/ 935 w 3339"/>
                <a:gd name="T23" fmla="*/ 478 h 965"/>
                <a:gd name="T24" fmla="*/ 646 w 3339"/>
                <a:gd name="T25" fmla="*/ 409 h 965"/>
                <a:gd name="T26" fmla="*/ 479 w 3339"/>
                <a:gd name="T27" fmla="*/ 372 h 965"/>
                <a:gd name="T28" fmla="*/ 439 w 3339"/>
                <a:gd name="T29" fmla="*/ 358 h 965"/>
                <a:gd name="T30" fmla="*/ 401 w 3339"/>
                <a:gd name="T31" fmla="*/ 341 h 965"/>
                <a:gd name="T32" fmla="*/ 369 w 3339"/>
                <a:gd name="T33" fmla="*/ 321 h 965"/>
                <a:gd name="T34" fmla="*/ 324 w 3339"/>
                <a:gd name="T35" fmla="*/ 286 h 965"/>
                <a:gd name="T36" fmla="*/ 271 w 3339"/>
                <a:gd name="T37" fmla="*/ 232 h 965"/>
                <a:gd name="T38" fmla="*/ 223 w 3339"/>
                <a:gd name="T39" fmla="*/ 174 h 965"/>
                <a:gd name="T40" fmla="*/ 170 w 3339"/>
                <a:gd name="T41" fmla="*/ 117 h 965"/>
                <a:gd name="T42" fmla="*/ 126 w 3339"/>
                <a:gd name="T43" fmla="*/ 76 h 965"/>
                <a:gd name="T44" fmla="*/ 94 w 3339"/>
                <a:gd name="T45" fmla="*/ 52 h 965"/>
                <a:gd name="T46" fmla="*/ 59 w 3339"/>
                <a:gd name="T47" fmla="*/ 29 h 965"/>
                <a:gd name="T48" fmla="*/ 20 w 3339"/>
                <a:gd name="T49" fmla="*/ 10 h 965"/>
                <a:gd name="T50" fmla="*/ 15 w 3339"/>
                <a:gd name="T51" fmla="*/ 25 h 965"/>
                <a:gd name="T52" fmla="*/ 40 w 3339"/>
                <a:gd name="T53" fmla="*/ 74 h 965"/>
                <a:gd name="T54" fmla="*/ 60 w 3339"/>
                <a:gd name="T55" fmla="*/ 120 h 965"/>
                <a:gd name="T56" fmla="*/ 74 w 3339"/>
                <a:gd name="T57" fmla="*/ 162 h 965"/>
                <a:gd name="T58" fmla="*/ 87 w 3339"/>
                <a:gd name="T59" fmla="*/ 221 h 965"/>
                <a:gd name="T60" fmla="*/ 91 w 3339"/>
                <a:gd name="T61" fmla="*/ 291 h 965"/>
                <a:gd name="T62" fmla="*/ 265 w 3339"/>
                <a:gd name="T63" fmla="*/ 362 h 965"/>
                <a:gd name="T64" fmla="*/ 616 w 3339"/>
                <a:gd name="T65" fmla="*/ 438 h 965"/>
                <a:gd name="T66" fmla="*/ 969 w 3339"/>
                <a:gd name="T67" fmla="*/ 515 h 965"/>
                <a:gd name="T68" fmla="*/ 1322 w 3339"/>
                <a:gd name="T69" fmla="*/ 593 h 965"/>
                <a:gd name="T70" fmla="*/ 1671 w 3339"/>
                <a:gd name="T71" fmla="*/ 669 h 965"/>
                <a:gd name="T72" fmla="*/ 2014 w 3339"/>
                <a:gd name="T73" fmla="*/ 744 h 965"/>
                <a:gd name="T74" fmla="*/ 2348 w 3339"/>
                <a:gd name="T75" fmla="*/ 813 h 965"/>
                <a:gd name="T76" fmla="*/ 2671 w 3339"/>
                <a:gd name="T77" fmla="*/ 879 h 965"/>
                <a:gd name="T78" fmla="*/ 2895 w 3339"/>
                <a:gd name="T79" fmla="*/ 918 h 965"/>
                <a:gd name="T80" fmla="*/ 3030 w 3339"/>
                <a:gd name="T81" fmla="*/ 936 h 965"/>
                <a:gd name="T82" fmla="*/ 3157 w 3339"/>
                <a:gd name="T83" fmla="*/ 953 h 965"/>
                <a:gd name="T84" fmla="*/ 3265 w 3339"/>
                <a:gd name="T85" fmla="*/ 963 h 965"/>
                <a:gd name="T86" fmla="*/ 3339 w 3339"/>
                <a:gd name="T87" fmla="*/ 965 h 9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339" h="965">
                  <a:moveTo>
                    <a:pt x="3339" y="965"/>
                  </a:moveTo>
                  <a:lnTo>
                    <a:pt x="3338" y="957"/>
                  </a:lnTo>
                  <a:lnTo>
                    <a:pt x="3297" y="953"/>
                  </a:lnTo>
                  <a:lnTo>
                    <a:pt x="3267" y="955"/>
                  </a:lnTo>
                  <a:lnTo>
                    <a:pt x="3224" y="953"/>
                  </a:lnTo>
                  <a:lnTo>
                    <a:pt x="3175" y="948"/>
                  </a:lnTo>
                  <a:lnTo>
                    <a:pt x="3118" y="941"/>
                  </a:lnTo>
                  <a:lnTo>
                    <a:pt x="3059" y="933"/>
                  </a:lnTo>
                  <a:lnTo>
                    <a:pt x="2995" y="924"/>
                  </a:lnTo>
                  <a:lnTo>
                    <a:pt x="2931" y="916"/>
                  </a:lnTo>
                  <a:lnTo>
                    <a:pt x="2870" y="908"/>
                  </a:lnTo>
                  <a:lnTo>
                    <a:pt x="2711" y="877"/>
                  </a:lnTo>
                  <a:lnTo>
                    <a:pt x="2554" y="845"/>
                  </a:lnTo>
                  <a:lnTo>
                    <a:pt x="2401" y="813"/>
                  </a:lnTo>
                  <a:lnTo>
                    <a:pt x="2249" y="779"/>
                  </a:lnTo>
                  <a:lnTo>
                    <a:pt x="2098" y="747"/>
                  </a:lnTo>
                  <a:lnTo>
                    <a:pt x="1950" y="713"/>
                  </a:lnTo>
                  <a:lnTo>
                    <a:pt x="1803" y="679"/>
                  </a:lnTo>
                  <a:lnTo>
                    <a:pt x="1656" y="647"/>
                  </a:lnTo>
                  <a:lnTo>
                    <a:pt x="1511" y="613"/>
                  </a:lnTo>
                  <a:lnTo>
                    <a:pt x="1366" y="580"/>
                  </a:lnTo>
                  <a:lnTo>
                    <a:pt x="1222" y="546"/>
                  </a:lnTo>
                  <a:lnTo>
                    <a:pt x="1079" y="512"/>
                  </a:lnTo>
                  <a:lnTo>
                    <a:pt x="935" y="478"/>
                  </a:lnTo>
                  <a:lnTo>
                    <a:pt x="790" y="443"/>
                  </a:lnTo>
                  <a:lnTo>
                    <a:pt x="646" y="409"/>
                  </a:lnTo>
                  <a:lnTo>
                    <a:pt x="501" y="375"/>
                  </a:lnTo>
                  <a:lnTo>
                    <a:pt x="479" y="372"/>
                  </a:lnTo>
                  <a:lnTo>
                    <a:pt x="459" y="365"/>
                  </a:lnTo>
                  <a:lnTo>
                    <a:pt x="439" y="358"/>
                  </a:lnTo>
                  <a:lnTo>
                    <a:pt x="420" y="350"/>
                  </a:lnTo>
                  <a:lnTo>
                    <a:pt x="401" y="341"/>
                  </a:lnTo>
                  <a:lnTo>
                    <a:pt x="385" y="331"/>
                  </a:lnTo>
                  <a:lnTo>
                    <a:pt x="369" y="321"/>
                  </a:lnTo>
                  <a:lnTo>
                    <a:pt x="354" y="309"/>
                  </a:lnTo>
                  <a:lnTo>
                    <a:pt x="324" y="286"/>
                  </a:lnTo>
                  <a:lnTo>
                    <a:pt x="298" y="260"/>
                  </a:lnTo>
                  <a:lnTo>
                    <a:pt x="271" y="232"/>
                  </a:lnTo>
                  <a:lnTo>
                    <a:pt x="248" y="205"/>
                  </a:lnTo>
                  <a:lnTo>
                    <a:pt x="223" y="174"/>
                  </a:lnTo>
                  <a:lnTo>
                    <a:pt x="197" y="145"/>
                  </a:lnTo>
                  <a:lnTo>
                    <a:pt x="170" y="117"/>
                  </a:lnTo>
                  <a:lnTo>
                    <a:pt x="141" y="90"/>
                  </a:lnTo>
                  <a:lnTo>
                    <a:pt x="126" y="76"/>
                  </a:lnTo>
                  <a:lnTo>
                    <a:pt x="111" y="64"/>
                  </a:lnTo>
                  <a:lnTo>
                    <a:pt x="94" y="52"/>
                  </a:lnTo>
                  <a:lnTo>
                    <a:pt x="77" y="41"/>
                  </a:lnTo>
                  <a:lnTo>
                    <a:pt x="59" y="29"/>
                  </a:lnTo>
                  <a:lnTo>
                    <a:pt x="40" y="19"/>
                  </a:lnTo>
                  <a:lnTo>
                    <a:pt x="20" y="10"/>
                  </a:lnTo>
                  <a:lnTo>
                    <a:pt x="0" y="0"/>
                  </a:lnTo>
                  <a:lnTo>
                    <a:pt x="15" y="25"/>
                  </a:lnTo>
                  <a:lnTo>
                    <a:pt x="28" y="51"/>
                  </a:lnTo>
                  <a:lnTo>
                    <a:pt x="40" y="74"/>
                  </a:lnTo>
                  <a:lnTo>
                    <a:pt x="50" y="98"/>
                  </a:lnTo>
                  <a:lnTo>
                    <a:pt x="60" y="120"/>
                  </a:lnTo>
                  <a:lnTo>
                    <a:pt x="67" y="142"/>
                  </a:lnTo>
                  <a:lnTo>
                    <a:pt x="74" y="162"/>
                  </a:lnTo>
                  <a:lnTo>
                    <a:pt x="79" y="183"/>
                  </a:lnTo>
                  <a:lnTo>
                    <a:pt x="87" y="221"/>
                  </a:lnTo>
                  <a:lnTo>
                    <a:pt x="91" y="257"/>
                  </a:lnTo>
                  <a:lnTo>
                    <a:pt x="91" y="291"/>
                  </a:lnTo>
                  <a:lnTo>
                    <a:pt x="89" y="323"/>
                  </a:lnTo>
                  <a:lnTo>
                    <a:pt x="265" y="362"/>
                  </a:lnTo>
                  <a:lnTo>
                    <a:pt x="440" y="399"/>
                  </a:lnTo>
                  <a:lnTo>
                    <a:pt x="616" y="438"/>
                  </a:lnTo>
                  <a:lnTo>
                    <a:pt x="793" y="477"/>
                  </a:lnTo>
                  <a:lnTo>
                    <a:pt x="969" y="515"/>
                  </a:lnTo>
                  <a:lnTo>
                    <a:pt x="1146" y="554"/>
                  </a:lnTo>
                  <a:lnTo>
                    <a:pt x="1322" y="593"/>
                  </a:lnTo>
                  <a:lnTo>
                    <a:pt x="1497" y="632"/>
                  </a:lnTo>
                  <a:lnTo>
                    <a:pt x="1671" y="669"/>
                  </a:lnTo>
                  <a:lnTo>
                    <a:pt x="1843" y="706"/>
                  </a:lnTo>
                  <a:lnTo>
                    <a:pt x="2014" y="744"/>
                  </a:lnTo>
                  <a:lnTo>
                    <a:pt x="2183" y="779"/>
                  </a:lnTo>
                  <a:lnTo>
                    <a:pt x="2348" y="813"/>
                  </a:lnTo>
                  <a:lnTo>
                    <a:pt x="2512" y="847"/>
                  </a:lnTo>
                  <a:lnTo>
                    <a:pt x="2671" y="879"/>
                  </a:lnTo>
                  <a:lnTo>
                    <a:pt x="2828" y="908"/>
                  </a:lnTo>
                  <a:lnTo>
                    <a:pt x="2895" y="918"/>
                  </a:lnTo>
                  <a:lnTo>
                    <a:pt x="2963" y="928"/>
                  </a:lnTo>
                  <a:lnTo>
                    <a:pt x="3030" y="936"/>
                  </a:lnTo>
                  <a:lnTo>
                    <a:pt x="3094" y="946"/>
                  </a:lnTo>
                  <a:lnTo>
                    <a:pt x="3157" y="953"/>
                  </a:lnTo>
                  <a:lnTo>
                    <a:pt x="3214" y="960"/>
                  </a:lnTo>
                  <a:lnTo>
                    <a:pt x="3265" y="963"/>
                  </a:lnTo>
                  <a:lnTo>
                    <a:pt x="3309" y="965"/>
                  </a:lnTo>
                  <a:lnTo>
                    <a:pt x="3339" y="965"/>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0" name="Freeform 692">
              <a:extLst>
                <a:ext uri="{FF2B5EF4-FFF2-40B4-BE49-F238E27FC236}">
                  <a16:creationId xmlns:a16="http://schemas.microsoft.com/office/drawing/2014/main" id="{CA8A59D6-B5E0-46F4-B10C-49546D73B146}"/>
                </a:ext>
              </a:extLst>
            </p:cNvPr>
            <p:cNvSpPr>
              <a:spLocks/>
            </p:cNvSpPr>
            <p:nvPr/>
          </p:nvSpPr>
          <p:spPr bwMode="auto">
            <a:xfrm>
              <a:off x="4083" y="2235"/>
              <a:ext cx="494" cy="120"/>
            </a:xfrm>
            <a:custGeom>
              <a:avLst/>
              <a:gdLst>
                <a:gd name="T0" fmla="*/ 0 w 494"/>
                <a:gd name="T1" fmla="*/ 0 h 120"/>
                <a:gd name="T2" fmla="*/ 50 w 494"/>
                <a:gd name="T3" fmla="*/ 3 h 120"/>
                <a:gd name="T4" fmla="*/ 103 w 494"/>
                <a:gd name="T5" fmla="*/ 3 h 120"/>
                <a:gd name="T6" fmla="*/ 153 w 494"/>
                <a:gd name="T7" fmla="*/ 5 h 120"/>
                <a:gd name="T8" fmla="*/ 204 w 494"/>
                <a:gd name="T9" fmla="*/ 5 h 120"/>
                <a:gd name="T10" fmla="*/ 253 w 494"/>
                <a:gd name="T11" fmla="*/ 5 h 120"/>
                <a:gd name="T12" fmla="*/ 303 w 494"/>
                <a:gd name="T13" fmla="*/ 3 h 120"/>
                <a:gd name="T14" fmla="*/ 354 w 494"/>
                <a:gd name="T15" fmla="*/ 3 h 120"/>
                <a:gd name="T16" fmla="*/ 403 w 494"/>
                <a:gd name="T17" fmla="*/ 0 h 120"/>
                <a:gd name="T18" fmla="*/ 418 w 494"/>
                <a:gd name="T19" fmla="*/ 7 h 120"/>
                <a:gd name="T20" fmla="*/ 430 w 494"/>
                <a:gd name="T21" fmla="*/ 12 h 120"/>
                <a:gd name="T22" fmla="*/ 444 w 494"/>
                <a:gd name="T23" fmla="*/ 18 h 120"/>
                <a:gd name="T24" fmla="*/ 454 w 494"/>
                <a:gd name="T25" fmla="*/ 27 h 120"/>
                <a:gd name="T26" fmla="*/ 474 w 494"/>
                <a:gd name="T27" fmla="*/ 42 h 120"/>
                <a:gd name="T28" fmla="*/ 494 w 494"/>
                <a:gd name="T29" fmla="*/ 62 h 120"/>
                <a:gd name="T30" fmla="*/ 471 w 494"/>
                <a:gd name="T31" fmla="*/ 81 h 120"/>
                <a:gd name="T32" fmla="*/ 449 w 494"/>
                <a:gd name="T33" fmla="*/ 96 h 120"/>
                <a:gd name="T34" fmla="*/ 437 w 494"/>
                <a:gd name="T35" fmla="*/ 105 h 120"/>
                <a:gd name="T36" fmla="*/ 423 w 494"/>
                <a:gd name="T37" fmla="*/ 110 h 120"/>
                <a:gd name="T38" fmla="*/ 408 w 494"/>
                <a:gd name="T39" fmla="*/ 115 h 120"/>
                <a:gd name="T40" fmla="*/ 391 w 494"/>
                <a:gd name="T41" fmla="*/ 120 h 120"/>
                <a:gd name="T42" fmla="*/ 342 w 494"/>
                <a:gd name="T43" fmla="*/ 103 h 120"/>
                <a:gd name="T44" fmla="*/ 295 w 494"/>
                <a:gd name="T45" fmla="*/ 88 h 120"/>
                <a:gd name="T46" fmla="*/ 246 w 494"/>
                <a:gd name="T47" fmla="*/ 71 h 120"/>
                <a:gd name="T48" fmla="*/ 195 w 494"/>
                <a:gd name="T49" fmla="*/ 57 h 120"/>
                <a:gd name="T50" fmla="*/ 146 w 494"/>
                <a:gd name="T51" fmla="*/ 42 h 120"/>
                <a:gd name="T52" fmla="*/ 97 w 494"/>
                <a:gd name="T53" fmla="*/ 29 h 120"/>
                <a:gd name="T54" fmla="*/ 49 w 494"/>
                <a:gd name="T55" fmla="*/ 13 h 120"/>
                <a:gd name="T56" fmla="*/ 0 w 494"/>
                <a:gd name="T57" fmla="*/ 0 h 1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94" h="120">
                  <a:moveTo>
                    <a:pt x="0" y="0"/>
                  </a:moveTo>
                  <a:lnTo>
                    <a:pt x="50" y="3"/>
                  </a:lnTo>
                  <a:lnTo>
                    <a:pt x="103" y="3"/>
                  </a:lnTo>
                  <a:lnTo>
                    <a:pt x="153" y="5"/>
                  </a:lnTo>
                  <a:lnTo>
                    <a:pt x="204" y="5"/>
                  </a:lnTo>
                  <a:lnTo>
                    <a:pt x="253" y="5"/>
                  </a:lnTo>
                  <a:lnTo>
                    <a:pt x="303" y="3"/>
                  </a:lnTo>
                  <a:lnTo>
                    <a:pt x="354" y="3"/>
                  </a:lnTo>
                  <a:lnTo>
                    <a:pt x="403" y="0"/>
                  </a:lnTo>
                  <a:lnTo>
                    <a:pt x="418" y="7"/>
                  </a:lnTo>
                  <a:lnTo>
                    <a:pt x="430" y="12"/>
                  </a:lnTo>
                  <a:lnTo>
                    <a:pt x="444" y="18"/>
                  </a:lnTo>
                  <a:lnTo>
                    <a:pt x="454" y="27"/>
                  </a:lnTo>
                  <a:lnTo>
                    <a:pt x="474" y="42"/>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path>
              </a:pathLst>
            </a:custGeom>
            <a:noFill/>
            <a:ln w="3175">
              <a:solidFill>
                <a:srgbClr val="96959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31" name="Freeform 693">
              <a:extLst>
                <a:ext uri="{FF2B5EF4-FFF2-40B4-BE49-F238E27FC236}">
                  <a16:creationId xmlns:a16="http://schemas.microsoft.com/office/drawing/2014/main" id="{D5B569CA-D622-4C51-A310-AD75B6DB68AA}"/>
                </a:ext>
              </a:extLst>
            </p:cNvPr>
            <p:cNvSpPr>
              <a:spLocks/>
            </p:cNvSpPr>
            <p:nvPr/>
          </p:nvSpPr>
          <p:spPr bwMode="auto">
            <a:xfrm>
              <a:off x="1325" y="1273"/>
              <a:ext cx="76" cy="479"/>
            </a:xfrm>
            <a:custGeom>
              <a:avLst/>
              <a:gdLst>
                <a:gd name="T0" fmla="*/ 7 w 76"/>
                <a:gd name="T1" fmla="*/ 0 h 479"/>
                <a:gd name="T2" fmla="*/ 4 w 76"/>
                <a:gd name="T3" fmla="*/ 2 h 479"/>
                <a:gd name="T4" fmla="*/ 2 w 76"/>
                <a:gd name="T5" fmla="*/ 5 h 479"/>
                <a:gd name="T6" fmla="*/ 0 w 76"/>
                <a:gd name="T7" fmla="*/ 9 h 479"/>
                <a:gd name="T8" fmla="*/ 0 w 76"/>
                <a:gd name="T9" fmla="*/ 12 h 479"/>
                <a:gd name="T10" fmla="*/ 76 w 76"/>
                <a:gd name="T11" fmla="*/ 479 h 47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479">
                  <a:moveTo>
                    <a:pt x="7" y="0"/>
                  </a:moveTo>
                  <a:lnTo>
                    <a:pt x="4" y="2"/>
                  </a:lnTo>
                  <a:lnTo>
                    <a:pt x="2" y="5"/>
                  </a:lnTo>
                  <a:lnTo>
                    <a:pt x="0" y="9"/>
                  </a:lnTo>
                  <a:lnTo>
                    <a:pt x="0" y="12"/>
                  </a:lnTo>
                  <a:lnTo>
                    <a:pt x="76" y="47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32" name="Freeform 694">
              <a:extLst>
                <a:ext uri="{FF2B5EF4-FFF2-40B4-BE49-F238E27FC236}">
                  <a16:creationId xmlns:a16="http://schemas.microsoft.com/office/drawing/2014/main" id="{815FA5B7-26A2-4C19-A059-A4DF2DF19E88}"/>
                </a:ext>
              </a:extLst>
            </p:cNvPr>
            <p:cNvSpPr>
              <a:spLocks/>
            </p:cNvSpPr>
            <p:nvPr/>
          </p:nvSpPr>
          <p:spPr bwMode="auto">
            <a:xfrm>
              <a:off x="1910" y="1547"/>
              <a:ext cx="145" cy="103"/>
            </a:xfrm>
            <a:custGeom>
              <a:avLst/>
              <a:gdLst>
                <a:gd name="T0" fmla="*/ 64 w 145"/>
                <a:gd name="T1" fmla="*/ 0 h 103"/>
                <a:gd name="T2" fmla="*/ 65 w 145"/>
                <a:gd name="T3" fmla="*/ 7 h 103"/>
                <a:gd name="T4" fmla="*/ 67 w 145"/>
                <a:gd name="T5" fmla="*/ 14 h 103"/>
                <a:gd name="T6" fmla="*/ 67 w 145"/>
                <a:gd name="T7" fmla="*/ 19 h 103"/>
                <a:gd name="T8" fmla="*/ 67 w 145"/>
                <a:gd name="T9" fmla="*/ 25 h 103"/>
                <a:gd name="T10" fmla="*/ 62 w 145"/>
                <a:gd name="T11" fmla="*/ 39 h 103"/>
                <a:gd name="T12" fmla="*/ 54 w 145"/>
                <a:gd name="T13" fmla="*/ 51 h 103"/>
                <a:gd name="T14" fmla="*/ 44 w 145"/>
                <a:gd name="T15" fmla="*/ 63 h 103"/>
                <a:gd name="T16" fmla="*/ 30 w 145"/>
                <a:gd name="T17" fmla="*/ 76 h 103"/>
                <a:gd name="T18" fmla="*/ 15 w 145"/>
                <a:gd name="T19" fmla="*/ 88 h 103"/>
                <a:gd name="T20" fmla="*/ 0 w 145"/>
                <a:gd name="T21" fmla="*/ 101 h 103"/>
                <a:gd name="T22" fmla="*/ 20 w 145"/>
                <a:gd name="T23" fmla="*/ 101 h 103"/>
                <a:gd name="T24" fmla="*/ 40 w 145"/>
                <a:gd name="T25" fmla="*/ 103 h 103"/>
                <a:gd name="T26" fmla="*/ 138 w 145"/>
                <a:gd name="T27" fmla="*/ 44 h 103"/>
                <a:gd name="T28" fmla="*/ 141 w 145"/>
                <a:gd name="T29" fmla="*/ 39 h 103"/>
                <a:gd name="T30" fmla="*/ 145 w 145"/>
                <a:gd name="T31" fmla="*/ 36 h 103"/>
                <a:gd name="T32" fmla="*/ 145 w 145"/>
                <a:gd name="T33" fmla="*/ 32 h 103"/>
                <a:gd name="T34" fmla="*/ 145 w 145"/>
                <a:gd name="T35" fmla="*/ 29 h 103"/>
                <a:gd name="T36" fmla="*/ 145 w 145"/>
                <a:gd name="T37" fmla="*/ 25 h 103"/>
                <a:gd name="T38" fmla="*/ 141 w 145"/>
                <a:gd name="T39" fmla="*/ 24 h 103"/>
                <a:gd name="T40" fmla="*/ 138 w 145"/>
                <a:gd name="T41" fmla="*/ 20 h 103"/>
                <a:gd name="T42" fmla="*/ 133 w 145"/>
                <a:gd name="T43" fmla="*/ 19 h 103"/>
                <a:gd name="T44" fmla="*/ 116 w 145"/>
                <a:gd name="T45" fmla="*/ 14 h 103"/>
                <a:gd name="T46" fmla="*/ 99 w 145"/>
                <a:gd name="T47" fmla="*/ 8 h 103"/>
                <a:gd name="T48" fmla="*/ 81 w 145"/>
                <a:gd name="T49" fmla="*/ 3 h 103"/>
                <a:gd name="T50" fmla="*/ 64 w 145"/>
                <a:gd name="T51" fmla="*/ 0 h 1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03">
                  <a:moveTo>
                    <a:pt x="64" y="0"/>
                  </a:moveTo>
                  <a:lnTo>
                    <a:pt x="65" y="7"/>
                  </a:lnTo>
                  <a:lnTo>
                    <a:pt x="67" y="14"/>
                  </a:lnTo>
                  <a:lnTo>
                    <a:pt x="67" y="19"/>
                  </a:lnTo>
                  <a:lnTo>
                    <a:pt x="67" y="25"/>
                  </a:lnTo>
                  <a:lnTo>
                    <a:pt x="62" y="39"/>
                  </a:lnTo>
                  <a:lnTo>
                    <a:pt x="54" y="51"/>
                  </a:lnTo>
                  <a:lnTo>
                    <a:pt x="44" y="63"/>
                  </a:lnTo>
                  <a:lnTo>
                    <a:pt x="30" y="76"/>
                  </a:lnTo>
                  <a:lnTo>
                    <a:pt x="15" y="88"/>
                  </a:lnTo>
                  <a:lnTo>
                    <a:pt x="0" y="101"/>
                  </a:lnTo>
                  <a:lnTo>
                    <a:pt x="20" y="101"/>
                  </a:lnTo>
                  <a:lnTo>
                    <a:pt x="40" y="103"/>
                  </a:lnTo>
                  <a:lnTo>
                    <a:pt x="138" y="44"/>
                  </a:lnTo>
                  <a:lnTo>
                    <a:pt x="141" y="39"/>
                  </a:lnTo>
                  <a:lnTo>
                    <a:pt x="145" y="36"/>
                  </a:lnTo>
                  <a:lnTo>
                    <a:pt x="145" y="32"/>
                  </a:lnTo>
                  <a:lnTo>
                    <a:pt x="145" y="29"/>
                  </a:lnTo>
                  <a:lnTo>
                    <a:pt x="145" y="25"/>
                  </a:lnTo>
                  <a:lnTo>
                    <a:pt x="141" y="24"/>
                  </a:lnTo>
                  <a:lnTo>
                    <a:pt x="138" y="20"/>
                  </a:lnTo>
                  <a:lnTo>
                    <a:pt x="133" y="19"/>
                  </a:lnTo>
                  <a:lnTo>
                    <a:pt x="116" y="14"/>
                  </a:lnTo>
                  <a:lnTo>
                    <a:pt x="99" y="8"/>
                  </a:lnTo>
                  <a:lnTo>
                    <a:pt x="81" y="3"/>
                  </a:lnTo>
                  <a:lnTo>
                    <a:pt x="64"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3" name="Freeform 695">
              <a:extLst>
                <a:ext uri="{FF2B5EF4-FFF2-40B4-BE49-F238E27FC236}">
                  <a16:creationId xmlns:a16="http://schemas.microsoft.com/office/drawing/2014/main" id="{C58CAAA5-7CEF-4FDC-9753-FAC1333EE788}"/>
                </a:ext>
              </a:extLst>
            </p:cNvPr>
            <p:cNvSpPr>
              <a:spLocks/>
            </p:cNvSpPr>
            <p:nvPr/>
          </p:nvSpPr>
          <p:spPr bwMode="auto">
            <a:xfrm>
              <a:off x="3966" y="1520"/>
              <a:ext cx="365" cy="429"/>
            </a:xfrm>
            <a:custGeom>
              <a:avLst/>
              <a:gdLst>
                <a:gd name="T0" fmla="*/ 138 w 365"/>
                <a:gd name="T1" fmla="*/ 0 h 429"/>
                <a:gd name="T2" fmla="*/ 142 w 365"/>
                <a:gd name="T3" fmla="*/ 25 h 429"/>
                <a:gd name="T4" fmla="*/ 144 w 365"/>
                <a:gd name="T5" fmla="*/ 51 h 429"/>
                <a:gd name="T6" fmla="*/ 142 w 365"/>
                <a:gd name="T7" fmla="*/ 78 h 429"/>
                <a:gd name="T8" fmla="*/ 140 w 365"/>
                <a:gd name="T9" fmla="*/ 103 h 429"/>
                <a:gd name="T10" fmla="*/ 135 w 365"/>
                <a:gd name="T11" fmla="*/ 130 h 429"/>
                <a:gd name="T12" fmla="*/ 128 w 365"/>
                <a:gd name="T13" fmla="*/ 157 h 429"/>
                <a:gd name="T14" fmla="*/ 120 w 365"/>
                <a:gd name="T15" fmla="*/ 183 h 429"/>
                <a:gd name="T16" fmla="*/ 111 w 365"/>
                <a:gd name="T17" fmla="*/ 210 h 429"/>
                <a:gd name="T18" fmla="*/ 101 w 365"/>
                <a:gd name="T19" fmla="*/ 237 h 429"/>
                <a:gd name="T20" fmla="*/ 88 w 365"/>
                <a:gd name="T21" fmla="*/ 264 h 429"/>
                <a:gd name="T22" fmla="*/ 76 w 365"/>
                <a:gd name="T23" fmla="*/ 291 h 429"/>
                <a:gd name="T24" fmla="*/ 63 w 365"/>
                <a:gd name="T25" fmla="*/ 316 h 429"/>
                <a:gd name="T26" fmla="*/ 32 w 365"/>
                <a:gd name="T27" fmla="*/ 368 h 429"/>
                <a:gd name="T28" fmla="*/ 0 w 365"/>
                <a:gd name="T29" fmla="*/ 421 h 429"/>
                <a:gd name="T30" fmla="*/ 22 w 365"/>
                <a:gd name="T31" fmla="*/ 424 h 429"/>
                <a:gd name="T32" fmla="*/ 51 w 365"/>
                <a:gd name="T33" fmla="*/ 429 h 429"/>
                <a:gd name="T34" fmla="*/ 358 w 365"/>
                <a:gd name="T35" fmla="*/ 68 h 429"/>
                <a:gd name="T36" fmla="*/ 363 w 365"/>
                <a:gd name="T37" fmla="*/ 61 h 429"/>
                <a:gd name="T38" fmla="*/ 365 w 365"/>
                <a:gd name="T39" fmla="*/ 54 h 429"/>
                <a:gd name="T40" fmla="*/ 365 w 365"/>
                <a:gd name="T41" fmla="*/ 49 h 429"/>
                <a:gd name="T42" fmla="*/ 361 w 365"/>
                <a:gd name="T43" fmla="*/ 44 h 429"/>
                <a:gd name="T44" fmla="*/ 358 w 365"/>
                <a:gd name="T45" fmla="*/ 41 h 429"/>
                <a:gd name="T46" fmla="*/ 355 w 365"/>
                <a:gd name="T47" fmla="*/ 37 h 429"/>
                <a:gd name="T48" fmla="*/ 350 w 365"/>
                <a:gd name="T49" fmla="*/ 35 h 429"/>
                <a:gd name="T50" fmla="*/ 344 w 365"/>
                <a:gd name="T51" fmla="*/ 32 h 429"/>
                <a:gd name="T52" fmla="*/ 317 w 365"/>
                <a:gd name="T53" fmla="*/ 24 h 429"/>
                <a:gd name="T54" fmla="*/ 287 w 365"/>
                <a:gd name="T55" fmla="*/ 15 h 429"/>
                <a:gd name="T56" fmla="*/ 257 w 365"/>
                <a:gd name="T57" fmla="*/ 10 h 429"/>
                <a:gd name="T58" fmla="*/ 226 w 365"/>
                <a:gd name="T59" fmla="*/ 7 h 429"/>
                <a:gd name="T60" fmla="*/ 172 w 365"/>
                <a:gd name="T61" fmla="*/ 2 h 429"/>
                <a:gd name="T62" fmla="*/ 138 w 365"/>
                <a:gd name="T63" fmla="*/ 0 h 4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65" h="429">
                  <a:moveTo>
                    <a:pt x="138" y="0"/>
                  </a:moveTo>
                  <a:lnTo>
                    <a:pt x="142" y="25"/>
                  </a:lnTo>
                  <a:lnTo>
                    <a:pt x="144" y="51"/>
                  </a:lnTo>
                  <a:lnTo>
                    <a:pt x="142" y="78"/>
                  </a:lnTo>
                  <a:lnTo>
                    <a:pt x="140" y="103"/>
                  </a:lnTo>
                  <a:lnTo>
                    <a:pt x="135" y="130"/>
                  </a:lnTo>
                  <a:lnTo>
                    <a:pt x="128" y="157"/>
                  </a:lnTo>
                  <a:lnTo>
                    <a:pt x="120" y="183"/>
                  </a:lnTo>
                  <a:lnTo>
                    <a:pt x="111" y="210"/>
                  </a:lnTo>
                  <a:lnTo>
                    <a:pt x="101" y="237"/>
                  </a:lnTo>
                  <a:lnTo>
                    <a:pt x="88" y="264"/>
                  </a:lnTo>
                  <a:lnTo>
                    <a:pt x="76" y="291"/>
                  </a:lnTo>
                  <a:lnTo>
                    <a:pt x="63" y="316"/>
                  </a:lnTo>
                  <a:lnTo>
                    <a:pt x="32" y="368"/>
                  </a:lnTo>
                  <a:lnTo>
                    <a:pt x="0" y="421"/>
                  </a:lnTo>
                  <a:lnTo>
                    <a:pt x="22" y="424"/>
                  </a:lnTo>
                  <a:lnTo>
                    <a:pt x="51" y="429"/>
                  </a:lnTo>
                  <a:lnTo>
                    <a:pt x="358" y="68"/>
                  </a:lnTo>
                  <a:lnTo>
                    <a:pt x="363" y="61"/>
                  </a:lnTo>
                  <a:lnTo>
                    <a:pt x="365" y="54"/>
                  </a:lnTo>
                  <a:lnTo>
                    <a:pt x="365" y="49"/>
                  </a:lnTo>
                  <a:lnTo>
                    <a:pt x="361" y="44"/>
                  </a:lnTo>
                  <a:lnTo>
                    <a:pt x="358" y="41"/>
                  </a:lnTo>
                  <a:lnTo>
                    <a:pt x="355" y="37"/>
                  </a:lnTo>
                  <a:lnTo>
                    <a:pt x="350" y="35"/>
                  </a:lnTo>
                  <a:lnTo>
                    <a:pt x="344" y="32"/>
                  </a:lnTo>
                  <a:lnTo>
                    <a:pt x="317" y="24"/>
                  </a:lnTo>
                  <a:lnTo>
                    <a:pt x="287" y="15"/>
                  </a:lnTo>
                  <a:lnTo>
                    <a:pt x="257" y="10"/>
                  </a:lnTo>
                  <a:lnTo>
                    <a:pt x="226" y="7"/>
                  </a:lnTo>
                  <a:lnTo>
                    <a:pt x="172" y="2"/>
                  </a:lnTo>
                  <a:lnTo>
                    <a:pt x="138"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4" name="Freeform 696">
              <a:extLst>
                <a:ext uri="{FF2B5EF4-FFF2-40B4-BE49-F238E27FC236}">
                  <a16:creationId xmlns:a16="http://schemas.microsoft.com/office/drawing/2014/main" id="{152BCC9A-8934-45D0-8C54-56996C540F48}"/>
                </a:ext>
              </a:extLst>
            </p:cNvPr>
            <p:cNvSpPr>
              <a:spLocks/>
            </p:cNvSpPr>
            <p:nvPr/>
          </p:nvSpPr>
          <p:spPr bwMode="auto">
            <a:xfrm>
              <a:off x="1903" y="1544"/>
              <a:ext cx="76" cy="104"/>
            </a:xfrm>
            <a:custGeom>
              <a:avLst/>
              <a:gdLst>
                <a:gd name="T0" fmla="*/ 71 w 76"/>
                <a:gd name="T1" fmla="*/ 3 h 104"/>
                <a:gd name="T2" fmla="*/ 72 w 76"/>
                <a:gd name="T3" fmla="*/ 10 h 104"/>
                <a:gd name="T4" fmla="*/ 74 w 76"/>
                <a:gd name="T5" fmla="*/ 17 h 104"/>
                <a:gd name="T6" fmla="*/ 74 w 76"/>
                <a:gd name="T7" fmla="*/ 22 h 104"/>
                <a:gd name="T8" fmla="*/ 74 w 76"/>
                <a:gd name="T9" fmla="*/ 28 h 104"/>
                <a:gd name="T10" fmla="*/ 69 w 76"/>
                <a:gd name="T11" fmla="*/ 42 h 104"/>
                <a:gd name="T12" fmla="*/ 61 w 76"/>
                <a:gd name="T13" fmla="*/ 54 h 104"/>
                <a:gd name="T14" fmla="*/ 51 w 76"/>
                <a:gd name="T15" fmla="*/ 66 h 104"/>
                <a:gd name="T16" fmla="*/ 37 w 76"/>
                <a:gd name="T17" fmla="*/ 79 h 104"/>
                <a:gd name="T18" fmla="*/ 22 w 76"/>
                <a:gd name="T19" fmla="*/ 91 h 104"/>
                <a:gd name="T20" fmla="*/ 7 w 76"/>
                <a:gd name="T21" fmla="*/ 104 h 104"/>
                <a:gd name="T22" fmla="*/ 10 w 76"/>
                <a:gd name="T23" fmla="*/ 104 h 104"/>
                <a:gd name="T24" fmla="*/ 5 w 76"/>
                <a:gd name="T25" fmla="*/ 103 h 104"/>
                <a:gd name="T26" fmla="*/ 0 w 76"/>
                <a:gd name="T27" fmla="*/ 103 h 104"/>
                <a:gd name="T28" fmla="*/ 2 w 76"/>
                <a:gd name="T29" fmla="*/ 103 h 104"/>
                <a:gd name="T30" fmla="*/ 18 w 76"/>
                <a:gd name="T31" fmla="*/ 91 h 104"/>
                <a:gd name="T32" fmla="*/ 34 w 76"/>
                <a:gd name="T33" fmla="*/ 77 h 104"/>
                <a:gd name="T34" fmla="*/ 47 w 76"/>
                <a:gd name="T35" fmla="*/ 64 h 104"/>
                <a:gd name="T36" fmla="*/ 57 w 76"/>
                <a:gd name="T37" fmla="*/ 50 h 104"/>
                <a:gd name="T38" fmla="*/ 66 w 76"/>
                <a:gd name="T39" fmla="*/ 37 h 104"/>
                <a:gd name="T40" fmla="*/ 71 w 76"/>
                <a:gd name="T41" fmla="*/ 25 h 104"/>
                <a:gd name="T42" fmla="*/ 71 w 76"/>
                <a:gd name="T43" fmla="*/ 18 h 104"/>
                <a:gd name="T44" fmla="*/ 71 w 76"/>
                <a:gd name="T45" fmla="*/ 13 h 104"/>
                <a:gd name="T46" fmla="*/ 69 w 76"/>
                <a:gd name="T47" fmla="*/ 8 h 104"/>
                <a:gd name="T48" fmla="*/ 66 w 76"/>
                <a:gd name="T49" fmla="*/ 3 h 104"/>
                <a:gd name="T50" fmla="*/ 59 w 76"/>
                <a:gd name="T51" fmla="*/ 1 h 104"/>
                <a:gd name="T52" fmla="*/ 59 w 76"/>
                <a:gd name="T53" fmla="*/ 0 h 104"/>
                <a:gd name="T54" fmla="*/ 62 w 76"/>
                <a:gd name="T55" fmla="*/ 0 h 104"/>
                <a:gd name="T56" fmla="*/ 67 w 76"/>
                <a:gd name="T57" fmla="*/ 1 h 104"/>
                <a:gd name="T58" fmla="*/ 72 w 76"/>
                <a:gd name="T59" fmla="*/ 3 h 104"/>
                <a:gd name="T60" fmla="*/ 76 w 76"/>
                <a:gd name="T61" fmla="*/ 5 h 104"/>
                <a:gd name="T62" fmla="*/ 76 w 76"/>
                <a:gd name="T63" fmla="*/ 5 h 104"/>
                <a:gd name="T64" fmla="*/ 71 w 76"/>
                <a:gd name="T65" fmla="*/ 3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104">
                  <a:moveTo>
                    <a:pt x="71" y="3"/>
                  </a:moveTo>
                  <a:lnTo>
                    <a:pt x="72" y="10"/>
                  </a:lnTo>
                  <a:lnTo>
                    <a:pt x="74" y="17"/>
                  </a:lnTo>
                  <a:lnTo>
                    <a:pt x="74" y="22"/>
                  </a:lnTo>
                  <a:lnTo>
                    <a:pt x="74" y="28"/>
                  </a:lnTo>
                  <a:lnTo>
                    <a:pt x="69" y="42"/>
                  </a:lnTo>
                  <a:lnTo>
                    <a:pt x="61" y="54"/>
                  </a:lnTo>
                  <a:lnTo>
                    <a:pt x="51" y="66"/>
                  </a:lnTo>
                  <a:lnTo>
                    <a:pt x="37" y="79"/>
                  </a:lnTo>
                  <a:lnTo>
                    <a:pt x="22" y="91"/>
                  </a:lnTo>
                  <a:lnTo>
                    <a:pt x="7" y="104"/>
                  </a:lnTo>
                  <a:lnTo>
                    <a:pt x="10" y="104"/>
                  </a:lnTo>
                  <a:lnTo>
                    <a:pt x="5" y="103"/>
                  </a:lnTo>
                  <a:lnTo>
                    <a:pt x="0" y="103"/>
                  </a:lnTo>
                  <a:lnTo>
                    <a:pt x="2" y="103"/>
                  </a:lnTo>
                  <a:lnTo>
                    <a:pt x="18" y="91"/>
                  </a:lnTo>
                  <a:lnTo>
                    <a:pt x="34" y="77"/>
                  </a:lnTo>
                  <a:lnTo>
                    <a:pt x="47" y="64"/>
                  </a:lnTo>
                  <a:lnTo>
                    <a:pt x="57" y="50"/>
                  </a:lnTo>
                  <a:lnTo>
                    <a:pt x="66" y="37"/>
                  </a:lnTo>
                  <a:lnTo>
                    <a:pt x="71" y="25"/>
                  </a:lnTo>
                  <a:lnTo>
                    <a:pt x="71" y="18"/>
                  </a:lnTo>
                  <a:lnTo>
                    <a:pt x="71" y="13"/>
                  </a:lnTo>
                  <a:lnTo>
                    <a:pt x="69" y="8"/>
                  </a:lnTo>
                  <a:lnTo>
                    <a:pt x="66" y="3"/>
                  </a:lnTo>
                  <a:lnTo>
                    <a:pt x="59" y="1"/>
                  </a:lnTo>
                  <a:lnTo>
                    <a:pt x="59" y="0"/>
                  </a:lnTo>
                  <a:lnTo>
                    <a:pt x="62" y="0"/>
                  </a:lnTo>
                  <a:lnTo>
                    <a:pt x="67" y="1"/>
                  </a:lnTo>
                  <a:lnTo>
                    <a:pt x="72" y="3"/>
                  </a:lnTo>
                  <a:lnTo>
                    <a:pt x="76" y="5"/>
                  </a:lnTo>
                  <a:lnTo>
                    <a:pt x="7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5" name="Freeform 697">
              <a:extLst>
                <a:ext uri="{FF2B5EF4-FFF2-40B4-BE49-F238E27FC236}">
                  <a16:creationId xmlns:a16="http://schemas.microsoft.com/office/drawing/2014/main" id="{DC44DF21-33E4-4890-9C76-3FB0F401E1F5}"/>
                </a:ext>
              </a:extLst>
            </p:cNvPr>
            <p:cNvSpPr>
              <a:spLocks/>
            </p:cNvSpPr>
            <p:nvPr/>
          </p:nvSpPr>
          <p:spPr bwMode="auto">
            <a:xfrm>
              <a:off x="3961" y="1520"/>
              <a:ext cx="149" cy="419"/>
            </a:xfrm>
            <a:custGeom>
              <a:avLst/>
              <a:gdLst>
                <a:gd name="T0" fmla="*/ 143 w 149"/>
                <a:gd name="T1" fmla="*/ 0 h 419"/>
                <a:gd name="T2" fmla="*/ 147 w 149"/>
                <a:gd name="T3" fmla="*/ 25 h 419"/>
                <a:gd name="T4" fmla="*/ 149 w 149"/>
                <a:gd name="T5" fmla="*/ 51 h 419"/>
                <a:gd name="T6" fmla="*/ 149 w 149"/>
                <a:gd name="T7" fmla="*/ 78 h 419"/>
                <a:gd name="T8" fmla="*/ 145 w 149"/>
                <a:gd name="T9" fmla="*/ 103 h 419"/>
                <a:gd name="T10" fmla="*/ 140 w 149"/>
                <a:gd name="T11" fmla="*/ 130 h 419"/>
                <a:gd name="T12" fmla="*/ 133 w 149"/>
                <a:gd name="T13" fmla="*/ 157 h 419"/>
                <a:gd name="T14" fmla="*/ 127 w 149"/>
                <a:gd name="T15" fmla="*/ 183 h 419"/>
                <a:gd name="T16" fmla="*/ 116 w 149"/>
                <a:gd name="T17" fmla="*/ 210 h 419"/>
                <a:gd name="T18" fmla="*/ 106 w 149"/>
                <a:gd name="T19" fmla="*/ 237 h 419"/>
                <a:gd name="T20" fmla="*/ 95 w 149"/>
                <a:gd name="T21" fmla="*/ 264 h 419"/>
                <a:gd name="T22" fmla="*/ 81 w 149"/>
                <a:gd name="T23" fmla="*/ 291 h 419"/>
                <a:gd name="T24" fmla="*/ 68 w 149"/>
                <a:gd name="T25" fmla="*/ 316 h 419"/>
                <a:gd name="T26" fmla="*/ 37 w 149"/>
                <a:gd name="T27" fmla="*/ 368 h 419"/>
                <a:gd name="T28" fmla="*/ 7 w 149"/>
                <a:gd name="T29" fmla="*/ 419 h 419"/>
                <a:gd name="T30" fmla="*/ 0 w 149"/>
                <a:gd name="T31" fmla="*/ 419 h 419"/>
                <a:gd name="T32" fmla="*/ 17 w 149"/>
                <a:gd name="T33" fmla="*/ 395 h 419"/>
                <a:gd name="T34" fmla="*/ 32 w 149"/>
                <a:gd name="T35" fmla="*/ 368 h 419"/>
                <a:gd name="T36" fmla="*/ 49 w 149"/>
                <a:gd name="T37" fmla="*/ 343 h 419"/>
                <a:gd name="T38" fmla="*/ 62 w 149"/>
                <a:gd name="T39" fmla="*/ 314 h 419"/>
                <a:gd name="T40" fmla="*/ 78 w 149"/>
                <a:gd name="T41" fmla="*/ 287 h 419"/>
                <a:gd name="T42" fmla="*/ 89 w 149"/>
                <a:gd name="T43" fmla="*/ 259 h 419"/>
                <a:gd name="T44" fmla="*/ 101 w 149"/>
                <a:gd name="T45" fmla="*/ 230 h 419"/>
                <a:gd name="T46" fmla="*/ 113 w 149"/>
                <a:gd name="T47" fmla="*/ 201 h 419"/>
                <a:gd name="T48" fmla="*/ 122 w 149"/>
                <a:gd name="T49" fmla="*/ 172 h 419"/>
                <a:gd name="T50" fmla="*/ 130 w 149"/>
                <a:gd name="T51" fmla="*/ 144 h 419"/>
                <a:gd name="T52" fmla="*/ 135 w 149"/>
                <a:gd name="T53" fmla="*/ 117 h 419"/>
                <a:gd name="T54" fmla="*/ 138 w 149"/>
                <a:gd name="T55" fmla="*/ 90 h 419"/>
                <a:gd name="T56" fmla="*/ 140 w 149"/>
                <a:gd name="T57" fmla="*/ 64 h 419"/>
                <a:gd name="T58" fmla="*/ 140 w 149"/>
                <a:gd name="T59" fmla="*/ 41 h 419"/>
                <a:gd name="T60" fmla="*/ 138 w 149"/>
                <a:gd name="T61" fmla="*/ 19 h 419"/>
                <a:gd name="T62" fmla="*/ 132 w 149"/>
                <a:gd name="T63" fmla="*/ 0 h 419"/>
                <a:gd name="T64" fmla="*/ 143 w 149"/>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9" h="419">
                  <a:moveTo>
                    <a:pt x="143" y="0"/>
                  </a:moveTo>
                  <a:lnTo>
                    <a:pt x="147" y="25"/>
                  </a:lnTo>
                  <a:lnTo>
                    <a:pt x="149" y="51"/>
                  </a:lnTo>
                  <a:lnTo>
                    <a:pt x="149" y="78"/>
                  </a:lnTo>
                  <a:lnTo>
                    <a:pt x="145" y="103"/>
                  </a:lnTo>
                  <a:lnTo>
                    <a:pt x="140" y="130"/>
                  </a:lnTo>
                  <a:lnTo>
                    <a:pt x="133" y="157"/>
                  </a:lnTo>
                  <a:lnTo>
                    <a:pt x="127" y="183"/>
                  </a:lnTo>
                  <a:lnTo>
                    <a:pt x="116" y="210"/>
                  </a:lnTo>
                  <a:lnTo>
                    <a:pt x="106" y="237"/>
                  </a:lnTo>
                  <a:lnTo>
                    <a:pt x="95" y="264"/>
                  </a:lnTo>
                  <a:lnTo>
                    <a:pt x="81" y="291"/>
                  </a:lnTo>
                  <a:lnTo>
                    <a:pt x="68" y="316"/>
                  </a:lnTo>
                  <a:lnTo>
                    <a:pt x="37" y="368"/>
                  </a:lnTo>
                  <a:lnTo>
                    <a:pt x="7" y="419"/>
                  </a:lnTo>
                  <a:lnTo>
                    <a:pt x="0" y="419"/>
                  </a:lnTo>
                  <a:lnTo>
                    <a:pt x="17" y="395"/>
                  </a:lnTo>
                  <a:lnTo>
                    <a:pt x="32" y="368"/>
                  </a:lnTo>
                  <a:lnTo>
                    <a:pt x="49" y="343"/>
                  </a:lnTo>
                  <a:lnTo>
                    <a:pt x="62" y="314"/>
                  </a:lnTo>
                  <a:lnTo>
                    <a:pt x="78" y="287"/>
                  </a:lnTo>
                  <a:lnTo>
                    <a:pt x="89" y="259"/>
                  </a:lnTo>
                  <a:lnTo>
                    <a:pt x="101" y="230"/>
                  </a:lnTo>
                  <a:lnTo>
                    <a:pt x="113" y="201"/>
                  </a:lnTo>
                  <a:lnTo>
                    <a:pt x="122" y="172"/>
                  </a:lnTo>
                  <a:lnTo>
                    <a:pt x="130" y="144"/>
                  </a:lnTo>
                  <a:lnTo>
                    <a:pt x="135" y="117"/>
                  </a:lnTo>
                  <a:lnTo>
                    <a:pt x="138" y="90"/>
                  </a:lnTo>
                  <a:lnTo>
                    <a:pt x="140" y="64"/>
                  </a:lnTo>
                  <a:lnTo>
                    <a:pt x="140" y="41"/>
                  </a:lnTo>
                  <a:lnTo>
                    <a:pt x="138" y="19"/>
                  </a:lnTo>
                  <a:lnTo>
                    <a:pt x="132" y="0"/>
                  </a:lnTo>
                  <a:lnTo>
                    <a:pt x="14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6" name="Freeform 698">
              <a:extLst>
                <a:ext uri="{FF2B5EF4-FFF2-40B4-BE49-F238E27FC236}">
                  <a16:creationId xmlns:a16="http://schemas.microsoft.com/office/drawing/2014/main" id="{CF703C3C-E0AF-4A00-A8CF-8CF4317D2555}"/>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7" name="Freeform 699">
              <a:extLst>
                <a:ext uri="{FF2B5EF4-FFF2-40B4-BE49-F238E27FC236}">
                  <a16:creationId xmlns:a16="http://schemas.microsoft.com/office/drawing/2014/main" id="{DFADD997-D089-43F3-BF53-55B2A60A4D28}"/>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008000"/>
        </a:solidFill>
        <a:effectLst/>
      </p:bgPr>
    </p:bg>
    <p:spTree>
      <p:nvGrpSpPr>
        <p:cNvPr id="1" name=""/>
        <p:cNvGrpSpPr/>
        <p:nvPr/>
      </p:nvGrpSpPr>
      <p:grpSpPr>
        <a:xfrm>
          <a:off x="0" y="0"/>
          <a:ext cx="0" cy="0"/>
          <a:chOff x="0" y="0"/>
          <a:chExt cx="0" cy="0"/>
        </a:xfrm>
      </p:grpSpPr>
      <p:pic>
        <p:nvPicPr>
          <p:cNvPr id="2" name="Grafik 1">
            <a:extLst>
              <a:ext uri="{FF2B5EF4-FFF2-40B4-BE49-F238E27FC236}">
                <a16:creationId xmlns:a16="http://schemas.microsoft.com/office/drawing/2014/main" id="{AACE6E03-DA05-49A4-887D-A50268E96B98}"/>
              </a:ext>
            </a:extLst>
          </p:cNvPr>
          <p:cNvPicPr>
            <a:picLocks noChangeAspect="1"/>
          </p:cNvPicPr>
          <p:nvPr/>
        </p:nvPicPr>
        <p:blipFill>
          <a:blip r:embed="rId3"/>
          <a:stretch>
            <a:fillRect/>
          </a:stretch>
        </p:blipFill>
        <p:spPr>
          <a:xfrm>
            <a:off x="321573" y="231568"/>
            <a:ext cx="4112775" cy="6394864"/>
          </a:xfrm>
          <a:prstGeom prst="rect">
            <a:avLst/>
          </a:prstGeom>
        </p:spPr>
      </p:pic>
      <p:pic>
        <p:nvPicPr>
          <p:cNvPr id="3" name="Grafik 2">
            <a:extLst>
              <a:ext uri="{FF2B5EF4-FFF2-40B4-BE49-F238E27FC236}">
                <a16:creationId xmlns:a16="http://schemas.microsoft.com/office/drawing/2014/main" id="{203E9EA3-ED9A-4DDD-8712-D7C9A7A84480}"/>
              </a:ext>
            </a:extLst>
          </p:cNvPr>
          <p:cNvPicPr>
            <a:picLocks noChangeAspect="1"/>
          </p:cNvPicPr>
          <p:nvPr/>
        </p:nvPicPr>
        <p:blipFill>
          <a:blip r:embed="rId4"/>
          <a:stretch>
            <a:fillRect/>
          </a:stretch>
        </p:blipFill>
        <p:spPr>
          <a:xfrm>
            <a:off x="4709654" y="228251"/>
            <a:ext cx="4112773" cy="6422252"/>
          </a:xfrm>
          <a:prstGeom prst="rect">
            <a:avLst/>
          </a:prstGeom>
        </p:spPr>
      </p:pic>
    </p:spTree>
  </p:cSld>
  <p:clrMapOvr>
    <a:masterClrMapping/>
  </p:clrMapOvr>
  <p:transition>
    <p:pull dir="r"/>
  </p:transition>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008000"/>
        </a:solidFill>
        <a:effectLst/>
      </p:bgPr>
    </p:bg>
    <p:spTree>
      <p:nvGrpSpPr>
        <p:cNvPr id="1" name=""/>
        <p:cNvGrpSpPr/>
        <p:nvPr/>
      </p:nvGrpSpPr>
      <p:grpSpPr>
        <a:xfrm>
          <a:off x="0" y="0"/>
          <a:ext cx="0" cy="0"/>
          <a:chOff x="0" y="0"/>
          <a:chExt cx="0" cy="0"/>
        </a:xfrm>
      </p:grpSpPr>
      <p:sp>
        <p:nvSpPr>
          <p:cNvPr id="3" name="Inhaltsplatzhalter 2">
            <a:extLst>
              <a:ext uri="{FF2B5EF4-FFF2-40B4-BE49-F238E27FC236}">
                <a16:creationId xmlns:a16="http://schemas.microsoft.com/office/drawing/2014/main" id="{A5A8F539-AEE1-4215-9349-BBB11E87170B}"/>
              </a:ext>
            </a:extLst>
          </p:cNvPr>
          <p:cNvSpPr>
            <a:spLocks noGrp="1"/>
          </p:cNvSpPr>
          <p:nvPr>
            <p:ph sz="half" idx="1"/>
          </p:nvPr>
        </p:nvSpPr>
        <p:spPr/>
        <p:txBody>
          <a:bodyPr/>
          <a:lstStyle/>
          <a:p>
            <a:endParaRPr lang="de-DE"/>
          </a:p>
        </p:txBody>
      </p:sp>
      <p:sp>
        <p:nvSpPr>
          <p:cNvPr id="5" name="Inhaltsplatzhalter 4">
            <a:extLst>
              <a:ext uri="{FF2B5EF4-FFF2-40B4-BE49-F238E27FC236}">
                <a16:creationId xmlns:a16="http://schemas.microsoft.com/office/drawing/2014/main" id="{86580897-DD76-4910-8633-14F413EBFF75}"/>
              </a:ext>
            </a:extLst>
          </p:cNvPr>
          <p:cNvSpPr>
            <a:spLocks noGrp="1"/>
          </p:cNvSpPr>
          <p:nvPr>
            <p:ph sz="half" idx="2"/>
          </p:nvPr>
        </p:nvSpPr>
        <p:spPr/>
        <p:txBody>
          <a:bodyPr/>
          <a:lstStyle/>
          <a:p>
            <a:endParaRPr lang="de-DE"/>
          </a:p>
        </p:txBody>
      </p:sp>
      <p:sp>
        <p:nvSpPr>
          <p:cNvPr id="446" name="Rectangle 6">
            <a:extLst>
              <a:ext uri="{FF2B5EF4-FFF2-40B4-BE49-F238E27FC236}">
                <a16:creationId xmlns:a16="http://schemas.microsoft.com/office/drawing/2014/main" id="{6C37D4BA-14A0-4A99-AC5F-B1B84E2E0A4A}"/>
              </a:ext>
            </a:extLst>
          </p:cNvPr>
          <p:cNvSpPr>
            <a:spLocks noChangeArrowheads="1"/>
          </p:cNvSpPr>
          <p:nvPr/>
        </p:nvSpPr>
        <p:spPr bwMode="auto">
          <a:xfrm>
            <a:off x="7376" y="6847"/>
            <a:ext cx="9144000" cy="6858000"/>
          </a:xfrm>
          <a:prstGeom prst="rect">
            <a:avLst/>
          </a:prstGeom>
          <a:gradFill rotWithShape="0">
            <a:gsLst>
              <a:gs pos="0">
                <a:srgbClr val="3DA759"/>
              </a:gs>
              <a:gs pos="100000">
                <a:srgbClr val="BDE7A1"/>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47" name="Text Box 7">
            <a:extLst>
              <a:ext uri="{FF2B5EF4-FFF2-40B4-BE49-F238E27FC236}">
                <a16:creationId xmlns:a16="http://schemas.microsoft.com/office/drawing/2014/main" id="{C89C70A7-2F42-4945-9A5B-F37BF7C20DD4}"/>
              </a:ext>
            </a:extLst>
          </p:cNvPr>
          <p:cNvSpPr txBox="1">
            <a:spLocks noChangeArrowheads="1"/>
          </p:cNvSpPr>
          <p:nvPr/>
        </p:nvSpPr>
        <p:spPr bwMode="auto">
          <a:xfrm>
            <a:off x="8054975" y="6596063"/>
            <a:ext cx="18415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en-GB" altLang="de-DE" sz="1400" b="1">
              <a:solidFill>
                <a:srgbClr val="CC3300"/>
              </a:solidFill>
            </a:endParaRPr>
          </a:p>
        </p:txBody>
      </p:sp>
      <p:sp>
        <p:nvSpPr>
          <p:cNvPr id="448" name="Text Box 8">
            <a:extLst>
              <a:ext uri="{FF2B5EF4-FFF2-40B4-BE49-F238E27FC236}">
                <a16:creationId xmlns:a16="http://schemas.microsoft.com/office/drawing/2014/main" id="{091C26D6-5C84-4FBC-AFCF-C059203F7914}"/>
              </a:ext>
            </a:extLst>
          </p:cNvPr>
          <p:cNvSpPr txBox="1">
            <a:spLocks noChangeArrowheads="1"/>
          </p:cNvSpPr>
          <p:nvPr/>
        </p:nvSpPr>
        <p:spPr bwMode="auto">
          <a:xfrm>
            <a:off x="8054975" y="6596063"/>
            <a:ext cx="18415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en-GB" altLang="de-DE" sz="1400" b="1">
              <a:solidFill>
                <a:srgbClr val="CC3300"/>
              </a:solidFill>
            </a:endParaRPr>
          </a:p>
        </p:txBody>
      </p:sp>
      <p:grpSp>
        <p:nvGrpSpPr>
          <p:cNvPr id="449" name="Group 9">
            <a:extLst>
              <a:ext uri="{FF2B5EF4-FFF2-40B4-BE49-F238E27FC236}">
                <a16:creationId xmlns:a16="http://schemas.microsoft.com/office/drawing/2014/main" id="{0C242D9B-8DAF-4509-8505-A48D53A6B03A}"/>
              </a:ext>
            </a:extLst>
          </p:cNvPr>
          <p:cNvGrpSpPr>
            <a:grpSpLocks/>
          </p:cNvGrpSpPr>
          <p:nvPr/>
        </p:nvGrpSpPr>
        <p:grpSpPr bwMode="auto">
          <a:xfrm>
            <a:off x="95250" y="173038"/>
            <a:ext cx="1422400" cy="577850"/>
            <a:chOff x="748" y="1253"/>
            <a:chExt cx="4096" cy="1820"/>
          </a:xfrm>
        </p:grpSpPr>
        <p:sp>
          <p:nvSpPr>
            <p:cNvPr id="450" name="AutoShape 10">
              <a:extLst>
                <a:ext uri="{FF2B5EF4-FFF2-40B4-BE49-F238E27FC236}">
                  <a16:creationId xmlns:a16="http://schemas.microsoft.com/office/drawing/2014/main" id="{6BA6E307-8BD3-4C93-9E11-F848B6755F09}"/>
                </a:ext>
              </a:extLst>
            </p:cNvPr>
            <p:cNvSpPr>
              <a:spLocks noChangeAspect="1" noChangeArrowheads="1" noTextEdit="1"/>
            </p:cNvSpPr>
            <p:nvPr/>
          </p:nvSpPr>
          <p:spPr bwMode="auto">
            <a:xfrm>
              <a:off x="748" y="1253"/>
              <a:ext cx="4096" cy="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grpSp>
          <p:nvGrpSpPr>
            <p:cNvPr id="451" name="Group 11">
              <a:extLst>
                <a:ext uri="{FF2B5EF4-FFF2-40B4-BE49-F238E27FC236}">
                  <a16:creationId xmlns:a16="http://schemas.microsoft.com/office/drawing/2014/main" id="{3161DA59-F03E-49E4-954A-D529A79E1C80}"/>
                </a:ext>
              </a:extLst>
            </p:cNvPr>
            <p:cNvGrpSpPr>
              <a:grpSpLocks/>
            </p:cNvGrpSpPr>
            <p:nvPr/>
          </p:nvGrpSpPr>
          <p:grpSpPr bwMode="auto">
            <a:xfrm>
              <a:off x="756" y="1261"/>
              <a:ext cx="4080" cy="1804"/>
              <a:chOff x="756" y="1261"/>
              <a:chExt cx="4080" cy="1804"/>
            </a:xfrm>
          </p:grpSpPr>
          <p:sp>
            <p:nvSpPr>
              <p:cNvPr id="611" name="Freeform 12">
                <a:extLst>
                  <a:ext uri="{FF2B5EF4-FFF2-40B4-BE49-F238E27FC236}">
                    <a16:creationId xmlns:a16="http://schemas.microsoft.com/office/drawing/2014/main" id="{3E959A8B-7703-4A27-8C22-B2C78A25F13A}"/>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2" name="Freeform 13">
                <a:extLst>
                  <a:ext uri="{FF2B5EF4-FFF2-40B4-BE49-F238E27FC236}">
                    <a16:creationId xmlns:a16="http://schemas.microsoft.com/office/drawing/2014/main" id="{D6133A76-1FC0-4CAE-B358-608C03C4F7E2}"/>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13" name="Freeform 14">
                <a:extLst>
                  <a:ext uri="{FF2B5EF4-FFF2-40B4-BE49-F238E27FC236}">
                    <a16:creationId xmlns:a16="http://schemas.microsoft.com/office/drawing/2014/main" id="{8CFFEF09-C21A-4B1D-9745-540FAC1BEC50}"/>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4" name="Freeform 15">
                <a:extLst>
                  <a:ext uri="{FF2B5EF4-FFF2-40B4-BE49-F238E27FC236}">
                    <a16:creationId xmlns:a16="http://schemas.microsoft.com/office/drawing/2014/main" id="{628BBAE6-2382-4A51-8427-5BBB35611F1F}"/>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15" name="Freeform 16">
                <a:extLst>
                  <a:ext uri="{FF2B5EF4-FFF2-40B4-BE49-F238E27FC236}">
                    <a16:creationId xmlns:a16="http://schemas.microsoft.com/office/drawing/2014/main" id="{0BC7FA72-902A-4799-BAD4-988964F040F3}"/>
                  </a:ext>
                </a:extLst>
              </p:cNvPr>
              <p:cNvSpPr>
                <a:spLocks/>
              </p:cNvSpPr>
              <p:nvPr/>
            </p:nvSpPr>
            <p:spPr bwMode="auto">
              <a:xfrm>
                <a:off x="1753" y="1547"/>
                <a:ext cx="86" cy="171"/>
              </a:xfrm>
              <a:custGeom>
                <a:avLst/>
                <a:gdLst>
                  <a:gd name="T0" fmla="*/ 81 w 86"/>
                  <a:gd name="T1" fmla="*/ 41 h 171"/>
                  <a:gd name="T2" fmla="*/ 82 w 86"/>
                  <a:gd name="T3" fmla="*/ 32 h 171"/>
                  <a:gd name="T4" fmla="*/ 84 w 86"/>
                  <a:gd name="T5" fmla="*/ 25 h 171"/>
                  <a:gd name="T6" fmla="*/ 84 w 86"/>
                  <a:gd name="T7" fmla="*/ 19 h 171"/>
                  <a:gd name="T8" fmla="*/ 82 w 86"/>
                  <a:gd name="T9" fmla="*/ 14 h 171"/>
                  <a:gd name="T10" fmla="*/ 81 w 86"/>
                  <a:gd name="T11" fmla="*/ 8 h 171"/>
                  <a:gd name="T12" fmla="*/ 79 w 86"/>
                  <a:gd name="T13" fmla="*/ 5 h 171"/>
                  <a:gd name="T14" fmla="*/ 76 w 86"/>
                  <a:gd name="T15" fmla="*/ 2 h 171"/>
                  <a:gd name="T16" fmla="*/ 72 w 86"/>
                  <a:gd name="T17" fmla="*/ 0 h 171"/>
                  <a:gd name="T18" fmla="*/ 74 w 86"/>
                  <a:gd name="T19" fmla="*/ 0 h 171"/>
                  <a:gd name="T20" fmla="*/ 79 w 86"/>
                  <a:gd name="T21" fmla="*/ 2 h 171"/>
                  <a:gd name="T22" fmla="*/ 81 w 86"/>
                  <a:gd name="T23" fmla="*/ 3 h 171"/>
                  <a:gd name="T24" fmla="*/ 82 w 86"/>
                  <a:gd name="T25" fmla="*/ 7 h 171"/>
                  <a:gd name="T26" fmla="*/ 84 w 86"/>
                  <a:gd name="T27" fmla="*/ 10 h 171"/>
                  <a:gd name="T28" fmla="*/ 86 w 86"/>
                  <a:gd name="T29" fmla="*/ 20 h 171"/>
                  <a:gd name="T30" fmla="*/ 84 w 86"/>
                  <a:gd name="T31" fmla="*/ 32 h 171"/>
                  <a:gd name="T32" fmla="*/ 81 w 86"/>
                  <a:gd name="T33" fmla="*/ 44 h 171"/>
                  <a:gd name="T34" fmla="*/ 76 w 86"/>
                  <a:gd name="T35" fmla="*/ 59 h 171"/>
                  <a:gd name="T36" fmla="*/ 69 w 86"/>
                  <a:gd name="T37" fmla="*/ 74 h 171"/>
                  <a:gd name="T38" fmla="*/ 62 w 86"/>
                  <a:gd name="T39" fmla="*/ 90 h 171"/>
                  <a:gd name="T40" fmla="*/ 45 w 86"/>
                  <a:gd name="T41" fmla="*/ 118 h 171"/>
                  <a:gd name="T42" fmla="*/ 28 w 86"/>
                  <a:gd name="T43" fmla="*/ 145 h 171"/>
                  <a:gd name="T44" fmla="*/ 20 w 86"/>
                  <a:gd name="T45" fmla="*/ 156 h 171"/>
                  <a:gd name="T46" fmla="*/ 11 w 86"/>
                  <a:gd name="T47" fmla="*/ 164 h 171"/>
                  <a:gd name="T48" fmla="*/ 5 w 86"/>
                  <a:gd name="T49" fmla="*/ 169 h 171"/>
                  <a:gd name="T50" fmla="*/ 0 w 86"/>
                  <a:gd name="T51" fmla="*/ 171 h 171"/>
                  <a:gd name="T52" fmla="*/ 81 w 86"/>
                  <a:gd name="T53" fmla="*/ 41 h 1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6" h="171">
                    <a:moveTo>
                      <a:pt x="81" y="41"/>
                    </a:moveTo>
                    <a:lnTo>
                      <a:pt x="82" y="32"/>
                    </a:lnTo>
                    <a:lnTo>
                      <a:pt x="84" y="25"/>
                    </a:lnTo>
                    <a:lnTo>
                      <a:pt x="84" y="19"/>
                    </a:lnTo>
                    <a:lnTo>
                      <a:pt x="82" y="14"/>
                    </a:lnTo>
                    <a:lnTo>
                      <a:pt x="81" y="8"/>
                    </a:lnTo>
                    <a:lnTo>
                      <a:pt x="79" y="5"/>
                    </a:lnTo>
                    <a:lnTo>
                      <a:pt x="76" y="2"/>
                    </a:lnTo>
                    <a:lnTo>
                      <a:pt x="72" y="0"/>
                    </a:lnTo>
                    <a:lnTo>
                      <a:pt x="74" y="0"/>
                    </a:lnTo>
                    <a:lnTo>
                      <a:pt x="79" y="2"/>
                    </a:lnTo>
                    <a:lnTo>
                      <a:pt x="81" y="3"/>
                    </a:lnTo>
                    <a:lnTo>
                      <a:pt x="82" y="7"/>
                    </a:lnTo>
                    <a:lnTo>
                      <a:pt x="84" y="10"/>
                    </a:lnTo>
                    <a:lnTo>
                      <a:pt x="86" y="20"/>
                    </a:lnTo>
                    <a:lnTo>
                      <a:pt x="84" y="32"/>
                    </a:lnTo>
                    <a:lnTo>
                      <a:pt x="81" y="44"/>
                    </a:lnTo>
                    <a:lnTo>
                      <a:pt x="76" y="59"/>
                    </a:lnTo>
                    <a:lnTo>
                      <a:pt x="69" y="74"/>
                    </a:lnTo>
                    <a:lnTo>
                      <a:pt x="62" y="90"/>
                    </a:lnTo>
                    <a:lnTo>
                      <a:pt x="45" y="118"/>
                    </a:lnTo>
                    <a:lnTo>
                      <a:pt x="28" y="145"/>
                    </a:lnTo>
                    <a:lnTo>
                      <a:pt x="20" y="156"/>
                    </a:lnTo>
                    <a:lnTo>
                      <a:pt x="11" y="164"/>
                    </a:lnTo>
                    <a:lnTo>
                      <a:pt x="5" y="169"/>
                    </a:lnTo>
                    <a:lnTo>
                      <a:pt x="0" y="171"/>
                    </a:lnTo>
                    <a:lnTo>
                      <a:pt x="81" y="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6" name="Freeform 17">
                <a:extLst>
                  <a:ext uri="{FF2B5EF4-FFF2-40B4-BE49-F238E27FC236}">
                    <a16:creationId xmlns:a16="http://schemas.microsoft.com/office/drawing/2014/main" id="{E3122D7B-33C9-44B5-AC84-509FD14A3C63}"/>
                  </a:ext>
                </a:extLst>
              </p:cNvPr>
              <p:cNvSpPr>
                <a:spLocks/>
              </p:cNvSpPr>
              <p:nvPr/>
            </p:nvSpPr>
            <p:spPr bwMode="auto">
              <a:xfrm>
                <a:off x="3838" y="1559"/>
                <a:ext cx="28" cy="164"/>
              </a:xfrm>
              <a:custGeom>
                <a:avLst/>
                <a:gdLst>
                  <a:gd name="T0" fmla="*/ 0 w 28"/>
                  <a:gd name="T1" fmla="*/ 164 h 164"/>
                  <a:gd name="T2" fmla="*/ 6 w 28"/>
                  <a:gd name="T3" fmla="*/ 133 h 164"/>
                  <a:gd name="T4" fmla="*/ 12 w 28"/>
                  <a:gd name="T5" fmla="*/ 105 h 164"/>
                  <a:gd name="T6" fmla="*/ 15 w 28"/>
                  <a:gd name="T7" fmla="*/ 78 h 164"/>
                  <a:gd name="T8" fmla="*/ 15 w 28"/>
                  <a:gd name="T9" fmla="*/ 54 h 164"/>
                  <a:gd name="T10" fmla="*/ 15 w 28"/>
                  <a:gd name="T11" fmla="*/ 35 h 164"/>
                  <a:gd name="T12" fmla="*/ 12 w 28"/>
                  <a:gd name="T13" fmla="*/ 20 h 164"/>
                  <a:gd name="T14" fmla="*/ 10 w 28"/>
                  <a:gd name="T15" fmla="*/ 13 h 164"/>
                  <a:gd name="T16" fmla="*/ 6 w 28"/>
                  <a:gd name="T17" fmla="*/ 8 h 164"/>
                  <a:gd name="T18" fmla="*/ 5 w 28"/>
                  <a:gd name="T19" fmla="*/ 5 h 164"/>
                  <a:gd name="T20" fmla="*/ 1 w 28"/>
                  <a:gd name="T21" fmla="*/ 3 h 164"/>
                  <a:gd name="T22" fmla="*/ 10 w 28"/>
                  <a:gd name="T23" fmla="*/ 0 h 164"/>
                  <a:gd name="T24" fmla="*/ 15 w 28"/>
                  <a:gd name="T25" fmla="*/ 3 h 164"/>
                  <a:gd name="T26" fmla="*/ 18 w 28"/>
                  <a:gd name="T27" fmla="*/ 10 h 164"/>
                  <a:gd name="T28" fmla="*/ 22 w 28"/>
                  <a:gd name="T29" fmla="*/ 17 h 164"/>
                  <a:gd name="T30" fmla="*/ 25 w 28"/>
                  <a:gd name="T31" fmla="*/ 25 h 164"/>
                  <a:gd name="T32" fmla="*/ 28 w 28"/>
                  <a:gd name="T33" fmla="*/ 45 h 164"/>
                  <a:gd name="T34" fmla="*/ 28 w 28"/>
                  <a:gd name="T35" fmla="*/ 69 h 164"/>
                  <a:gd name="T36" fmla="*/ 27 w 28"/>
                  <a:gd name="T37" fmla="*/ 95 h 164"/>
                  <a:gd name="T38" fmla="*/ 23 w 28"/>
                  <a:gd name="T39" fmla="*/ 118 h 164"/>
                  <a:gd name="T40" fmla="*/ 20 w 28"/>
                  <a:gd name="T41" fmla="*/ 144 h 164"/>
                  <a:gd name="T42" fmla="*/ 15 w 28"/>
                  <a:gd name="T43" fmla="*/ 164 h 164"/>
                  <a:gd name="T44" fmla="*/ 0 w 28"/>
                  <a:gd name="T45" fmla="*/ 164 h 1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164">
                    <a:moveTo>
                      <a:pt x="0" y="164"/>
                    </a:moveTo>
                    <a:lnTo>
                      <a:pt x="6" y="133"/>
                    </a:lnTo>
                    <a:lnTo>
                      <a:pt x="12" y="105"/>
                    </a:lnTo>
                    <a:lnTo>
                      <a:pt x="15" y="78"/>
                    </a:lnTo>
                    <a:lnTo>
                      <a:pt x="15" y="54"/>
                    </a:lnTo>
                    <a:lnTo>
                      <a:pt x="15" y="35"/>
                    </a:lnTo>
                    <a:lnTo>
                      <a:pt x="12" y="20"/>
                    </a:lnTo>
                    <a:lnTo>
                      <a:pt x="10" y="13"/>
                    </a:lnTo>
                    <a:lnTo>
                      <a:pt x="6" y="8"/>
                    </a:lnTo>
                    <a:lnTo>
                      <a:pt x="5" y="5"/>
                    </a:lnTo>
                    <a:lnTo>
                      <a:pt x="1" y="3"/>
                    </a:lnTo>
                    <a:lnTo>
                      <a:pt x="10" y="0"/>
                    </a:lnTo>
                    <a:lnTo>
                      <a:pt x="15" y="3"/>
                    </a:lnTo>
                    <a:lnTo>
                      <a:pt x="18" y="10"/>
                    </a:lnTo>
                    <a:lnTo>
                      <a:pt x="22" y="17"/>
                    </a:lnTo>
                    <a:lnTo>
                      <a:pt x="25" y="25"/>
                    </a:lnTo>
                    <a:lnTo>
                      <a:pt x="28" y="45"/>
                    </a:lnTo>
                    <a:lnTo>
                      <a:pt x="28" y="69"/>
                    </a:lnTo>
                    <a:lnTo>
                      <a:pt x="27" y="95"/>
                    </a:lnTo>
                    <a:lnTo>
                      <a:pt x="23" y="118"/>
                    </a:lnTo>
                    <a:lnTo>
                      <a:pt x="20" y="144"/>
                    </a:lnTo>
                    <a:lnTo>
                      <a:pt x="15" y="164"/>
                    </a:lnTo>
                    <a:lnTo>
                      <a:pt x="0" y="16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7" name="Freeform 18">
                <a:extLst>
                  <a:ext uri="{FF2B5EF4-FFF2-40B4-BE49-F238E27FC236}">
                    <a16:creationId xmlns:a16="http://schemas.microsoft.com/office/drawing/2014/main" id="{D3E28766-A08D-42D3-8E35-A60D1ED5A3CF}"/>
                  </a:ext>
                </a:extLst>
              </p:cNvPr>
              <p:cNvSpPr>
                <a:spLocks/>
              </p:cNvSpPr>
              <p:nvPr/>
            </p:nvSpPr>
            <p:spPr bwMode="auto">
              <a:xfrm>
                <a:off x="1753" y="1532"/>
                <a:ext cx="175" cy="186"/>
              </a:xfrm>
              <a:custGeom>
                <a:avLst/>
                <a:gdLst>
                  <a:gd name="T0" fmla="*/ 172 w 175"/>
                  <a:gd name="T1" fmla="*/ 7 h 186"/>
                  <a:gd name="T2" fmla="*/ 160 w 175"/>
                  <a:gd name="T3" fmla="*/ 5 h 186"/>
                  <a:gd name="T4" fmla="*/ 141 w 175"/>
                  <a:gd name="T5" fmla="*/ 3 h 186"/>
                  <a:gd name="T6" fmla="*/ 125 w 175"/>
                  <a:gd name="T7" fmla="*/ 0 h 186"/>
                  <a:gd name="T8" fmla="*/ 118 w 175"/>
                  <a:gd name="T9" fmla="*/ 0 h 186"/>
                  <a:gd name="T10" fmla="*/ 116 w 175"/>
                  <a:gd name="T11" fmla="*/ 0 h 186"/>
                  <a:gd name="T12" fmla="*/ 96 w 175"/>
                  <a:gd name="T13" fmla="*/ 7 h 186"/>
                  <a:gd name="T14" fmla="*/ 74 w 175"/>
                  <a:gd name="T15" fmla="*/ 15 h 186"/>
                  <a:gd name="T16" fmla="*/ 79 w 175"/>
                  <a:gd name="T17" fmla="*/ 17 h 186"/>
                  <a:gd name="T18" fmla="*/ 81 w 175"/>
                  <a:gd name="T19" fmla="*/ 18 h 186"/>
                  <a:gd name="T20" fmla="*/ 82 w 175"/>
                  <a:gd name="T21" fmla="*/ 22 h 186"/>
                  <a:gd name="T22" fmla="*/ 84 w 175"/>
                  <a:gd name="T23" fmla="*/ 25 h 186"/>
                  <a:gd name="T24" fmla="*/ 86 w 175"/>
                  <a:gd name="T25" fmla="*/ 35 h 186"/>
                  <a:gd name="T26" fmla="*/ 84 w 175"/>
                  <a:gd name="T27" fmla="*/ 47 h 186"/>
                  <a:gd name="T28" fmla="*/ 81 w 175"/>
                  <a:gd name="T29" fmla="*/ 59 h 186"/>
                  <a:gd name="T30" fmla="*/ 76 w 175"/>
                  <a:gd name="T31" fmla="*/ 74 h 186"/>
                  <a:gd name="T32" fmla="*/ 69 w 175"/>
                  <a:gd name="T33" fmla="*/ 89 h 186"/>
                  <a:gd name="T34" fmla="*/ 62 w 175"/>
                  <a:gd name="T35" fmla="*/ 105 h 186"/>
                  <a:gd name="T36" fmla="*/ 45 w 175"/>
                  <a:gd name="T37" fmla="*/ 133 h 186"/>
                  <a:gd name="T38" fmla="*/ 28 w 175"/>
                  <a:gd name="T39" fmla="*/ 160 h 186"/>
                  <a:gd name="T40" fmla="*/ 20 w 175"/>
                  <a:gd name="T41" fmla="*/ 171 h 186"/>
                  <a:gd name="T42" fmla="*/ 11 w 175"/>
                  <a:gd name="T43" fmla="*/ 179 h 186"/>
                  <a:gd name="T44" fmla="*/ 5 w 175"/>
                  <a:gd name="T45" fmla="*/ 184 h 186"/>
                  <a:gd name="T46" fmla="*/ 0 w 175"/>
                  <a:gd name="T47" fmla="*/ 186 h 186"/>
                  <a:gd name="T48" fmla="*/ 3 w 175"/>
                  <a:gd name="T49" fmla="*/ 186 h 186"/>
                  <a:gd name="T50" fmla="*/ 91 w 175"/>
                  <a:gd name="T51" fmla="*/ 118 h 186"/>
                  <a:gd name="T52" fmla="*/ 146 w 175"/>
                  <a:gd name="T53" fmla="*/ 74 h 186"/>
                  <a:gd name="T54" fmla="*/ 155 w 175"/>
                  <a:gd name="T55" fmla="*/ 66 h 186"/>
                  <a:gd name="T56" fmla="*/ 163 w 175"/>
                  <a:gd name="T57" fmla="*/ 57 h 186"/>
                  <a:gd name="T58" fmla="*/ 168 w 175"/>
                  <a:gd name="T59" fmla="*/ 49 h 186"/>
                  <a:gd name="T60" fmla="*/ 172 w 175"/>
                  <a:gd name="T61" fmla="*/ 40 h 186"/>
                  <a:gd name="T62" fmla="*/ 175 w 175"/>
                  <a:gd name="T63" fmla="*/ 32 h 186"/>
                  <a:gd name="T64" fmla="*/ 175 w 175"/>
                  <a:gd name="T65" fmla="*/ 25 h 186"/>
                  <a:gd name="T66" fmla="*/ 173 w 175"/>
                  <a:gd name="T67" fmla="*/ 15 h 186"/>
                  <a:gd name="T68" fmla="*/ 172 w 175"/>
                  <a:gd name="T69" fmla="*/ 7 h 1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75" h="186">
                    <a:moveTo>
                      <a:pt x="172" y="7"/>
                    </a:moveTo>
                    <a:lnTo>
                      <a:pt x="160" y="5"/>
                    </a:lnTo>
                    <a:lnTo>
                      <a:pt x="141" y="3"/>
                    </a:lnTo>
                    <a:lnTo>
                      <a:pt x="125" y="0"/>
                    </a:lnTo>
                    <a:lnTo>
                      <a:pt x="118" y="0"/>
                    </a:lnTo>
                    <a:lnTo>
                      <a:pt x="116" y="0"/>
                    </a:lnTo>
                    <a:lnTo>
                      <a:pt x="96" y="7"/>
                    </a:lnTo>
                    <a:lnTo>
                      <a:pt x="74" y="15"/>
                    </a:lnTo>
                    <a:lnTo>
                      <a:pt x="79" y="17"/>
                    </a:lnTo>
                    <a:lnTo>
                      <a:pt x="81" y="18"/>
                    </a:lnTo>
                    <a:lnTo>
                      <a:pt x="82" y="22"/>
                    </a:lnTo>
                    <a:lnTo>
                      <a:pt x="84" y="25"/>
                    </a:lnTo>
                    <a:lnTo>
                      <a:pt x="86" y="35"/>
                    </a:lnTo>
                    <a:lnTo>
                      <a:pt x="84" y="47"/>
                    </a:lnTo>
                    <a:lnTo>
                      <a:pt x="81" y="59"/>
                    </a:lnTo>
                    <a:lnTo>
                      <a:pt x="76" y="74"/>
                    </a:lnTo>
                    <a:lnTo>
                      <a:pt x="69" y="89"/>
                    </a:lnTo>
                    <a:lnTo>
                      <a:pt x="62" y="105"/>
                    </a:lnTo>
                    <a:lnTo>
                      <a:pt x="45" y="133"/>
                    </a:lnTo>
                    <a:lnTo>
                      <a:pt x="28" y="160"/>
                    </a:lnTo>
                    <a:lnTo>
                      <a:pt x="20" y="171"/>
                    </a:lnTo>
                    <a:lnTo>
                      <a:pt x="11" y="179"/>
                    </a:lnTo>
                    <a:lnTo>
                      <a:pt x="5" y="184"/>
                    </a:lnTo>
                    <a:lnTo>
                      <a:pt x="0" y="186"/>
                    </a:lnTo>
                    <a:lnTo>
                      <a:pt x="3" y="186"/>
                    </a:lnTo>
                    <a:lnTo>
                      <a:pt x="91" y="118"/>
                    </a:lnTo>
                    <a:lnTo>
                      <a:pt x="146" y="74"/>
                    </a:lnTo>
                    <a:lnTo>
                      <a:pt x="155" y="66"/>
                    </a:lnTo>
                    <a:lnTo>
                      <a:pt x="163" y="57"/>
                    </a:lnTo>
                    <a:lnTo>
                      <a:pt x="168" y="49"/>
                    </a:lnTo>
                    <a:lnTo>
                      <a:pt x="172" y="40"/>
                    </a:lnTo>
                    <a:lnTo>
                      <a:pt x="175" y="32"/>
                    </a:lnTo>
                    <a:lnTo>
                      <a:pt x="175" y="25"/>
                    </a:lnTo>
                    <a:lnTo>
                      <a:pt x="173" y="15"/>
                    </a:lnTo>
                    <a:lnTo>
                      <a:pt x="172"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8" name="Freeform 19">
                <a:extLst>
                  <a:ext uri="{FF2B5EF4-FFF2-40B4-BE49-F238E27FC236}">
                    <a16:creationId xmlns:a16="http://schemas.microsoft.com/office/drawing/2014/main" id="{339711E0-4D01-4D90-A8F0-F9D245021E03}"/>
                  </a:ext>
                </a:extLst>
              </p:cNvPr>
              <p:cNvSpPr>
                <a:spLocks/>
              </p:cNvSpPr>
              <p:nvPr/>
            </p:nvSpPr>
            <p:spPr bwMode="auto">
              <a:xfrm>
                <a:off x="3652" y="1517"/>
                <a:ext cx="370" cy="696"/>
              </a:xfrm>
              <a:custGeom>
                <a:avLst/>
                <a:gdLst>
                  <a:gd name="T0" fmla="*/ 366 w 370"/>
                  <a:gd name="T1" fmla="*/ 1 h 696"/>
                  <a:gd name="T2" fmla="*/ 351 w 370"/>
                  <a:gd name="T3" fmla="*/ 0 h 696"/>
                  <a:gd name="T4" fmla="*/ 328 w 370"/>
                  <a:gd name="T5" fmla="*/ 0 h 696"/>
                  <a:gd name="T6" fmla="*/ 307 w 370"/>
                  <a:gd name="T7" fmla="*/ 0 h 696"/>
                  <a:gd name="T8" fmla="*/ 297 w 370"/>
                  <a:gd name="T9" fmla="*/ 0 h 696"/>
                  <a:gd name="T10" fmla="*/ 284 w 370"/>
                  <a:gd name="T11" fmla="*/ 1 h 696"/>
                  <a:gd name="T12" fmla="*/ 272 w 370"/>
                  <a:gd name="T13" fmla="*/ 5 h 696"/>
                  <a:gd name="T14" fmla="*/ 196 w 370"/>
                  <a:gd name="T15" fmla="*/ 42 h 696"/>
                  <a:gd name="T16" fmla="*/ 201 w 370"/>
                  <a:gd name="T17" fmla="*/ 49 h 696"/>
                  <a:gd name="T18" fmla="*/ 206 w 370"/>
                  <a:gd name="T19" fmla="*/ 57 h 696"/>
                  <a:gd name="T20" fmla="*/ 209 w 370"/>
                  <a:gd name="T21" fmla="*/ 71 h 696"/>
                  <a:gd name="T22" fmla="*/ 211 w 370"/>
                  <a:gd name="T23" fmla="*/ 86 h 696"/>
                  <a:gd name="T24" fmla="*/ 211 w 370"/>
                  <a:gd name="T25" fmla="*/ 103 h 696"/>
                  <a:gd name="T26" fmla="*/ 209 w 370"/>
                  <a:gd name="T27" fmla="*/ 121 h 696"/>
                  <a:gd name="T28" fmla="*/ 208 w 370"/>
                  <a:gd name="T29" fmla="*/ 143 h 696"/>
                  <a:gd name="T30" fmla="*/ 203 w 370"/>
                  <a:gd name="T31" fmla="*/ 165 h 696"/>
                  <a:gd name="T32" fmla="*/ 192 w 370"/>
                  <a:gd name="T33" fmla="*/ 216 h 696"/>
                  <a:gd name="T34" fmla="*/ 179 w 370"/>
                  <a:gd name="T35" fmla="*/ 270 h 696"/>
                  <a:gd name="T36" fmla="*/ 162 w 370"/>
                  <a:gd name="T37" fmla="*/ 326 h 696"/>
                  <a:gd name="T38" fmla="*/ 144 w 370"/>
                  <a:gd name="T39" fmla="*/ 385 h 696"/>
                  <a:gd name="T40" fmla="*/ 123 w 370"/>
                  <a:gd name="T41" fmla="*/ 441 h 696"/>
                  <a:gd name="T42" fmla="*/ 101 w 370"/>
                  <a:gd name="T43" fmla="*/ 496 h 696"/>
                  <a:gd name="T44" fmla="*/ 81 w 370"/>
                  <a:gd name="T45" fmla="*/ 549 h 696"/>
                  <a:gd name="T46" fmla="*/ 61 w 370"/>
                  <a:gd name="T47" fmla="*/ 594 h 696"/>
                  <a:gd name="T48" fmla="*/ 42 w 370"/>
                  <a:gd name="T49" fmla="*/ 633 h 696"/>
                  <a:gd name="T50" fmla="*/ 25 w 370"/>
                  <a:gd name="T51" fmla="*/ 665 h 696"/>
                  <a:gd name="T52" fmla="*/ 17 w 370"/>
                  <a:gd name="T53" fmla="*/ 677 h 696"/>
                  <a:gd name="T54" fmla="*/ 10 w 370"/>
                  <a:gd name="T55" fmla="*/ 686 h 696"/>
                  <a:gd name="T56" fmla="*/ 5 w 370"/>
                  <a:gd name="T57" fmla="*/ 692 h 696"/>
                  <a:gd name="T58" fmla="*/ 0 w 370"/>
                  <a:gd name="T59" fmla="*/ 696 h 696"/>
                  <a:gd name="T60" fmla="*/ 3 w 370"/>
                  <a:gd name="T61" fmla="*/ 692 h 696"/>
                  <a:gd name="T62" fmla="*/ 103 w 370"/>
                  <a:gd name="T63" fmla="*/ 542 h 696"/>
                  <a:gd name="T64" fmla="*/ 184 w 370"/>
                  <a:gd name="T65" fmla="*/ 419 h 696"/>
                  <a:gd name="T66" fmla="*/ 252 w 370"/>
                  <a:gd name="T67" fmla="*/ 319 h 696"/>
                  <a:gd name="T68" fmla="*/ 302 w 370"/>
                  <a:gd name="T69" fmla="*/ 236 h 696"/>
                  <a:gd name="T70" fmla="*/ 322 w 370"/>
                  <a:gd name="T71" fmla="*/ 201 h 696"/>
                  <a:gd name="T72" fmla="*/ 338 w 370"/>
                  <a:gd name="T73" fmla="*/ 169 h 696"/>
                  <a:gd name="T74" fmla="*/ 351 w 370"/>
                  <a:gd name="T75" fmla="*/ 138 h 696"/>
                  <a:gd name="T76" fmla="*/ 361 w 370"/>
                  <a:gd name="T77" fmla="*/ 109 h 696"/>
                  <a:gd name="T78" fmla="*/ 366 w 370"/>
                  <a:gd name="T79" fmla="*/ 82 h 696"/>
                  <a:gd name="T80" fmla="*/ 370 w 370"/>
                  <a:gd name="T81" fmla="*/ 55 h 696"/>
                  <a:gd name="T82" fmla="*/ 370 w 370"/>
                  <a:gd name="T83" fmla="*/ 28 h 696"/>
                  <a:gd name="T84" fmla="*/ 366 w 370"/>
                  <a:gd name="T85" fmla="*/ 1 h 6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70" h="696">
                    <a:moveTo>
                      <a:pt x="366" y="1"/>
                    </a:moveTo>
                    <a:lnTo>
                      <a:pt x="351" y="0"/>
                    </a:lnTo>
                    <a:lnTo>
                      <a:pt x="328" y="0"/>
                    </a:lnTo>
                    <a:lnTo>
                      <a:pt x="307" y="0"/>
                    </a:lnTo>
                    <a:lnTo>
                      <a:pt x="297" y="0"/>
                    </a:lnTo>
                    <a:lnTo>
                      <a:pt x="284" y="1"/>
                    </a:lnTo>
                    <a:lnTo>
                      <a:pt x="272" y="5"/>
                    </a:lnTo>
                    <a:lnTo>
                      <a:pt x="196" y="42"/>
                    </a:lnTo>
                    <a:lnTo>
                      <a:pt x="201" y="49"/>
                    </a:lnTo>
                    <a:lnTo>
                      <a:pt x="206" y="57"/>
                    </a:lnTo>
                    <a:lnTo>
                      <a:pt x="209" y="71"/>
                    </a:lnTo>
                    <a:lnTo>
                      <a:pt x="211" y="86"/>
                    </a:lnTo>
                    <a:lnTo>
                      <a:pt x="211" y="103"/>
                    </a:lnTo>
                    <a:lnTo>
                      <a:pt x="209" y="121"/>
                    </a:lnTo>
                    <a:lnTo>
                      <a:pt x="208" y="143"/>
                    </a:lnTo>
                    <a:lnTo>
                      <a:pt x="203" y="165"/>
                    </a:lnTo>
                    <a:lnTo>
                      <a:pt x="192" y="216"/>
                    </a:lnTo>
                    <a:lnTo>
                      <a:pt x="179" y="270"/>
                    </a:lnTo>
                    <a:lnTo>
                      <a:pt x="162" y="326"/>
                    </a:lnTo>
                    <a:lnTo>
                      <a:pt x="144" y="385"/>
                    </a:lnTo>
                    <a:lnTo>
                      <a:pt x="123" y="441"/>
                    </a:lnTo>
                    <a:lnTo>
                      <a:pt x="101" y="496"/>
                    </a:lnTo>
                    <a:lnTo>
                      <a:pt x="81" y="549"/>
                    </a:lnTo>
                    <a:lnTo>
                      <a:pt x="61" y="594"/>
                    </a:lnTo>
                    <a:lnTo>
                      <a:pt x="42" y="633"/>
                    </a:lnTo>
                    <a:lnTo>
                      <a:pt x="25" y="665"/>
                    </a:lnTo>
                    <a:lnTo>
                      <a:pt x="17" y="677"/>
                    </a:lnTo>
                    <a:lnTo>
                      <a:pt x="10" y="686"/>
                    </a:lnTo>
                    <a:lnTo>
                      <a:pt x="5" y="692"/>
                    </a:lnTo>
                    <a:lnTo>
                      <a:pt x="0" y="696"/>
                    </a:lnTo>
                    <a:lnTo>
                      <a:pt x="3" y="692"/>
                    </a:lnTo>
                    <a:lnTo>
                      <a:pt x="103" y="542"/>
                    </a:lnTo>
                    <a:lnTo>
                      <a:pt x="184" y="419"/>
                    </a:lnTo>
                    <a:lnTo>
                      <a:pt x="252" y="319"/>
                    </a:lnTo>
                    <a:lnTo>
                      <a:pt x="302" y="236"/>
                    </a:lnTo>
                    <a:lnTo>
                      <a:pt x="322" y="201"/>
                    </a:lnTo>
                    <a:lnTo>
                      <a:pt x="338" y="169"/>
                    </a:lnTo>
                    <a:lnTo>
                      <a:pt x="351" y="138"/>
                    </a:lnTo>
                    <a:lnTo>
                      <a:pt x="361" y="109"/>
                    </a:lnTo>
                    <a:lnTo>
                      <a:pt x="366" y="82"/>
                    </a:lnTo>
                    <a:lnTo>
                      <a:pt x="370" y="55"/>
                    </a:lnTo>
                    <a:lnTo>
                      <a:pt x="370" y="28"/>
                    </a:lnTo>
                    <a:lnTo>
                      <a:pt x="366"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9" name="Freeform 20">
                <a:extLst>
                  <a:ext uri="{FF2B5EF4-FFF2-40B4-BE49-F238E27FC236}">
                    <a16:creationId xmlns:a16="http://schemas.microsoft.com/office/drawing/2014/main" id="{7CFBD015-2E5E-47C3-BBD2-60FF12D68FDD}"/>
                  </a:ext>
                </a:extLst>
              </p:cNvPr>
              <p:cNvSpPr>
                <a:spLocks/>
              </p:cNvSpPr>
              <p:nvPr/>
            </p:nvSpPr>
            <p:spPr bwMode="auto">
              <a:xfrm>
                <a:off x="1791" y="1559"/>
                <a:ext cx="144" cy="86"/>
              </a:xfrm>
              <a:custGeom>
                <a:avLst/>
                <a:gdLst>
                  <a:gd name="T0" fmla="*/ 144 w 144"/>
                  <a:gd name="T1" fmla="*/ 0 h 86"/>
                  <a:gd name="T2" fmla="*/ 134 w 144"/>
                  <a:gd name="T3" fmla="*/ 7 h 86"/>
                  <a:gd name="T4" fmla="*/ 122 w 144"/>
                  <a:gd name="T5" fmla="*/ 13 h 86"/>
                  <a:gd name="T6" fmla="*/ 108 w 144"/>
                  <a:gd name="T7" fmla="*/ 18 h 86"/>
                  <a:gd name="T8" fmla="*/ 93 w 144"/>
                  <a:gd name="T9" fmla="*/ 24 h 86"/>
                  <a:gd name="T10" fmla="*/ 76 w 144"/>
                  <a:gd name="T11" fmla="*/ 25 h 86"/>
                  <a:gd name="T12" fmla="*/ 58 w 144"/>
                  <a:gd name="T13" fmla="*/ 27 h 86"/>
                  <a:gd name="T14" fmla="*/ 38 w 144"/>
                  <a:gd name="T15" fmla="*/ 29 h 86"/>
                  <a:gd name="T16" fmla="*/ 17 w 144"/>
                  <a:gd name="T17" fmla="*/ 29 h 86"/>
                  <a:gd name="T18" fmla="*/ 17 w 144"/>
                  <a:gd name="T19" fmla="*/ 37 h 86"/>
                  <a:gd name="T20" fmla="*/ 17 w 144"/>
                  <a:gd name="T21" fmla="*/ 45 h 86"/>
                  <a:gd name="T22" fmla="*/ 16 w 144"/>
                  <a:gd name="T23" fmla="*/ 54 h 86"/>
                  <a:gd name="T24" fmla="*/ 12 w 144"/>
                  <a:gd name="T25" fmla="*/ 61 h 86"/>
                  <a:gd name="T26" fmla="*/ 7 w 144"/>
                  <a:gd name="T27" fmla="*/ 74 h 86"/>
                  <a:gd name="T28" fmla="*/ 0 w 144"/>
                  <a:gd name="T29" fmla="*/ 81 h 86"/>
                  <a:gd name="T30" fmla="*/ 12 w 144"/>
                  <a:gd name="T31" fmla="*/ 83 h 86"/>
                  <a:gd name="T32" fmla="*/ 26 w 144"/>
                  <a:gd name="T33" fmla="*/ 84 h 86"/>
                  <a:gd name="T34" fmla="*/ 41 w 144"/>
                  <a:gd name="T35" fmla="*/ 84 h 86"/>
                  <a:gd name="T36" fmla="*/ 53 w 144"/>
                  <a:gd name="T37" fmla="*/ 86 h 86"/>
                  <a:gd name="T38" fmla="*/ 71 w 144"/>
                  <a:gd name="T39" fmla="*/ 76 h 86"/>
                  <a:gd name="T40" fmla="*/ 88 w 144"/>
                  <a:gd name="T41" fmla="*/ 66 h 86"/>
                  <a:gd name="T42" fmla="*/ 102 w 144"/>
                  <a:gd name="T43" fmla="*/ 56 h 86"/>
                  <a:gd name="T44" fmla="*/ 115 w 144"/>
                  <a:gd name="T45" fmla="*/ 45 h 86"/>
                  <a:gd name="T46" fmla="*/ 125 w 144"/>
                  <a:gd name="T47" fmla="*/ 35 h 86"/>
                  <a:gd name="T48" fmla="*/ 134 w 144"/>
                  <a:gd name="T49" fmla="*/ 24 h 86"/>
                  <a:gd name="T50" fmla="*/ 141 w 144"/>
                  <a:gd name="T51" fmla="*/ 12 h 86"/>
                  <a:gd name="T52" fmla="*/ 144 w 144"/>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4" h="86">
                    <a:moveTo>
                      <a:pt x="144" y="0"/>
                    </a:moveTo>
                    <a:lnTo>
                      <a:pt x="134" y="7"/>
                    </a:lnTo>
                    <a:lnTo>
                      <a:pt x="122" y="13"/>
                    </a:lnTo>
                    <a:lnTo>
                      <a:pt x="108" y="18"/>
                    </a:lnTo>
                    <a:lnTo>
                      <a:pt x="93" y="24"/>
                    </a:lnTo>
                    <a:lnTo>
                      <a:pt x="76" y="25"/>
                    </a:lnTo>
                    <a:lnTo>
                      <a:pt x="58" y="27"/>
                    </a:lnTo>
                    <a:lnTo>
                      <a:pt x="38" y="29"/>
                    </a:lnTo>
                    <a:lnTo>
                      <a:pt x="17" y="29"/>
                    </a:lnTo>
                    <a:lnTo>
                      <a:pt x="17" y="37"/>
                    </a:lnTo>
                    <a:lnTo>
                      <a:pt x="17" y="45"/>
                    </a:lnTo>
                    <a:lnTo>
                      <a:pt x="16" y="54"/>
                    </a:lnTo>
                    <a:lnTo>
                      <a:pt x="12" y="61"/>
                    </a:lnTo>
                    <a:lnTo>
                      <a:pt x="7" y="74"/>
                    </a:lnTo>
                    <a:lnTo>
                      <a:pt x="0" y="81"/>
                    </a:lnTo>
                    <a:lnTo>
                      <a:pt x="12" y="83"/>
                    </a:lnTo>
                    <a:lnTo>
                      <a:pt x="26" y="84"/>
                    </a:lnTo>
                    <a:lnTo>
                      <a:pt x="41" y="84"/>
                    </a:lnTo>
                    <a:lnTo>
                      <a:pt x="53" y="86"/>
                    </a:lnTo>
                    <a:lnTo>
                      <a:pt x="71" y="76"/>
                    </a:lnTo>
                    <a:lnTo>
                      <a:pt x="88" y="66"/>
                    </a:lnTo>
                    <a:lnTo>
                      <a:pt x="102" y="56"/>
                    </a:lnTo>
                    <a:lnTo>
                      <a:pt x="115" y="45"/>
                    </a:lnTo>
                    <a:lnTo>
                      <a:pt x="125" y="35"/>
                    </a:lnTo>
                    <a:lnTo>
                      <a:pt x="134" y="24"/>
                    </a:lnTo>
                    <a:lnTo>
                      <a:pt x="141" y="12"/>
                    </a:lnTo>
                    <a:lnTo>
                      <a:pt x="144"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0" name="Freeform 21">
                <a:extLst>
                  <a:ext uri="{FF2B5EF4-FFF2-40B4-BE49-F238E27FC236}">
                    <a16:creationId xmlns:a16="http://schemas.microsoft.com/office/drawing/2014/main" id="{A03BE80A-4F5B-4E78-A15E-6C7A01D0BD83}"/>
                  </a:ext>
                </a:extLst>
              </p:cNvPr>
              <p:cNvSpPr>
                <a:spLocks/>
              </p:cNvSpPr>
              <p:nvPr/>
            </p:nvSpPr>
            <p:spPr bwMode="auto">
              <a:xfrm>
                <a:off x="3796" y="1583"/>
                <a:ext cx="243" cy="338"/>
              </a:xfrm>
              <a:custGeom>
                <a:avLst/>
                <a:gdLst>
                  <a:gd name="T0" fmla="*/ 243 w 243"/>
                  <a:gd name="T1" fmla="*/ 0 h 338"/>
                  <a:gd name="T2" fmla="*/ 233 w 243"/>
                  <a:gd name="T3" fmla="*/ 16 h 338"/>
                  <a:gd name="T4" fmla="*/ 222 w 243"/>
                  <a:gd name="T5" fmla="*/ 32 h 338"/>
                  <a:gd name="T6" fmla="*/ 211 w 243"/>
                  <a:gd name="T7" fmla="*/ 47 h 338"/>
                  <a:gd name="T8" fmla="*/ 199 w 243"/>
                  <a:gd name="T9" fmla="*/ 59 h 338"/>
                  <a:gd name="T10" fmla="*/ 185 w 243"/>
                  <a:gd name="T11" fmla="*/ 71 h 338"/>
                  <a:gd name="T12" fmla="*/ 172 w 243"/>
                  <a:gd name="T13" fmla="*/ 81 h 338"/>
                  <a:gd name="T14" fmla="*/ 158 w 243"/>
                  <a:gd name="T15" fmla="*/ 89 h 338"/>
                  <a:gd name="T16" fmla="*/ 143 w 243"/>
                  <a:gd name="T17" fmla="*/ 96 h 338"/>
                  <a:gd name="T18" fmla="*/ 128 w 243"/>
                  <a:gd name="T19" fmla="*/ 103 h 338"/>
                  <a:gd name="T20" fmla="*/ 113 w 243"/>
                  <a:gd name="T21" fmla="*/ 108 h 338"/>
                  <a:gd name="T22" fmla="*/ 96 w 243"/>
                  <a:gd name="T23" fmla="*/ 111 h 338"/>
                  <a:gd name="T24" fmla="*/ 79 w 243"/>
                  <a:gd name="T25" fmla="*/ 114 h 338"/>
                  <a:gd name="T26" fmla="*/ 60 w 243"/>
                  <a:gd name="T27" fmla="*/ 116 h 338"/>
                  <a:gd name="T28" fmla="*/ 42 w 243"/>
                  <a:gd name="T29" fmla="*/ 116 h 338"/>
                  <a:gd name="T30" fmla="*/ 21 w 243"/>
                  <a:gd name="T31" fmla="*/ 116 h 338"/>
                  <a:gd name="T32" fmla="*/ 1 w 243"/>
                  <a:gd name="T33" fmla="*/ 116 h 338"/>
                  <a:gd name="T34" fmla="*/ 8 w 243"/>
                  <a:gd name="T35" fmla="*/ 152 h 338"/>
                  <a:gd name="T36" fmla="*/ 11 w 243"/>
                  <a:gd name="T37" fmla="*/ 187 h 338"/>
                  <a:gd name="T38" fmla="*/ 13 w 243"/>
                  <a:gd name="T39" fmla="*/ 221 h 338"/>
                  <a:gd name="T40" fmla="*/ 13 w 243"/>
                  <a:gd name="T41" fmla="*/ 253 h 338"/>
                  <a:gd name="T42" fmla="*/ 13 w 243"/>
                  <a:gd name="T43" fmla="*/ 282 h 338"/>
                  <a:gd name="T44" fmla="*/ 10 w 243"/>
                  <a:gd name="T45" fmla="*/ 305 h 338"/>
                  <a:gd name="T46" fmla="*/ 5 w 243"/>
                  <a:gd name="T47" fmla="*/ 324 h 338"/>
                  <a:gd name="T48" fmla="*/ 0 w 243"/>
                  <a:gd name="T49" fmla="*/ 336 h 338"/>
                  <a:gd name="T50" fmla="*/ 13 w 243"/>
                  <a:gd name="T51" fmla="*/ 338 h 338"/>
                  <a:gd name="T52" fmla="*/ 21 w 243"/>
                  <a:gd name="T53" fmla="*/ 338 h 338"/>
                  <a:gd name="T54" fmla="*/ 28 w 243"/>
                  <a:gd name="T55" fmla="*/ 336 h 338"/>
                  <a:gd name="T56" fmla="*/ 42 w 243"/>
                  <a:gd name="T57" fmla="*/ 338 h 338"/>
                  <a:gd name="T58" fmla="*/ 79 w 243"/>
                  <a:gd name="T59" fmla="*/ 297 h 338"/>
                  <a:gd name="T60" fmla="*/ 114 w 243"/>
                  <a:gd name="T61" fmla="*/ 258 h 338"/>
                  <a:gd name="T62" fmla="*/ 145 w 243"/>
                  <a:gd name="T63" fmla="*/ 219 h 338"/>
                  <a:gd name="T64" fmla="*/ 173 w 243"/>
                  <a:gd name="T65" fmla="*/ 180 h 338"/>
                  <a:gd name="T66" fmla="*/ 185 w 243"/>
                  <a:gd name="T67" fmla="*/ 160 h 338"/>
                  <a:gd name="T68" fmla="*/ 197 w 243"/>
                  <a:gd name="T69" fmla="*/ 138 h 338"/>
                  <a:gd name="T70" fmla="*/ 207 w 243"/>
                  <a:gd name="T71" fmla="*/ 118 h 338"/>
                  <a:gd name="T72" fmla="*/ 217 w 243"/>
                  <a:gd name="T73" fmla="*/ 96 h 338"/>
                  <a:gd name="T74" fmla="*/ 224 w 243"/>
                  <a:gd name="T75" fmla="*/ 72 h 338"/>
                  <a:gd name="T76" fmla="*/ 233 w 243"/>
                  <a:gd name="T77" fmla="*/ 49 h 338"/>
                  <a:gd name="T78" fmla="*/ 238 w 243"/>
                  <a:gd name="T79" fmla="*/ 25 h 338"/>
                  <a:gd name="T80" fmla="*/ 243 w 243"/>
                  <a:gd name="T81" fmla="*/ 0 h 3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3" h="338">
                    <a:moveTo>
                      <a:pt x="243" y="0"/>
                    </a:moveTo>
                    <a:lnTo>
                      <a:pt x="233" y="16"/>
                    </a:lnTo>
                    <a:lnTo>
                      <a:pt x="222" y="32"/>
                    </a:lnTo>
                    <a:lnTo>
                      <a:pt x="211" y="47"/>
                    </a:lnTo>
                    <a:lnTo>
                      <a:pt x="199" y="59"/>
                    </a:lnTo>
                    <a:lnTo>
                      <a:pt x="185" y="71"/>
                    </a:lnTo>
                    <a:lnTo>
                      <a:pt x="172" y="81"/>
                    </a:lnTo>
                    <a:lnTo>
                      <a:pt x="158" y="89"/>
                    </a:lnTo>
                    <a:lnTo>
                      <a:pt x="143" y="96"/>
                    </a:lnTo>
                    <a:lnTo>
                      <a:pt x="128" y="103"/>
                    </a:lnTo>
                    <a:lnTo>
                      <a:pt x="113" y="108"/>
                    </a:lnTo>
                    <a:lnTo>
                      <a:pt x="96" y="111"/>
                    </a:lnTo>
                    <a:lnTo>
                      <a:pt x="79" y="114"/>
                    </a:lnTo>
                    <a:lnTo>
                      <a:pt x="60" y="116"/>
                    </a:lnTo>
                    <a:lnTo>
                      <a:pt x="42" y="116"/>
                    </a:lnTo>
                    <a:lnTo>
                      <a:pt x="21" y="116"/>
                    </a:lnTo>
                    <a:lnTo>
                      <a:pt x="1" y="116"/>
                    </a:lnTo>
                    <a:lnTo>
                      <a:pt x="8" y="152"/>
                    </a:lnTo>
                    <a:lnTo>
                      <a:pt x="11" y="187"/>
                    </a:lnTo>
                    <a:lnTo>
                      <a:pt x="13" y="221"/>
                    </a:lnTo>
                    <a:lnTo>
                      <a:pt x="13" y="253"/>
                    </a:lnTo>
                    <a:lnTo>
                      <a:pt x="13" y="282"/>
                    </a:lnTo>
                    <a:lnTo>
                      <a:pt x="10" y="305"/>
                    </a:lnTo>
                    <a:lnTo>
                      <a:pt x="5" y="324"/>
                    </a:lnTo>
                    <a:lnTo>
                      <a:pt x="0" y="336"/>
                    </a:lnTo>
                    <a:lnTo>
                      <a:pt x="13" y="338"/>
                    </a:lnTo>
                    <a:lnTo>
                      <a:pt x="21" y="338"/>
                    </a:lnTo>
                    <a:lnTo>
                      <a:pt x="28" y="336"/>
                    </a:lnTo>
                    <a:lnTo>
                      <a:pt x="42" y="338"/>
                    </a:lnTo>
                    <a:lnTo>
                      <a:pt x="79" y="297"/>
                    </a:lnTo>
                    <a:lnTo>
                      <a:pt x="114" y="258"/>
                    </a:lnTo>
                    <a:lnTo>
                      <a:pt x="145" y="219"/>
                    </a:lnTo>
                    <a:lnTo>
                      <a:pt x="173" y="180"/>
                    </a:lnTo>
                    <a:lnTo>
                      <a:pt x="185" y="160"/>
                    </a:lnTo>
                    <a:lnTo>
                      <a:pt x="197" y="138"/>
                    </a:lnTo>
                    <a:lnTo>
                      <a:pt x="207" y="118"/>
                    </a:lnTo>
                    <a:lnTo>
                      <a:pt x="217" y="96"/>
                    </a:lnTo>
                    <a:lnTo>
                      <a:pt x="224" y="72"/>
                    </a:lnTo>
                    <a:lnTo>
                      <a:pt x="233" y="49"/>
                    </a:lnTo>
                    <a:lnTo>
                      <a:pt x="238" y="25"/>
                    </a:lnTo>
                    <a:lnTo>
                      <a:pt x="24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1" name="Freeform 22">
                <a:extLst>
                  <a:ext uri="{FF2B5EF4-FFF2-40B4-BE49-F238E27FC236}">
                    <a16:creationId xmlns:a16="http://schemas.microsoft.com/office/drawing/2014/main" id="{5CE70111-EC5F-4FE3-9FA1-65B821B3C750}"/>
                  </a:ext>
                </a:extLst>
              </p:cNvPr>
              <p:cNvSpPr>
                <a:spLocks/>
              </p:cNvSpPr>
              <p:nvPr/>
            </p:nvSpPr>
            <p:spPr bwMode="auto">
              <a:xfrm>
                <a:off x="1796" y="1564"/>
                <a:ext cx="144" cy="88"/>
              </a:xfrm>
              <a:custGeom>
                <a:avLst/>
                <a:gdLst>
                  <a:gd name="T0" fmla="*/ 144 w 144"/>
                  <a:gd name="T1" fmla="*/ 0 h 88"/>
                  <a:gd name="T2" fmla="*/ 132 w 144"/>
                  <a:gd name="T3" fmla="*/ 7 h 88"/>
                  <a:gd name="T4" fmla="*/ 120 w 144"/>
                  <a:gd name="T5" fmla="*/ 13 h 88"/>
                  <a:gd name="T6" fmla="*/ 107 w 144"/>
                  <a:gd name="T7" fmla="*/ 19 h 88"/>
                  <a:gd name="T8" fmla="*/ 92 w 144"/>
                  <a:gd name="T9" fmla="*/ 22 h 88"/>
                  <a:gd name="T10" fmla="*/ 76 w 144"/>
                  <a:gd name="T11" fmla="*/ 25 h 88"/>
                  <a:gd name="T12" fmla="*/ 60 w 144"/>
                  <a:gd name="T13" fmla="*/ 27 h 88"/>
                  <a:gd name="T14" fmla="*/ 39 w 144"/>
                  <a:gd name="T15" fmla="*/ 29 h 88"/>
                  <a:gd name="T16" fmla="*/ 19 w 144"/>
                  <a:gd name="T17" fmla="*/ 29 h 88"/>
                  <a:gd name="T18" fmla="*/ 17 w 144"/>
                  <a:gd name="T19" fmla="*/ 44 h 88"/>
                  <a:gd name="T20" fmla="*/ 12 w 144"/>
                  <a:gd name="T21" fmla="*/ 59 h 88"/>
                  <a:gd name="T22" fmla="*/ 7 w 144"/>
                  <a:gd name="T23" fmla="*/ 71 h 88"/>
                  <a:gd name="T24" fmla="*/ 0 w 144"/>
                  <a:gd name="T25" fmla="*/ 83 h 88"/>
                  <a:gd name="T26" fmla="*/ 12 w 144"/>
                  <a:gd name="T27" fmla="*/ 83 h 88"/>
                  <a:gd name="T28" fmla="*/ 26 w 144"/>
                  <a:gd name="T29" fmla="*/ 84 h 88"/>
                  <a:gd name="T30" fmla="*/ 41 w 144"/>
                  <a:gd name="T31" fmla="*/ 86 h 88"/>
                  <a:gd name="T32" fmla="*/ 53 w 144"/>
                  <a:gd name="T33" fmla="*/ 88 h 88"/>
                  <a:gd name="T34" fmla="*/ 71 w 144"/>
                  <a:gd name="T35" fmla="*/ 78 h 88"/>
                  <a:gd name="T36" fmla="*/ 88 w 144"/>
                  <a:gd name="T37" fmla="*/ 68 h 88"/>
                  <a:gd name="T38" fmla="*/ 103 w 144"/>
                  <a:gd name="T39" fmla="*/ 57 h 88"/>
                  <a:gd name="T40" fmla="*/ 115 w 144"/>
                  <a:gd name="T41" fmla="*/ 46 h 88"/>
                  <a:gd name="T42" fmla="*/ 125 w 144"/>
                  <a:gd name="T43" fmla="*/ 35 h 88"/>
                  <a:gd name="T44" fmla="*/ 134 w 144"/>
                  <a:gd name="T45" fmla="*/ 24 h 88"/>
                  <a:gd name="T46" fmla="*/ 141 w 144"/>
                  <a:gd name="T47" fmla="*/ 12 h 88"/>
                  <a:gd name="T48" fmla="*/ 144 w 144"/>
                  <a:gd name="T49" fmla="*/ 0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4" h="88">
                    <a:moveTo>
                      <a:pt x="144" y="0"/>
                    </a:moveTo>
                    <a:lnTo>
                      <a:pt x="132" y="7"/>
                    </a:lnTo>
                    <a:lnTo>
                      <a:pt x="120" y="13"/>
                    </a:lnTo>
                    <a:lnTo>
                      <a:pt x="107" y="19"/>
                    </a:lnTo>
                    <a:lnTo>
                      <a:pt x="92" y="22"/>
                    </a:lnTo>
                    <a:lnTo>
                      <a:pt x="76" y="25"/>
                    </a:lnTo>
                    <a:lnTo>
                      <a:pt x="60" y="27"/>
                    </a:lnTo>
                    <a:lnTo>
                      <a:pt x="39" y="29"/>
                    </a:lnTo>
                    <a:lnTo>
                      <a:pt x="19" y="29"/>
                    </a:lnTo>
                    <a:lnTo>
                      <a:pt x="17" y="44"/>
                    </a:lnTo>
                    <a:lnTo>
                      <a:pt x="12" y="59"/>
                    </a:lnTo>
                    <a:lnTo>
                      <a:pt x="7" y="71"/>
                    </a:lnTo>
                    <a:lnTo>
                      <a:pt x="0" y="83"/>
                    </a:lnTo>
                    <a:lnTo>
                      <a:pt x="12" y="83"/>
                    </a:lnTo>
                    <a:lnTo>
                      <a:pt x="26" y="84"/>
                    </a:lnTo>
                    <a:lnTo>
                      <a:pt x="41" y="86"/>
                    </a:lnTo>
                    <a:lnTo>
                      <a:pt x="53" y="88"/>
                    </a:lnTo>
                    <a:lnTo>
                      <a:pt x="71" y="78"/>
                    </a:lnTo>
                    <a:lnTo>
                      <a:pt x="88" y="68"/>
                    </a:lnTo>
                    <a:lnTo>
                      <a:pt x="103" y="57"/>
                    </a:lnTo>
                    <a:lnTo>
                      <a:pt x="115" y="46"/>
                    </a:lnTo>
                    <a:lnTo>
                      <a:pt x="125" y="35"/>
                    </a:lnTo>
                    <a:lnTo>
                      <a:pt x="134" y="24"/>
                    </a:lnTo>
                    <a:lnTo>
                      <a:pt x="141" y="12"/>
                    </a:lnTo>
                    <a:lnTo>
                      <a:pt x="14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2" name="Freeform 23">
                <a:extLst>
                  <a:ext uri="{FF2B5EF4-FFF2-40B4-BE49-F238E27FC236}">
                    <a16:creationId xmlns:a16="http://schemas.microsoft.com/office/drawing/2014/main" id="{15AA60CD-EF10-4104-9589-D8D43A0F175B}"/>
                  </a:ext>
                </a:extLst>
              </p:cNvPr>
              <p:cNvSpPr>
                <a:spLocks/>
              </p:cNvSpPr>
              <p:nvPr/>
            </p:nvSpPr>
            <p:spPr bwMode="auto">
              <a:xfrm>
                <a:off x="3785" y="1598"/>
                <a:ext cx="264" cy="344"/>
              </a:xfrm>
              <a:custGeom>
                <a:avLst/>
                <a:gdLst>
                  <a:gd name="T0" fmla="*/ 264 w 264"/>
                  <a:gd name="T1" fmla="*/ 0 h 344"/>
                  <a:gd name="T2" fmla="*/ 252 w 264"/>
                  <a:gd name="T3" fmla="*/ 15 h 344"/>
                  <a:gd name="T4" fmla="*/ 240 w 264"/>
                  <a:gd name="T5" fmla="*/ 28 h 344"/>
                  <a:gd name="T6" fmla="*/ 228 w 264"/>
                  <a:gd name="T7" fmla="*/ 42 h 344"/>
                  <a:gd name="T8" fmla="*/ 215 w 264"/>
                  <a:gd name="T9" fmla="*/ 54 h 344"/>
                  <a:gd name="T10" fmla="*/ 203 w 264"/>
                  <a:gd name="T11" fmla="*/ 64 h 344"/>
                  <a:gd name="T12" fmla="*/ 189 w 264"/>
                  <a:gd name="T13" fmla="*/ 72 h 344"/>
                  <a:gd name="T14" fmla="*/ 178 w 264"/>
                  <a:gd name="T15" fmla="*/ 81 h 344"/>
                  <a:gd name="T16" fmla="*/ 162 w 264"/>
                  <a:gd name="T17" fmla="*/ 88 h 344"/>
                  <a:gd name="T18" fmla="*/ 149 w 264"/>
                  <a:gd name="T19" fmla="*/ 94 h 344"/>
                  <a:gd name="T20" fmla="*/ 134 w 264"/>
                  <a:gd name="T21" fmla="*/ 99 h 344"/>
                  <a:gd name="T22" fmla="*/ 119 w 264"/>
                  <a:gd name="T23" fmla="*/ 103 h 344"/>
                  <a:gd name="T24" fmla="*/ 102 w 264"/>
                  <a:gd name="T25" fmla="*/ 106 h 344"/>
                  <a:gd name="T26" fmla="*/ 66 w 264"/>
                  <a:gd name="T27" fmla="*/ 111 h 344"/>
                  <a:gd name="T28" fmla="*/ 26 w 264"/>
                  <a:gd name="T29" fmla="*/ 113 h 344"/>
                  <a:gd name="T30" fmla="*/ 31 w 264"/>
                  <a:gd name="T31" fmla="*/ 135 h 344"/>
                  <a:gd name="T32" fmla="*/ 36 w 264"/>
                  <a:gd name="T33" fmla="*/ 155 h 344"/>
                  <a:gd name="T34" fmla="*/ 38 w 264"/>
                  <a:gd name="T35" fmla="*/ 174 h 344"/>
                  <a:gd name="T36" fmla="*/ 39 w 264"/>
                  <a:gd name="T37" fmla="*/ 192 h 344"/>
                  <a:gd name="T38" fmla="*/ 41 w 264"/>
                  <a:gd name="T39" fmla="*/ 209 h 344"/>
                  <a:gd name="T40" fmla="*/ 41 w 264"/>
                  <a:gd name="T41" fmla="*/ 226 h 344"/>
                  <a:gd name="T42" fmla="*/ 39 w 264"/>
                  <a:gd name="T43" fmla="*/ 241 h 344"/>
                  <a:gd name="T44" fmla="*/ 38 w 264"/>
                  <a:gd name="T45" fmla="*/ 257 h 344"/>
                  <a:gd name="T46" fmla="*/ 36 w 264"/>
                  <a:gd name="T47" fmla="*/ 270 h 344"/>
                  <a:gd name="T48" fmla="*/ 32 w 264"/>
                  <a:gd name="T49" fmla="*/ 282 h 344"/>
                  <a:gd name="T50" fmla="*/ 29 w 264"/>
                  <a:gd name="T51" fmla="*/ 294 h 344"/>
                  <a:gd name="T52" fmla="*/ 24 w 264"/>
                  <a:gd name="T53" fmla="*/ 304 h 344"/>
                  <a:gd name="T54" fmla="*/ 19 w 264"/>
                  <a:gd name="T55" fmla="*/ 314 h 344"/>
                  <a:gd name="T56" fmla="*/ 12 w 264"/>
                  <a:gd name="T57" fmla="*/ 323 h 344"/>
                  <a:gd name="T58" fmla="*/ 7 w 264"/>
                  <a:gd name="T59" fmla="*/ 329 h 344"/>
                  <a:gd name="T60" fmla="*/ 0 w 264"/>
                  <a:gd name="T61" fmla="*/ 336 h 344"/>
                  <a:gd name="T62" fmla="*/ 17 w 264"/>
                  <a:gd name="T63" fmla="*/ 339 h 344"/>
                  <a:gd name="T64" fmla="*/ 31 w 264"/>
                  <a:gd name="T65" fmla="*/ 339 h 344"/>
                  <a:gd name="T66" fmla="*/ 44 w 264"/>
                  <a:gd name="T67" fmla="*/ 341 h 344"/>
                  <a:gd name="T68" fmla="*/ 61 w 264"/>
                  <a:gd name="T69" fmla="*/ 344 h 344"/>
                  <a:gd name="T70" fmla="*/ 98 w 264"/>
                  <a:gd name="T71" fmla="*/ 304 h 344"/>
                  <a:gd name="T72" fmla="*/ 134 w 264"/>
                  <a:gd name="T73" fmla="*/ 265 h 344"/>
                  <a:gd name="T74" fmla="*/ 149 w 264"/>
                  <a:gd name="T75" fmla="*/ 245 h 344"/>
                  <a:gd name="T76" fmla="*/ 166 w 264"/>
                  <a:gd name="T77" fmla="*/ 224 h 344"/>
                  <a:gd name="T78" fmla="*/ 179 w 264"/>
                  <a:gd name="T79" fmla="*/ 204 h 344"/>
                  <a:gd name="T80" fmla="*/ 193 w 264"/>
                  <a:gd name="T81" fmla="*/ 184 h 344"/>
                  <a:gd name="T82" fmla="*/ 206 w 264"/>
                  <a:gd name="T83" fmla="*/ 162 h 344"/>
                  <a:gd name="T84" fmla="*/ 217 w 264"/>
                  <a:gd name="T85" fmla="*/ 140 h 344"/>
                  <a:gd name="T86" fmla="*/ 228 w 264"/>
                  <a:gd name="T87" fmla="*/ 118 h 344"/>
                  <a:gd name="T88" fmla="*/ 237 w 264"/>
                  <a:gd name="T89" fmla="*/ 96 h 344"/>
                  <a:gd name="T90" fmla="*/ 245 w 264"/>
                  <a:gd name="T91" fmla="*/ 72 h 344"/>
                  <a:gd name="T92" fmla="*/ 252 w 264"/>
                  <a:gd name="T93" fmla="*/ 49 h 344"/>
                  <a:gd name="T94" fmla="*/ 259 w 264"/>
                  <a:gd name="T95" fmla="*/ 25 h 344"/>
                  <a:gd name="T96" fmla="*/ 264 w 264"/>
                  <a:gd name="T97" fmla="*/ 0 h 3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344">
                    <a:moveTo>
                      <a:pt x="264" y="0"/>
                    </a:moveTo>
                    <a:lnTo>
                      <a:pt x="252" y="15"/>
                    </a:lnTo>
                    <a:lnTo>
                      <a:pt x="240" y="28"/>
                    </a:lnTo>
                    <a:lnTo>
                      <a:pt x="228" y="42"/>
                    </a:lnTo>
                    <a:lnTo>
                      <a:pt x="215" y="54"/>
                    </a:lnTo>
                    <a:lnTo>
                      <a:pt x="203" y="64"/>
                    </a:lnTo>
                    <a:lnTo>
                      <a:pt x="189" y="72"/>
                    </a:lnTo>
                    <a:lnTo>
                      <a:pt x="178" y="81"/>
                    </a:lnTo>
                    <a:lnTo>
                      <a:pt x="162" y="88"/>
                    </a:lnTo>
                    <a:lnTo>
                      <a:pt x="149" y="94"/>
                    </a:lnTo>
                    <a:lnTo>
                      <a:pt x="134" y="99"/>
                    </a:lnTo>
                    <a:lnTo>
                      <a:pt x="119" y="103"/>
                    </a:lnTo>
                    <a:lnTo>
                      <a:pt x="102" y="106"/>
                    </a:lnTo>
                    <a:lnTo>
                      <a:pt x="66" y="111"/>
                    </a:lnTo>
                    <a:lnTo>
                      <a:pt x="26" y="113"/>
                    </a:lnTo>
                    <a:lnTo>
                      <a:pt x="31" y="135"/>
                    </a:lnTo>
                    <a:lnTo>
                      <a:pt x="36" y="155"/>
                    </a:lnTo>
                    <a:lnTo>
                      <a:pt x="38" y="174"/>
                    </a:lnTo>
                    <a:lnTo>
                      <a:pt x="39" y="192"/>
                    </a:lnTo>
                    <a:lnTo>
                      <a:pt x="41" y="209"/>
                    </a:lnTo>
                    <a:lnTo>
                      <a:pt x="41" y="226"/>
                    </a:lnTo>
                    <a:lnTo>
                      <a:pt x="39" y="241"/>
                    </a:lnTo>
                    <a:lnTo>
                      <a:pt x="38" y="257"/>
                    </a:lnTo>
                    <a:lnTo>
                      <a:pt x="36" y="270"/>
                    </a:lnTo>
                    <a:lnTo>
                      <a:pt x="32" y="282"/>
                    </a:lnTo>
                    <a:lnTo>
                      <a:pt x="29" y="294"/>
                    </a:lnTo>
                    <a:lnTo>
                      <a:pt x="24" y="304"/>
                    </a:lnTo>
                    <a:lnTo>
                      <a:pt x="19" y="314"/>
                    </a:lnTo>
                    <a:lnTo>
                      <a:pt x="12" y="323"/>
                    </a:lnTo>
                    <a:lnTo>
                      <a:pt x="7" y="329"/>
                    </a:lnTo>
                    <a:lnTo>
                      <a:pt x="0" y="336"/>
                    </a:lnTo>
                    <a:lnTo>
                      <a:pt x="17" y="339"/>
                    </a:lnTo>
                    <a:lnTo>
                      <a:pt x="31" y="339"/>
                    </a:lnTo>
                    <a:lnTo>
                      <a:pt x="44" y="341"/>
                    </a:lnTo>
                    <a:lnTo>
                      <a:pt x="61" y="344"/>
                    </a:lnTo>
                    <a:lnTo>
                      <a:pt x="98" y="304"/>
                    </a:lnTo>
                    <a:lnTo>
                      <a:pt x="134" y="265"/>
                    </a:lnTo>
                    <a:lnTo>
                      <a:pt x="149" y="245"/>
                    </a:lnTo>
                    <a:lnTo>
                      <a:pt x="166" y="224"/>
                    </a:lnTo>
                    <a:lnTo>
                      <a:pt x="179" y="204"/>
                    </a:lnTo>
                    <a:lnTo>
                      <a:pt x="193" y="184"/>
                    </a:lnTo>
                    <a:lnTo>
                      <a:pt x="206" y="162"/>
                    </a:lnTo>
                    <a:lnTo>
                      <a:pt x="217" y="140"/>
                    </a:lnTo>
                    <a:lnTo>
                      <a:pt x="228" y="118"/>
                    </a:lnTo>
                    <a:lnTo>
                      <a:pt x="237" y="96"/>
                    </a:lnTo>
                    <a:lnTo>
                      <a:pt x="245" y="72"/>
                    </a:lnTo>
                    <a:lnTo>
                      <a:pt x="252" y="49"/>
                    </a:lnTo>
                    <a:lnTo>
                      <a:pt x="259" y="25"/>
                    </a:lnTo>
                    <a:lnTo>
                      <a:pt x="26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3" name="Freeform 24">
                <a:extLst>
                  <a:ext uri="{FF2B5EF4-FFF2-40B4-BE49-F238E27FC236}">
                    <a16:creationId xmlns:a16="http://schemas.microsoft.com/office/drawing/2014/main" id="{71F37A7C-62ED-4D84-BAC5-3C415CB3EF3F}"/>
                  </a:ext>
                </a:extLst>
              </p:cNvPr>
              <p:cNvSpPr>
                <a:spLocks/>
              </p:cNvSpPr>
              <p:nvPr/>
            </p:nvSpPr>
            <p:spPr bwMode="auto">
              <a:xfrm>
                <a:off x="1800" y="1564"/>
                <a:ext cx="147" cy="91"/>
              </a:xfrm>
              <a:custGeom>
                <a:avLst/>
                <a:gdLst>
                  <a:gd name="T0" fmla="*/ 147 w 147"/>
                  <a:gd name="T1" fmla="*/ 0 h 91"/>
                  <a:gd name="T2" fmla="*/ 135 w 147"/>
                  <a:gd name="T3" fmla="*/ 8 h 91"/>
                  <a:gd name="T4" fmla="*/ 123 w 147"/>
                  <a:gd name="T5" fmla="*/ 15 h 91"/>
                  <a:gd name="T6" fmla="*/ 110 w 147"/>
                  <a:gd name="T7" fmla="*/ 20 h 91"/>
                  <a:gd name="T8" fmla="*/ 94 w 147"/>
                  <a:gd name="T9" fmla="*/ 25 h 91"/>
                  <a:gd name="T10" fmla="*/ 79 w 147"/>
                  <a:gd name="T11" fmla="*/ 29 h 91"/>
                  <a:gd name="T12" fmla="*/ 61 w 147"/>
                  <a:gd name="T13" fmla="*/ 30 h 91"/>
                  <a:gd name="T14" fmla="*/ 40 w 147"/>
                  <a:gd name="T15" fmla="*/ 32 h 91"/>
                  <a:gd name="T16" fmla="*/ 20 w 147"/>
                  <a:gd name="T17" fmla="*/ 30 h 91"/>
                  <a:gd name="T18" fmla="*/ 15 w 147"/>
                  <a:gd name="T19" fmla="*/ 52 h 91"/>
                  <a:gd name="T20" fmla="*/ 12 w 147"/>
                  <a:gd name="T21" fmla="*/ 68 h 91"/>
                  <a:gd name="T22" fmla="*/ 5 w 147"/>
                  <a:gd name="T23" fmla="*/ 78 h 91"/>
                  <a:gd name="T24" fmla="*/ 0 w 147"/>
                  <a:gd name="T25" fmla="*/ 88 h 91"/>
                  <a:gd name="T26" fmla="*/ 13 w 147"/>
                  <a:gd name="T27" fmla="*/ 88 h 91"/>
                  <a:gd name="T28" fmla="*/ 27 w 147"/>
                  <a:gd name="T29" fmla="*/ 90 h 91"/>
                  <a:gd name="T30" fmla="*/ 40 w 147"/>
                  <a:gd name="T31" fmla="*/ 91 h 91"/>
                  <a:gd name="T32" fmla="*/ 52 w 147"/>
                  <a:gd name="T33" fmla="*/ 91 h 91"/>
                  <a:gd name="T34" fmla="*/ 71 w 147"/>
                  <a:gd name="T35" fmla="*/ 81 h 91"/>
                  <a:gd name="T36" fmla="*/ 89 w 147"/>
                  <a:gd name="T37" fmla="*/ 71 h 91"/>
                  <a:gd name="T38" fmla="*/ 105 w 147"/>
                  <a:gd name="T39" fmla="*/ 61 h 91"/>
                  <a:gd name="T40" fmla="*/ 116 w 147"/>
                  <a:gd name="T41" fmla="*/ 49 h 91"/>
                  <a:gd name="T42" fmla="*/ 128 w 147"/>
                  <a:gd name="T43" fmla="*/ 37 h 91"/>
                  <a:gd name="T44" fmla="*/ 137 w 147"/>
                  <a:gd name="T45" fmla="*/ 25 h 91"/>
                  <a:gd name="T46" fmla="*/ 143 w 147"/>
                  <a:gd name="T47" fmla="*/ 13 h 91"/>
                  <a:gd name="T48" fmla="*/ 147 w 147"/>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7" h="91">
                    <a:moveTo>
                      <a:pt x="147" y="0"/>
                    </a:moveTo>
                    <a:lnTo>
                      <a:pt x="135" y="8"/>
                    </a:lnTo>
                    <a:lnTo>
                      <a:pt x="123" y="15"/>
                    </a:lnTo>
                    <a:lnTo>
                      <a:pt x="110" y="20"/>
                    </a:lnTo>
                    <a:lnTo>
                      <a:pt x="94" y="25"/>
                    </a:lnTo>
                    <a:lnTo>
                      <a:pt x="79" y="29"/>
                    </a:lnTo>
                    <a:lnTo>
                      <a:pt x="61" y="30"/>
                    </a:lnTo>
                    <a:lnTo>
                      <a:pt x="40" y="32"/>
                    </a:lnTo>
                    <a:lnTo>
                      <a:pt x="20" y="30"/>
                    </a:lnTo>
                    <a:lnTo>
                      <a:pt x="15" y="52"/>
                    </a:lnTo>
                    <a:lnTo>
                      <a:pt x="12" y="68"/>
                    </a:lnTo>
                    <a:lnTo>
                      <a:pt x="5" y="78"/>
                    </a:lnTo>
                    <a:lnTo>
                      <a:pt x="0" y="88"/>
                    </a:lnTo>
                    <a:lnTo>
                      <a:pt x="13" y="88"/>
                    </a:lnTo>
                    <a:lnTo>
                      <a:pt x="27" y="90"/>
                    </a:lnTo>
                    <a:lnTo>
                      <a:pt x="40" y="91"/>
                    </a:lnTo>
                    <a:lnTo>
                      <a:pt x="52" y="91"/>
                    </a:lnTo>
                    <a:lnTo>
                      <a:pt x="71" y="81"/>
                    </a:lnTo>
                    <a:lnTo>
                      <a:pt x="89" y="71"/>
                    </a:lnTo>
                    <a:lnTo>
                      <a:pt x="105" y="61"/>
                    </a:lnTo>
                    <a:lnTo>
                      <a:pt x="116" y="49"/>
                    </a:lnTo>
                    <a:lnTo>
                      <a:pt x="128" y="37"/>
                    </a:lnTo>
                    <a:lnTo>
                      <a:pt x="137" y="25"/>
                    </a:lnTo>
                    <a:lnTo>
                      <a:pt x="143" y="13"/>
                    </a:lnTo>
                    <a:lnTo>
                      <a:pt x="147"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4" name="Freeform 25">
                <a:extLst>
                  <a:ext uri="{FF2B5EF4-FFF2-40B4-BE49-F238E27FC236}">
                    <a16:creationId xmlns:a16="http://schemas.microsoft.com/office/drawing/2014/main" id="{147BB936-F65F-41D7-B282-B768C6BCB576}"/>
                  </a:ext>
                </a:extLst>
              </p:cNvPr>
              <p:cNvSpPr>
                <a:spLocks/>
              </p:cNvSpPr>
              <p:nvPr/>
            </p:nvSpPr>
            <p:spPr bwMode="auto">
              <a:xfrm>
                <a:off x="3807" y="1596"/>
                <a:ext cx="252" cy="367"/>
              </a:xfrm>
              <a:custGeom>
                <a:avLst/>
                <a:gdLst>
                  <a:gd name="T0" fmla="*/ 252 w 252"/>
                  <a:gd name="T1" fmla="*/ 0 h 367"/>
                  <a:gd name="T2" fmla="*/ 228 w 252"/>
                  <a:gd name="T3" fmla="*/ 30 h 367"/>
                  <a:gd name="T4" fmla="*/ 205 w 252"/>
                  <a:gd name="T5" fmla="*/ 56 h 367"/>
                  <a:gd name="T6" fmla="*/ 193 w 252"/>
                  <a:gd name="T7" fmla="*/ 68 h 367"/>
                  <a:gd name="T8" fmla="*/ 181 w 252"/>
                  <a:gd name="T9" fmla="*/ 78 h 367"/>
                  <a:gd name="T10" fmla="*/ 167 w 252"/>
                  <a:gd name="T11" fmla="*/ 86 h 367"/>
                  <a:gd name="T12" fmla="*/ 154 w 252"/>
                  <a:gd name="T13" fmla="*/ 95 h 367"/>
                  <a:gd name="T14" fmla="*/ 140 w 252"/>
                  <a:gd name="T15" fmla="*/ 101 h 367"/>
                  <a:gd name="T16" fmla="*/ 127 w 252"/>
                  <a:gd name="T17" fmla="*/ 107 h 367"/>
                  <a:gd name="T18" fmla="*/ 110 w 252"/>
                  <a:gd name="T19" fmla="*/ 112 h 367"/>
                  <a:gd name="T20" fmla="*/ 95 w 252"/>
                  <a:gd name="T21" fmla="*/ 115 h 367"/>
                  <a:gd name="T22" fmla="*/ 78 w 252"/>
                  <a:gd name="T23" fmla="*/ 118 h 367"/>
                  <a:gd name="T24" fmla="*/ 59 w 252"/>
                  <a:gd name="T25" fmla="*/ 120 h 367"/>
                  <a:gd name="T26" fmla="*/ 39 w 252"/>
                  <a:gd name="T27" fmla="*/ 122 h 367"/>
                  <a:gd name="T28" fmla="*/ 19 w 252"/>
                  <a:gd name="T29" fmla="*/ 123 h 367"/>
                  <a:gd name="T30" fmla="*/ 26 w 252"/>
                  <a:gd name="T31" fmla="*/ 161 h 367"/>
                  <a:gd name="T32" fmla="*/ 27 w 252"/>
                  <a:gd name="T33" fmla="*/ 194 h 367"/>
                  <a:gd name="T34" fmla="*/ 27 w 252"/>
                  <a:gd name="T35" fmla="*/ 226 h 367"/>
                  <a:gd name="T36" fmla="*/ 26 w 252"/>
                  <a:gd name="T37" fmla="*/ 254 h 367"/>
                  <a:gd name="T38" fmla="*/ 21 w 252"/>
                  <a:gd name="T39" fmla="*/ 279 h 367"/>
                  <a:gd name="T40" fmla="*/ 14 w 252"/>
                  <a:gd name="T41" fmla="*/ 303 h 367"/>
                  <a:gd name="T42" fmla="*/ 7 w 252"/>
                  <a:gd name="T43" fmla="*/ 326 h 367"/>
                  <a:gd name="T44" fmla="*/ 0 w 252"/>
                  <a:gd name="T45" fmla="*/ 346 h 367"/>
                  <a:gd name="T46" fmla="*/ 22 w 252"/>
                  <a:gd name="T47" fmla="*/ 352 h 367"/>
                  <a:gd name="T48" fmla="*/ 48 w 252"/>
                  <a:gd name="T49" fmla="*/ 357 h 367"/>
                  <a:gd name="T50" fmla="*/ 73 w 252"/>
                  <a:gd name="T51" fmla="*/ 362 h 367"/>
                  <a:gd name="T52" fmla="*/ 97 w 252"/>
                  <a:gd name="T53" fmla="*/ 367 h 367"/>
                  <a:gd name="T54" fmla="*/ 115 w 252"/>
                  <a:gd name="T55" fmla="*/ 346 h 367"/>
                  <a:gd name="T56" fmla="*/ 132 w 252"/>
                  <a:gd name="T57" fmla="*/ 325 h 367"/>
                  <a:gd name="T58" fmla="*/ 149 w 252"/>
                  <a:gd name="T59" fmla="*/ 303 h 367"/>
                  <a:gd name="T60" fmla="*/ 164 w 252"/>
                  <a:gd name="T61" fmla="*/ 279 h 367"/>
                  <a:gd name="T62" fmla="*/ 178 w 252"/>
                  <a:gd name="T63" fmla="*/ 257 h 367"/>
                  <a:gd name="T64" fmla="*/ 191 w 252"/>
                  <a:gd name="T65" fmla="*/ 233 h 367"/>
                  <a:gd name="T66" fmla="*/ 203 w 252"/>
                  <a:gd name="T67" fmla="*/ 210 h 367"/>
                  <a:gd name="T68" fmla="*/ 213 w 252"/>
                  <a:gd name="T69" fmla="*/ 184 h 367"/>
                  <a:gd name="T70" fmla="*/ 222 w 252"/>
                  <a:gd name="T71" fmla="*/ 161 h 367"/>
                  <a:gd name="T72" fmla="*/ 228 w 252"/>
                  <a:gd name="T73" fmla="*/ 137 h 367"/>
                  <a:gd name="T74" fmla="*/ 235 w 252"/>
                  <a:gd name="T75" fmla="*/ 113 h 367"/>
                  <a:gd name="T76" fmla="*/ 242 w 252"/>
                  <a:gd name="T77" fmla="*/ 90 h 367"/>
                  <a:gd name="T78" fmla="*/ 245 w 252"/>
                  <a:gd name="T79" fmla="*/ 66 h 367"/>
                  <a:gd name="T80" fmla="*/ 249 w 252"/>
                  <a:gd name="T81" fmla="*/ 44 h 367"/>
                  <a:gd name="T82" fmla="*/ 252 w 252"/>
                  <a:gd name="T83" fmla="*/ 22 h 367"/>
                  <a:gd name="T84" fmla="*/ 252 w 252"/>
                  <a:gd name="T85" fmla="*/ 0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2" h="367">
                    <a:moveTo>
                      <a:pt x="252" y="0"/>
                    </a:moveTo>
                    <a:lnTo>
                      <a:pt x="228" y="30"/>
                    </a:lnTo>
                    <a:lnTo>
                      <a:pt x="205" y="56"/>
                    </a:lnTo>
                    <a:lnTo>
                      <a:pt x="193" y="68"/>
                    </a:lnTo>
                    <a:lnTo>
                      <a:pt x="181" y="78"/>
                    </a:lnTo>
                    <a:lnTo>
                      <a:pt x="167" y="86"/>
                    </a:lnTo>
                    <a:lnTo>
                      <a:pt x="154" y="95"/>
                    </a:lnTo>
                    <a:lnTo>
                      <a:pt x="140" y="101"/>
                    </a:lnTo>
                    <a:lnTo>
                      <a:pt x="127" y="107"/>
                    </a:lnTo>
                    <a:lnTo>
                      <a:pt x="110" y="112"/>
                    </a:lnTo>
                    <a:lnTo>
                      <a:pt x="95" y="115"/>
                    </a:lnTo>
                    <a:lnTo>
                      <a:pt x="78" y="118"/>
                    </a:lnTo>
                    <a:lnTo>
                      <a:pt x="59" y="120"/>
                    </a:lnTo>
                    <a:lnTo>
                      <a:pt x="39" y="122"/>
                    </a:lnTo>
                    <a:lnTo>
                      <a:pt x="19" y="123"/>
                    </a:lnTo>
                    <a:lnTo>
                      <a:pt x="26" y="161"/>
                    </a:lnTo>
                    <a:lnTo>
                      <a:pt x="27" y="194"/>
                    </a:lnTo>
                    <a:lnTo>
                      <a:pt x="27" y="226"/>
                    </a:lnTo>
                    <a:lnTo>
                      <a:pt x="26" y="254"/>
                    </a:lnTo>
                    <a:lnTo>
                      <a:pt x="21" y="279"/>
                    </a:lnTo>
                    <a:lnTo>
                      <a:pt x="14" y="303"/>
                    </a:lnTo>
                    <a:lnTo>
                      <a:pt x="7" y="326"/>
                    </a:lnTo>
                    <a:lnTo>
                      <a:pt x="0" y="346"/>
                    </a:lnTo>
                    <a:lnTo>
                      <a:pt x="22" y="352"/>
                    </a:lnTo>
                    <a:lnTo>
                      <a:pt x="48" y="357"/>
                    </a:lnTo>
                    <a:lnTo>
                      <a:pt x="73" y="362"/>
                    </a:lnTo>
                    <a:lnTo>
                      <a:pt x="97" y="367"/>
                    </a:lnTo>
                    <a:lnTo>
                      <a:pt x="115" y="346"/>
                    </a:lnTo>
                    <a:lnTo>
                      <a:pt x="132" y="325"/>
                    </a:lnTo>
                    <a:lnTo>
                      <a:pt x="149" y="303"/>
                    </a:lnTo>
                    <a:lnTo>
                      <a:pt x="164" y="279"/>
                    </a:lnTo>
                    <a:lnTo>
                      <a:pt x="178" y="257"/>
                    </a:lnTo>
                    <a:lnTo>
                      <a:pt x="191" y="233"/>
                    </a:lnTo>
                    <a:lnTo>
                      <a:pt x="203" y="210"/>
                    </a:lnTo>
                    <a:lnTo>
                      <a:pt x="213" y="184"/>
                    </a:lnTo>
                    <a:lnTo>
                      <a:pt x="222" y="161"/>
                    </a:lnTo>
                    <a:lnTo>
                      <a:pt x="228" y="137"/>
                    </a:lnTo>
                    <a:lnTo>
                      <a:pt x="235" y="113"/>
                    </a:lnTo>
                    <a:lnTo>
                      <a:pt x="242" y="90"/>
                    </a:lnTo>
                    <a:lnTo>
                      <a:pt x="245" y="66"/>
                    </a:lnTo>
                    <a:lnTo>
                      <a:pt x="249" y="44"/>
                    </a:lnTo>
                    <a:lnTo>
                      <a:pt x="252" y="22"/>
                    </a:lnTo>
                    <a:lnTo>
                      <a:pt x="252"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5" name="Freeform 26">
                <a:extLst>
                  <a:ext uri="{FF2B5EF4-FFF2-40B4-BE49-F238E27FC236}">
                    <a16:creationId xmlns:a16="http://schemas.microsoft.com/office/drawing/2014/main" id="{E9662F1B-0553-4C14-B9FE-D0F1874D234F}"/>
                  </a:ext>
                </a:extLst>
              </p:cNvPr>
              <p:cNvSpPr>
                <a:spLocks/>
              </p:cNvSpPr>
              <p:nvPr/>
            </p:nvSpPr>
            <p:spPr bwMode="auto">
              <a:xfrm>
                <a:off x="1704" y="1540"/>
                <a:ext cx="234" cy="88"/>
              </a:xfrm>
              <a:custGeom>
                <a:avLst/>
                <a:gdLst>
                  <a:gd name="T0" fmla="*/ 234 w 234"/>
                  <a:gd name="T1" fmla="*/ 0 h 88"/>
                  <a:gd name="T2" fmla="*/ 221 w 234"/>
                  <a:gd name="T3" fmla="*/ 0 h 88"/>
                  <a:gd name="T4" fmla="*/ 209 w 234"/>
                  <a:gd name="T5" fmla="*/ 4 h 88"/>
                  <a:gd name="T6" fmla="*/ 0 w 234"/>
                  <a:gd name="T7" fmla="*/ 88 h 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4" h="88">
                    <a:moveTo>
                      <a:pt x="234" y="0"/>
                    </a:moveTo>
                    <a:lnTo>
                      <a:pt x="221" y="0"/>
                    </a:lnTo>
                    <a:lnTo>
                      <a:pt x="209" y="4"/>
                    </a:lnTo>
                    <a:lnTo>
                      <a:pt x="0" y="8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26" name="Freeform 27">
                <a:extLst>
                  <a:ext uri="{FF2B5EF4-FFF2-40B4-BE49-F238E27FC236}">
                    <a16:creationId xmlns:a16="http://schemas.microsoft.com/office/drawing/2014/main" id="{5891BD4C-F0A2-4647-973B-858535CF8423}"/>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7" name="Freeform 28">
                <a:extLst>
                  <a:ext uri="{FF2B5EF4-FFF2-40B4-BE49-F238E27FC236}">
                    <a16:creationId xmlns:a16="http://schemas.microsoft.com/office/drawing/2014/main" id="{747DC36A-D454-4E40-95BB-56C8B114775B}"/>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28" name="Freeform 29">
                <a:extLst>
                  <a:ext uri="{FF2B5EF4-FFF2-40B4-BE49-F238E27FC236}">
                    <a16:creationId xmlns:a16="http://schemas.microsoft.com/office/drawing/2014/main" id="{414DFA03-6221-41CC-A61B-537F7D12EDBB}"/>
                  </a:ext>
                </a:extLst>
              </p:cNvPr>
              <p:cNvSpPr>
                <a:spLocks/>
              </p:cNvSpPr>
              <p:nvPr/>
            </p:nvSpPr>
            <p:spPr bwMode="auto">
              <a:xfrm>
                <a:off x="1209" y="1795"/>
                <a:ext cx="3422" cy="717"/>
              </a:xfrm>
              <a:custGeom>
                <a:avLst/>
                <a:gdLst>
                  <a:gd name="T0" fmla="*/ 3422 w 3422"/>
                  <a:gd name="T1" fmla="*/ 565 h 717"/>
                  <a:gd name="T2" fmla="*/ 3416 w 3422"/>
                  <a:gd name="T3" fmla="*/ 585 h 717"/>
                  <a:gd name="T4" fmla="*/ 3410 w 3422"/>
                  <a:gd name="T5" fmla="*/ 605 h 717"/>
                  <a:gd name="T6" fmla="*/ 3402 w 3422"/>
                  <a:gd name="T7" fmla="*/ 626 h 717"/>
                  <a:gd name="T8" fmla="*/ 3394 w 3422"/>
                  <a:gd name="T9" fmla="*/ 646 h 717"/>
                  <a:gd name="T10" fmla="*/ 3383 w 3422"/>
                  <a:gd name="T11" fmla="*/ 663 h 717"/>
                  <a:gd name="T12" fmla="*/ 3372 w 3422"/>
                  <a:gd name="T13" fmla="*/ 678 h 717"/>
                  <a:gd name="T14" fmla="*/ 3367 w 3422"/>
                  <a:gd name="T15" fmla="*/ 685 h 717"/>
                  <a:gd name="T16" fmla="*/ 3360 w 3422"/>
                  <a:gd name="T17" fmla="*/ 692 h 717"/>
                  <a:gd name="T18" fmla="*/ 3353 w 3422"/>
                  <a:gd name="T19" fmla="*/ 697 h 717"/>
                  <a:gd name="T20" fmla="*/ 3346 w 3422"/>
                  <a:gd name="T21" fmla="*/ 700 h 717"/>
                  <a:gd name="T22" fmla="*/ 3323 w 3422"/>
                  <a:gd name="T23" fmla="*/ 707 h 717"/>
                  <a:gd name="T24" fmla="*/ 3299 w 3422"/>
                  <a:gd name="T25" fmla="*/ 712 h 717"/>
                  <a:gd name="T26" fmla="*/ 3274 w 3422"/>
                  <a:gd name="T27" fmla="*/ 715 h 717"/>
                  <a:gd name="T28" fmla="*/ 3247 w 3422"/>
                  <a:gd name="T29" fmla="*/ 717 h 717"/>
                  <a:gd name="T30" fmla="*/ 3218 w 3422"/>
                  <a:gd name="T31" fmla="*/ 717 h 717"/>
                  <a:gd name="T32" fmla="*/ 3188 w 3422"/>
                  <a:gd name="T33" fmla="*/ 717 h 717"/>
                  <a:gd name="T34" fmla="*/ 3157 w 3422"/>
                  <a:gd name="T35" fmla="*/ 717 h 717"/>
                  <a:gd name="T36" fmla="*/ 3127 w 3422"/>
                  <a:gd name="T37" fmla="*/ 714 h 717"/>
                  <a:gd name="T38" fmla="*/ 3061 w 3422"/>
                  <a:gd name="T39" fmla="*/ 709 h 717"/>
                  <a:gd name="T40" fmla="*/ 2995 w 3422"/>
                  <a:gd name="T41" fmla="*/ 700 h 717"/>
                  <a:gd name="T42" fmla="*/ 2926 w 3422"/>
                  <a:gd name="T43" fmla="*/ 690 h 717"/>
                  <a:gd name="T44" fmla="*/ 2857 w 3422"/>
                  <a:gd name="T45" fmla="*/ 680 h 717"/>
                  <a:gd name="T46" fmla="*/ 2784 w 3422"/>
                  <a:gd name="T47" fmla="*/ 666 h 717"/>
                  <a:gd name="T48" fmla="*/ 2713 w 3422"/>
                  <a:gd name="T49" fmla="*/ 653 h 717"/>
                  <a:gd name="T50" fmla="*/ 2644 w 3422"/>
                  <a:gd name="T51" fmla="*/ 638 h 717"/>
                  <a:gd name="T52" fmla="*/ 2573 w 3422"/>
                  <a:gd name="T53" fmla="*/ 622 h 717"/>
                  <a:gd name="T54" fmla="*/ 2504 w 3422"/>
                  <a:gd name="T55" fmla="*/ 607 h 717"/>
                  <a:gd name="T56" fmla="*/ 2436 w 3422"/>
                  <a:gd name="T57" fmla="*/ 592 h 717"/>
                  <a:gd name="T58" fmla="*/ 2367 w 3422"/>
                  <a:gd name="T59" fmla="*/ 577 h 717"/>
                  <a:gd name="T60" fmla="*/ 2296 w 3422"/>
                  <a:gd name="T61" fmla="*/ 563 h 717"/>
                  <a:gd name="T62" fmla="*/ 1427 w 3422"/>
                  <a:gd name="T63" fmla="*/ 357 h 717"/>
                  <a:gd name="T64" fmla="*/ 0 w 3422"/>
                  <a:gd name="T65" fmla="*/ 9 h 717"/>
                  <a:gd name="T66" fmla="*/ 0 w 3422"/>
                  <a:gd name="T67" fmla="*/ 0 h 717"/>
                  <a:gd name="T68" fmla="*/ 2375 w 3422"/>
                  <a:gd name="T69" fmla="*/ 499 h 717"/>
                  <a:gd name="T70" fmla="*/ 2387 w 3422"/>
                  <a:gd name="T71" fmla="*/ 502 h 717"/>
                  <a:gd name="T72" fmla="*/ 2391 w 3422"/>
                  <a:gd name="T73" fmla="*/ 504 h 717"/>
                  <a:gd name="T74" fmla="*/ 2391 w 3422"/>
                  <a:gd name="T75" fmla="*/ 506 h 717"/>
                  <a:gd name="T76" fmla="*/ 2387 w 3422"/>
                  <a:gd name="T77" fmla="*/ 507 h 717"/>
                  <a:gd name="T78" fmla="*/ 2384 w 3422"/>
                  <a:gd name="T79" fmla="*/ 507 h 717"/>
                  <a:gd name="T80" fmla="*/ 2384 w 3422"/>
                  <a:gd name="T81" fmla="*/ 509 h 717"/>
                  <a:gd name="T82" fmla="*/ 2387 w 3422"/>
                  <a:gd name="T83" fmla="*/ 511 h 717"/>
                  <a:gd name="T84" fmla="*/ 2399 w 3422"/>
                  <a:gd name="T85" fmla="*/ 512 h 717"/>
                  <a:gd name="T86" fmla="*/ 2487 w 3422"/>
                  <a:gd name="T87" fmla="*/ 524 h 717"/>
                  <a:gd name="T88" fmla="*/ 2600 w 3422"/>
                  <a:gd name="T89" fmla="*/ 536 h 717"/>
                  <a:gd name="T90" fmla="*/ 2722 w 3422"/>
                  <a:gd name="T91" fmla="*/ 546 h 717"/>
                  <a:gd name="T92" fmla="*/ 2847 w 3422"/>
                  <a:gd name="T93" fmla="*/ 555 h 717"/>
                  <a:gd name="T94" fmla="*/ 2971 w 3422"/>
                  <a:gd name="T95" fmla="*/ 560 h 717"/>
                  <a:gd name="T96" fmla="*/ 3034 w 3422"/>
                  <a:gd name="T97" fmla="*/ 561 h 717"/>
                  <a:gd name="T98" fmla="*/ 3095 w 3422"/>
                  <a:gd name="T99" fmla="*/ 561 h 717"/>
                  <a:gd name="T100" fmla="*/ 3152 w 3422"/>
                  <a:gd name="T101" fmla="*/ 561 h 717"/>
                  <a:gd name="T102" fmla="*/ 3210 w 3422"/>
                  <a:gd name="T103" fmla="*/ 560 h 717"/>
                  <a:gd name="T104" fmla="*/ 3264 w 3422"/>
                  <a:gd name="T105" fmla="*/ 556 h 717"/>
                  <a:gd name="T106" fmla="*/ 3314 w 3422"/>
                  <a:gd name="T107" fmla="*/ 553 h 717"/>
                  <a:gd name="T108" fmla="*/ 3361 w 3422"/>
                  <a:gd name="T109" fmla="*/ 548 h 717"/>
                  <a:gd name="T110" fmla="*/ 3404 w 3422"/>
                  <a:gd name="T111" fmla="*/ 540 h 717"/>
                  <a:gd name="T112" fmla="*/ 3407 w 3422"/>
                  <a:gd name="T113" fmla="*/ 546 h 717"/>
                  <a:gd name="T114" fmla="*/ 3410 w 3422"/>
                  <a:gd name="T115" fmla="*/ 553 h 717"/>
                  <a:gd name="T116" fmla="*/ 3416 w 3422"/>
                  <a:gd name="T117" fmla="*/ 560 h 717"/>
                  <a:gd name="T118" fmla="*/ 3422 w 3422"/>
                  <a:gd name="T119" fmla="*/ 565 h 7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22" h="717">
                    <a:moveTo>
                      <a:pt x="3422" y="565"/>
                    </a:moveTo>
                    <a:lnTo>
                      <a:pt x="3416" y="585"/>
                    </a:lnTo>
                    <a:lnTo>
                      <a:pt x="3410" y="605"/>
                    </a:lnTo>
                    <a:lnTo>
                      <a:pt x="3402" y="626"/>
                    </a:lnTo>
                    <a:lnTo>
                      <a:pt x="3394" y="646"/>
                    </a:lnTo>
                    <a:lnTo>
                      <a:pt x="3383" y="663"/>
                    </a:lnTo>
                    <a:lnTo>
                      <a:pt x="3372" y="678"/>
                    </a:lnTo>
                    <a:lnTo>
                      <a:pt x="3367" y="685"/>
                    </a:lnTo>
                    <a:lnTo>
                      <a:pt x="3360" y="692"/>
                    </a:lnTo>
                    <a:lnTo>
                      <a:pt x="3353" y="697"/>
                    </a:lnTo>
                    <a:lnTo>
                      <a:pt x="3346" y="700"/>
                    </a:lnTo>
                    <a:lnTo>
                      <a:pt x="3323" y="707"/>
                    </a:lnTo>
                    <a:lnTo>
                      <a:pt x="3299" y="712"/>
                    </a:lnTo>
                    <a:lnTo>
                      <a:pt x="3274" y="715"/>
                    </a:lnTo>
                    <a:lnTo>
                      <a:pt x="3247" y="717"/>
                    </a:lnTo>
                    <a:lnTo>
                      <a:pt x="3218" y="717"/>
                    </a:lnTo>
                    <a:lnTo>
                      <a:pt x="3188" y="717"/>
                    </a:lnTo>
                    <a:lnTo>
                      <a:pt x="3157" y="717"/>
                    </a:lnTo>
                    <a:lnTo>
                      <a:pt x="3127" y="714"/>
                    </a:lnTo>
                    <a:lnTo>
                      <a:pt x="3061" y="709"/>
                    </a:lnTo>
                    <a:lnTo>
                      <a:pt x="2995" y="700"/>
                    </a:lnTo>
                    <a:lnTo>
                      <a:pt x="2926" y="690"/>
                    </a:lnTo>
                    <a:lnTo>
                      <a:pt x="2857" y="680"/>
                    </a:lnTo>
                    <a:lnTo>
                      <a:pt x="2784" y="666"/>
                    </a:lnTo>
                    <a:lnTo>
                      <a:pt x="2713" y="653"/>
                    </a:lnTo>
                    <a:lnTo>
                      <a:pt x="2644" y="638"/>
                    </a:lnTo>
                    <a:lnTo>
                      <a:pt x="2573" y="622"/>
                    </a:lnTo>
                    <a:lnTo>
                      <a:pt x="2504" y="607"/>
                    </a:lnTo>
                    <a:lnTo>
                      <a:pt x="2436" y="592"/>
                    </a:lnTo>
                    <a:lnTo>
                      <a:pt x="2367" y="577"/>
                    </a:lnTo>
                    <a:lnTo>
                      <a:pt x="2296" y="563"/>
                    </a:lnTo>
                    <a:lnTo>
                      <a:pt x="1427" y="357"/>
                    </a:lnTo>
                    <a:lnTo>
                      <a:pt x="0" y="9"/>
                    </a:lnTo>
                    <a:lnTo>
                      <a:pt x="0" y="0"/>
                    </a:lnTo>
                    <a:lnTo>
                      <a:pt x="2375" y="499"/>
                    </a:lnTo>
                    <a:lnTo>
                      <a:pt x="2387" y="502"/>
                    </a:lnTo>
                    <a:lnTo>
                      <a:pt x="2391" y="504"/>
                    </a:lnTo>
                    <a:lnTo>
                      <a:pt x="2391" y="506"/>
                    </a:lnTo>
                    <a:lnTo>
                      <a:pt x="2387" y="507"/>
                    </a:lnTo>
                    <a:lnTo>
                      <a:pt x="2384" y="507"/>
                    </a:lnTo>
                    <a:lnTo>
                      <a:pt x="2384" y="509"/>
                    </a:lnTo>
                    <a:lnTo>
                      <a:pt x="2387" y="511"/>
                    </a:lnTo>
                    <a:lnTo>
                      <a:pt x="2399" y="512"/>
                    </a:lnTo>
                    <a:lnTo>
                      <a:pt x="2487" y="524"/>
                    </a:lnTo>
                    <a:lnTo>
                      <a:pt x="2600" y="536"/>
                    </a:lnTo>
                    <a:lnTo>
                      <a:pt x="2722" y="546"/>
                    </a:lnTo>
                    <a:lnTo>
                      <a:pt x="2847" y="555"/>
                    </a:lnTo>
                    <a:lnTo>
                      <a:pt x="2971" y="560"/>
                    </a:lnTo>
                    <a:lnTo>
                      <a:pt x="3034" y="561"/>
                    </a:lnTo>
                    <a:lnTo>
                      <a:pt x="3095" y="561"/>
                    </a:lnTo>
                    <a:lnTo>
                      <a:pt x="3152" y="561"/>
                    </a:lnTo>
                    <a:lnTo>
                      <a:pt x="3210" y="560"/>
                    </a:lnTo>
                    <a:lnTo>
                      <a:pt x="3264" y="556"/>
                    </a:lnTo>
                    <a:lnTo>
                      <a:pt x="3314" y="553"/>
                    </a:lnTo>
                    <a:lnTo>
                      <a:pt x="3361" y="548"/>
                    </a:lnTo>
                    <a:lnTo>
                      <a:pt x="3404" y="540"/>
                    </a:lnTo>
                    <a:lnTo>
                      <a:pt x="3407" y="546"/>
                    </a:lnTo>
                    <a:lnTo>
                      <a:pt x="3410" y="553"/>
                    </a:lnTo>
                    <a:lnTo>
                      <a:pt x="3416" y="560"/>
                    </a:lnTo>
                    <a:lnTo>
                      <a:pt x="3422" y="565"/>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29" name="Freeform 30">
                <a:extLst>
                  <a:ext uri="{FF2B5EF4-FFF2-40B4-BE49-F238E27FC236}">
                    <a16:creationId xmlns:a16="http://schemas.microsoft.com/office/drawing/2014/main" id="{BD815927-ECEE-4B92-9E70-473BED8281DF}"/>
                  </a:ext>
                </a:extLst>
              </p:cNvPr>
              <p:cNvSpPr>
                <a:spLocks/>
              </p:cNvSpPr>
              <p:nvPr/>
            </p:nvSpPr>
            <p:spPr bwMode="auto">
              <a:xfrm>
                <a:off x="1209" y="1802"/>
                <a:ext cx="3431" cy="742"/>
              </a:xfrm>
              <a:custGeom>
                <a:avLst/>
                <a:gdLst>
                  <a:gd name="T0" fmla="*/ 3427 w 3431"/>
                  <a:gd name="T1" fmla="*/ 561 h 742"/>
                  <a:gd name="T2" fmla="*/ 3426 w 3431"/>
                  <a:gd name="T3" fmla="*/ 566 h 742"/>
                  <a:gd name="T4" fmla="*/ 3419 w 3431"/>
                  <a:gd name="T5" fmla="*/ 575 h 742"/>
                  <a:gd name="T6" fmla="*/ 3416 w 3431"/>
                  <a:gd name="T7" fmla="*/ 587 h 742"/>
                  <a:gd name="T8" fmla="*/ 3417 w 3431"/>
                  <a:gd name="T9" fmla="*/ 600 h 742"/>
                  <a:gd name="T10" fmla="*/ 3414 w 3431"/>
                  <a:gd name="T11" fmla="*/ 627 h 742"/>
                  <a:gd name="T12" fmla="*/ 3400 w 3431"/>
                  <a:gd name="T13" fmla="*/ 663 h 742"/>
                  <a:gd name="T14" fmla="*/ 3382 w 3431"/>
                  <a:gd name="T15" fmla="*/ 693 h 742"/>
                  <a:gd name="T16" fmla="*/ 3360 w 3431"/>
                  <a:gd name="T17" fmla="*/ 717 h 742"/>
                  <a:gd name="T18" fmla="*/ 3323 w 3431"/>
                  <a:gd name="T19" fmla="*/ 730 h 742"/>
                  <a:gd name="T20" fmla="*/ 3274 w 3431"/>
                  <a:gd name="T21" fmla="*/ 739 h 742"/>
                  <a:gd name="T22" fmla="*/ 3218 w 3431"/>
                  <a:gd name="T23" fmla="*/ 742 h 742"/>
                  <a:gd name="T24" fmla="*/ 3157 w 3431"/>
                  <a:gd name="T25" fmla="*/ 740 h 742"/>
                  <a:gd name="T26" fmla="*/ 3061 w 3431"/>
                  <a:gd name="T27" fmla="*/ 732 h 742"/>
                  <a:gd name="T28" fmla="*/ 2926 w 3431"/>
                  <a:gd name="T29" fmla="*/ 715 h 742"/>
                  <a:gd name="T30" fmla="*/ 2784 w 3431"/>
                  <a:gd name="T31" fmla="*/ 691 h 742"/>
                  <a:gd name="T32" fmla="*/ 2644 w 3431"/>
                  <a:gd name="T33" fmla="*/ 663 h 742"/>
                  <a:gd name="T34" fmla="*/ 2504 w 3431"/>
                  <a:gd name="T35" fmla="*/ 632 h 742"/>
                  <a:gd name="T36" fmla="*/ 2367 w 3431"/>
                  <a:gd name="T37" fmla="*/ 602 h 742"/>
                  <a:gd name="T38" fmla="*/ 1427 w 3431"/>
                  <a:gd name="T39" fmla="*/ 382 h 742"/>
                  <a:gd name="T40" fmla="*/ 0 w 3431"/>
                  <a:gd name="T41" fmla="*/ 0 h 742"/>
                  <a:gd name="T42" fmla="*/ 2408 w 3431"/>
                  <a:gd name="T43" fmla="*/ 529 h 742"/>
                  <a:gd name="T44" fmla="*/ 2472 w 3431"/>
                  <a:gd name="T45" fmla="*/ 538 h 742"/>
                  <a:gd name="T46" fmla="*/ 2505 w 3431"/>
                  <a:gd name="T47" fmla="*/ 539 h 742"/>
                  <a:gd name="T48" fmla="*/ 2514 w 3431"/>
                  <a:gd name="T49" fmla="*/ 536 h 742"/>
                  <a:gd name="T50" fmla="*/ 2585 w 3431"/>
                  <a:gd name="T51" fmla="*/ 543 h 742"/>
                  <a:gd name="T52" fmla="*/ 2590 w 3431"/>
                  <a:gd name="T53" fmla="*/ 553 h 742"/>
                  <a:gd name="T54" fmla="*/ 2806 w 3431"/>
                  <a:gd name="T55" fmla="*/ 573 h 742"/>
                  <a:gd name="T56" fmla="*/ 3015 w 3431"/>
                  <a:gd name="T57" fmla="*/ 582 h 742"/>
                  <a:gd name="T58" fmla="*/ 3115 w 3431"/>
                  <a:gd name="T59" fmla="*/ 582 h 742"/>
                  <a:gd name="T60" fmla="*/ 3210 w 3431"/>
                  <a:gd name="T61" fmla="*/ 576 h 742"/>
                  <a:gd name="T62" fmla="*/ 3301 w 3431"/>
                  <a:gd name="T63" fmla="*/ 568 h 742"/>
                  <a:gd name="T64" fmla="*/ 3385 w 3431"/>
                  <a:gd name="T65" fmla="*/ 554 h 742"/>
                  <a:gd name="T66" fmla="*/ 3405 w 3431"/>
                  <a:gd name="T67" fmla="*/ 560 h 742"/>
                  <a:gd name="T68" fmla="*/ 3424 w 3431"/>
                  <a:gd name="T69" fmla="*/ 558 h 7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31" h="742">
                    <a:moveTo>
                      <a:pt x="3424" y="558"/>
                    </a:moveTo>
                    <a:lnTo>
                      <a:pt x="3427" y="561"/>
                    </a:lnTo>
                    <a:lnTo>
                      <a:pt x="3431" y="563"/>
                    </a:lnTo>
                    <a:lnTo>
                      <a:pt x="3426" y="566"/>
                    </a:lnTo>
                    <a:lnTo>
                      <a:pt x="3422" y="570"/>
                    </a:lnTo>
                    <a:lnTo>
                      <a:pt x="3419" y="575"/>
                    </a:lnTo>
                    <a:lnTo>
                      <a:pt x="3416" y="582"/>
                    </a:lnTo>
                    <a:lnTo>
                      <a:pt x="3416" y="587"/>
                    </a:lnTo>
                    <a:lnTo>
                      <a:pt x="3416" y="593"/>
                    </a:lnTo>
                    <a:lnTo>
                      <a:pt x="3417" y="600"/>
                    </a:lnTo>
                    <a:lnTo>
                      <a:pt x="3419" y="607"/>
                    </a:lnTo>
                    <a:lnTo>
                      <a:pt x="3414" y="627"/>
                    </a:lnTo>
                    <a:lnTo>
                      <a:pt x="3407" y="646"/>
                    </a:lnTo>
                    <a:lnTo>
                      <a:pt x="3400" y="663"/>
                    </a:lnTo>
                    <a:lnTo>
                      <a:pt x="3392" y="680"/>
                    </a:lnTo>
                    <a:lnTo>
                      <a:pt x="3382" y="693"/>
                    </a:lnTo>
                    <a:lnTo>
                      <a:pt x="3372" y="707"/>
                    </a:lnTo>
                    <a:lnTo>
                      <a:pt x="3360" y="717"/>
                    </a:lnTo>
                    <a:lnTo>
                      <a:pt x="3346" y="725"/>
                    </a:lnTo>
                    <a:lnTo>
                      <a:pt x="3323" y="730"/>
                    </a:lnTo>
                    <a:lnTo>
                      <a:pt x="3299" y="735"/>
                    </a:lnTo>
                    <a:lnTo>
                      <a:pt x="3274" y="739"/>
                    </a:lnTo>
                    <a:lnTo>
                      <a:pt x="3247" y="740"/>
                    </a:lnTo>
                    <a:lnTo>
                      <a:pt x="3218" y="742"/>
                    </a:lnTo>
                    <a:lnTo>
                      <a:pt x="3188" y="742"/>
                    </a:lnTo>
                    <a:lnTo>
                      <a:pt x="3157" y="740"/>
                    </a:lnTo>
                    <a:lnTo>
                      <a:pt x="3127" y="739"/>
                    </a:lnTo>
                    <a:lnTo>
                      <a:pt x="3061" y="732"/>
                    </a:lnTo>
                    <a:lnTo>
                      <a:pt x="2995" y="725"/>
                    </a:lnTo>
                    <a:lnTo>
                      <a:pt x="2926" y="715"/>
                    </a:lnTo>
                    <a:lnTo>
                      <a:pt x="2857" y="705"/>
                    </a:lnTo>
                    <a:lnTo>
                      <a:pt x="2784" y="691"/>
                    </a:lnTo>
                    <a:lnTo>
                      <a:pt x="2713" y="678"/>
                    </a:lnTo>
                    <a:lnTo>
                      <a:pt x="2644" y="663"/>
                    </a:lnTo>
                    <a:lnTo>
                      <a:pt x="2573" y="647"/>
                    </a:lnTo>
                    <a:lnTo>
                      <a:pt x="2504" y="632"/>
                    </a:lnTo>
                    <a:lnTo>
                      <a:pt x="2436" y="617"/>
                    </a:lnTo>
                    <a:lnTo>
                      <a:pt x="2367" y="602"/>
                    </a:lnTo>
                    <a:lnTo>
                      <a:pt x="2296" y="587"/>
                    </a:lnTo>
                    <a:lnTo>
                      <a:pt x="1427" y="382"/>
                    </a:lnTo>
                    <a:lnTo>
                      <a:pt x="0" y="34"/>
                    </a:lnTo>
                    <a:lnTo>
                      <a:pt x="0" y="0"/>
                    </a:lnTo>
                    <a:lnTo>
                      <a:pt x="2375" y="524"/>
                    </a:lnTo>
                    <a:lnTo>
                      <a:pt x="2408" y="529"/>
                    </a:lnTo>
                    <a:lnTo>
                      <a:pt x="2440" y="533"/>
                    </a:lnTo>
                    <a:lnTo>
                      <a:pt x="2472" y="538"/>
                    </a:lnTo>
                    <a:lnTo>
                      <a:pt x="2504" y="541"/>
                    </a:lnTo>
                    <a:lnTo>
                      <a:pt x="2505" y="539"/>
                    </a:lnTo>
                    <a:lnTo>
                      <a:pt x="2509" y="538"/>
                    </a:lnTo>
                    <a:lnTo>
                      <a:pt x="2514" y="536"/>
                    </a:lnTo>
                    <a:lnTo>
                      <a:pt x="2519" y="536"/>
                    </a:lnTo>
                    <a:lnTo>
                      <a:pt x="2585" y="543"/>
                    </a:lnTo>
                    <a:lnTo>
                      <a:pt x="2588" y="546"/>
                    </a:lnTo>
                    <a:lnTo>
                      <a:pt x="2590" y="553"/>
                    </a:lnTo>
                    <a:lnTo>
                      <a:pt x="2700" y="563"/>
                    </a:lnTo>
                    <a:lnTo>
                      <a:pt x="2806" y="573"/>
                    </a:lnTo>
                    <a:lnTo>
                      <a:pt x="2912" y="578"/>
                    </a:lnTo>
                    <a:lnTo>
                      <a:pt x="3015" y="582"/>
                    </a:lnTo>
                    <a:lnTo>
                      <a:pt x="3066" y="582"/>
                    </a:lnTo>
                    <a:lnTo>
                      <a:pt x="3115" y="582"/>
                    </a:lnTo>
                    <a:lnTo>
                      <a:pt x="3162" y="580"/>
                    </a:lnTo>
                    <a:lnTo>
                      <a:pt x="3210" y="576"/>
                    </a:lnTo>
                    <a:lnTo>
                      <a:pt x="3257" y="573"/>
                    </a:lnTo>
                    <a:lnTo>
                      <a:pt x="3301" y="568"/>
                    </a:lnTo>
                    <a:lnTo>
                      <a:pt x="3345" y="561"/>
                    </a:lnTo>
                    <a:lnTo>
                      <a:pt x="3385" y="554"/>
                    </a:lnTo>
                    <a:lnTo>
                      <a:pt x="3397" y="558"/>
                    </a:lnTo>
                    <a:lnTo>
                      <a:pt x="3405" y="560"/>
                    </a:lnTo>
                    <a:lnTo>
                      <a:pt x="3414" y="560"/>
                    </a:lnTo>
                    <a:lnTo>
                      <a:pt x="3424" y="55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0" name="Freeform 31">
                <a:extLst>
                  <a:ext uri="{FF2B5EF4-FFF2-40B4-BE49-F238E27FC236}">
                    <a16:creationId xmlns:a16="http://schemas.microsoft.com/office/drawing/2014/main" id="{74A03F48-7E39-41F6-8D62-4722282062A2}"/>
                  </a:ext>
                </a:extLst>
              </p:cNvPr>
              <p:cNvSpPr>
                <a:spLocks/>
              </p:cNvSpPr>
              <p:nvPr/>
            </p:nvSpPr>
            <p:spPr bwMode="auto">
              <a:xfrm>
                <a:off x="1200" y="1261"/>
                <a:ext cx="3458" cy="1003"/>
              </a:xfrm>
              <a:custGeom>
                <a:avLst/>
                <a:gdLst>
                  <a:gd name="T0" fmla="*/ 0 w 3458"/>
                  <a:gd name="T1" fmla="*/ 7 h 1003"/>
                  <a:gd name="T2" fmla="*/ 11 w 3458"/>
                  <a:gd name="T3" fmla="*/ 0 h 1003"/>
                  <a:gd name="T4" fmla="*/ 132 w 3458"/>
                  <a:gd name="T5" fmla="*/ 12 h 1003"/>
                  <a:gd name="T6" fmla="*/ 188 w 3458"/>
                  <a:gd name="T7" fmla="*/ 27 h 1003"/>
                  <a:gd name="T8" fmla="*/ 463 w 3458"/>
                  <a:gd name="T9" fmla="*/ 337 h 1003"/>
                  <a:gd name="T10" fmla="*/ 493 w 3458"/>
                  <a:gd name="T11" fmla="*/ 364 h 1003"/>
                  <a:gd name="T12" fmla="*/ 521 w 3458"/>
                  <a:gd name="T13" fmla="*/ 372 h 1003"/>
                  <a:gd name="T14" fmla="*/ 666 w 3458"/>
                  <a:gd name="T15" fmla="*/ 384 h 1003"/>
                  <a:gd name="T16" fmla="*/ 884 w 3458"/>
                  <a:gd name="T17" fmla="*/ 396 h 1003"/>
                  <a:gd name="T18" fmla="*/ 1140 w 3458"/>
                  <a:gd name="T19" fmla="*/ 408 h 1003"/>
                  <a:gd name="T20" fmla="*/ 1405 w 3458"/>
                  <a:gd name="T21" fmla="*/ 416 h 1003"/>
                  <a:gd name="T22" fmla="*/ 1647 w 3458"/>
                  <a:gd name="T23" fmla="*/ 421 h 1003"/>
                  <a:gd name="T24" fmla="*/ 1711 w 3458"/>
                  <a:gd name="T25" fmla="*/ 442 h 1003"/>
                  <a:gd name="T26" fmla="*/ 1741 w 3458"/>
                  <a:gd name="T27" fmla="*/ 491 h 1003"/>
                  <a:gd name="T28" fmla="*/ 1824 w 3458"/>
                  <a:gd name="T29" fmla="*/ 583 h 1003"/>
                  <a:gd name="T30" fmla="*/ 1918 w 3458"/>
                  <a:gd name="T31" fmla="*/ 670 h 1003"/>
                  <a:gd name="T32" fmla="*/ 1976 w 3458"/>
                  <a:gd name="T33" fmla="*/ 714 h 1003"/>
                  <a:gd name="T34" fmla="*/ 2452 w 3458"/>
                  <a:gd name="T35" fmla="*/ 793 h 1003"/>
                  <a:gd name="T36" fmla="*/ 2533 w 3458"/>
                  <a:gd name="T37" fmla="*/ 791 h 1003"/>
                  <a:gd name="T38" fmla="*/ 2602 w 3458"/>
                  <a:gd name="T39" fmla="*/ 781 h 1003"/>
                  <a:gd name="T40" fmla="*/ 2661 w 3458"/>
                  <a:gd name="T41" fmla="*/ 761 h 1003"/>
                  <a:gd name="T42" fmla="*/ 2710 w 3458"/>
                  <a:gd name="T43" fmla="*/ 732 h 1003"/>
                  <a:gd name="T44" fmla="*/ 2747 w 3458"/>
                  <a:gd name="T45" fmla="*/ 693 h 1003"/>
                  <a:gd name="T46" fmla="*/ 2783 w 3458"/>
                  <a:gd name="T47" fmla="*/ 683 h 1003"/>
                  <a:gd name="T48" fmla="*/ 3109 w 3458"/>
                  <a:gd name="T49" fmla="*/ 759 h 1003"/>
                  <a:gd name="T50" fmla="*/ 3274 w 3458"/>
                  <a:gd name="T51" fmla="*/ 812 h 1003"/>
                  <a:gd name="T52" fmla="*/ 3374 w 3458"/>
                  <a:gd name="T53" fmla="*/ 854 h 1003"/>
                  <a:gd name="T54" fmla="*/ 3458 w 3458"/>
                  <a:gd name="T55" fmla="*/ 896 h 1003"/>
                  <a:gd name="T56" fmla="*/ 3428 w 3458"/>
                  <a:gd name="T57" fmla="*/ 928 h 1003"/>
                  <a:gd name="T58" fmla="*/ 3411 w 3458"/>
                  <a:gd name="T59" fmla="*/ 967 h 1003"/>
                  <a:gd name="T60" fmla="*/ 3403 w 3458"/>
                  <a:gd name="T61" fmla="*/ 1003 h 1003"/>
                  <a:gd name="T62" fmla="*/ 3296 w 3458"/>
                  <a:gd name="T63" fmla="*/ 999 h 1003"/>
                  <a:gd name="T64" fmla="*/ 3203 w 3458"/>
                  <a:gd name="T65" fmla="*/ 986 h 1003"/>
                  <a:gd name="T66" fmla="*/ 3036 w 3458"/>
                  <a:gd name="T67" fmla="*/ 962 h 1003"/>
                  <a:gd name="T68" fmla="*/ 2839 w 3458"/>
                  <a:gd name="T69" fmla="*/ 930 h 1003"/>
                  <a:gd name="T70" fmla="*/ 2619 w 3458"/>
                  <a:gd name="T71" fmla="*/ 889 h 1003"/>
                  <a:gd name="T72" fmla="*/ 2378 w 3458"/>
                  <a:gd name="T73" fmla="*/ 840 h 1003"/>
                  <a:gd name="T74" fmla="*/ 2116 w 3458"/>
                  <a:gd name="T75" fmla="*/ 785 h 1003"/>
                  <a:gd name="T76" fmla="*/ 569 w 3458"/>
                  <a:gd name="T77" fmla="*/ 430 h 1003"/>
                  <a:gd name="T78" fmla="*/ 510 w 3458"/>
                  <a:gd name="T79" fmla="*/ 409 h 1003"/>
                  <a:gd name="T80" fmla="*/ 456 w 3458"/>
                  <a:gd name="T81" fmla="*/ 379 h 1003"/>
                  <a:gd name="T82" fmla="*/ 392 w 3458"/>
                  <a:gd name="T83" fmla="*/ 323 h 1003"/>
                  <a:gd name="T84" fmla="*/ 301 w 3458"/>
                  <a:gd name="T85" fmla="*/ 224 h 1003"/>
                  <a:gd name="T86" fmla="*/ 223 w 3458"/>
                  <a:gd name="T87" fmla="*/ 142 h 1003"/>
                  <a:gd name="T88" fmla="*/ 171 w 3458"/>
                  <a:gd name="T89" fmla="*/ 100 h 1003"/>
                  <a:gd name="T90" fmla="*/ 114 w 3458"/>
                  <a:gd name="T91" fmla="*/ 66 h 1003"/>
                  <a:gd name="T92" fmla="*/ 49 w 3458"/>
                  <a:gd name="T93" fmla="*/ 46 h 10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458" h="1003">
                    <a:moveTo>
                      <a:pt x="0" y="39"/>
                    </a:moveTo>
                    <a:lnTo>
                      <a:pt x="0" y="12"/>
                    </a:lnTo>
                    <a:lnTo>
                      <a:pt x="0" y="7"/>
                    </a:lnTo>
                    <a:lnTo>
                      <a:pt x="2" y="2"/>
                    </a:lnTo>
                    <a:lnTo>
                      <a:pt x="6" y="0"/>
                    </a:lnTo>
                    <a:lnTo>
                      <a:pt x="11" y="0"/>
                    </a:lnTo>
                    <a:lnTo>
                      <a:pt x="51" y="4"/>
                    </a:lnTo>
                    <a:lnTo>
                      <a:pt x="92" y="7"/>
                    </a:lnTo>
                    <a:lnTo>
                      <a:pt x="132" y="12"/>
                    </a:lnTo>
                    <a:lnTo>
                      <a:pt x="173" y="19"/>
                    </a:lnTo>
                    <a:lnTo>
                      <a:pt x="181" y="24"/>
                    </a:lnTo>
                    <a:lnTo>
                      <a:pt x="188" y="27"/>
                    </a:lnTo>
                    <a:lnTo>
                      <a:pt x="195" y="33"/>
                    </a:lnTo>
                    <a:lnTo>
                      <a:pt x="200" y="39"/>
                    </a:lnTo>
                    <a:lnTo>
                      <a:pt x="463" y="337"/>
                    </a:lnTo>
                    <a:lnTo>
                      <a:pt x="475" y="349"/>
                    </a:lnTo>
                    <a:lnTo>
                      <a:pt x="487" y="359"/>
                    </a:lnTo>
                    <a:lnTo>
                      <a:pt x="493" y="364"/>
                    </a:lnTo>
                    <a:lnTo>
                      <a:pt x="502" y="367"/>
                    </a:lnTo>
                    <a:lnTo>
                      <a:pt x="510" y="371"/>
                    </a:lnTo>
                    <a:lnTo>
                      <a:pt x="521" y="372"/>
                    </a:lnTo>
                    <a:lnTo>
                      <a:pt x="559" y="377"/>
                    </a:lnTo>
                    <a:lnTo>
                      <a:pt x="608" y="381"/>
                    </a:lnTo>
                    <a:lnTo>
                      <a:pt x="666" y="384"/>
                    </a:lnTo>
                    <a:lnTo>
                      <a:pt x="732" y="389"/>
                    </a:lnTo>
                    <a:lnTo>
                      <a:pt x="804" y="393"/>
                    </a:lnTo>
                    <a:lnTo>
                      <a:pt x="884" y="396"/>
                    </a:lnTo>
                    <a:lnTo>
                      <a:pt x="966" y="401"/>
                    </a:lnTo>
                    <a:lnTo>
                      <a:pt x="1052" y="404"/>
                    </a:lnTo>
                    <a:lnTo>
                      <a:pt x="1140" y="408"/>
                    </a:lnTo>
                    <a:lnTo>
                      <a:pt x="1230" y="409"/>
                    </a:lnTo>
                    <a:lnTo>
                      <a:pt x="1317" y="413"/>
                    </a:lnTo>
                    <a:lnTo>
                      <a:pt x="1405" y="416"/>
                    </a:lnTo>
                    <a:lnTo>
                      <a:pt x="1490" y="418"/>
                    </a:lnTo>
                    <a:lnTo>
                      <a:pt x="1571" y="420"/>
                    </a:lnTo>
                    <a:lnTo>
                      <a:pt x="1647" y="421"/>
                    </a:lnTo>
                    <a:lnTo>
                      <a:pt x="1716" y="423"/>
                    </a:lnTo>
                    <a:lnTo>
                      <a:pt x="1712" y="431"/>
                    </a:lnTo>
                    <a:lnTo>
                      <a:pt x="1711" y="442"/>
                    </a:lnTo>
                    <a:lnTo>
                      <a:pt x="1712" y="450"/>
                    </a:lnTo>
                    <a:lnTo>
                      <a:pt x="1716" y="458"/>
                    </a:lnTo>
                    <a:lnTo>
                      <a:pt x="1741" y="491"/>
                    </a:lnTo>
                    <a:lnTo>
                      <a:pt x="1767" y="523"/>
                    </a:lnTo>
                    <a:lnTo>
                      <a:pt x="1795" y="553"/>
                    </a:lnTo>
                    <a:lnTo>
                      <a:pt x="1824" y="583"/>
                    </a:lnTo>
                    <a:lnTo>
                      <a:pt x="1854" y="614"/>
                    </a:lnTo>
                    <a:lnTo>
                      <a:pt x="1885" y="643"/>
                    </a:lnTo>
                    <a:lnTo>
                      <a:pt x="1918" y="670"/>
                    </a:lnTo>
                    <a:lnTo>
                      <a:pt x="1952" y="698"/>
                    </a:lnTo>
                    <a:lnTo>
                      <a:pt x="1962" y="707"/>
                    </a:lnTo>
                    <a:lnTo>
                      <a:pt x="1976" y="714"/>
                    </a:lnTo>
                    <a:lnTo>
                      <a:pt x="1991" y="717"/>
                    </a:lnTo>
                    <a:lnTo>
                      <a:pt x="2006" y="722"/>
                    </a:lnTo>
                    <a:lnTo>
                      <a:pt x="2452" y="793"/>
                    </a:lnTo>
                    <a:lnTo>
                      <a:pt x="2481" y="793"/>
                    </a:lnTo>
                    <a:lnTo>
                      <a:pt x="2506" y="793"/>
                    </a:lnTo>
                    <a:lnTo>
                      <a:pt x="2533" y="791"/>
                    </a:lnTo>
                    <a:lnTo>
                      <a:pt x="2557" y="790"/>
                    </a:lnTo>
                    <a:lnTo>
                      <a:pt x="2580" y="786"/>
                    </a:lnTo>
                    <a:lnTo>
                      <a:pt x="2602" y="781"/>
                    </a:lnTo>
                    <a:lnTo>
                      <a:pt x="2624" y="776"/>
                    </a:lnTo>
                    <a:lnTo>
                      <a:pt x="2643" y="769"/>
                    </a:lnTo>
                    <a:lnTo>
                      <a:pt x="2661" y="761"/>
                    </a:lnTo>
                    <a:lnTo>
                      <a:pt x="2680" y="752"/>
                    </a:lnTo>
                    <a:lnTo>
                      <a:pt x="2695" y="742"/>
                    </a:lnTo>
                    <a:lnTo>
                      <a:pt x="2710" y="732"/>
                    </a:lnTo>
                    <a:lnTo>
                      <a:pt x="2724" y="720"/>
                    </a:lnTo>
                    <a:lnTo>
                      <a:pt x="2737" y="707"/>
                    </a:lnTo>
                    <a:lnTo>
                      <a:pt x="2747" y="693"/>
                    </a:lnTo>
                    <a:lnTo>
                      <a:pt x="2759" y="678"/>
                    </a:lnTo>
                    <a:lnTo>
                      <a:pt x="2769" y="680"/>
                    </a:lnTo>
                    <a:lnTo>
                      <a:pt x="2783" y="683"/>
                    </a:lnTo>
                    <a:lnTo>
                      <a:pt x="2903" y="709"/>
                    </a:lnTo>
                    <a:lnTo>
                      <a:pt x="3011" y="734"/>
                    </a:lnTo>
                    <a:lnTo>
                      <a:pt x="3109" y="759"/>
                    </a:lnTo>
                    <a:lnTo>
                      <a:pt x="3195" y="785"/>
                    </a:lnTo>
                    <a:lnTo>
                      <a:pt x="3235" y="798"/>
                    </a:lnTo>
                    <a:lnTo>
                      <a:pt x="3274" y="812"/>
                    </a:lnTo>
                    <a:lnTo>
                      <a:pt x="3310" y="825"/>
                    </a:lnTo>
                    <a:lnTo>
                      <a:pt x="3343" y="840"/>
                    </a:lnTo>
                    <a:lnTo>
                      <a:pt x="3374" y="854"/>
                    </a:lnTo>
                    <a:lnTo>
                      <a:pt x="3404" y="867"/>
                    </a:lnTo>
                    <a:lnTo>
                      <a:pt x="3433" y="881"/>
                    </a:lnTo>
                    <a:lnTo>
                      <a:pt x="3458" y="896"/>
                    </a:lnTo>
                    <a:lnTo>
                      <a:pt x="3446" y="906"/>
                    </a:lnTo>
                    <a:lnTo>
                      <a:pt x="3436" y="916"/>
                    </a:lnTo>
                    <a:lnTo>
                      <a:pt x="3428" y="928"/>
                    </a:lnTo>
                    <a:lnTo>
                      <a:pt x="3421" y="940"/>
                    </a:lnTo>
                    <a:lnTo>
                      <a:pt x="3416" y="954"/>
                    </a:lnTo>
                    <a:lnTo>
                      <a:pt x="3411" y="967"/>
                    </a:lnTo>
                    <a:lnTo>
                      <a:pt x="3408" y="981"/>
                    </a:lnTo>
                    <a:lnTo>
                      <a:pt x="3404" y="994"/>
                    </a:lnTo>
                    <a:lnTo>
                      <a:pt x="3403" y="1003"/>
                    </a:lnTo>
                    <a:lnTo>
                      <a:pt x="3328" y="996"/>
                    </a:lnTo>
                    <a:lnTo>
                      <a:pt x="3315" y="997"/>
                    </a:lnTo>
                    <a:lnTo>
                      <a:pt x="3296" y="999"/>
                    </a:lnTo>
                    <a:lnTo>
                      <a:pt x="3276" y="997"/>
                    </a:lnTo>
                    <a:lnTo>
                      <a:pt x="3252" y="994"/>
                    </a:lnTo>
                    <a:lnTo>
                      <a:pt x="3203" y="986"/>
                    </a:lnTo>
                    <a:lnTo>
                      <a:pt x="3153" y="979"/>
                    </a:lnTo>
                    <a:lnTo>
                      <a:pt x="3095" y="970"/>
                    </a:lnTo>
                    <a:lnTo>
                      <a:pt x="3036" y="962"/>
                    </a:lnTo>
                    <a:lnTo>
                      <a:pt x="2972" y="952"/>
                    </a:lnTo>
                    <a:lnTo>
                      <a:pt x="2906" y="942"/>
                    </a:lnTo>
                    <a:lnTo>
                      <a:pt x="2839" y="930"/>
                    </a:lnTo>
                    <a:lnTo>
                      <a:pt x="2768" y="918"/>
                    </a:lnTo>
                    <a:lnTo>
                      <a:pt x="2693" y="903"/>
                    </a:lnTo>
                    <a:lnTo>
                      <a:pt x="2619" y="889"/>
                    </a:lnTo>
                    <a:lnTo>
                      <a:pt x="2540" y="874"/>
                    </a:lnTo>
                    <a:lnTo>
                      <a:pt x="2460" y="857"/>
                    </a:lnTo>
                    <a:lnTo>
                      <a:pt x="2378" y="840"/>
                    </a:lnTo>
                    <a:lnTo>
                      <a:pt x="2292" y="822"/>
                    </a:lnTo>
                    <a:lnTo>
                      <a:pt x="2206" y="803"/>
                    </a:lnTo>
                    <a:lnTo>
                      <a:pt x="2116" y="785"/>
                    </a:lnTo>
                    <a:lnTo>
                      <a:pt x="2025" y="764"/>
                    </a:lnTo>
                    <a:lnTo>
                      <a:pt x="1932" y="742"/>
                    </a:lnTo>
                    <a:lnTo>
                      <a:pt x="569" y="430"/>
                    </a:lnTo>
                    <a:lnTo>
                      <a:pt x="549" y="425"/>
                    </a:lnTo>
                    <a:lnTo>
                      <a:pt x="529" y="418"/>
                    </a:lnTo>
                    <a:lnTo>
                      <a:pt x="510" y="409"/>
                    </a:lnTo>
                    <a:lnTo>
                      <a:pt x="492" y="401"/>
                    </a:lnTo>
                    <a:lnTo>
                      <a:pt x="473" y="391"/>
                    </a:lnTo>
                    <a:lnTo>
                      <a:pt x="456" y="379"/>
                    </a:lnTo>
                    <a:lnTo>
                      <a:pt x="439" y="365"/>
                    </a:lnTo>
                    <a:lnTo>
                      <a:pt x="423" y="352"/>
                    </a:lnTo>
                    <a:lnTo>
                      <a:pt x="392" y="323"/>
                    </a:lnTo>
                    <a:lnTo>
                      <a:pt x="362" y="291"/>
                    </a:lnTo>
                    <a:lnTo>
                      <a:pt x="331" y="257"/>
                    </a:lnTo>
                    <a:lnTo>
                      <a:pt x="301" y="224"/>
                    </a:lnTo>
                    <a:lnTo>
                      <a:pt x="271" y="190"/>
                    </a:lnTo>
                    <a:lnTo>
                      <a:pt x="240" y="158"/>
                    </a:lnTo>
                    <a:lnTo>
                      <a:pt x="223" y="142"/>
                    </a:lnTo>
                    <a:lnTo>
                      <a:pt x="206" y="127"/>
                    </a:lnTo>
                    <a:lnTo>
                      <a:pt x="190" y="114"/>
                    </a:lnTo>
                    <a:lnTo>
                      <a:pt x="171" y="100"/>
                    </a:lnTo>
                    <a:lnTo>
                      <a:pt x="154" y="88"/>
                    </a:lnTo>
                    <a:lnTo>
                      <a:pt x="134" y="76"/>
                    </a:lnTo>
                    <a:lnTo>
                      <a:pt x="114" y="66"/>
                    </a:lnTo>
                    <a:lnTo>
                      <a:pt x="93" y="58"/>
                    </a:lnTo>
                    <a:lnTo>
                      <a:pt x="71" y="51"/>
                    </a:lnTo>
                    <a:lnTo>
                      <a:pt x="49" y="46"/>
                    </a:lnTo>
                    <a:lnTo>
                      <a:pt x="26" y="41"/>
                    </a:lnTo>
                    <a:lnTo>
                      <a:pt x="0" y="39"/>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1" name="Freeform 32">
                <a:extLst>
                  <a:ext uri="{FF2B5EF4-FFF2-40B4-BE49-F238E27FC236}">
                    <a16:creationId xmlns:a16="http://schemas.microsoft.com/office/drawing/2014/main" id="{A2C4766E-DDB7-4F6F-B8BF-E950DF397732}"/>
                  </a:ext>
                </a:extLst>
              </p:cNvPr>
              <p:cNvSpPr>
                <a:spLocks/>
              </p:cNvSpPr>
              <p:nvPr/>
            </p:nvSpPr>
            <p:spPr bwMode="auto">
              <a:xfrm>
                <a:off x="2364" y="1669"/>
                <a:ext cx="2011" cy="471"/>
              </a:xfrm>
              <a:custGeom>
                <a:avLst/>
                <a:gdLst>
                  <a:gd name="T0" fmla="*/ 72 w 2011"/>
                  <a:gd name="T1" fmla="*/ 3 h 471"/>
                  <a:gd name="T2" fmla="*/ 219 w 2011"/>
                  <a:gd name="T3" fmla="*/ 6 h 471"/>
                  <a:gd name="T4" fmla="*/ 363 w 2011"/>
                  <a:gd name="T5" fmla="*/ 10 h 471"/>
                  <a:gd name="T6" fmla="*/ 494 w 2011"/>
                  <a:gd name="T7" fmla="*/ 13 h 471"/>
                  <a:gd name="T8" fmla="*/ 548 w 2011"/>
                  <a:gd name="T9" fmla="*/ 23 h 471"/>
                  <a:gd name="T10" fmla="*/ 548 w 2011"/>
                  <a:gd name="T11" fmla="*/ 42 h 471"/>
                  <a:gd name="T12" fmla="*/ 577 w 2011"/>
                  <a:gd name="T13" fmla="*/ 83 h 471"/>
                  <a:gd name="T14" fmla="*/ 631 w 2011"/>
                  <a:gd name="T15" fmla="*/ 145 h 471"/>
                  <a:gd name="T16" fmla="*/ 690 w 2011"/>
                  <a:gd name="T17" fmla="*/ 206 h 471"/>
                  <a:gd name="T18" fmla="*/ 754 w 2011"/>
                  <a:gd name="T19" fmla="*/ 262 h 471"/>
                  <a:gd name="T20" fmla="*/ 798 w 2011"/>
                  <a:gd name="T21" fmla="*/ 299 h 471"/>
                  <a:gd name="T22" fmla="*/ 827 w 2011"/>
                  <a:gd name="T23" fmla="*/ 309 h 471"/>
                  <a:gd name="T24" fmla="*/ 1288 w 2011"/>
                  <a:gd name="T25" fmla="*/ 385 h 471"/>
                  <a:gd name="T26" fmla="*/ 1342 w 2011"/>
                  <a:gd name="T27" fmla="*/ 385 h 471"/>
                  <a:gd name="T28" fmla="*/ 1393 w 2011"/>
                  <a:gd name="T29" fmla="*/ 382 h 471"/>
                  <a:gd name="T30" fmla="*/ 1438 w 2011"/>
                  <a:gd name="T31" fmla="*/ 373 h 471"/>
                  <a:gd name="T32" fmla="*/ 1479 w 2011"/>
                  <a:gd name="T33" fmla="*/ 361 h 471"/>
                  <a:gd name="T34" fmla="*/ 1516 w 2011"/>
                  <a:gd name="T35" fmla="*/ 344 h 471"/>
                  <a:gd name="T36" fmla="*/ 1546 w 2011"/>
                  <a:gd name="T37" fmla="*/ 324 h 471"/>
                  <a:gd name="T38" fmla="*/ 1573 w 2011"/>
                  <a:gd name="T39" fmla="*/ 299 h 471"/>
                  <a:gd name="T40" fmla="*/ 1595 w 2011"/>
                  <a:gd name="T41" fmla="*/ 270 h 471"/>
                  <a:gd name="T42" fmla="*/ 1619 w 2011"/>
                  <a:gd name="T43" fmla="*/ 275 h 471"/>
                  <a:gd name="T44" fmla="*/ 1730 w 2011"/>
                  <a:gd name="T45" fmla="*/ 299 h 471"/>
                  <a:gd name="T46" fmla="*/ 1833 w 2011"/>
                  <a:gd name="T47" fmla="*/ 322 h 471"/>
                  <a:gd name="T48" fmla="*/ 1926 w 2011"/>
                  <a:gd name="T49" fmla="*/ 346 h 471"/>
                  <a:gd name="T50" fmla="*/ 2011 w 2011"/>
                  <a:gd name="T51" fmla="*/ 371 h 471"/>
                  <a:gd name="T52" fmla="*/ 1973 w 2011"/>
                  <a:gd name="T53" fmla="*/ 397 h 471"/>
                  <a:gd name="T54" fmla="*/ 1930 w 2011"/>
                  <a:gd name="T55" fmla="*/ 417 h 471"/>
                  <a:gd name="T56" fmla="*/ 1884 w 2011"/>
                  <a:gd name="T57" fmla="*/ 434 h 471"/>
                  <a:gd name="T58" fmla="*/ 1833 w 2011"/>
                  <a:gd name="T59" fmla="*/ 448 h 471"/>
                  <a:gd name="T60" fmla="*/ 1725 w 2011"/>
                  <a:gd name="T61" fmla="*/ 464 h 471"/>
                  <a:gd name="T62" fmla="*/ 1614 w 2011"/>
                  <a:gd name="T63" fmla="*/ 471 h 471"/>
                  <a:gd name="T64" fmla="*/ 1506 w 2011"/>
                  <a:gd name="T65" fmla="*/ 469 h 471"/>
                  <a:gd name="T66" fmla="*/ 1408 w 2011"/>
                  <a:gd name="T67" fmla="*/ 463 h 471"/>
                  <a:gd name="T68" fmla="*/ 1268 w 2011"/>
                  <a:gd name="T69" fmla="*/ 444 h 471"/>
                  <a:gd name="T70" fmla="*/ 1148 w 2011"/>
                  <a:gd name="T71" fmla="*/ 419 h 471"/>
                  <a:gd name="T72" fmla="*/ 1026 w 2011"/>
                  <a:gd name="T73" fmla="*/ 392 h 471"/>
                  <a:gd name="T74" fmla="*/ 898 w 2011"/>
                  <a:gd name="T75" fmla="*/ 365 h 471"/>
                  <a:gd name="T76" fmla="*/ 768 w 2011"/>
                  <a:gd name="T77" fmla="*/ 334 h 4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11" h="471">
                    <a:moveTo>
                      <a:pt x="0" y="0"/>
                    </a:moveTo>
                    <a:lnTo>
                      <a:pt x="72" y="3"/>
                    </a:lnTo>
                    <a:lnTo>
                      <a:pt x="147" y="5"/>
                    </a:lnTo>
                    <a:lnTo>
                      <a:pt x="219" y="6"/>
                    </a:lnTo>
                    <a:lnTo>
                      <a:pt x="292" y="10"/>
                    </a:lnTo>
                    <a:lnTo>
                      <a:pt x="363" y="10"/>
                    </a:lnTo>
                    <a:lnTo>
                      <a:pt x="430" y="12"/>
                    </a:lnTo>
                    <a:lnTo>
                      <a:pt x="494" y="13"/>
                    </a:lnTo>
                    <a:lnTo>
                      <a:pt x="552" y="15"/>
                    </a:lnTo>
                    <a:lnTo>
                      <a:pt x="548" y="23"/>
                    </a:lnTo>
                    <a:lnTo>
                      <a:pt x="547" y="34"/>
                    </a:lnTo>
                    <a:lnTo>
                      <a:pt x="548" y="42"/>
                    </a:lnTo>
                    <a:lnTo>
                      <a:pt x="552" y="50"/>
                    </a:lnTo>
                    <a:lnTo>
                      <a:pt x="577" y="83"/>
                    </a:lnTo>
                    <a:lnTo>
                      <a:pt x="603" y="115"/>
                    </a:lnTo>
                    <a:lnTo>
                      <a:pt x="631" y="145"/>
                    </a:lnTo>
                    <a:lnTo>
                      <a:pt x="660" y="175"/>
                    </a:lnTo>
                    <a:lnTo>
                      <a:pt x="690" y="206"/>
                    </a:lnTo>
                    <a:lnTo>
                      <a:pt x="721" y="235"/>
                    </a:lnTo>
                    <a:lnTo>
                      <a:pt x="754" y="262"/>
                    </a:lnTo>
                    <a:lnTo>
                      <a:pt x="788" y="290"/>
                    </a:lnTo>
                    <a:lnTo>
                      <a:pt x="798" y="299"/>
                    </a:lnTo>
                    <a:lnTo>
                      <a:pt x="812" y="306"/>
                    </a:lnTo>
                    <a:lnTo>
                      <a:pt x="827" y="309"/>
                    </a:lnTo>
                    <a:lnTo>
                      <a:pt x="842" y="314"/>
                    </a:lnTo>
                    <a:lnTo>
                      <a:pt x="1288" y="385"/>
                    </a:lnTo>
                    <a:lnTo>
                      <a:pt x="1317" y="385"/>
                    </a:lnTo>
                    <a:lnTo>
                      <a:pt x="1342" y="385"/>
                    </a:lnTo>
                    <a:lnTo>
                      <a:pt x="1369" y="383"/>
                    </a:lnTo>
                    <a:lnTo>
                      <a:pt x="1393" y="382"/>
                    </a:lnTo>
                    <a:lnTo>
                      <a:pt x="1416" y="378"/>
                    </a:lnTo>
                    <a:lnTo>
                      <a:pt x="1438" y="373"/>
                    </a:lnTo>
                    <a:lnTo>
                      <a:pt x="1460" y="368"/>
                    </a:lnTo>
                    <a:lnTo>
                      <a:pt x="1479" y="361"/>
                    </a:lnTo>
                    <a:lnTo>
                      <a:pt x="1497" y="353"/>
                    </a:lnTo>
                    <a:lnTo>
                      <a:pt x="1516" y="344"/>
                    </a:lnTo>
                    <a:lnTo>
                      <a:pt x="1531" y="334"/>
                    </a:lnTo>
                    <a:lnTo>
                      <a:pt x="1546" y="324"/>
                    </a:lnTo>
                    <a:lnTo>
                      <a:pt x="1560" y="312"/>
                    </a:lnTo>
                    <a:lnTo>
                      <a:pt x="1573" y="299"/>
                    </a:lnTo>
                    <a:lnTo>
                      <a:pt x="1583" y="285"/>
                    </a:lnTo>
                    <a:lnTo>
                      <a:pt x="1595" y="270"/>
                    </a:lnTo>
                    <a:lnTo>
                      <a:pt x="1605" y="272"/>
                    </a:lnTo>
                    <a:lnTo>
                      <a:pt x="1619" y="275"/>
                    </a:lnTo>
                    <a:lnTo>
                      <a:pt x="1676" y="287"/>
                    </a:lnTo>
                    <a:lnTo>
                      <a:pt x="1730" y="299"/>
                    </a:lnTo>
                    <a:lnTo>
                      <a:pt x="1783" y="311"/>
                    </a:lnTo>
                    <a:lnTo>
                      <a:pt x="1833" y="322"/>
                    </a:lnTo>
                    <a:lnTo>
                      <a:pt x="1881" y="334"/>
                    </a:lnTo>
                    <a:lnTo>
                      <a:pt x="1926" y="346"/>
                    </a:lnTo>
                    <a:lnTo>
                      <a:pt x="1970" y="358"/>
                    </a:lnTo>
                    <a:lnTo>
                      <a:pt x="2011" y="371"/>
                    </a:lnTo>
                    <a:lnTo>
                      <a:pt x="1992" y="383"/>
                    </a:lnTo>
                    <a:lnTo>
                      <a:pt x="1973" y="397"/>
                    </a:lnTo>
                    <a:lnTo>
                      <a:pt x="1952" y="407"/>
                    </a:lnTo>
                    <a:lnTo>
                      <a:pt x="1930" y="417"/>
                    </a:lnTo>
                    <a:lnTo>
                      <a:pt x="1908" y="426"/>
                    </a:lnTo>
                    <a:lnTo>
                      <a:pt x="1884" y="434"/>
                    </a:lnTo>
                    <a:lnTo>
                      <a:pt x="1859" y="441"/>
                    </a:lnTo>
                    <a:lnTo>
                      <a:pt x="1833" y="448"/>
                    </a:lnTo>
                    <a:lnTo>
                      <a:pt x="1779" y="458"/>
                    </a:lnTo>
                    <a:lnTo>
                      <a:pt x="1725" y="464"/>
                    </a:lnTo>
                    <a:lnTo>
                      <a:pt x="1670" y="469"/>
                    </a:lnTo>
                    <a:lnTo>
                      <a:pt x="1614" y="471"/>
                    </a:lnTo>
                    <a:lnTo>
                      <a:pt x="1560" y="471"/>
                    </a:lnTo>
                    <a:lnTo>
                      <a:pt x="1506" y="469"/>
                    </a:lnTo>
                    <a:lnTo>
                      <a:pt x="1455" y="466"/>
                    </a:lnTo>
                    <a:lnTo>
                      <a:pt x="1408" y="463"/>
                    </a:lnTo>
                    <a:lnTo>
                      <a:pt x="1325" y="453"/>
                    </a:lnTo>
                    <a:lnTo>
                      <a:pt x="1268" y="444"/>
                    </a:lnTo>
                    <a:lnTo>
                      <a:pt x="1209" y="431"/>
                    </a:lnTo>
                    <a:lnTo>
                      <a:pt x="1148" y="419"/>
                    </a:lnTo>
                    <a:lnTo>
                      <a:pt x="1087" y="405"/>
                    </a:lnTo>
                    <a:lnTo>
                      <a:pt x="1026" y="392"/>
                    </a:lnTo>
                    <a:lnTo>
                      <a:pt x="962" y="378"/>
                    </a:lnTo>
                    <a:lnTo>
                      <a:pt x="898" y="365"/>
                    </a:lnTo>
                    <a:lnTo>
                      <a:pt x="834" y="350"/>
                    </a:lnTo>
                    <a:lnTo>
                      <a:pt x="768" y="334"/>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2" name="Freeform 33">
                <a:extLst>
                  <a:ext uri="{FF2B5EF4-FFF2-40B4-BE49-F238E27FC236}">
                    <a16:creationId xmlns:a16="http://schemas.microsoft.com/office/drawing/2014/main" id="{8EE12736-BACA-4EDC-944B-687C0E13BBBB}"/>
                  </a:ext>
                </a:extLst>
              </p:cNvPr>
              <p:cNvSpPr>
                <a:spLocks/>
              </p:cNvSpPr>
              <p:nvPr/>
            </p:nvSpPr>
            <p:spPr bwMode="auto">
              <a:xfrm>
                <a:off x="2791" y="1682"/>
                <a:ext cx="1395" cy="421"/>
              </a:xfrm>
              <a:custGeom>
                <a:avLst/>
                <a:gdLst>
                  <a:gd name="T0" fmla="*/ 30 w 1395"/>
                  <a:gd name="T1" fmla="*/ 0 h 421"/>
                  <a:gd name="T2" fmla="*/ 98 w 1395"/>
                  <a:gd name="T3" fmla="*/ 2 h 421"/>
                  <a:gd name="T4" fmla="*/ 121 w 1395"/>
                  <a:gd name="T5" fmla="*/ 10 h 421"/>
                  <a:gd name="T6" fmla="*/ 121 w 1395"/>
                  <a:gd name="T7" fmla="*/ 29 h 421"/>
                  <a:gd name="T8" fmla="*/ 150 w 1395"/>
                  <a:gd name="T9" fmla="*/ 70 h 421"/>
                  <a:gd name="T10" fmla="*/ 204 w 1395"/>
                  <a:gd name="T11" fmla="*/ 132 h 421"/>
                  <a:gd name="T12" fmla="*/ 263 w 1395"/>
                  <a:gd name="T13" fmla="*/ 193 h 421"/>
                  <a:gd name="T14" fmla="*/ 327 w 1395"/>
                  <a:gd name="T15" fmla="*/ 249 h 421"/>
                  <a:gd name="T16" fmla="*/ 371 w 1395"/>
                  <a:gd name="T17" fmla="*/ 286 h 421"/>
                  <a:gd name="T18" fmla="*/ 400 w 1395"/>
                  <a:gd name="T19" fmla="*/ 296 h 421"/>
                  <a:gd name="T20" fmla="*/ 861 w 1395"/>
                  <a:gd name="T21" fmla="*/ 372 h 421"/>
                  <a:gd name="T22" fmla="*/ 915 w 1395"/>
                  <a:gd name="T23" fmla="*/ 372 h 421"/>
                  <a:gd name="T24" fmla="*/ 966 w 1395"/>
                  <a:gd name="T25" fmla="*/ 369 h 421"/>
                  <a:gd name="T26" fmla="*/ 1011 w 1395"/>
                  <a:gd name="T27" fmla="*/ 360 h 421"/>
                  <a:gd name="T28" fmla="*/ 1052 w 1395"/>
                  <a:gd name="T29" fmla="*/ 348 h 421"/>
                  <a:gd name="T30" fmla="*/ 1089 w 1395"/>
                  <a:gd name="T31" fmla="*/ 331 h 421"/>
                  <a:gd name="T32" fmla="*/ 1119 w 1395"/>
                  <a:gd name="T33" fmla="*/ 311 h 421"/>
                  <a:gd name="T34" fmla="*/ 1146 w 1395"/>
                  <a:gd name="T35" fmla="*/ 286 h 421"/>
                  <a:gd name="T36" fmla="*/ 1168 w 1395"/>
                  <a:gd name="T37" fmla="*/ 257 h 421"/>
                  <a:gd name="T38" fmla="*/ 1192 w 1395"/>
                  <a:gd name="T39" fmla="*/ 262 h 421"/>
                  <a:gd name="T40" fmla="*/ 1297 w 1395"/>
                  <a:gd name="T41" fmla="*/ 284 h 421"/>
                  <a:gd name="T42" fmla="*/ 1395 w 1395"/>
                  <a:gd name="T43" fmla="*/ 306 h 421"/>
                  <a:gd name="T44" fmla="*/ 1381 w 1395"/>
                  <a:gd name="T45" fmla="*/ 325 h 421"/>
                  <a:gd name="T46" fmla="*/ 1361 w 1395"/>
                  <a:gd name="T47" fmla="*/ 342 h 421"/>
                  <a:gd name="T48" fmla="*/ 1335 w 1395"/>
                  <a:gd name="T49" fmla="*/ 357 h 421"/>
                  <a:gd name="T50" fmla="*/ 1307 w 1395"/>
                  <a:gd name="T51" fmla="*/ 370 h 421"/>
                  <a:gd name="T52" fmla="*/ 1234 w 1395"/>
                  <a:gd name="T53" fmla="*/ 392 h 421"/>
                  <a:gd name="T54" fmla="*/ 1153 w 1395"/>
                  <a:gd name="T55" fmla="*/ 407 h 421"/>
                  <a:gd name="T56" fmla="*/ 1067 w 1395"/>
                  <a:gd name="T57" fmla="*/ 418 h 421"/>
                  <a:gd name="T58" fmla="*/ 984 w 1395"/>
                  <a:gd name="T59" fmla="*/ 421 h 421"/>
                  <a:gd name="T60" fmla="*/ 908 w 1395"/>
                  <a:gd name="T61" fmla="*/ 419 h 421"/>
                  <a:gd name="T62" fmla="*/ 847 w 1395"/>
                  <a:gd name="T63" fmla="*/ 413 h 421"/>
                  <a:gd name="T64" fmla="*/ 385 w 1395"/>
                  <a:gd name="T65" fmla="*/ 320 h 421"/>
                  <a:gd name="T66" fmla="*/ 371 w 1395"/>
                  <a:gd name="T67" fmla="*/ 315 h 421"/>
                  <a:gd name="T68" fmla="*/ 341 w 1395"/>
                  <a:gd name="T69" fmla="*/ 298 h 421"/>
                  <a:gd name="T70" fmla="*/ 282 w 1395"/>
                  <a:gd name="T71" fmla="*/ 260 h 421"/>
                  <a:gd name="T72" fmla="*/ 213 w 1395"/>
                  <a:gd name="T73" fmla="*/ 210 h 421"/>
                  <a:gd name="T74" fmla="*/ 140 w 1395"/>
                  <a:gd name="T75" fmla="*/ 154 h 421"/>
                  <a:gd name="T76" fmla="*/ 76 w 1395"/>
                  <a:gd name="T77" fmla="*/ 98 h 421"/>
                  <a:gd name="T78" fmla="*/ 25 w 1395"/>
                  <a:gd name="T79" fmla="*/ 49 h 421"/>
                  <a:gd name="T80" fmla="*/ 5 w 1395"/>
                  <a:gd name="T81" fmla="*/ 19 h 421"/>
                  <a:gd name="T82" fmla="*/ 0 w 1395"/>
                  <a:gd name="T83" fmla="*/ 5 h 4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95" h="421">
                    <a:moveTo>
                      <a:pt x="2" y="0"/>
                    </a:moveTo>
                    <a:lnTo>
                      <a:pt x="30" y="0"/>
                    </a:lnTo>
                    <a:lnTo>
                      <a:pt x="66" y="0"/>
                    </a:lnTo>
                    <a:lnTo>
                      <a:pt x="98" y="2"/>
                    </a:lnTo>
                    <a:lnTo>
                      <a:pt x="125" y="2"/>
                    </a:lnTo>
                    <a:lnTo>
                      <a:pt x="121" y="10"/>
                    </a:lnTo>
                    <a:lnTo>
                      <a:pt x="120" y="21"/>
                    </a:lnTo>
                    <a:lnTo>
                      <a:pt x="121" y="29"/>
                    </a:lnTo>
                    <a:lnTo>
                      <a:pt x="125" y="37"/>
                    </a:lnTo>
                    <a:lnTo>
                      <a:pt x="150" y="70"/>
                    </a:lnTo>
                    <a:lnTo>
                      <a:pt x="176" y="102"/>
                    </a:lnTo>
                    <a:lnTo>
                      <a:pt x="204" y="132"/>
                    </a:lnTo>
                    <a:lnTo>
                      <a:pt x="233" y="162"/>
                    </a:lnTo>
                    <a:lnTo>
                      <a:pt x="263" y="193"/>
                    </a:lnTo>
                    <a:lnTo>
                      <a:pt x="294" y="222"/>
                    </a:lnTo>
                    <a:lnTo>
                      <a:pt x="327" y="249"/>
                    </a:lnTo>
                    <a:lnTo>
                      <a:pt x="361" y="277"/>
                    </a:lnTo>
                    <a:lnTo>
                      <a:pt x="371" y="286"/>
                    </a:lnTo>
                    <a:lnTo>
                      <a:pt x="385" y="293"/>
                    </a:lnTo>
                    <a:lnTo>
                      <a:pt x="400" y="296"/>
                    </a:lnTo>
                    <a:lnTo>
                      <a:pt x="415" y="301"/>
                    </a:lnTo>
                    <a:lnTo>
                      <a:pt x="861" y="372"/>
                    </a:lnTo>
                    <a:lnTo>
                      <a:pt x="890" y="372"/>
                    </a:lnTo>
                    <a:lnTo>
                      <a:pt x="915" y="372"/>
                    </a:lnTo>
                    <a:lnTo>
                      <a:pt x="942" y="370"/>
                    </a:lnTo>
                    <a:lnTo>
                      <a:pt x="966" y="369"/>
                    </a:lnTo>
                    <a:lnTo>
                      <a:pt x="989" y="365"/>
                    </a:lnTo>
                    <a:lnTo>
                      <a:pt x="1011" y="360"/>
                    </a:lnTo>
                    <a:lnTo>
                      <a:pt x="1033" y="355"/>
                    </a:lnTo>
                    <a:lnTo>
                      <a:pt x="1052" y="348"/>
                    </a:lnTo>
                    <a:lnTo>
                      <a:pt x="1070" y="340"/>
                    </a:lnTo>
                    <a:lnTo>
                      <a:pt x="1089" y="331"/>
                    </a:lnTo>
                    <a:lnTo>
                      <a:pt x="1104" y="321"/>
                    </a:lnTo>
                    <a:lnTo>
                      <a:pt x="1119" y="311"/>
                    </a:lnTo>
                    <a:lnTo>
                      <a:pt x="1133" y="299"/>
                    </a:lnTo>
                    <a:lnTo>
                      <a:pt x="1146" y="286"/>
                    </a:lnTo>
                    <a:lnTo>
                      <a:pt x="1156" y="272"/>
                    </a:lnTo>
                    <a:lnTo>
                      <a:pt x="1168" y="257"/>
                    </a:lnTo>
                    <a:lnTo>
                      <a:pt x="1178" y="259"/>
                    </a:lnTo>
                    <a:lnTo>
                      <a:pt x="1192" y="262"/>
                    </a:lnTo>
                    <a:lnTo>
                      <a:pt x="1246" y="272"/>
                    </a:lnTo>
                    <a:lnTo>
                      <a:pt x="1297" y="284"/>
                    </a:lnTo>
                    <a:lnTo>
                      <a:pt x="1347" y="294"/>
                    </a:lnTo>
                    <a:lnTo>
                      <a:pt x="1395" y="306"/>
                    </a:lnTo>
                    <a:lnTo>
                      <a:pt x="1388" y="316"/>
                    </a:lnTo>
                    <a:lnTo>
                      <a:pt x="1381" y="325"/>
                    </a:lnTo>
                    <a:lnTo>
                      <a:pt x="1373" y="333"/>
                    </a:lnTo>
                    <a:lnTo>
                      <a:pt x="1361" y="342"/>
                    </a:lnTo>
                    <a:lnTo>
                      <a:pt x="1349" y="348"/>
                    </a:lnTo>
                    <a:lnTo>
                      <a:pt x="1335" y="357"/>
                    </a:lnTo>
                    <a:lnTo>
                      <a:pt x="1322" y="364"/>
                    </a:lnTo>
                    <a:lnTo>
                      <a:pt x="1307" y="370"/>
                    </a:lnTo>
                    <a:lnTo>
                      <a:pt x="1271" y="382"/>
                    </a:lnTo>
                    <a:lnTo>
                      <a:pt x="1234" y="392"/>
                    </a:lnTo>
                    <a:lnTo>
                      <a:pt x="1195" y="401"/>
                    </a:lnTo>
                    <a:lnTo>
                      <a:pt x="1153" y="407"/>
                    </a:lnTo>
                    <a:lnTo>
                      <a:pt x="1111" y="413"/>
                    </a:lnTo>
                    <a:lnTo>
                      <a:pt x="1067" y="418"/>
                    </a:lnTo>
                    <a:lnTo>
                      <a:pt x="1025" y="421"/>
                    </a:lnTo>
                    <a:lnTo>
                      <a:pt x="984" y="421"/>
                    </a:lnTo>
                    <a:lnTo>
                      <a:pt x="944" y="421"/>
                    </a:lnTo>
                    <a:lnTo>
                      <a:pt x="908" y="419"/>
                    </a:lnTo>
                    <a:lnTo>
                      <a:pt x="875" y="418"/>
                    </a:lnTo>
                    <a:lnTo>
                      <a:pt x="847" y="413"/>
                    </a:lnTo>
                    <a:lnTo>
                      <a:pt x="388" y="318"/>
                    </a:lnTo>
                    <a:lnTo>
                      <a:pt x="385" y="320"/>
                    </a:lnTo>
                    <a:lnTo>
                      <a:pt x="380" y="318"/>
                    </a:lnTo>
                    <a:lnTo>
                      <a:pt x="371" y="315"/>
                    </a:lnTo>
                    <a:lnTo>
                      <a:pt x="363" y="311"/>
                    </a:lnTo>
                    <a:lnTo>
                      <a:pt x="341" y="298"/>
                    </a:lnTo>
                    <a:lnTo>
                      <a:pt x="312" y="281"/>
                    </a:lnTo>
                    <a:lnTo>
                      <a:pt x="282" y="260"/>
                    </a:lnTo>
                    <a:lnTo>
                      <a:pt x="248" y="237"/>
                    </a:lnTo>
                    <a:lnTo>
                      <a:pt x="213" y="210"/>
                    </a:lnTo>
                    <a:lnTo>
                      <a:pt x="176" y="183"/>
                    </a:lnTo>
                    <a:lnTo>
                      <a:pt x="140" y="154"/>
                    </a:lnTo>
                    <a:lnTo>
                      <a:pt x="106" y="125"/>
                    </a:lnTo>
                    <a:lnTo>
                      <a:pt x="76" y="98"/>
                    </a:lnTo>
                    <a:lnTo>
                      <a:pt x="49" y="73"/>
                    </a:lnTo>
                    <a:lnTo>
                      <a:pt x="25" y="49"/>
                    </a:lnTo>
                    <a:lnTo>
                      <a:pt x="10" y="29"/>
                    </a:lnTo>
                    <a:lnTo>
                      <a:pt x="5" y="19"/>
                    </a:lnTo>
                    <a:lnTo>
                      <a:pt x="2" y="12"/>
                    </a:lnTo>
                    <a:lnTo>
                      <a:pt x="0" y="5"/>
                    </a:lnTo>
                    <a:lnTo>
                      <a:pt x="2"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3" name="Freeform 34">
                <a:extLst>
                  <a:ext uri="{FF2B5EF4-FFF2-40B4-BE49-F238E27FC236}">
                    <a16:creationId xmlns:a16="http://schemas.microsoft.com/office/drawing/2014/main" id="{58D311B6-7243-4BD6-915C-D4FE4B069D31}"/>
                  </a:ext>
                </a:extLst>
              </p:cNvPr>
              <p:cNvSpPr>
                <a:spLocks/>
              </p:cNvSpPr>
              <p:nvPr/>
            </p:nvSpPr>
            <p:spPr bwMode="auto">
              <a:xfrm>
                <a:off x="2904" y="1684"/>
                <a:ext cx="1065" cy="380"/>
              </a:xfrm>
              <a:custGeom>
                <a:avLst/>
                <a:gdLst>
                  <a:gd name="T0" fmla="*/ 12 w 1065"/>
                  <a:gd name="T1" fmla="*/ 0 h 380"/>
                  <a:gd name="T2" fmla="*/ 7 w 1065"/>
                  <a:gd name="T3" fmla="*/ 19 h 380"/>
                  <a:gd name="T4" fmla="*/ 12 w 1065"/>
                  <a:gd name="T5" fmla="*/ 35 h 380"/>
                  <a:gd name="T6" fmla="*/ 63 w 1065"/>
                  <a:gd name="T7" fmla="*/ 100 h 380"/>
                  <a:gd name="T8" fmla="*/ 120 w 1065"/>
                  <a:gd name="T9" fmla="*/ 160 h 380"/>
                  <a:gd name="T10" fmla="*/ 181 w 1065"/>
                  <a:gd name="T11" fmla="*/ 220 h 380"/>
                  <a:gd name="T12" fmla="*/ 248 w 1065"/>
                  <a:gd name="T13" fmla="*/ 275 h 380"/>
                  <a:gd name="T14" fmla="*/ 272 w 1065"/>
                  <a:gd name="T15" fmla="*/ 291 h 380"/>
                  <a:gd name="T16" fmla="*/ 302 w 1065"/>
                  <a:gd name="T17" fmla="*/ 299 h 380"/>
                  <a:gd name="T18" fmla="*/ 777 w 1065"/>
                  <a:gd name="T19" fmla="*/ 370 h 380"/>
                  <a:gd name="T20" fmla="*/ 829 w 1065"/>
                  <a:gd name="T21" fmla="*/ 368 h 380"/>
                  <a:gd name="T22" fmla="*/ 876 w 1065"/>
                  <a:gd name="T23" fmla="*/ 363 h 380"/>
                  <a:gd name="T24" fmla="*/ 920 w 1065"/>
                  <a:gd name="T25" fmla="*/ 353 h 380"/>
                  <a:gd name="T26" fmla="*/ 957 w 1065"/>
                  <a:gd name="T27" fmla="*/ 338 h 380"/>
                  <a:gd name="T28" fmla="*/ 991 w 1065"/>
                  <a:gd name="T29" fmla="*/ 319 h 380"/>
                  <a:gd name="T30" fmla="*/ 1020 w 1065"/>
                  <a:gd name="T31" fmla="*/ 297 h 380"/>
                  <a:gd name="T32" fmla="*/ 1043 w 1065"/>
                  <a:gd name="T33" fmla="*/ 270 h 380"/>
                  <a:gd name="T34" fmla="*/ 1060 w 1065"/>
                  <a:gd name="T35" fmla="*/ 257 h 380"/>
                  <a:gd name="T36" fmla="*/ 1052 w 1065"/>
                  <a:gd name="T37" fmla="*/ 277 h 380"/>
                  <a:gd name="T38" fmla="*/ 1016 w 1065"/>
                  <a:gd name="T39" fmla="*/ 311 h 380"/>
                  <a:gd name="T40" fmla="*/ 978 w 1065"/>
                  <a:gd name="T41" fmla="*/ 336 h 380"/>
                  <a:gd name="T42" fmla="*/ 934 w 1065"/>
                  <a:gd name="T43" fmla="*/ 356 h 380"/>
                  <a:gd name="T44" fmla="*/ 888 w 1065"/>
                  <a:gd name="T45" fmla="*/ 368 h 380"/>
                  <a:gd name="T46" fmla="*/ 844 w 1065"/>
                  <a:gd name="T47" fmla="*/ 377 h 380"/>
                  <a:gd name="T48" fmla="*/ 802 w 1065"/>
                  <a:gd name="T49" fmla="*/ 380 h 380"/>
                  <a:gd name="T50" fmla="*/ 763 w 1065"/>
                  <a:gd name="T51" fmla="*/ 378 h 380"/>
                  <a:gd name="T52" fmla="*/ 299 w 1065"/>
                  <a:gd name="T53" fmla="*/ 304 h 380"/>
                  <a:gd name="T54" fmla="*/ 269 w 1065"/>
                  <a:gd name="T55" fmla="*/ 296 h 380"/>
                  <a:gd name="T56" fmla="*/ 243 w 1065"/>
                  <a:gd name="T57" fmla="*/ 280 h 380"/>
                  <a:gd name="T58" fmla="*/ 186 w 1065"/>
                  <a:gd name="T59" fmla="*/ 231 h 380"/>
                  <a:gd name="T60" fmla="*/ 120 w 1065"/>
                  <a:gd name="T61" fmla="*/ 171 h 380"/>
                  <a:gd name="T62" fmla="*/ 56 w 1065"/>
                  <a:gd name="T63" fmla="*/ 103 h 380"/>
                  <a:gd name="T64" fmla="*/ 7 w 1065"/>
                  <a:gd name="T65" fmla="*/ 39 h 380"/>
                  <a:gd name="T66" fmla="*/ 0 w 1065"/>
                  <a:gd name="T67" fmla="*/ 25 h 380"/>
                  <a:gd name="T68" fmla="*/ 0 w 1065"/>
                  <a:gd name="T69" fmla="*/ 17 h 380"/>
                  <a:gd name="T70" fmla="*/ 5 w 1065"/>
                  <a:gd name="T71" fmla="*/ 0 h 3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5" h="380">
                    <a:moveTo>
                      <a:pt x="5" y="0"/>
                    </a:moveTo>
                    <a:lnTo>
                      <a:pt x="12" y="0"/>
                    </a:lnTo>
                    <a:lnTo>
                      <a:pt x="8" y="8"/>
                    </a:lnTo>
                    <a:lnTo>
                      <a:pt x="7" y="19"/>
                    </a:lnTo>
                    <a:lnTo>
                      <a:pt x="8" y="27"/>
                    </a:lnTo>
                    <a:lnTo>
                      <a:pt x="12" y="35"/>
                    </a:lnTo>
                    <a:lnTo>
                      <a:pt x="37" y="68"/>
                    </a:lnTo>
                    <a:lnTo>
                      <a:pt x="63" y="100"/>
                    </a:lnTo>
                    <a:lnTo>
                      <a:pt x="91" y="130"/>
                    </a:lnTo>
                    <a:lnTo>
                      <a:pt x="120" y="160"/>
                    </a:lnTo>
                    <a:lnTo>
                      <a:pt x="150" y="191"/>
                    </a:lnTo>
                    <a:lnTo>
                      <a:pt x="181" y="220"/>
                    </a:lnTo>
                    <a:lnTo>
                      <a:pt x="214" y="247"/>
                    </a:lnTo>
                    <a:lnTo>
                      <a:pt x="248" y="275"/>
                    </a:lnTo>
                    <a:lnTo>
                      <a:pt x="258" y="284"/>
                    </a:lnTo>
                    <a:lnTo>
                      <a:pt x="272" y="291"/>
                    </a:lnTo>
                    <a:lnTo>
                      <a:pt x="287" y="294"/>
                    </a:lnTo>
                    <a:lnTo>
                      <a:pt x="302" y="299"/>
                    </a:lnTo>
                    <a:lnTo>
                      <a:pt x="748" y="370"/>
                    </a:lnTo>
                    <a:lnTo>
                      <a:pt x="777" y="370"/>
                    </a:lnTo>
                    <a:lnTo>
                      <a:pt x="802" y="370"/>
                    </a:lnTo>
                    <a:lnTo>
                      <a:pt x="829" y="368"/>
                    </a:lnTo>
                    <a:lnTo>
                      <a:pt x="853" y="367"/>
                    </a:lnTo>
                    <a:lnTo>
                      <a:pt x="876" y="363"/>
                    </a:lnTo>
                    <a:lnTo>
                      <a:pt x="898" y="358"/>
                    </a:lnTo>
                    <a:lnTo>
                      <a:pt x="920" y="353"/>
                    </a:lnTo>
                    <a:lnTo>
                      <a:pt x="939" y="346"/>
                    </a:lnTo>
                    <a:lnTo>
                      <a:pt x="957" y="338"/>
                    </a:lnTo>
                    <a:lnTo>
                      <a:pt x="976" y="329"/>
                    </a:lnTo>
                    <a:lnTo>
                      <a:pt x="991" y="319"/>
                    </a:lnTo>
                    <a:lnTo>
                      <a:pt x="1006" y="309"/>
                    </a:lnTo>
                    <a:lnTo>
                      <a:pt x="1020" y="297"/>
                    </a:lnTo>
                    <a:lnTo>
                      <a:pt x="1033" y="284"/>
                    </a:lnTo>
                    <a:lnTo>
                      <a:pt x="1043" y="270"/>
                    </a:lnTo>
                    <a:lnTo>
                      <a:pt x="1055" y="255"/>
                    </a:lnTo>
                    <a:lnTo>
                      <a:pt x="1060" y="257"/>
                    </a:lnTo>
                    <a:lnTo>
                      <a:pt x="1065" y="257"/>
                    </a:lnTo>
                    <a:lnTo>
                      <a:pt x="1052" y="277"/>
                    </a:lnTo>
                    <a:lnTo>
                      <a:pt x="1035" y="296"/>
                    </a:lnTo>
                    <a:lnTo>
                      <a:pt x="1016" y="311"/>
                    </a:lnTo>
                    <a:lnTo>
                      <a:pt x="998" y="324"/>
                    </a:lnTo>
                    <a:lnTo>
                      <a:pt x="978" y="336"/>
                    </a:lnTo>
                    <a:lnTo>
                      <a:pt x="956" y="346"/>
                    </a:lnTo>
                    <a:lnTo>
                      <a:pt x="934" y="356"/>
                    </a:lnTo>
                    <a:lnTo>
                      <a:pt x="910" y="363"/>
                    </a:lnTo>
                    <a:lnTo>
                      <a:pt x="888" y="368"/>
                    </a:lnTo>
                    <a:lnTo>
                      <a:pt x="866" y="373"/>
                    </a:lnTo>
                    <a:lnTo>
                      <a:pt x="844" y="377"/>
                    </a:lnTo>
                    <a:lnTo>
                      <a:pt x="822" y="378"/>
                    </a:lnTo>
                    <a:lnTo>
                      <a:pt x="802" y="380"/>
                    </a:lnTo>
                    <a:lnTo>
                      <a:pt x="782" y="380"/>
                    </a:lnTo>
                    <a:lnTo>
                      <a:pt x="763" y="378"/>
                    </a:lnTo>
                    <a:lnTo>
                      <a:pt x="748" y="377"/>
                    </a:lnTo>
                    <a:lnTo>
                      <a:pt x="299" y="304"/>
                    </a:lnTo>
                    <a:lnTo>
                      <a:pt x="284" y="301"/>
                    </a:lnTo>
                    <a:lnTo>
                      <a:pt x="269" y="296"/>
                    </a:lnTo>
                    <a:lnTo>
                      <a:pt x="255" y="289"/>
                    </a:lnTo>
                    <a:lnTo>
                      <a:pt x="243" y="280"/>
                    </a:lnTo>
                    <a:lnTo>
                      <a:pt x="216" y="258"/>
                    </a:lnTo>
                    <a:lnTo>
                      <a:pt x="186" y="231"/>
                    </a:lnTo>
                    <a:lnTo>
                      <a:pt x="154" y="203"/>
                    </a:lnTo>
                    <a:lnTo>
                      <a:pt x="120" y="171"/>
                    </a:lnTo>
                    <a:lnTo>
                      <a:pt x="88" y="137"/>
                    </a:lnTo>
                    <a:lnTo>
                      <a:pt x="56" y="103"/>
                    </a:lnTo>
                    <a:lnTo>
                      <a:pt x="29" y="71"/>
                    </a:lnTo>
                    <a:lnTo>
                      <a:pt x="7" y="39"/>
                    </a:lnTo>
                    <a:lnTo>
                      <a:pt x="3" y="32"/>
                    </a:lnTo>
                    <a:lnTo>
                      <a:pt x="0" y="25"/>
                    </a:lnTo>
                    <a:lnTo>
                      <a:pt x="0" y="20"/>
                    </a:lnTo>
                    <a:lnTo>
                      <a:pt x="0" y="17"/>
                    </a:lnTo>
                    <a:lnTo>
                      <a:pt x="2"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4" name="Freeform 35">
                <a:extLst>
                  <a:ext uri="{FF2B5EF4-FFF2-40B4-BE49-F238E27FC236}">
                    <a16:creationId xmlns:a16="http://schemas.microsoft.com/office/drawing/2014/main" id="{34DA6581-AE22-45BF-88B7-F281C7073514}"/>
                  </a:ext>
                </a:extLst>
              </p:cNvPr>
              <p:cNvSpPr>
                <a:spLocks/>
              </p:cNvSpPr>
              <p:nvPr/>
            </p:nvSpPr>
            <p:spPr bwMode="auto">
              <a:xfrm>
                <a:off x="4655" y="2155"/>
                <a:ext cx="7" cy="4"/>
              </a:xfrm>
              <a:custGeom>
                <a:avLst/>
                <a:gdLst>
                  <a:gd name="T0" fmla="*/ 7 w 7"/>
                  <a:gd name="T1" fmla="*/ 4 h 4"/>
                  <a:gd name="T2" fmla="*/ 0 w 7"/>
                  <a:gd name="T3" fmla="*/ 4 h 4"/>
                  <a:gd name="T4" fmla="*/ 2 w 7"/>
                  <a:gd name="T5" fmla="*/ 2 h 4"/>
                  <a:gd name="T6" fmla="*/ 2 w 7"/>
                  <a:gd name="T7" fmla="*/ 0 h 4"/>
                  <a:gd name="T8" fmla="*/ 5 w 7"/>
                  <a:gd name="T9" fmla="*/ 2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0" y="4"/>
                    </a:lnTo>
                    <a:lnTo>
                      <a:pt x="2" y="2"/>
                    </a:lnTo>
                    <a:lnTo>
                      <a:pt x="2" y="0"/>
                    </a:lnTo>
                    <a:lnTo>
                      <a:pt x="5" y="2"/>
                    </a:lnTo>
                    <a:lnTo>
                      <a:pt x="7" y="4"/>
                    </a:lnTo>
                    <a:close/>
                  </a:path>
                </a:pathLst>
              </a:custGeom>
              <a:solidFill>
                <a:srgbClr val="5A57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5" name="Freeform 36">
                <a:extLst>
                  <a:ext uri="{FF2B5EF4-FFF2-40B4-BE49-F238E27FC236}">
                    <a16:creationId xmlns:a16="http://schemas.microsoft.com/office/drawing/2014/main" id="{4AB89FDF-59C6-4971-8805-EE92866F3D92}"/>
                  </a:ext>
                </a:extLst>
              </p:cNvPr>
              <p:cNvSpPr>
                <a:spLocks/>
              </p:cNvSpPr>
              <p:nvPr/>
            </p:nvSpPr>
            <p:spPr bwMode="auto">
              <a:xfrm>
                <a:off x="4653" y="2157"/>
                <a:ext cx="14" cy="5"/>
              </a:xfrm>
              <a:custGeom>
                <a:avLst/>
                <a:gdLst>
                  <a:gd name="T0" fmla="*/ 4 w 14"/>
                  <a:gd name="T1" fmla="*/ 0 h 5"/>
                  <a:gd name="T2" fmla="*/ 5 w 14"/>
                  <a:gd name="T3" fmla="*/ 0 h 5"/>
                  <a:gd name="T4" fmla="*/ 9 w 14"/>
                  <a:gd name="T5" fmla="*/ 2 h 5"/>
                  <a:gd name="T6" fmla="*/ 14 w 14"/>
                  <a:gd name="T7" fmla="*/ 5 h 5"/>
                  <a:gd name="T8" fmla="*/ 0 w 14"/>
                  <a:gd name="T9" fmla="*/ 2 h 5"/>
                  <a:gd name="T10" fmla="*/ 2 w 14"/>
                  <a:gd name="T11" fmla="*/ 2 h 5"/>
                  <a:gd name="T12" fmla="*/ 4 w 14"/>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5">
                    <a:moveTo>
                      <a:pt x="4" y="0"/>
                    </a:moveTo>
                    <a:lnTo>
                      <a:pt x="5" y="0"/>
                    </a:lnTo>
                    <a:lnTo>
                      <a:pt x="9" y="2"/>
                    </a:lnTo>
                    <a:lnTo>
                      <a:pt x="14" y="5"/>
                    </a:lnTo>
                    <a:lnTo>
                      <a:pt x="0" y="2"/>
                    </a:lnTo>
                    <a:lnTo>
                      <a:pt x="2" y="2"/>
                    </a:lnTo>
                    <a:lnTo>
                      <a:pt x="4" y="0"/>
                    </a:lnTo>
                    <a:close/>
                  </a:path>
                </a:pathLst>
              </a:custGeom>
              <a:solidFill>
                <a:srgbClr val="5B59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6" name="Freeform 37">
                <a:extLst>
                  <a:ext uri="{FF2B5EF4-FFF2-40B4-BE49-F238E27FC236}">
                    <a16:creationId xmlns:a16="http://schemas.microsoft.com/office/drawing/2014/main" id="{49142BDA-175C-4191-9DA4-839CF511173A}"/>
                  </a:ext>
                </a:extLst>
              </p:cNvPr>
              <p:cNvSpPr>
                <a:spLocks/>
              </p:cNvSpPr>
              <p:nvPr/>
            </p:nvSpPr>
            <p:spPr bwMode="auto">
              <a:xfrm>
                <a:off x="4653" y="2159"/>
                <a:ext cx="19" cy="5"/>
              </a:xfrm>
              <a:custGeom>
                <a:avLst/>
                <a:gdLst>
                  <a:gd name="T0" fmla="*/ 2 w 19"/>
                  <a:gd name="T1" fmla="*/ 0 h 5"/>
                  <a:gd name="T2" fmla="*/ 9 w 19"/>
                  <a:gd name="T3" fmla="*/ 0 h 5"/>
                  <a:gd name="T4" fmla="*/ 14 w 19"/>
                  <a:gd name="T5" fmla="*/ 3 h 5"/>
                  <a:gd name="T6" fmla="*/ 19 w 19"/>
                  <a:gd name="T7" fmla="*/ 5 h 5"/>
                  <a:gd name="T8" fmla="*/ 0 w 19"/>
                  <a:gd name="T9" fmla="*/ 1 h 5"/>
                  <a:gd name="T10" fmla="*/ 0 w 19"/>
                  <a:gd name="T11" fmla="*/ 0 h 5"/>
                  <a:gd name="T12" fmla="*/ 2 w 19"/>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2" y="0"/>
                    </a:moveTo>
                    <a:lnTo>
                      <a:pt x="9" y="0"/>
                    </a:lnTo>
                    <a:lnTo>
                      <a:pt x="14" y="3"/>
                    </a:lnTo>
                    <a:lnTo>
                      <a:pt x="19" y="5"/>
                    </a:lnTo>
                    <a:lnTo>
                      <a:pt x="0" y="1"/>
                    </a:lnTo>
                    <a:lnTo>
                      <a:pt x="0" y="0"/>
                    </a:lnTo>
                    <a:lnTo>
                      <a:pt x="2" y="0"/>
                    </a:lnTo>
                    <a:close/>
                  </a:path>
                </a:pathLst>
              </a:custGeom>
              <a:solidFill>
                <a:srgbClr val="5F5D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7" name="Freeform 38">
                <a:extLst>
                  <a:ext uri="{FF2B5EF4-FFF2-40B4-BE49-F238E27FC236}">
                    <a16:creationId xmlns:a16="http://schemas.microsoft.com/office/drawing/2014/main" id="{9A280996-4579-49DE-BACA-67BB9CF54E8B}"/>
                  </a:ext>
                </a:extLst>
              </p:cNvPr>
              <p:cNvSpPr>
                <a:spLocks/>
              </p:cNvSpPr>
              <p:nvPr/>
            </p:nvSpPr>
            <p:spPr bwMode="auto">
              <a:xfrm>
                <a:off x="4652" y="2159"/>
                <a:ext cx="23" cy="8"/>
              </a:xfrm>
              <a:custGeom>
                <a:avLst/>
                <a:gdLst>
                  <a:gd name="T0" fmla="*/ 1 w 23"/>
                  <a:gd name="T1" fmla="*/ 0 h 8"/>
                  <a:gd name="T2" fmla="*/ 15 w 23"/>
                  <a:gd name="T3" fmla="*/ 3 h 8"/>
                  <a:gd name="T4" fmla="*/ 18 w 23"/>
                  <a:gd name="T5" fmla="*/ 5 h 8"/>
                  <a:gd name="T6" fmla="*/ 23 w 23"/>
                  <a:gd name="T7" fmla="*/ 8 h 8"/>
                  <a:gd name="T8" fmla="*/ 0 w 23"/>
                  <a:gd name="T9" fmla="*/ 3 h 8"/>
                  <a:gd name="T10" fmla="*/ 0 w 23"/>
                  <a:gd name="T11" fmla="*/ 1 h 8"/>
                  <a:gd name="T12" fmla="*/ 1 w 23"/>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8">
                    <a:moveTo>
                      <a:pt x="1" y="0"/>
                    </a:moveTo>
                    <a:lnTo>
                      <a:pt x="15" y="3"/>
                    </a:lnTo>
                    <a:lnTo>
                      <a:pt x="18" y="5"/>
                    </a:lnTo>
                    <a:lnTo>
                      <a:pt x="23" y="8"/>
                    </a:lnTo>
                    <a:lnTo>
                      <a:pt x="0" y="3"/>
                    </a:lnTo>
                    <a:lnTo>
                      <a:pt x="0" y="1"/>
                    </a:lnTo>
                    <a:lnTo>
                      <a:pt x="1" y="0"/>
                    </a:lnTo>
                    <a:close/>
                  </a:path>
                </a:pathLst>
              </a:custGeom>
              <a:solidFill>
                <a:srgbClr val="625F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8" name="Freeform 39">
                <a:extLst>
                  <a:ext uri="{FF2B5EF4-FFF2-40B4-BE49-F238E27FC236}">
                    <a16:creationId xmlns:a16="http://schemas.microsoft.com/office/drawing/2014/main" id="{307E9889-7EA3-43A5-A52C-82D9F9BFC158}"/>
                  </a:ext>
                </a:extLst>
              </p:cNvPr>
              <p:cNvSpPr>
                <a:spLocks/>
              </p:cNvSpPr>
              <p:nvPr/>
            </p:nvSpPr>
            <p:spPr bwMode="auto">
              <a:xfrm>
                <a:off x="4650" y="2160"/>
                <a:ext cx="27" cy="9"/>
              </a:xfrm>
              <a:custGeom>
                <a:avLst/>
                <a:gdLst>
                  <a:gd name="T0" fmla="*/ 3 w 27"/>
                  <a:gd name="T1" fmla="*/ 0 h 9"/>
                  <a:gd name="T2" fmla="*/ 22 w 27"/>
                  <a:gd name="T3" fmla="*/ 4 h 9"/>
                  <a:gd name="T4" fmla="*/ 23 w 27"/>
                  <a:gd name="T5" fmla="*/ 6 h 9"/>
                  <a:gd name="T6" fmla="*/ 27 w 27"/>
                  <a:gd name="T7" fmla="*/ 7 h 9"/>
                  <a:gd name="T8" fmla="*/ 27 w 27"/>
                  <a:gd name="T9" fmla="*/ 9 h 9"/>
                  <a:gd name="T10" fmla="*/ 27 w 27"/>
                  <a:gd name="T11" fmla="*/ 9 h 9"/>
                  <a:gd name="T12" fmla="*/ 0 w 27"/>
                  <a:gd name="T13" fmla="*/ 4 h 9"/>
                  <a:gd name="T14" fmla="*/ 2 w 27"/>
                  <a:gd name="T15" fmla="*/ 2 h 9"/>
                  <a:gd name="T16" fmla="*/ 3 w 2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9">
                    <a:moveTo>
                      <a:pt x="3" y="0"/>
                    </a:moveTo>
                    <a:lnTo>
                      <a:pt x="22" y="4"/>
                    </a:lnTo>
                    <a:lnTo>
                      <a:pt x="23" y="6"/>
                    </a:lnTo>
                    <a:lnTo>
                      <a:pt x="27" y="7"/>
                    </a:lnTo>
                    <a:lnTo>
                      <a:pt x="27" y="9"/>
                    </a:lnTo>
                    <a:lnTo>
                      <a:pt x="0" y="4"/>
                    </a:lnTo>
                    <a:lnTo>
                      <a:pt x="2" y="2"/>
                    </a:lnTo>
                    <a:lnTo>
                      <a:pt x="3" y="0"/>
                    </a:lnTo>
                    <a:close/>
                  </a:path>
                </a:pathLst>
              </a:custGeom>
              <a:solidFill>
                <a:srgbClr val="6462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39" name="Freeform 40">
                <a:extLst>
                  <a:ext uri="{FF2B5EF4-FFF2-40B4-BE49-F238E27FC236}">
                    <a16:creationId xmlns:a16="http://schemas.microsoft.com/office/drawing/2014/main" id="{35706EB7-93AD-4DC5-90ED-37009D584389}"/>
                  </a:ext>
                </a:extLst>
              </p:cNvPr>
              <p:cNvSpPr>
                <a:spLocks/>
              </p:cNvSpPr>
              <p:nvPr/>
            </p:nvSpPr>
            <p:spPr bwMode="auto">
              <a:xfrm>
                <a:off x="4648" y="2162"/>
                <a:ext cx="29" cy="9"/>
              </a:xfrm>
              <a:custGeom>
                <a:avLst/>
                <a:gdLst>
                  <a:gd name="T0" fmla="*/ 4 w 29"/>
                  <a:gd name="T1" fmla="*/ 0 h 9"/>
                  <a:gd name="T2" fmla="*/ 27 w 29"/>
                  <a:gd name="T3" fmla="*/ 5 h 9"/>
                  <a:gd name="T4" fmla="*/ 27 w 29"/>
                  <a:gd name="T5" fmla="*/ 5 h 9"/>
                  <a:gd name="T6" fmla="*/ 29 w 29"/>
                  <a:gd name="T7" fmla="*/ 5 h 9"/>
                  <a:gd name="T8" fmla="*/ 29 w 29"/>
                  <a:gd name="T9" fmla="*/ 7 h 9"/>
                  <a:gd name="T10" fmla="*/ 29 w 29"/>
                  <a:gd name="T11" fmla="*/ 9 h 9"/>
                  <a:gd name="T12" fmla="*/ 0 w 29"/>
                  <a:gd name="T13" fmla="*/ 4 h 9"/>
                  <a:gd name="T14" fmla="*/ 2 w 29"/>
                  <a:gd name="T15" fmla="*/ 2 h 9"/>
                  <a:gd name="T16" fmla="*/ 4 w 29"/>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
                    <a:moveTo>
                      <a:pt x="4" y="0"/>
                    </a:moveTo>
                    <a:lnTo>
                      <a:pt x="27" y="5"/>
                    </a:lnTo>
                    <a:lnTo>
                      <a:pt x="29" y="5"/>
                    </a:lnTo>
                    <a:lnTo>
                      <a:pt x="29" y="7"/>
                    </a:lnTo>
                    <a:lnTo>
                      <a:pt x="29" y="9"/>
                    </a:lnTo>
                    <a:lnTo>
                      <a:pt x="0" y="4"/>
                    </a:lnTo>
                    <a:lnTo>
                      <a:pt x="2" y="2"/>
                    </a:lnTo>
                    <a:lnTo>
                      <a:pt x="4" y="0"/>
                    </a:lnTo>
                    <a:close/>
                  </a:path>
                </a:pathLst>
              </a:custGeom>
              <a:solidFill>
                <a:srgbClr val="6866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0" name="Freeform 41">
                <a:extLst>
                  <a:ext uri="{FF2B5EF4-FFF2-40B4-BE49-F238E27FC236}">
                    <a16:creationId xmlns:a16="http://schemas.microsoft.com/office/drawing/2014/main" id="{18DF9485-BE88-41D3-8D8C-5293EC81F808}"/>
                  </a:ext>
                </a:extLst>
              </p:cNvPr>
              <p:cNvSpPr>
                <a:spLocks/>
              </p:cNvSpPr>
              <p:nvPr/>
            </p:nvSpPr>
            <p:spPr bwMode="auto">
              <a:xfrm>
                <a:off x="4648" y="2164"/>
                <a:ext cx="29" cy="8"/>
              </a:xfrm>
              <a:custGeom>
                <a:avLst/>
                <a:gdLst>
                  <a:gd name="T0" fmla="*/ 2 w 29"/>
                  <a:gd name="T1" fmla="*/ 0 h 8"/>
                  <a:gd name="T2" fmla="*/ 29 w 29"/>
                  <a:gd name="T3" fmla="*/ 5 h 8"/>
                  <a:gd name="T4" fmla="*/ 29 w 29"/>
                  <a:gd name="T5" fmla="*/ 7 h 8"/>
                  <a:gd name="T6" fmla="*/ 29 w 29"/>
                  <a:gd name="T7" fmla="*/ 8 h 8"/>
                  <a:gd name="T8" fmla="*/ 0 w 29"/>
                  <a:gd name="T9" fmla="*/ 3 h 8"/>
                  <a:gd name="T10" fmla="*/ 0 w 29"/>
                  <a:gd name="T11" fmla="*/ 2 h 8"/>
                  <a:gd name="T12" fmla="*/ 2 w 29"/>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8">
                    <a:moveTo>
                      <a:pt x="2" y="0"/>
                    </a:moveTo>
                    <a:lnTo>
                      <a:pt x="29" y="5"/>
                    </a:lnTo>
                    <a:lnTo>
                      <a:pt x="29" y="7"/>
                    </a:lnTo>
                    <a:lnTo>
                      <a:pt x="29" y="8"/>
                    </a:lnTo>
                    <a:lnTo>
                      <a:pt x="0" y="3"/>
                    </a:lnTo>
                    <a:lnTo>
                      <a:pt x="0" y="2"/>
                    </a:lnTo>
                    <a:lnTo>
                      <a:pt x="2" y="0"/>
                    </a:lnTo>
                    <a:close/>
                  </a:path>
                </a:pathLst>
              </a:custGeom>
              <a:solidFill>
                <a:srgbClr val="6A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1" name="Freeform 42">
                <a:extLst>
                  <a:ext uri="{FF2B5EF4-FFF2-40B4-BE49-F238E27FC236}">
                    <a16:creationId xmlns:a16="http://schemas.microsoft.com/office/drawing/2014/main" id="{653C6E3F-35A4-41F4-9502-DDFA9767DBD0}"/>
                  </a:ext>
                </a:extLst>
              </p:cNvPr>
              <p:cNvSpPr>
                <a:spLocks/>
              </p:cNvSpPr>
              <p:nvPr/>
            </p:nvSpPr>
            <p:spPr bwMode="auto">
              <a:xfrm>
                <a:off x="4646" y="2166"/>
                <a:ext cx="31" cy="8"/>
              </a:xfrm>
              <a:custGeom>
                <a:avLst/>
                <a:gdLst>
                  <a:gd name="T0" fmla="*/ 2 w 31"/>
                  <a:gd name="T1" fmla="*/ 0 h 8"/>
                  <a:gd name="T2" fmla="*/ 31 w 31"/>
                  <a:gd name="T3" fmla="*/ 5 h 8"/>
                  <a:gd name="T4" fmla="*/ 31 w 31"/>
                  <a:gd name="T5" fmla="*/ 6 h 8"/>
                  <a:gd name="T6" fmla="*/ 31 w 31"/>
                  <a:gd name="T7" fmla="*/ 8 h 8"/>
                  <a:gd name="T8" fmla="*/ 0 w 31"/>
                  <a:gd name="T9" fmla="*/ 3 h 8"/>
                  <a:gd name="T10" fmla="*/ 2 w 31"/>
                  <a:gd name="T11" fmla="*/ 1 h 8"/>
                  <a:gd name="T12" fmla="*/ 2 w 31"/>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8">
                    <a:moveTo>
                      <a:pt x="2" y="0"/>
                    </a:moveTo>
                    <a:lnTo>
                      <a:pt x="31" y="5"/>
                    </a:lnTo>
                    <a:lnTo>
                      <a:pt x="31" y="6"/>
                    </a:lnTo>
                    <a:lnTo>
                      <a:pt x="31" y="8"/>
                    </a:lnTo>
                    <a:lnTo>
                      <a:pt x="0" y="3"/>
                    </a:lnTo>
                    <a:lnTo>
                      <a:pt x="2" y="1"/>
                    </a:lnTo>
                    <a:lnTo>
                      <a:pt x="2" y="0"/>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2" name="Freeform 43">
                <a:extLst>
                  <a:ext uri="{FF2B5EF4-FFF2-40B4-BE49-F238E27FC236}">
                    <a16:creationId xmlns:a16="http://schemas.microsoft.com/office/drawing/2014/main" id="{5BA0D86F-20EE-4099-A21D-AFC2B7780FE6}"/>
                  </a:ext>
                </a:extLst>
              </p:cNvPr>
              <p:cNvSpPr>
                <a:spLocks/>
              </p:cNvSpPr>
              <p:nvPr/>
            </p:nvSpPr>
            <p:spPr bwMode="auto">
              <a:xfrm>
                <a:off x="4645" y="2167"/>
                <a:ext cx="32" cy="9"/>
              </a:xfrm>
              <a:custGeom>
                <a:avLst/>
                <a:gdLst>
                  <a:gd name="T0" fmla="*/ 3 w 32"/>
                  <a:gd name="T1" fmla="*/ 0 h 9"/>
                  <a:gd name="T2" fmla="*/ 32 w 32"/>
                  <a:gd name="T3" fmla="*/ 5 h 9"/>
                  <a:gd name="T4" fmla="*/ 32 w 32"/>
                  <a:gd name="T5" fmla="*/ 7 h 9"/>
                  <a:gd name="T6" fmla="*/ 32 w 32"/>
                  <a:gd name="T7" fmla="*/ 9 h 9"/>
                  <a:gd name="T8" fmla="*/ 0 w 32"/>
                  <a:gd name="T9" fmla="*/ 4 h 9"/>
                  <a:gd name="T10" fmla="*/ 1 w 32"/>
                  <a:gd name="T11" fmla="*/ 2 h 9"/>
                  <a:gd name="T12" fmla="*/ 3 w 32"/>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9">
                    <a:moveTo>
                      <a:pt x="3" y="0"/>
                    </a:moveTo>
                    <a:lnTo>
                      <a:pt x="32" y="5"/>
                    </a:lnTo>
                    <a:lnTo>
                      <a:pt x="32" y="7"/>
                    </a:lnTo>
                    <a:lnTo>
                      <a:pt x="32" y="9"/>
                    </a:lnTo>
                    <a:lnTo>
                      <a:pt x="0" y="4"/>
                    </a:lnTo>
                    <a:lnTo>
                      <a:pt x="1" y="2"/>
                    </a:lnTo>
                    <a:lnTo>
                      <a:pt x="3" y="0"/>
                    </a:lnTo>
                    <a:close/>
                  </a:path>
                </a:pathLst>
              </a:custGeom>
              <a:solidFill>
                <a:srgbClr val="706E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3" name="Freeform 44">
                <a:extLst>
                  <a:ext uri="{FF2B5EF4-FFF2-40B4-BE49-F238E27FC236}">
                    <a16:creationId xmlns:a16="http://schemas.microsoft.com/office/drawing/2014/main" id="{F4934709-0589-4430-B3BE-A51B5D8C3EF8}"/>
                  </a:ext>
                </a:extLst>
              </p:cNvPr>
              <p:cNvSpPr>
                <a:spLocks/>
              </p:cNvSpPr>
              <p:nvPr/>
            </p:nvSpPr>
            <p:spPr bwMode="auto">
              <a:xfrm>
                <a:off x="4645" y="2169"/>
                <a:ext cx="34" cy="8"/>
              </a:xfrm>
              <a:custGeom>
                <a:avLst/>
                <a:gdLst>
                  <a:gd name="T0" fmla="*/ 1 w 34"/>
                  <a:gd name="T1" fmla="*/ 0 h 8"/>
                  <a:gd name="T2" fmla="*/ 32 w 34"/>
                  <a:gd name="T3" fmla="*/ 5 h 8"/>
                  <a:gd name="T4" fmla="*/ 32 w 34"/>
                  <a:gd name="T5" fmla="*/ 7 h 8"/>
                  <a:gd name="T6" fmla="*/ 34 w 34"/>
                  <a:gd name="T7" fmla="*/ 8 h 8"/>
                  <a:gd name="T8" fmla="*/ 0 w 34"/>
                  <a:gd name="T9" fmla="*/ 3 h 8"/>
                  <a:gd name="T10" fmla="*/ 0 w 34"/>
                  <a:gd name="T11" fmla="*/ 2 h 8"/>
                  <a:gd name="T12" fmla="*/ 1 w 3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8">
                    <a:moveTo>
                      <a:pt x="1" y="0"/>
                    </a:moveTo>
                    <a:lnTo>
                      <a:pt x="32" y="5"/>
                    </a:lnTo>
                    <a:lnTo>
                      <a:pt x="32" y="7"/>
                    </a:lnTo>
                    <a:lnTo>
                      <a:pt x="34" y="8"/>
                    </a:lnTo>
                    <a:lnTo>
                      <a:pt x="0" y="3"/>
                    </a:lnTo>
                    <a:lnTo>
                      <a:pt x="0" y="2"/>
                    </a:lnTo>
                    <a:lnTo>
                      <a:pt x="1" y="0"/>
                    </a:lnTo>
                    <a:close/>
                  </a:path>
                </a:pathLst>
              </a:custGeom>
              <a:solidFill>
                <a:srgbClr val="7170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4" name="Freeform 45">
                <a:extLst>
                  <a:ext uri="{FF2B5EF4-FFF2-40B4-BE49-F238E27FC236}">
                    <a16:creationId xmlns:a16="http://schemas.microsoft.com/office/drawing/2014/main" id="{EE330D97-CDF1-4622-A207-7C4018BE0F9E}"/>
                  </a:ext>
                </a:extLst>
              </p:cNvPr>
              <p:cNvSpPr>
                <a:spLocks/>
              </p:cNvSpPr>
              <p:nvPr/>
            </p:nvSpPr>
            <p:spPr bwMode="auto">
              <a:xfrm>
                <a:off x="4643" y="2171"/>
                <a:ext cx="36" cy="8"/>
              </a:xfrm>
              <a:custGeom>
                <a:avLst/>
                <a:gdLst>
                  <a:gd name="T0" fmla="*/ 2 w 36"/>
                  <a:gd name="T1" fmla="*/ 0 h 8"/>
                  <a:gd name="T2" fmla="*/ 34 w 36"/>
                  <a:gd name="T3" fmla="*/ 5 h 8"/>
                  <a:gd name="T4" fmla="*/ 36 w 36"/>
                  <a:gd name="T5" fmla="*/ 6 h 8"/>
                  <a:gd name="T6" fmla="*/ 36 w 36"/>
                  <a:gd name="T7" fmla="*/ 8 h 8"/>
                  <a:gd name="T8" fmla="*/ 0 w 36"/>
                  <a:gd name="T9" fmla="*/ 3 h 8"/>
                  <a:gd name="T10" fmla="*/ 2 w 36"/>
                  <a:gd name="T11" fmla="*/ 1 h 8"/>
                  <a:gd name="T12" fmla="*/ 2 w 36"/>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8">
                    <a:moveTo>
                      <a:pt x="2" y="0"/>
                    </a:moveTo>
                    <a:lnTo>
                      <a:pt x="34" y="5"/>
                    </a:lnTo>
                    <a:lnTo>
                      <a:pt x="36" y="6"/>
                    </a:lnTo>
                    <a:lnTo>
                      <a:pt x="36" y="8"/>
                    </a:lnTo>
                    <a:lnTo>
                      <a:pt x="0" y="3"/>
                    </a:lnTo>
                    <a:lnTo>
                      <a:pt x="2" y="1"/>
                    </a:lnTo>
                    <a:lnTo>
                      <a:pt x="2" y="0"/>
                    </a:lnTo>
                    <a:close/>
                  </a:path>
                </a:pathLst>
              </a:custGeom>
              <a:solidFill>
                <a:srgbClr val="7372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5" name="Freeform 46">
                <a:extLst>
                  <a:ext uri="{FF2B5EF4-FFF2-40B4-BE49-F238E27FC236}">
                    <a16:creationId xmlns:a16="http://schemas.microsoft.com/office/drawing/2014/main" id="{8477B60C-FE12-4226-AAE6-8D3FB86A2656}"/>
                  </a:ext>
                </a:extLst>
              </p:cNvPr>
              <p:cNvSpPr>
                <a:spLocks/>
              </p:cNvSpPr>
              <p:nvPr/>
            </p:nvSpPr>
            <p:spPr bwMode="auto">
              <a:xfrm>
                <a:off x="4641" y="2172"/>
                <a:ext cx="38" cy="9"/>
              </a:xfrm>
              <a:custGeom>
                <a:avLst/>
                <a:gdLst>
                  <a:gd name="T0" fmla="*/ 4 w 38"/>
                  <a:gd name="T1" fmla="*/ 0 h 9"/>
                  <a:gd name="T2" fmla="*/ 38 w 38"/>
                  <a:gd name="T3" fmla="*/ 5 h 9"/>
                  <a:gd name="T4" fmla="*/ 38 w 38"/>
                  <a:gd name="T5" fmla="*/ 7 h 9"/>
                  <a:gd name="T6" fmla="*/ 38 w 38"/>
                  <a:gd name="T7" fmla="*/ 9 h 9"/>
                  <a:gd name="T8" fmla="*/ 0 w 38"/>
                  <a:gd name="T9" fmla="*/ 2 h 9"/>
                  <a:gd name="T10" fmla="*/ 2 w 38"/>
                  <a:gd name="T11" fmla="*/ 2 h 9"/>
                  <a:gd name="T12" fmla="*/ 4 w 38"/>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9">
                    <a:moveTo>
                      <a:pt x="4" y="0"/>
                    </a:moveTo>
                    <a:lnTo>
                      <a:pt x="38" y="5"/>
                    </a:lnTo>
                    <a:lnTo>
                      <a:pt x="38" y="7"/>
                    </a:lnTo>
                    <a:lnTo>
                      <a:pt x="38" y="9"/>
                    </a:lnTo>
                    <a:lnTo>
                      <a:pt x="0" y="2"/>
                    </a:lnTo>
                    <a:lnTo>
                      <a:pt x="2" y="2"/>
                    </a:lnTo>
                    <a:lnTo>
                      <a:pt x="4" y="0"/>
                    </a:lnTo>
                    <a:close/>
                  </a:path>
                </a:pathLst>
              </a:custGeom>
              <a:solidFill>
                <a:srgbClr val="777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6" name="Freeform 47">
                <a:extLst>
                  <a:ext uri="{FF2B5EF4-FFF2-40B4-BE49-F238E27FC236}">
                    <a16:creationId xmlns:a16="http://schemas.microsoft.com/office/drawing/2014/main" id="{A4F33989-86F5-4EF7-976A-5D510DEDA729}"/>
                  </a:ext>
                </a:extLst>
              </p:cNvPr>
              <p:cNvSpPr>
                <a:spLocks noEditPoints="1"/>
              </p:cNvSpPr>
              <p:nvPr/>
            </p:nvSpPr>
            <p:spPr bwMode="auto">
              <a:xfrm>
                <a:off x="4641" y="2174"/>
                <a:ext cx="76" cy="15"/>
              </a:xfrm>
              <a:custGeom>
                <a:avLst/>
                <a:gdLst>
                  <a:gd name="T0" fmla="*/ 2 w 76"/>
                  <a:gd name="T1" fmla="*/ 0 h 15"/>
                  <a:gd name="T2" fmla="*/ 38 w 76"/>
                  <a:gd name="T3" fmla="*/ 5 h 15"/>
                  <a:gd name="T4" fmla="*/ 38 w 76"/>
                  <a:gd name="T5" fmla="*/ 7 h 15"/>
                  <a:gd name="T6" fmla="*/ 38 w 76"/>
                  <a:gd name="T7" fmla="*/ 8 h 15"/>
                  <a:gd name="T8" fmla="*/ 0 w 76"/>
                  <a:gd name="T9" fmla="*/ 2 h 15"/>
                  <a:gd name="T10" fmla="*/ 0 w 76"/>
                  <a:gd name="T11" fmla="*/ 0 h 15"/>
                  <a:gd name="T12" fmla="*/ 2 w 76"/>
                  <a:gd name="T13" fmla="*/ 0 h 15"/>
                  <a:gd name="T14" fmla="*/ 76 w 76"/>
                  <a:gd name="T15" fmla="*/ 15 h 15"/>
                  <a:gd name="T16" fmla="*/ 73 w 76"/>
                  <a:gd name="T17" fmla="*/ 15 h 15"/>
                  <a:gd name="T18" fmla="*/ 73 w 76"/>
                  <a:gd name="T19" fmla="*/ 15 h 15"/>
                  <a:gd name="T20" fmla="*/ 73 w 76"/>
                  <a:gd name="T21" fmla="*/ 14 h 15"/>
                  <a:gd name="T22" fmla="*/ 75 w 76"/>
                  <a:gd name="T23" fmla="*/ 15 h 15"/>
                  <a:gd name="T24" fmla="*/ 76 w 76"/>
                  <a:gd name="T25" fmla="*/ 15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15">
                    <a:moveTo>
                      <a:pt x="2" y="0"/>
                    </a:moveTo>
                    <a:lnTo>
                      <a:pt x="38" y="5"/>
                    </a:lnTo>
                    <a:lnTo>
                      <a:pt x="38" y="7"/>
                    </a:lnTo>
                    <a:lnTo>
                      <a:pt x="38" y="8"/>
                    </a:lnTo>
                    <a:lnTo>
                      <a:pt x="0" y="2"/>
                    </a:lnTo>
                    <a:lnTo>
                      <a:pt x="0" y="0"/>
                    </a:lnTo>
                    <a:lnTo>
                      <a:pt x="2" y="0"/>
                    </a:lnTo>
                    <a:close/>
                    <a:moveTo>
                      <a:pt x="76" y="15"/>
                    </a:moveTo>
                    <a:lnTo>
                      <a:pt x="73" y="15"/>
                    </a:lnTo>
                    <a:lnTo>
                      <a:pt x="73" y="14"/>
                    </a:lnTo>
                    <a:lnTo>
                      <a:pt x="75" y="15"/>
                    </a:lnTo>
                    <a:lnTo>
                      <a:pt x="76" y="15"/>
                    </a:lnTo>
                    <a:close/>
                  </a:path>
                </a:pathLst>
              </a:custGeom>
              <a:solidFill>
                <a:srgbClr val="7978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7" name="Freeform 48">
                <a:extLst>
                  <a:ext uri="{FF2B5EF4-FFF2-40B4-BE49-F238E27FC236}">
                    <a16:creationId xmlns:a16="http://schemas.microsoft.com/office/drawing/2014/main" id="{4679FBC6-CE56-4280-AADA-BED173E04CA4}"/>
                  </a:ext>
                </a:extLst>
              </p:cNvPr>
              <p:cNvSpPr>
                <a:spLocks noEditPoints="1"/>
              </p:cNvSpPr>
              <p:nvPr/>
            </p:nvSpPr>
            <p:spPr bwMode="auto">
              <a:xfrm>
                <a:off x="4640" y="2174"/>
                <a:ext cx="82" cy="19"/>
              </a:xfrm>
              <a:custGeom>
                <a:avLst/>
                <a:gdLst>
                  <a:gd name="T0" fmla="*/ 1 w 82"/>
                  <a:gd name="T1" fmla="*/ 0 h 19"/>
                  <a:gd name="T2" fmla="*/ 39 w 82"/>
                  <a:gd name="T3" fmla="*/ 7 h 19"/>
                  <a:gd name="T4" fmla="*/ 39 w 82"/>
                  <a:gd name="T5" fmla="*/ 8 h 19"/>
                  <a:gd name="T6" fmla="*/ 40 w 82"/>
                  <a:gd name="T7" fmla="*/ 10 h 19"/>
                  <a:gd name="T8" fmla="*/ 0 w 82"/>
                  <a:gd name="T9" fmla="*/ 3 h 19"/>
                  <a:gd name="T10" fmla="*/ 1 w 82"/>
                  <a:gd name="T11" fmla="*/ 2 h 19"/>
                  <a:gd name="T12" fmla="*/ 1 w 82"/>
                  <a:gd name="T13" fmla="*/ 0 h 19"/>
                  <a:gd name="T14" fmla="*/ 82 w 82"/>
                  <a:gd name="T15" fmla="*/ 19 h 19"/>
                  <a:gd name="T16" fmla="*/ 74 w 82"/>
                  <a:gd name="T17" fmla="*/ 17 h 19"/>
                  <a:gd name="T18" fmla="*/ 74 w 82"/>
                  <a:gd name="T19" fmla="*/ 15 h 19"/>
                  <a:gd name="T20" fmla="*/ 74 w 82"/>
                  <a:gd name="T21" fmla="*/ 14 h 19"/>
                  <a:gd name="T22" fmla="*/ 79 w 82"/>
                  <a:gd name="T23" fmla="*/ 17 h 19"/>
                  <a:gd name="T24" fmla="*/ 82 w 82"/>
                  <a:gd name="T25" fmla="*/ 19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19">
                    <a:moveTo>
                      <a:pt x="1" y="0"/>
                    </a:moveTo>
                    <a:lnTo>
                      <a:pt x="39" y="7"/>
                    </a:lnTo>
                    <a:lnTo>
                      <a:pt x="39" y="8"/>
                    </a:lnTo>
                    <a:lnTo>
                      <a:pt x="40" y="10"/>
                    </a:lnTo>
                    <a:lnTo>
                      <a:pt x="0" y="3"/>
                    </a:lnTo>
                    <a:lnTo>
                      <a:pt x="1" y="2"/>
                    </a:lnTo>
                    <a:lnTo>
                      <a:pt x="1" y="0"/>
                    </a:lnTo>
                    <a:close/>
                    <a:moveTo>
                      <a:pt x="82" y="19"/>
                    </a:moveTo>
                    <a:lnTo>
                      <a:pt x="74" y="17"/>
                    </a:lnTo>
                    <a:lnTo>
                      <a:pt x="74" y="15"/>
                    </a:lnTo>
                    <a:lnTo>
                      <a:pt x="74" y="14"/>
                    </a:lnTo>
                    <a:lnTo>
                      <a:pt x="79" y="17"/>
                    </a:lnTo>
                    <a:lnTo>
                      <a:pt x="82" y="19"/>
                    </a:lnTo>
                    <a:close/>
                  </a:path>
                </a:pathLst>
              </a:custGeom>
              <a:solidFill>
                <a:srgbClr val="7C7A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8" name="Freeform 49">
                <a:extLst>
                  <a:ext uri="{FF2B5EF4-FFF2-40B4-BE49-F238E27FC236}">
                    <a16:creationId xmlns:a16="http://schemas.microsoft.com/office/drawing/2014/main" id="{29F18176-B00D-4058-94C3-EB81934090A1}"/>
                  </a:ext>
                </a:extLst>
              </p:cNvPr>
              <p:cNvSpPr>
                <a:spLocks noEditPoints="1"/>
              </p:cNvSpPr>
              <p:nvPr/>
            </p:nvSpPr>
            <p:spPr bwMode="auto">
              <a:xfrm>
                <a:off x="4640" y="2176"/>
                <a:ext cx="89" cy="20"/>
              </a:xfrm>
              <a:custGeom>
                <a:avLst/>
                <a:gdLst>
                  <a:gd name="T0" fmla="*/ 1 w 89"/>
                  <a:gd name="T1" fmla="*/ 0 h 20"/>
                  <a:gd name="T2" fmla="*/ 39 w 89"/>
                  <a:gd name="T3" fmla="*/ 6 h 20"/>
                  <a:gd name="T4" fmla="*/ 40 w 89"/>
                  <a:gd name="T5" fmla="*/ 8 h 20"/>
                  <a:gd name="T6" fmla="*/ 40 w 89"/>
                  <a:gd name="T7" fmla="*/ 10 h 20"/>
                  <a:gd name="T8" fmla="*/ 0 w 89"/>
                  <a:gd name="T9" fmla="*/ 3 h 20"/>
                  <a:gd name="T10" fmla="*/ 0 w 89"/>
                  <a:gd name="T11" fmla="*/ 1 h 20"/>
                  <a:gd name="T12" fmla="*/ 1 w 89"/>
                  <a:gd name="T13" fmla="*/ 0 h 20"/>
                  <a:gd name="T14" fmla="*/ 74 w 89"/>
                  <a:gd name="T15" fmla="*/ 13 h 20"/>
                  <a:gd name="T16" fmla="*/ 77 w 89"/>
                  <a:gd name="T17" fmla="*/ 13 h 20"/>
                  <a:gd name="T18" fmla="*/ 82 w 89"/>
                  <a:gd name="T19" fmla="*/ 17 h 20"/>
                  <a:gd name="T20" fmla="*/ 89 w 89"/>
                  <a:gd name="T21" fmla="*/ 20 h 20"/>
                  <a:gd name="T22" fmla="*/ 74 w 89"/>
                  <a:gd name="T23" fmla="*/ 17 h 20"/>
                  <a:gd name="T24" fmla="*/ 74 w 89"/>
                  <a:gd name="T25" fmla="*/ 15 h 20"/>
                  <a:gd name="T26" fmla="*/ 74 w 89"/>
                  <a:gd name="T27" fmla="*/ 13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20">
                    <a:moveTo>
                      <a:pt x="1" y="0"/>
                    </a:moveTo>
                    <a:lnTo>
                      <a:pt x="39" y="6"/>
                    </a:lnTo>
                    <a:lnTo>
                      <a:pt x="40" y="8"/>
                    </a:lnTo>
                    <a:lnTo>
                      <a:pt x="40" y="10"/>
                    </a:lnTo>
                    <a:lnTo>
                      <a:pt x="0" y="3"/>
                    </a:lnTo>
                    <a:lnTo>
                      <a:pt x="0" y="1"/>
                    </a:lnTo>
                    <a:lnTo>
                      <a:pt x="1" y="0"/>
                    </a:lnTo>
                    <a:close/>
                    <a:moveTo>
                      <a:pt x="74" y="13"/>
                    </a:moveTo>
                    <a:lnTo>
                      <a:pt x="77" y="13"/>
                    </a:lnTo>
                    <a:lnTo>
                      <a:pt x="82" y="17"/>
                    </a:lnTo>
                    <a:lnTo>
                      <a:pt x="89" y="20"/>
                    </a:lnTo>
                    <a:lnTo>
                      <a:pt x="74" y="17"/>
                    </a:lnTo>
                    <a:lnTo>
                      <a:pt x="74" y="15"/>
                    </a:lnTo>
                    <a:lnTo>
                      <a:pt x="74" y="13"/>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49" name="Freeform 50">
                <a:extLst>
                  <a:ext uri="{FF2B5EF4-FFF2-40B4-BE49-F238E27FC236}">
                    <a16:creationId xmlns:a16="http://schemas.microsoft.com/office/drawing/2014/main" id="{BD00C029-6156-4031-8A47-D8275BD062DE}"/>
                  </a:ext>
                </a:extLst>
              </p:cNvPr>
              <p:cNvSpPr>
                <a:spLocks noEditPoints="1"/>
              </p:cNvSpPr>
              <p:nvPr/>
            </p:nvSpPr>
            <p:spPr bwMode="auto">
              <a:xfrm>
                <a:off x="4638" y="2177"/>
                <a:ext cx="96" cy="21"/>
              </a:xfrm>
              <a:custGeom>
                <a:avLst/>
                <a:gdLst>
                  <a:gd name="T0" fmla="*/ 2 w 96"/>
                  <a:gd name="T1" fmla="*/ 0 h 21"/>
                  <a:gd name="T2" fmla="*/ 42 w 96"/>
                  <a:gd name="T3" fmla="*/ 7 h 21"/>
                  <a:gd name="T4" fmla="*/ 42 w 96"/>
                  <a:gd name="T5" fmla="*/ 9 h 21"/>
                  <a:gd name="T6" fmla="*/ 42 w 96"/>
                  <a:gd name="T7" fmla="*/ 12 h 21"/>
                  <a:gd name="T8" fmla="*/ 0 w 96"/>
                  <a:gd name="T9" fmla="*/ 4 h 21"/>
                  <a:gd name="T10" fmla="*/ 2 w 96"/>
                  <a:gd name="T11" fmla="*/ 2 h 21"/>
                  <a:gd name="T12" fmla="*/ 2 w 96"/>
                  <a:gd name="T13" fmla="*/ 0 h 21"/>
                  <a:gd name="T14" fmla="*/ 76 w 96"/>
                  <a:gd name="T15" fmla="*/ 14 h 21"/>
                  <a:gd name="T16" fmla="*/ 84 w 96"/>
                  <a:gd name="T17" fmla="*/ 16 h 21"/>
                  <a:gd name="T18" fmla="*/ 90 w 96"/>
                  <a:gd name="T19" fmla="*/ 17 h 21"/>
                  <a:gd name="T20" fmla="*/ 96 w 96"/>
                  <a:gd name="T21" fmla="*/ 21 h 21"/>
                  <a:gd name="T22" fmla="*/ 76 w 96"/>
                  <a:gd name="T23" fmla="*/ 17 h 21"/>
                  <a:gd name="T24" fmla="*/ 76 w 96"/>
                  <a:gd name="T25" fmla="*/ 16 h 21"/>
                  <a:gd name="T26" fmla="*/ 76 w 96"/>
                  <a:gd name="T27" fmla="*/ 14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6" h="21">
                    <a:moveTo>
                      <a:pt x="2" y="0"/>
                    </a:moveTo>
                    <a:lnTo>
                      <a:pt x="42" y="7"/>
                    </a:lnTo>
                    <a:lnTo>
                      <a:pt x="42" y="9"/>
                    </a:lnTo>
                    <a:lnTo>
                      <a:pt x="42" y="12"/>
                    </a:lnTo>
                    <a:lnTo>
                      <a:pt x="0" y="4"/>
                    </a:lnTo>
                    <a:lnTo>
                      <a:pt x="2" y="2"/>
                    </a:lnTo>
                    <a:lnTo>
                      <a:pt x="2" y="0"/>
                    </a:lnTo>
                    <a:close/>
                    <a:moveTo>
                      <a:pt x="76" y="14"/>
                    </a:moveTo>
                    <a:lnTo>
                      <a:pt x="84" y="16"/>
                    </a:lnTo>
                    <a:lnTo>
                      <a:pt x="90" y="17"/>
                    </a:lnTo>
                    <a:lnTo>
                      <a:pt x="96" y="21"/>
                    </a:lnTo>
                    <a:lnTo>
                      <a:pt x="76" y="17"/>
                    </a:lnTo>
                    <a:lnTo>
                      <a:pt x="76" y="16"/>
                    </a:lnTo>
                    <a:lnTo>
                      <a:pt x="76" y="14"/>
                    </a:lnTo>
                    <a:close/>
                  </a:path>
                </a:pathLst>
              </a:custGeom>
              <a:solidFill>
                <a:srgbClr val="828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0" name="Freeform 51">
                <a:extLst>
                  <a:ext uri="{FF2B5EF4-FFF2-40B4-BE49-F238E27FC236}">
                    <a16:creationId xmlns:a16="http://schemas.microsoft.com/office/drawing/2014/main" id="{B6B517EE-A8D1-4EE0-8604-FD81AFC8A2A8}"/>
                  </a:ext>
                </a:extLst>
              </p:cNvPr>
              <p:cNvSpPr>
                <a:spLocks noEditPoints="1"/>
              </p:cNvSpPr>
              <p:nvPr/>
            </p:nvSpPr>
            <p:spPr bwMode="auto">
              <a:xfrm>
                <a:off x="4636" y="2179"/>
                <a:ext cx="102" cy="22"/>
              </a:xfrm>
              <a:custGeom>
                <a:avLst/>
                <a:gdLst>
                  <a:gd name="T0" fmla="*/ 4 w 102"/>
                  <a:gd name="T1" fmla="*/ 0 h 22"/>
                  <a:gd name="T2" fmla="*/ 44 w 102"/>
                  <a:gd name="T3" fmla="*/ 7 h 22"/>
                  <a:gd name="T4" fmla="*/ 44 w 102"/>
                  <a:gd name="T5" fmla="*/ 10 h 22"/>
                  <a:gd name="T6" fmla="*/ 46 w 102"/>
                  <a:gd name="T7" fmla="*/ 12 h 22"/>
                  <a:gd name="T8" fmla="*/ 0 w 102"/>
                  <a:gd name="T9" fmla="*/ 3 h 22"/>
                  <a:gd name="T10" fmla="*/ 2 w 102"/>
                  <a:gd name="T11" fmla="*/ 2 h 22"/>
                  <a:gd name="T12" fmla="*/ 4 w 102"/>
                  <a:gd name="T13" fmla="*/ 0 h 22"/>
                  <a:gd name="T14" fmla="*/ 78 w 102"/>
                  <a:gd name="T15" fmla="*/ 14 h 22"/>
                  <a:gd name="T16" fmla="*/ 93 w 102"/>
                  <a:gd name="T17" fmla="*/ 17 h 22"/>
                  <a:gd name="T18" fmla="*/ 98 w 102"/>
                  <a:gd name="T19" fmla="*/ 19 h 22"/>
                  <a:gd name="T20" fmla="*/ 102 w 102"/>
                  <a:gd name="T21" fmla="*/ 22 h 22"/>
                  <a:gd name="T22" fmla="*/ 78 w 102"/>
                  <a:gd name="T23" fmla="*/ 17 h 22"/>
                  <a:gd name="T24" fmla="*/ 78 w 102"/>
                  <a:gd name="T25" fmla="*/ 15 h 22"/>
                  <a:gd name="T26" fmla="*/ 78 w 102"/>
                  <a:gd name="T27" fmla="*/ 1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2" h="22">
                    <a:moveTo>
                      <a:pt x="4" y="0"/>
                    </a:moveTo>
                    <a:lnTo>
                      <a:pt x="44" y="7"/>
                    </a:lnTo>
                    <a:lnTo>
                      <a:pt x="44" y="10"/>
                    </a:lnTo>
                    <a:lnTo>
                      <a:pt x="46" y="12"/>
                    </a:lnTo>
                    <a:lnTo>
                      <a:pt x="0" y="3"/>
                    </a:lnTo>
                    <a:lnTo>
                      <a:pt x="2" y="2"/>
                    </a:lnTo>
                    <a:lnTo>
                      <a:pt x="4" y="0"/>
                    </a:lnTo>
                    <a:close/>
                    <a:moveTo>
                      <a:pt x="78" y="14"/>
                    </a:moveTo>
                    <a:lnTo>
                      <a:pt x="93" y="17"/>
                    </a:lnTo>
                    <a:lnTo>
                      <a:pt x="98" y="19"/>
                    </a:lnTo>
                    <a:lnTo>
                      <a:pt x="102" y="22"/>
                    </a:lnTo>
                    <a:lnTo>
                      <a:pt x="78" y="17"/>
                    </a:lnTo>
                    <a:lnTo>
                      <a:pt x="78" y="15"/>
                    </a:lnTo>
                    <a:lnTo>
                      <a:pt x="78" y="14"/>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1" name="Freeform 52">
                <a:extLst>
                  <a:ext uri="{FF2B5EF4-FFF2-40B4-BE49-F238E27FC236}">
                    <a16:creationId xmlns:a16="http://schemas.microsoft.com/office/drawing/2014/main" id="{5B881AE8-3A9D-409D-A6F7-7B216817EA33}"/>
                  </a:ext>
                </a:extLst>
              </p:cNvPr>
              <p:cNvSpPr>
                <a:spLocks noEditPoints="1"/>
              </p:cNvSpPr>
              <p:nvPr/>
            </p:nvSpPr>
            <p:spPr bwMode="auto">
              <a:xfrm>
                <a:off x="4636" y="2181"/>
                <a:ext cx="107" cy="22"/>
              </a:xfrm>
              <a:custGeom>
                <a:avLst/>
                <a:gdLst>
                  <a:gd name="T0" fmla="*/ 2 w 107"/>
                  <a:gd name="T1" fmla="*/ 0 h 22"/>
                  <a:gd name="T2" fmla="*/ 44 w 107"/>
                  <a:gd name="T3" fmla="*/ 8 h 22"/>
                  <a:gd name="T4" fmla="*/ 46 w 107"/>
                  <a:gd name="T5" fmla="*/ 10 h 22"/>
                  <a:gd name="T6" fmla="*/ 46 w 107"/>
                  <a:gd name="T7" fmla="*/ 12 h 22"/>
                  <a:gd name="T8" fmla="*/ 0 w 107"/>
                  <a:gd name="T9" fmla="*/ 3 h 22"/>
                  <a:gd name="T10" fmla="*/ 0 w 107"/>
                  <a:gd name="T11" fmla="*/ 1 h 22"/>
                  <a:gd name="T12" fmla="*/ 2 w 107"/>
                  <a:gd name="T13" fmla="*/ 0 h 22"/>
                  <a:gd name="T14" fmla="*/ 78 w 107"/>
                  <a:gd name="T15" fmla="*/ 13 h 22"/>
                  <a:gd name="T16" fmla="*/ 98 w 107"/>
                  <a:gd name="T17" fmla="*/ 17 h 22"/>
                  <a:gd name="T18" fmla="*/ 102 w 107"/>
                  <a:gd name="T19" fmla="*/ 20 h 22"/>
                  <a:gd name="T20" fmla="*/ 107 w 107"/>
                  <a:gd name="T21" fmla="*/ 22 h 22"/>
                  <a:gd name="T22" fmla="*/ 78 w 107"/>
                  <a:gd name="T23" fmla="*/ 17 h 22"/>
                  <a:gd name="T24" fmla="*/ 78 w 107"/>
                  <a:gd name="T25" fmla="*/ 15 h 22"/>
                  <a:gd name="T26" fmla="*/ 78 w 107"/>
                  <a:gd name="T27" fmla="*/ 13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2">
                    <a:moveTo>
                      <a:pt x="2" y="0"/>
                    </a:moveTo>
                    <a:lnTo>
                      <a:pt x="44" y="8"/>
                    </a:lnTo>
                    <a:lnTo>
                      <a:pt x="46" y="10"/>
                    </a:lnTo>
                    <a:lnTo>
                      <a:pt x="46" y="12"/>
                    </a:lnTo>
                    <a:lnTo>
                      <a:pt x="0" y="3"/>
                    </a:lnTo>
                    <a:lnTo>
                      <a:pt x="0" y="1"/>
                    </a:lnTo>
                    <a:lnTo>
                      <a:pt x="2" y="0"/>
                    </a:lnTo>
                    <a:close/>
                    <a:moveTo>
                      <a:pt x="78" y="13"/>
                    </a:moveTo>
                    <a:lnTo>
                      <a:pt x="98" y="17"/>
                    </a:lnTo>
                    <a:lnTo>
                      <a:pt x="102" y="20"/>
                    </a:lnTo>
                    <a:lnTo>
                      <a:pt x="107" y="22"/>
                    </a:lnTo>
                    <a:lnTo>
                      <a:pt x="78" y="17"/>
                    </a:lnTo>
                    <a:lnTo>
                      <a:pt x="78" y="15"/>
                    </a:lnTo>
                    <a:lnTo>
                      <a:pt x="78" y="13"/>
                    </a:lnTo>
                    <a:close/>
                  </a:path>
                </a:pathLst>
              </a:custGeom>
              <a:solidFill>
                <a:srgbClr val="88878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2" name="Freeform 53">
                <a:extLst>
                  <a:ext uri="{FF2B5EF4-FFF2-40B4-BE49-F238E27FC236}">
                    <a16:creationId xmlns:a16="http://schemas.microsoft.com/office/drawing/2014/main" id="{52DA8A80-CD0B-446D-8024-FB927C93F817}"/>
                  </a:ext>
                </a:extLst>
              </p:cNvPr>
              <p:cNvSpPr>
                <a:spLocks noEditPoints="1"/>
              </p:cNvSpPr>
              <p:nvPr/>
            </p:nvSpPr>
            <p:spPr bwMode="auto">
              <a:xfrm>
                <a:off x="4635" y="2182"/>
                <a:ext cx="113" cy="24"/>
              </a:xfrm>
              <a:custGeom>
                <a:avLst/>
                <a:gdLst>
                  <a:gd name="T0" fmla="*/ 1 w 113"/>
                  <a:gd name="T1" fmla="*/ 0 h 24"/>
                  <a:gd name="T2" fmla="*/ 47 w 113"/>
                  <a:gd name="T3" fmla="*/ 9 h 24"/>
                  <a:gd name="T4" fmla="*/ 47 w 113"/>
                  <a:gd name="T5" fmla="*/ 11 h 24"/>
                  <a:gd name="T6" fmla="*/ 49 w 113"/>
                  <a:gd name="T7" fmla="*/ 12 h 24"/>
                  <a:gd name="T8" fmla="*/ 0 w 113"/>
                  <a:gd name="T9" fmla="*/ 4 h 24"/>
                  <a:gd name="T10" fmla="*/ 1 w 113"/>
                  <a:gd name="T11" fmla="*/ 2 h 24"/>
                  <a:gd name="T12" fmla="*/ 1 w 113"/>
                  <a:gd name="T13" fmla="*/ 0 h 24"/>
                  <a:gd name="T14" fmla="*/ 79 w 113"/>
                  <a:gd name="T15" fmla="*/ 14 h 24"/>
                  <a:gd name="T16" fmla="*/ 103 w 113"/>
                  <a:gd name="T17" fmla="*/ 19 h 24"/>
                  <a:gd name="T18" fmla="*/ 108 w 113"/>
                  <a:gd name="T19" fmla="*/ 21 h 24"/>
                  <a:gd name="T20" fmla="*/ 113 w 113"/>
                  <a:gd name="T21" fmla="*/ 24 h 24"/>
                  <a:gd name="T22" fmla="*/ 79 w 113"/>
                  <a:gd name="T23" fmla="*/ 17 h 24"/>
                  <a:gd name="T24" fmla="*/ 79 w 113"/>
                  <a:gd name="T25" fmla="*/ 16 h 24"/>
                  <a:gd name="T26" fmla="*/ 79 w 113"/>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3" h="24">
                    <a:moveTo>
                      <a:pt x="1" y="0"/>
                    </a:moveTo>
                    <a:lnTo>
                      <a:pt x="47" y="9"/>
                    </a:lnTo>
                    <a:lnTo>
                      <a:pt x="47" y="11"/>
                    </a:lnTo>
                    <a:lnTo>
                      <a:pt x="49" y="12"/>
                    </a:lnTo>
                    <a:lnTo>
                      <a:pt x="0" y="4"/>
                    </a:lnTo>
                    <a:lnTo>
                      <a:pt x="1" y="2"/>
                    </a:lnTo>
                    <a:lnTo>
                      <a:pt x="1" y="0"/>
                    </a:lnTo>
                    <a:close/>
                    <a:moveTo>
                      <a:pt x="79" y="14"/>
                    </a:moveTo>
                    <a:lnTo>
                      <a:pt x="103" y="19"/>
                    </a:lnTo>
                    <a:lnTo>
                      <a:pt x="108" y="21"/>
                    </a:lnTo>
                    <a:lnTo>
                      <a:pt x="113" y="24"/>
                    </a:lnTo>
                    <a:lnTo>
                      <a:pt x="79" y="17"/>
                    </a:lnTo>
                    <a:lnTo>
                      <a:pt x="79" y="16"/>
                    </a:lnTo>
                    <a:lnTo>
                      <a:pt x="79" y="14"/>
                    </a:lnTo>
                    <a:close/>
                  </a:path>
                </a:pathLst>
              </a:custGeom>
              <a:solidFill>
                <a:srgbClr val="8A89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3" name="Freeform 54">
                <a:extLst>
                  <a:ext uri="{FF2B5EF4-FFF2-40B4-BE49-F238E27FC236}">
                    <a16:creationId xmlns:a16="http://schemas.microsoft.com/office/drawing/2014/main" id="{BF52C39E-C53B-4696-9573-9E7DB28BDEBC}"/>
                  </a:ext>
                </a:extLst>
              </p:cNvPr>
              <p:cNvSpPr>
                <a:spLocks noEditPoints="1"/>
              </p:cNvSpPr>
              <p:nvPr/>
            </p:nvSpPr>
            <p:spPr bwMode="auto">
              <a:xfrm>
                <a:off x="4635" y="2184"/>
                <a:ext cx="118" cy="24"/>
              </a:xfrm>
              <a:custGeom>
                <a:avLst/>
                <a:gdLst>
                  <a:gd name="T0" fmla="*/ 1 w 118"/>
                  <a:gd name="T1" fmla="*/ 0 h 24"/>
                  <a:gd name="T2" fmla="*/ 47 w 118"/>
                  <a:gd name="T3" fmla="*/ 9 h 24"/>
                  <a:gd name="T4" fmla="*/ 49 w 118"/>
                  <a:gd name="T5" fmla="*/ 10 h 24"/>
                  <a:gd name="T6" fmla="*/ 49 w 118"/>
                  <a:gd name="T7" fmla="*/ 12 h 24"/>
                  <a:gd name="T8" fmla="*/ 0 w 118"/>
                  <a:gd name="T9" fmla="*/ 4 h 24"/>
                  <a:gd name="T10" fmla="*/ 0 w 118"/>
                  <a:gd name="T11" fmla="*/ 2 h 24"/>
                  <a:gd name="T12" fmla="*/ 1 w 118"/>
                  <a:gd name="T13" fmla="*/ 0 h 24"/>
                  <a:gd name="T14" fmla="*/ 79 w 118"/>
                  <a:gd name="T15" fmla="*/ 14 h 24"/>
                  <a:gd name="T16" fmla="*/ 108 w 118"/>
                  <a:gd name="T17" fmla="*/ 19 h 24"/>
                  <a:gd name="T18" fmla="*/ 113 w 118"/>
                  <a:gd name="T19" fmla="*/ 22 h 24"/>
                  <a:gd name="T20" fmla="*/ 118 w 118"/>
                  <a:gd name="T21" fmla="*/ 24 h 24"/>
                  <a:gd name="T22" fmla="*/ 79 w 118"/>
                  <a:gd name="T23" fmla="*/ 17 h 24"/>
                  <a:gd name="T24" fmla="*/ 79 w 118"/>
                  <a:gd name="T25" fmla="*/ 15 h 24"/>
                  <a:gd name="T26" fmla="*/ 79 w 118"/>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24">
                    <a:moveTo>
                      <a:pt x="1" y="0"/>
                    </a:moveTo>
                    <a:lnTo>
                      <a:pt x="47" y="9"/>
                    </a:lnTo>
                    <a:lnTo>
                      <a:pt x="49" y="10"/>
                    </a:lnTo>
                    <a:lnTo>
                      <a:pt x="49" y="12"/>
                    </a:lnTo>
                    <a:lnTo>
                      <a:pt x="0" y="4"/>
                    </a:lnTo>
                    <a:lnTo>
                      <a:pt x="0" y="2"/>
                    </a:lnTo>
                    <a:lnTo>
                      <a:pt x="1" y="0"/>
                    </a:lnTo>
                    <a:close/>
                    <a:moveTo>
                      <a:pt x="79" y="14"/>
                    </a:moveTo>
                    <a:lnTo>
                      <a:pt x="108" y="19"/>
                    </a:lnTo>
                    <a:lnTo>
                      <a:pt x="113" y="22"/>
                    </a:lnTo>
                    <a:lnTo>
                      <a:pt x="118" y="24"/>
                    </a:lnTo>
                    <a:lnTo>
                      <a:pt x="79" y="17"/>
                    </a:lnTo>
                    <a:lnTo>
                      <a:pt x="79" y="15"/>
                    </a:lnTo>
                    <a:lnTo>
                      <a:pt x="79" y="14"/>
                    </a:lnTo>
                    <a:close/>
                  </a:path>
                </a:pathLst>
              </a:custGeom>
              <a:solidFill>
                <a:srgbClr val="8C8B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4" name="Freeform 55">
                <a:extLst>
                  <a:ext uri="{FF2B5EF4-FFF2-40B4-BE49-F238E27FC236}">
                    <a16:creationId xmlns:a16="http://schemas.microsoft.com/office/drawing/2014/main" id="{4CEA6B0C-564D-41CD-8A24-17257C10715D}"/>
                  </a:ext>
                </a:extLst>
              </p:cNvPr>
              <p:cNvSpPr>
                <a:spLocks noEditPoints="1"/>
              </p:cNvSpPr>
              <p:nvPr/>
            </p:nvSpPr>
            <p:spPr bwMode="auto">
              <a:xfrm>
                <a:off x="4633" y="2186"/>
                <a:ext cx="123" cy="25"/>
              </a:xfrm>
              <a:custGeom>
                <a:avLst/>
                <a:gdLst>
                  <a:gd name="T0" fmla="*/ 2 w 123"/>
                  <a:gd name="T1" fmla="*/ 0 h 25"/>
                  <a:gd name="T2" fmla="*/ 51 w 123"/>
                  <a:gd name="T3" fmla="*/ 8 h 25"/>
                  <a:gd name="T4" fmla="*/ 51 w 123"/>
                  <a:gd name="T5" fmla="*/ 10 h 25"/>
                  <a:gd name="T6" fmla="*/ 52 w 123"/>
                  <a:gd name="T7" fmla="*/ 12 h 25"/>
                  <a:gd name="T8" fmla="*/ 0 w 123"/>
                  <a:gd name="T9" fmla="*/ 3 h 25"/>
                  <a:gd name="T10" fmla="*/ 2 w 123"/>
                  <a:gd name="T11" fmla="*/ 2 h 25"/>
                  <a:gd name="T12" fmla="*/ 2 w 123"/>
                  <a:gd name="T13" fmla="*/ 0 h 25"/>
                  <a:gd name="T14" fmla="*/ 81 w 123"/>
                  <a:gd name="T15" fmla="*/ 13 h 25"/>
                  <a:gd name="T16" fmla="*/ 115 w 123"/>
                  <a:gd name="T17" fmla="*/ 20 h 25"/>
                  <a:gd name="T18" fmla="*/ 118 w 123"/>
                  <a:gd name="T19" fmla="*/ 22 h 25"/>
                  <a:gd name="T20" fmla="*/ 123 w 123"/>
                  <a:gd name="T21" fmla="*/ 25 h 25"/>
                  <a:gd name="T22" fmla="*/ 79 w 123"/>
                  <a:gd name="T23" fmla="*/ 17 h 25"/>
                  <a:gd name="T24" fmla="*/ 81 w 123"/>
                  <a:gd name="T25" fmla="*/ 15 h 25"/>
                  <a:gd name="T26" fmla="*/ 81 w 123"/>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3" h="25">
                    <a:moveTo>
                      <a:pt x="2" y="0"/>
                    </a:moveTo>
                    <a:lnTo>
                      <a:pt x="51" y="8"/>
                    </a:lnTo>
                    <a:lnTo>
                      <a:pt x="51" y="10"/>
                    </a:lnTo>
                    <a:lnTo>
                      <a:pt x="52" y="12"/>
                    </a:lnTo>
                    <a:lnTo>
                      <a:pt x="0" y="3"/>
                    </a:lnTo>
                    <a:lnTo>
                      <a:pt x="2" y="2"/>
                    </a:lnTo>
                    <a:lnTo>
                      <a:pt x="2" y="0"/>
                    </a:lnTo>
                    <a:close/>
                    <a:moveTo>
                      <a:pt x="81" y="13"/>
                    </a:moveTo>
                    <a:lnTo>
                      <a:pt x="115" y="20"/>
                    </a:lnTo>
                    <a:lnTo>
                      <a:pt x="118" y="22"/>
                    </a:lnTo>
                    <a:lnTo>
                      <a:pt x="123" y="25"/>
                    </a:lnTo>
                    <a:lnTo>
                      <a:pt x="79" y="17"/>
                    </a:lnTo>
                    <a:lnTo>
                      <a:pt x="81" y="15"/>
                    </a:lnTo>
                    <a:lnTo>
                      <a:pt x="81" y="13"/>
                    </a:lnTo>
                    <a:close/>
                  </a:path>
                </a:pathLst>
              </a:custGeom>
              <a:solidFill>
                <a:srgbClr val="908F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5" name="Freeform 56">
                <a:extLst>
                  <a:ext uri="{FF2B5EF4-FFF2-40B4-BE49-F238E27FC236}">
                    <a16:creationId xmlns:a16="http://schemas.microsoft.com/office/drawing/2014/main" id="{40C06F8A-4B98-402B-B0EC-FFFF71ED56DD}"/>
                  </a:ext>
                </a:extLst>
              </p:cNvPr>
              <p:cNvSpPr>
                <a:spLocks noEditPoints="1"/>
              </p:cNvSpPr>
              <p:nvPr/>
            </p:nvSpPr>
            <p:spPr bwMode="auto">
              <a:xfrm>
                <a:off x="4631" y="2188"/>
                <a:ext cx="130" cy="25"/>
              </a:xfrm>
              <a:custGeom>
                <a:avLst/>
                <a:gdLst>
                  <a:gd name="T0" fmla="*/ 4 w 130"/>
                  <a:gd name="T1" fmla="*/ 0 h 25"/>
                  <a:gd name="T2" fmla="*/ 53 w 130"/>
                  <a:gd name="T3" fmla="*/ 8 h 25"/>
                  <a:gd name="T4" fmla="*/ 54 w 130"/>
                  <a:gd name="T5" fmla="*/ 10 h 25"/>
                  <a:gd name="T6" fmla="*/ 56 w 130"/>
                  <a:gd name="T7" fmla="*/ 11 h 25"/>
                  <a:gd name="T8" fmla="*/ 0 w 130"/>
                  <a:gd name="T9" fmla="*/ 3 h 25"/>
                  <a:gd name="T10" fmla="*/ 2 w 130"/>
                  <a:gd name="T11" fmla="*/ 1 h 25"/>
                  <a:gd name="T12" fmla="*/ 4 w 130"/>
                  <a:gd name="T13" fmla="*/ 0 h 25"/>
                  <a:gd name="T14" fmla="*/ 83 w 130"/>
                  <a:gd name="T15" fmla="*/ 13 h 25"/>
                  <a:gd name="T16" fmla="*/ 122 w 130"/>
                  <a:gd name="T17" fmla="*/ 20 h 25"/>
                  <a:gd name="T18" fmla="*/ 125 w 130"/>
                  <a:gd name="T19" fmla="*/ 23 h 25"/>
                  <a:gd name="T20" fmla="*/ 130 w 130"/>
                  <a:gd name="T21" fmla="*/ 25 h 25"/>
                  <a:gd name="T22" fmla="*/ 81 w 130"/>
                  <a:gd name="T23" fmla="*/ 16 h 25"/>
                  <a:gd name="T24" fmla="*/ 81 w 130"/>
                  <a:gd name="T25" fmla="*/ 15 h 25"/>
                  <a:gd name="T26" fmla="*/ 83 w 130"/>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0" h="25">
                    <a:moveTo>
                      <a:pt x="4" y="0"/>
                    </a:moveTo>
                    <a:lnTo>
                      <a:pt x="53" y="8"/>
                    </a:lnTo>
                    <a:lnTo>
                      <a:pt x="54" y="10"/>
                    </a:lnTo>
                    <a:lnTo>
                      <a:pt x="56" y="11"/>
                    </a:lnTo>
                    <a:lnTo>
                      <a:pt x="0" y="3"/>
                    </a:lnTo>
                    <a:lnTo>
                      <a:pt x="2" y="1"/>
                    </a:lnTo>
                    <a:lnTo>
                      <a:pt x="4" y="0"/>
                    </a:lnTo>
                    <a:close/>
                    <a:moveTo>
                      <a:pt x="83" y="13"/>
                    </a:moveTo>
                    <a:lnTo>
                      <a:pt x="122" y="20"/>
                    </a:lnTo>
                    <a:lnTo>
                      <a:pt x="125" y="23"/>
                    </a:lnTo>
                    <a:lnTo>
                      <a:pt x="130" y="25"/>
                    </a:lnTo>
                    <a:lnTo>
                      <a:pt x="81" y="16"/>
                    </a:lnTo>
                    <a:lnTo>
                      <a:pt x="81" y="15"/>
                    </a:lnTo>
                    <a:lnTo>
                      <a:pt x="83" y="13"/>
                    </a:lnTo>
                    <a:close/>
                  </a:path>
                </a:pathLst>
              </a:custGeom>
              <a:solidFill>
                <a:srgbClr val="9291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6" name="Freeform 57">
                <a:extLst>
                  <a:ext uri="{FF2B5EF4-FFF2-40B4-BE49-F238E27FC236}">
                    <a16:creationId xmlns:a16="http://schemas.microsoft.com/office/drawing/2014/main" id="{B7BAE004-424A-48B0-85C1-17A18B5E4CB1}"/>
                  </a:ext>
                </a:extLst>
              </p:cNvPr>
              <p:cNvSpPr>
                <a:spLocks noEditPoints="1"/>
              </p:cNvSpPr>
              <p:nvPr/>
            </p:nvSpPr>
            <p:spPr bwMode="auto">
              <a:xfrm>
                <a:off x="4631" y="2189"/>
                <a:ext cx="134" cy="26"/>
              </a:xfrm>
              <a:custGeom>
                <a:avLst/>
                <a:gdLst>
                  <a:gd name="T0" fmla="*/ 2 w 134"/>
                  <a:gd name="T1" fmla="*/ 0 h 26"/>
                  <a:gd name="T2" fmla="*/ 54 w 134"/>
                  <a:gd name="T3" fmla="*/ 9 h 26"/>
                  <a:gd name="T4" fmla="*/ 56 w 134"/>
                  <a:gd name="T5" fmla="*/ 10 h 26"/>
                  <a:gd name="T6" fmla="*/ 56 w 134"/>
                  <a:gd name="T7" fmla="*/ 12 h 26"/>
                  <a:gd name="T8" fmla="*/ 0 w 134"/>
                  <a:gd name="T9" fmla="*/ 4 h 26"/>
                  <a:gd name="T10" fmla="*/ 0 w 134"/>
                  <a:gd name="T11" fmla="*/ 2 h 26"/>
                  <a:gd name="T12" fmla="*/ 2 w 134"/>
                  <a:gd name="T13" fmla="*/ 0 h 26"/>
                  <a:gd name="T14" fmla="*/ 81 w 134"/>
                  <a:gd name="T15" fmla="*/ 14 h 26"/>
                  <a:gd name="T16" fmla="*/ 125 w 134"/>
                  <a:gd name="T17" fmla="*/ 22 h 26"/>
                  <a:gd name="T18" fmla="*/ 129 w 134"/>
                  <a:gd name="T19" fmla="*/ 24 h 26"/>
                  <a:gd name="T20" fmla="*/ 134 w 134"/>
                  <a:gd name="T21" fmla="*/ 26 h 26"/>
                  <a:gd name="T22" fmla="*/ 81 w 134"/>
                  <a:gd name="T23" fmla="*/ 17 h 26"/>
                  <a:gd name="T24" fmla="*/ 81 w 134"/>
                  <a:gd name="T25" fmla="*/ 15 h 26"/>
                  <a:gd name="T26" fmla="*/ 81 w 134"/>
                  <a:gd name="T27" fmla="*/ 14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4" h="26">
                    <a:moveTo>
                      <a:pt x="2" y="0"/>
                    </a:moveTo>
                    <a:lnTo>
                      <a:pt x="54" y="9"/>
                    </a:lnTo>
                    <a:lnTo>
                      <a:pt x="56" y="10"/>
                    </a:lnTo>
                    <a:lnTo>
                      <a:pt x="56" y="12"/>
                    </a:lnTo>
                    <a:lnTo>
                      <a:pt x="0" y="4"/>
                    </a:lnTo>
                    <a:lnTo>
                      <a:pt x="0" y="2"/>
                    </a:lnTo>
                    <a:lnTo>
                      <a:pt x="2" y="0"/>
                    </a:lnTo>
                    <a:close/>
                    <a:moveTo>
                      <a:pt x="81" y="14"/>
                    </a:moveTo>
                    <a:lnTo>
                      <a:pt x="125" y="22"/>
                    </a:lnTo>
                    <a:lnTo>
                      <a:pt x="129" y="24"/>
                    </a:lnTo>
                    <a:lnTo>
                      <a:pt x="134" y="26"/>
                    </a:lnTo>
                    <a:lnTo>
                      <a:pt x="81" y="17"/>
                    </a:lnTo>
                    <a:lnTo>
                      <a:pt x="81" y="15"/>
                    </a:lnTo>
                    <a:lnTo>
                      <a:pt x="81" y="14"/>
                    </a:lnTo>
                    <a:close/>
                  </a:path>
                </a:pathLst>
              </a:custGeom>
              <a:solidFill>
                <a:srgbClr val="94939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7" name="Freeform 58">
                <a:extLst>
                  <a:ext uri="{FF2B5EF4-FFF2-40B4-BE49-F238E27FC236}">
                    <a16:creationId xmlns:a16="http://schemas.microsoft.com/office/drawing/2014/main" id="{D698A638-516E-413D-A21C-01C775B84BEC}"/>
                  </a:ext>
                </a:extLst>
              </p:cNvPr>
              <p:cNvSpPr>
                <a:spLocks noEditPoints="1"/>
              </p:cNvSpPr>
              <p:nvPr/>
            </p:nvSpPr>
            <p:spPr bwMode="auto">
              <a:xfrm>
                <a:off x="4630" y="2191"/>
                <a:ext cx="138" cy="27"/>
              </a:xfrm>
              <a:custGeom>
                <a:avLst/>
                <a:gdLst>
                  <a:gd name="T0" fmla="*/ 1 w 138"/>
                  <a:gd name="T1" fmla="*/ 0 h 27"/>
                  <a:gd name="T2" fmla="*/ 57 w 138"/>
                  <a:gd name="T3" fmla="*/ 8 h 27"/>
                  <a:gd name="T4" fmla="*/ 57 w 138"/>
                  <a:gd name="T5" fmla="*/ 10 h 27"/>
                  <a:gd name="T6" fmla="*/ 59 w 138"/>
                  <a:gd name="T7" fmla="*/ 13 h 27"/>
                  <a:gd name="T8" fmla="*/ 0 w 138"/>
                  <a:gd name="T9" fmla="*/ 2 h 27"/>
                  <a:gd name="T10" fmla="*/ 1 w 138"/>
                  <a:gd name="T11" fmla="*/ 2 h 27"/>
                  <a:gd name="T12" fmla="*/ 1 w 138"/>
                  <a:gd name="T13" fmla="*/ 0 h 27"/>
                  <a:gd name="T14" fmla="*/ 82 w 138"/>
                  <a:gd name="T15" fmla="*/ 13 h 27"/>
                  <a:gd name="T16" fmla="*/ 131 w 138"/>
                  <a:gd name="T17" fmla="*/ 22 h 27"/>
                  <a:gd name="T18" fmla="*/ 135 w 138"/>
                  <a:gd name="T19" fmla="*/ 24 h 27"/>
                  <a:gd name="T20" fmla="*/ 138 w 138"/>
                  <a:gd name="T21" fmla="*/ 27 h 27"/>
                  <a:gd name="T22" fmla="*/ 81 w 138"/>
                  <a:gd name="T23" fmla="*/ 17 h 27"/>
                  <a:gd name="T24" fmla="*/ 82 w 138"/>
                  <a:gd name="T25" fmla="*/ 15 h 27"/>
                  <a:gd name="T26" fmla="*/ 82 w 138"/>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8" h="27">
                    <a:moveTo>
                      <a:pt x="1" y="0"/>
                    </a:moveTo>
                    <a:lnTo>
                      <a:pt x="57" y="8"/>
                    </a:lnTo>
                    <a:lnTo>
                      <a:pt x="57" y="10"/>
                    </a:lnTo>
                    <a:lnTo>
                      <a:pt x="59" y="13"/>
                    </a:lnTo>
                    <a:lnTo>
                      <a:pt x="0" y="2"/>
                    </a:lnTo>
                    <a:lnTo>
                      <a:pt x="1" y="2"/>
                    </a:lnTo>
                    <a:lnTo>
                      <a:pt x="1" y="0"/>
                    </a:lnTo>
                    <a:close/>
                    <a:moveTo>
                      <a:pt x="82" y="13"/>
                    </a:moveTo>
                    <a:lnTo>
                      <a:pt x="131" y="22"/>
                    </a:lnTo>
                    <a:lnTo>
                      <a:pt x="135" y="24"/>
                    </a:lnTo>
                    <a:lnTo>
                      <a:pt x="138" y="27"/>
                    </a:lnTo>
                    <a:lnTo>
                      <a:pt x="81" y="17"/>
                    </a:lnTo>
                    <a:lnTo>
                      <a:pt x="82" y="15"/>
                    </a:lnTo>
                    <a:lnTo>
                      <a:pt x="82" y="13"/>
                    </a:lnTo>
                    <a:close/>
                  </a:path>
                </a:pathLst>
              </a:custGeom>
              <a:solidFill>
                <a:srgbClr val="9998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8" name="Freeform 59">
                <a:extLst>
                  <a:ext uri="{FF2B5EF4-FFF2-40B4-BE49-F238E27FC236}">
                    <a16:creationId xmlns:a16="http://schemas.microsoft.com/office/drawing/2014/main" id="{3E15457D-17EA-4309-BB66-1A755775A351}"/>
                  </a:ext>
                </a:extLst>
              </p:cNvPr>
              <p:cNvSpPr>
                <a:spLocks noEditPoints="1"/>
              </p:cNvSpPr>
              <p:nvPr/>
            </p:nvSpPr>
            <p:spPr bwMode="auto">
              <a:xfrm>
                <a:off x="4630" y="2193"/>
                <a:ext cx="141" cy="27"/>
              </a:xfrm>
              <a:custGeom>
                <a:avLst/>
                <a:gdLst>
                  <a:gd name="T0" fmla="*/ 1 w 141"/>
                  <a:gd name="T1" fmla="*/ 0 h 27"/>
                  <a:gd name="T2" fmla="*/ 57 w 141"/>
                  <a:gd name="T3" fmla="*/ 8 h 27"/>
                  <a:gd name="T4" fmla="*/ 59 w 141"/>
                  <a:gd name="T5" fmla="*/ 11 h 27"/>
                  <a:gd name="T6" fmla="*/ 60 w 141"/>
                  <a:gd name="T7" fmla="*/ 13 h 27"/>
                  <a:gd name="T8" fmla="*/ 0 w 141"/>
                  <a:gd name="T9" fmla="*/ 1 h 27"/>
                  <a:gd name="T10" fmla="*/ 0 w 141"/>
                  <a:gd name="T11" fmla="*/ 0 h 27"/>
                  <a:gd name="T12" fmla="*/ 1 w 141"/>
                  <a:gd name="T13" fmla="*/ 0 h 27"/>
                  <a:gd name="T14" fmla="*/ 82 w 141"/>
                  <a:gd name="T15" fmla="*/ 13 h 27"/>
                  <a:gd name="T16" fmla="*/ 135 w 141"/>
                  <a:gd name="T17" fmla="*/ 22 h 27"/>
                  <a:gd name="T18" fmla="*/ 138 w 141"/>
                  <a:gd name="T19" fmla="*/ 25 h 27"/>
                  <a:gd name="T20" fmla="*/ 141 w 141"/>
                  <a:gd name="T21" fmla="*/ 27 h 27"/>
                  <a:gd name="T22" fmla="*/ 81 w 141"/>
                  <a:gd name="T23" fmla="*/ 16 h 27"/>
                  <a:gd name="T24" fmla="*/ 81 w 141"/>
                  <a:gd name="T25" fmla="*/ 15 h 27"/>
                  <a:gd name="T26" fmla="*/ 82 w 141"/>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27">
                    <a:moveTo>
                      <a:pt x="1" y="0"/>
                    </a:moveTo>
                    <a:lnTo>
                      <a:pt x="57" y="8"/>
                    </a:lnTo>
                    <a:lnTo>
                      <a:pt x="59" y="11"/>
                    </a:lnTo>
                    <a:lnTo>
                      <a:pt x="60" y="13"/>
                    </a:lnTo>
                    <a:lnTo>
                      <a:pt x="0" y="1"/>
                    </a:lnTo>
                    <a:lnTo>
                      <a:pt x="0" y="0"/>
                    </a:lnTo>
                    <a:lnTo>
                      <a:pt x="1" y="0"/>
                    </a:lnTo>
                    <a:close/>
                    <a:moveTo>
                      <a:pt x="82" y="13"/>
                    </a:moveTo>
                    <a:lnTo>
                      <a:pt x="135" y="22"/>
                    </a:lnTo>
                    <a:lnTo>
                      <a:pt x="138" y="25"/>
                    </a:lnTo>
                    <a:lnTo>
                      <a:pt x="141" y="27"/>
                    </a:lnTo>
                    <a:lnTo>
                      <a:pt x="81" y="16"/>
                    </a:lnTo>
                    <a:lnTo>
                      <a:pt x="81" y="15"/>
                    </a:lnTo>
                    <a:lnTo>
                      <a:pt x="82" y="13"/>
                    </a:lnTo>
                    <a:close/>
                  </a:path>
                </a:pathLst>
              </a:cu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59" name="Freeform 60">
                <a:extLst>
                  <a:ext uri="{FF2B5EF4-FFF2-40B4-BE49-F238E27FC236}">
                    <a16:creationId xmlns:a16="http://schemas.microsoft.com/office/drawing/2014/main" id="{BA25A1E4-F34D-4A5B-ACE8-EEFB658C1C05}"/>
                  </a:ext>
                </a:extLst>
              </p:cNvPr>
              <p:cNvSpPr>
                <a:spLocks noEditPoints="1"/>
              </p:cNvSpPr>
              <p:nvPr/>
            </p:nvSpPr>
            <p:spPr bwMode="auto">
              <a:xfrm>
                <a:off x="4628" y="2193"/>
                <a:ext cx="148" cy="30"/>
              </a:xfrm>
              <a:custGeom>
                <a:avLst/>
                <a:gdLst>
                  <a:gd name="T0" fmla="*/ 2 w 148"/>
                  <a:gd name="T1" fmla="*/ 0 h 30"/>
                  <a:gd name="T2" fmla="*/ 61 w 148"/>
                  <a:gd name="T3" fmla="*/ 11 h 30"/>
                  <a:gd name="T4" fmla="*/ 62 w 148"/>
                  <a:gd name="T5" fmla="*/ 13 h 30"/>
                  <a:gd name="T6" fmla="*/ 64 w 148"/>
                  <a:gd name="T7" fmla="*/ 15 h 30"/>
                  <a:gd name="T8" fmla="*/ 0 w 148"/>
                  <a:gd name="T9" fmla="*/ 3 h 30"/>
                  <a:gd name="T10" fmla="*/ 2 w 148"/>
                  <a:gd name="T11" fmla="*/ 1 h 30"/>
                  <a:gd name="T12" fmla="*/ 2 w 148"/>
                  <a:gd name="T13" fmla="*/ 0 h 30"/>
                  <a:gd name="T14" fmla="*/ 83 w 148"/>
                  <a:gd name="T15" fmla="*/ 15 h 30"/>
                  <a:gd name="T16" fmla="*/ 140 w 148"/>
                  <a:gd name="T17" fmla="*/ 25 h 30"/>
                  <a:gd name="T18" fmla="*/ 143 w 148"/>
                  <a:gd name="T19" fmla="*/ 27 h 30"/>
                  <a:gd name="T20" fmla="*/ 148 w 148"/>
                  <a:gd name="T21" fmla="*/ 30 h 30"/>
                  <a:gd name="T22" fmla="*/ 81 w 148"/>
                  <a:gd name="T23" fmla="*/ 18 h 30"/>
                  <a:gd name="T24" fmla="*/ 83 w 148"/>
                  <a:gd name="T25" fmla="*/ 16 h 30"/>
                  <a:gd name="T26" fmla="*/ 83 w 148"/>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30">
                    <a:moveTo>
                      <a:pt x="2" y="0"/>
                    </a:moveTo>
                    <a:lnTo>
                      <a:pt x="61" y="11"/>
                    </a:lnTo>
                    <a:lnTo>
                      <a:pt x="62" y="13"/>
                    </a:lnTo>
                    <a:lnTo>
                      <a:pt x="64" y="15"/>
                    </a:lnTo>
                    <a:lnTo>
                      <a:pt x="0" y="3"/>
                    </a:lnTo>
                    <a:lnTo>
                      <a:pt x="2" y="1"/>
                    </a:lnTo>
                    <a:lnTo>
                      <a:pt x="2" y="0"/>
                    </a:lnTo>
                    <a:close/>
                    <a:moveTo>
                      <a:pt x="83" y="15"/>
                    </a:moveTo>
                    <a:lnTo>
                      <a:pt x="140" y="25"/>
                    </a:lnTo>
                    <a:lnTo>
                      <a:pt x="143" y="27"/>
                    </a:lnTo>
                    <a:lnTo>
                      <a:pt x="148" y="30"/>
                    </a:lnTo>
                    <a:lnTo>
                      <a:pt x="81" y="18"/>
                    </a:lnTo>
                    <a:lnTo>
                      <a:pt x="83" y="16"/>
                    </a:lnTo>
                    <a:lnTo>
                      <a:pt x="83" y="15"/>
                    </a:lnTo>
                    <a:close/>
                  </a:path>
                </a:pathLst>
              </a:custGeom>
              <a:solidFill>
                <a:srgbClr val="9E9D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0" name="Freeform 61">
                <a:extLst>
                  <a:ext uri="{FF2B5EF4-FFF2-40B4-BE49-F238E27FC236}">
                    <a16:creationId xmlns:a16="http://schemas.microsoft.com/office/drawing/2014/main" id="{13905E4D-54D1-4530-A4E1-5EAB501392B2}"/>
                  </a:ext>
                </a:extLst>
              </p:cNvPr>
              <p:cNvSpPr>
                <a:spLocks noEditPoints="1"/>
              </p:cNvSpPr>
              <p:nvPr/>
            </p:nvSpPr>
            <p:spPr bwMode="auto">
              <a:xfrm>
                <a:off x="4628" y="2194"/>
                <a:ext cx="152" cy="31"/>
              </a:xfrm>
              <a:custGeom>
                <a:avLst/>
                <a:gdLst>
                  <a:gd name="T0" fmla="*/ 2 w 152"/>
                  <a:gd name="T1" fmla="*/ 0 h 31"/>
                  <a:gd name="T2" fmla="*/ 62 w 152"/>
                  <a:gd name="T3" fmla="*/ 12 h 31"/>
                  <a:gd name="T4" fmla="*/ 64 w 152"/>
                  <a:gd name="T5" fmla="*/ 14 h 31"/>
                  <a:gd name="T6" fmla="*/ 67 w 152"/>
                  <a:gd name="T7" fmla="*/ 15 h 31"/>
                  <a:gd name="T8" fmla="*/ 0 w 152"/>
                  <a:gd name="T9" fmla="*/ 4 h 31"/>
                  <a:gd name="T10" fmla="*/ 0 w 152"/>
                  <a:gd name="T11" fmla="*/ 2 h 31"/>
                  <a:gd name="T12" fmla="*/ 2 w 152"/>
                  <a:gd name="T13" fmla="*/ 0 h 31"/>
                  <a:gd name="T14" fmla="*/ 83 w 152"/>
                  <a:gd name="T15" fmla="*/ 15 h 31"/>
                  <a:gd name="T16" fmla="*/ 143 w 152"/>
                  <a:gd name="T17" fmla="*/ 26 h 31"/>
                  <a:gd name="T18" fmla="*/ 148 w 152"/>
                  <a:gd name="T19" fmla="*/ 29 h 31"/>
                  <a:gd name="T20" fmla="*/ 152 w 152"/>
                  <a:gd name="T21" fmla="*/ 31 h 31"/>
                  <a:gd name="T22" fmla="*/ 79 w 152"/>
                  <a:gd name="T23" fmla="*/ 19 h 31"/>
                  <a:gd name="T24" fmla="*/ 81 w 152"/>
                  <a:gd name="T25" fmla="*/ 17 h 31"/>
                  <a:gd name="T26" fmla="*/ 83 w 152"/>
                  <a:gd name="T27" fmla="*/ 15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2" h="31">
                    <a:moveTo>
                      <a:pt x="2" y="0"/>
                    </a:moveTo>
                    <a:lnTo>
                      <a:pt x="62" y="12"/>
                    </a:lnTo>
                    <a:lnTo>
                      <a:pt x="64" y="14"/>
                    </a:lnTo>
                    <a:lnTo>
                      <a:pt x="67" y="15"/>
                    </a:lnTo>
                    <a:lnTo>
                      <a:pt x="0" y="4"/>
                    </a:lnTo>
                    <a:lnTo>
                      <a:pt x="0" y="2"/>
                    </a:lnTo>
                    <a:lnTo>
                      <a:pt x="2" y="0"/>
                    </a:lnTo>
                    <a:close/>
                    <a:moveTo>
                      <a:pt x="83" y="15"/>
                    </a:moveTo>
                    <a:lnTo>
                      <a:pt x="143" y="26"/>
                    </a:lnTo>
                    <a:lnTo>
                      <a:pt x="148" y="29"/>
                    </a:lnTo>
                    <a:lnTo>
                      <a:pt x="152" y="31"/>
                    </a:lnTo>
                    <a:lnTo>
                      <a:pt x="79" y="19"/>
                    </a:lnTo>
                    <a:lnTo>
                      <a:pt x="81" y="17"/>
                    </a:lnTo>
                    <a:lnTo>
                      <a:pt x="83" y="15"/>
                    </a:lnTo>
                    <a:close/>
                  </a:path>
                </a:pathLst>
              </a:custGeom>
              <a:solidFill>
                <a:srgbClr val="A2A2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1" name="Freeform 62">
                <a:extLst>
                  <a:ext uri="{FF2B5EF4-FFF2-40B4-BE49-F238E27FC236}">
                    <a16:creationId xmlns:a16="http://schemas.microsoft.com/office/drawing/2014/main" id="{7050F8D6-E379-45BA-8C6D-B4D44AEF9682}"/>
                  </a:ext>
                </a:extLst>
              </p:cNvPr>
              <p:cNvSpPr>
                <a:spLocks noEditPoints="1"/>
              </p:cNvSpPr>
              <p:nvPr/>
            </p:nvSpPr>
            <p:spPr bwMode="auto">
              <a:xfrm>
                <a:off x="4626" y="2196"/>
                <a:ext cx="157" cy="30"/>
              </a:xfrm>
              <a:custGeom>
                <a:avLst/>
                <a:gdLst>
                  <a:gd name="T0" fmla="*/ 2 w 157"/>
                  <a:gd name="T1" fmla="*/ 0 h 30"/>
                  <a:gd name="T2" fmla="*/ 66 w 157"/>
                  <a:gd name="T3" fmla="*/ 12 h 30"/>
                  <a:gd name="T4" fmla="*/ 69 w 157"/>
                  <a:gd name="T5" fmla="*/ 15 h 30"/>
                  <a:gd name="T6" fmla="*/ 73 w 157"/>
                  <a:gd name="T7" fmla="*/ 17 h 30"/>
                  <a:gd name="T8" fmla="*/ 0 w 157"/>
                  <a:gd name="T9" fmla="*/ 3 h 30"/>
                  <a:gd name="T10" fmla="*/ 2 w 157"/>
                  <a:gd name="T11" fmla="*/ 2 h 30"/>
                  <a:gd name="T12" fmla="*/ 2 w 157"/>
                  <a:gd name="T13" fmla="*/ 0 h 30"/>
                  <a:gd name="T14" fmla="*/ 83 w 157"/>
                  <a:gd name="T15" fmla="*/ 15 h 30"/>
                  <a:gd name="T16" fmla="*/ 150 w 157"/>
                  <a:gd name="T17" fmla="*/ 27 h 30"/>
                  <a:gd name="T18" fmla="*/ 154 w 157"/>
                  <a:gd name="T19" fmla="*/ 29 h 30"/>
                  <a:gd name="T20" fmla="*/ 157 w 157"/>
                  <a:gd name="T21" fmla="*/ 30 h 30"/>
                  <a:gd name="T22" fmla="*/ 78 w 157"/>
                  <a:gd name="T23" fmla="*/ 17 h 30"/>
                  <a:gd name="T24" fmla="*/ 81 w 157"/>
                  <a:gd name="T25" fmla="*/ 17 h 30"/>
                  <a:gd name="T26" fmla="*/ 83 w 157"/>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7" h="30">
                    <a:moveTo>
                      <a:pt x="2" y="0"/>
                    </a:moveTo>
                    <a:lnTo>
                      <a:pt x="66" y="12"/>
                    </a:lnTo>
                    <a:lnTo>
                      <a:pt x="69" y="15"/>
                    </a:lnTo>
                    <a:lnTo>
                      <a:pt x="73" y="17"/>
                    </a:lnTo>
                    <a:lnTo>
                      <a:pt x="0" y="3"/>
                    </a:lnTo>
                    <a:lnTo>
                      <a:pt x="2" y="2"/>
                    </a:lnTo>
                    <a:lnTo>
                      <a:pt x="2" y="0"/>
                    </a:lnTo>
                    <a:close/>
                    <a:moveTo>
                      <a:pt x="83" y="15"/>
                    </a:moveTo>
                    <a:lnTo>
                      <a:pt x="150" y="27"/>
                    </a:lnTo>
                    <a:lnTo>
                      <a:pt x="154" y="29"/>
                    </a:lnTo>
                    <a:lnTo>
                      <a:pt x="157" y="30"/>
                    </a:lnTo>
                    <a:lnTo>
                      <a:pt x="78" y="17"/>
                    </a:lnTo>
                    <a:lnTo>
                      <a:pt x="81" y="17"/>
                    </a:lnTo>
                    <a:lnTo>
                      <a:pt x="83" y="15"/>
                    </a:lnTo>
                    <a:close/>
                  </a:path>
                </a:pathLst>
              </a:custGeom>
              <a:solidFill>
                <a:srgbClr val="A5A4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2" name="Freeform 63">
                <a:extLst>
                  <a:ext uri="{FF2B5EF4-FFF2-40B4-BE49-F238E27FC236}">
                    <a16:creationId xmlns:a16="http://schemas.microsoft.com/office/drawing/2014/main" id="{49FDBF67-28EB-4DB3-A390-C7C4DF4A6379}"/>
                  </a:ext>
                </a:extLst>
              </p:cNvPr>
              <p:cNvSpPr>
                <a:spLocks/>
              </p:cNvSpPr>
              <p:nvPr/>
            </p:nvSpPr>
            <p:spPr bwMode="auto">
              <a:xfrm>
                <a:off x="4626" y="2198"/>
                <a:ext cx="161" cy="32"/>
              </a:xfrm>
              <a:custGeom>
                <a:avLst/>
                <a:gdLst>
                  <a:gd name="T0" fmla="*/ 2 w 161"/>
                  <a:gd name="T1" fmla="*/ 0 h 32"/>
                  <a:gd name="T2" fmla="*/ 69 w 161"/>
                  <a:gd name="T3" fmla="*/ 11 h 32"/>
                  <a:gd name="T4" fmla="*/ 73 w 161"/>
                  <a:gd name="T5" fmla="*/ 15 h 32"/>
                  <a:gd name="T6" fmla="*/ 76 w 161"/>
                  <a:gd name="T7" fmla="*/ 15 h 32"/>
                  <a:gd name="T8" fmla="*/ 78 w 161"/>
                  <a:gd name="T9" fmla="*/ 15 h 32"/>
                  <a:gd name="T10" fmla="*/ 81 w 161"/>
                  <a:gd name="T11" fmla="*/ 15 h 32"/>
                  <a:gd name="T12" fmla="*/ 154 w 161"/>
                  <a:gd name="T13" fmla="*/ 27 h 32"/>
                  <a:gd name="T14" fmla="*/ 157 w 161"/>
                  <a:gd name="T15" fmla="*/ 28 h 32"/>
                  <a:gd name="T16" fmla="*/ 161 w 161"/>
                  <a:gd name="T17" fmla="*/ 32 h 32"/>
                  <a:gd name="T18" fmla="*/ 0 w 161"/>
                  <a:gd name="T19" fmla="*/ 3 h 32"/>
                  <a:gd name="T20" fmla="*/ 0 w 161"/>
                  <a:gd name="T21" fmla="*/ 1 h 32"/>
                  <a:gd name="T22" fmla="*/ 2 w 161"/>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1" h="32">
                    <a:moveTo>
                      <a:pt x="2" y="0"/>
                    </a:moveTo>
                    <a:lnTo>
                      <a:pt x="69" y="11"/>
                    </a:lnTo>
                    <a:lnTo>
                      <a:pt x="73" y="15"/>
                    </a:lnTo>
                    <a:lnTo>
                      <a:pt x="76" y="15"/>
                    </a:lnTo>
                    <a:lnTo>
                      <a:pt x="78" y="15"/>
                    </a:lnTo>
                    <a:lnTo>
                      <a:pt x="81" y="15"/>
                    </a:lnTo>
                    <a:lnTo>
                      <a:pt x="154" y="27"/>
                    </a:lnTo>
                    <a:lnTo>
                      <a:pt x="157" y="28"/>
                    </a:lnTo>
                    <a:lnTo>
                      <a:pt x="161" y="32"/>
                    </a:lnTo>
                    <a:lnTo>
                      <a:pt x="0" y="3"/>
                    </a:lnTo>
                    <a:lnTo>
                      <a:pt x="0" y="1"/>
                    </a:lnTo>
                    <a:lnTo>
                      <a:pt x="2" y="0"/>
                    </a:lnTo>
                    <a:close/>
                  </a:path>
                </a:pathLst>
              </a:custGeom>
              <a:solidFill>
                <a:srgbClr val="A7A6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3" name="Freeform 64">
                <a:extLst>
                  <a:ext uri="{FF2B5EF4-FFF2-40B4-BE49-F238E27FC236}">
                    <a16:creationId xmlns:a16="http://schemas.microsoft.com/office/drawing/2014/main" id="{D9B4AE76-09C5-4228-AD24-EA698807FB7D}"/>
                  </a:ext>
                </a:extLst>
              </p:cNvPr>
              <p:cNvSpPr>
                <a:spLocks/>
              </p:cNvSpPr>
              <p:nvPr/>
            </p:nvSpPr>
            <p:spPr bwMode="auto">
              <a:xfrm>
                <a:off x="4625" y="2199"/>
                <a:ext cx="165" cy="32"/>
              </a:xfrm>
              <a:custGeom>
                <a:avLst/>
                <a:gdLst>
                  <a:gd name="T0" fmla="*/ 1 w 165"/>
                  <a:gd name="T1" fmla="*/ 0 h 32"/>
                  <a:gd name="T2" fmla="*/ 74 w 165"/>
                  <a:gd name="T3" fmla="*/ 14 h 32"/>
                  <a:gd name="T4" fmla="*/ 77 w 165"/>
                  <a:gd name="T5" fmla="*/ 14 h 32"/>
                  <a:gd name="T6" fmla="*/ 79 w 165"/>
                  <a:gd name="T7" fmla="*/ 14 h 32"/>
                  <a:gd name="T8" fmla="*/ 158 w 165"/>
                  <a:gd name="T9" fmla="*/ 27 h 32"/>
                  <a:gd name="T10" fmla="*/ 162 w 165"/>
                  <a:gd name="T11" fmla="*/ 31 h 32"/>
                  <a:gd name="T12" fmla="*/ 165 w 165"/>
                  <a:gd name="T13" fmla="*/ 32 h 32"/>
                  <a:gd name="T14" fmla="*/ 0 w 165"/>
                  <a:gd name="T15" fmla="*/ 4 h 32"/>
                  <a:gd name="T16" fmla="*/ 1 w 165"/>
                  <a:gd name="T17" fmla="*/ 2 h 32"/>
                  <a:gd name="T18" fmla="*/ 1 w 165"/>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5" h="32">
                    <a:moveTo>
                      <a:pt x="1" y="0"/>
                    </a:moveTo>
                    <a:lnTo>
                      <a:pt x="74" y="14"/>
                    </a:lnTo>
                    <a:lnTo>
                      <a:pt x="77" y="14"/>
                    </a:lnTo>
                    <a:lnTo>
                      <a:pt x="79" y="14"/>
                    </a:lnTo>
                    <a:lnTo>
                      <a:pt x="158" y="27"/>
                    </a:lnTo>
                    <a:lnTo>
                      <a:pt x="162" y="31"/>
                    </a:lnTo>
                    <a:lnTo>
                      <a:pt x="165" y="32"/>
                    </a:lnTo>
                    <a:lnTo>
                      <a:pt x="0" y="4"/>
                    </a:lnTo>
                    <a:lnTo>
                      <a:pt x="1" y="2"/>
                    </a:lnTo>
                    <a:lnTo>
                      <a:pt x="1" y="0"/>
                    </a:lnTo>
                    <a:close/>
                  </a:path>
                </a:pathLst>
              </a:custGeom>
              <a:solidFill>
                <a:srgbClr val="ABAA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4" name="Freeform 65">
                <a:extLst>
                  <a:ext uri="{FF2B5EF4-FFF2-40B4-BE49-F238E27FC236}">
                    <a16:creationId xmlns:a16="http://schemas.microsoft.com/office/drawing/2014/main" id="{4713D945-073D-466D-BD8D-60F83A74736A}"/>
                  </a:ext>
                </a:extLst>
              </p:cNvPr>
              <p:cNvSpPr>
                <a:spLocks/>
              </p:cNvSpPr>
              <p:nvPr/>
            </p:nvSpPr>
            <p:spPr bwMode="auto">
              <a:xfrm>
                <a:off x="4625" y="2201"/>
                <a:ext cx="168" cy="34"/>
              </a:xfrm>
              <a:custGeom>
                <a:avLst/>
                <a:gdLst>
                  <a:gd name="T0" fmla="*/ 1 w 168"/>
                  <a:gd name="T1" fmla="*/ 0 h 34"/>
                  <a:gd name="T2" fmla="*/ 162 w 168"/>
                  <a:gd name="T3" fmla="*/ 29 h 34"/>
                  <a:gd name="T4" fmla="*/ 165 w 168"/>
                  <a:gd name="T5" fmla="*/ 30 h 34"/>
                  <a:gd name="T6" fmla="*/ 168 w 168"/>
                  <a:gd name="T7" fmla="*/ 34 h 34"/>
                  <a:gd name="T8" fmla="*/ 0 w 168"/>
                  <a:gd name="T9" fmla="*/ 3 h 34"/>
                  <a:gd name="T10" fmla="*/ 0 w 168"/>
                  <a:gd name="T11" fmla="*/ 2 h 34"/>
                  <a:gd name="T12" fmla="*/ 1 w 168"/>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 h="34">
                    <a:moveTo>
                      <a:pt x="1" y="0"/>
                    </a:moveTo>
                    <a:lnTo>
                      <a:pt x="162" y="29"/>
                    </a:lnTo>
                    <a:lnTo>
                      <a:pt x="165" y="30"/>
                    </a:lnTo>
                    <a:lnTo>
                      <a:pt x="168" y="34"/>
                    </a:lnTo>
                    <a:lnTo>
                      <a:pt x="0" y="3"/>
                    </a:lnTo>
                    <a:lnTo>
                      <a:pt x="0" y="2"/>
                    </a:lnTo>
                    <a:lnTo>
                      <a:pt x="1" y="0"/>
                    </a:lnTo>
                    <a:close/>
                  </a:path>
                </a:pathLst>
              </a:custGeom>
              <a:solidFill>
                <a:srgbClr val="ADAC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5" name="Freeform 66">
                <a:extLst>
                  <a:ext uri="{FF2B5EF4-FFF2-40B4-BE49-F238E27FC236}">
                    <a16:creationId xmlns:a16="http://schemas.microsoft.com/office/drawing/2014/main" id="{949CDE91-672B-40A4-A810-4C0E4F21EF31}"/>
                  </a:ext>
                </a:extLst>
              </p:cNvPr>
              <p:cNvSpPr>
                <a:spLocks/>
              </p:cNvSpPr>
              <p:nvPr/>
            </p:nvSpPr>
            <p:spPr bwMode="auto">
              <a:xfrm>
                <a:off x="4625" y="2203"/>
                <a:ext cx="172" cy="34"/>
              </a:xfrm>
              <a:custGeom>
                <a:avLst/>
                <a:gdLst>
                  <a:gd name="T0" fmla="*/ 0 w 172"/>
                  <a:gd name="T1" fmla="*/ 0 h 34"/>
                  <a:gd name="T2" fmla="*/ 165 w 172"/>
                  <a:gd name="T3" fmla="*/ 28 h 34"/>
                  <a:gd name="T4" fmla="*/ 168 w 172"/>
                  <a:gd name="T5" fmla="*/ 32 h 34"/>
                  <a:gd name="T6" fmla="*/ 172 w 172"/>
                  <a:gd name="T7" fmla="*/ 34 h 34"/>
                  <a:gd name="T8" fmla="*/ 0 w 172"/>
                  <a:gd name="T9" fmla="*/ 3 h 34"/>
                  <a:gd name="T10" fmla="*/ 0 w 172"/>
                  <a:gd name="T11" fmla="*/ 1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65" y="28"/>
                    </a:lnTo>
                    <a:lnTo>
                      <a:pt x="168" y="32"/>
                    </a:lnTo>
                    <a:lnTo>
                      <a:pt x="172" y="34"/>
                    </a:lnTo>
                    <a:lnTo>
                      <a:pt x="0" y="3"/>
                    </a:lnTo>
                    <a:lnTo>
                      <a:pt x="0" y="1"/>
                    </a:lnTo>
                    <a:lnTo>
                      <a:pt x="0" y="0"/>
                    </a:lnTo>
                    <a:close/>
                  </a:path>
                </a:pathLst>
              </a:custGeom>
              <a:solidFill>
                <a:srgbClr val="B0AF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6" name="Freeform 67">
                <a:extLst>
                  <a:ext uri="{FF2B5EF4-FFF2-40B4-BE49-F238E27FC236}">
                    <a16:creationId xmlns:a16="http://schemas.microsoft.com/office/drawing/2014/main" id="{117BEEEF-2FFE-4F16-B969-4394E77E7309}"/>
                  </a:ext>
                </a:extLst>
              </p:cNvPr>
              <p:cNvSpPr>
                <a:spLocks/>
              </p:cNvSpPr>
              <p:nvPr/>
            </p:nvSpPr>
            <p:spPr bwMode="auto">
              <a:xfrm>
                <a:off x="4623" y="2204"/>
                <a:ext cx="175" cy="34"/>
              </a:xfrm>
              <a:custGeom>
                <a:avLst/>
                <a:gdLst>
                  <a:gd name="T0" fmla="*/ 2 w 175"/>
                  <a:gd name="T1" fmla="*/ 0 h 34"/>
                  <a:gd name="T2" fmla="*/ 170 w 175"/>
                  <a:gd name="T3" fmla="*/ 31 h 34"/>
                  <a:gd name="T4" fmla="*/ 174 w 175"/>
                  <a:gd name="T5" fmla="*/ 33 h 34"/>
                  <a:gd name="T6" fmla="*/ 175 w 175"/>
                  <a:gd name="T7" fmla="*/ 34 h 34"/>
                  <a:gd name="T8" fmla="*/ 0 w 175"/>
                  <a:gd name="T9" fmla="*/ 4 h 34"/>
                  <a:gd name="T10" fmla="*/ 2 w 175"/>
                  <a:gd name="T11" fmla="*/ 2 h 34"/>
                  <a:gd name="T12" fmla="*/ 2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2" y="0"/>
                    </a:moveTo>
                    <a:lnTo>
                      <a:pt x="170" y="31"/>
                    </a:lnTo>
                    <a:lnTo>
                      <a:pt x="174" y="33"/>
                    </a:lnTo>
                    <a:lnTo>
                      <a:pt x="175" y="34"/>
                    </a:lnTo>
                    <a:lnTo>
                      <a:pt x="0" y="4"/>
                    </a:lnTo>
                    <a:lnTo>
                      <a:pt x="2" y="2"/>
                    </a:lnTo>
                    <a:lnTo>
                      <a:pt x="2" y="0"/>
                    </a:lnTo>
                    <a:close/>
                  </a:path>
                </a:pathLst>
              </a:custGeom>
              <a:solidFill>
                <a:srgbClr val="B6B6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7" name="Freeform 68">
                <a:extLst>
                  <a:ext uri="{FF2B5EF4-FFF2-40B4-BE49-F238E27FC236}">
                    <a16:creationId xmlns:a16="http://schemas.microsoft.com/office/drawing/2014/main" id="{17DD9664-D1CB-46EF-88E4-145CD747798E}"/>
                  </a:ext>
                </a:extLst>
              </p:cNvPr>
              <p:cNvSpPr>
                <a:spLocks/>
              </p:cNvSpPr>
              <p:nvPr/>
            </p:nvSpPr>
            <p:spPr bwMode="auto">
              <a:xfrm>
                <a:off x="4623" y="2206"/>
                <a:ext cx="179" cy="36"/>
              </a:xfrm>
              <a:custGeom>
                <a:avLst/>
                <a:gdLst>
                  <a:gd name="T0" fmla="*/ 2 w 179"/>
                  <a:gd name="T1" fmla="*/ 0 h 36"/>
                  <a:gd name="T2" fmla="*/ 174 w 179"/>
                  <a:gd name="T3" fmla="*/ 31 h 36"/>
                  <a:gd name="T4" fmla="*/ 175 w 179"/>
                  <a:gd name="T5" fmla="*/ 32 h 36"/>
                  <a:gd name="T6" fmla="*/ 179 w 179"/>
                  <a:gd name="T7" fmla="*/ 36 h 36"/>
                  <a:gd name="T8" fmla="*/ 0 w 179"/>
                  <a:gd name="T9" fmla="*/ 3 h 36"/>
                  <a:gd name="T10" fmla="*/ 0 w 179"/>
                  <a:gd name="T11" fmla="*/ 2 h 36"/>
                  <a:gd name="T12" fmla="*/ 2 w 179"/>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6">
                    <a:moveTo>
                      <a:pt x="2" y="0"/>
                    </a:moveTo>
                    <a:lnTo>
                      <a:pt x="174" y="31"/>
                    </a:lnTo>
                    <a:lnTo>
                      <a:pt x="175" y="32"/>
                    </a:lnTo>
                    <a:lnTo>
                      <a:pt x="179" y="36"/>
                    </a:lnTo>
                    <a:lnTo>
                      <a:pt x="0" y="3"/>
                    </a:lnTo>
                    <a:lnTo>
                      <a:pt x="0" y="2"/>
                    </a:lnTo>
                    <a:lnTo>
                      <a:pt x="2" y="0"/>
                    </a:lnTo>
                    <a:close/>
                  </a:path>
                </a:pathLst>
              </a:custGeom>
              <a:solidFill>
                <a:srgbClr val="B9B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8" name="Freeform 69">
                <a:extLst>
                  <a:ext uri="{FF2B5EF4-FFF2-40B4-BE49-F238E27FC236}">
                    <a16:creationId xmlns:a16="http://schemas.microsoft.com/office/drawing/2014/main" id="{0C97DF4B-9FF2-4C91-903B-EFB9370165C6}"/>
                  </a:ext>
                </a:extLst>
              </p:cNvPr>
              <p:cNvSpPr>
                <a:spLocks/>
              </p:cNvSpPr>
              <p:nvPr/>
            </p:nvSpPr>
            <p:spPr bwMode="auto">
              <a:xfrm>
                <a:off x="4621" y="2208"/>
                <a:ext cx="184" cy="35"/>
              </a:xfrm>
              <a:custGeom>
                <a:avLst/>
                <a:gdLst>
                  <a:gd name="T0" fmla="*/ 2 w 184"/>
                  <a:gd name="T1" fmla="*/ 0 h 35"/>
                  <a:gd name="T2" fmla="*/ 177 w 184"/>
                  <a:gd name="T3" fmla="*/ 30 h 35"/>
                  <a:gd name="T4" fmla="*/ 181 w 184"/>
                  <a:gd name="T5" fmla="*/ 34 h 35"/>
                  <a:gd name="T6" fmla="*/ 184 w 184"/>
                  <a:gd name="T7" fmla="*/ 35 h 35"/>
                  <a:gd name="T8" fmla="*/ 0 w 184"/>
                  <a:gd name="T9" fmla="*/ 3 h 35"/>
                  <a:gd name="T10" fmla="*/ 2 w 184"/>
                  <a:gd name="T11" fmla="*/ 1 h 35"/>
                  <a:gd name="T12" fmla="*/ 2 w 184"/>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5">
                    <a:moveTo>
                      <a:pt x="2" y="0"/>
                    </a:moveTo>
                    <a:lnTo>
                      <a:pt x="177" y="30"/>
                    </a:lnTo>
                    <a:lnTo>
                      <a:pt x="181" y="34"/>
                    </a:lnTo>
                    <a:lnTo>
                      <a:pt x="184" y="35"/>
                    </a:lnTo>
                    <a:lnTo>
                      <a:pt x="0" y="3"/>
                    </a:lnTo>
                    <a:lnTo>
                      <a:pt x="2" y="1"/>
                    </a:lnTo>
                    <a:lnTo>
                      <a:pt x="2" y="0"/>
                    </a:lnTo>
                    <a:close/>
                  </a:path>
                </a:pathLst>
              </a:custGeom>
              <a:solidFill>
                <a:srgbClr val="BCBC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69" name="Freeform 70">
                <a:extLst>
                  <a:ext uri="{FF2B5EF4-FFF2-40B4-BE49-F238E27FC236}">
                    <a16:creationId xmlns:a16="http://schemas.microsoft.com/office/drawing/2014/main" id="{E0496B11-BE57-4B52-BC18-24F4D3724592}"/>
                  </a:ext>
                </a:extLst>
              </p:cNvPr>
              <p:cNvSpPr>
                <a:spLocks/>
              </p:cNvSpPr>
              <p:nvPr/>
            </p:nvSpPr>
            <p:spPr bwMode="auto">
              <a:xfrm>
                <a:off x="4621" y="2209"/>
                <a:ext cx="188" cy="36"/>
              </a:xfrm>
              <a:custGeom>
                <a:avLst/>
                <a:gdLst>
                  <a:gd name="T0" fmla="*/ 2 w 188"/>
                  <a:gd name="T1" fmla="*/ 0 h 36"/>
                  <a:gd name="T2" fmla="*/ 181 w 188"/>
                  <a:gd name="T3" fmla="*/ 33 h 36"/>
                  <a:gd name="T4" fmla="*/ 184 w 188"/>
                  <a:gd name="T5" fmla="*/ 34 h 36"/>
                  <a:gd name="T6" fmla="*/ 188 w 188"/>
                  <a:gd name="T7" fmla="*/ 36 h 36"/>
                  <a:gd name="T8" fmla="*/ 0 w 188"/>
                  <a:gd name="T9" fmla="*/ 4 h 36"/>
                  <a:gd name="T10" fmla="*/ 0 w 188"/>
                  <a:gd name="T11" fmla="*/ 2 h 36"/>
                  <a:gd name="T12" fmla="*/ 2 w 188"/>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8" h="36">
                    <a:moveTo>
                      <a:pt x="2" y="0"/>
                    </a:moveTo>
                    <a:lnTo>
                      <a:pt x="181" y="33"/>
                    </a:lnTo>
                    <a:lnTo>
                      <a:pt x="184" y="34"/>
                    </a:lnTo>
                    <a:lnTo>
                      <a:pt x="188" y="36"/>
                    </a:lnTo>
                    <a:lnTo>
                      <a:pt x="0" y="4"/>
                    </a:lnTo>
                    <a:lnTo>
                      <a:pt x="0" y="2"/>
                    </a:lnTo>
                    <a:lnTo>
                      <a:pt x="2" y="0"/>
                    </a:lnTo>
                    <a:close/>
                  </a:path>
                </a:pathLst>
              </a:custGeom>
              <a:solidFill>
                <a:srgbClr val="C1C1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0" name="Freeform 71">
                <a:extLst>
                  <a:ext uri="{FF2B5EF4-FFF2-40B4-BE49-F238E27FC236}">
                    <a16:creationId xmlns:a16="http://schemas.microsoft.com/office/drawing/2014/main" id="{59681AA8-AECC-46F9-AA0C-14F88D2D4ACD}"/>
                  </a:ext>
                </a:extLst>
              </p:cNvPr>
              <p:cNvSpPr>
                <a:spLocks/>
              </p:cNvSpPr>
              <p:nvPr/>
            </p:nvSpPr>
            <p:spPr bwMode="auto">
              <a:xfrm>
                <a:off x="4619" y="2211"/>
                <a:ext cx="191" cy="36"/>
              </a:xfrm>
              <a:custGeom>
                <a:avLst/>
                <a:gdLst>
                  <a:gd name="T0" fmla="*/ 2 w 191"/>
                  <a:gd name="T1" fmla="*/ 0 h 36"/>
                  <a:gd name="T2" fmla="*/ 186 w 191"/>
                  <a:gd name="T3" fmla="*/ 32 h 36"/>
                  <a:gd name="T4" fmla="*/ 190 w 191"/>
                  <a:gd name="T5" fmla="*/ 34 h 36"/>
                  <a:gd name="T6" fmla="*/ 191 w 191"/>
                  <a:gd name="T7" fmla="*/ 36 h 36"/>
                  <a:gd name="T8" fmla="*/ 0 w 191"/>
                  <a:gd name="T9" fmla="*/ 4 h 36"/>
                  <a:gd name="T10" fmla="*/ 2 w 191"/>
                  <a:gd name="T11" fmla="*/ 2 h 36"/>
                  <a:gd name="T12" fmla="*/ 2 w 19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6">
                    <a:moveTo>
                      <a:pt x="2" y="0"/>
                    </a:moveTo>
                    <a:lnTo>
                      <a:pt x="186" y="32"/>
                    </a:lnTo>
                    <a:lnTo>
                      <a:pt x="190" y="34"/>
                    </a:lnTo>
                    <a:lnTo>
                      <a:pt x="191" y="36"/>
                    </a:lnTo>
                    <a:lnTo>
                      <a:pt x="0" y="4"/>
                    </a:lnTo>
                    <a:lnTo>
                      <a:pt x="2" y="2"/>
                    </a:lnTo>
                    <a:lnTo>
                      <a:pt x="2" y="0"/>
                    </a:lnTo>
                    <a:close/>
                  </a:path>
                </a:pathLst>
              </a:custGeom>
              <a:solidFill>
                <a:srgbClr val="C4C4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1" name="Freeform 72">
                <a:extLst>
                  <a:ext uri="{FF2B5EF4-FFF2-40B4-BE49-F238E27FC236}">
                    <a16:creationId xmlns:a16="http://schemas.microsoft.com/office/drawing/2014/main" id="{74B28B5B-1262-4278-B9A0-48557768DF12}"/>
                  </a:ext>
                </a:extLst>
              </p:cNvPr>
              <p:cNvSpPr>
                <a:spLocks/>
              </p:cNvSpPr>
              <p:nvPr/>
            </p:nvSpPr>
            <p:spPr bwMode="auto">
              <a:xfrm>
                <a:off x="4619" y="2213"/>
                <a:ext cx="195" cy="37"/>
              </a:xfrm>
              <a:custGeom>
                <a:avLst/>
                <a:gdLst>
                  <a:gd name="T0" fmla="*/ 2 w 195"/>
                  <a:gd name="T1" fmla="*/ 0 h 37"/>
                  <a:gd name="T2" fmla="*/ 190 w 195"/>
                  <a:gd name="T3" fmla="*/ 32 h 37"/>
                  <a:gd name="T4" fmla="*/ 191 w 195"/>
                  <a:gd name="T5" fmla="*/ 34 h 37"/>
                  <a:gd name="T6" fmla="*/ 195 w 195"/>
                  <a:gd name="T7" fmla="*/ 37 h 37"/>
                  <a:gd name="T8" fmla="*/ 0 w 195"/>
                  <a:gd name="T9" fmla="*/ 3 h 37"/>
                  <a:gd name="T10" fmla="*/ 0 w 195"/>
                  <a:gd name="T11" fmla="*/ 2 h 37"/>
                  <a:gd name="T12" fmla="*/ 2 w 195"/>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5" h="37">
                    <a:moveTo>
                      <a:pt x="2" y="0"/>
                    </a:moveTo>
                    <a:lnTo>
                      <a:pt x="190" y="32"/>
                    </a:lnTo>
                    <a:lnTo>
                      <a:pt x="191" y="34"/>
                    </a:lnTo>
                    <a:lnTo>
                      <a:pt x="195" y="37"/>
                    </a:lnTo>
                    <a:lnTo>
                      <a:pt x="0" y="3"/>
                    </a:lnTo>
                    <a:lnTo>
                      <a:pt x="0" y="2"/>
                    </a:lnTo>
                    <a:lnTo>
                      <a:pt x="2" y="0"/>
                    </a:lnTo>
                    <a:close/>
                  </a:path>
                </a:pathLst>
              </a:custGeom>
              <a:solidFill>
                <a:srgbClr val="C7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2" name="Freeform 73">
                <a:extLst>
                  <a:ext uri="{FF2B5EF4-FFF2-40B4-BE49-F238E27FC236}">
                    <a16:creationId xmlns:a16="http://schemas.microsoft.com/office/drawing/2014/main" id="{72099DDB-FB5B-462F-887B-E43C0408D1D4}"/>
                  </a:ext>
                </a:extLst>
              </p:cNvPr>
              <p:cNvSpPr>
                <a:spLocks/>
              </p:cNvSpPr>
              <p:nvPr/>
            </p:nvSpPr>
            <p:spPr bwMode="auto">
              <a:xfrm>
                <a:off x="4619" y="2215"/>
                <a:ext cx="196" cy="37"/>
              </a:xfrm>
              <a:custGeom>
                <a:avLst/>
                <a:gdLst>
                  <a:gd name="T0" fmla="*/ 0 w 196"/>
                  <a:gd name="T1" fmla="*/ 0 h 37"/>
                  <a:gd name="T2" fmla="*/ 191 w 196"/>
                  <a:gd name="T3" fmla="*/ 32 h 37"/>
                  <a:gd name="T4" fmla="*/ 195 w 196"/>
                  <a:gd name="T5" fmla="*/ 35 h 37"/>
                  <a:gd name="T6" fmla="*/ 196 w 196"/>
                  <a:gd name="T7" fmla="*/ 37 h 37"/>
                  <a:gd name="T8" fmla="*/ 0 w 196"/>
                  <a:gd name="T9" fmla="*/ 3 h 37"/>
                  <a:gd name="T10" fmla="*/ 0 w 196"/>
                  <a:gd name="T11" fmla="*/ 1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1" y="32"/>
                    </a:lnTo>
                    <a:lnTo>
                      <a:pt x="195" y="35"/>
                    </a:lnTo>
                    <a:lnTo>
                      <a:pt x="196" y="37"/>
                    </a:lnTo>
                    <a:lnTo>
                      <a:pt x="0" y="3"/>
                    </a:lnTo>
                    <a:lnTo>
                      <a:pt x="0"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3" name="Freeform 74">
                <a:extLst>
                  <a:ext uri="{FF2B5EF4-FFF2-40B4-BE49-F238E27FC236}">
                    <a16:creationId xmlns:a16="http://schemas.microsoft.com/office/drawing/2014/main" id="{3C494EB2-BB82-41A7-9904-BB28B5412764}"/>
                  </a:ext>
                </a:extLst>
              </p:cNvPr>
              <p:cNvSpPr>
                <a:spLocks/>
              </p:cNvSpPr>
              <p:nvPr/>
            </p:nvSpPr>
            <p:spPr bwMode="auto">
              <a:xfrm>
                <a:off x="4618" y="2216"/>
                <a:ext cx="199" cy="37"/>
              </a:xfrm>
              <a:custGeom>
                <a:avLst/>
                <a:gdLst>
                  <a:gd name="T0" fmla="*/ 1 w 199"/>
                  <a:gd name="T1" fmla="*/ 0 h 37"/>
                  <a:gd name="T2" fmla="*/ 196 w 199"/>
                  <a:gd name="T3" fmla="*/ 34 h 37"/>
                  <a:gd name="T4" fmla="*/ 197 w 199"/>
                  <a:gd name="T5" fmla="*/ 36 h 37"/>
                  <a:gd name="T6" fmla="*/ 199 w 199"/>
                  <a:gd name="T7" fmla="*/ 37 h 37"/>
                  <a:gd name="T8" fmla="*/ 0 w 199"/>
                  <a:gd name="T9" fmla="*/ 2 h 37"/>
                  <a:gd name="T10" fmla="*/ 1 w 199"/>
                  <a:gd name="T11" fmla="*/ 2 h 37"/>
                  <a:gd name="T12" fmla="*/ 1 w 199"/>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9" h="37">
                    <a:moveTo>
                      <a:pt x="1" y="0"/>
                    </a:moveTo>
                    <a:lnTo>
                      <a:pt x="196" y="34"/>
                    </a:lnTo>
                    <a:lnTo>
                      <a:pt x="197" y="36"/>
                    </a:lnTo>
                    <a:lnTo>
                      <a:pt x="199" y="37"/>
                    </a:lnTo>
                    <a:lnTo>
                      <a:pt x="0" y="2"/>
                    </a:lnTo>
                    <a:lnTo>
                      <a:pt x="1" y="2"/>
                    </a:lnTo>
                    <a:lnTo>
                      <a:pt x="1"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4" name="Freeform 75">
                <a:extLst>
                  <a:ext uri="{FF2B5EF4-FFF2-40B4-BE49-F238E27FC236}">
                    <a16:creationId xmlns:a16="http://schemas.microsoft.com/office/drawing/2014/main" id="{9C1AF994-DF34-4B5C-8DA0-C57BE2F43FBF}"/>
                  </a:ext>
                </a:extLst>
              </p:cNvPr>
              <p:cNvSpPr>
                <a:spLocks/>
              </p:cNvSpPr>
              <p:nvPr/>
            </p:nvSpPr>
            <p:spPr bwMode="auto">
              <a:xfrm>
                <a:off x="4618" y="2218"/>
                <a:ext cx="202" cy="39"/>
              </a:xfrm>
              <a:custGeom>
                <a:avLst/>
                <a:gdLst>
                  <a:gd name="T0" fmla="*/ 1 w 202"/>
                  <a:gd name="T1" fmla="*/ 0 h 39"/>
                  <a:gd name="T2" fmla="*/ 197 w 202"/>
                  <a:gd name="T3" fmla="*/ 34 h 39"/>
                  <a:gd name="T4" fmla="*/ 199 w 202"/>
                  <a:gd name="T5" fmla="*/ 35 h 39"/>
                  <a:gd name="T6" fmla="*/ 202 w 202"/>
                  <a:gd name="T7" fmla="*/ 39 h 39"/>
                  <a:gd name="T8" fmla="*/ 0 w 202"/>
                  <a:gd name="T9" fmla="*/ 2 h 39"/>
                  <a:gd name="T10" fmla="*/ 0 w 202"/>
                  <a:gd name="T11" fmla="*/ 0 h 39"/>
                  <a:gd name="T12" fmla="*/ 1 w 202"/>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2" h="39">
                    <a:moveTo>
                      <a:pt x="1" y="0"/>
                    </a:moveTo>
                    <a:lnTo>
                      <a:pt x="197" y="34"/>
                    </a:lnTo>
                    <a:lnTo>
                      <a:pt x="199" y="35"/>
                    </a:lnTo>
                    <a:lnTo>
                      <a:pt x="202" y="39"/>
                    </a:lnTo>
                    <a:lnTo>
                      <a:pt x="0" y="2"/>
                    </a:lnTo>
                    <a:lnTo>
                      <a:pt x="0" y="0"/>
                    </a:lnTo>
                    <a:lnTo>
                      <a:pt x="1"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5" name="Freeform 76">
                <a:extLst>
                  <a:ext uri="{FF2B5EF4-FFF2-40B4-BE49-F238E27FC236}">
                    <a16:creationId xmlns:a16="http://schemas.microsoft.com/office/drawing/2014/main" id="{8171B6C8-2873-45C4-BC76-54A1453FD279}"/>
                  </a:ext>
                </a:extLst>
              </p:cNvPr>
              <p:cNvSpPr>
                <a:spLocks/>
              </p:cNvSpPr>
              <p:nvPr/>
            </p:nvSpPr>
            <p:spPr bwMode="auto">
              <a:xfrm>
                <a:off x="4616" y="2218"/>
                <a:ext cx="206" cy="40"/>
              </a:xfrm>
              <a:custGeom>
                <a:avLst/>
                <a:gdLst>
                  <a:gd name="T0" fmla="*/ 2 w 206"/>
                  <a:gd name="T1" fmla="*/ 0 h 40"/>
                  <a:gd name="T2" fmla="*/ 201 w 206"/>
                  <a:gd name="T3" fmla="*/ 35 h 40"/>
                  <a:gd name="T4" fmla="*/ 204 w 206"/>
                  <a:gd name="T5" fmla="*/ 39 h 40"/>
                  <a:gd name="T6" fmla="*/ 206 w 206"/>
                  <a:gd name="T7" fmla="*/ 40 h 40"/>
                  <a:gd name="T8" fmla="*/ 0 w 206"/>
                  <a:gd name="T9" fmla="*/ 3 h 40"/>
                  <a:gd name="T10" fmla="*/ 2 w 206"/>
                  <a:gd name="T11" fmla="*/ 2 h 40"/>
                  <a:gd name="T12" fmla="*/ 2 w 206"/>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40">
                    <a:moveTo>
                      <a:pt x="2" y="0"/>
                    </a:moveTo>
                    <a:lnTo>
                      <a:pt x="201" y="35"/>
                    </a:lnTo>
                    <a:lnTo>
                      <a:pt x="204" y="39"/>
                    </a:lnTo>
                    <a:lnTo>
                      <a:pt x="206" y="40"/>
                    </a:lnTo>
                    <a:lnTo>
                      <a:pt x="0" y="3"/>
                    </a:lnTo>
                    <a:lnTo>
                      <a:pt x="2" y="2"/>
                    </a:lnTo>
                    <a:lnTo>
                      <a:pt x="2"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6" name="Freeform 77">
                <a:extLst>
                  <a:ext uri="{FF2B5EF4-FFF2-40B4-BE49-F238E27FC236}">
                    <a16:creationId xmlns:a16="http://schemas.microsoft.com/office/drawing/2014/main" id="{BA6831BD-07E9-4110-8013-F0B840672CE7}"/>
                  </a:ext>
                </a:extLst>
              </p:cNvPr>
              <p:cNvSpPr>
                <a:spLocks/>
              </p:cNvSpPr>
              <p:nvPr/>
            </p:nvSpPr>
            <p:spPr bwMode="auto">
              <a:xfrm>
                <a:off x="4616" y="2220"/>
                <a:ext cx="208" cy="40"/>
              </a:xfrm>
              <a:custGeom>
                <a:avLst/>
                <a:gdLst>
                  <a:gd name="T0" fmla="*/ 2 w 208"/>
                  <a:gd name="T1" fmla="*/ 0 h 40"/>
                  <a:gd name="T2" fmla="*/ 204 w 208"/>
                  <a:gd name="T3" fmla="*/ 37 h 40"/>
                  <a:gd name="T4" fmla="*/ 206 w 208"/>
                  <a:gd name="T5" fmla="*/ 38 h 40"/>
                  <a:gd name="T6" fmla="*/ 208 w 208"/>
                  <a:gd name="T7" fmla="*/ 40 h 40"/>
                  <a:gd name="T8" fmla="*/ 0 w 208"/>
                  <a:gd name="T9" fmla="*/ 3 h 40"/>
                  <a:gd name="T10" fmla="*/ 0 w 208"/>
                  <a:gd name="T11" fmla="*/ 1 h 40"/>
                  <a:gd name="T12" fmla="*/ 2 w 208"/>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8" h="40">
                    <a:moveTo>
                      <a:pt x="2" y="0"/>
                    </a:moveTo>
                    <a:lnTo>
                      <a:pt x="204" y="37"/>
                    </a:lnTo>
                    <a:lnTo>
                      <a:pt x="206" y="38"/>
                    </a:lnTo>
                    <a:lnTo>
                      <a:pt x="208" y="40"/>
                    </a:lnTo>
                    <a:lnTo>
                      <a:pt x="0" y="3"/>
                    </a:lnTo>
                    <a:lnTo>
                      <a:pt x="0" y="1"/>
                    </a:lnTo>
                    <a:lnTo>
                      <a:pt x="2"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7" name="Freeform 78">
                <a:extLst>
                  <a:ext uri="{FF2B5EF4-FFF2-40B4-BE49-F238E27FC236}">
                    <a16:creationId xmlns:a16="http://schemas.microsoft.com/office/drawing/2014/main" id="{7A4521F9-F2E5-436D-9929-60DCCEF1C39F}"/>
                  </a:ext>
                </a:extLst>
              </p:cNvPr>
              <p:cNvSpPr>
                <a:spLocks/>
              </p:cNvSpPr>
              <p:nvPr/>
            </p:nvSpPr>
            <p:spPr bwMode="auto">
              <a:xfrm>
                <a:off x="4616" y="2221"/>
                <a:ext cx="209" cy="41"/>
              </a:xfrm>
              <a:custGeom>
                <a:avLst/>
                <a:gdLst>
                  <a:gd name="T0" fmla="*/ 0 w 209"/>
                  <a:gd name="T1" fmla="*/ 0 h 41"/>
                  <a:gd name="T2" fmla="*/ 206 w 209"/>
                  <a:gd name="T3" fmla="*/ 37 h 41"/>
                  <a:gd name="T4" fmla="*/ 208 w 209"/>
                  <a:gd name="T5" fmla="*/ 39 h 41"/>
                  <a:gd name="T6" fmla="*/ 209 w 209"/>
                  <a:gd name="T7" fmla="*/ 41 h 41"/>
                  <a:gd name="T8" fmla="*/ 0 w 209"/>
                  <a:gd name="T9" fmla="*/ 4 h 41"/>
                  <a:gd name="T10" fmla="*/ 0 w 209"/>
                  <a:gd name="T11" fmla="*/ 2 h 41"/>
                  <a:gd name="T12" fmla="*/ 0 w 209"/>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41">
                    <a:moveTo>
                      <a:pt x="0" y="0"/>
                    </a:moveTo>
                    <a:lnTo>
                      <a:pt x="206" y="37"/>
                    </a:lnTo>
                    <a:lnTo>
                      <a:pt x="208" y="39"/>
                    </a:lnTo>
                    <a:lnTo>
                      <a:pt x="209" y="41"/>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8" name="Freeform 79">
                <a:extLst>
                  <a:ext uri="{FF2B5EF4-FFF2-40B4-BE49-F238E27FC236}">
                    <a16:creationId xmlns:a16="http://schemas.microsoft.com/office/drawing/2014/main" id="{572FB17D-0555-4E9E-BE1D-92ED452F111A}"/>
                  </a:ext>
                </a:extLst>
              </p:cNvPr>
              <p:cNvSpPr>
                <a:spLocks/>
              </p:cNvSpPr>
              <p:nvPr/>
            </p:nvSpPr>
            <p:spPr bwMode="auto">
              <a:xfrm>
                <a:off x="4614" y="2223"/>
                <a:ext cx="215" cy="41"/>
              </a:xfrm>
              <a:custGeom>
                <a:avLst/>
                <a:gdLst>
                  <a:gd name="T0" fmla="*/ 2 w 215"/>
                  <a:gd name="T1" fmla="*/ 0 h 41"/>
                  <a:gd name="T2" fmla="*/ 210 w 215"/>
                  <a:gd name="T3" fmla="*/ 37 h 41"/>
                  <a:gd name="T4" fmla="*/ 211 w 215"/>
                  <a:gd name="T5" fmla="*/ 39 h 41"/>
                  <a:gd name="T6" fmla="*/ 213 w 215"/>
                  <a:gd name="T7" fmla="*/ 41 h 41"/>
                  <a:gd name="T8" fmla="*/ 213 w 215"/>
                  <a:gd name="T9" fmla="*/ 41 h 41"/>
                  <a:gd name="T10" fmla="*/ 215 w 215"/>
                  <a:gd name="T11" fmla="*/ 41 h 41"/>
                  <a:gd name="T12" fmla="*/ 0 w 215"/>
                  <a:gd name="T13" fmla="*/ 3 h 41"/>
                  <a:gd name="T14" fmla="*/ 2 w 215"/>
                  <a:gd name="T15" fmla="*/ 2 h 41"/>
                  <a:gd name="T16" fmla="*/ 2 w 21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1">
                    <a:moveTo>
                      <a:pt x="2" y="0"/>
                    </a:moveTo>
                    <a:lnTo>
                      <a:pt x="210" y="37"/>
                    </a:lnTo>
                    <a:lnTo>
                      <a:pt x="211" y="39"/>
                    </a:lnTo>
                    <a:lnTo>
                      <a:pt x="213" y="41"/>
                    </a:lnTo>
                    <a:lnTo>
                      <a:pt x="215" y="41"/>
                    </a:lnTo>
                    <a:lnTo>
                      <a:pt x="0" y="3"/>
                    </a:lnTo>
                    <a:lnTo>
                      <a:pt x="2" y="2"/>
                    </a:lnTo>
                    <a:lnTo>
                      <a:pt x="2"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79" name="Freeform 80">
                <a:extLst>
                  <a:ext uri="{FF2B5EF4-FFF2-40B4-BE49-F238E27FC236}">
                    <a16:creationId xmlns:a16="http://schemas.microsoft.com/office/drawing/2014/main" id="{0A530C02-8D0A-4A7F-826C-085EDF6A68CD}"/>
                  </a:ext>
                </a:extLst>
              </p:cNvPr>
              <p:cNvSpPr>
                <a:spLocks/>
              </p:cNvSpPr>
              <p:nvPr/>
            </p:nvSpPr>
            <p:spPr bwMode="auto">
              <a:xfrm>
                <a:off x="4614" y="2225"/>
                <a:ext cx="215" cy="42"/>
              </a:xfrm>
              <a:custGeom>
                <a:avLst/>
                <a:gdLst>
                  <a:gd name="T0" fmla="*/ 2 w 215"/>
                  <a:gd name="T1" fmla="*/ 0 h 42"/>
                  <a:gd name="T2" fmla="*/ 211 w 215"/>
                  <a:gd name="T3" fmla="*/ 37 h 42"/>
                  <a:gd name="T4" fmla="*/ 213 w 215"/>
                  <a:gd name="T5" fmla="*/ 39 h 42"/>
                  <a:gd name="T6" fmla="*/ 213 w 215"/>
                  <a:gd name="T7" fmla="*/ 39 h 42"/>
                  <a:gd name="T8" fmla="*/ 215 w 215"/>
                  <a:gd name="T9" fmla="*/ 40 h 42"/>
                  <a:gd name="T10" fmla="*/ 215 w 215"/>
                  <a:gd name="T11" fmla="*/ 42 h 42"/>
                  <a:gd name="T12" fmla="*/ 0 w 215"/>
                  <a:gd name="T13" fmla="*/ 3 h 42"/>
                  <a:gd name="T14" fmla="*/ 0 w 215"/>
                  <a:gd name="T15" fmla="*/ 1 h 42"/>
                  <a:gd name="T16" fmla="*/ 2 w 21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2">
                    <a:moveTo>
                      <a:pt x="2" y="0"/>
                    </a:moveTo>
                    <a:lnTo>
                      <a:pt x="211" y="37"/>
                    </a:lnTo>
                    <a:lnTo>
                      <a:pt x="213" y="39"/>
                    </a:lnTo>
                    <a:lnTo>
                      <a:pt x="215" y="40"/>
                    </a:lnTo>
                    <a:lnTo>
                      <a:pt x="215" y="42"/>
                    </a:lnTo>
                    <a:lnTo>
                      <a:pt x="0" y="3"/>
                    </a:lnTo>
                    <a:lnTo>
                      <a:pt x="0" y="1"/>
                    </a:lnTo>
                    <a:lnTo>
                      <a:pt x="2" y="0"/>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0" name="Freeform 81">
                <a:extLst>
                  <a:ext uri="{FF2B5EF4-FFF2-40B4-BE49-F238E27FC236}">
                    <a16:creationId xmlns:a16="http://schemas.microsoft.com/office/drawing/2014/main" id="{54FF6080-0D23-445C-AF99-DABEC9702F86}"/>
                  </a:ext>
                </a:extLst>
              </p:cNvPr>
              <p:cNvSpPr>
                <a:spLocks/>
              </p:cNvSpPr>
              <p:nvPr/>
            </p:nvSpPr>
            <p:spPr bwMode="auto">
              <a:xfrm>
                <a:off x="4614" y="2226"/>
                <a:ext cx="216" cy="43"/>
              </a:xfrm>
              <a:custGeom>
                <a:avLst/>
                <a:gdLst>
                  <a:gd name="T0" fmla="*/ 0 w 216"/>
                  <a:gd name="T1" fmla="*/ 0 h 43"/>
                  <a:gd name="T2" fmla="*/ 215 w 216"/>
                  <a:gd name="T3" fmla="*/ 38 h 43"/>
                  <a:gd name="T4" fmla="*/ 215 w 216"/>
                  <a:gd name="T5" fmla="*/ 41 h 43"/>
                  <a:gd name="T6" fmla="*/ 216 w 216"/>
                  <a:gd name="T7" fmla="*/ 43 h 43"/>
                  <a:gd name="T8" fmla="*/ 0 w 216"/>
                  <a:gd name="T9" fmla="*/ 4 h 43"/>
                  <a:gd name="T10" fmla="*/ 0 w 216"/>
                  <a:gd name="T11" fmla="*/ 2 h 43"/>
                  <a:gd name="T12" fmla="*/ 0 w 21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3">
                    <a:moveTo>
                      <a:pt x="0" y="0"/>
                    </a:moveTo>
                    <a:lnTo>
                      <a:pt x="215" y="38"/>
                    </a:lnTo>
                    <a:lnTo>
                      <a:pt x="215" y="41"/>
                    </a:lnTo>
                    <a:lnTo>
                      <a:pt x="216" y="43"/>
                    </a:lnTo>
                    <a:lnTo>
                      <a:pt x="0" y="4"/>
                    </a:lnTo>
                    <a:lnTo>
                      <a:pt x="0" y="2"/>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1" name="Freeform 82">
                <a:extLst>
                  <a:ext uri="{FF2B5EF4-FFF2-40B4-BE49-F238E27FC236}">
                    <a16:creationId xmlns:a16="http://schemas.microsoft.com/office/drawing/2014/main" id="{E8A29E0A-54D9-40D2-BD9E-5176C5DE62A9}"/>
                  </a:ext>
                </a:extLst>
              </p:cNvPr>
              <p:cNvSpPr>
                <a:spLocks/>
              </p:cNvSpPr>
              <p:nvPr/>
            </p:nvSpPr>
            <p:spPr bwMode="auto">
              <a:xfrm>
                <a:off x="4613" y="2228"/>
                <a:ext cx="219" cy="42"/>
              </a:xfrm>
              <a:custGeom>
                <a:avLst/>
                <a:gdLst>
                  <a:gd name="T0" fmla="*/ 1 w 219"/>
                  <a:gd name="T1" fmla="*/ 0 h 42"/>
                  <a:gd name="T2" fmla="*/ 216 w 219"/>
                  <a:gd name="T3" fmla="*/ 39 h 42"/>
                  <a:gd name="T4" fmla="*/ 217 w 219"/>
                  <a:gd name="T5" fmla="*/ 41 h 42"/>
                  <a:gd name="T6" fmla="*/ 219 w 219"/>
                  <a:gd name="T7" fmla="*/ 42 h 42"/>
                  <a:gd name="T8" fmla="*/ 0 w 219"/>
                  <a:gd name="T9" fmla="*/ 3 h 42"/>
                  <a:gd name="T10" fmla="*/ 1 w 219"/>
                  <a:gd name="T11" fmla="*/ 2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6" y="39"/>
                    </a:lnTo>
                    <a:lnTo>
                      <a:pt x="217" y="41"/>
                    </a:lnTo>
                    <a:lnTo>
                      <a:pt x="219" y="42"/>
                    </a:lnTo>
                    <a:lnTo>
                      <a:pt x="0" y="3"/>
                    </a:lnTo>
                    <a:lnTo>
                      <a:pt x="1" y="2"/>
                    </a:lnTo>
                    <a:lnTo>
                      <a:pt x="1"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2" name="Freeform 83">
                <a:extLst>
                  <a:ext uri="{FF2B5EF4-FFF2-40B4-BE49-F238E27FC236}">
                    <a16:creationId xmlns:a16="http://schemas.microsoft.com/office/drawing/2014/main" id="{9E8916A3-934B-467D-BC88-4473DEACE307}"/>
                  </a:ext>
                </a:extLst>
              </p:cNvPr>
              <p:cNvSpPr>
                <a:spLocks/>
              </p:cNvSpPr>
              <p:nvPr/>
            </p:nvSpPr>
            <p:spPr bwMode="auto">
              <a:xfrm>
                <a:off x="4613" y="2230"/>
                <a:ext cx="219" cy="42"/>
              </a:xfrm>
              <a:custGeom>
                <a:avLst/>
                <a:gdLst>
                  <a:gd name="T0" fmla="*/ 1 w 219"/>
                  <a:gd name="T1" fmla="*/ 0 h 42"/>
                  <a:gd name="T2" fmla="*/ 217 w 219"/>
                  <a:gd name="T3" fmla="*/ 39 h 42"/>
                  <a:gd name="T4" fmla="*/ 219 w 219"/>
                  <a:gd name="T5" fmla="*/ 40 h 42"/>
                  <a:gd name="T6" fmla="*/ 219 w 219"/>
                  <a:gd name="T7" fmla="*/ 42 h 42"/>
                  <a:gd name="T8" fmla="*/ 0 w 219"/>
                  <a:gd name="T9" fmla="*/ 3 h 42"/>
                  <a:gd name="T10" fmla="*/ 0 w 219"/>
                  <a:gd name="T11" fmla="*/ 1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7" y="39"/>
                    </a:lnTo>
                    <a:lnTo>
                      <a:pt x="219" y="40"/>
                    </a:lnTo>
                    <a:lnTo>
                      <a:pt x="219" y="42"/>
                    </a:lnTo>
                    <a:lnTo>
                      <a:pt x="0" y="3"/>
                    </a:lnTo>
                    <a:lnTo>
                      <a:pt x="0" y="1"/>
                    </a:lnTo>
                    <a:lnTo>
                      <a:pt x="1"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3" name="Freeform 84">
                <a:extLst>
                  <a:ext uri="{FF2B5EF4-FFF2-40B4-BE49-F238E27FC236}">
                    <a16:creationId xmlns:a16="http://schemas.microsoft.com/office/drawing/2014/main" id="{5E9EB22C-2369-4BF3-A59D-AF146320767F}"/>
                  </a:ext>
                </a:extLst>
              </p:cNvPr>
              <p:cNvSpPr>
                <a:spLocks/>
              </p:cNvSpPr>
              <p:nvPr/>
            </p:nvSpPr>
            <p:spPr bwMode="auto">
              <a:xfrm>
                <a:off x="4613" y="2231"/>
                <a:ext cx="221" cy="43"/>
              </a:xfrm>
              <a:custGeom>
                <a:avLst/>
                <a:gdLst>
                  <a:gd name="T0" fmla="*/ 0 w 221"/>
                  <a:gd name="T1" fmla="*/ 0 h 43"/>
                  <a:gd name="T2" fmla="*/ 219 w 221"/>
                  <a:gd name="T3" fmla="*/ 39 h 43"/>
                  <a:gd name="T4" fmla="*/ 219 w 221"/>
                  <a:gd name="T5" fmla="*/ 41 h 43"/>
                  <a:gd name="T6" fmla="*/ 221 w 221"/>
                  <a:gd name="T7" fmla="*/ 43 h 43"/>
                  <a:gd name="T8" fmla="*/ 0 w 221"/>
                  <a:gd name="T9" fmla="*/ 4 h 43"/>
                  <a:gd name="T10" fmla="*/ 0 w 221"/>
                  <a:gd name="T11" fmla="*/ 2 h 43"/>
                  <a:gd name="T12" fmla="*/ 0 w 221"/>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3">
                    <a:moveTo>
                      <a:pt x="0" y="0"/>
                    </a:moveTo>
                    <a:lnTo>
                      <a:pt x="219" y="39"/>
                    </a:lnTo>
                    <a:lnTo>
                      <a:pt x="219" y="41"/>
                    </a:lnTo>
                    <a:lnTo>
                      <a:pt x="221" y="43"/>
                    </a:lnTo>
                    <a:lnTo>
                      <a:pt x="0" y="4"/>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4" name="Freeform 85">
                <a:extLst>
                  <a:ext uri="{FF2B5EF4-FFF2-40B4-BE49-F238E27FC236}">
                    <a16:creationId xmlns:a16="http://schemas.microsoft.com/office/drawing/2014/main" id="{D3F6B186-07AB-4AB9-8B3A-178EFB7F19D1}"/>
                  </a:ext>
                </a:extLst>
              </p:cNvPr>
              <p:cNvSpPr>
                <a:spLocks/>
              </p:cNvSpPr>
              <p:nvPr/>
            </p:nvSpPr>
            <p:spPr bwMode="auto">
              <a:xfrm>
                <a:off x="4613" y="2233"/>
                <a:ext cx="221" cy="42"/>
              </a:xfrm>
              <a:custGeom>
                <a:avLst/>
                <a:gdLst>
                  <a:gd name="T0" fmla="*/ 0 w 221"/>
                  <a:gd name="T1" fmla="*/ 0 h 42"/>
                  <a:gd name="T2" fmla="*/ 219 w 221"/>
                  <a:gd name="T3" fmla="*/ 39 h 42"/>
                  <a:gd name="T4" fmla="*/ 221 w 221"/>
                  <a:gd name="T5" fmla="*/ 41 h 42"/>
                  <a:gd name="T6" fmla="*/ 221 w 221"/>
                  <a:gd name="T7" fmla="*/ 42 h 42"/>
                  <a:gd name="T8" fmla="*/ 0 w 221"/>
                  <a:gd name="T9" fmla="*/ 4 h 42"/>
                  <a:gd name="T10" fmla="*/ 0 w 221"/>
                  <a:gd name="T11" fmla="*/ 2 h 42"/>
                  <a:gd name="T12" fmla="*/ 0 w 221"/>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2">
                    <a:moveTo>
                      <a:pt x="0" y="0"/>
                    </a:moveTo>
                    <a:lnTo>
                      <a:pt x="219" y="39"/>
                    </a:lnTo>
                    <a:lnTo>
                      <a:pt x="221" y="41"/>
                    </a:lnTo>
                    <a:lnTo>
                      <a:pt x="221" y="42"/>
                    </a:lnTo>
                    <a:lnTo>
                      <a:pt x="0" y="4"/>
                    </a:lnTo>
                    <a:lnTo>
                      <a:pt x="0"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5" name="Freeform 86">
                <a:extLst>
                  <a:ext uri="{FF2B5EF4-FFF2-40B4-BE49-F238E27FC236}">
                    <a16:creationId xmlns:a16="http://schemas.microsoft.com/office/drawing/2014/main" id="{5ABF4E36-1395-46B7-A4E1-89BE2BF70E89}"/>
                  </a:ext>
                </a:extLst>
              </p:cNvPr>
              <p:cNvSpPr>
                <a:spLocks/>
              </p:cNvSpPr>
              <p:nvPr/>
            </p:nvSpPr>
            <p:spPr bwMode="auto">
              <a:xfrm>
                <a:off x="4611" y="2235"/>
                <a:ext cx="225" cy="42"/>
              </a:xfrm>
              <a:custGeom>
                <a:avLst/>
                <a:gdLst>
                  <a:gd name="T0" fmla="*/ 2 w 225"/>
                  <a:gd name="T1" fmla="*/ 0 h 42"/>
                  <a:gd name="T2" fmla="*/ 223 w 225"/>
                  <a:gd name="T3" fmla="*/ 39 h 42"/>
                  <a:gd name="T4" fmla="*/ 223 w 225"/>
                  <a:gd name="T5" fmla="*/ 40 h 42"/>
                  <a:gd name="T6" fmla="*/ 225 w 225"/>
                  <a:gd name="T7" fmla="*/ 42 h 42"/>
                  <a:gd name="T8" fmla="*/ 0 w 225"/>
                  <a:gd name="T9" fmla="*/ 3 h 42"/>
                  <a:gd name="T10" fmla="*/ 2 w 225"/>
                  <a:gd name="T11" fmla="*/ 2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9"/>
                    </a:lnTo>
                    <a:lnTo>
                      <a:pt x="223" y="40"/>
                    </a:lnTo>
                    <a:lnTo>
                      <a:pt x="225" y="42"/>
                    </a:lnTo>
                    <a:lnTo>
                      <a:pt x="0" y="3"/>
                    </a:lnTo>
                    <a:lnTo>
                      <a:pt x="2" y="2"/>
                    </a:lnTo>
                    <a:lnTo>
                      <a:pt x="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6" name="Freeform 87">
                <a:extLst>
                  <a:ext uri="{FF2B5EF4-FFF2-40B4-BE49-F238E27FC236}">
                    <a16:creationId xmlns:a16="http://schemas.microsoft.com/office/drawing/2014/main" id="{5DF940F6-8C85-4BEF-83B9-9142E4294D41}"/>
                  </a:ext>
                </a:extLst>
              </p:cNvPr>
              <p:cNvSpPr>
                <a:spLocks/>
              </p:cNvSpPr>
              <p:nvPr/>
            </p:nvSpPr>
            <p:spPr bwMode="auto">
              <a:xfrm>
                <a:off x="4611" y="2237"/>
                <a:ext cx="225" cy="42"/>
              </a:xfrm>
              <a:custGeom>
                <a:avLst/>
                <a:gdLst>
                  <a:gd name="T0" fmla="*/ 2 w 225"/>
                  <a:gd name="T1" fmla="*/ 0 h 42"/>
                  <a:gd name="T2" fmla="*/ 223 w 225"/>
                  <a:gd name="T3" fmla="*/ 38 h 42"/>
                  <a:gd name="T4" fmla="*/ 225 w 225"/>
                  <a:gd name="T5" fmla="*/ 40 h 42"/>
                  <a:gd name="T6" fmla="*/ 225 w 225"/>
                  <a:gd name="T7" fmla="*/ 42 h 42"/>
                  <a:gd name="T8" fmla="*/ 0 w 225"/>
                  <a:gd name="T9" fmla="*/ 3 h 42"/>
                  <a:gd name="T10" fmla="*/ 0 w 225"/>
                  <a:gd name="T11" fmla="*/ 1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8"/>
                    </a:lnTo>
                    <a:lnTo>
                      <a:pt x="225" y="40"/>
                    </a:lnTo>
                    <a:lnTo>
                      <a:pt x="225" y="42"/>
                    </a:lnTo>
                    <a:lnTo>
                      <a:pt x="0" y="3"/>
                    </a:lnTo>
                    <a:lnTo>
                      <a:pt x="0" y="1"/>
                    </a:lnTo>
                    <a:lnTo>
                      <a:pt x="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7" name="Freeform 88">
                <a:extLst>
                  <a:ext uri="{FF2B5EF4-FFF2-40B4-BE49-F238E27FC236}">
                    <a16:creationId xmlns:a16="http://schemas.microsoft.com/office/drawing/2014/main" id="{AAC7DFC6-E6CF-44F7-843A-8FA30C15CDB4}"/>
                  </a:ext>
                </a:extLst>
              </p:cNvPr>
              <p:cNvSpPr>
                <a:spLocks/>
              </p:cNvSpPr>
              <p:nvPr/>
            </p:nvSpPr>
            <p:spPr bwMode="auto">
              <a:xfrm>
                <a:off x="4611" y="2238"/>
                <a:ext cx="225" cy="42"/>
              </a:xfrm>
              <a:custGeom>
                <a:avLst/>
                <a:gdLst>
                  <a:gd name="T0" fmla="*/ 0 w 225"/>
                  <a:gd name="T1" fmla="*/ 0 h 42"/>
                  <a:gd name="T2" fmla="*/ 225 w 225"/>
                  <a:gd name="T3" fmla="*/ 39 h 42"/>
                  <a:gd name="T4" fmla="*/ 225 w 225"/>
                  <a:gd name="T5" fmla="*/ 41 h 42"/>
                  <a:gd name="T6" fmla="*/ 225 w 225"/>
                  <a:gd name="T7" fmla="*/ 42 h 42"/>
                  <a:gd name="T8" fmla="*/ 0 w 225"/>
                  <a:gd name="T9" fmla="*/ 4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1"/>
                    </a:lnTo>
                    <a:lnTo>
                      <a:pt x="225" y="42"/>
                    </a:lnTo>
                    <a:lnTo>
                      <a:pt x="0" y="4"/>
                    </a:lnTo>
                    <a:lnTo>
                      <a:pt x="0" y="2"/>
                    </a:lnTo>
                    <a:lnTo>
                      <a:pt x="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8" name="Freeform 89">
                <a:extLst>
                  <a:ext uri="{FF2B5EF4-FFF2-40B4-BE49-F238E27FC236}">
                    <a16:creationId xmlns:a16="http://schemas.microsoft.com/office/drawing/2014/main" id="{762AD860-0112-48F2-A1A0-3AF05D91989A}"/>
                  </a:ext>
                </a:extLst>
              </p:cNvPr>
              <p:cNvSpPr>
                <a:spLocks/>
              </p:cNvSpPr>
              <p:nvPr/>
            </p:nvSpPr>
            <p:spPr bwMode="auto">
              <a:xfrm>
                <a:off x="4611" y="2240"/>
                <a:ext cx="225" cy="42"/>
              </a:xfrm>
              <a:custGeom>
                <a:avLst/>
                <a:gdLst>
                  <a:gd name="T0" fmla="*/ 0 w 225"/>
                  <a:gd name="T1" fmla="*/ 0 h 42"/>
                  <a:gd name="T2" fmla="*/ 225 w 225"/>
                  <a:gd name="T3" fmla="*/ 39 h 42"/>
                  <a:gd name="T4" fmla="*/ 225 w 225"/>
                  <a:gd name="T5" fmla="*/ 40 h 42"/>
                  <a:gd name="T6" fmla="*/ 225 w 225"/>
                  <a:gd name="T7" fmla="*/ 42 h 42"/>
                  <a:gd name="T8" fmla="*/ 0 w 225"/>
                  <a:gd name="T9" fmla="*/ 3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0"/>
                    </a:lnTo>
                    <a:lnTo>
                      <a:pt x="225" y="42"/>
                    </a:lnTo>
                    <a:lnTo>
                      <a:pt x="0" y="3"/>
                    </a:lnTo>
                    <a:lnTo>
                      <a:pt x="0" y="2"/>
                    </a:lnTo>
                    <a:lnTo>
                      <a:pt x="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89" name="Freeform 90">
                <a:extLst>
                  <a:ext uri="{FF2B5EF4-FFF2-40B4-BE49-F238E27FC236}">
                    <a16:creationId xmlns:a16="http://schemas.microsoft.com/office/drawing/2014/main" id="{7EDA2D98-A327-4F53-B962-126A966D30EA}"/>
                  </a:ext>
                </a:extLst>
              </p:cNvPr>
              <p:cNvSpPr>
                <a:spLocks/>
              </p:cNvSpPr>
              <p:nvPr/>
            </p:nvSpPr>
            <p:spPr bwMode="auto">
              <a:xfrm>
                <a:off x="4609" y="2242"/>
                <a:ext cx="227" cy="42"/>
              </a:xfrm>
              <a:custGeom>
                <a:avLst/>
                <a:gdLst>
                  <a:gd name="T0" fmla="*/ 2 w 227"/>
                  <a:gd name="T1" fmla="*/ 0 h 42"/>
                  <a:gd name="T2" fmla="*/ 227 w 227"/>
                  <a:gd name="T3" fmla="*/ 38 h 42"/>
                  <a:gd name="T4" fmla="*/ 227 w 227"/>
                  <a:gd name="T5" fmla="*/ 40 h 42"/>
                  <a:gd name="T6" fmla="*/ 227 w 227"/>
                  <a:gd name="T7" fmla="*/ 42 h 42"/>
                  <a:gd name="T8" fmla="*/ 0 w 227"/>
                  <a:gd name="T9" fmla="*/ 3 h 42"/>
                  <a:gd name="T10" fmla="*/ 2 w 227"/>
                  <a:gd name="T11" fmla="*/ 1 h 42"/>
                  <a:gd name="T12" fmla="*/ 2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2" y="0"/>
                    </a:moveTo>
                    <a:lnTo>
                      <a:pt x="227" y="38"/>
                    </a:lnTo>
                    <a:lnTo>
                      <a:pt x="227" y="40"/>
                    </a:lnTo>
                    <a:lnTo>
                      <a:pt x="227" y="42"/>
                    </a:lnTo>
                    <a:lnTo>
                      <a:pt x="0" y="3"/>
                    </a:lnTo>
                    <a:lnTo>
                      <a:pt x="2" y="1"/>
                    </a:lnTo>
                    <a:lnTo>
                      <a:pt x="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0" name="Freeform 91">
                <a:extLst>
                  <a:ext uri="{FF2B5EF4-FFF2-40B4-BE49-F238E27FC236}">
                    <a16:creationId xmlns:a16="http://schemas.microsoft.com/office/drawing/2014/main" id="{BFDC6417-D7A8-4AF3-9942-CD5E2E852397}"/>
                  </a:ext>
                </a:extLst>
              </p:cNvPr>
              <p:cNvSpPr>
                <a:spLocks/>
              </p:cNvSpPr>
              <p:nvPr/>
            </p:nvSpPr>
            <p:spPr bwMode="auto">
              <a:xfrm>
                <a:off x="4609" y="2243"/>
                <a:ext cx="227" cy="43"/>
              </a:xfrm>
              <a:custGeom>
                <a:avLst/>
                <a:gdLst>
                  <a:gd name="T0" fmla="*/ 2 w 227"/>
                  <a:gd name="T1" fmla="*/ 0 h 43"/>
                  <a:gd name="T2" fmla="*/ 227 w 227"/>
                  <a:gd name="T3" fmla="*/ 39 h 43"/>
                  <a:gd name="T4" fmla="*/ 227 w 227"/>
                  <a:gd name="T5" fmla="*/ 41 h 43"/>
                  <a:gd name="T6" fmla="*/ 227 w 227"/>
                  <a:gd name="T7" fmla="*/ 43 h 43"/>
                  <a:gd name="T8" fmla="*/ 0 w 227"/>
                  <a:gd name="T9" fmla="*/ 4 h 43"/>
                  <a:gd name="T10" fmla="*/ 0 w 227"/>
                  <a:gd name="T11" fmla="*/ 2 h 43"/>
                  <a:gd name="T12" fmla="*/ 2 w 227"/>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3">
                    <a:moveTo>
                      <a:pt x="2" y="0"/>
                    </a:moveTo>
                    <a:lnTo>
                      <a:pt x="227" y="39"/>
                    </a:lnTo>
                    <a:lnTo>
                      <a:pt x="227" y="41"/>
                    </a:lnTo>
                    <a:lnTo>
                      <a:pt x="227" y="43"/>
                    </a:lnTo>
                    <a:lnTo>
                      <a:pt x="0" y="4"/>
                    </a:lnTo>
                    <a:lnTo>
                      <a:pt x="0" y="2"/>
                    </a:lnTo>
                    <a:lnTo>
                      <a:pt x="2"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1" name="Freeform 92">
                <a:extLst>
                  <a:ext uri="{FF2B5EF4-FFF2-40B4-BE49-F238E27FC236}">
                    <a16:creationId xmlns:a16="http://schemas.microsoft.com/office/drawing/2014/main" id="{715BAF22-F328-4629-A490-B9BC7BFB20A0}"/>
                  </a:ext>
                </a:extLst>
              </p:cNvPr>
              <p:cNvSpPr>
                <a:spLocks/>
              </p:cNvSpPr>
              <p:nvPr/>
            </p:nvSpPr>
            <p:spPr bwMode="auto">
              <a:xfrm>
                <a:off x="4609" y="2245"/>
                <a:ext cx="227" cy="42"/>
              </a:xfrm>
              <a:custGeom>
                <a:avLst/>
                <a:gdLst>
                  <a:gd name="T0" fmla="*/ 0 w 227"/>
                  <a:gd name="T1" fmla="*/ 0 h 42"/>
                  <a:gd name="T2" fmla="*/ 227 w 227"/>
                  <a:gd name="T3" fmla="*/ 39 h 42"/>
                  <a:gd name="T4" fmla="*/ 227 w 227"/>
                  <a:gd name="T5" fmla="*/ 41 h 42"/>
                  <a:gd name="T6" fmla="*/ 227 w 227"/>
                  <a:gd name="T7" fmla="*/ 42 h 42"/>
                  <a:gd name="T8" fmla="*/ 0 w 227"/>
                  <a:gd name="T9" fmla="*/ 3 h 42"/>
                  <a:gd name="T10" fmla="*/ 0 w 227"/>
                  <a:gd name="T11" fmla="*/ 2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1"/>
                    </a:lnTo>
                    <a:lnTo>
                      <a:pt x="227" y="42"/>
                    </a:lnTo>
                    <a:lnTo>
                      <a:pt x="0" y="3"/>
                    </a:lnTo>
                    <a:lnTo>
                      <a:pt x="0" y="2"/>
                    </a:lnTo>
                    <a:lnTo>
                      <a:pt x="0"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2" name="Freeform 93">
                <a:extLst>
                  <a:ext uri="{FF2B5EF4-FFF2-40B4-BE49-F238E27FC236}">
                    <a16:creationId xmlns:a16="http://schemas.microsoft.com/office/drawing/2014/main" id="{98BFBC47-F35E-4F78-B4F4-E4DCD9B86715}"/>
                  </a:ext>
                </a:extLst>
              </p:cNvPr>
              <p:cNvSpPr>
                <a:spLocks/>
              </p:cNvSpPr>
              <p:nvPr/>
            </p:nvSpPr>
            <p:spPr bwMode="auto">
              <a:xfrm>
                <a:off x="4609" y="2247"/>
                <a:ext cx="227" cy="42"/>
              </a:xfrm>
              <a:custGeom>
                <a:avLst/>
                <a:gdLst>
                  <a:gd name="T0" fmla="*/ 0 w 227"/>
                  <a:gd name="T1" fmla="*/ 0 h 42"/>
                  <a:gd name="T2" fmla="*/ 227 w 227"/>
                  <a:gd name="T3" fmla="*/ 39 h 42"/>
                  <a:gd name="T4" fmla="*/ 227 w 227"/>
                  <a:gd name="T5" fmla="*/ 40 h 42"/>
                  <a:gd name="T6" fmla="*/ 227 w 227"/>
                  <a:gd name="T7" fmla="*/ 42 h 42"/>
                  <a:gd name="T8" fmla="*/ 0 w 227"/>
                  <a:gd name="T9" fmla="*/ 3 h 42"/>
                  <a:gd name="T10" fmla="*/ 0 w 227"/>
                  <a:gd name="T11" fmla="*/ 1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0"/>
                    </a:lnTo>
                    <a:lnTo>
                      <a:pt x="227" y="42"/>
                    </a:lnTo>
                    <a:lnTo>
                      <a:pt x="0" y="3"/>
                    </a:lnTo>
                    <a:lnTo>
                      <a:pt x="0" y="1"/>
                    </a:lnTo>
                    <a:lnTo>
                      <a:pt x="0" y="0"/>
                    </a:ln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3" name="Freeform 94">
                <a:extLst>
                  <a:ext uri="{FF2B5EF4-FFF2-40B4-BE49-F238E27FC236}">
                    <a16:creationId xmlns:a16="http://schemas.microsoft.com/office/drawing/2014/main" id="{5B300F7D-B069-4449-96E8-D7A98ED5C03A}"/>
                  </a:ext>
                </a:extLst>
              </p:cNvPr>
              <p:cNvSpPr>
                <a:spLocks/>
              </p:cNvSpPr>
              <p:nvPr/>
            </p:nvSpPr>
            <p:spPr bwMode="auto">
              <a:xfrm>
                <a:off x="4608" y="2248"/>
                <a:ext cx="228" cy="43"/>
              </a:xfrm>
              <a:custGeom>
                <a:avLst/>
                <a:gdLst>
                  <a:gd name="T0" fmla="*/ 1 w 228"/>
                  <a:gd name="T1" fmla="*/ 0 h 43"/>
                  <a:gd name="T2" fmla="*/ 228 w 228"/>
                  <a:gd name="T3" fmla="*/ 39 h 43"/>
                  <a:gd name="T4" fmla="*/ 228 w 228"/>
                  <a:gd name="T5" fmla="*/ 41 h 43"/>
                  <a:gd name="T6" fmla="*/ 226 w 228"/>
                  <a:gd name="T7" fmla="*/ 43 h 43"/>
                  <a:gd name="T8" fmla="*/ 0 w 228"/>
                  <a:gd name="T9" fmla="*/ 4 h 43"/>
                  <a:gd name="T10" fmla="*/ 1 w 228"/>
                  <a:gd name="T11" fmla="*/ 2 h 43"/>
                  <a:gd name="T12" fmla="*/ 1 w 228"/>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3">
                    <a:moveTo>
                      <a:pt x="1" y="0"/>
                    </a:moveTo>
                    <a:lnTo>
                      <a:pt x="228" y="39"/>
                    </a:lnTo>
                    <a:lnTo>
                      <a:pt x="228" y="41"/>
                    </a:lnTo>
                    <a:lnTo>
                      <a:pt x="226" y="43"/>
                    </a:lnTo>
                    <a:lnTo>
                      <a:pt x="0" y="4"/>
                    </a:lnTo>
                    <a:lnTo>
                      <a:pt x="1" y="2"/>
                    </a:lnTo>
                    <a:lnTo>
                      <a:pt x="1"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4" name="Freeform 95">
                <a:extLst>
                  <a:ext uri="{FF2B5EF4-FFF2-40B4-BE49-F238E27FC236}">
                    <a16:creationId xmlns:a16="http://schemas.microsoft.com/office/drawing/2014/main" id="{3C8D1CB1-B61D-49A6-BC76-79692735B047}"/>
                  </a:ext>
                </a:extLst>
              </p:cNvPr>
              <p:cNvSpPr>
                <a:spLocks/>
              </p:cNvSpPr>
              <p:nvPr/>
            </p:nvSpPr>
            <p:spPr bwMode="auto">
              <a:xfrm>
                <a:off x="4608" y="2250"/>
                <a:ext cx="228" cy="42"/>
              </a:xfrm>
              <a:custGeom>
                <a:avLst/>
                <a:gdLst>
                  <a:gd name="T0" fmla="*/ 1 w 228"/>
                  <a:gd name="T1" fmla="*/ 0 h 42"/>
                  <a:gd name="T2" fmla="*/ 228 w 228"/>
                  <a:gd name="T3" fmla="*/ 39 h 42"/>
                  <a:gd name="T4" fmla="*/ 226 w 228"/>
                  <a:gd name="T5" fmla="*/ 41 h 42"/>
                  <a:gd name="T6" fmla="*/ 226 w 228"/>
                  <a:gd name="T7" fmla="*/ 42 h 42"/>
                  <a:gd name="T8" fmla="*/ 0 w 228"/>
                  <a:gd name="T9" fmla="*/ 3 h 42"/>
                  <a:gd name="T10" fmla="*/ 0 w 228"/>
                  <a:gd name="T11" fmla="*/ 2 h 42"/>
                  <a:gd name="T12" fmla="*/ 1 w 228"/>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2">
                    <a:moveTo>
                      <a:pt x="1" y="0"/>
                    </a:moveTo>
                    <a:lnTo>
                      <a:pt x="228" y="39"/>
                    </a:lnTo>
                    <a:lnTo>
                      <a:pt x="226" y="41"/>
                    </a:lnTo>
                    <a:lnTo>
                      <a:pt x="226" y="42"/>
                    </a:lnTo>
                    <a:lnTo>
                      <a:pt x="0" y="3"/>
                    </a:lnTo>
                    <a:lnTo>
                      <a:pt x="0" y="2"/>
                    </a:lnTo>
                    <a:lnTo>
                      <a:pt x="1"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5" name="Freeform 96">
                <a:extLst>
                  <a:ext uri="{FF2B5EF4-FFF2-40B4-BE49-F238E27FC236}">
                    <a16:creationId xmlns:a16="http://schemas.microsoft.com/office/drawing/2014/main" id="{04257E2C-4CC4-4EA5-A962-2BBCA95295A5}"/>
                  </a:ext>
                </a:extLst>
              </p:cNvPr>
              <p:cNvSpPr>
                <a:spLocks/>
              </p:cNvSpPr>
              <p:nvPr/>
            </p:nvSpPr>
            <p:spPr bwMode="auto">
              <a:xfrm>
                <a:off x="4608" y="2252"/>
                <a:ext cx="226" cy="42"/>
              </a:xfrm>
              <a:custGeom>
                <a:avLst/>
                <a:gdLst>
                  <a:gd name="T0" fmla="*/ 0 w 226"/>
                  <a:gd name="T1" fmla="*/ 0 h 42"/>
                  <a:gd name="T2" fmla="*/ 226 w 226"/>
                  <a:gd name="T3" fmla="*/ 39 h 42"/>
                  <a:gd name="T4" fmla="*/ 226 w 226"/>
                  <a:gd name="T5" fmla="*/ 40 h 42"/>
                  <a:gd name="T6" fmla="*/ 226 w 226"/>
                  <a:gd name="T7" fmla="*/ 42 h 42"/>
                  <a:gd name="T8" fmla="*/ 0 w 226"/>
                  <a:gd name="T9" fmla="*/ 3 h 42"/>
                  <a:gd name="T10" fmla="*/ 0 w 226"/>
                  <a:gd name="T11" fmla="*/ 1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6" y="40"/>
                    </a:lnTo>
                    <a:lnTo>
                      <a:pt x="226" y="42"/>
                    </a:lnTo>
                    <a:lnTo>
                      <a:pt x="0" y="3"/>
                    </a:lnTo>
                    <a:lnTo>
                      <a:pt x="0" y="1"/>
                    </a:lnTo>
                    <a:lnTo>
                      <a:pt x="0"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6" name="Freeform 97">
                <a:extLst>
                  <a:ext uri="{FF2B5EF4-FFF2-40B4-BE49-F238E27FC236}">
                    <a16:creationId xmlns:a16="http://schemas.microsoft.com/office/drawing/2014/main" id="{787064E5-737D-43D9-B17B-229E5319011D}"/>
                  </a:ext>
                </a:extLst>
              </p:cNvPr>
              <p:cNvSpPr>
                <a:spLocks/>
              </p:cNvSpPr>
              <p:nvPr/>
            </p:nvSpPr>
            <p:spPr bwMode="auto">
              <a:xfrm>
                <a:off x="4608" y="2253"/>
                <a:ext cx="226" cy="43"/>
              </a:xfrm>
              <a:custGeom>
                <a:avLst/>
                <a:gdLst>
                  <a:gd name="T0" fmla="*/ 0 w 226"/>
                  <a:gd name="T1" fmla="*/ 0 h 43"/>
                  <a:gd name="T2" fmla="*/ 226 w 226"/>
                  <a:gd name="T3" fmla="*/ 39 h 43"/>
                  <a:gd name="T4" fmla="*/ 226 w 226"/>
                  <a:gd name="T5" fmla="*/ 41 h 43"/>
                  <a:gd name="T6" fmla="*/ 224 w 226"/>
                  <a:gd name="T7" fmla="*/ 43 h 43"/>
                  <a:gd name="T8" fmla="*/ 0 w 226"/>
                  <a:gd name="T9" fmla="*/ 4 h 43"/>
                  <a:gd name="T10" fmla="*/ 0 w 226"/>
                  <a:gd name="T11" fmla="*/ 2 h 43"/>
                  <a:gd name="T12" fmla="*/ 0 w 22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3">
                    <a:moveTo>
                      <a:pt x="0" y="0"/>
                    </a:moveTo>
                    <a:lnTo>
                      <a:pt x="226" y="39"/>
                    </a:lnTo>
                    <a:lnTo>
                      <a:pt x="226" y="41"/>
                    </a:lnTo>
                    <a:lnTo>
                      <a:pt x="224" y="43"/>
                    </a:lnTo>
                    <a:lnTo>
                      <a:pt x="0" y="4"/>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7" name="Freeform 98">
                <a:extLst>
                  <a:ext uri="{FF2B5EF4-FFF2-40B4-BE49-F238E27FC236}">
                    <a16:creationId xmlns:a16="http://schemas.microsoft.com/office/drawing/2014/main" id="{02227705-28CF-4A5A-ABB4-045F95D45D9E}"/>
                  </a:ext>
                </a:extLst>
              </p:cNvPr>
              <p:cNvSpPr>
                <a:spLocks/>
              </p:cNvSpPr>
              <p:nvPr/>
            </p:nvSpPr>
            <p:spPr bwMode="auto">
              <a:xfrm>
                <a:off x="4608" y="2255"/>
                <a:ext cx="226" cy="42"/>
              </a:xfrm>
              <a:custGeom>
                <a:avLst/>
                <a:gdLst>
                  <a:gd name="T0" fmla="*/ 0 w 226"/>
                  <a:gd name="T1" fmla="*/ 0 h 42"/>
                  <a:gd name="T2" fmla="*/ 226 w 226"/>
                  <a:gd name="T3" fmla="*/ 39 h 42"/>
                  <a:gd name="T4" fmla="*/ 224 w 226"/>
                  <a:gd name="T5" fmla="*/ 41 h 42"/>
                  <a:gd name="T6" fmla="*/ 224 w 226"/>
                  <a:gd name="T7" fmla="*/ 42 h 42"/>
                  <a:gd name="T8" fmla="*/ 0 w 226"/>
                  <a:gd name="T9" fmla="*/ 3 h 42"/>
                  <a:gd name="T10" fmla="*/ 0 w 226"/>
                  <a:gd name="T11" fmla="*/ 2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4" y="41"/>
                    </a:lnTo>
                    <a:lnTo>
                      <a:pt x="224" y="42"/>
                    </a:lnTo>
                    <a:lnTo>
                      <a:pt x="0" y="3"/>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8" name="Freeform 99">
                <a:extLst>
                  <a:ext uri="{FF2B5EF4-FFF2-40B4-BE49-F238E27FC236}">
                    <a16:creationId xmlns:a16="http://schemas.microsoft.com/office/drawing/2014/main" id="{C22FE4B7-ED51-461A-9B38-A811FDAF21FB}"/>
                  </a:ext>
                </a:extLst>
              </p:cNvPr>
              <p:cNvSpPr>
                <a:spLocks/>
              </p:cNvSpPr>
              <p:nvPr/>
            </p:nvSpPr>
            <p:spPr bwMode="auto">
              <a:xfrm>
                <a:off x="4608" y="2257"/>
                <a:ext cx="224" cy="42"/>
              </a:xfrm>
              <a:custGeom>
                <a:avLst/>
                <a:gdLst>
                  <a:gd name="T0" fmla="*/ 0 w 224"/>
                  <a:gd name="T1" fmla="*/ 0 h 42"/>
                  <a:gd name="T2" fmla="*/ 224 w 224"/>
                  <a:gd name="T3" fmla="*/ 39 h 42"/>
                  <a:gd name="T4" fmla="*/ 224 w 224"/>
                  <a:gd name="T5" fmla="*/ 40 h 42"/>
                  <a:gd name="T6" fmla="*/ 222 w 224"/>
                  <a:gd name="T7" fmla="*/ 42 h 42"/>
                  <a:gd name="T8" fmla="*/ 0 w 224"/>
                  <a:gd name="T9" fmla="*/ 3 h 42"/>
                  <a:gd name="T10" fmla="*/ 0 w 224"/>
                  <a:gd name="T11" fmla="*/ 1 h 42"/>
                  <a:gd name="T12" fmla="*/ 0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0" y="0"/>
                    </a:moveTo>
                    <a:lnTo>
                      <a:pt x="224" y="39"/>
                    </a:lnTo>
                    <a:lnTo>
                      <a:pt x="224" y="40"/>
                    </a:lnTo>
                    <a:lnTo>
                      <a:pt x="222" y="42"/>
                    </a:lnTo>
                    <a:lnTo>
                      <a:pt x="0" y="3"/>
                    </a:lnTo>
                    <a:lnTo>
                      <a:pt x="0" y="1"/>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99" name="Freeform 100">
                <a:extLst>
                  <a:ext uri="{FF2B5EF4-FFF2-40B4-BE49-F238E27FC236}">
                    <a16:creationId xmlns:a16="http://schemas.microsoft.com/office/drawing/2014/main" id="{59A599DF-1EA7-4EB2-B810-BAF94AEE41C9}"/>
                  </a:ext>
                </a:extLst>
              </p:cNvPr>
              <p:cNvSpPr>
                <a:spLocks/>
              </p:cNvSpPr>
              <p:nvPr/>
            </p:nvSpPr>
            <p:spPr bwMode="auto">
              <a:xfrm>
                <a:off x="4608" y="2258"/>
                <a:ext cx="224" cy="43"/>
              </a:xfrm>
              <a:custGeom>
                <a:avLst/>
                <a:gdLst>
                  <a:gd name="T0" fmla="*/ 0 w 224"/>
                  <a:gd name="T1" fmla="*/ 0 h 43"/>
                  <a:gd name="T2" fmla="*/ 224 w 224"/>
                  <a:gd name="T3" fmla="*/ 39 h 43"/>
                  <a:gd name="T4" fmla="*/ 222 w 224"/>
                  <a:gd name="T5" fmla="*/ 41 h 43"/>
                  <a:gd name="T6" fmla="*/ 222 w 224"/>
                  <a:gd name="T7" fmla="*/ 43 h 43"/>
                  <a:gd name="T8" fmla="*/ 0 w 224"/>
                  <a:gd name="T9" fmla="*/ 4 h 43"/>
                  <a:gd name="T10" fmla="*/ 0 w 224"/>
                  <a:gd name="T11" fmla="*/ 2 h 43"/>
                  <a:gd name="T12" fmla="*/ 0 w 224"/>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3">
                    <a:moveTo>
                      <a:pt x="0" y="0"/>
                    </a:moveTo>
                    <a:lnTo>
                      <a:pt x="224" y="39"/>
                    </a:lnTo>
                    <a:lnTo>
                      <a:pt x="222" y="41"/>
                    </a:lnTo>
                    <a:lnTo>
                      <a:pt x="222" y="43"/>
                    </a:lnTo>
                    <a:lnTo>
                      <a:pt x="0" y="4"/>
                    </a:lnTo>
                    <a:lnTo>
                      <a:pt x="0" y="2"/>
                    </a:lnTo>
                    <a:lnTo>
                      <a:pt x="0" y="0"/>
                    </a:lnTo>
                    <a:close/>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0" name="Freeform 101">
                <a:extLst>
                  <a:ext uri="{FF2B5EF4-FFF2-40B4-BE49-F238E27FC236}">
                    <a16:creationId xmlns:a16="http://schemas.microsoft.com/office/drawing/2014/main" id="{0B23592C-DC31-4C4B-A3EE-213E38ED07E6}"/>
                  </a:ext>
                </a:extLst>
              </p:cNvPr>
              <p:cNvSpPr>
                <a:spLocks/>
              </p:cNvSpPr>
              <p:nvPr/>
            </p:nvSpPr>
            <p:spPr bwMode="auto">
              <a:xfrm>
                <a:off x="4606" y="2260"/>
                <a:ext cx="224" cy="42"/>
              </a:xfrm>
              <a:custGeom>
                <a:avLst/>
                <a:gdLst>
                  <a:gd name="T0" fmla="*/ 2 w 224"/>
                  <a:gd name="T1" fmla="*/ 0 h 42"/>
                  <a:gd name="T2" fmla="*/ 224 w 224"/>
                  <a:gd name="T3" fmla="*/ 39 h 42"/>
                  <a:gd name="T4" fmla="*/ 224 w 224"/>
                  <a:gd name="T5" fmla="*/ 41 h 42"/>
                  <a:gd name="T6" fmla="*/ 223 w 224"/>
                  <a:gd name="T7" fmla="*/ 42 h 42"/>
                  <a:gd name="T8" fmla="*/ 0 w 224"/>
                  <a:gd name="T9" fmla="*/ 4 h 42"/>
                  <a:gd name="T10" fmla="*/ 2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4" y="41"/>
                    </a:lnTo>
                    <a:lnTo>
                      <a:pt x="223" y="42"/>
                    </a:lnTo>
                    <a:lnTo>
                      <a:pt x="0" y="4"/>
                    </a:lnTo>
                    <a:lnTo>
                      <a:pt x="2"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1" name="Freeform 102">
                <a:extLst>
                  <a:ext uri="{FF2B5EF4-FFF2-40B4-BE49-F238E27FC236}">
                    <a16:creationId xmlns:a16="http://schemas.microsoft.com/office/drawing/2014/main" id="{A1196D73-A98F-414E-ABA8-6837B6BF812A}"/>
                  </a:ext>
                </a:extLst>
              </p:cNvPr>
              <p:cNvSpPr>
                <a:spLocks/>
              </p:cNvSpPr>
              <p:nvPr/>
            </p:nvSpPr>
            <p:spPr bwMode="auto">
              <a:xfrm>
                <a:off x="4606" y="2262"/>
                <a:ext cx="224" cy="42"/>
              </a:xfrm>
              <a:custGeom>
                <a:avLst/>
                <a:gdLst>
                  <a:gd name="T0" fmla="*/ 2 w 224"/>
                  <a:gd name="T1" fmla="*/ 0 h 42"/>
                  <a:gd name="T2" fmla="*/ 224 w 224"/>
                  <a:gd name="T3" fmla="*/ 39 h 42"/>
                  <a:gd name="T4" fmla="*/ 223 w 224"/>
                  <a:gd name="T5" fmla="*/ 40 h 42"/>
                  <a:gd name="T6" fmla="*/ 223 w 224"/>
                  <a:gd name="T7" fmla="*/ 42 h 42"/>
                  <a:gd name="T8" fmla="*/ 0 w 224"/>
                  <a:gd name="T9" fmla="*/ 3 h 42"/>
                  <a:gd name="T10" fmla="*/ 0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3" y="40"/>
                    </a:lnTo>
                    <a:lnTo>
                      <a:pt x="223" y="42"/>
                    </a:lnTo>
                    <a:lnTo>
                      <a:pt x="0" y="3"/>
                    </a:lnTo>
                    <a:lnTo>
                      <a:pt x="0"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2" name="Freeform 103">
                <a:extLst>
                  <a:ext uri="{FF2B5EF4-FFF2-40B4-BE49-F238E27FC236}">
                    <a16:creationId xmlns:a16="http://schemas.microsoft.com/office/drawing/2014/main" id="{AB0C0FAE-73BC-4018-91DE-577D5BBE2FC1}"/>
                  </a:ext>
                </a:extLst>
              </p:cNvPr>
              <p:cNvSpPr>
                <a:spLocks/>
              </p:cNvSpPr>
              <p:nvPr/>
            </p:nvSpPr>
            <p:spPr bwMode="auto">
              <a:xfrm>
                <a:off x="4606" y="2264"/>
                <a:ext cx="223" cy="42"/>
              </a:xfrm>
              <a:custGeom>
                <a:avLst/>
                <a:gdLst>
                  <a:gd name="T0" fmla="*/ 0 w 223"/>
                  <a:gd name="T1" fmla="*/ 0 h 42"/>
                  <a:gd name="T2" fmla="*/ 223 w 223"/>
                  <a:gd name="T3" fmla="*/ 38 h 42"/>
                  <a:gd name="T4" fmla="*/ 223 w 223"/>
                  <a:gd name="T5" fmla="*/ 40 h 42"/>
                  <a:gd name="T6" fmla="*/ 221 w 223"/>
                  <a:gd name="T7" fmla="*/ 42 h 42"/>
                  <a:gd name="T8" fmla="*/ 0 w 223"/>
                  <a:gd name="T9" fmla="*/ 3 h 42"/>
                  <a:gd name="T10" fmla="*/ 0 w 223"/>
                  <a:gd name="T11" fmla="*/ 1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8"/>
                    </a:lnTo>
                    <a:lnTo>
                      <a:pt x="223" y="40"/>
                    </a:lnTo>
                    <a:lnTo>
                      <a:pt x="221" y="42"/>
                    </a:lnTo>
                    <a:lnTo>
                      <a:pt x="0" y="3"/>
                    </a:lnTo>
                    <a:lnTo>
                      <a:pt x="0" y="1"/>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3" name="Freeform 104">
                <a:extLst>
                  <a:ext uri="{FF2B5EF4-FFF2-40B4-BE49-F238E27FC236}">
                    <a16:creationId xmlns:a16="http://schemas.microsoft.com/office/drawing/2014/main" id="{18E50BFE-28CA-4515-8C4E-8474F6B84373}"/>
                  </a:ext>
                </a:extLst>
              </p:cNvPr>
              <p:cNvSpPr>
                <a:spLocks/>
              </p:cNvSpPr>
              <p:nvPr/>
            </p:nvSpPr>
            <p:spPr bwMode="auto">
              <a:xfrm>
                <a:off x="4606" y="2265"/>
                <a:ext cx="223" cy="42"/>
              </a:xfrm>
              <a:custGeom>
                <a:avLst/>
                <a:gdLst>
                  <a:gd name="T0" fmla="*/ 0 w 223"/>
                  <a:gd name="T1" fmla="*/ 0 h 42"/>
                  <a:gd name="T2" fmla="*/ 223 w 223"/>
                  <a:gd name="T3" fmla="*/ 39 h 42"/>
                  <a:gd name="T4" fmla="*/ 221 w 223"/>
                  <a:gd name="T5" fmla="*/ 41 h 42"/>
                  <a:gd name="T6" fmla="*/ 219 w 223"/>
                  <a:gd name="T7" fmla="*/ 42 h 42"/>
                  <a:gd name="T8" fmla="*/ 0 w 223"/>
                  <a:gd name="T9" fmla="*/ 4 h 42"/>
                  <a:gd name="T10" fmla="*/ 0 w 223"/>
                  <a:gd name="T11" fmla="*/ 2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9"/>
                    </a:lnTo>
                    <a:lnTo>
                      <a:pt x="221" y="41"/>
                    </a:lnTo>
                    <a:lnTo>
                      <a:pt x="219" y="42"/>
                    </a:lnTo>
                    <a:lnTo>
                      <a:pt x="0" y="4"/>
                    </a:lnTo>
                    <a:lnTo>
                      <a:pt x="0" y="2"/>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4" name="Freeform 105">
                <a:extLst>
                  <a:ext uri="{FF2B5EF4-FFF2-40B4-BE49-F238E27FC236}">
                    <a16:creationId xmlns:a16="http://schemas.microsoft.com/office/drawing/2014/main" id="{CCCD0575-345B-4E3F-A85C-EC4C1DF9D5CC}"/>
                  </a:ext>
                </a:extLst>
              </p:cNvPr>
              <p:cNvSpPr>
                <a:spLocks/>
              </p:cNvSpPr>
              <p:nvPr/>
            </p:nvSpPr>
            <p:spPr bwMode="auto">
              <a:xfrm>
                <a:off x="4606" y="2267"/>
                <a:ext cx="221" cy="42"/>
              </a:xfrm>
              <a:custGeom>
                <a:avLst/>
                <a:gdLst>
                  <a:gd name="T0" fmla="*/ 0 w 221"/>
                  <a:gd name="T1" fmla="*/ 0 h 42"/>
                  <a:gd name="T2" fmla="*/ 221 w 221"/>
                  <a:gd name="T3" fmla="*/ 39 h 42"/>
                  <a:gd name="T4" fmla="*/ 221 w 221"/>
                  <a:gd name="T5" fmla="*/ 39 h 42"/>
                  <a:gd name="T6" fmla="*/ 219 w 221"/>
                  <a:gd name="T7" fmla="*/ 40 h 42"/>
                  <a:gd name="T8" fmla="*/ 219 w 221"/>
                  <a:gd name="T9" fmla="*/ 40 h 42"/>
                  <a:gd name="T10" fmla="*/ 218 w 221"/>
                  <a:gd name="T11" fmla="*/ 42 h 42"/>
                  <a:gd name="T12" fmla="*/ 0 w 221"/>
                  <a:gd name="T13" fmla="*/ 3 h 42"/>
                  <a:gd name="T14" fmla="*/ 0 w 221"/>
                  <a:gd name="T15" fmla="*/ 2 h 42"/>
                  <a:gd name="T16" fmla="*/ 0 w 221"/>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1" h="42">
                    <a:moveTo>
                      <a:pt x="0" y="0"/>
                    </a:moveTo>
                    <a:lnTo>
                      <a:pt x="221" y="39"/>
                    </a:lnTo>
                    <a:lnTo>
                      <a:pt x="219" y="40"/>
                    </a:lnTo>
                    <a:lnTo>
                      <a:pt x="218" y="42"/>
                    </a:lnTo>
                    <a:lnTo>
                      <a:pt x="0" y="3"/>
                    </a:lnTo>
                    <a:lnTo>
                      <a:pt x="0" y="2"/>
                    </a:lnTo>
                    <a:lnTo>
                      <a:pt x="0" y="0"/>
                    </a:lnTo>
                    <a:close/>
                  </a:path>
                </a:pathLst>
              </a:custGeom>
              <a:solidFill>
                <a:srgbClr val="EBE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5" name="Freeform 106">
                <a:extLst>
                  <a:ext uri="{FF2B5EF4-FFF2-40B4-BE49-F238E27FC236}">
                    <a16:creationId xmlns:a16="http://schemas.microsoft.com/office/drawing/2014/main" id="{2CA0E9DF-7865-4DEF-B9CB-E40ECB26874D}"/>
                  </a:ext>
                </a:extLst>
              </p:cNvPr>
              <p:cNvSpPr>
                <a:spLocks/>
              </p:cNvSpPr>
              <p:nvPr/>
            </p:nvSpPr>
            <p:spPr bwMode="auto">
              <a:xfrm>
                <a:off x="4606" y="2269"/>
                <a:ext cx="219" cy="40"/>
              </a:xfrm>
              <a:custGeom>
                <a:avLst/>
                <a:gdLst>
                  <a:gd name="T0" fmla="*/ 0 w 219"/>
                  <a:gd name="T1" fmla="*/ 0 h 40"/>
                  <a:gd name="T2" fmla="*/ 219 w 219"/>
                  <a:gd name="T3" fmla="*/ 38 h 40"/>
                  <a:gd name="T4" fmla="*/ 219 w 219"/>
                  <a:gd name="T5" fmla="*/ 38 h 40"/>
                  <a:gd name="T6" fmla="*/ 219 w 219"/>
                  <a:gd name="T7" fmla="*/ 38 h 40"/>
                  <a:gd name="T8" fmla="*/ 218 w 219"/>
                  <a:gd name="T9" fmla="*/ 40 h 40"/>
                  <a:gd name="T10" fmla="*/ 216 w 219"/>
                  <a:gd name="T11" fmla="*/ 40 h 40"/>
                  <a:gd name="T12" fmla="*/ 0 w 219"/>
                  <a:gd name="T13" fmla="*/ 3 h 40"/>
                  <a:gd name="T14" fmla="*/ 0 w 219"/>
                  <a:gd name="T15" fmla="*/ 1 h 40"/>
                  <a:gd name="T16" fmla="*/ 0 w 219"/>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9" h="40">
                    <a:moveTo>
                      <a:pt x="0" y="0"/>
                    </a:moveTo>
                    <a:lnTo>
                      <a:pt x="219" y="38"/>
                    </a:lnTo>
                    <a:lnTo>
                      <a:pt x="218" y="40"/>
                    </a:lnTo>
                    <a:lnTo>
                      <a:pt x="216" y="40"/>
                    </a:lnTo>
                    <a:lnTo>
                      <a:pt x="0" y="3"/>
                    </a:lnTo>
                    <a:lnTo>
                      <a:pt x="0" y="1"/>
                    </a:lnTo>
                    <a:lnTo>
                      <a:pt x="0"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6" name="Freeform 107">
                <a:extLst>
                  <a:ext uri="{FF2B5EF4-FFF2-40B4-BE49-F238E27FC236}">
                    <a16:creationId xmlns:a16="http://schemas.microsoft.com/office/drawing/2014/main" id="{3727A10E-C510-49E6-9BEE-D51D7A9907ED}"/>
                  </a:ext>
                </a:extLst>
              </p:cNvPr>
              <p:cNvSpPr>
                <a:spLocks/>
              </p:cNvSpPr>
              <p:nvPr/>
            </p:nvSpPr>
            <p:spPr bwMode="auto">
              <a:xfrm>
                <a:off x="4606" y="2270"/>
                <a:ext cx="218" cy="41"/>
              </a:xfrm>
              <a:custGeom>
                <a:avLst/>
                <a:gdLst>
                  <a:gd name="T0" fmla="*/ 0 w 218"/>
                  <a:gd name="T1" fmla="*/ 0 h 41"/>
                  <a:gd name="T2" fmla="*/ 218 w 218"/>
                  <a:gd name="T3" fmla="*/ 39 h 41"/>
                  <a:gd name="T4" fmla="*/ 216 w 218"/>
                  <a:gd name="T5" fmla="*/ 39 h 41"/>
                  <a:gd name="T6" fmla="*/ 214 w 218"/>
                  <a:gd name="T7" fmla="*/ 41 h 41"/>
                  <a:gd name="T8" fmla="*/ 0 w 218"/>
                  <a:gd name="T9" fmla="*/ 4 h 41"/>
                  <a:gd name="T10" fmla="*/ 0 w 218"/>
                  <a:gd name="T11" fmla="*/ 2 h 41"/>
                  <a:gd name="T12" fmla="*/ 0 w 218"/>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8" h="41">
                    <a:moveTo>
                      <a:pt x="0" y="0"/>
                    </a:moveTo>
                    <a:lnTo>
                      <a:pt x="218" y="39"/>
                    </a:lnTo>
                    <a:lnTo>
                      <a:pt x="216" y="39"/>
                    </a:lnTo>
                    <a:lnTo>
                      <a:pt x="214" y="41"/>
                    </a:lnTo>
                    <a:lnTo>
                      <a:pt x="0" y="4"/>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7" name="Freeform 108">
                <a:extLst>
                  <a:ext uri="{FF2B5EF4-FFF2-40B4-BE49-F238E27FC236}">
                    <a16:creationId xmlns:a16="http://schemas.microsoft.com/office/drawing/2014/main" id="{B4992156-66BE-4FBD-B7DB-A2B7C320F323}"/>
                  </a:ext>
                </a:extLst>
              </p:cNvPr>
              <p:cNvSpPr>
                <a:spLocks/>
              </p:cNvSpPr>
              <p:nvPr/>
            </p:nvSpPr>
            <p:spPr bwMode="auto">
              <a:xfrm>
                <a:off x="4606" y="2272"/>
                <a:ext cx="216" cy="41"/>
              </a:xfrm>
              <a:custGeom>
                <a:avLst/>
                <a:gdLst>
                  <a:gd name="T0" fmla="*/ 0 w 216"/>
                  <a:gd name="T1" fmla="*/ 0 h 41"/>
                  <a:gd name="T2" fmla="*/ 216 w 216"/>
                  <a:gd name="T3" fmla="*/ 37 h 41"/>
                  <a:gd name="T4" fmla="*/ 214 w 216"/>
                  <a:gd name="T5" fmla="*/ 39 h 41"/>
                  <a:gd name="T6" fmla="*/ 213 w 216"/>
                  <a:gd name="T7" fmla="*/ 41 h 41"/>
                  <a:gd name="T8" fmla="*/ 0 w 216"/>
                  <a:gd name="T9" fmla="*/ 3 h 41"/>
                  <a:gd name="T10" fmla="*/ 0 w 216"/>
                  <a:gd name="T11" fmla="*/ 2 h 41"/>
                  <a:gd name="T12" fmla="*/ 0 w 216"/>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1">
                    <a:moveTo>
                      <a:pt x="0" y="0"/>
                    </a:moveTo>
                    <a:lnTo>
                      <a:pt x="216" y="37"/>
                    </a:lnTo>
                    <a:lnTo>
                      <a:pt x="214" y="39"/>
                    </a:lnTo>
                    <a:lnTo>
                      <a:pt x="213" y="41"/>
                    </a:lnTo>
                    <a:lnTo>
                      <a:pt x="0" y="3"/>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8" name="Freeform 109">
                <a:extLst>
                  <a:ext uri="{FF2B5EF4-FFF2-40B4-BE49-F238E27FC236}">
                    <a16:creationId xmlns:a16="http://schemas.microsoft.com/office/drawing/2014/main" id="{EE829B29-EBAC-4821-BA3D-44E6BB5EFD5A}"/>
                  </a:ext>
                </a:extLst>
              </p:cNvPr>
              <p:cNvSpPr>
                <a:spLocks/>
              </p:cNvSpPr>
              <p:nvPr/>
            </p:nvSpPr>
            <p:spPr bwMode="auto">
              <a:xfrm>
                <a:off x="4606" y="2274"/>
                <a:ext cx="214" cy="40"/>
              </a:xfrm>
              <a:custGeom>
                <a:avLst/>
                <a:gdLst>
                  <a:gd name="T0" fmla="*/ 0 w 214"/>
                  <a:gd name="T1" fmla="*/ 0 h 40"/>
                  <a:gd name="T2" fmla="*/ 214 w 214"/>
                  <a:gd name="T3" fmla="*/ 37 h 40"/>
                  <a:gd name="T4" fmla="*/ 213 w 214"/>
                  <a:gd name="T5" fmla="*/ 39 h 40"/>
                  <a:gd name="T6" fmla="*/ 211 w 214"/>
                  <a:gd name="T7" fmla="*/ 40 h 40"/>
                  <a:gd name="T8" fmla="*/ 0 w 214"/>
                  <a:gd name="T9" fmla="*/ 3 h 40"/>
                  <a:gd name="T10" fmla="*/ 0 w 214"/>
                  <a:gd name="T11" fmla="*/ 1 h 40"/>
                  <a:gd name="T12" fmla="*/ 0 w 214"/>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4" h="40">
                    <a:moveTo>
                      <a:pt x="0" y="0"/>
                    </a:moveTo>
                    <a:lnTo>
                      <a:pt x="214" y="37"/>
                    </a:lnTo>
                    <a:lnTo>
                      <a:pt x="213" y="39"/>
                    </a:lnTo>
                    <a:lnTo>
                      <a:pt x="211" y="40"/>
                    </a:lnTo>
                    <a:lnTo>
                      <a:pt x="0" y="3"/>
                    </a:lnTo>
                    <a:lnTo>
                      <a:pt x="0" y="1"/>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09" name="Freeform 110">
                <a:extLst>
                  <a:ext uri="{FF2B5EF4-FFF2-40B4-BE49-F238E27FC236}">
                    <a16:creationId xmlns:a16="http://schemas.microsoft.com/office/drawing/2014/main" id="{64F77074-7774-4B0B-9EE7-83567CF12FC6}"/>
                  </a:ext>
                </a:extLst>
              </p:cNvPr>
              <p:cNvSpPr>
                <a:spLocks/>
              </p:cNvSpPr>
              <p:nvPr/>
            </p:nvSpPr>
            <p:spPr bwMode="auto">
              <a:xfrm>
                <a:off x="4606" y="2275"/>
                <a:ext cx="213" cy="41"/>
              </a:xfrm>
              <a:custGeom>
                <a:avLst/>
                <a:gdLst>
                  <a:gd name="T0" fmla="*/ 0 w 213"/>
                  <a:gd name="T1" fmla="*/ 0 h 41"/>
                  <a:gd name="T2" fmla="*/ 213 w 213"/>
                  <a:gd name="T3" fmla="*/ 38 h 41"/>
                  <a:gd name="T4" fmla="*/ 211 w 213"/>
                  <a:gd name="T5" fmla="*/ 39 h 41"/>
                  <a:gd name="T6" fmla="*/ 209 w 213"/>
                  <a:gd name="T7" fmla="*/ 41 h 41"/>
                  <a:gd name="T8" fmla="*/ 0 w 213"/>
                  <a:gd name="T9" fmla="*/ 4 h 41"/>
                  <a:gd name="T10" fmla="*/ 0 w 213"/>
                  <a:gd name="T11" fmla="*/ 2 h 41"/>
                  <a:gd name="T12" fmla="*/ 0 w 213"/>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3" h="41">
                    <a:moveTo>
                      <a:pt x="0" y="0"/>
                    </a:moveTo>
                    <a:lnTo>
                      <a:pt x="213" y="38"/>
                    </a:lnTo>
                    <a:lnTo>
                      <a:pt x="211" y="39"/>
                    </a:lnTo>
                    <a:lnTo>
                      <a:pt x="209" y="41"/>
                    </a:lnTo>
                    <a:lnTo>
                      <a:pt x="0" y="4"/>
                    </a:lnTo>
                    <a:lnTo>
                      <a:pt x="0" y="2"/>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0" name="Freeform 111">
                <a:extLst>
                  <a:ext uri="{FF2B5EF4-FFF2-40B4-BE49-F238E27FC236}">
                    <a16:creationId xmlns:a16="http://schemas.microsoft.com/office/drawing/2014/main" id="{FC34807A-F856-4751-92BB-0A27AD03E7F9}"/>
                  </a:ext>
                </a:extLst>
              </p:cNvPr>
              <p:cNvSpPr>
                <a:spLocks/>
              </p:cNvSpPr>
              <p:nvPr/>
            </p:nvSpPr>
            <p:spPr bwMode="auto">
              <a:xfrm>
                <a:off x="4606" y="2277"/>
                <a:ext cx="211" cy="39"/>
              </a:xfrm>
              <a:custGeom>
                <a:avLst/>
                <a:gdLst>
                  <a:gd name="T0" fmla="*/ 0 w 211"/>
                  <a:gd name="T1" fmla="*/ 0 h 39"/>
                  <a:gd name="T2" fmla="*/ 211 w 211"/>
                  <a:gd name="T3" fmla="*/ 37 h 39"/>
                  <a:gd name="T4" fmla="*/ 209 w 211"/>
                  <a:gd name="T5" fmla="*/ 39 h 39"/>
                  <a:gd name="T6" fmla="*/ 206 w 211"/>
                  <a:gd name="T7" fmla="*/ 39 h 39"/>
                  <a:gd name="T8" fmla="*/ 0 w 211"/>
                  <a:gd name="T9" fmla="*/ 3 h 39"/>
                  <a:gd name="T10" fmla="*/ 0 w 211"/>
                  <a:gd name="T11" fmla="*/ 2 h 39"/>
                  <a:gd name="T12" fmla="*/ 0 w 211"/>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1" h="39">
                    <a:moveTo>
                      <a:pt x="0" y="0"/>
                    </a:moveTo>
                    <a:lnTo>
                      <a:pt x="211" y="37"/>
                    </a:lnTo>
                    <a:lnTo>
                      <a:pt x="209" y="39"/>
                    </a:lnTo>
                    <a:lnTo>
                      <a:pt x="206" y="39"/>
                    </a:lnTo>
                    <a:lnTo>
                      <a:pt x="0" y="3"/>
                    </a:lnTo>
                    <a:lnTo>
                      <a:pt x="0" y="2"/>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1" name="Freeform 112">
                <a:extLst>
                  <a:ext uri="{FF2B5EF4-FFF2-40B4-BE49-F238E27FC236}">
                    <a16:creationId xmlns:a16="http://schemas.microsoft.com/office/drawing/2014/main" id="{22A95409-46ED-4B2C-9F59-B493F2D096BD}"/>
                  </a:ext>
                </a:extLst>
              </p:cNvPr>
              <p:cNvSpPr>
                <a:spLocks/>
              </p:cNvSpPr>
              <p:nvPr/>
            </p:nvSpPr>
            <p:spPr bwMode="auto">
              <a:xfrm>
                <a:off x="4606" y="2279"/>
                <a:ext cx="209" cy="39"/>
              </a:xfrm>
              <a:custGeom>
                <a:avLst/>
                <a:gdLst>
                  <a:gd name="T0" fmla="*/ 0 w 209"/>
                  <a:gd name="T1" fmla="*/ 0 h 39"/>
                  <a:gd name="T2" fmla="*/ 209 w 209"/>
                  <a:gd name="T3" fmla="*/ 37 h 39"/>
                  <a:gd name="T4" fmla="*/ 206 w 209"/>
                  <a:gd name="T5" fmla="*/ 37 h 39"/>
                  <a:gd name="T6" fmla="*/ 204 w 209"/>
                  <a:gd name="T7" fmla="*/ 39 h 39"/>
                  <a:gd name="T8" fmla="*/ 0 w 209"/>
                  <a:gd name="T9" fmla="*/ 3 h 39"/>
                  <a:gd name="T10" fmla="*/ 0 w 209"/>
                  <a:gd name="T11" fmla="*/ 1 h 39"/>
                  <a:gd name="T12" fmla="*/ 0 w 209"/>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39">
                    <a:moveTo>
                      <a:pt x="0" y="0"/>
                    </a:moveTo>
                    <a:lnTo>
                      <a:pt x="209" y="37"/>
                    </a:lnTo>
                    <a:lnTo>
                      <a:pt x="206" y="37"/>
                    </a:lnTo>
                    <a:lnTo>
                      <a:pt x="204" y="39"/>
                    </a:lnTo>
                    <a:lnTo>
                      <a:pt x="0" y="3"/>
                    </a:lnTo>
                    <a:lnTo>
                      <a:pt x="0" y="1"/>
                    </a:lnTo>
                    <a:lnTo>
                      <a:pt x="0" y="0"/>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2" name="Freeform 113">
                <a:extLst>
                  <a:ext uri="{FF2B5EF4-FFF2-40B4-BE49-F238E27FC236}">
                    <a16:creationId xmlns:a16="http://schemas.microsoft.com/office/drawing/2014/main" id="{23947F5E-36D7-4EEB-9C78-74901A9BF0B8}"/>
                  </a:ext>
                </a:extLst>
              </p:cNvPr>
              <p:cNvSpPr>
                <a:spLocks/>
              </p:cNvSpPr>
              <p:nvPr/>
            </p:nvSpPr>
            <p:spPr bwMode="auto">
              <a:xfrm>
                <a:off x="4606" y="2280"/>
                <a:ext cx="206" cy="39"/>
              </a:xfrm>
              <a:custGeom>
                <a:avLst/>
                <a:gdLst>
                  <a:gd name="T0" fmla="*/ 0 w 206"/>
                  <a:gd name="T1" fmla="*/ 0 h 39"/>
                  <a:gd name="T2" fmla="*/ 206 w 206"/>
                  <a:gd name="T3" fmla="*/ 36 h 39"/>
                  <a:gd name="T4" fmla="*/ 204 w 206"/>
                  <a:gd name="T5" fmla="*/ 38 h 39"/>
                  <a:gd name="T6" fmla="*/ 203 w 206"/>
                  <a:gd name="T7" fmla="*/ 39 h 39"/>
                  <a:gd name="T8" fmla="*/ 0 w 206"/>
                  <a:gd name="T9" fmla="*/ 4 h 39"/>
                  <a:gd name="T10" fmla="*/ 0 w 206"/>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6" h="39">
                    <a:moveTo>
                      <a:pt x="0" y="0"/>
                    </a:moveTo>
                    <a:lnTo>
                      <a:pt x="206" y="36"/>
                    </a:lnTo>
                    <a:lnTo>
                      <a:pt x="204" y="38"/>
                    </a:lnTo>
                    <a:lnTo>
                      <a:pt x="203" y="39"/>
                    </a:lnTo>
                    <a:lnTo>
                      <a:pt x="0" y="4"/>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3" name="Freeform 114">
                <a:extLst>
                  <a:ext uri="{FF2B5EF4-FFF2-40B4-BE49-F238E27FC236}">
                    <a16:creationId xmlns:a16="http://schemas.microsoft.com/office/drawing/2014/main" id="{88461A8C-1AC3-49DF-904A-6A10EF0628A5}"/>
                  </a:ext>
                </a:extLst>
              </p:cNvPr>
              <p:cNvSpPr>
                <a:spLocks/>
              </p:cNvSpPr>
              <p:nvPr/>
            </p:nvSpPr>
            <p:spPr bwMode="auto">
              <a:xfrm>
                <a:off x="4606" y="2282"/>
                <a:ext cx="204" cy="39"/>
              </a:xfrm>
              <a:custGeom>
                <a:avLst/>
                <a:gdLst>
                  <a:gd name="T0" fmla="*/ 0 w 204"/>
                  <a:gd name="T1" fmla="*/ 0 h 39"/>
                  <a:gd name="T2" fmla="*/ 204 w 204"/>
                  <a:gd name="T3" fmla="*/ 36 h 39"/>
                  <a:gd name="T4" fmla="*/ 203 w 204"/>
                  <a:gd name="T5" fmla="*/ 37 h 39"/>
                  <a:gd name="T6" fmla="*/ 201 w 204"/>
                  <a:gd name="T7" fmla="*/ 39 h 39"/>
                  <a:gd name="T8" fmla="*/ 0 w 204"/>
                  <a:gd name="T9" fmla="*/ 4 h 39"/>
                  <a:gd name="T10" fmla="*/ 0 w 204"/>
                  <a:gd name="T11" fmla="*/ 2 h 39"/>
                  <a:gd name="T12" fmla="*/ 0 w 204"/>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 h="39">
                    <a:moveTo>
                      <a:pt x="0" y="0"/>
                    </a:moveTo>
                    <a:lnTo>
                      <a:pt x="204" y="36"/>
                    </a:lnTo>
                    <a:lnTo>
                      <a:pt x="203" y="37"/>
                    </a:lnTo>
                    <a:lnTo>
                      <a:pt x="201" y="39"/>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4" name="Freeform 115">
                <a:extLst>
                  <a:ext uri="{FF2B5EF4-FFF2-40B4-BE49-F238E27FC236}">
                    <a16:creationId xmlns:a16="http://schemas.microsoft.com/office/drawing/2014/main" id="{EEAF5720-D6B9-4A09-8CAE-99A407BCFEBA}"/>
                  </a:ext>
                </a:extLst>
              </p:cNvPr>
              <p:cNvSpPr>
                <a:spLocks/>
              </p:cNvSpPr>
              <p:nvPr/>
            </p:nvSpPr>
            <p:spPr bwMode="auto">
              <a:xfrm>
                <a:off x="4606" y="2284"/>
                <a:ext cx="203" cy="39"/>
              </a:xfrm>
              <a:custGeom>
                <a:avLst/>
                <a:gdLst>
                  <a:gd name="T0" fmla="*/ 0 w 203"/>
                  <a:gd name="T1" fmla="*/ 0 h 39"/>
                  <a:gd name="T2" fmla="*/ 203 w 203"/>
                  <a:gd name="T3" fmla="*/ 35 h 39"/>
                  <a:gd name="T4" fmla="*/ 201 w 203"/>
                  <a:gd name="T5" fmla="*/ 37 h 39"/>
                  <a:gd name="T6" fmla="*/ 197 w 203"/>
                  <a:gd name="T7" fmla="*/ 39 h 39"/>
                  <a:gd name="T8" fmla="*/ 0 w 203"/>
                  <a:gd name="T9" fmla="*/ 3 h 39"/>
                  <a:gd name="T10" fmla="*/ 0 w 203"/>
                  <a:gd name="T11" fmla="*/ 2 h 39"/>
                  <a:gd name="T12" fmla="*/ 0 w 203"/>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3" h="39">
                    <a:moveTo>
                      <a:pt x="0" y="0"/>
                    </a:moveTo>
                    <a:lnTo>
                      <a:pt x="203" y="35"/>
                    </a:lnTo>
                    <a:lnTo>
                      <a:pt x="201" y="37"/>
                    </a:lnTo>
                    <a:lnTo>
                      <a:pt x="197" y="39"/>
                    </a:lnTo>
                    <a:lnTo>
                      <a:pt x="0" y="3"/>
                    </a:lnTo>
                    <a:lnTo>
                      <a:pt x="0" y="2"/>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5" name="Freeform 116">
                <a:extLst>
                  <a:ext uri="{FF2B5EF4-FFF2-40B4-BE49-F238E27FC236}">
                    <a16:creationId xmlns:a16="http://schemas.microsoft.com/office/drawing/2014/main" id="{0A13862A-FBBD-405A-99C3-B5F71F58CB97}"/>
                  </a:ext>
                </a:extLst>
              </p:cNvPr>
              <p:cNvSpPr>
                <a:spLocks/>
              </p:cNvSpPr>
              <p:nvPr/>
            </p:nvSpPr>
            <p:spPr bwMode="auto">
              <a:xfrm>
                <a:off x="4606" y="2286"/>
                <a:ext cx="201" cy="37"/>
              </a:xfrm>
              <a:custGeom>
                <a:avLst/>
                <a:gdLst>
                  <a:gd name="T0" fmla="*/ 0 w 201"/>
                  <a:gd name="T1" fmla="*/ 0 h 37"/>
                  <a:gd name="T2" fmla="*/ 201 w 201"/>
                  <a:gd name="T3" fmla="*/ 35 h 37"/>
                  <a:gd name="T4" fmla="*/ 197 w 201"/>
                  <a:gd name="T5" fmla="*/ 37 h 37"/>
                  <a:gd name="T6" fmla="*/ 196 w 201"/>
                  <a:gd name="T7" fmla="*/ 37 h 37"/>
                  <a:gd name="T8" fmla="*/ 0 w 201"/>
                  <a:gd name="T9" fmla="*/ 3 h 37"/>
                  <a:gd name="T10" fmla="*/ 0 w 201"/>
                  <a:gd name="T11" fmla="*/ 1 h 37"/>
                  <a:gd name="T12" fmla="*/ 0 w 20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37">
                    <a:moveTo>
                      <a:pt x="0" y="0"/>
                    </a:moveTo>
                    <a:lnTo>
                      <a:pt x="201" y="35"/>
                    </a:lnTo>
                    <a:lnTo>
                      <a:pt x="197" y="37"/>
                    </a:lnTo>
                    <a:lnTo>
                      <a:pt x="196" y="37"/>
                    </a:lnTo>
                    <a:lnTo>
                      <a:pt x="0" y="3"/>
                    </a:lnTo>
                    <a:lnTo>
                      <a:pt x="0" y="1"/>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6" name="Freeform 117">
                <a:extLst>
                  <a:ext uri="{FF2B5EF4-FFF2-40B4-BE49-F238E27FC236}">
                    <a16:creationId xmlns:a16="http://schemas.microsoft.com/office/drawing/2014/main" id="{25F4DDC2-2FA2-4B66-A633-142E072D4317}"/>
                  </a:ext>
                </a:extLst>
              </p:cNvPr>
              <p:cNvSpPr>
                <a:spLocks/>
              </p:cNvSpPr>
              <p:nvPr/>
            </p:nvSpPr>
            <p:spPr bwMode="auto">
              <a:xfrm>
                <a:off x="4606" y="2287"/>
                <a:ext cx="197" cy="37"/>
              </a:xfrm>
              <a:custGeom>
                <a:avLst/>
                <a:gdLst>
                  <a:gd name="T0" fmla="*/ 0 w 197"/>
                  <a:gd name="T1" fmla="*/ 0 h 37"/>
                  <a:gd name="T2" fmla="*/ 197 w 197"/>
                  <a:gd name="T3" fmla="*/ 36 h 37"/>
                  <a:gd name="T4" fmla="*/ 196 w 197"/>
                  <a:gd name="T5" fmla="*/ 36 h 37"/>
                  <a:gd name="T6" fmla="*/ 194 w 197"/>
                  <a:gd name="T7" fmla="*/ 37 h 37"/>
                  <a:gd name="T8" fmla="*/ 0 w 197"/>
                  <a:gd name="T9" fmla="*/ 4 h 37"/>
                  <a:gd name="T10" fmla="*/ 0 w 197"/>
                  <a:gd name="T11" fmla="*/ 2 h 37"/>
                  <a:gd name="T12" fmla="*/ 0 w 197"/>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7" h="37">
                    <a:moveTo>
                      <a:pt x="0" y="0"/>
                    </a:moveTo>
                    <a:lnTo>
                      <a:pt x="197" y="36"/>
                    </a:lnTo>
                    <a:lnTo>
                      <a:pt x="196" y="36"/>
                    </a:lnTo>
                    <a:lnTo>
                      <a:pt x="194" y="37"/>
                    </a:lnTo>
                    <a:lnTo>
                      <a:pt x="0" y="4"/>
                    </a:lnTo>
                    <a:lnTo>
                      <a:pt x="0" y="2"/>
                    </a:lnTo>
                    <a:lnTo>
                      <a:pt x="0"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7" name="Freeform 118">
                <a:extLst>
                  <a:ext uri="{FF2B5EF4-FFF2-40B4-BE49-F238E27FC236}">
                    <a16:creationId xmlns:a16="http://schemas.microsoft.com/office/drawing/2014/main" id="{DF60A934-89D2-477A-A192-EBE0E0350833}"/>
                  </a:ext>
                </a:extLst>
              </p:cNvPr>
              <p:cNvSpPr>
                <a:spLocks/>
              </p:cNvSpPr>
              <p:nvPr/>
            </p:nvSpPr>
            <p:spPr bwMode="auto">
              <a:xfrm>
                <a:off x="4606" y="2289"/>
                <a:ext cx="196" cy="37"/>
              </a:xfrm>
              <a:custGeom>
                <a:avLst/>
                <a:gdLst>
                  <a:gd name="T0" fmla="*/ 0 w 196"/>
                  <a:gd name="T1" fmla="*/ 0 h 37"/>
                  <a:gd name="T2" fmla="*/ 196 w 196"/>
                  <a:gd name="T3" fmla="*/ 34 h 37"/>
                  <a:gd name="T4" fmla="*/ 194 w 196"/>
                  <a:gd name="T5" fmla="*/ 35 h 37"/>
                  <a:gd name="T6" fmla="*/ 191 w 196"/>
                  <a:gd name="T7" fmla="*/ 37 h 37"/>
                  <a:gd name="T8" fmla="*/ 0 w 196"/>
                  <a:gd name="T9" fmla="*/ 3 h 37"/>
                  <a:gd name="T10" fmla="*/ 0 w 196"/>
                  <a:gd name="T11" fmla="*/ 2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6" y="34"/>
                    </a:lnTo>
                    <a:lnTo>
                      <a:pt x="194" y="35"/>
                    </a:lnTo>
                    <a:lnTo>
                      <a:pt x="191" y="37"/>
                    </a:lnTo>
                    <a:lnTo>
                      <a:pt x="0" y="3"/>
                    </a:lnTo>
                    <a:lnTo>
                      <a:pt x="0" y="2"/>
                    </a:lnTo>
                    <a:lnTo>
                      <a:pt x="0" y="0"/>
                    </a:ln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8" name="Freeform 119">
                <a:extLst>
                  <a:ext uri="{FF2B5EF4-FFF2-40B4-BE49-F238E27FC236}">
                    <a16:creationId xmlns:a16="http://schemas.microsoft.com/office/drawing/2014/main" id="{2006C36B-246A-452E-90F6-8CE4206E436F}"/>
                  </a:ext>
                </a:extLst>
              </p:cNvPr>
              <p:cNvSpPr>
                <a:spLocks/>
              </p:cNvSpPr>
              <p:nvPr/>
            </p:nvSpPr>
            <p:spPr bwMode="auto">
              <a:xfrm>
                <a:off x="4606" y="2291"/>
                <a:ext cx="194" cy="37"/>
              </a:xfrm>
              <a:custGeom>
                <a:avLst/>
                <a:gdLst>
                  <a:gd name="T0" fmla="*/ 0 w 194"/>
                  <a:gd name="T1" fmla="*/ 0 h 37"/>
                  <a:gd name="T2" fmla="*/ 194 w 194"/>
                  <a:gd name="T3" fmla="*/ 33 h 37"/>
                  <a:gd name="T4" fmla="*/ 191 w 194"/>
                  <a:gd name="T5" fmla="*/ 35 h 37"/>
                  <a:gd name="T6" fmla="*/ 189 w 194"/>
                  <a:gd name="T7" fmla="*/ 37 h 37"/>
                  <a:gd name="T8" fmla="*/ 0 w 194"/>
                  <a:gd name="T9" fmla="*/ 3 h 37"/>
                  <a:gd name="T10" fmla="*/ 0 w 194"/>
                  <a:gd name="T11" fmla="*/ 1 h 37"/>
                  <a:gd name="T12" fmla="*/ 0 w 194"/>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4" h="37">
                    <a:moveTo>
                      <a:pt x="0" y="0"/>
                    </a:moveTo>
                    <a:lnTo>
                      <a:pt x="194" y="33"/>
                    </a:lnTo>
                    <a:lnTo>
                      <a:pt x="191" y="35"/>
                    </a:lnTo>
                    <a:lnTo>
                      <a:pt x="189" y="37"/>
                    </a:lnTo>
                    <a:lnTo>
                      <a:pt x="0" y="3"/>
                    </a:lnTo>
                    <a:lnTo>
                      <a:pt x="0" y="1"/>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19" name="Freeform 120">
                <a:extLst>
                  <a:ext uri="{FF2B5EF4-FFF2-40B4-BE49-F238E27FC236}">
                    <a16:creationId xmlns:a16="http://schemas.microsoft.com/office/drawing/2014/main" id="{D7DCFFBD-8D2F-4A49-895A-8804B7917A9C}"/>
                  </a:ext>
                </a:extLst>
              </p:cNvPr>
              <p:cNvSpPr>
                <a:spLocks/>
              </p:cNvSpPr>
              <p:nvPr/>
            </p:nvSpPr>
            <p:spPr bwMode="auto">
              <a:xfrm>
                <a:off x="4606" y="2292"/>
                <a:ext cx="191" cy="37"/>
              </a:xfrm>
              <a:custGeom>
                <a:avLst/>
                <a:gdLst>
                  <a:gd name="T0" fmla="*/ 0 w 191"/>
                  <a:gd name="T1" fmla="*/ 0 h 37"/>
                  <a:gd name="T2" fmla="*/ 191 w 191"/>
                  <a:gd name="T3" fmla="*/ 34 h 37"/>
                  <a:gd name="T4" fmla="*/ 189 w 191"/>
                  <a:gd name="T5" fmla="*/ 36 h 37"/>
                  <a:gd name="T6" fmla="*/ 187 w 191"/>
                  <a:gd name="T7" fmla="*/ 37 h 37"/>
                  <a:gd name="T8" fmla="*/ 0 w 191"/>
                  <a:gd name="T9" fmla="*/ 4 h 37"/>
                  <a:gd name="T10" fmla="*/ 0 w 191"/>
                  <a:gd name="T11" fmla="*/ 2 h 37"/>
                  <a:gd name="T12" fmla="*/ 0 w 19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7">
                    <a:moveTo>
                      <a:pt x="0" y="0"/>
                    </a:moveTo>
                    <a:lnTo>
                      <a:pt x="191" y="34"/>
                    </a:lnTo>
                    <a:lnTo>
                      <a:pt x="189" y="36"/>
                    </a:lnTo>
                    <a:lnTo>
                      <a:pt x="187" y="37"/>
                    </a:lnTo>
                    <a:lnTo>
                      <a:pt x="0" y="4"/>
                    </a:lnTo>
                    <a:lnTo>
                      <a:pt x="0" y="2"/>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0" name="Freeform 121">
                <a:extLst>
                  <a:ext uri="{FF2B5EF4-FFF2-40B4-BE49-F238E27FC236}">
                    <a16:creationId xmlns:a16="http://schemas.microsoft.com/office/drawing/2014/main" id="{E5BED26F-8FF7-439C-91B8-70C788EADDC7}"/>
                  </a:ext>
                </a:extLst>
              </p:cNvPr>
              <p:cNvSpPr>
                <a:spLocks/>
              </p:cNvSpPr>
              <p:nvPr/>
            </p:nvSpPr>
            <p:spPr bwMode="auto">
              <a:xfrm>
                <a:off x="4606" y="2294"/>
                <a:ext cx="189" cy="35"/>
              </a:xfrm>
              <a:custGeom>
                <a:avLst/>
                <a:gdLst>
                  <a:gd name="T0" fmla="*/ 0 w 189"/>
                  <a:gd name="T1" fmla="*/ 0 h 35"/>
                  <a:gd name="T2" fmla="*/ 189 w 189"/>
                  <a:gd name="T3" fmla="*/ 34 h 35"/>
                  <a:gd name="T4" fmla="*/ 187 w 189"/>
                  <a:gd name="T5" fmla="*/ 35 h 35"/>
                  <a:gd name="T6" fmla="*/ 184 w 189"/>
                  <a:gd name="T7" fmla="*/ 35 h 35"/>
                  <a:gd name="T8" fmla="*/ 0 w 189"/>
                  <a:gd name="T9" fmla="*/ 3 h 35"/>
                  <a:gd name="T10" fmla="*/ 0 w 189"/>
                  <a:gd name="T11" fmla="*/ 2 h 35"/>
                  <a:gd name="T12" fmla="*/ 0 w 189"/>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9" h="35">
                    <a:moveTo>
                      <a:pt x="0" y="0"/>
                    </a:moveTo>
                    <a:lnTo>
                      <a:pt x="189" y="34"/>
                    </a:lnTo>
                    <a:lnTo>
                      <a:pt x="187" y="35"/>
                    </a:lnTo>
                    <a:lnTo>
                      <a:pt x="184" y="35"/>
                    </a:lnTo>
                    <a:lnTo>
                      <a:pt x="0" y="3"/>
                    </a:lnTo>
                    <a:lnTo>
                      <a:pt x="0" y="2"/>
                    </a:lnTo>
                    <a:lnTo>
                      <a:pt x="0" y="0"/>
                    </a:lnTo>
                    <a:close/>
                  </a:path>
                </a:pathLst>
              </a:custGeom>
              <a:solidFill>
                <a:srgbClr val="DA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1" name="Freeform 122">
                <a:extLst>
                  <a:ext uri="{FF2B5EF4-FFF2-40B4-BE49-F238E27FC236}">
                    <a16:creationId xmlns:a16="http://schemas.microsoft.com/office/drawing/2014/main" id="{86DDF5C9-5125-41A4-91AD-26AD2AE73387}"/>
                  </a:ext>
                </a:extLst>
              </p:cNvPr>
              <p:cNvSpPr>
                <a:spLocks/>
              </p:cNvSpPr>
              <p:nvPr/>
            </p:nvSpPr>
            <p:spPr bwMode="auto">
              <a:xfrm>
                <a:off x="4606" y="2296"/>
                <a:ext cx="187" cy="35"/>
              </a:xfrm>
              <a:custGeom>
                <a:avLst/>
                <a:gdLst>
                  <a:gd name="T0" fmla="*/ 0 w 187"/>
                  <a:gd name="T1" fmla="*/ 0 h 35"/>
                  <a:gd name="T2" fmla="*/ 187 w 187"/>
                  <a:gd name="T3" fmla="*/ 33 h 35"/>
                  <a:gd name="T4" fmla="*/ 184 w 187"/>
                  <a:gd name="T5" fmla="*/ 33 h 35"/>
                  <a:gd name="T6" fmla="*/ 182 w 187"/>
                  <a:gd name="T7" fmla="*/ 35 h 35"/>
                  <a:gd name="T8" fmla="*/ 0 w 187"/>
                  <a:gd name="T9" fmla="*/ 3 h 35"/>
                  <a:gd name="T10" fmla="*/ 0 w 187"/>
                  <a:gd name="T11" fmla="*/ 1 h 35"/>
                  <a:gd name="T12" fmla="*/ 0 w 187"/>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7" h="35">
                    <a:moveTo>
                      <a:pt x="0" y="0"/>
                    </a:moveTo>
                    <a:lnTo>
                      <a:pt x="187" y="33"/>
                    </a:lnTo>
                    <a:lnTo>
                      <a:pt x="184" y="33"/>
                    </a:lnTo>
                    <a:lnTo>
                      <a:pt x="182" y="35"/>
                    </a:lnTo>
                    <a:lnTo>
                      <a:pt x="0" y="3"/>
                    </a:lnTo>
                    <a:lnTo>
                      <a:pt x="0" y="1"/>
                    </a:lnTo>
                    <a:lnTo>
                      <a:pt x="0" y="0"/>
                    </a:lnTo>
                    <a:close/>
                  </a:path>
                </a:pathLst>
              </a:custGeom>
              <a:solidFill>
                <a:srgbClr val="D8D8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2" name="Freeform 123">
                <a:extLst>
                  <a:ext uri="{FF2B5EF4-FFF2-40B4-BE49-F238E27FC236}">
                    <a16:creationId xmlns:a16="http://schemas.microsoft.com/office/drawing/2014/main" id="{ED2BAC92-7D6B-4102-8B44-EBC66F6C3D99}"/>
                  </a:ext>
                </a:extLst>
              </p:cNvPr>
              <p:cNvSpPr>
                <a:spLocks/>
              </p:cNvSpPr>
              <p:nvPr/>
            </p:nvSpPr>
            <p:spPr bwMode="auto">
              <a:xfrm>
                <a:off x="4606" y="2297"/>
                <a:ext cx="184" cy="36"/>
              </a:xfrm>
              <a:custGeom>
                <a:avLst/>
                <a:gdLst>
                  <a:gd name="T0" fmla="*/ 0 w 184"/>
                  <a:gd name="T1" fmla="*/ 0 h 36"/>
                  <a:gd name="T2" fmla="*/ 184 w 184"/>
                  <a:gd name="T3" fmla="*/ 32 h 36"/>
                  <a:gd name="T4" fmla="*/ 182 w 184"/>
                  <a:gd name="T5" fmla="*/ 34 h 36"/>
                  <a:gd name="T6" fmla="*/ 179 w 184"/>
                  <a:gd name="T7" fmla="*/ 36 h 36"/>
                  <a:gd name="T8" fmla="*/ 0 w 184"/>
                  <a:gd name="T9" fmla="*/ 4 h 36"/>
                  <a:gd name="T10" fmla="*/ 0 w 184"/>
                  <a:gd name="T11" fmla="*/ 2 h 36"/>
                  <a:gd name="T12" fmla="*/ 0 w 184"/>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6">
                    <a:moveTo>
                      <a:pt x="0" y="0"/>
                    </a:moveTo>
                    <a:lnTo>
                      <a:pt x="184" y="32"/>
                    </a:lnTo>
                    <a:lnTo>
                      <a:pt x="182" y="34"/>
                    </a:lnTo>
                    <a:lnTo>
                      <a:pt x="179" y="36"/>
                    </a:lnTo>
                    <a:lnTo>
                      <a:pt x="0" y="4"/>
                    </a:lnTo>
                    <a:lnTo>
                      <a:pt x="0" y="2"/>
                    </a:lnTo>
                    <a:lnTo>
                      <a:pt x="0" y="0"/>
                    </a:lnTo>
                    <a:close/>
                  </a:path>
                </a:pathLst>
              </a:custGeom>
              <a:solidFill>
                <a:srgbClr val="D7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3" name="Freeform 124">
                <a:extLst>
                  <a:ext uri="{FF2B5EF4-FFF2-40B4-BE49-F238E27FC236}">
                    <a16:creationId xmlns:a16="http://schemas.microsoft.com/office/drawing/2014/main" id="{870A0815-77E8-4D8F-84EE-D4400D7A39C9}"/>
                  </a:ext>
                </a:extLst>
              </p:cNvPr>
              <p:cNvSpPr>
                <a:spLocks/>
              </p:cNvSpPr>
              <p:nvPr/>
            </p:nvSpPr>
            <p:spPr bwMode="auto">
              <a:xfrm>
                <a:off x="4606" y="2299"/>
                <a:ext cx="182" cy="36"/>
              </a:xfrm>
              <a:custGeom>
                <a:avLst/>
                <a:gdLst>
                  <a:gd name="T0" fmla="*/ 0 w 182"/>
                  <a:gd name="T1" fmla="*/ 0 h 36"/>
                  <a:gd name="T2" fmla="*/ 182 w 182"/>
                  <a:gd name="T3" fmla="*/ 32 h 36"/>
                  <a:gd name="T4" fmla="*/ 179 w 182"/>
                  <a:gd name="T5" fmla="*/ 34 h 36"/>
                  <a:gd name="T6" fmla="*/ 177 w 182"/>
                  <a:gd name="T7" fmla="*/ 36 h 36"/>
                  <a:gd name="T8" fmla="*/ 2 w 182"/>
                  <a:gd name="T9" fmla="*/ 3 h 36"/>
                  <a:gd name="T10" fmla="*/ 0 w 182"/>
                  <a:gd name="T11" fmla="*/ 2 h 36"/>
                  <a:gd name="T12" fmla="*/ 0 w 1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2" h="36">
                    <a:moveTo>
                      <a:pt x="0" y="0"/>
                    </a:moveTo>
                    <a:lnTo>
                      <a:pt x="182" y="32"/>
                    </a:lnTo>
                    <a:lnTo>
                      <a:pt x="179" y="34"/>
                    </a:lnTo>
                    <a:lnTo>
                      <a:pt x="177" y="36"/>
                    </a:lnTo>
                    <a:lnTo>
                      <a:pt x="2" y="3"/>
                    </a:lnTo>
                    <a:lnTo>
                      <a:pt x="0" y="2"/>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4" name="Freeform 125">
                <a:extLst>
                  <a:ext uri="{FF2B5EF4-FFF2-40B4-BE49-F238E27FC236}">
                    <a16:creationId xmlns:a16="http://schemas.microsoft.com/office/drawing/2014/main" id="{1FE19313-D37A-4FED-832C-739425A8AD32}"/>
                  </a:ext>
                </a:extLst>
              </p:cNvPr>
              <p:cNvSpPr>
                <a:spLocks/>
              </p:cNvSpPr>
              <p:nvPr/>
            </p:nvSpPr>
            <p:spPr bwMode="auto">
              <a:xfrm>
                <a:off x="4606" y="2301"/>
                <a:ext cx="179" cy="34"/>
              </a:xfrm>
              <a:custGeom>
                <a:avLst/>
                <a:gdLst>
                  <a:gd name="T0" fmla="*/ 0 w 179"/>
                  <a:gd name="T1" fmla="*/ 0 h 34"/>
                  <a:gd name="T2" fmla="*/ 179 w 179"/>
                  <a:gd name="T3" fmla="*/ 32 h 34"/>
                  <a:gd name="T4" fmla="*/ 177 w 179"/>
                  <a:gd name="T5" fmla="*/ 34 h 34"/>
                  <a:gd name="T6" fmla="*/ 174 w 179"/>
                  <a:gd name="T7" fmla="*/ 34 h 34"/>
                  <a:gd name="T8" fmla="*/ 2 w 179"/>
                  <a:gd name="T9" fmla="*/ 3 h 34"/>
                  <a:gd name="T10" fmla="*/ 2 w 179"/>
                  <a:gd name="T11" fmla="*/ 1 h 34"/>
                  <a:gd name="T12" fmla="*/ 0 w 179"/>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4">
                    <a:moveTo>
                      <a:pt x="0" y="0"/>
                    </a:moveTo>
                    <a:lnTo>
                      <a:pt x="179" y="32"/>
                    </a:lnTo>
                    <a:lnTo>
                      <a:pt x="177" y="34"/>
                    </a:lnTo>
                    <a:lnTo>
                      <a:pt x="174" y="34"/>
                    </a:lnTo>
                    <a:lnTo>
                      <a:pt x="2" y="3"/>
                    </a:lnTo>
                    <a:lnTo>
                      <a:pt x="2" y="1"/>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5" name="Freeform 126">
                <a:extLst>
                  <a:ext uri="{FF2B5EF4-FFF2-40B4-BE49-F238E27FC236}">
                    <a16:creationId xmlns:a16="http://schemas.microsoft.com/office/drawing/2014/main" id="{5EF1F761-20C4-4670-9755-DFD23029E9A9}"/>
                  </a:ext>
                </a:extLst>
              </p:cNvPr>
              <p:cNvSpPr>
                <a:spLocks/>
              </p:cNvSpPr>
              <p:nvPr/>
            </p:nvSpPr>
            <p:spPr bwMode="auto">
              <a:xfrm>
                <a:off x="4608" y="2302"/>
                <a:ext cx="175" cy="34"/>
              </a:xfrm>
              <a:custGeom>
                <a:avLst/>
                <a:gdLst>
                  <a:gd name="T0" fmla="*/ 0 w 175"/>
                  <a:gd name="T1" fmla="*/ 0 h 34"/>
                  <a:gd name="T2" fmla="*/ 175 w 175"/>
                  <a:gd name="T3" fmla="*/ 33 h 34"/>
                  <a:gd name="T4" fmla="*/ 172 w 175"/>
                  <a:gd name="T5" fmla="*/ 33 h 34"/>
                  <a:gd name="T6" fmla="*/ 170 w 175"/>
                  <a:gd name="T7" fmla="*/ 34 h 34"/>
                  <a:gd name="T8" fmla="*/ 0 w 175"/>
                  <a:gd name="T9" fmla="*/ 4 h 34"/>
                  <a:gd name="T10" fmla="*/ 0 w 175"/>
                  <a:gd name="T11" fmla="*/ 2 h 34"/>
                  <a:gd name="T12" fmla="*/ 0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0" y="0"/>
                    </a:moveTo>
                    <a:lnTo>
                      <a:pt x="175" y="33"/>
                    </a:lnTo>
                    <a:lnTo>
                      <a:pt x="172" y="33"/>
                    </a:lnTo>
                    <a:lnTo>
                      <a:pt x="170" y="34"/>
                    </a:lnTo>
                    <a:lnTo>
                      <a:pt x="0" y="4"/>
                    </a:lnTo>
                    <a:lnTo>
                      <a:pt x="0" y="2"/>
                    </a:lnTo>
                    <a:lnTo>
                      <a:pt x="0" y="0"/>
                    </a:lnTo>
                    <a:close/>
                  </a:path>
                </a:pathLst>
              </a:custGeom>
              <a:solidFill>
                <a:srgbClr val="D4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6" name="Freeform 127">
                <a:extLst>
                  <a:ext uri="{FF2B5EF4-FFF2-40B4-BE49-F238E27FC236}">
                    <a16:creationId xmlns:a16="http://schemas.microsoft.com/office/drawing/2014/main" id="{985F7933-BCB5-4169-B65F-132595E29070}"/>
                  </a:ext>
                </a:extLst>
              </p:cNvPr>
              <p:cNvSpPr>
                <a:spLocks/>
              </p:cNvSpPr>
              <p:nvPr/>
            </p:nvSpPr>
            <p:spPr bwMode="auto">
              <a:xfrm>
                <a:off x="4608" y="2304"/>
                <a:ext cx="172" cy="34"/>
              </a:xfrm>
              <a:custGeom>
                <a:avLst/>
                <a:gdLst>
                  <a:gd name="T0" fmla="*/ 0 w 172"/>
                  <a:gd name="T1" fmla="*/ 0 h 34"/>
                  <a:gd name="T2" fmla="*/ 172 w 172"/>
                  <a:gd name="T3" fmla="*/ 31 h 34"/>
                  <a:gd name="T4" fmla="*/ 170 w 172"/>
                  <a:gd name="T5" fmla="*/ 32 h 34"/>
                  <a:gd name="T6" fmla="*/ 167 w 172"/>
                  <a:gd name="T7" fmla="*/ 34 h 34"/>
                  <a:gd name="T8" fmla="*/ 0 w 172"/>
                  <a:gd name="T9" fmla="*/ 3 h 34"/>
                  <a:gd name="T10" fmla="*/ 0 w 172"/>
                  <a:gd name="T11" fmla="*/ 2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72" y="31"/>
                    </a:lnTo>
                    <a:lnTo>
                      <a:pt x="170" y="32"/>
                    </a:lnTo>
                    <a:lnTo>
                      <a:pt x="167" y="34"/>
                    </a:lnTo>
                    <a:lnTo>
                      <a:pt x="0" y="3"/>
                    </a:lnTo>
                    <a:lnTo>
                      <a:pt x="0" y="2"/>
                    </a:lnTo>
                    <a:lnTo>
                      <a:pt x="0"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7" name="Freeform 128">
                <a:extLst>
                  <a:ext uri="{FF2B5EF4-FFF2-40B4-BE49-F238E27FC236}">
                    <a16:creationId xmlns:a16="http://schemas.microsoft.com/office/drawing/2014/main" id="{3A2BB9E2-3FCA-483E-9DB9-A6F034C65B3F}"/>
                  </a:ext>
                </a:extLst>
              </p:cNvPr>
              <p:cNvSpPr>
                <a:spLocks/>
              </p:cNvSpPr>
              <p:nvPr/>
            </p:nvSpPr>
            <p:spPr bwMode="auto">
              <a:xfrm>
                <a:off x="4608" y="2306"/>
                <a:ext cx="170" cy="34"/>
              </a:xfrm>
              <a:custGeom>
                <a:avLst/>
                <a:gdLst>
                  <a:gd name="T0" fmla="*/ 0 w 170"/>
                  <a:gd name="T1" fmla="*/ 0 h 34"/>
                  <a:gd name="T2" fmla="*/ 170 w 170"/>
                  <a:gd name="T3" fmla="*/ 30 h 34"/>
                  <a:gd name="T4" fmla="*/ 167 w 170"/>
                  <a:gd name="T5" fmla="*/ 32 h 34"/>
                  <a:gd name="T6" fmla="*/ 165 w 170"/>
                  <a:gd name="T7" fmla="*/ 34 h 34"/>
                  <a:gd name="T8" fmla="*/ 0 w 170"/>
                  <a:gd name="T9" fmla="*/ 3 h 34"/>
                  <a:gd name="T10" fmla="*/ 0 w 170"/>
                  <a:gd name="T11" fmla="*/ 1 h 34"/>
                  <a:gd name="T12" fmla="*/ 0 w 170"/>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 h="34">
                    <a:moveTo>
                      <a:pt x="0" y="0"/>
                    </a:moveTo>
                    <a:lnTo>
                      <a:pt x="170" y="30"/>
                    </a:lnTo>
                    <a:lnTo>
                      <a:pt x="167" y="32"/>
                    </a:lnTo>
                    <a:lnTo>
                      <a:pt x="165" y="34"/>
                    </a:lnTo>
                    <a:lnTo>
                      <a:pt x="0" y="3"/>
                    </a:lnTo>
                    <a:lnTo>
                      <a:pt x="0" y="1"/>
                    </a:lnTo>
                    <a:lnTo>
                      <a:pt x="0" y="0"/>
                    </a:lnTo>
                    <a:close/>
                  </a:path>
                </a:pathLst>
              </a:custGeom>
              <a:solidFill>
                <a:srgbClr val="D1D0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8" name="Freeform 129">
                <a:extLst>
                  <a:ext uri="{FF2B5EF4-FFF2-40B4-BE49-F238E27FC236}">
                    <a16:creationId xmlns:a16="http://schemas.microsoft.com/office/drawing/2014/main" id="{E8ADD413-3268-4C7E-B142-C9FCF72F5C76}"/>
                  </a:ext>
                </a:extLst>
              </p:cNvPr>
              <p:cNvSpPr>
                <a:spLocks/>
              </p:cNvSpPr>
              <p:nvPr/>
            </p:nvSpPr>
            <p:spPr bwMode="auto">
              <a:xfrm>
                <a:off x="4608" y="2307"/>
                <a:ext cx="167" cy="33"/>
              </a:xfrm>
              <a:custGeom>
                <a:avLst/>
                <a:gdLst>
                  <a:gd name="T0" fmla="*/ 0 w 167"/>
                  <a:gd name="T1" fmla="*/ 0 h 33"/>
                  <a:gd name="T2" fmla="*/ 167 w 167"/>
                  <a:gd name="T3" fmla="*/ 31 h 33"/>
                  <a:gd name="T4" fmla="*/ 165 w 167"/>
                  <a:gd name="T5" fmla="*/ 33 h 33"/>
                  <a:gd name="T6" fmla="*/ 162 w 167"/>
                  <a:gd name="T7" fmla="*/ 33 h 33"/>
                  <a:gd name="T8" fmla="*/ 1 w 167"/>
                  <a:gd name="T9" fmla="*/ 6 h 33"/>
                  <a:gd name="T10" fmla="*/ 0 w 167"/>
                  <a:gd name="T11" fmla="*/ 2 h 33"/>
                  <a:gd name="T12" fmla="*/ 0 w 167"/>
                  <a:gd name="T13" fmla="*/ 0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33">
                    <a:moveTo>
                      <a:pt x="0" y="0"/>
                    </a:moveTo>
                    <a:lnTo>
                      <a:pt x="167" y="31"/>
                    </a:lnTo>
                    <a:lnTo>
                      <a:pt x="165" y="33"/>
                    </a:lnTo>
                    <a:lnTo>
                      <a:pt x="162" y="33"/>
                    </a:lnTo>
                    <a:lnTo>
                      <a:pt x="1" y="6"/>
                    </a:lnTo>
                    <a:lnTo>
                      <a:pt x="0" y="2"/>
                    </a:lnTo>
                    <a:lnTo>
                      <a:pt x="0" y="0"/>
                    </a:lnTo>
                    <a:close/>
                  </a:path>
                </a:pathLst>
              </a:custGeom>
              <a:solidFill>
                <a:srgbClr val="D0C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29" name="Freeform 130">
                <a:extLst>
                  <a:ext uri="{FF2B5EF4-FFF2-40B4-BE49-F238E27FC236}">
                    <a16:creationId xmlns:a16="http://schemas.microsoft.com/office/drawing/2014/main" id="{E6CCFAA1-3713-4B4E-AA5B-508F3B1B072C}"/>
                  </a:ext>
                </a:extLst>
              </p:cNvPr>
              <p:cNvSpPr>
                <a:spLocks/>
              </p:cNvSpPr>
              <p:nvPr/>
            </p:nvSpPr>
            <p:spPr bwMode="auto">
              <a:xfrm>
                <a:off x="4608" y="2309"/>
                <a:ext cx="165" cy="32"/>
              </a:xfrm>
              <a:custGeom>
                <a:avLst/>
                <a:gdLst>
                  <a:gd name="T0" fmla="*/ 0 w 165"/>
                  <a:gd name="T1" fmla="*/ 0 h 32"/>
                  <a:gd name="T2" fmla="*/ 165 w 165"/>
                  <a:gd name="T3" fmla="*/ 31 h 32"/>
                  <a:gd name="T4" fmla="*/ 162 w 165"/>
                  <a:gd name="T5" fmla="*/ 31 h 32"/>
                  <a:gd name="T6" fmla="*/ 160 w 165"/>
                  <a:gd name="T7" fmla="*/ 32 h 32"/>
                  <a:gd name="T8" fmla="*/ 1 w 165"/>
                  <a:gd name="T9" fmla="*/ 5 h 32"/>
                  <a:gd name="T10" fmla="*/ 1 w 165"/>
                  <a:gd name="T11" fmla="*/ 4 h 32"/>
                  <a:gd name="T12" fmla="*/ 0 w 165"/>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5" h="32">
                    <a:moveTo>
                      <a:pt x="0" y="0"/>
                    </a:moveTo>
                    <a:lnTo>
                      <a:pt x="165" y="31"/>
                    </a:lnTo>
                    <a:lnTo>
                      <a:pt x="162" y="31"/>
                    </a:lnTo>
                    <a:lnTo>
                      <a:pt x="160" y="32"/>
                    </a:lnTo>
                    <a:lnTo>
                      <a:pt x="1" y="5"/>
                    </a:lnTo>
                    <a:lnTo>
                      <a:pt x="1" y="4"/>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0" name="Freeform 131">
                <a:extLst>
                  <a:ext uri="{FF2B5EF4-FFF2-40B4-BE49-F238E27FC236}">
                    <a16:creationId xmlns:a16="http://schemas.microsoft.com/office/drawing/2014/main" id="{C987F9C6-1BC0-4D84-B3F4-44C2940C81D0}"/>
                  </a:ext>
                </a:extLst>
              </p:cNvPr>
              <p:cNvSpPr>
                <a:spLocks/>
              </p:cNvSpPr>
              <p:nvPr/>
            </p:nvSpPr>
            <p:spPr bwMode="auto">
              <a:xfrm>
                <a:off x="4609" y="2313"/>
                <a:ext cx="161" cy="30"/>
              </a:xfrm>
              <a:custGeom>
                <a:avLst/>
                <a:gdLst>
                  <a:gd name="T0" fmla="*/ 0 w 161"/>
                  <a:gd name="T1" fmla="*/ 0 h 30"/>
                  <a:gd name="T2" fmla="*/ 161 w 161"/>
                  <a:gd name="T3" fmla="*/ 27 h 30"/>
                  <a:gd name="T4" fmla="*/ 159 w 161"/>
                  <a:gd name="T5" fmla="*/ 28 h 30"/>
                  <a:gd name="T6" fmla="*/ 156 w 161"/>
                  <a:gd name="T7" fmla="*/ 30 h 30"/>
                  <a:gd name="T8" fmla="*/ 0 w 161"/>
                  <a:gd name="T9" fmla="*/ 3 h 30"/>
                  <a:gd name="T10" fmla="*/ 0 w 161"/>
                  <a:gd name="T11" fmla="*/ 1 h 30"/>
                  <a:gd name="T12" fmla="*/ 0 w 161"/>
                  <a:gd name="T13" fmla="*/ 0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30">
                    <a:moveTo>
                      <a:pt x="0" y="0"/>
                    </a:moveTo>
                    <a:lnTo>
                      <a:pt x="161" y="27"/>
                    </a:lnTo>
                    <a:lnTo>
                      <a:pt x="159" y="28"/>
                    </a:lnTo>
                    <a:lnTo>
                      <a:pt x="156" y="30"/>
                    </a:lnTo>
                    <a:lnTo>
                      <a:pt x="0" y="3"/>
                    </a:lnTo>
                    <a:lnTo>
                      <a:pt x="0" y="1"/>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1" name="Freeform 132">
                <a:extLst>
                  <a:ext uri="{FF2B5EF4-FFF2-40B4-BE49-F238E27FC236}">
                    <a16:creationId xmlns:a16="http://schemas.microsoft.com/office/drawing/2014/main" id="{AF10A3A5-6B54-4093-A112-6D4F3B015C28}"/>
                  </a:ext>
                </a:extLst>
              </p:cNvPr>
              <p:cNvSpPr>
                <a:spLocks/>
              </p:cNvSpPr>
              <p:nvPr/>
            </p:nvSpPr>
            <p:spPr bwMode="auto">
              <a:xfrm>
                <a:off x="4609" y="2314"/>
                <a:ext cx="159" cy="31"/>
              </a:xfrm>
              <a:custGeom>
                <a:avLst/>
                <a:gdLst>
                  <a:gd name="T0" fmla="*/ 0 w 159"/>
                  <a:gd name="T1" fmla="*/ 0 h 31"/>
                  <a:gd name="T2" fmla="*/ 159 w 159"/>
                  <a:gd name="T3" fmla="*/ 27 h 31"/>
                  <a:gd name="T4" fmla="*/ 156 w 159"/>
                  <a:gd name="T5" fmla="*/ 29 h 31"/>
                  <a:gd name="T6" fmla="*/ 152 w 159"/>
                  <a:gd name="T7" fmla="*/ 31 h 31"/>
                  <a:gd name="T8" fmla="*/ 0 w 159"/>
                  <a:gd name="T9" fmla="*/ 4 h 31"/>
                  <a:gd name="T10" fmla="*/ 0 w 159"/>
                  <a:gd name="T11" fmla="*/ 2 h 31"/>
                  <a:gd name="T12" fmla="*/ 0 w 159"/>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31">
                    <a:moveTo>
                      <a:pt x="0" y="0"/>
                    </a:moveTo>
                    <a:lnTo>
                      <a:pt x="159" y="27"/>
                    </a:lnTo>
                    <a:lnTo>
                      <a:pt x="156" y="29"/>
                    </a:lnTo>
                    <a:lnTo>
                      <a:pt x="152" y="31"/>
                    </a:lnTo>
                    <a:lnTo>
                      <a:pt x="0" y="4"/>
                    </a:lnTo>
                    <a:lnTo>
                      <a:pt x="0" y="2"/>
                    </a:lnTo>
                    <a:lnTo>
                      <a:pt x="0" y="0"/>
                    </a:lnTo>
                    <a:close/>
                  </a:path>
                </a:pathLst>
              </a:custGeom>
              <a:solidFill>
                <a:srgbClr val="CECE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2" name="Freeform 133">
                <a:extLst>
                  <a:ext uri="{FF2B5EF4-FFF2-40B4-BE49-F238E27FC236}">
                    <a16:creationId xmlns:a16="http://schemas.microsoft.com/office/drawing/2014/main" id="{96882294-C192-42FC-848A-1DFAFA8A3465}"/>
                  </a:ext>
                </a:extLst>
              </p:cNvPr>
              <p:cNvSpPr>
                <a:spLocks/>
              </p:cNvSpPr>
              <p:nvPr/>
            </p:nvSpPr>
            <p:spPr bwMode="auto">
              <a:xfrm>
                <a:off x="4609" y="2316"/>
                <a:ext cx="156" cy="29"/>
              </a:xfrm>
              <a:custGeom>
                <a:avLst/>
                <a:gdLst>
                  <a:gd name="T0" fmla="*/ 0 w 156"/>
                  <a:gd name="T1" fmla="*/ 0 h 29"/>
                  <a:gd name="T2" fmla="*/ 156 w 156"/>
                  <a:gd name="T3" fmla="*/ 27 h 29"/>
                  <a:gd name="T4" fmla="*/ 152 w 156"/>
                  <a:gd name="T5" fmla="*/ 29 h 29"/>
                  <a:gd name="T6" fmla="*/ 151 w 156"/>
                  <a:gd name="T7" fmla="*/ 29 h 29"/>
                  <a:gd name="T8" fmla="*/ 2 w 156"/>
                  <a:gd name="T9" fmla="*/ 3 h 29"/>
                  <a:gd name="T10" fmla="*/ 0 w 156"/>
                  <a:gd name="T11" fmla="*/ 2 h 29"/>
                  <a:gd name="T12" fmla="*/ 0 w 156"/>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6" h="29">
                    <a:moveTo>
                      <a:pt x="0" y="0"/>
                    </a:moveTo>
                    <a:lnTo>
                      <a:pt x="156" y="27"/>
                    </a:lnTo>
                    <a:lnTo>
                      <a:pt x="152" y="29"/>
                    </a:lnTo>
                    <a:lnTo>
                      <a:pt x="151" y="29"/>
                    </a:lnTo>
                    <a:lnTo>
                      <a:pt x="2" y="3"/>
                    </a:lnTo>
                    <a:lnTo>
                      <a:pt x="0" y="2"/>
                    </a:lnTo>
                    <a:lnTo>
                      <a:pt x="0" y="0"/>
                    </a:lnTo>
                    <a:close/>
                  </a:path>
                </a:pathLst>
              </a:custGeom>
              <a:solidFill>
                <a:srgbClr val="CDCD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3" name="Freeform 134">
                <a:extLst>
                  <a:ext uri="{FF2B5EF4-FFF2-40B4-BE49-F238E27FC236}">
                    <a16:creationId xmlns:a16="http://schemas.microsoft.com/office/drawing/2014/main" id="{E00C16D4-1D67-4EA5-9DA6-6FECF4D5350C}"/>
                  </a:ext>
                </a:extLst>
              </p:cNvPr>
              <p:cNvSpPr>
                <a:spLocks/>
              </p:cNvSpPr>
              <p:nvPr/>
            </p:nvSpPr>
            <p:spPr bwMode="auto">
              <a:xfrm>
                <a:off x="4609" y="2318"/>
                <a:ext cx="152" cy="28"/>
              </a:xfrm>
              <a:custGeom>
                <a:avLst/>
                <a:gdLst>
                  <a:gd name="T0" fmla="*/ 0 w 152"/>
                  <a:gd name="T1" fmla="*/ 0 h 28"/>
                  <a:gd name="T2" fmla="*/ 152 w 152"/>
                  <a:gd name="T3" fmla="*/ 27 h 28"/>
                  <a:gd name="T4" fmla="*/ 151 w 152"/>
                  <a:gd name="T5" fmla="*/ 27 h 28"/>
                  <a:gd name="T6" fmla="*/ 147 w 152"/>
                  <a:gd name="T7" fmla="*/ 28 h 28"/>
                  <a:gd name="T8" fmla="*/ 2 w 152"/>
                  <a:gd name="T9" fmla="*/ 3 h 28"/>
                  <a:gd name="T10" fmla="*/ 2 w 152"/>
                  <a:gd name="T11" fmla="*/ 1 h 28"/>
                  <a:gd name="T12" fmla="*/ 0 w 152"/>
                  <a:gd name="T13" fmla="*/ 0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28">
                    <a:moveTo>
                      <a:pt x="0" y="0"/>
                    </a:moveTo>
                    <a:lnTo>
                      <a:pt x="152" y="27"/>
                    </a:lnTo>
                    <a:lnTo>
                      <a:pt x="151" y="27"/>
                    </a:lnTo>
                    <a:lnTo>
                      <a:pt x="147" y="28"/>
                    </a:lnTo>
                    <a:lnTo>
                      <a:pt x="2" y="3"/>
                    </a:lnTo>
                    <a:lnTo>
                      <a:pt x="2"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4" name="Freeform 135">
                <a:extLst>
                  <a:ext uri="{FF2B5EF4-FFF2-40B4-BE49-F238E27FC236}">
                    <a16:creationId xmlns:a16="http://schemas.microsoft.com/office/drawing/2014/main" id="{BC7F94F6-827D-4B69-B50F-14013E1E0A32}"/>
                  </a:ext>
                </a:extLst>
              </p:cNvPr>
              <p:cNvSpPr>
                <a:spLocks/>
              </p:cNvSpPr>
              <p:nvPr/>
            </p:nvSpPr>
            <p:spPr bwMode="auto">
              <a:xfrm>
                <a:off x="4611" y="2319"/>
                <a:ext cx="149" cy="29"/>
              </a:xfrm>
              <a:custGeom>
                <a:avLst/>
                <a:gdLst>
                  <a:gd name="T0" fmla="*/ 0 w 149"/>
                  <a:gd name="T1" fmla="*/ 0 h 29"/>
                  <a:gd name="T2" fmla="*/ 149 w 149"/>
                  <a:gd name="T3" fmla="*/ 26 h 29"/>
                  <a:gd name="T4" fmla="*/ 145 w 149"/>
                  <a:gd name="T5" fmla="*/ 27 h 29"/>
                  <a:gd name="T6" fmla="*/ 142 w 149"/>
                  <a:gd name="T7" fmla="*/ 29 h 29"/>
                  <a:gd name="T8" fmla="*/ 0 w 149"/>
                  <a:gd name="T9" fmla="*/ 4 h 29"/>
                  <a:gd name="T10" fmla="*/ 0 w 149"/>
                  <a:gd name="T11" fmla="*/ 2 h 29"/>
                  <a:gd name="T12" fmla="*/ 0 w 149"/>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9" h="29">
                    <a:moveTo>
                      <a:pt x="0" y="0"/>
                    </a:moveTo>
                    <a:lnTo>
                      <a:pt x="149" y="26"/>
                    </a:lnTo>
                    <a:lnTo>
                      <a:pt x="145" y="27"/>
                    </a:lnTo>
                    <a:lnTo>
                      <a:pt x="142" y="29"/>
                    </a:lnTo>
                    <a:lnTo>
                      <a:pt x="0" y="4"/>
                    </a:lnTo>
                    <a:lnTo>
                      <a:pt x="0" y="2"/>
                    </a:lnTo>
                    <a:lnTo>
                      <a:pt x="0" y="0"/>
                    </a:lnTo>
                    <a:close/>
                  </a:path>
                </a:pathLst>
              </a:custGeom>
              <a:solidFill>
                <a:srgbClr val="CBCB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5" name="Freeform 136">
                <a:extLst>
                  <a:ext uri="{FF2B5EF4-FFF2-40B4-BE49-F238E27FC236}">
                    <a16:creationId xmlns:a16="http://schemas.microsoft.com/office/drawing/2014/main" id="{EA95AE70-22AB-45F7-83FC-90A10976976E}"/>
                  </a:ext>
                </a:extLst>
              </p:cNvPr>
              <p:cNvSpPr>
                <a:spLocks/>
              </p:cNvSpPr>
              <p:nvPr/>
            </p:nvSpPr>
            <p:spPr bwMode="auto">
              <a:xfrm>
                <a:off x="4611" y="2321"/>
                <a:ext cx="145" cy="27"/>
              </a:xfrm>
              <a:custGeom>
                <a:avLst/>
                <a:gdLst>
                  <a:gd name="T0" fmla="*/ 0 w 145"/>
                  <a:gd name="T1" fmla="*/ 0 h 27"/>
                  <a:gd name="T2" fmla="*/ 145 w 145"/>
                  <a:gd name="T3" fmla="*/ 25 h 27"/>
                  <a:gd name="T4" fmla="*/ 142 w 145"/>
                  <a:gd name="T5" fmla="*/ 27 h 27"/>
                  <a:gd name="T6" fmla="*/ 140 w 145"/>
                  <a:gd name="T7" fmla="*/ 27 h 27"/>
                  <a:gd name="T8" fmla="*/ 2 w 145"/>
                  <a:gd name="T9" fmla="*/ 3 h 27"/>
                  <a:gd name="T10" fmla="*/ 0 w 145"/>
                  <a:gd name="T11" fmla="*/ 2 h 27"/>
                  <a:gd name="T12" fmla="*/ 0 w 14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5" h="27">
                    <a:moveTo>
                      <a:pt x="0" y="0"/>
                    </a:moveTo>
                    <a:lnTo>
                      <a:pt x="145" y="25"/>
                    </a:lnTo>
                    <a:lnTo>
                      <a:pt x="142" y="27"/>
                    </a:lnTo>
                    <a:lnTo>
                      <a:pt x="140" y="27"/>
                    </a:lnTo>
                    <a:lnTo>
                      <a:pt x="2" y="3"/>
                    </a:lnTo>
                    <a:lnTo>
                      <a:pt x="0" y="2"/>
                    </a:lnTo>
                    <a:lnTo>
                      <a:pt x="0" y="0"/>
                    </a:ln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6" name="Freeform 137">
                <a:extLst>
                  <a:ext uri="{FF2B5EF4-FFF2-40B4-BE49-F238E27FC236}">
                    <a16:creationId xmlns:a16="http://schemas.microsoft.com/office/drawing/2014/main" id="{7ABF04CE-D919-4603-90B5-B486EDD767D6}"/>
                  </a:ext>
                </a:extLst>
              </p:cNvPr>
              <p:cNvSpPr>
                <a:spLocks/>
              </p:cNvSpPr>
              <p:nvPr/>
            </p:nvSpPr>
            <p:spPr bwMode="auto">
              <a:xfrm>
                <a:off x="4611" y="2323"/>
                <a:ext cx="142" cy="27"/>
              </a:xfrm>
              <a:custGeom>
                <a:avLst/>
                <a:gdLst>
                  <a:gd name="T0" fmla="*/ 0 w 142"/>
                  <a:gd name="T1" fmla="*/ 0 h 27"/>
                  <a:gd name="T2" fmla="*/ 142 w 142"/>
                  <a:gd name="T3" fmla="*/ 25 h 27"/>
                  <a:gd name="T4" fmla="*/ 140 w 142"/>
                  <a:gd name="T5" fmla="*/ 25 h 27"/>
                  <a:gd name="T6" fmla="*/ 137 w 142"/>
                  <a:gd name="T7" fmla="*/ 27 h 27"/>
                  <a:gd name="T8" fmla="*/ 2 w 142"/>
                  <a:gd name="T9" fmla="*/ 3 h 27"/>
                  <a:gd name="T10" fmla="*/ 2 w 142"/>
                  <a:gd name="T11" fmla="*/ 1 h 27"/>
                  <a:gd name="T12" fmla="*/ 0 w 142"/>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2" h="27">
                    <a:moveTo>
                      <a:pt x="0" y="0"/>
                    </a:moveTo>
                    <a:lnTo>
                      <a:pt x="142" y="25"/>
                    </a:lnTo>
                    <a:lnTo>
                      <a:pt x="140" y="25"/>
                    </a:lnTo>
                    <a:lnTo>
                      <a:pt x="137" y="27"/>
                    </a:lnTo>
                    <a:lnTo>
                      <a:pt x="2" y="3"/>
                    </a:lnTo>
                    <a:lnTo>
                      <a:pt x="2" y="1"/>
                    </a:lnTo>
                    <a:lnTo>
                      <a:pt x="0" y="0"/>
                    </a:lnTo>
                    <a:close/>
                  </a:path>
                </a:pathLst>
              </a:custGeom>
              <a:solidFill>
                <a:srgbClr val="BDBD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7" name="Freeform 138">
                <a:extLst>
                  <a:ext uri="{FF2B5EF4-FFF2-40B4-BE49-F238E27FC236}">
                    <a16:creationId xmlns:a16="http://schemas.microsoft.com/office/drawing/2014/main" id="{89F1101D-6E5B-4A4D-838F-5CFFF2F9C46F}"/>
                  </a:ext>
                </a:extLst>
              </p:cNvPr>
              <p:cNvSpPr>
                <a:spLocks/>
              </p:cNvSpPr>
              <p:nvPr/>
            </p:nvSpPr>
            <p:spPr bwMode="auto">
              <a:xfrm>
                <a:off x="4613" y="2324"/>
                <a:ext cx="138" cy="27"/>
              </a:xfrm>
              <a:custGeom>
                <a:avLst/>
                <a:gdLst>
                  <a:gd name="T0" fmla="*/ 0 w 138"/>
                  <a:gd name="T1" fmla="*/ 0 h 27"/>
                  <a:gd name="T2" fmla="*/ 138 w 138"/>
                  <a:gd name="T3" fmla="*/ 24 h 27"/>
                  <a:gd name="T4" fmla="*/ 135 w 138"/>
                  <a:gd name="T5" fmla="*/ 26 h 27"/>
                  <a:gd name="T6" fmla="*/ 131 w 138"/>
                  <a:gd name="T7" fmla="*/ 27 h 27"/>
                  <a:gd name="T8" fmla="*/ 1 w 138"/>
                  <a:gd name="T9" fmla="*/ 4 h 27"/>
                  <a:gd name="T10" fmla="*/ 0 w 138"/>
                  <a:gd name="T11" fmla="*/ 2 h 27"/>
                  <a:gd name="T12" fmla="*/ 0 w 138"/>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 h="27">
                    <a:moveTo>
                      <a:pt x="0" y="0"/>
                    </a:moveTo>
                    <a:lnTo>
                      <a:pt x="138" y="24"/>
                    </a:lnTo>
                    <a:lnTo>
                      <a:pt x="135" y="26"/>
                    </a:lnTo>
                    <a:lnTo>
                      <a:pt x="131" y="27"/>
                    </a:lnTo>
                    <a:lnTo>
                      <a:pt x="1" y="4"/>
                    </a:lnTo>
                    <a:lnTo>
                      <a:pt x="0" y="2"/>
                    </a:lnTo>
                    <a:lnTo>
                      <a:pt x="0" y="0"/>
                    </a:lnTo>
                    <a:close/>
                  </a:path>
                </a:pathLst>
              </a:custGeom>
              <a:solidFill>
                <a:srgbClr val="B8B8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8" name="Freeform 139">
                <a:extLst>
                  <a:ext uri="{FF2B5EF4-FFF2-40B4-BE49-F238E27FC236}">
                    <a16:creationId xmlns:a16="http://schemas.microsoft.com/office/drawing/2014/main" id="{E45846ED-CE34-43DD-9EDE-046E4A81CCBE}"/>
                  </a:ext>
                </a:extLst>
              </p:cNvPr>
              <p:cNvSpPr>
                <a:spLocks/>
              </p:cNvSpPr>
              <p:nvPr/>
            </p:nvSpPr>
            <p:spPr bwMode="auto">
              <a:xfrm>
                <a:off x="4613" y="2326"/>
                <a:ext cx="135" cy="27"/>
              </a:xfrm>
              <a:custGeom>
                <a:avLst/>
                <a:gdLst>
                  <a:gd name="T0" fmla="*/ 0 w 135"/>
                  <a:gd name="T1" fmla="*/ 0 h 27"/>
                  <a:gd name="T2" fmla="*/ 135 w 135"/>
                  <a:gd name="T3" fmla="*/ 24 h 27"/>
                  <a:gd name="T4" fmla="*/ 131 w 135"/>
                  <a:gd name="T5" fmla="*/ 25 h 27"/>
                  <a:gd name="T6" fmla="*/ 130 w 135"/>
                  <a:gd name="T7" fmla="*/ 27 h 27"/>
                  <a:gd name="T8" fmla="*/ 1 w 135"/>
                  <a:gd name="T9" fmla="*/ 3 h 27"/>
                  <a:gd name="T10" fmla="*/ 1 w 135"/>
                  <a:gd name="T11" fmla="*/ 2 h 27"/>
                  <a:gd name="T12" fmla="*/ 0 w 13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27">
                    <a:moveTo>
                      <a:pt x="0" y="0"/>
                    </a:moveTo>
                    <a:lnTo>
                      <a:pt x="135" y="24"/>
                    </a:lnTo>
                    <a:lnTo>
                      <a:pt x="131" y="25"/>
                    </a:lnTo>
                    <a:lnTo>
                      <a:pt x="130" y="27"/>
                    </a:lnTo>
                    <a:lnTo>
                      <a:pt x="1" y="3"/>
                    </a:lnTo>
                    <a:lnTo>
                      <a:pt x="1" y="2"/>
                    </a:lnTo>
                    <a:lnTo>
                      <a:pt x="0" y="0"/>
                    </a:lnTo>
                    <a:close/>
                  </a:path>
                </a:pathLst>
              </a:custGeom>
              <a:solidFill>
                <a:srgbClr val="AE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39" name="Freeform 140">
                <a:extLst>
                  <a:ext uri="{FF2B5EF4-FFF2-40B4-BE49-F238E27FC236}">
                    <a16:creationId xmlns:a16="http://schemas.microsoft.com/office/drawing/2014/main" id="{5D9901E3-1C94-41A5-8252-959D7FBACF65}"/>
                  </a:ext>
                </a:extLst>
              </p:cNvPr>
              <p:cNvSpPr>
                <a:spLocks/>
              </p:cNvSpPr>
              <p:nvPr/>
            </p:nvSpPr>
            <p:spPr bwMode="auto">
              <a:xfrm>
                <a:off x="4614" y="2328"/>
                <a:ext cx="130" cy="25"/>
              </a:xfrm>
              <a:custGeom>
                <a:avLst/>
                <a:gdLst>
                  <a:gd name="T0" fmla="*/ 0 w 130"/>
                  <a:gd name="T1" fmla="*/ 0 h 25"/>
                  <a:gd name="T2" fmla="*/ 130 w 130"/>
                  <a:gd name="T3" fmla="*/ 23 h 25"/>
                  <a:gd name="T4" fmla="*/ 129 w 130"/>
                  <a:gd name="T5" fmla="*/ 25 h 25"/>
                  <a:gd name="T6" fmla="*/ 125 w 130"/>
                  <a:gd name="T7" fmla="*/ 25 h 25"/>
                  <a:gd name="T8" fmla="*/ 2 w 130"/>
                  <a:gd name="T9" fmla="*/ 3 h 25"/>
                  <a:gd name="T10" fmla="*/ 0 w 130"/>
                  <a:gd name="T11" fmla="*/ 1 h 25"/>
                  <a:gd name="T12" fmla="*/ 0 w 130"/>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0" h="25">
                    <a:moveTo>
                      <a:pt x="0" y="0"/>
                    </a:moveTo>
                    <a:lnTo>
                      <a:pt x="130" y="23"/>
                    </a:lnTo>
                    <a:lnTo>
                      <a:pt x="129" y="25"/>
                    </a:lnTo>
                    <a:lnTo>
                      <a:pt x="125" y="25"/>
                    </a:lnTo>
                    <a:lnTo>
                      <a:pt x="2" y="3"/>
                    </a:lnTo>
                    <a:lnTo>
                      <a:pt x="0" y="1"/>
                    </a:lnTo>
                    <a:lnTo>
                      <a:pt x="0" y="0"/>
                    </a:lnTo>
                    <a:close/>
                  </a:path>
                </a:pathLst>
              </a:custGeom>
              <a:solidFill>
                <a:srgbClr val="AAA9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0" name="Freeform 141">
                <a:extLst>
                  <a:ext uri="{FF2B5EF4-FFF2-40B4-BE49-F238E27FC236}">
                    <a16:creationId xmlns:a16="http://schemas.microsoft.com/office/drawing/2014/main" id="{EC2E02C9-62B5-4E12-99B3-F3EF3E050D59}"/>
                  </a:ext>
                </a:extLst>
              </p:cNvPr>
              <p:cNvSpPr>
                <a:spLocks/>
              </p:cNvSpPr>
              <p:nvPr/>
            </p:nvSpPr>
            <p:spPr bwMode="auto">
              <a:xfrm>
                <a:off x="4614" y="2329"/>
                <a:ext cx="129" cy="26"/>
              </a:xfrm>
              <a:custGeom>
                <a:avLst/>
                <a:gdLst>
                  <a:gd name="T0" fmla="*/ 0 w 129"/>
                  <a:gd name="T1" fmla="*/ 0 h 26"/>
                  <a:gd name="T2" fmla="*/ 129 w 129"/>
                  <a:gd name="T3" fmla="*/ 24 h 26"/>
                  <a:gd name="T4" fmla="*/ 125 w 129"/>
                  <a:gd name="T5" fmla="*/ 24 h 26"/>
                  <a:gd name="T6" fmla="*/ 122 w 129"/>
                  <a:gd name="T7" fmla="*/ 26 h 26"/>
                  <a:gd name="T8" fmla="*/ 2 w 129"/>
                  <a:gd name="T9" fmla="*/ 6 h 26"/>
                  <a:gd name="T10" fmla="*/ 2 w 129"/>
                  <a:gd name="T11" fmla="*/ 2 h 26"/>
                  <a:gd name="T12" fmla="*/ 0 w 129"/>
                  <a:gd name="T13" fmla="*/ 0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9" h="26">
                    <a:moveTo>
                      <a:pt x="0" y="0"/>
                    </a:moveTo>
                    <a:lnTo>
                      <a:pt x="129" y="24"/>
                    </a:lnTo>
                    <a:lnTo>
                      <a:pt x="125" y="24"/>
                    </a:lnTo>
                    <a:lnTo>
                      <a:pt x="122" y="26"/>
                    </a:lnTo>
                    <a:lnTo>
                      <a:pt x="2" y="6"/>
                    </a:lnTo>
                    <a:lnTo>
                      <a:pt x="2" y="2"/>
                    </a:lnTo>
                    <a:lnTo>
                      <a:pt x="0" y="0"/>
                    </a:lnTo>
                    <a:close/>
                  </a:path>
                </a:pathLst>
              </a:custGeom>
              <a:solidFill>
                <a:srgbClr val="A6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1" name="Freeform 142">
                <a:extLst>
                  <a:ext uri="{FF2B5EF4-FFF2-40B4-BE49-F238E27FC236}">
                    <a16:creationId xmlns:a16="http://schemas.microsoft.com/office/drawing/2014/main" id="{A8C2649B-33CD-4CC1-94D5-9CCDD4C12382}"/>
                  </a:ext>
                </a:extLst>
              </p:cNvPr>
              <p:cNvSpPr>
                <a:spLocks/>
              </p:cNvSpPr>
              <p:nvPr/>
            </p:nvSpPr>
            <p:spPr bwMode="auto">
              <a:xfrm>
                <a:off x="4616" y="2331"/>
                <a:ext cx="123" cy="25"/>
              </a:xfrm>
              <a:custGeom>
                <a:avLst/>
                <a:gdLst>
                  <a:gd name="T0" fmla="*/ 0 w 123"/>
                  <a:gd name="T1" fmla="*/ 0 h 25"/>
                  <a:gd name="T2" fmla="*/ 123 w 123"/>
                  <a:gd name="T3" fmla="*/ 22 h 25"/>
                  <a:gd name="T4" fmla="*/ 120 w 123"/>
                  <a:gd name="T5" fmla="*/ 24 h 25"/>
                  <a:gd name="T6" fmla="*/ 117 w 123"/>
                  <a:gd name="T7" fmla="*/ 25 h 25"/>
                  <a:gd name="T8" fmla="*/ 2 w 123"/>
                  <a:gd name="T9" fmla="*/ 5 h 25"/>
                  <a:gd name="T10" fmla="*/ 0 w 123"/>
                  <a:gd name="T11" fmla="*/ 4 h 25"/>
                  <a:gd name="T12" fmla="*/ 0 w 123"/>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3" h="25">
                    <a:moveTo>
                      <a:pt x="0" y="0"/>
                    </a:moveTo>
                    <a:lnTo>
                      <a:pt x="123" y="22"/>
                    </a:lnTo>
                    <a:lnTo>
                      <a:pt x="120" y="24"/>
                    </a:lnTo>
                    <a:lnTo>
                      <a:pt x="117" y="25"/>
                    </a:lnTo>
                    <a:lnTo>
                      <a:pt x="2" y="5"/>
                    </a:lnTo>
                    <a:lnTo>
                      <a:pt x="0" y="4"/>
                    </a:lnTo>
                    <a:lnTo>
                      <a:pt x="0" y="0"/>
                    </a:lnTo>
                    <a:close/>
                  </a:path>
                </a:pathLst>
              </a:custGeom>
              <a:solidFill>
                <a:srgbClr val="9F9E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2" name="Freeform 143">
                <a:extLst>
                  <a:ext uri="{FF2B5EF4-FFF2-40B4-BE49-F238E27FC236}">
                    <a16:creationId xmlns:a16="http://schemas.microsoft.com/office/drawing/2014/main" id="{2211C100-4DFE-4CE7-8962-60E57FBA11EB}"/>
                  </a:ext>
                </a:extLst>
              </p:cNvPr>
              <p:cNvSpPr>
                <a:spLocks/>
              </p:cNvSpPr>
              <p:nvPr/>
            </p:nvSpPr>
            <p:spPr bwMode="auto">
              <a:xfrm>
                <a:off x="4616" y="2335"/>
                <a:ext cx="120" cy="21"/>
              </a:xfrm>
              <a:custGeom>
                <a:avLst/>
                <a:gdLst>
                  <a:gd name="T0" fmla="*/ 0 w 120"/>
                  <a:gd name="T1" fmla="*/ 0 h 21"/>
                  <a:gd name="T2" fmla="*/ 120 w 120"/>
                  <a:gd name="T3" fmla="*/ 20 h 21"/>
                  <a:gd name="T4" fmla="*/ 117 w 120"/>
                  <a:gd name="T5" fmla="*/ 21 h 21"/>
                  <a:gd name="T6" fmla="*/ 113 w 120"/>
                  <a:gd name="T7" fmla="*/ 21 h 21"/>
                  <a:gd name="T8" fmla="*/ 2 w 120"/>
                  <a:gd name="T9" fmla="*/ 3 h 21"/>
                  <a:gd name="T10" fmla="*/ 2 w 120"/>
                  <a:gd name="T11" fmla="*/ 1 h 21"/>
                  <a:gd name="T12" fmla="*/ 0 w 120"/>
                  <a:gd name="T13" fmla="*/ 0 h 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 h="21">
                    <a:moveTo>
                      <a:pt x="0" y="0"/>
                    </a:moveTo>
                    <a:lnTo>
                      <a:pt x="120" y="20"/>
                    </a:lnTo>
                    <a:lnTo>
                      <a:pt x="117" y="21"/>
                    </a:lnTo>
                    <a:lnTo>
                      <a:pt x="113" y="21"/>
                    </a:lnTo>
                    <a:lnTo>
                      <a:pt x="2" y="3"/>
                    </a:lnTo>
                    <a:lnTo>
                      <a:pt x="2" y="1"/>
                    </a:lnTo>
                    <a:lnTo>
                      <a:pt x="0" y="0"/>
                    </a:lnTo>
                    <a:close/>
                  </a:path>
                </a:pathLst>
              </a:custGeom>
              <a:solidFill>
                <a:srgbClr val="9A9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3" name="Freeform 144">
                <a:extLst>
                  <a:ext uri="{FF2B5EF4-FFF2-40B4-BE49-F238E27FC236}">
                    <a16:creationId xmlns:a16="http://schemas.microsoft.com/office/drawing/2014/main" id="{09A90431-03CE-4235-9179-96C5D884FC2F}"/>
                  </a:ext>
                </a:extLst>
              </p:cNvPr>
              <p:cNvSpPr>
                <a:spLocks/>
              </p:cNvSpPr>
              <p:nvPr/>
            </p:nvSpPr>
            <p:spPr bwMode="auto">
              <a:xfrm>
                <a:off x="4618" y="2336"/>
                <a:ext cx="115" cy="22"/>
              </a:xfrm>
              <a:custGeom>
                <a:avLst/>
                <a:gdLst>
                  <a:gd name="T0" fmla="*/ 0 w 115"/>
                  <a:gd name="T1" fmla="*/ 0 h 22"/>
                  <a:gd name="T2" fmla="*/ 115 w 115"/>
                  <a:gd name="T3" fmla="*/ 20 h 22"/>
                  <a:gd name="T4" fmla="*/ 111 w 115"/>
                  <a:gd name="T5" fmla="*/ 20 h 22"/>
                  <a:gd name="T6" fmla="*/ 108 w 115"/>
                  <a:gd name="T7" fmla="*/ 22 h 22"/>
                  <a:gd name="T8" fmla="*/ 66 w 115"/>
                  <a:gd name="T9" fmla="*/ 15 h 22"/>
                  <a:gd name="T10" fmla="*/ 61 w 115"/>
                  <a:gd name="T11" fmla="*/ 14 h 22"/>
                  <a:gd name="T12" fmla="*/ 55 w 115"/>
                  <a:gd name="T13" fmla="*/ 14 h 22"/>
                  <a:gd name="T14" fmla="*/ 1 w 115"/>
                  <a:gd name="T15" fmla="*/ 4 h 22"/>
                  <a:gd name="T16" fmla="*/ 0 w 115"/>
                  <a:gd name="T17" fmla="*/ 2 h 22"/>
                  <a:gd name="T18" fmla="*/ 0 w 115"/>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5" h="22">
                    <a:moveTo>
                      <a:pt x="0" y="0"/>
                    </a:moveTo>
                    <a:lnTo>
                      <a:pt x="115" y="20"/>
                    </a:lnTo>
                    <a:lnTo>
                      <a:pt x="111" y="20"/>
                    </a:lnTo>
                    <a:lnTo>
                      <a:pt x="108" y="22"/>
                    </a:lnTo>
                    <a:lnTo>
                      <a:pt x="66" y="15"/>
                    </a:lnTo>
                    <a:lnTo>
                      <a:pt x="61" y="14"/>
                    </a:lnTo>
                    <a:lnTo>
                      <a:pt x="55" y="14"/>
                    </a:lnTo>
                    <a:lnTo>
                      <a:pt x="1" y="4"/>
                    </a:lnTo>
                    <a:lnTo>
                      <a:pt x="0" y="2"/>
                    </a:lnTo>
                    <a:lnTo>
                      <a:pt x="0" y="0"/>
                    </a:lnTo>
                    <a:close/>
                  </a:path>
                </a:pathLst>
              </a:custGeom>
              <a:solidFill>
                <a:srgbClr val="96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4" name="Freeform 145">
                <a:extLst>
                  <a:ext uri="{FF2B5EF4-FFF2-40B4-BE49-F238E27FC236}">
                    <a16:creationId xmlns:a16="http://schemas.microsoft.com/office/drawing/2014/main" id="{BB16DE24-061A-4135-A687-88D576A642F2}"/>
                  </a:ext>
                </a:extLst>
              </p:cNvPr>
              <p:cNvSpPr>
                <a:spLocks/>
              </p:cNvSpPr>
              <p:nvPr/>
            </p:nvSpPr>
            <p:spPr bwMode="auto">
              <a:xfrm>
                <a:off x="4618" y="2338"/>
                <a:ext cx="111" cy="22"/>
              </a:xfrm>
              <a:custGeom>
                <a:avLst/>
                <a:gdLst>
                  <a:gd name="T0" fmla="*/ 0 w 111"/>
                  <a:gd name="T1" fmla="*/ 0 h 22"/>
                  <a:gd name="T2" fmla="*/ 111 w 111"/>
                  <a:gd name="T3" fmla="*/ 18 h 22"/>
                  <a:gd name="T4" fmla="*/ 108 w 111"/>
                  <a:gd name="T5" fmla="*/ 20 h 22"/>
                  <a:gd name="T6" fmla="*/ 106 w 111"/>
                  <a:gd name="T7" fmla="*/ 22 h 22"/>
                  <a:gd name="T8" fmla="*/ 67 w 111"/>
                  <a:gd name="T9" fmla="*/ 15 h 22"/>
                  <a:gd name="T10" fmla="*/ 64 w 111"/>
                  <a:gd name="T11" fmla="*/ 12 h 22"/>
                  <a:gd name="T12" fmla="*/ 61 w 111"/>
                  <a:gd name="T13" fmla="*/ 12 h 22"/>
                  <a:gd name="T14" fmla="*/ 55 w 111"/>
                  <a:gd name="T15" fmla="*/ 12 h 22"/>
                  <a:gd name="T16" fmla="*/ 50 w 111"/>
                  <a:gd name="T17" fmla="*/ 12 h 22"/>
                  <a:gd name="T18" fmla="*/ 1 w 111"/>
                  <a:gd name="T19" fmla="*/ 3 h 22"/>
                  <a:gd name="T20" fmla="*/ 1 w 111"/>
                  <a:gd name="T21" fmla="*/ 2 h 22"/>
                  <a:gd name="T22" fmla="*/ 0 w 111"/>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1" h="22">
                    <a:moveTo>
                      <a:pt x="0" y="0"/>
                    </a:moveTo>
                    <a:lnTo>
                      <a:pt x="111" y="18"/>
                    </a:lnTo>
                    <a:lnTo>
                      <a:pt x="108" y="20"/>
                    </a:lnTo>
                    <a:lnTo>
                      <a:pt x="106" y="22"/>
                    </a:lnTo>
                    <a:lnTo>
                      <a:pt x="67" y="15"/>
                    </a:lnTo>
                    <a:lnTo>
                      <a:pt x="64" y="12"/>
                    </a:lnTo>
                    <a:lnTo>
                      <a:pt x="61" y="12"/>
                    </a:lnTo>
                    <a:lnTo>
                      <a:pt x="55" y="12"/>
                    </a:lnTo>
                    <a:lnTo>
                      <a:pt x="50" y="12"/>
                    </a:lnTo>
                    <a:lnTo>
                      <a:pt x="1" y="3"/>
                    </a:lnTo>
                    <a:lnTo>
                      <a:pt x="1" y="2"/>
                    </a:lnTo>
                    <a:lnTo>
                      <a:pt x="0" y="0"/>
                    </a:lnTo>
                    <a:close/>
                  </a:path>
                </a:pathLst>
              </a:custGeom>
              <a:solidFill>
                <a:srgbClr val="8E8D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5" name="Freeform 146">
                <a:extLst>
                  <a:ext uri="{FF2B5EF4-FFF2-40B4-BE49-F238E27FC236}">
                    <a16:creationId xmlns:a16="http://schemas.microsoft.com/office/drawing/2014/main" id="{45E80D89-93D7-4073-8715-79ED4A7FD0A7}"/>
                  </a:ext>
                </a:extLst>
              </p:cNvPr>
              <p:cNvSpPr>
                <a:spLocks noEditPoints="1"/>
              </p:cNvSpPr>
              <p:nvPr/>
            </p:nvSpPr>
            <p:spPr bwMode="auto">
              <a:xfrm>
                <a:off x="4619" y="2340"/>
                <a:ext cx="107" cy="20"/>
              </a:xfrm>
              <a:custGeom>
                <a:avLst/>
                <a:gdLst>
                  <a:gd name="T0" fmla="*/ 0 w 107"/>
                  <a:gd name="T1" fmla="*/ 0 h 20"/>
                  <a:gd name="T2" fmla="*/ 54 w 107"/>
                  <a:gd name="T3" fmla="*/ 10 h 20"/>
                  <a:gd name="T4" fmla="*/ 49 w 107"/>
                  <a:gd name="T5" fmla="*/ 10 h 20"/>
                  <a:gd name="T6" fmla="*/ 46 w 107"/>
                  <a:gd name="T7" fmla="*/ 11 h 20"/>
                  <a:gd name="T8" fmla="*/ 2 w 107"/>
                  <a:gd name="T9" fmla="*/ 3 h 20"/>
                  <a:gd name="T10" fmla="*/ 0 w 107"/>
                  <a:gd name="T11" fmla="*/ 1 h 20"/>
                  <a:gd name="T12" fmla="*/ 0 w 107"/>
                  <a:gd name="T13" fmla="*/ 0 h 20"/>
                  <a:gd name="T14" fmla="*/ 65 w 107"/>
                  <a:gd name="T15" fmla="*/ 11 h 20"/>
                  <a:gd name="T16" fmla="*/ 107 w 107"/>
                  <a:gd name="T17" fmla="*/ 18 h 20"/>
                  <a:gd name="T18" fmla="*/ 103 w 107"/>
                  <a:gd name="T19" fmla="*/ 20 h 20"/>
                  <a:gd name="T20" fmla="*/ 102 w 107"/>
                  <a:gd name="T21" fmla="*/ 20 h 20"/>
                  <a:gd name="T22" fmla="*/ 68 w 107"/>
                  <a:gd name="T23" fmla="*/ 15 h 20"/>
                  <a:gd name="T24" fmla="*/ 66 w 107"/>
                  <a:gd name="T25" fmla="*/ 13 h 20"/>
                  <a:gd name="T26" fmla="*/ 65 w 107"/>
                  <a:gd name="T27" fmla="*/ 11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0">
                    <a:moveTo>
                      <a:pt x="0" y="0"/>
                    </a:moveTo>
                    <a:lnTo>
                      <a:pt x="54" y="10"/>
                    </a:lnTo>
                    <a:lnTo>
                      <a:pt x="49" y="10"/>
                    </a:lnTo>
                    <a:lnTo>
                      <a:pt x="46" y="11"/>
                    </a:lnTo>
                    <a:lnTo>
                      <a:pt x="2" y="3"/>
                    </a:lnTo>
                    <a:lnTo>
                      <a:pt x="0" y="1"/>
                    </a:lnTo>
                    <a:lnTo>
                      <a:pt x="0" y="0"/>
                    </a:lnTo>
                    <a:close/>
                    <a:moveTo>
                      <a:pt x="65" y="11"/>
                    </a:moveTo>
                    <a:lnTo>
                      <a:pt x="107" y="18"/>
                    </a:lnTo>
                    <a:lnTo>
                      <a:pt x="103" y="20"/>
                    </a:lnTo>
                    <a:lnTo>
                      <a:pt x="102" y="20"/>
                    </a:lnTo>
                    <a:lnTo>
                      <a:pt x="68" y="15"/>
                    </a:lnTo>
                    <a:lnTo>
                      <a:pt x="66" y="13"/>
                    </a:lnTo>
                    <a:lnTo>
                      <a:pt x="65" y="11"/>
                    </a:lnTo>
                    <a:close/>
                  </a:path>
                </a:pathLst>
              </a:custGeom>
              <a:solidFill>
                <a:srgbClr val="8B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6" name="Freeform 147">
                <a:extLst>
                  <a:ext uri="{FF2B5EF4-FFF2-40B4-BE49-F238E27FC236}">
                    <a16:creationId xmlns:a16="http://schemas.microsoft.com/office/drawing/2014/main" id="{8B6828F5-73A2-4B8D-9383-1B53FAE7A0CC}"/>
                  </a:ext>
                </a:extLst>
              </p:cNvPr>
              <p:cNvSpPr>
                <a:spLocks noEditPoints="1"/>
              </p:cNvSpPr>
              <p:nvPr/>
            </p:nvSpPr>
            <p:spPr bwMode="auto">
              <a:xfrm>
                <a:off x="4619" y="2341"/>
                <a:ext cx="105" cy="21"/>
              </a:xfrm>
              <a:custGeom>
                <a:avLst/>
                <a:gdLst>
                  <a:gd name="T0" fmla="*/ 0 w 105"/>
                  <a:gd name="T1" fmla="*/ 0 h 21"/>
                  <a:gd name="T2" fmla="*/ 49 w 105"/>
                  <a:gd name="T3" fmla="*/ 9 h 21"/>
                  <a:gd name="T4" fmla="*/ 46 w 105"/>
                  <a:gd name="T5" fmla="*/ 10 h 21"/>
                  <a:gd name="T6" fmla="*/ 43 w 105"/>
                  <a:gd name="T7" fmla="*/ 10 h 21"/>
                  <a:gd name="T8" fmla="*/ 4 w 105"/>
                  <a:gd name="T9" fmla="*/ 4 h 21"/>
                  <a:gd name="T10" fmla="*/ 2 w 105"/>
                  <a:gd name="T11" fmla="*/ 2 h 21"/>
                  <a:gd name="T12" fmla="*/ 0 w 105"/>
                  <a:gd name="T13" fmla="*/ 0 h 21"/>
                  <a:gd name="T14" fmla="*/ 66 w 105"/>
                  <a:gd name="T15" fmla="*/ 12 h 21"/>
                  <a:gd name="T16" fmla="*/ 105 w 105"/>
                  <a:gd name="T17" fmla="*/ 19 h 21"/>
                  <a:gd name="T18" fmla="*/ 102 w 105"/>
                  <a:gd name="T19" fmla="*/ 19 h 21"/>
                  <a:gd name="T20" fmla="*/ 98 w 105"/>
                  <a:gd name="T21" fmla="*/ 21 h 21"/>
                  <a:gd name="T22" fmla="*/ 70 w 105"/>
                  <a:gd name="T23" fmla="*/ 15 h 21"/>
                  <a:gd name="T24" fmla="*/ 68 w 105"/>
                  <a:gd name="T25" fmla="*/ 14 h 21"/>
                  <a:gd name="T26" fmla="*/ 66 w 105"/>
                  <a:gd name="T27" fmla="*/ 12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5" h="21">
                    <a:moveTo>
                      <a:pt x="0" y="0"/>
                    </a:moveTo>
                    <a:lnTo>
                      <a:pt x="49" y="9"/>
                    </a:lnTo>
                    <a:lnTo>
                      <a:pt x="46" y="10"/>
                    </a:lnTo>
                    <a:lnTo>
                      <a:pt x="43" y="10"/>
                    </a:lnTo>
                    <a:lnTo>
                      <a:pt x="4" y="4"/>
                    </a:lnTo>
                    <a:lnTo>
                      <a:pt x="2" y="2"/>
                    </a:lnTo>
                    <a:lnTo>
                      <a:pt x="0" y="0"/>
                    </a:lnTo>
                    <a:close/>
                    <a:moveTo>
                      <a:pt x="66" y="12"/>
                    </a:moveTo>
                    <a:lnTo>
                      <a:pt x="105" y="19"/>
                    </a:lnTo>
                    <a:lnTo>
                      <a:pt x="102" y="19"/>
                    </a:lnTo>
                    <a:lnTo>
                      <a:pt x="98" y="21"/>
                    </a:lnTo>
                    <a:lnTo>
                      <a:pt x="70" y="15"/>
                    </a:lnTo>
                    <a:lnTo>
                      <a:pt x="68" y="14"/>
                    </a:lnTo>
                    <a:lnTo>
                      <a:pt x="66" y="12"/>
                    </a:lnTo>
                    <a:close/>
                  </a:path>
                </a:pathLst>
              </a:custGeom>
              <a:solidFill>
                <a:srgbClr val="8786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7" name="Freeform 148">
                <a:extLst>
                  <a:ext uri="{FF2B5EF4-FFF2-40B4-BE49-F238E27FC236}">
                    <a16:creationId xmlns:a16="http://schemas.microsoft.com/office/drawing/2014/main" id="{06783059-900A-4D46-9281-372BBC0469CE}"/>
                  </a:ext>
                </a:extLst>
              </p:cNvPr>
              <p:cNvSpPr>
                <a:spLocks noEditPoints="1"/>
              </p:cNvSpPr>
              <p:nvPr/>
            </p:nvSpPr>
            <p:spPr bwMode="auto">
              <a:xfrm>
                <a:off x="4621" y="2343"/>
                <a:ext cx="100" cy="20"/>
              </a:xfrm>
              <a:custGeom>
                <a:avLst/>
                <a:gdLst>
                  <a:gd name="T0" fmla="*/ 0 w 100"/>
                  <a:gd name="T1" fmla="*/ 0 h 20"/>
                  <a:gd name="T2" fmla="*/ 44 w 100"/>
                  <a:gd name="T3" fmla="*/ 8 h 20"/>
                  <a:gd name="T4" fmla="*/ 41 w 100"/>
                  <a:gd name="T5" fmla="*/ 8 h 20"/>
                  <a:gd name="T6" fmla="*/ 37 w 100"/>
                  <a:gd name="T7" fmla="*/ 10 h 20"/>
                  <a:gd name="T8" fmla="*/ 4 w 100"/>
                  <a:gd name="T9" fmla="*/ 3 h 20"/>
                  <a:gd name="T10" fmla="*/ 2 w 100"/>
                  <a:gd name="T11" fmla="*/ 2 h 20"/>
                  <a:gd name="T12" fmla="*/ 0 w 100"/>
                  <a:gd name="T13" fmla="*/ 0 h 20"/>
                  <a:gd name="T14" fmla="*/ 66 w 100"/>
                  <a:gd name="T15" fmla="*/ 12 h 20"/>
                  <a:gd name="T16" fmla="*/ 100 w 100"/>
                  <a:gd name="T17" fmla="*/ 17 h 20"/>
                  <a:gd name="T18" fmla="*/ 96 w 100"/>
                  <a:gd name="T19" fmla="*/ 19 h 20"/>
                  <a:gd name="T20" fmla="*/ 93 w 100"/>
                  <a:gd name="T21" fmla="*/ 20 h 20"/>
                  <a:gd name="T22" fmla="*/ 69 w 100"/>
                  <a:gd name="T23" fmla="*/ 15 h 20"/>
                  <a:gd name="T24" fmla="*/ 68 w 100"/>
                  <a:gd name="T25" fmla="*/ 13 h 20"/>
                  <a:gd name="T26" fmla="*/ 66 w 100"/>
                  <a:gd name="T27" fmla="*/ 12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 h="20">
                    <a:moveTo>
                      <a:pt x="0" y="0"/>
                    </a:moveTo>
                    <a:lnTo>
                      <a:pt x="44" y="8"/>
                    </a:lnTo>
                    <a:lnTo>
                      <a:pt x="41" y="8"/>
                    </a:lnTo>
                    <a:lnTo>
                      <a:pt x="37" y="10"/>
                    </a:lnTo>
                    <a:lnTo>
                      <a:pt x="4" y="3"/>
                    </a:lnTo>
                    <a:lnTo>
                      <a:pt x="2" y="2"/>
                    </a:lnTo>
                    <a:lnTo>
                      <a:pt x="0" y="0"/>
                    </a:lnTo>
                    <a:close/>
                    <a:moveTo>
                      <a:pt x="66" y="12"/>
                    </a:moveTo>
                    <a:lnTo>
                      <a:pt x="100" y="17"/>
                    </a:lnTo>
                    <a:lnTo>
                      <a:pt x="96" y="19"/>
                    </a:lnTo>
                    <a:lnTo>
                      <a:pt x="93" y="20"/>
                    </a:lnTo>
                    <a:lnTo>
                      <a:pt x="69" y="15"/>
                    </a:lnTo>
                    <a:lnTo>
                      <a:pt x="68" y="13"/>
                    </a:lnTo>
                    <a:lnTo>
                      <a:pt x="66" y="12"/>
                    </a:lnTo>
                    <a:close/>
                  </a:path>
                </a:pathLst>
              </a:custGeom>
              <a:solidFill>
                <a:srgbClr val="807F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8" name="Freeform 149">
                <a:extLst>
                  <a:ext uri="{FF2B5EF4-FFF2-40B4-BE49-F238E27FC236}">
                    <a16:creationId xmlns:a16="http://schemas.microsoft.com/office/drawing/2014/main" id="{F024B717-C3ED-4360-A9EB-E8303100FC1D}"/>
                  </a:ext>
                </a:extLst>
              </p:cNvPr>
              <p:cNvSpPr>
                <a:spLocks noEditPoints="1"/>
              </p:cNvSpPr>
              <p:nvPr/>
            </p:nvSpPr>
            <p:spPr bwMode="auto">
              <a:xfrm>
                <a:off x="4623" y="2345"/>
                <a:ext cx="94" cy="18"/>
              </a:xfrm>
              <a:custGeom>
                <a:avLst/>
                <a:gdLst>
                  <a:gd name="T0" fmla="*/ 0 w 94"/>
                  <a:gd name="T1" fmla="*/ 0 h 18"/>
                  <a:gd name="T2" fmla="*/ 39 w 94"/>
                  <a:gd name="T3" fmla="*/ 6 h 18"/>
                  <a:gd name="T4" fmla="*/ 35 w 94"/>
                  <a:gd name="T5" fmla="*/ 8 h 18"/>
                  <a:gd name="T6" fmla="*/ 34 w 94"/>
                  <a:gd name="T7" fmla="*/ 10 h 18"/>
                  <a:gd name="T8" fmla="*/ 2 w 94"/>
                  <a:gd name="T9" fmla="*/ 5 h 18"/>
                  <a:gd name="T10" fmla="*/ 2 w 94"/>
                  <a:gd name="T11" fmla="*/ 1 h 18"/>
                  <a:gd name="T12" fmla="*/ 0 w 94"/>
                  <a:gd name="T13" fmla="*/ 0 h 18"/>
                  <a:gd name="T14" fmla="*/ 66 w 94"/>
                  <a:gd name="T15" fmla="*/ 11 h 18"/>
                  <a:gd name="T16" fmla="*/ 94 w 94"/>
                  <a:gd name="T17" fmla="*/ 17 h 18"/>
                  <a:gd name="T18" fmla="*/ 91 w 94"/>
                  <a:gd name="T19" fmla="*/ 18 h 18"/>
                  <a:gd name="T20" fmla="*/ 88 w 94"/>
                  <a:gd name="T21" fmla="*/ 18 h 18"/>
                  <a:gd name="T22" fmla="*/ 67 w 94"/>
                  <a:gd name="T23" fmla="*/ 15 h 18"/>
                  <a:gd name="T24" fmla="*/ 67 w 94"/>
                  <a:gd name="T25" fmla="*/ 13 h 18"/>
                  <a:gd name="T26" fmla="*/ 66 w 94"/>
                  <a:gd name="T27" fmla="*/ 11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4" h="18">
                    <a:moveTo>
                      <a:pt x="0" y="0"/>
                    </a:moveTo>
                    <a:lnTo>
                      <a:pt x="39" y="6"/>
                    </a:lnTo>
                    <a:lnTo>
                      <a:pt x="35" y="8"/>
                    </a:lnTo>
                    <a:lnTo>
                      <a:pt x="34" y="10"/>
                    </a:lnTo>
                    <a:lnTo>
                      <a:pt x="2" y="5"/>
                    </a:lnTo>
                    <a:lnTo>
                      <a:pt x="2" y="1"/>
                    </a:lnTo>
                    <a:lnTo>
                      <a:pt x="0" y="0"/>
                    </a:lnTo>
                    <a:close/>
                    <a:moveTo>
                      <a:pt x="66" y="11"/>
                    </a:moveTo>
                    <a:lnTo>
                      <a:pt x="94" y="17"/>
                    </a:lnTo>
                    <a:lnTo>
                      <a:pt x="91" y="18"/>
                    </a:lnTo>
                    <a:lnTo>
                      <a:pt x="88" y="18"/>
                    </a:lnTo>
                    <a:lnTo>
                      <a:pt x="67" y="15"/>
                    </a:lnTo>
                    <a:lnTo>
                      <a:pt x="67" y="13"/>
                    </a:lnTo>
                    <a:lnTo>
                      <a:pt x="66" y="11"/>
                    </a:lnTo>
                    <a:close/>
                  </a:path>
                </a:pathLst>
              </a:custGeom>
              <a:solidFill>
                <a:srgbClr val="7D7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49" name="Freeform 150">
                <a:extLst>
                  <a:ext uri="{FF2B5EF4-FFF2-40B4-BE49-F238E27FC236}">
                    <a16:creationId xmlns:a16="http://schemas.microsoft.com/office/drawing/2014/main" id="{59916B2D-794D-474D-A359-1751A9AC77B2}"/>
                  </a:ext>
                </a:extLst>
              </p:cNvPr>
              <p:cNvSpPr>
                <a:spLocks noEditPoints="1"/>
              </p:cNvSpPr>
              <p:nvPr/>
            </p:nvSpPr>
            <p:spPr bwMode="auto">
              <a:xfrm>
                <a:off x="4625" y="2346"/>
                <a:ext cx="89" cy="19"/>
              </a:xfrm>
              <a:custGeom>
                <a:avLst/>
                <a:gdLst>
                  <a:gd name="T0" fmla="*/ 0 w 89"/>
                  <a:gd name="T1" fmla="*/ 0 h 19"/>
                  <a:gd name="T2" fmla="*/ 33 w 89"/>
                  <a:gd name="T3" fmla="*/ 7 h 19"/>
                  <a:gd name="T4" fmla="*/ 32 w 89"/>
                  <a:gd name="T5" fmla="*/ 9 h 19"/>
                  <a:gd name="T6" fmla="*/ 28 w 89"/>
                  <a:gd name="T7" fmla="*/ 10 h 19"/>
                  <a:gd name="T8" fmla="*/ 1 w 89"/>
                  <a:gd name="T9" fmla="*/ 5 h 19"/>
                  <a:gd name="T10" fmla="*/ 0 w 89"/>
                  <a:gd name="T11" fmla="*/ 4 h 19"/>
                  <a:gd name="T12" fmla="*/ 0 w 89"/>
                  <a:gd name="T13" fmla="*/ 0 h 19"/>
                  <a:gd name="T14" fmla="*/ 65 w 89"/>
                  <a:gd name="T15" fmla="*/ 12 h 19"/>
                  <a:gd name="T16" fmla="*/ 89 w 89"/>
                  <a:gd name="T17" fmla="*/ 17 h 19"/>
                  <a:gd name="T18" fmla="*/ 86 w 89"/>
                  <a:gd name="T19" fmla="*/ 17 h 19"/>
                  <a:gd name="T20" fmla="*/ 82 w 89"/>
                  <a:gd name="T21" fmla="*/ 19 h 19"/>
                  <a:gd name="T22" fmla="*/ 67 w 89"/>
                  <a:gd name="T23" fmla="*/ 17 h 19"/>
                  <a:gd name="T24" fmla="*/ 65 w 89"/>
                  <a:gd name="T25" fmla="*/ 14 h 19"/>
                  <a:gd name="T26" fmla="*/ 65 w 89"/>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19">
                    <a:moveTo>
                      <a:pt x="0" y="0"/>
                    </a:moveTo>
                    <a:lnTo>
                      <a:pt x="33" y="7"/>
                    </a:lnTo>
                    <a:lnTo>
                      <a:pt x="32" y="9"/>
                    </a:lnTo>
                    <a:lnTo>
                      <a:pt x="28" y="10"/>
                    </a:lnTo>
                    <a:lnTo>
                      <a:pt x="1" y="5"/>
                    </a:lnTo>
                    <a:lnTo>
                      <a:pt x="0" y="4"/>
                    </a:lnTo>
                    <a:lnTo>
                      <a:pt x="0" y="0"/>
                    </a:lnTo>
                    <a:close/>
                    <a:moveTo>
                      <a:pt x="65" y="12"/>
                    </a:moveTo>
                    <a:lnTo>
                      <a:pt x="89" y="17"/>
                    </a:lnTo>
                    <a:lnTo>
                      <a:pt x="86" y="17"/>
                    </a:lnTo>
                    <a:lnTo>
                      <a:pt x="82" y="19"/>
                    </a:lnTo>
                    <a:lnTo>
                      <a:pt x="67" y="17"/>
                    </a:lnTo>
                    <a:lnTo>
                      <a:pt x="65" y="14"/>
                    </a:lnTo>
                    <a:lnTo>
                      <a:pt x="65" y="12"/>
                    </a:lnTo>
                    <a:close/>
                  </a:path>
                </a:pathLst>
              </a:custGeom>
              <a:solidFill>
                <a:srgbClr val="7977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0" name="Freeform 151">
                <a:extLst>
                  <a:ext uri="{FF2B5EF4-FFF2-40B4-BE49-F238E27FC236}">
                    <a16:creationId xmlns:a16="http://schemas.microsoft.com/office/drawing/2014/main" id="{EB45AC04-AEA9-42BF-BFAF-E102EB736A9A}"/>
                  </a:ext>
                </a:extLst>
              </p:cNvPr>
              <p:cNvSpPr>
                <a:spLocks noEditPoints="1"/>
              </p:cNvSpPr>
              <p:nvPr/>
            </p:nvSpPr>
            <p:spPr bwMode="auto">
              <a:xfrm>
                <a:off x="4625" y="2350"/>
                <a:ext cx="86" cy="17"/>
              </a:xfrm>
              <a:custGeom>
                <a:avLst/>
                <a:gdLst>
                  <a:gd name="T0" fmla="*/ 0 w 86"/>
                  <a:gd name="T1" fmla="*/ 0 h 17"/>
                  <a:gd name="T2" fmla="*/ 32 w 86"/>
                  <a:gd name="T3" fmla="*/ 5 h 17"/>
                  <a:gd name="T4" fmla="*/ 28 w 86"/>
                  <a:gd name="T5" fmla="*/ 6 h 17"/>
                  <a:gd name="T6" fmla="*/ 27 w 86"/>
                  <a:gd name="T7" fmla="*/ 6 h 17"/>
                  <a:gd name="T8" fmla="*/ 3 w 86"/>
                  <a:gd name="T9" fmla="*/ 3 h 17"/>
                  <a:gd name="T10" fmla="*/ 1 w 86"/>
                  <a:gd name="T11" fmla="*/ 1 h 17"/>
                  <a:gd name="T12" fmla="*/ 0 w 86"/>
                  <a:gd name="T13" fmla="*/ 0 h 17"/>
                  <a:gd name="T14" fmla="*/ 65 w 86"/>
                  <a:gd name="T15" fmla="*/ 10 h 17"/>
                  <a:gd name="T16" fmla="*/ 86 w 86"/>
                  <a:gd name="T17" fmla="*/ 13 h 17"/>
                  <a:gd name="T18" fmla="*/ 82 w 86"/>
                  <a:gd name="T19" fmla="*/ 15 h 17"/>
                  <a:gd name="T20" fmla="*/ 79 w 86"/>
                  <a:gd name="T21" fmla="*/ 17 h 17"/>
                  <a:gd name="T22" fmla="*/ 67 w 86"/>
                  <a:gd name="T23" fmla="*/ 15 h 17"/>
                  <a:gd name="T24" fmla="*/ 67 w 86"/>
                  <a:gd name="T25" fmla="*/ 13 h 17"/>
                  <a:gd name="T26" fmla="*/ 65 w 86"/>
                  <a:gd name="T27" fmla="*/ 1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6" h="17">
                    <a:moveTo>
                      <a:pt x="0" y="0"/>
                    </a:moveTo>
                    <a:lnTo>
                      <a:pt x="32" y="5"/>
                    </a:lnTo>
                    <a:lnTo>
                      <a:pt x="28" y="6"/>
                    </a:lnTo>
                    <a:lnTo>
                      <a:pt x="27" y="6"/>
                    </a:lnTo>
                    <a:lnTo>
                      <a:pt x="3" y="3"/>
                    </a:lnTo>
                    <a:lnTo>
                      <a:pt x="1" y="1"/>
                    </a:lnTo>
                    <a:lnTo>
                      <a:pt x="0" y="0"/>
                    </a:lnTo>
                    <a:close/>
                    <a:moveTo>
                      <a:pt x="65" y="10"/>
                    </a:moveTo>
                    <a:lnTo>
                      <a:pt x="86" y="13"/>
                    </a:lnTo>
                    <a:lnTo>
                      <a:pt x="82" y="15"/>
                    </a:lnTo>
                    <a:lnTo>
                      <a:pt x="79" y="17"/>
                    </a:lnTo>
                    <a:lnTo>
                      <a:pt x="67" y="15"/>
                    </a:lnTo>
                    <a:lnTo>
                      <a:pt x="67" y="13"/>
                    </a:lnTo>
                    <a:lnTo>
                      <a:pt x="65" y="10"/>
                    </a:lnTo>
                    <a:close/>
                  </a:path>
                </a:pathLst>
              </a:custGeom>
              <a:solidFill>
                <a:srgbClr val="7270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1" name="Freeform 152">
                <a:extLst>
                  <a:ext uri="{FF2B5EF4-FFF2-40B4-BE49-F238E27FC236}">
                    <a16:creationId xmlns:a16="http://schemas.microsoft.com/office/drawing/2014/main" id="{0E58C0B3-AC2B-4032-ACB1-7434EAFD9D9E}"/>
                  </a:ext>
                </a:extLst>
              </p:cNvPr>
              <p:cNvSpPr>
                <a:spLocks noEditPoints="1"/>
              </p:cNvSpPr>
              <p:nvPr/>
            </p:nvSpPr>
            <p:spPr bwMode="auto">
              <a:xfrm>
                <a:off x="4626" y="2351"/>
                <a:ext cx="81" cy="16"/>
              </a:xfrm>
              <a:custGeom>
                <a:avLst/>
                <a:gdLst>
                  <a:gd name="T0" fmla="*/ 0 w 81"/>
                  <a:gd name="T1" fmla="*/ 0 h 16"/>
                  <a:gd name="T2" fmla="*/ 27 w 81"/>
                  <a:gd name="T3" fmla="*/ 5 h 16"/>
                  <a:gd name="T4" fmla="*/ 26 w 81"/>
                  <a:gd name="T5" fmla="*/ 5 h 16"/>
                  <a:gd name="T6" fmla="*/ 24 w 81"/>
                  <a:gd name="T7" fmla="*/ 7 h 16"/>
                  <a:gd name="T8" fmla="*/ 4 w 81"/>
                  <a:gd name="T9" fmla="*/ 4 h 16"/>
                  <a:gd name="T10" fmla="*/ 2 w 81"/>
                  <a:gd name="T11" fmla="*/ 2 h 16"/>
                  <a:gd name="T12" fmla="*/ 0 w 81"/>
                  <a:gd name="T13" fmla="*/ 0 h 16"/>
                  <a:gd name="T14" fmla="*/ 66 w 81"/>
                  <a:gd name="T15" fmla="*/ 12 h 16"/>
                  <a:gd name="T16" fmla="*/ 81 w 81"/>
                  <a:gd name="T17" fmla="*/ 14 h 16"/>
                  <a:gd name="T18" fmla="*/ 78 w 81"/>
                  <a:gd name="T19" fmla="*/ 16 h 16"/>
                  <a:gd name="T20" fmla="*/ 73 w 81"/>
                  <a:gd name="T21" fmla="*/ 16 h 16"/>
                  <a:gd name="T22" fmla="*/ 66 w 81"/>
                  <a:gd name="T23" fmla="*/ 16 h 16"/>
                  <a:gd name="T24" fmla="*/ 66 w 81"/>
                  <a:gd name="T25" fmla="*/ 14 h 16"/>
                  <a:gd name="T26" fmla="*/ 66 w 81"/>
                  <a:gd name="T27" fmla="*/ 12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1" h="16">
                    <a:moveTo>
                      <a:pt x="0" y="0"/>
                    </a:moveTo>
                    <a:lnTo>
                      <a:pt x="27" y="5"/>
                    </a:lnTo>
                    <a:lnTo>
                      <a:pt x="26" y="5"/>
                    </a:lnTo>
                    <a:lnTo>
                      <a:pt x="24" y="7"/>
                    </a:lnTo>
                    <a:lnTo>
                      <a:pt x="4" y="4"/>
                    </a:lnTo>
                    <a:lnTo>
                      <a:pt x="2" y="2"/>
                    </a:lnTo>
                    <a:lnTo>
                      <a:pt x="0" y="0"/>
                    </a:lnTo>
                    <a:close/>
                    <a:moveTo>
                      <a:pt x="66" y="12"/>
                    </a:moveTo>
                    <a:lnTo>
                      <a:pt x="81" y="14"/>
                    </a:lnTo>
                    <a:lnTo>
                      <a:pt x="78" y="16"/>
                    </a:lnTo>
                    <a:lnTo>
                      <a:pt x="73" y="16"/>
                    </a:lnTo>
                    <a:lnTo>
                      <a:pt x="66" y="16"/>
                    </a:lnTo>
                    <a:lnTo>
                      <a:pt x="66" y="14"/>
                    </a:lnTo>
                    <a:lnTo>
                      <a:pt x="66" y="12"/>
                    </a:lnTo>
                    <a:close/>
                  </a:path>
                </a:pathLst>
              </a:custGeom>
              <a:solidFill>
                <a:srgbClr val="6F6D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2" name="Freeform 153">
                <a:extLst>
                  <a:ext uri="{FF2B5EF4-FFF2-40B4-BE49-F238E27FC236}">
                    <a16:creationId xmlns:a16="http://schemas.microsoft.com/office/drawing/2014/main" id="{B819116C-24A0-4C5B-910B-5A9FDDFEB985}"/>
                  </a:ext>
                </a:extLst>
              </p:cNvPr>
              <p:cNvSpPr>
                <a:spLocks noEditPoints="1"/>
              </p:cNvSpPr>
              <p:nvPr/>
            </p:nvSpPr>
            <p:spPr bwMode="auto">
              <a:xfrm>
                <a:off x="4628" y="2353"/>
                <a:ext cx="76" cy="15"/>
              </a:xfrm>
              <a:custGeom>
                <a:avLst/>
                <a:gdLst>
                  <a:gd name="T0" fmla="*/ 0 w 76"/>
                  <a:gd name="T1" fmla="*/ 0 h 15"/>
                  <a:gd name="T2" fmla="*/ 24 w 76"/>
                  <a:gd name="T3" fmla="*/ 3 h 15"/>
                  <a:gd name="T4" fmla="*/ 22 w 76"/>
                  <a:gd name="T5" fmla="*/ 5 h 15"/>
                  <a:gd name="T6" fmla="*/ 18 w 76"/>
                  <a:gd name="T7" fmla="*/ 7 h 15"/>
                  <a:gd name="T8" fmla="*/ 3 w 76"/>
                  <a:gd name="T9" fmla="*/ 3 h 15"/>
                  <a:gd name="T10" fmla="*/ 2 w 76"/>
                  <a:gd name="T11" fmla="*/ 2 h 15"/>
                  <a:gd name="T12" fmla="*/ 0 w 76"/>
                  <a:gd name="T13" fmla="*/ 0 h 15"/>
                  <a:gd name="T14" fmla="*/ 64 w 76"/>
                  <a:gd name="T15" fmla="*/ 12 h 15"/>
                  <a:gd name="T16" fmla="*/ 76 w 76"/>
                  <a:gd name="T17" fmla="*/ 14 h 15"/>
                  <a:gd name="T18" fmla="*/ 71 w 76"/>
                  <a:gd name="T19" fmla="*/ 14 h 15"/>
                  <a:gd name="T20" fmla="*/ 67 w 76"/>
                  <a:gd name="T21" fmla="*/ 15 h 15"/>
                  <a:gd name="T22" fmla="*/ 64 w 76"/>
                  <a:gd name="T23" fmla="*/ 15 h 15"/>
                  <a:gd name="T24" fmla="*/ 64 w 76"/>
                  <a:gd name="T25" fmla="*/ 14 h 15"/>
                  <a:gd name="T26" fmla="*/ 64 w 76"/>
                  <a:gd name="T27" fmla="*/ 12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6" h="15">
                    <a:moveTo>
                      <a:pt x="0" y="0"/>
                    </a:moveTo>
                    <a:lnTo>
                      <a:pt x="24" y="3"/>
                    </a:lnTo>
                    <a:lnTo>
                      <a:pt x="22" y="5"/>
                    </a:lnTo>
                    <a:lnTo>
                      <a:pt x="18" y="7"/>
                    </a:lnTo>
                    <a:lnTo>
                      <a:pt x="3" y="3"/>
                    </a:lnTo>
                    <a:lnTo>
                      <a:pt x="2" y="2"/>
                    </a:lnTo>
                    <a:lnTo>
                      <a:pt x="0" y="0"/>
                    </a:lnTo>
                    <a:close/>
                    <a:moveTo>
                      <a:pt x="64" y="12"/>
                    </a:moveTo>
                    <a:lnTo>
                      <a:pt x="76" y="14"/>
                    </a:lnTo>
                    <a:lnTo>
                      <a:pt x="71" y="14"/>
                    </a:lnTo>
                    <a:lnTo>
                      <a:pt x="67" y="15"/>
                    </a:lnTo>
                    <a:lnTo>
                      <a:pt x="64" y="15"/>
                    </a:lnTo>
                    <a:lnTo>
                      <a:pt x="64" y="14"/>
                    </a:lnTo>
                    <a:lnTo>
                      <a:pt x="64" y="12"/>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3" name="Freeform 154">
                <a:extLst>
                  <a:ext uri="{FF2B5EF4-FFF2-40B4-BE49-F238E27FC236}">
                    <a16:creationId xmlns:a16="http://schemas.microsoft.com/office/drawing/2014/main" id="{B6CCA0FD-D400-4EF0-B964-FC95BF95A2BF}"/>
                  </a:ext>
                </a:extLst>
              </p:cNvPr>
              <p:cNvSpPr>
                <a:spLocks noEditPoints="1"/>
              </p:cNvSpPr>
              <p:nvPr/>
            </p:nvSpPr>
            <p:spPr bwMode="auto">
              <a:xfrm>
                <a:off x="4630" y="2355"/>
                <a:ext cx="69" cy="15"/>
              </a:xfrm>
              <a:custGeom>
                <a:avLst/>
                <a:gdLst>
                  <a:gd name="T0" fmla="*/ 0 w 69"/>
                  <a:gd name="T1" fmla="*/ 0 h 15"/>
                  <a:gd name="T2" fmla="*/ 20 w 69"/>
                  <a:gd name="T3" fmla="*/ 3 h 15"/>
                  <a:gd name="T4" fmla="*/ 16 w 69"/>
                  <a:gd name="T5" fmla="*/ 5 h 15"/>
                  <a:gd name="T6" fmla="*/ 15 w 69"/>
                  <a:gd name="T7" fmla="*/ 7 h 15"/>
                  <a:gd name="T8" fmla="*/ 3 w 69"/>
                  <a:gd name="T9" fmla="*/ 5 h 15"/>
                  <a:gd name="T10" fmla="*/ 1 w 69"/>
                  <a:gd name="T11" fmla="*/ 1 h 15"/>
                  <a:gd name="T12" fmla="*/ 0 w 69"/>
                  <a:gd name="T13" fmla="*/ 0 h 15"/>
                  <a:gd name="T14" fmla="*/ 62 w 69"/>
                  <a:gd name="T15" fmla="*/ 12 h 15"/>
                  <a:gd name="T16" fmla="*/ 69 w 69"/>
                  <a:gd name="T17" fmla="*/ 12 h 15"/>
                  <a:gd name="T18" fmla="*/ 65 w 69"/>
                  <a:gd name="T19" fmla="*/ 13 h 15"/>
                  <a:gd name="T20" fmla="*/ 64 w 69"/>
                  <a:gd name="T21" fmla="*/ 15 h 15"/>
                  <a:gd name="T22" fmla="*/ 62 w 69"/>
                  <a:gd name="T23" fmla="*/ 13 h 15"/>
                  <a:gd name="T24" fmla="*/ 62 w 69"/>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5">
                    <a:moveTo>
                      <a:pt x="0" y="0"/>
                    </a:moveTo>
                    <a:lnTo>
                      <a:pt x="20" y="3"/>
                    </a:lnTo>
                    <a:lnTo>
                      <a:pt x="16" y="5"/>
                    </a:lnTo>
                    <a:lnTo>
                      <a:pt x="15" y="7"/>
                    </a:lnTo>
                    <a:lnTo>
                      <a:pt x="3" y="5"/>
                    </a:lnTo>
                    <a:lnTo>
                      <a:pt x="1" y="1"/>
                    </a:lnTo>
                    <a:lnTo>
                      <a:pt x="0" y="0"/>
                    </a:lnTo>
                    <a:close/>
                    <a:moveTo>
                      <a:pt x="62" y="12"/>
                    </a:moveTo>
                    <a:lnTo>
                      <a:pt x="69" y="12"/>
                    </a:lnTo>
                    <a:lnTo>
                      <a:pt x="65" y="13"/>
                    </a:lnTo>
                    <a:lnTo>
                      <a:pt x="64" y="15"/>
                    </a:lnTo>
                    <a:lnTo>
                      <a:pt x="62" y="13"/>
                    </a:lnTo>
                    <a:lnTo>
                      <a:pt x="62" y="12"/>
                    </a:lnTo>
                    <a:close/>
                  </a:path>
                </a:pathLst>
              </a:custGeom>
              <a:solidFill>
                <a:srgbClr val="6562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4" name="Freeform 155">
                <a:extLst>
                  <a:ext uri="{FF2B5EF4-FFF2-40B4-BE49-F238E27FC236}">
                    <a16:creationId xmlns:a16="http://schemas.microsoft.com/office/drawing/2014/main" id="{4FA3CE98-EF98-490D-9F9B-FC588959A59F}"/>
                  </a:ext>
                </a:extLst>
              </p:cNvPr>
              <p:cNvSpPr>
                <a:spLocks noEditPoints="1"/>
              </p:cNvSpPr>
              <p:nvPr/>
            </p:nvSpPr>
            <p:spPr bwMode="auto">
              <a:xfrm>
                <a:off x="4631" y="2356"/>
                <a:ext cx="64" cy="14"/>
              </a:xfrm>
              <a:custGeom>
                <a:avLst/>
                <a:gdLst>
                  <a:gd name="T0" fmla="*/ 0 w 64"/>
                  <a:gd name="T1" fmla="*/ 0 h 14"/>
                  <a:gd name="T2" fmla="*/ 15 w 64"/>
                  <a:gd name="T3" fmla="*/ 4 h 14"/>
                  <a:gd name="T4" fmla="*/ 14 w 64"/>
                  <a:gd name="T5" fmla="*/ 6 h 14"/>
                  <a:gd name="T6" fmla="*/ 12 w 64"/>
                  <a:gd name="T7" fmla="*/ 7 h 14"/>
                  <a:gd name="T8" fmla="*/ 4 w 64"/>
                  <a:gd name="T9" fmla="*/ 6 h 14"/>
                  <a:gd name="T10" fmla="*/ 2 w 64"/>
                  <a:gd name="T11" fmla="*/ 4 h 14"/>
                  <a:gd name="T12" fmla="*/ 0 w 64"/>
                  <a:gd name="T13" fmla="*/ 0 h 14"/>
                  <a:gd name="T14" fmla="*/ 61 w 64"/>
                  <a:gd name="T15" fmla="*/ 12 h 14"/>
                  <a:gd name="T16" fmla="*/ 64 w 64"/>
                  <a:gd name="T17" fmla="*/ 12 h 14"/>
                  <a:gd name="T18" fmla="*/ 63 w 64"/>
                  <a:gd name="T19" fmla="*/ 12 h 14"/>
                  <a:gd name="T20" fmla="*/ 63 w 64"/>
                  <a:gd name="T21" fmla="*/ 14 h 14"/>
                  <a:gd name="T22" fmla="*/ 61 w 64"/>
                  <a:gd name="T23" fmla="*/ 12 h 14"/>
                  <a:gd name="T24" fmla="*/ 61 w 64"/>
                  <a:gd name="T25" fmla="*/ 12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14">
                    <a:moveTo>
                      <a:pt x="0" y="0"/>
                    </a:moveTo>
                    <a:lnTo>
                      <a:pt x="15" y="4"/>
                    </a:lnTo>
                    <a:lnTo>
                      <a:pt x="14" y="6"/>
                    </a:lnTo>
                    <a:lnTo>
                      <a:pt x="12" y="7"/>
                    </a:lnTo>
                    <a:lnTo>
                      <a:pt x="4" y="6"/>
                    </a:lnTo>
                    <a:lnTo>
                      <a:pt x="2" y="4"/>
                    </a:lnTo>
                    <a:lnTo>
                      <a:pt x="0" y="0"/>
                    </a:lnTo>
                    <a:close/>
                    <a:moveTo>
                      <a:pt x="61" y="12"/>
                    </a:moveTo>
                    <a:lnTo>
                      <a:pt x="64" y="12"/>
                    </a:lnTo>
                    <a:lnTo>
                      <a:pt x="63" y="12"/>
                    </a:lnTo>
                    <a:lnTo>
                      <a:pt x="63" y="14"/>
                    </a:lnTo>
                    <a:lnTo>
                      <a:pt x="61" y="12"/>
                    </a:lnTo>
                    <a:close/>
                  </a:path>
                </a:pathLst>
              </a:custGeom>
              <a:solidFill>
                <a:srgbClr val="615E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5" name="Freeform 156">
                <a:extLst>
                  <a:ext uri="{FF2B5EF4-FFF2-40B4-BE49-F238E27FC236}">
                    <a16:creationId xmlns:a16="http://schemas.microsoft.com/office/drawing/2014/main" id="{007E22F3-838F-4F5A-B638-77DF4B05D39E}"/>
                  </a:ext>
                </a:extLst>
              </p:cNvPr>
              <p:cNvSpPr>
                <a:spLocks/>
              </p:cNvSpPr>
              <p:nvPr/>
            </p:nvSpPr>
            <p:spPr bwMode="auto">
              <a:xfrm>
                <a:off x="4633" y="2360"/>
                <a:ext cx="12" cy="3"/>
              </a:xfrm>
              <a:custGeom>
                <a:avLst/>
                <a:gdLst>
                  <a:gd name="T0" fmla="*/ 0 w 12"/>
                  <a:gd name="T1" fmla="*/ 0 h 3"/>
                  <a:gd name="T2" fmla="*/ 12 w 12"/>
                  <a:gd name="T3" fmla="*/ 2 h 3"/>
                  <a:gd name="T4" fmla="*/ 10 w 12"/>
                  <a:gd name="T5" fmla="*/ 3 h 3"/>
                  <a:gd name="T6" fmla="*/ 8 w 12"/>
                  <a:gd name="T7" fmla="*/ 3 h 3"/>
                  <a:gd name="T8" fmla="*/ 5 w 12"/>
                  <a:gd name="T9" fmla="*/ 3 h 3"/>
                  <a:gd name="T10" fmla="*/ 3 w 12"/>
                  <a:gd name="T11" fmla="*/ 2 h 3"/>
                  <a:gd name="T12" fmla="*/ 0 w 12"/>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3">
                    <a:moveTo>
                      <a:pt x="0" y="0"/>
                    </a:moveTo>
                    <a:lnTo>
                      <a:pt x="12" y="2"/>
                    </a:lnTo>
                    <a:lnTo>
                      <a:pt x="10" y="3"/>
                    </a:lnTo>
                    <a:lnTo>
                      <a:pt x="8" y="3"/>
                    </a:lnTo>
                    <a:lnTo>
                      <a:pt x="5" y="3"/>
                    </a:lnTo>
                    <a:lnTo>
                      <a:pt x="3" y="2"/>
                    </a:lnTo>
                    <a:lnTo>
                      <a:pt x="0" y="0"/>
                    </a:lnTo>
                    <a:close/>
                  </a:path>
                </a:pathLst>
              </a:custGeom>
              <a:solidFill>
                <a:srgbClr val="5C5A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6" name="Freeform 157">
                <a:extLst>
                  <a:ext uri="{FF2B5EF4-FFF2-40B4-BE49-F238E27FC236}">
                    <a16:creationId xmlns:a16="http://schemas.microsoft.com/office/drawing/2014/main" id="{9F94FDE4-C10E-4009-865C-66EBF3CB4EB1}"/>
                  </a:ext>
                </a:extLst>
              </p:cNvPr>
              <p:cNvSpPr>
                <a:spLocks/>
              </p:cNvSpPr>
              <p:nvPr/>
            </p:nvSpPr>
            <p:spPr bwMode="auto">
              <a:xfrm>
                <a:off x="4635" y="2362"/>
                <a:ext cx="8" cy="3"/>
              </a:xfrm>
              <a:custGeom>
                <a:avLst/>
                <a:gdLst>
                  <a:gd name="T0" fmla="*/ 0 w 8"/>
                  <a:gd name="T1" fmla="*/ 0 h 3"/>
                  <a:gd name="T2" fmla="*/ 8 w 8"/>
                  <a:gd name="T3" fmla="*/ 1 h 3"/>
                  <a:gd name="T4" fmla="*/ 6 w 8"/>
                  <a:gd name="T5" fmla="*/ 1 h 3"/>
                  <a:gd name="T6" fmla="*/ 5 w 8"/>
                  <a:gd name="T7" fmla="*/ 3 h 3"/>
                  <a:gd name="T8" fmla="*/ 3 w 8"/>
                  <a:gd name="T9" fmla="*/ 1 h 3"/>
                  <a:gd name="T10" fmla="*/ 0 w 8"/>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3">
                    <a:moveTo>
                      <a:pt x="0" y="0"/>
                    </a:moveTo>
                    <a:lnTo>
                      <a:pt x="8" y="1"/>
                    </a:lnTo>
                    <a:lnTo>
                      <a:pt x="6" y="1"/>
                    </a:lnTo>
                    <a:lnTo>
                      <a:pt x="5" y="3"/>
                    </a:lnTo>
                    <a:lnTo>
                      <a:pt x="3" y="1"/>
                    </a:lnTo>
                    <a:lnTo>
                      <a:pt x="0" y="0"/>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7" name="Freeform 158">
                <a:extLst>
                  <a:ext uri="{FF2B5EF4-FFF2-40B4-BE49-F238E27FC236}">
                    <a16:creationId xmlns:a16="http://schemas.microsoft.com/office/drawing/2014/main" id="{67CE00FD-69A2-4EF4-A6D3-86F6DB13E9D1}"/>
                  </a:ext>
                </a:extLst>
              </p:cNvPr>
              <p:cNvSpPr>
                <a:spLocks/>
              </p:cNvSpPr>
              <p:nvPr/>
            </p:nvSpPr>
            <p:spPr bwMode="auto">
              <a:xfrm>
                <a:off x="4638" y="2363"/>
                <a:ext cx="3" cy="2"/>
              </a:xfrm>
              <a:custGeom>
                <a:avLst/>
                <a:gdLst>
                  <a:gd name="T0" fmla="*/ 0 w 3"/>
                  <a:gd name="T1" fmla="*/ 0 h 2"/>
                  <a:gd name="T2" fmla="*/ 3 w 3"/>
                  <a:gd name="T3" fmla="*/ 0 h 2"/>
                  <a:gd name="T4" fmla="*/ 2 w 3"/>
                  <a:gd name="T5" fmla="*/ 2 h 2"/>
                  <a:gd name="T6" fmla="*/ 2 w 3"/>
                  <a:gd name="T7" fmla="*/ 2 h 2"/>
                  <a:gd name="T8" fmla="*/ 0 w 3"/>
                  <a:gd name="T9" fmla="*/ 0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0"/>
                    </a:lnTo>
                    <a:lnTo>
                      <a:pt x="2" y="2"/>
                    </a:lnTo>
                    <a:lnTo>
                      <a:pt x="0" y="0"/>
                    </a:lnTo>
                    <a:close/>
                  </a:path>
                </a:pathLst>
              </a:custGeom>
              <a:solidFill>
                <a:srgbClr val="524F4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58" name="Freeform 159">
                <a:extLst>
                  <a:ext uri="{FF2B5EF4-FFF2-40B4-BE49-F238E27FC236}">
                    <a16:creationId xmlns:a16="http://schemas.microsoft.com/office/drawing/2014/main" id="{2B7AAA27-3295-4F2B-99B7-AE0C46A71967}"/>
                  </a:ext>
                </a:extLst>
              </p:cNvPr>
              <p:cNvSpPr>
                <a:spLocks/>
              </p:cNvSpPr>
              <p:nvPr/>
            </p:nvSpPr>
            <p:spPr bwMode="auto">
              <a:xfrm>
                <a:off x="4606" y="2155"/>
                <a:ext cx="230" cy="215"/>
              </a:xfrm>
              <a:custGeom>
                <a:avLst/>
                <a:gdLst>
                  <a:gd name="T0" fmla="*/ 221 w 230"/>
                  <a:gd name="T1" fmla="*/ 109 h 215"/>
                  <a:gd name="T2" fmla="*/ 224 w 230"/>
                  <a:gd name="T3" fmla="*/ 114 h 215"/>
                  <a:gd name="T4" fmla="*/ 228 w 230"/>
                  <a:gd name="T5" fmla="*/ 119 h 215"/>
                  <a:gd name="T6" fmla="*/ 230 w 230"/>
                  <a:gd name="T7" fmla="*/ 125 h 215"/>
                  <a:gd name="T8" fmla="*/ 230 w 230"/>
                  <a:gd name="T9" fmla="*/ 131 h 215"/>
                  <a:gd name="T10" fmla="*/ 228 w 230"/>
                  <a:gd name="T11" fmla="*/ 136 h 215"/>
                  <a:gd name="T12" fmla="*/ 226 w 230"/>
                  <a:gd name="T13" fmla="*/ 141 h 215"/>
                  <a:gd name="T14" fmla="*/ 224 w 230"/>
                  <a:gd name="T15" fmla="*/ 147 h 215"/>
                  <a:gd name="T16" fmla="*/ 219 w 230"/>
                  <a:gd name="T17" fmla="*/ 152 h 215"/>
                  <a:gd name="T18" fmla="*/ 208 w 230"/>
                  <a:gd name="T19" fmla="*/ 161 h 215"/>
                  <a:gd name="T20" fmla="*/ 192 w 230"/>
                  <a:gd name="T21" fmla="*/ 171 h 215"/>
                  <a:gd name="T22" fmla="*/ 176 w 230"/>
                  <a:gd name="T23" fmla="*/ 180 h 215"/>
                  <a:gd name="T24" fmla="*/ 159 w 230"/>
                  <a:gd name="T25" fmla="*/ 188 h 215"/>
                  <a:gd name="T26" fmla="*/ 122 w 230"/>
                  <a:gd name="T27" fmla="*/ 203 h 215"/>
                  <a:gd name="T28" fmla="*/ 88 w 230"/>
                  <a:gd name="T29" fmla="*/ 215 h 215"/>
                  <a:gd name="T30" fmla="*/ 84 w 230"/>
                  <a:gd name="T31" fmla="*/ 205 h 215"/>
                  <a:gd name="T32" fmla="*/ 81 w 230"/>
                  <a:gd name="T33" fmla="*/ 198 h 215"/>
                  <a:gd name="T34" fmla="*/ 76 w 230"/>
                  <a:gd name="T35" fmla="*/ 195 h 215"/>
                  <a:gd name="T36" fmla="*/ 69 w 230"/>
                  <a:gd name="T37" fmla="*/ 193 h 215"/>
                  <a:gd name="T38" fmla="*/ 62 w 230"/>
                  <a:gd name="T39" fmla="*/ 195 h 215"/>
                  <a:gd name="T40" fmla="*/ 52 w 230"/>
                  <a:gd name="T41" fmla="*/ 198 h 215"/>
                  <a:gd name="T42" fmla="*/ 44 w 230"/>
                  <a:gd name="T43" fmla="*/ 203 h 215"/>
                  <a:gd name="T44" fmla="*/ 34 w 230"/>
                  <a:gd name="T45" fmla="*/ 210 h 215"/>
                  <a:gd name="T46" fmla="*/ 25 w 230"/>
                  <a:gd name="T47" fmla="*/ 201 h 215"/>
                  <a:gd name="T48" fmla="*/ 17 w 230"/>
                  <a:gd name="T49" fmla="*/ 191 h 215"/>
                  <a:gd name="T50" fmla="*/ 12 w 230"/>
                  <a:gd name="T51" fmla="*/ 181 h 215"/>
                  <a:gd name="T52" fmla="*/ 7 w 230"/>
                  <a:gd name="T53" fmla="*/ 171 h 215"/>
                  <a:gd name="T54" fmla="*/ 3 w 230"/>
                  <a:gd name="T55" fmla="*/ 158 h 215"/>
                  <a:gd name="T56" fmla="*/ 0 w 230"/>
                  <a:gd name="T57" fmla="*/ 146 h 215"/>
                  <a:gd name="T58" fmla="*/ 0 w 230"/>
                  <a:gd name="T59" fmla="*/ 132 h 215"/>
                  <a:gd name="T60" fmla="*/ 0 w 230"/>
                  <a:gd name="T61" fmla="*/ 119 h 215"/>
                  <a:gd name="T62" fmla="*/ 2 w 230"/>
                  <a:gd name="T63" fmla="*/ 103 h 215"/>
                  <a:gd name="T64" fmla="*/ 3 w 230"/>
                  <a:gd name="T65" fmla="*/ 90 h 215"/>
                  <a:gd name="T66" fmla="*/ 8 w 230"/>
                  <a:gd name="T67" fmla="*/ 75 h 215"/>
                  <a:gd name="T68" fmla="*/ 13 w 230"/>
                  <a:gd name="T69" fmla="*/ 60 h 215"/>
                  <a:gd name="T70" fmla="*/ 20 w 230"/>
                  <a:gd name="T71" fmla="*/ 44 h 215"/>
                  <a:gd name="T72" fmla="*/ 29 w 230"/>
                  <a:gd name="T73" fmla="*/ 29 h 215"/>
                  <a:gd name="T74" fmla="*/ 39 w 230"/>
                  <a:gd name="T75" fmla="*/ 16 h 215"/>
                  <a:gd name="T76" fmla="*/ 51 w 230"/>
                  <a:gd name="T77" fmla="*/ 0 h 215"/>
                  <a:gd name="T78" fmla="*/ 61 w 230"/>
                  <a:gd name="T79" fmla="*/ 7 h 215"/>
                  <a:gd name="T80" fmla="*/ 71 w 230"/>
                  <a:gd name="T81" fmla="*/ 12 h 215"/>
                  <a:gd name="T82" fmla="*/ 73 w 230"/>
                  <a:gd name="T83" fmla="*/ 27 h 215"/>
                  <a:gd name="T84" fmla="*/ 78 w 230"/>
                  <a:gd name="T85" fmla="*/ 41 h 215"/>
                  <a:gd name="T86" fmla="*/ 84 w 230"/>
                  <a:gd name="T87" fmla="*/ 51 h 215"/>
                  <a:gd name="T88" fmla="*/ 91 w 230"/>
                  <a:gd name="T89" fmla="*/ 56 h 215"/>
                  <a:gd name="T90" fmla="*/ 94 w 230"/>
                  <a:gd name="T91" fmla="*/ 58 h 215"/>
                  <a:gd name="T92" fmla="*/ 98 w 230"/>
                  <a:gd name="T93" fmla="*/ 58 h 215"/>
                  <a:gd name="T94" fmla="*/ 101 w 230"/>
                  <a:gd name="T95" fmla="*/ 58 h 215"/>
                  <a:gd name="T96" fmla="*/ 103 w 230"/>
                  <a:gd name="T97" fmla="*/ 56 h 215"/>
                  <a:gd name="T98" fmla="*/ 106 w 230"/>
                  <a:gd name="T99" fmla="*/ 53 h 215"/>
                  <a:gd name="T100" fmla="*/ 108 w 230"/>
                  <a:gd name="T101" fmla="*/ 48 h 215"/>
                  <a:gd name="T102" fmla="*/ 108 w 230"/>
                  <a:gd name="T103" fmla="*/ 41 h 215"/>
                  <a:gd name="T104" fmla="*/ 108 w 230"/>
                  <a:gd name="T105" fmla="*/ 33 h 215"/>
                  <a:gd name="T106" fmla="*/ 137 w 230"/>
                  <a:gd name="T107" fmla="*/ 48 h 215"/>
                  <a:gd name="T108" fmla="*/ 169 w 230"/>
                  <a:gd name="T109" fmla="*/ 66 h 215"/>
                  <a:gd name="T110" fmla="*/ 184 w 230"/>
                  <a:gd name="T111" fmla="*/ 76 h 215"/>
                  <a:gd name="T112" fmla="*/ 199 w 230"/>
                  <a:gd name="T113" fmla="*/ 88 h 215"/>
                  <a:gd name="T114" fmla="*/ 211 w 230"/>
                  <a:gd name="T115" fmla="*/ 98 h 215"/>
                  <a:gd name="T116" fmla="*/ 221 w 230"/>
                  <a:gd name="T117" fmla="*/ 109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0" h="215">
                    <a:moveTo>
                      <a:pt x="221" y="109"/>
                    </a:moveTo>
                    <a:lnTo>
                      <a:pt x="224" y="114"/>
                    </a:lnTo>
                    <a:lnTo>
                      <a:pt x="228" y="119"/>
                    </a:lnTo>
                    <a:lnTo>
                      <a:pt x="230" y="125"/>
                    </a:lnTo>
                    <a:lnTo>
                      <a:pt x="230" y="131"/>
                    </a:lnTo>
                    <a:lnTo>
                      <a:pt x="228" y="136"/>
                    </a:lnTo>
                    <a:lnTo>
                      <a:pt x="226" y="141"/>
                    </a:lnTo>
                    <a:lnTo>
                      <a:pt x="224" y="147"/>
                    </a:lnTo>
                    <a:lnTo>
                      <a:pt x="219" y="152"/>
                    </a:lnTo>
                    <a:lnTo>
                      <a:pt x="208" y="161"/>
                    </a:lnTo>
                    <a:lnTo>
                      <a:pt x="192" y="171"/>
                    </a:lnTo>
                    <a:lnTo>
                      <a:pt x="176" y="180"/>
                    </a:lnTo>
                    <a:lnTo>
                      <a:pt x="159" y="188"/>
                    </a:lnTo>
                    <a:lnTo>
                      <a:pt x="122" y="203"/>
                    </a:lnTo>
                    <a:lnTo>
                      <a:pt x="88" y="215"/>
                    </a:lnTo>
                    <a:lnTo>
                      <a:pt x="84" y="205"/>
                    </a:lnTo>
                    <a:lnTo>
                      <a:pt x="81" y="198"/>
                    </a:lnTo>
                    <a:lnTo>
                      <a:pt x="76" y="195"/>
                    </a:lnTo>
                    <a:lnTo>
                      <a:pt x="69" y="193"/>
                    </a:lnTo>
                    <a:lnTo>
                      <a:pt x="62" y="195"/>
                    </a:lnTo>
                    <a:lnTo>
                      <a:pt x="52" y="198"/>
                    </a:lnTo>
                    <a:lnTo>
                      <a:pt x="44" y="203"/>
                    </a:lnTo>
                    <a:lnTo>
                      <a:pt x="34" y="210"/>
                    </a:lnTo>
                    <a:lnTo>
                      <a:pt x="25" y="201"/>
                    </a:lnTo>
                    <a:lnTo>
                      <a:pt x="17" y="191"/>
                    </a:lnTo>
                    <a:lnTo>
                      <a:pt x="12" y="181"/>
                    </a:lnTo>
                    <a:lnTo>
                      <a:pt x="7" y="171"/>
                    </a:lnTo>
                    <a:lnTo>
                      <a:pt x="3" y="158"/>
                    </a:lnTo>
                    <a:lnTo>
                      <a:pt x="0" y="146"/>
                    </a:lnTo>
                    <a:lnTo>
                      <a:pt x="0" y="132"/>
                    </a:lnTo>
                    <a:lnTo>
                      <a:pt x="0" y="119"/>
                    </a:lnTo>
                    <a:lnTo>
                      <a:pt x="2" y="103"/>
                    </a:lnTo>
                    <a:lnTo>
                      <a:pt x="3" y="90"/>
                    </a:lnTo>
                    <a:lnTo>
                      <a:pt x="8" y="75"/>
                    </a:lnTo>
                    <a:lnTo>
                      <a:pt x="13" y="60"/>
                    </a:lnTo>
                    <a:lnTo>
                      <a:pt x="20" y="44"/>
                    </a:lnTo>
                    <a:lnTo>
                      <a:pt x="29" y="29"/>
                    </a:lnTo>
                    <a:lnTo>
                      <a:pt x="39" y="16"/>
                    </a:lnTo>
                    <a:lnTo>
                      <a:pt x="51" y="0"/>
                    </a:lnTo>
                    <a:lnTo>
                      <a:pt x="61" y="7"/>
                    </a:lnTo>
                    <a:lnTo>
                      <a:pt x="71" y="12"/>
                    </a:lnTo>
                    <a:lnTo>
                      <a:pt x="73" y="27"/>
                    </a:lnTo>
                    <a:lnTo>
                      <a:pt x="78" y="41"/>
                    </a:lnTo>
                    <a:lnTo>
                      <a:pt x="84" y="51"/>
                    </a:lnTo>
                    <a:lnTo>
                      <a:pt x="91" y="56"/>
                    </a:lnTo>
                    <a:lnTo>
                      <a:pt x="94" y="58"/>
                    </a:lnTo>
                    <a:lnTo>
                      <a:pt x="98" y="58"/>
                    </a:lnTo>
                    <a:lnTo>
                      <a:pt x="101" y="58"/>
                    </a:lnTo>
                    <a:lnTo>
                      <a:pt x="103" y="56"/>
                    </a:lnTo>
                    <a:lnTo>
                      <a:pt x="106" y="53"/>
                    </a:lnTo>
                    <a:lnTo>
                      <a:pt x="108" y="48"/>
                    </a:lnTo>
                    <a:lnTo>
                      <a:pt x="108" y="41"/>
                    </a:lnTo>
                    <a:lnTo>
                      <a:pt x="108" y="33"/>
                    </a:lnTo>
                    <a:lnTo>
                      <a:pt x="137" y="48"/>
                    </a:lnTo>
                    <a:lnTo>
                      <a:pt x="169" y="66"/>
                    </a:lnTo>
                    <a:lnTo>
                      <a:pt x="184" y="76"/>
                    </a:lnTo>
                    <a:lnTo>
                      <a:pt x="199" y="88"/>
                    </a:lnTo>
                    <a:lnTo>
                      <a:pt x="211" y="98"/>
                    </a:lnTo>
                    <a:lnTo>
                      <a:pt x="221" y="10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59" name="Freeform 160">
                <a:extLst>
                  <a:ext uri="{FF2B5EF4-FFF2-40B4-BE49-F238E27FC236}">
                    <a16:creationId xmlns:a16="http://schemas.microsoft.com/office/drawing/2014/main" id="{8D12D05C-3577-4B25-AECD-06AEDBA0AA46}"/>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60" name="Freeform 161">
                <a:extLst>
                  <a:ext uri="{FF2B5EF4-FFF2-40B4-BE49-F238E27FC236}">
                    <a16:creationId xmlns:a16="http://schemas.microsoft.com/office/drawing/2014/main" id="{26FC1C6E-EDD9-49BE-8F86-73260D75715D}"/>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1" name="Freeform 162">
                <a:extLst>
                  <a:ext uri="{FF2B5EF4-FFF2-40B4-BE49-F238E27FC236}">
                    <a16:creationId xmlns:a16="http://schemas.microsoft.com/office/drawing/2014/main" id="{B8CD6DF4-A1DC-428E-A217-AA755F81559E}"/>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62" name="Freeform 163">
                <a:extLst>
                  <a:ext uri="{FF2B5EF4-FFF2-40B4-BE49-F238E27FC236}">
                    <a16:creationId xmlns:a16="http://schemas.microsoft.com/office/drawing/2014/main" id="{A064CFAA-C691-4550-81B4-2B43A7A54621}"/>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3" name="Freeform 164">
                <a:extLst>
                  <a:ext uri="{FF2B5EF4-FFF2-40B4-BE49-F238E27FC236}">
                    <a16:creationId xmlns:a16="http://schemas.microsoft.com/office/drawing/2014/main" id="{9E607F7B-CAC4-443E-BFBC-A4B77F802365}"/>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64" name="Freeform 165">
                <a:extLst>
                  <a:ext uri="{FF2B5EF4-FFF2-40B4-BE49-F238E27FC236}">
                    <a16:creationId xmlns:a16="http://schemas.microsoft.com/office/drawing/2014/main" id="{EB07A427-C264-4814-8461-537D336CDA21}"/>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5" name="Freeform 166">
                <a:extLst>
                  <a:ext uri="{FF2B5EF4-FFF2-40B4-BE49-F238E27FC236}">
                    <a16:creationId xmlns:a16="http://schemas.microsoft.com/office/drawing/2014/main" id="{884107E9-ECD5-45BB-AED6-0A7E4E8DC2D9}"/>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66" name="Freeform 167">
                <a:extLst>
                  <a:ext uri="{FF2B5EF4-FFF2-40B4-BE49-F238E27FC236}">
                    <a16:creationId xmlns:a16="http://schemas.microsoft.com/office/drawing/2014/main" id="{FEDBE179-F67F-4CB9-B739-9FEFA307F960}"/>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7" name="Line 168">
                <a:extLst>
                  <a:ext uri="{FF2B5EF4-FFF2-40B4-BE49-F238E27FC236}">
                    <a16:creationId xmlns:a16="http://schemas.microsoft.com/office/drawing/2014/main" id="{8B50D830-75AB-4037-81F0-7AE7DA937EEC}"/>
                  </a:ext>
                </a:extLst>
              </p:cNvPr>
              <p:cNvSpPr>
                <a:spLocks noChangeShapeType="1"/>
              </p:cNvSpPr>
              <p:nvPr/>
            </p:nvSpPr>
            <p:spPr bwMode="auto">
              <a:xfrm flipV="1">
                <a:off x="3635" y="1517"/>
                <a:ext cx="385" cy="229"/>
              </a:xfrm>
              <a:prstGeom prst="line">
                <a:avLst/>
              </a:prstGeom>
              <a:noFill/>
              <a:ln w="3175">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68" name="Freeform 169">
                <a:extLst>
                  <a:ext uri="{FF2B5EF4-FFF2-40B4-BE49-F238E27FC236}">
                    <a16:creationId xmlns:a16="http://schemas.microsoft.com/office/drawing/2014/main" id="{2A4AD79D-7151-4C7F-888D-CAF16EA17119}"/>
                  </a:ext>
                </a:extLst>
              </p:cNvPr>
              <p:cNvSpPr>
                <a:spLocks/>
              </p:cNvSpPr>
              <p:nvPr/>
            </p:nvSpPr>
            <p:spPr bwMode="auto">
              <a:xfrm>
                <a:off x="3584" y="2326"/>
                <a:ext cx="1049" cy="58"/>
              </a:xfrm>
              <a:custGeom>
                <a:avLst/>
                <a:gdLst>
                  <a:gd name="T0" fmla="*/ 1049 w 1049"/>
                  <a:gd name="T1" fmla="*/ 34 h 58"/>
                  <a:gd name="T2" fmla="*/ 1039 w 1049"/>
                  <a:gd name="T3" fmla="*/ 36 h 58"/>
                  <a:gd name="T4" fmla="*/ 1030 w 1049"/>
                  <a:gd name="T5" fmla="*/ 36 h 58"/>
                  <a:gd name="T6" fmla="*/ 1022 w 1049"/>
                  <a:gd name="T7" fmla="*/ 34 h 58"/>
                  <a:gd name="T8" fmla="*/ 1010 w 1049"/>
                  <a:gd name="T9" fmla="*/ 30 h 58"/>
                  <a:gd name="T10" fmla="*/ 970 w 1049"/>
                  <a:gd name="T11" fmla="*/ 37 h 58"/>
                  <a:gd name="T12" fmla="*/ 926 w 1049"/>
                  <a:gd name="T13" fmla="*/ 44 h 58"/>
                  <a:gd name="T14" fmla="*/ 882 w 1049"/>
                  <a:gd name="T15" fmla="*/ 49 h 58"/>
                  <a:gd name="T16" fmla="*/ 835 w 1049"/>
                  <a:gd name="T17" fmla="*/ 52 h 58"/>
                  <a:gd name="T18" fmla="*/ 787 w 1049"/>
                  <a:gd name="T19" fmla="*/ 56 h 58"/>
                  <a:gd name="T20" fmla="*/ 740 w 1049"/>
                  <a:gd name="T21" fmla="*/ 58 h 58"/>
                  <a:gd name="T22" fmla="*/ 691 w 1049"/>
                  <a:gd name="T23" fmla="*/ 58 h 58"/>
                  <a:gd name="T24" fmla="*/ 640 w 1049"/>
                  <a:gd name="T25" fmla="*/ 58 h 58"/>
                  <a:gd name="T26" fmla="*/ 537 w 1049"/>
                  <a:gd name="T27" fmla="*/ 54 h 58"/>
                  <a:gd name="T28" fmla="*/ 431 w 1049"/>
                  <a:gd name="T29" fmla="*/ 49 h 58"/>
                  <a:gd name="T30" fmla="*/ 325 w 1049"/>
                  <a:gd name="T31" fmla="*/ 39 h 58"/>
                  <a:gd name="T32" fmla="*/ 215 w 1049"/>
                  <a:gd name="T33" fmla="*/ 29 h 58"/>
                  <a:gd name="T34" fmla="*/ 213 w 1049"/>
                  <a:gd name="T35" fmla="*/ 22 h 58"/>
                  <a:gd name="T36" fmla="*/ 210 w 1049"/>
                  <a:gd name="T37" fmla="*/ 19 h 58"/>
                  <a:gd name="T38" fmla="*/ 144 w 1049"/>
                  <a:gd name="T39" fmla="*/ 12 h 58"/>
                  <a:gd name="T40" fmla="*/ 139 w 1049"/>
                  <a:gd name="T41" fmla="*/ 12 h 58"/>
                  <a:gd name="T42" fmla="*/ 134 w 1049"/>
                  <a:gd name="T43" fmla="*/ 14 h 58"/>
                  <a:gd name="T44" fmla="*/ 130 w 1049"/>
                  <a:gd name="T45" fmla="*/ 15 h 58"/>
                  <a:gd name="T46" fmla="*/ 129 w 1049"/>
                  <a:gd name="T47" fmla="*/ 17 h 58"/>
                  <a:gd name="T48" fmla="*/ 97 w 1049"/>
                  <a:gd name="T49" fmla="*/ 14 h 58"/>
                  <a:gd name="T50" fmla="*/ 65 w 1049"/>
                  <a:gd name="T51" fmla="*/ 9 h 58"/>
                  <a:gd name="T52" fmla="*/ 33 w 1049"/>
                  <a:gd name="T53" fmla="*/ 5 h 58"/>
                  <a:gd name="T54" fmla="*/ 0 w 1049"/>
                  <a:gd name="T55" fmla="*/ 0 h 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49" h="58">
                    <a:moveTo>
                      <a:pt x="1049" y="34"/>
                    </a:moveTo>
                    <a:lnTo>
                      <a:pt x="1039" y="36"/>
                    </a:lnTo>
                    <a:lnTo>
                      <a:pt x="1030" y="36"/>
                    </a:lnTo>
                    <a:lnTo>
                      <a:pt x="1022" y="34"/>
                    </a:lnTo>
                    <a:lnTo>
                      <a:pt x="1010" y="30"/>
                    </a:lnTo>
                    <a:lnTo>
                      <a:pt x="970" y="37"/>
                    </a:lnTo>
                    <a:lnTo>
                      <a:pt x="926" y="44"/>
                    </a:lnTo>
                    <a:lnTo>
                      <a:pt x="882" y="49"/>
                    </a:lnTo>
                    <a:lnTo>
                      <a:pt x="835" y="52"/>
                    </a:lnTo>
                    <a:lnTo>
                      <a:pt x="787" y="56"/>
                    </a:lnTo>
                    <a:lnTo>
                      <a:pt x="740" y="58"/>
                    </a:lnTo>
                    <a:lnTo>
                      <a:pt x="691" y="58"/>
                    </a:lnTo>
                    <a:lnTo>
                      <a:pt x="640" y="58"/>
                    </a:lnTo>
                    <a:lnTo>
                      <a:pt x="537" y="54"/>
                    </a:lnTo>
                    <a:lnTo>
                      <a:pt x="431" y="49"/>
                    </a:lnTo>
                    <a:lnTo>
                      <a:pt x="325" y="39"/>
                    </a:lnTo>
                    <a:lnTo>
                      <a:pt x="215" y="29"/>
                    </a:lnTo>
                    <a:lnTo>
                      <a:pt x="213" y="22"/>
                    </a:lnTo>
                    <a:lnTo>
                      <a:pt x="210" y="19"/>
                    </a:lnTo>
                    <a:lnTo>
                      <a:pt x="144" y="12"/>
                    </a:lnTo>
                    <a:lnTo>
                      <a:pt x="139" y="12"/>
                    </a:lnTo>
                    <a:lnTo>
                      <a:pt x="134" y="14"/>
                    </a:lnTo>
                    <a:lnTo>
                      <a:pt x="130" y="15"/>
                    </a:lnTo>
                    <a:lnTo>
                      <a:pt x="129" y="17"/>
                    </a:lnTo>
                    <a:lnTo>
                      <a:pt x="97" y="14"/>
                    </a:lnTo>
                    <a:lnTo>
                      <a:pt x="65" y="9"/>
                    </a:lnTo>
                    <a:lnTo>
                      <a:pt x="33" y="5"/>
                    </a:lnTo>
                    <a:lnTo>
                      <a:pt x="0"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9" name="Freeform 170">
                <a:extLst>
                  <a:ext uri="{FF2B5EF4-FFF2-40B4-BE49-F238E27FC236}">
                    <a16:creationId xmlns:a16="http://schemas.microsoft.com/office/drawing/2014/main" id="{BB94B319-DC09-4805-9B09-EA68045E711A}"/>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0" name="Freeform 171">
                <a:extLst>
                  <a:ext uri="{FF2B5EF4-FFF2-40B4-BE49-F238E27FC236}">
                    <a16:creationId xmlns:a16="http://schemas.microsoft.com/office/drawing/2014/main" id="{7AC382E0-47F9-4591-8CA0-0F88DA17C559}"/>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71" name="Freeform 172">
                <a:extLst>
                  <a:ext uri="{FF2B5EF4-FFF2-40B4-BE49-F238E27FC236}">
                    <a16:creationId xmlns:a16="http://schemas.microsoft.com/office/drawing/2014/main" id="{3FD1E88D-4181-49AD-A24F-9E7E1DB9D3BE}"/>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2" name="Freeform 173">
                <a:extLst>
                  <a:ext uri="{FF2B5EF4-FFF2-40B4-BE49-F238E27FC236}">
                    <a16:creationId xmlns:a16="http://schemas.microsoft.com/office/drawing/2014/main" id="{849EC336-D78B-42B6-B82C-A9C52932D6C5}"/>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73" name="Freeform 174">
                <a:extLst>
                  <a:ext uri="{FF2B5EF4-FFF2-40B4-BE49-F238E27FC236}">
                    <a16:creationId xmlns:a16="http://schemas.microsoft.com/office/drawing/2014/main" id="{BB9E02ED-9510-475E-8A53-EEF05ABA6865}"/>
                  </a:ext>
                </a:extLst>
              </p:cNvPr>
              <p:cNvSpPr>
                <a:spLocks/>
              </p:cNvSpPr>
              <p:nvPr/>
            </p:nvSpPr>
            <p:spPr bwMode="auto">
              <a:xfrm>
                <a:off x="3205" y="2767"/>
                <a:ext cx="319" cy="117"/>
              </a:xfrm>
              <a:custGeom>
                <a:avLst/>
                <a:gdLst>
                  <a:gd name="T0" fmla="*/ 0 w 319"/>
                  <a:gd name="T1" fmla="*/ 0 h 117"/>
                  <a:gd name="T2" fmla="*/ 1 w 319"/>
                  <a:gd name="T3" fmla="*/ 4 h 117"/>
                  <a:gd name="T4" fmla="*/ 3 w 319"/>
                  <a:gd name="T5" fmla="*/ 7 h 117"/>
                  <a:gd name="T6" fmla="*/ 43 w 319"/>
                  <a:gd name="T7" fmla="*/ 25 h 117"/>
                  <a:gd name="T8" fmla="*/ 84 w 319"/>
                  <a:gd name="T9" fmla="*/ 46 h 117"/>
                  <a:gd name="T10" fmla="*/ 126 w 319"/>
                  <a:gd name="T11" fmla="*/ 64 h 117"/>
                  <a:gd name="T12" fmla="*/ 167 w 319"/>
                  <a:gd name="T13" fmla="*/ 81 h 117"/>
                  <a:gd name="T14" fmla="*/ 207 w 319"/>
                  <a:gd name="T15" fmla="*/ 96 h 117"/>
                  <a:gd name="T16" fmla="*/ 248 w 319"/>
                  <a:gd name="T17" fmla="*/ 108 h 117"/>
                  <a:gd name="T18" fmla="*/ 266 w 319"/>
                  <a:gd name="T19" fmla="*/ 113 h 117"/>
                  <a:gd name="T20" fmla="*/ 285 w 319"/>
                  <a:gd name="T21" fmla="*/ 115 h 117"/>
                  <a:gd name="T22" fmla="*/ 302 w 319"/>
                  <a:gd name="T23" fmla="*/ 117 h 117"/>
                  <a:gd name="T24" fmla="*/ 319 w 319"/>
                  <a:gd name="T25" fmla="*/ 117 h 117"/>
                  <a:gd name="T26" fmla="*/ 315 w 319"/>
                  <a:gd name="T27" fmla="*/ 113 h 117"/>
                  <a:gd name="T28" fmla="*/ 309 w 319"/>
                  <a:gd name="T29" fmla="*/ 108 h 117"/>
                  <a:gd name="T30" fmla="*/ 298 w 319"/>
                  <a:gd name="T31" fmla="*/ 102 h 117"/>
                  <a:gd name="T32" fmla="*/ 285 w 319"/>
                  <a:gd name="T33" fmla="*/ 95 h 117"/>
                  <a:gd name="T34" fmla="*/ 253 w 319"/>
                  <a:gd name="T35" fmla="*/ 83 h 117"/>
                  <a:gd name="T36" fmla="*/ 219 w 319"/>
                  <a:gd name="T37" fmla="*/ 74 h 117"/>
                  <a:gd name="T38" fmla="*/ 177 w 319"/>
                  <a:gd name="T39" fmla="*/ 64 h 117"/>
                  <a:gd name="T40" fmla="*/ 136 w 319"/>
                  <a:gd name="T41" fmla="*/ 53 h 117"/>
                  <a:gd name="T42" fmla="*/ 99 w 319"/>
                  <a:gd name="T43" fmla="*/ 39 h 117"/>
                  <a:gd name="T44" fmla="*/ 65 w 319"/>
                  <a:gd name="T45" fmla="*/ 27 h 117"/>
                  <a:gd name="T46" fmla="*/ 16 w 319"/>
                  <a:gd name="T47" fmla="*/ 9 h 117"/>
                  <a:gd name="T48" fmla="*/ 0 w 319"/>
                  <a:gd name="T49" fmla="*/ 0 h 1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9" h="117">
                    <a:moveTo>
                      <a:pt x="0" y="0"/>
                    </a:moveTo>
                    <a:lnTo>
                      <a:pt x="1" y="4"/>
                    </a:lnTo>
                    <a:lnTo>
                      <a:pt x="3" y="7"/>
                    </a:lnTo>
                    <a:lnTo>
                      <a:pt x="43" y="25"/>
                    </a:lnTo>
                    <a:lnTo>
                      <a:pt x="84" y="46"/>
                    </a:lnTo>
                    <a:lnTo>
                      <a:pt x="126" y="64"/>
                    </a:lnTo>
                    <a:lnTo>
                      <a:pt x="167" y="81"/>
                    </a:lnTo>
                    <a:lnTo>
                      <a:pt x="207" y="96"/>
                    </a:lnTo>
                    <a:lnTo>
                      <a:pt x="248" y="108"/>
                    </a:lnTo>
                    <a:lnTo>
                      <a:pt x="266" y="113"/>
                    </a:lnTo>
                    <a:lnTo>
                      <a:pt x="285" y="115"/>
                    </a:lnTo>
                    <a:lnTo>
                      <a:pt x="302" y="117"/>
                    </a:lnTo>
                    <a:lnTo>
                      <a:pt x="319" y="117"/>
                    </a:lnTo>
                    <a:lnTo>
                      <a:pt x="315" y="113"/>
                    </a:lnTo>
                    <a:lnTo>
                      <a:pt x="309" y="108"/>
                    </a:lnTo>
                    <a:lnTo>
                      <a:pt x="298" y="102"/>
                    </a:lnTo>
                    <a:lnTo>
                      <a:pt x="285" y="95"/>
                    </a:lnTo>
                    <a:lnTo>
                      <a:pt x="253" y="83"/>
                    </a:lnTo>
                    <a:lnTo>
                      <a:pt x="219" y="74"/>
                    </a:lnTo>
                    <a:lnTo>
                      <a:pt x="177" y="64"/>
                    </a:lnTo>
                    <a:lnTo>
                      <a:pt x="136" y="53"/>
                    </a:lnTo>
                    <a:lnTo>
                      <a:pt x="99" y="39"/>
                    </a:lnTo>
                    <a:lnTo>
                      <a:pt x="65" y="27"/>
                    </a:lnTo>
                    <a:lnTo>
                      <a:pt x="16" y="9"/>
                    </a:lnTo>
                    <a:lnTo>
                      <a:pt x="0"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4" name="Freeform 175">
                <a:extLst>
                  <a:ext uri="{FF2B5EF4-FFF2-40B4-BE49-F238E27FC236}">
                    <a16:creationId xmlns:a16="http://schemas.microsoft.com/office/drawing/2014/main" id="{00B150C6-0B5B-41A5-909A-C9E53268D939}"/>
                  </a:ext>
                </a:extLst>
              </p:cNvPr>
              <p:cNvSpPr>
                <a:spLocks/>
              </p:cNvSpPr>
              <p:nvPr/>
            </p:nvSpPr>
            <p:spPr bwMode="auto">
              <a:xfrm>
                <a:off x="3205" y="2771"/>
                <a:ext cx="288" cy="113"/>
              </a:xfrm>
              <a:custGeom>
                <a:avLst/>
                <a:gdLst>
                  <a:gd name="T0" fmla="*/ 0 w 288"/>
                  <a:gd name="T1" fmla="*/ 0 h 113"/>
                  <a:gd name="T2" fmla="*/ 38 w 288"/>
                  <a:gd name="T3" fmla="*/ 23 h 113"/>
                  <a:gd name="T4" fmla="*/ 76 w 288"/>
                  <a:gd name="T5" fmla="*/ 43 h 113"/>
                  <a:gd name="T6" fmla="*/ 113 w 288"/>
                  <a:gd name="T7" fmla="*/ 62 h 113"/>
                  <a:gd name="T8" fmla="*/ 150 w 288"/>
                  <a:gd name="T9" fmla="*/ 77 h 113"/>
                  <a:gd name="T10" fmla="*/ 185 w 288"/>
                  <a:gd name="T11" fmla="*/ 91 h 113"/>
                  <a:gd name="T12" fmla="*/ 221 w 288"/>
                  <a:gd name="T13" fmla="*/ 101 h 113"/>
                  <a:gd name="T14" fmla="*/ 255 w 288"/>
                  <a:gd name="T15" fmla="*/ 108 h 113"/>
                  <a:gd name="T16" fmla="*/ 288 w 288"/>
                  <a:gd name="T17" fmla="*/ 113 h 113"/>
                  <a:gd name="T18" fmla="*/ 287 w 288"/>
                  <a:gd name="T19" fmla="*/ 109 h 113"/>
                  <a:gd name="T20" fmla="*/ 282 w 288"/>
                  <a:gd name="T21" fmla="*/ 104 h 113"/>
                  <a:gd name="T22" fmla="*/ 275 w 288"/>
                  <a:gd name="T23" fmla="*/ 98 h 113"/>
                  <a:gd name="T24" fmla="*/ 266 w 288"/>
                  <a:gd name="T25" fmla="*/ 92 h 113"/>
                  <a:gd name="T26" fmla="*/ 258 w 288"/>
                  <a:gd name="T27" fmla="*/ 87 h 113"/>
                  <a:gd name="T28" fmla="*/ 246 w 288"/>
                  <a:gd name="T29" fmla="*/ 82 h 113"/>
                  <a:gd name="T30" fmla="*/ 233 w 288"/>
                  <a:gd name="T31" fmla="*/ 77 h 113"/>
                  <a:gd name="T32" fmla="*/ 219 w 288"/>
                  <a:gd name="T33" fmla="*/ 72 h 113"/>
                  <a:gd name="T34" fmla="*/ 138 w 288"/>
                  <a:gd name="T35" fmla="*/ 49 h 113"/>
                  <a:gd name="T36" fmla="*/ 65 w 288"/>
                  <a:gd name="T37" fmla="*/ 25 h 113"/>
                  <a:gd name="T38" fmla="*/ 16 w 288"/>
                  <a:gd name="T39" fmla="*/ 6 h 113"/>
                  <a:gd name="T40" fmla="*/ 0 w 288"/>
                  <a:gd name="T41" fmla="*/ 0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8" h="113">
                    <a:moveTo>
                      <a:pt x="0" y="0"/>
                    </a:moveTo>
                    <a:lnTo>
                      <a:pt x="38" y="23"/>
                    </a:lnTo>
                    <a:lnTo>
                      <a:pt x="76" y="43"/>
                    </a:lnTo>
                    <a:lnTo>
                      <a:pt x="113" y="62"/>
                    </a:lnTo>
                    <a:lnTo>
                      <a:pt x="150" y="77"/>
                    </a:lnTo>
                    <a:lnTo>
                      <a:pt x="185" y="91"/>
                    </a:lnTo>
                    <a:lnTo>
                      <a:pt x="221" y="101"/>
                    </a:lnTo>
                    <a:lnTo>
                      <a:pt x="255" y="108"/>
                    </a:lnTo>
                    <a:lnTo>
                      <a:pt x="288" y="113"/>
                    </a:lnTo>
                    <a:lnTo>
                      <a:pt x="287" y="109"/>
                    </a:lnTo>
                    <a:lnTo>
                      <a:pt x="282" y="104"/>
                    </a:lnTo>
                    <a:lnTo>
                      <a:pt x="275" y="98"/>
                    </a:lnTo>
                    <a:lnTo>
                      <a:pt x="266" y="92"/>
                    </a:lnTo>
                    <a:lnTo>
                      <a:pt x="258" y="87"/>
                    </a:lnTo>
                    <a:lnTo>
                      <a:pt x="246" y="82"/>
                    </a:lnTo>
                    <a:lnTo>
                      <a:pt x="233" y="77"/>
                    </a:lnTo>
                    <a:lnTo>
                      <a:pt x="219" y="72"/>
                    </a:lnTo>
                    <a:lnTo>
                      <a:pt x="138" y="49"/>
                    </a:lnTo>
                    <a:lnTo>
                      <a:pt x="65" y="25"/>
                    </a:lnTo>
                    <a:lnTo>
                      <a:pt x="16" y="6"/>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5" name="Freeform 176">
                <a:extLst>
                  <a:ext uri="{FF2B5EF4-FFF2-40B4-BE49-F238E27FC236}">
                    <a16:creationId xmlns:a16="http://schemas.microsoft.com/office/drawing/2014/main" id="{F873F555-87D6-4B63-A9EF-0EA7D09DB1E3}"/>
                  </a:ext>
                </a:extLst>
              </p:cNvPr>
              <p:cNvSpPr>
                <a:spLocks/>
              </p:cNvSpPr>
              <p:nvPr/>
            </p:nvSpPr>
            <p:spPr bwMode="auto">
              <a:xfrm>
                <a:off x="3213" y="2754"/>
                <a:ext cx="329" cy="86"/>
              </a:xfrm>
              <a:custGeom>
                <a:avLst/>
                <a:gdLst>
                  <a:gd name="T0" fmla="*/ 0 w 329"/>
                  <a:gd name="T1" fmla="*/ 0 h 86"/>
                  <a:gd name="T2" fmla="*/ 8 w 329"/>
                  <a:gd name="T3" fmla="*/ 6 h 86"/>
                  <a:gd name="T4" fmla="*/ 39 w 329"/>
                  <a:gd name="T5" fmla="*/ 20 h 86"/>
                  <a:gd name="T6" fmla="*/ 86 w 329"/>
                  <a:gd name="T7" fmla="*/ 37 h 86"/>
                  <a:gd name="T8" fmla="*/ 140 w 329"/>
                  <a:gd name="T9" fmla="*/ 55 h 86"/>
                  <a:gd name="T10" fmla="*/ 169 w 329"/>
                  <a:gd name="T11" fmla="*/ 64 h 86"/>
                  <a:gd name="T12" fmla="*/ 198 w 329"/>
                  <a:gd name="T13" fmla="*/ 72 h 86"/>
                  <a:gd name="T14" fmla="*/ 226 w 329"/>
                  <a:gd name="T15" fmla="*/ 77 h 86"/>
                  <a:gd name="T16" fmla="*/ 253 w 329"/>
                  <a:gd name="T17" fmla="*/ 82 h 86"/>
                  <a:gd name="T18" fmla="*/ 277 w 329"/>
                  <a:gd name="T19" fmla="*/ 86 h 86"/>
                  <a:gd name="T20" fmla="*/ 299 w 329"/>
                  <a:gd name="T21" fmla="*/ 86 h 86"/>
                  <a:gd name="T22" fmla="*/ 307 w 329"/>
                  <a:gd name="T23" fmla="*/ 86 h 86"/>
                  <a:gd name="T24" fmla="*/ 316 w 329"/>
                  <a:gd name="T25" fmla="*/ 84 h 86"/>
                  <a:gd name="T26" fmla="*/ 324 w 329"/>
                  <a:gd name="T27" fmla="*/ 81 h 86"/>
                  <a:gd name="T28" fmla="*/ 329 w 329"/>
                  <a:gd name="T29" fmla="*/ 77 h 86"/>
                  <a:gd name="T30" fmla="*/ 317 w 329"/>
                  <a:gd name="T31" fmla="*/ 66 h 86"/>
                  <a:gd name="T32" fmla="*/ 306 w 329"/>
                  <a:gd name="T33" fmla="*/ 55 h 86"/>
                  <a:gd name="T34" fmla="*/ 290 w 329"/>
                  <a:gd name="T35" fmla="*/ 45 h 86"/>
                  <a:gd name="T36" fmla="*/ 275 w 329"/>
                  <a:gd name="T37" fmla="*/ 37 h 86"/>
                  <a:gd name="T38" fmla="*/ 258 w 329"/>
                  <a:gd name="T39" fmla="*/ 28 h 86"/>
                  <a:gd name="T40" fmla="*/ 240 w 329"/>
                  <a:gd name="T41" fmla="*/ 23 h 86"/>
                  <a:gd name="T42" fmla="*/ 220 w 329"/>
                  <a:gd name="T43" fmla="*/ 17 h 86"/>
                  <a:gd name="T44" fmla="*/ 199 w 329"/>
                  <a:gd name="T45" fmla="*/ 11 h 86"/>
                  <a:gd name="T46" fmla="*/ 154 w 329"/>
                  <a:gd name="T47" fmla="*/ 5 h 86"/>
                  <a:gd name="T48" fmla="*/ 106 w 329"/>
                  <a:gd name="T49" fmla="*/ 1 h 86"/>
                  <a:gd name="T50" fmla="*/ 54 w 329"/>
                  <a:gd name="T51" fmla="*/ 0 h 86"/>
                  <a:gd name="T52" fmla="*/ 0 w 329"/>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29" h="86">
                    <a:moveTo>
                      <a:pt x="0" y="0"/>
                    </a:moveTo>
                    <a:lnTo>
                      <a:pt x="8" y="6"/>
                    </a:lnTo>
                    <a:lnTo>
                      <a:pt x="39" y="20"/>
                    </a:lnTo>
                    <a:lnTo>
                      <a:pt x="86" y="37"/>
                    </a:lnTo>
                    <a:lnTo>
                      <a:pt x="140" y="55"/>
                    </a:lnTo>
                    <a:lnTo>
                      <a:pt x="169" y="64"/>
                    </a:lnTo>
                    <a:lnTo>
                      <a:pt x="198" y="72"/>
                    </a:lnTo>
                    <a:lnTo>
                      <a:pt x="226" y="77"/>
                    </a:lnTo>
                    <a:lnTo>
                      <a:pt x="253" y="82"/>
                    </a:lnTo>
                    <a:lnTo>
                      <a:pt x="277" y="86"/>
                    </a:lnTo>
                    <a:lnTo>
                      <a:pt x="299" y="86"/>
                    </a:lnTo>
                    <a:lnTo>
                      <a:pt x="307" y="86"/>
                    </a:lnTo>
                    <a:lnTo>
                      <a:pt x="316" y="84"/>
                    </a:lnTo>
                    <a:lnTo>
                      <a:pt x="324" y="81"/>
                    </a:lnTo>
                    <a:lnTo>
                      <a:pt x="329" y="77"/>
                    </a:lnTo>
                    <a:lnTo>
                      <a:pt x="317" y="66"/>
                    </a:lnTo>
                    <a:lnTo>
                      <a:pt x="306" y="55"/>
                    </a:lnTo>
                    <a:lnTo>
                      <a:pt x="290" y="45"/>
                    </a:lnTo>
                    <a:lnTo>
                      <a:pt x="275" y="37"/>
                    </a:lnTo>
                    <a:lnTo>
                      <a:pt x="258" y="28"/>
                    </a:lnTo>
                    <a:lnTo>
                      <a:pt x="240" y="23"/>
                    </a:lnTo>
                    <a:lnTo>
                      <a:pt x="220" y="17"/>
                    </a:lnTo>
                    <a:lnTo>
                      <a:pt x="199" y="11"/>
                    </a:lnTo>
                    <a:lnTo>
                      <a:pt x="154" y="5"/>
                    </a:lnTo>
                    <a:lnTo>
                      <a:pt x="106" y="1"/>
                    </a:lnTo>
                    <a:lnTo>
                      <a:pt x="54" y="0"/>
                    </a:lnTo>
                    <a:lnTo>
                      <a:pt x="0" y="0"/>
                    </a:lnTo>
                    <a:close/>
                  </a:path>
                </a:pathLst>
              </a:custGeom>
              <a:solidFill>
                <a:srgbClr val="FAC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6" name="Freeform 177">
                <a:extLst>
                  <a:ext uri="{FF2B5EF4-FFF2-40B4-BE49-F238E27FC236}">
                    <a16:creationId xmlns:a16="http://schemas.microsoft.com/office/drawing/2014/main" id="{DB5D31A8-297E-453A-BDA8-29DA546C1F28}"/>
                  </a:ext>
                </a:extLst>
              </p:cNvPr>
              <p:cNvSpPr>
                <a:spLocks/>
              </p:cNvSpPr>
              <p:nvPr/>
            </p:nvSpPr>
            <p:spPr bwMode="auto">
              <a:xfrm>
                <a:off x="3210" y="2755"/>
                <a:ext cx="344" cy="98"/>
              </a:xfrm>
              <a:custGeom>
                <a:avLst/>
                <a:gdLst>
                  <a:gd name="T0" fmla="*/ 3 w 344"/>
                  <a:gd name="T1" fmla="*/ 0 h 98"/>
                  <a:gd name="T2" fmla="*/ 15 w 344"/>
                  <a:gd name="T3" fmla="*/ 7 h 98"/>
                  <a:gd name="T4" fmla="*/ 49 w 344"/>
                  <a:gd name="T5" fmla="*/ 21 h 98"/>
                  <a:gd name="T6" fmla="*/ 96 w 344"/>
                  <a:gd name="T7" fmla="*/ 39 h 98"/>
                  <a:gd name="T8" fmla="*/ 150 w 344"/>
                  <a:gd name="T9" fmla="*/ 58 h 98"/>
                  <a:gd name="T10" fmla="*/ 179 w 344"/>
                  <a:gd name="T11" fmla="*/ 68 h 98"/>
                  <a:gd name="T12" fmla="*/ 207 w 344"/>
                  <a:gd name="T13" fmla="*/ 76 h 98"/>
                  <a:gd name="T14" fmla="*/ 236 w 344"/>
                  <a:gd name="T15" fmla="*/ 83 h 98"/>
                  <a:gd name="T16" fmla="*/ 261 w 344"/>
                  <a:gd name="T17" fmla="*/ 88 h 98"/>
                  <a:gd name="T18" fmla="*/ 285 w 344"/>
                  <a:gd name="T19" fmla="*/ 90 h 98"/>
                  <a:gd name="T20" fmla="*/ 307 w 344"/>
                  <a:gd name="T21" fmla="*/ 92 h 98"/>
                  <a:gd name="T22" fmla="*/ 315 w 344"/>
                  <a:gd name="T23" fmla="*/ 90 h 98"/>
                  <a:gd name="T24" fmla="*/ 324 w 344"/>
                  <a:gd name="T25" fmla="*/ 88 h 98"/>
                  <a:gd name="T26" fmla="*/ 331 w 344"/>
                  <a:gd name="T27" fmla="*/ 86 h 98"/>
                  <a:gd name="T28" fmla="*/ 337 w 344"/>
                  <a:gd name="T29" fmla="*/ 83 h 98"/>
                  <a:gd name="T30" fmla="*/ 341 w 344"/>
                  <a:gd name="T31" fmla="*/ 88 h 98"/>
                  <a:gd name="T32" fmla="*/ 344 w 344"/>
                  <a:gd name="T33" fmla="*/ 92 h 98"/>
                  <a:gd name="T34" fmla="*/ 337 w 344"/>
                  <a:gd name="T35" fmla="*/ 95 h 98"/>
                  <a:gd name="T36" fmla="*/ 326 w 344"/>
                  <a:gd name="T37" fmla="*/ 98 h 98"/>
                  <a:gd name="T38" fmla="*/ 310 w 344"/>
                  <a:gd name="T39" fmla="*/ 98 h 98"/>
                  <a:gd name="T40" fmla="*/ 293 w 344"/>
                  <a:gd name="T41" fmla="*/ 97 h 98"/>
                  <a:gd name="T42" fmla="*/ 273 w 344"/>
                  <a:gd name="T43" fmla="*/ 95 h 98"/>
                  <a:gd name="T44" fmla="*/ 251 w 344"/>
                  <a:gd name="T45" fmla="*/ 92 h 98"/>
                  <a:gd name="T46" fmla="*/ 226 w 344"/>
                  <a:gd name="T47" fmla="*/ 86 h 98"/>
                  <a:gd name="T48" fmla="*/ 201 w 344"/>
                  <a:gd name="T49" fmla="*/ 80 h 98"/>
                  <a:gd name="T50" fmla="*/ 147 w 344"/>
                  <a:gd name="T51" fmla="*/ 65 h 98"/>
                  <a:gd name="T52" fmla="*/ 94 w 344"/>
                  <a:gd name="T53" fmla="*/ 46 h 98"/>
                  <a:gd name="T54" fmla="*/ 67 w 344"/>
                  <a:gd name="T55" fmla="*/ 36 h 98"/>
                  <a:gd name="T56" fmla="*/ 44 w 344"/>
                  <a:gd name="T57" fmla="*/ 24 h 98"/>
                  <a:gd name="T58" fmla="*/ 20 w 344"/>
                  <a:gd name="T59" fmla="*/ 14 h 98"/>
                  <a:gd name="T60" fmla="*/ 0 w 344"/>
                  <a:gd name="T61" fmla="*/ 2 h 98"/>
                  <a:gd name="T62" fmla="*/ 3 w 344"/>
                  <a:gd name="T63" fmla="*/ 0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8">
                    <a:moveTo>
                      <a:pt x="3" y="0"/>
                    </a:moveTo>
                    <a:lnTo>
                      <a:pt x="15" y="7"/>
                    </a:lnTo>
                    <a:lnTo>
                      <a:pt x="49" y="21"/>
                    </a:lnTo>
                    <a:lnTo>
                      <a:pt x="96" y="39"/>
                    </a:lnTo>
                    <a:lnTo>
                      <a:pt x="150" y="58"/>
                    </a:lnTo>
                    <a:lnTo>
                      <a:pt x="179" y="68"/>
                    </a:lnTo>
                    <a:lnTo>
                      <a:pt x="207" y="76"/>
                    </a:lnTo>
                    <a:lnTo>
                      <a:pt x="236" y="83"/>
                    </a:lnTo>
                    <a:lnTo>
                      <a:pt x="261" y="88"/>
                    </a:lnTo>
                    <a:lnTo>
                      <a:pt x="285" y="90"/>
                    </a:lnTo>
                    <a:lnTo>
                      <a:pt x="307" y="92"/>
                    </a:lnTo>
                    <a:lnTo>
                      <a:pt x="315" y="90"/>
                    </a:lnTo>
                    <a:lnTo>
                      <a:pt x="324" y="88"/>
                    </a:lnTo>
                    <a:lnTo>
                      <a:pt x="331" y="86"/>
                    </a:lnTo>
                    <a:lnTo>
                      <a:pt x="337" y="83"/>
                    </a:lnTo>
                    <a:lnTo>
                      <a:pt x="341" y="88"/>
                    </a:lnTo>
                    <a:lnTo>
                      <a:pt x="344" y="92"/>
                    </a:lnTo>
                    <a:lnTo>
                      <a:pt x="337" y="95"/>
                    </a:lnTo>
                    <a:lnTo>
                      <a:pt x="326" y="98"/>
                    </a:lnTo>
                    <a:lnTo>
                      <a:pt x="310" y="98"/>
                    </a:lnTo>
                    <a:lnTo>
                      <a:pt x="293" y="97"/>
                    </a:lnTo>
                    <a:lnTo>
                      <a:pt x="273" y="95"/>
                    </a:lnTo>
                    <a:lnTo>
                      <a:pt x="251" y="92"/>
                    </a:lnTo>
                    <a:lnTo>
                      <a:pt x="226" y="86"/>
                    </a:lnTo>
                    <a:lnTo>
                      <a:pt x="201" y="80"/>
                    </a:lnTo>
                    <a:lnTo>
                      <a:pt x="147" y="65"/>
                    </a:lnTo>
                    <a:lnTo>
                      <a:pt x="94" y="46"/>
                    </a:lnTo>
                    <a:lnTo>
                      <a:pt x="67" y="36"/>
                    </a:lnTo>
                    <a:lnTo>
                      <a:pt x="44" y="24"/>
                    </a:lnTo>
                    <a:lnTo>
                      <a:pt x="20" y="14"/>
                    </a:lnTo>
                    <a:lnTo>
                      <a:pt x="0" y="2"/>
                    </a:lnTo>
                    <a:lnTo>
                      <a:pt x="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7" name="Freeform 178">
                <a:extLst>
                  <a:ext uri="{FF2B5EF4-FFF2-40B4-BE49-F238E27FC236}">
                    <a16:creationId xmlns:a16="http://schemas.microsoft.com/office/drawing/2014/main" id="{3BBB2159-D463-4CF4-A046-78B9F1B36973}"/>
                  </a:ext>
                </a:extLst>
              </p:cNvPr>
              <p:cNvSpPr>
                <a:spLocks/>
              </p:cNvSpPr>
              <p:nvPr/>
            </p:nvSpPr>
            <p:spPr bwMode="auto">
              <a:xfrm>
                <a:off x="3211" y="2754"/>
                <a:ext cx="338" cy="94"/>
              </a:xfrm>
              <a:custGeom>
                <a:avLst/>
                <a:gdLst>
                  <a:gd name="T0" fmla="*/ 2 w 338"/>
                  <a:gd name="T1" fmla="*/ 0 h 94"/>
                  <a:gd name="T2" fmla="*/ 10 w 338"/>
                  <a:gd name="T3" fmla="*/ 6 h 94"/>
                  <a:gd name="T4" fmla="*/ 41 w 338"/>
                  <a:gd name="T5" fmla="*/ 20 h 94"/>
                  <a:gd name="T6" fmla="*/ 88 w 338"/>
                  <a:gd name="T7" fmla="*/ 37 h 94"/>
                  <a:gd name="T8" fmla="*/ 142 w 338"/>
                  <a:gd name="T9" fmla="*/ 55 h 94"/>
                  <a:gd name="T10" fmla="*/ 171 w 338"/>
                  <a:gd name="T11" fmla="*/ 64 h 94"/>
                  <a:gd name="T12" fmla="*/ 200 w 338"/>
                  <a:gd name="T13" fmla="*/ 72 h 94"/>
                  <a:gd name="T14" fmla="*/ 228 w 338"/>
                  <a:gd name="T15" fmla="*/ 77 h 94"/>
                  <a:gd name="T16" fmla="*/ 255 w 338"/>
                  <a:gd name="T17" fmla="*/ 82 h 94"/>
                  <a:gd name="T18" fmla="*/ 279 w 338"/>
                  <a:gd name="T19" fmla="*/ 86 h 94"/>
                  <a:gd name="T20" fmla="*/ 301 w 338"/>
                  <a:gd name="T21" fmla="*/ 86 h 94"/>
                  <a:gd name="T22" fmla="*/ 309 w 338"/>
                  <a:gd name="T23" fmla="*/ 86 h 94"/>
                  <a:gd name="T24" fmla="*/ 318 w 338"/>
                  <a:gd name="T25" fmla="*/ 84 h 94"/>
                  <a:gd name="T26" fmla="*/ 326 w 338"/>
                  <a:gd name="T27" fmla="*/ 81 h 94"/>
                  <a:gd name="T28" fmla="*/ 331 w 338"/>
                  <a:gd name="T29" fmla="*/ 77 h 94"/>
                  <a:gd name="T30" fmla="*/ 335 w 338"/>
                  <a:gd name="T31" fmla="*/ 82 h 94"/>
                  <a:gd name="T32" fmla="*/ 338 w 338"/>
                  <a:gd name="T33" fmla="*/ 87 h 94"/>
                  <a:gd name="T34" fmla="*/ 331 w 338"/>
                  <a:gd name="T35" fmla="*/ 91 h 94"/>
                  <a:gd name="T36" fmla="*/ 321 w 338"/>
                  <a:gd name="T37" fmla="*/ 93 h 94"/>
                  <a:gd name="T38" fmla="*/ 306 w 338"/>
                  <a:gd name="T39" fmla="*/ 94 h 94"/>
                  <a:gd name="T40" fmla="*/ 289 w 338"/>
                  <a:gd name="T41" fmla="*/ 93 h 94"/>
                  <a:gd name="T42" fmla="*/ 269 w 338"/>
                  <a:gd name="T43" fmla="*/ 91 h 94"/>
                  <a:gd name="T44" fmla="*/ 247 w 338"/>
                  <a:gd name="T45" fmla="*/ 87 h 94"/>
                  <a:gd name="T46" fmla="*/ 223 w 338"/>
                  <a:gd name="T47" fmla="*/ 82 h 94"/>
                  <a:gd name="T48" fmla="*/ 198 w 338"/>
                  <a:gd name="T49" fmla="*/ 77 h 94"/>
                  <a:gd name="T50" fmla="*/ 146 w 338"/>
                  <a:gd name="T51" fmla="*/ 62 h 94"/>
                  <a:gd name="T52" fmla="*/ 93 w 338"/>
                  <a:gd name="T53" fmla="*/ 44 h 94"/>
                  <a:gd name="T54" fmla="*/ 68 w 338"/>
                  <a:gd name="T55" fmla="*/ 35 h 94"/>
                  <a:gd name="T56" fmla="*/ 44 w 338"/>
                  <a:gd name="T57" fmla="*/ 23 h 94"/>
                  <a:gd name="T58" fmla="*/ 22 w 338"/>
                  <a:gd name="T59" fmla="*/ 13 h 94"/>
                  <a:gd name="T60" fmla="*/ 0 w 338"/>
                  <a:gd name="T61" fmla="*/ 1 h 94"/>
                  <a:gd name="T62" fmla="*/ 2 w 338"/>
                  <a:gd name="T63" fmla="*/ 1 h 94"/>
                  <a:gd name="T64" fmla="*/ 2 w 338"/>
                  <a:gd name="T65" fmla="*/ 0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8" h="94">
                    <a:moveTo>
                      <a:pt x="2" y="0"/>
                    </a:moveTo>
                    <a:lnTo>
                      <a:pt x="10" y="6"/>
                    </a:lnTo>
                    <a:lnTo>
                      <a:pt x="41" y="20"/>
                    </a:lnTo>
                    <a:lnTo>
                      <a:pt x="88" y="37"/>
                    </a:lnTo>
                    <a:lnTo>
                      <a:pt x="142" y="55"/>
                    </a:lnTo>
                    <a:lnTo>
                      <a:pt x="171" y="64"/>
                    </a:lnTo>
                    <a:lnTo>
                      <a:pt x="200" y="72"/>
                    </a:lnTo>
                    <a:lnTo>
                      <a:pt x="228" y="77"/>
                    </a:lnTo>
                    <a:lnTo>
                      <a:pt x="255" y="82"/>
                    </a:lnTo>
                    <a:lnTo>
                      <a:pt x="279" y="86"/>
                    </a:lnTo>
                    <a:lnTo>
                      <a:pt x="301" y="86"/>
                    </a:lnTo>
                    <a:lnTo>
                      <a:pt x="309" y="86"/>
                    </a:lnTo>
                    <a:lnTo>
                      <a:pt x="318" y="84"/>
                    </a:lnTo>
                    <a:lnTo>
                      <a:pt x="326" y="81"/>
                    </a:lnTo>
                    <a:lnTo>
                      <a:pt x="331" y="77"/>
                    </a:lnTo>
                    <a:lnTo>
                      <a:pt x="335" y="82"/>
                    </a:lnTo>
                    <a:lnTo>
                      <a:pt x="338" y="87"/>
                    </a:lnTo>
                    <a:lnTo>
                      <a:pt x="331" y="91"/>
                    </a:lnTo>
                    <a:lnTo>
                      <a:pt x="321" y="93"/>
                    </a:lnTo>
                    <a:lnTo>
                      <a:pt x="306" y="94"/>
                    </a:lnTo>
                    <a:lnTo>
                      <a:pt x="289" y="93"/>
                    </a:lnTo>
                    <a:lnTo>
                      <a:pt x="269" y="91"/>
                    </a:lnTo>
                    <a:lnTo>
                      <a:pt x="247" y="87"/>
                    </a:lnTo>
                    <a:lnTo>
                      <a:pt x="223" y="82"/>
                    </a:lnTo>
                    <a:lnTo>
                      <a:pt x="198" y="77"/>
                    </a:lnTo>
                    <a:lnTo>
                      <a:pt x="146" y="62"/>
                    </a:lnTo>
                    <a:lnTo>
                      <a:pt x="93" y="44"/>
                    </a:lnTo>
                    <a:lnTo>
                      <a:pt x="68" y="35"/>
                    </a:lnTo>
                    <a:lnTo>
                      <a:pt x="44" y="23"/>
                    </a:lnTo>
                    <a:lnTo>
                      <a:pt x="22" y="13"/>
                    </a:lnTo>
                    <a:lnTo>
                      <a:pt x="0" y="1"/>
                    </a:lnTo>
                    <a:lnTo>
                      <a:pt x="2" y="1"/>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8" name="Freeform 179">
                <a:extLst>
                  <a:ext uri="{FF2B5EF4-FFF2-40B4-BE49-F238E27FC236}">
                    <a16:creationId xmlns:a16="http://schemas.microsoft.com/office/drawing/2014/main" id="{7FDB9B8A-CE4C-4B92-AB42-B41FE91E21B1}"/>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79" name="Freeform 180">
                <a:extLst>
                  <a:ext uri="{FF2B5EF4-FFF2-40B4-BE49-F238E27FC236}">
                    <a16:creationId xmlns:a16="http://schemas.microsoft.com/office/drawing/2014/main" id="{5CD4B413-4F5F-47D9-BC5C-EE75A23D4E46}"/>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80" name="Freeform 181">
                <a:extLst>
                  <a:ext uri="{FF2B5EF4-FFF2-40B4-BE49-F238E27FC236}">
                    <a16:creationId xmlns:a16="http://schemas.microsoft.com/office/drawing/2014/main" id="{2ED85124-0D5E-4556-A50D-7CD4E6716A7D}"/>
                  </a:ext>
                </a:extLst>
              </p:cNvPr>
              <p:cNvSpPr>
                <a:spLocks/>
              </p:cNvSpPr>
              <p:nvPr/>
            </p:nvSpPr>
            <p:spPr bwMode="auto">
              <a:xfrm>
                <a:off x="3402" y="1692"/>
                <a:ext cx="117" cy="21"/>
              </a:xfrm>
              <a:custGeom>
                <a:avLst/>
                <a:gdLst>
                  <a:gd name="T0" fmla="*/ 117 w 117"/>
                  <a:gd name="T1" fmla="*/ 21 h 21"/>
                  <a:gd name="T2" fmla="*/ 0 w 117"/>
                  <a:gd name="T3" fmla="*/ 0 h 21"/>
                  <a:gd name="T4" fmla="*/ 29 w 117"/>
                  <a:gd name="T5" fmla="*/ 4 h 21"/>
                  <a:gd name="T6" fmla="*/ 58 w 117"/>
                  <a:gd name="T7" fmla="*/ 9 h 21"/>
                  <a:gd name="T8" fmla="*/ 88 w 117"/>
                  <a:gd name="T9" fmla="*/ 14 h 21"/>
                  <a:gd name="T10" fmla="*/ 117 w 117"/>
                  <a:gd name="T11" fmla="*/ 21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7" h="21">
                    <a:moveTo>
                      <a:pt x="117" y="21"/>
                    </a:moveTo>
                    <a:lnTo>
                      <a:pt x="0" y="0"/>
                    </a:lnTo>
                    <a:lnTo>
                      <a:pt x="29" y="4"/>
                    </a:lnTo>
                    <a:lnTo>
                      <a:pt x="58" y="9"/>
                    </a:lnTo>
                    <a:lnTo>
                      <a:pt x="88" y="14"/>
                    </a:lnTo>
                    <a:lnTo>
                      <a:pt x="117" y="21"/>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1" name="Freeform 182">
                <a:extLst>
                  <a:ext uri="{FF2B5EF4-FFF2-40B4-BE49-F238E27FC236}">
                    <a16:creationId xmlns:a16="http://schemas.microsoft.com/office/drawing/2014/main" id="{B7B4BE99-E8BC-49A4-94ED-646F5F9385BD}"/>
                  </a:ext>
                </a:extLst>
              </p:cNvPr>
              <p:cNvSpPr>
                <a:spLocks/>
              </p:cNvSpPr>
              <p:nvPr/>
            </p:nvSpPr>
            <p:spPr bwMode="auto">
              <a:xfrm>
                <a:off x="3368" y="1687"/>
                <a:ext cx="181" cy="32"/>
              </a:xfrm>
              <a:custGeom>
                <a:avLst/>
                <a:gdLst>
                  <a:gd name="T0" fmla="*/ 181 w 181"/>
                  <a:gd name="T1" fmla="*/ 32 h 32"/>
                  <a:gd name="T2" fmla="*/ 0 w 181"/>
                  <a:gd name="T3" fmla="*/ 0 h 32"/>
                  <a:gd name="T4" fmla="*/ 46 w 181"/>
                  <a:gd name="T5" fmla="*/ 7 h 32"/>
                  <a:gd name="T6" fmla="*/ 92 w 181"/>
                  <a:gd name="T7" fmla="*/ 14 h 32"/>
                  <a:gd name="T8" fmla="*/ 137 w 181"/>
                  <a:gd name="T9" fmla="*/ 22 h 32"/>
                  <a:gd name="T10" fmla="*/ 181 w 181"/>
                  <a:gd name="T11" fmla="*/ 32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1" h="32">
                    <a:moveTo>
                      <a:pt x="181" y="32"/>
                    </a:moveTo>
                    <a:lnTo>
                      <a:pt x="0" y="0"/>
                    </a:lnTo>
                    <a:lnTo>
                      <a:pt x="46" y="7"/>
                    </a:lnTo>
                    <a:lnTo>
                      <a:pt x="92" y="14"/>
                    </a:lnTo>
                    <a:lnTo>
                      <a:pt x="137" y="22"/>
                    </a:lnTo>
                    <a:lnTo>
                      <a:pt x="181" y="3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2" name="Freeform 183">
                <a:extLst>
                  <a:ext uri="{FF2B5EF4-FFF2-40B4-BE49-F238E27FC236}">
                    <a16:creationId xmlns:a16="http://schemas.microsoft.com/office/drawing/2014/main" id="{A379064B-5F54-42BC-8990-7C626D79EC9B}"/>
                  </a:ext>
                </a:extLst>
              </p:cNvPr>
              <p:cNvSpPr>
                <a:spLocks/>
              </p:cNvSpPr>
              <p:nvPr/>
            </p:nvSpPr>
            <p:spPr bwMode="auto">
              <a:xfrm>
                <a:off x="3343" y="1686"/>
                <a:ext cx="228" cy="40"/>
              </a:xfrm>
              <a:custGeom>
                <a:avLst/>
                <a:gdLst>
                  <a:gd name="T0" fmla="*/ 59 w 228"/>
                  <a:gd name="T1" fmla="*/ 6 h 40"/>
                  <a:gd name="T2" fmla="*/ 176 w 228"/>
                  <a:gd name="T3" fmla="*/ 27 h 40"/>
                  <a:gd name="T4" fmla="*/ 189 w 228"/>
                  <a:gd name="T5" fmla="*/ 30 h 40"/>
                  <a:gd name="T6" fmla="*/ 203 w 228"/>
                  <a:gd name="T7" fmla="*/ 33 h 40"/>
                  <a:gd name="T8" fmla="*/ 214 w 228"/>
                  <a:gd name="T9" fmla="*/ 37 h 40"/>
                  <a:gd name="T10" fmla="*/ 228 w 228"/>
                  <a:gd name="T11" fmla="*/ 40 h 40"/>
                  <a:gd name="T12" fmla="*/ 0 w 228"/>
                  <a:gd name="T13" fmla="*/ 0 h 40"/>
                  <a:gd name="T14" fmla="*/ 14 w 228"/>
                  <a:gd name="T15" fmla="*/ 1 h 40"/>
                  <a:gd name="T16" fmla="*/ 29 w 228"/>
                  <a:gd name="T17" fmla="*/ 3 h 40"/>
                  <a:gd name="T18" fmla="*/ 44 w 228"/>
                  <a:gd name="T19" fmla="*/ 5 h 40"/>
                  <a:gd name="T20" fmla="*/ 59 w 228"/>
                  <a:gd name="T21" fmla="*/ 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8" h="40">
                    <a:moveTo>
                      <a:pt x="59" y="6"/>
                    </a:moveTo>
                    <a:lnTo>
                      <a:pt x="176" y="27"/>
                    </a:lnTo>
                    <a:lnTo>
                      <a:pt x="189" y="30"/>
                    </a:lnTo>
                    <a:lnTo>
                      <a:pt x="203" y="33"/>
                    </a:lnTo>
                    <a:lnTo>
                      <a:pt x="214" y="37"/>
                    </a:lnTo>
                    <a:lnTo>
                      <a:pt x="228" y="40"/>
                    </a:lnTo>
                    <a:lnTo>
                      <a:pt x="0" y="0"/>
                    </a:lnTo>
                    <a:lnTo>
                      <a:pt x="14" y="1"/>
                    </a:lnTo>
                    <a:lnTo>
                      <a:pt x="29" y="3"/>
                    </a:lnTo>
                    <a:lnTo>
                      <a:pt x="44" y="5"/>
                    </a:lnTo>
                    <a:lnTo>
                      <a:pt x="59" y="6"/>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3" name="Freeform 184">
                <a:extLst>
                  <a:ext uri="{FF2B5EF4-FFF2-40B4-BE49-F238E27FC236}">
                    <a16:creationId xmlns:a16="http://schemas.microsoft.com/office/drawing/2014/main" id="{BF316A23-FAFF-4B19-95F5-37F7A39BC949}"/>
                  </a:ext>
                </a:extLst>
              </p:cNvPr>
              <p:cNvSpPr>
                <a:spLocks/>
              </p:cNvSpPr>
              <p:nvPr/>
            </p:nvSpPr>
            <p:spPr bwMode="auto">
              <a:xfrm>
                <a:off x="3321" y="1684"/>
                <a:ext cx="269" cy="47"/>
              </a:xfrm>
              <a:custGeom>
                <a:avLst/>
                <a:gdLst>
                  <a:gd name="T0" fmla="*/ 47 w 269"/>
                  <a:gd name="T1" fmla="*/ 3 h 47"/>
                  <a:gd name="T2" fmla="*/ 228 w 269"/>
                  <a:gd name="T3" fmla="*/ 35 h 47"/>
                  <a:gd name="T4" fmla="*/ 248 w 269"/>
                  <a:gd name="T5" fmla="*/ 42 h 47"/>
                  <a:gd name="T6" fmla="*/ 269 w 269"/>
                  <a:gd name="T7" fmla="*/ 47 h 47"/>
                  <a:gd name="T8" fmla="*/ 0 w 269"/>
                  <a:gd name="T9" fmla="*/ 0 h 47"/>
                  <a:gd name="T10" fmla="*/ 24 w 269"/>
                  <a:gd name="T11" fmla="*/ 2 h 47"/>
                  <a:gd name="T12" fmla="*/ 47 w 269"/>
                  <a:gd name="T13" fmla="*/ 3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9" h="47">
                    <a:moveTo>
                      <a:pt x="47" y="3"/>
                    </a:moveTo>
                    <a:lnTo>
                      <a:pt x="228" y="35"/>
                    </a:lnTo>
                    <a:lnTo>
                      <a:pt x="248" y="42"/>
                    </a:lnTo>
                    <a:lnTo>
                      <a:pt x="269" y="47"/>
                    </a:lnTo>
                    <a:lnTo>
                      <a:pt x="0" y="0"/>
                    </a:lnTo>
                    <a:lnTo>
                      <a:pt x="24" y="2"/>
                    </a:lnTo>
                    <a:lnTo>
                      <a:pt x="47" y="3"/>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4" name="Freeform 185">
                <a:extLst>
                  <a:ext uri="{FF2B5EF4-FFF2-40B4-BE49-F238E27FC236}">
                    <a16:creationId xmlns:a16="http://schemas.microsoft.com/office/drawing/2014/main" id="{E20C87D4-9D98-43FF-A097-71B083F5CBF3}"/>
                  </a:ext>
                </a:extLst>
              </p:cNvPr>
              <p:cNvSpPr>
                <a:spLocks/>
              </p:cNvSpPr>
              <p:nvPr/>
            </p:nvSpPr>
            <p:spPr bwMode="auto">
              <a:xfrm>
                <a:off x="3303" y="1684"/>
                <a:ext cx="302" cy="52"/>
              </a:xfrm>
              <a:custGeom>
                <a:avLst/>
                <a:gdLst>
                  <a:gd name="T0" fmla="*/ 40 w 302"/>
                  <a:gd name="T1" fmla="*/ 2 h 52"/>
                  <a:gd name="T2" fmla="*/ 268 w 302"/>
                  <a:gd name="T3" fmla="*/ 42 h 52"/>
                  <a:gd name="T4" fmla="*/ 285 w 302"/>
                  <a:gd name="T5" fmla="*/ 47 h 52"/>
                  <a:gd name="T6" fmla="*/ 302 w 302"/>
                  <a:gd name="T7" fmla="*/ 52 h 52"/>
                  <a:gd name="T8" fmla="*/ 0 w 302"/>
                  <a:gd name="T9" fmla="*/ 0 h 52"/>
                  <a:gd name="T10" fmla="*/ 20 w 302"/>
                  <a:gd name="T11" fmla="*/ 0 h 52"/>
                  <a:gd name="T12" fmla="*/ 40 w 302"/>
                  <a:gd name="T13" fmla="*/ 2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2" h="52">
                    <a:moveTo>
                      <a:pt x="40" y="2"/>
                    </a:moveTo>
                    <a:lnTo>
                      <a:pt x="268" y="42"/>
                    </a:lnTo>
                    <a:lnTo>
                      <a:pt x="285" y="47"/>
                    </a:lnTo>
                    <a:lnTo>
                      <a:pt x="302" y="52"/>
                    </a:lnTo>
                    <a:lnTo>
                      <a:pt x="0" y="0"/>
                    </a:lnTo>
                    <a:lnTo>
                      <a:pt x="20" y="0"/>
                    </a:lnTo>
                    <a:lnTo>
                      <a:pt x="40" y="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5" name="Freeform 186">
                <a:extLst>
                  <a:ext uri="{FF2B5EF4-FFF2-40B4-BE49-F238E27FC236}">
                    <a16:creationId xmlns:a16="http://schemas.microsoft.com/office/drawing/2014/main" id="{37D0C429-F9B6-4B1E-9FE9-58750E651283}"/>
                  </a:ext>
                </a:extLst>
              </p:cNvPr>
              <p:cNvSpPr>
                <a:spLocks/>
              </p:cNvSpPr>
              <p:nvPr/>
            </p:nvSpPr>
            <p:spPr bwMode="auto">
              <a:xfrm>
                <a:off x="3286" y="1682"/>
                <a:ext cx="334" cy="59"/>
              </a:xfrm>
              <a:custGeom>
                <a:avLst/>
                <a:gdLst>
                  <a:gd name="T0" fmla="*/ 35 w 334"/>
                  <a:gd name="T1" fmla="*/ 2 h 59"/>
                  <a:gd name="T2" fmla="*/ 304 w 334"/>
                  <a:gd name="T3" fmla="*/ 49 h 59"/>
                  <a:gd name="T4" fmla="*/ 319 w 334"/>
                  <a:gd name="T5" fmla="*/ 54 h 59"/>
                  <a:gd name="T6" fmla="*/ 334 w 334"/>
                  <a:gd name="T7" fmla="*/ 59 h 59"/>
                  <a:gd name="T8" fmla="*/ 0 w 334"/>
                  <a:gd name="T9" fmla="*/ 0 h 59"/>
                  <a:gd name="T10" fmla="*/ 18 w 334"/>
                  <a:gd name="T11" fmla="*/ 2 h 59"/>
                  <a:gd name="T12" fmla="*/ 35 w 334"/>
                  <a:gd name="T13" fmla="*/ 2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4" h="59">
                    <a:moveTo>
                      <a:pt x="35" y="2"/>
                    </a:moveTo>
                    <a:lnTo>
                      <a:pt x="304" y="49"/>
                    </a:lnTo>
                    <a:lnTo>
                      <a:pt x="319" y="54"/>
                    </a:lnTo>
                    <a:lnTo>
                      <a:pt x="334" y="59"/>
                    </a:lnTo>
                    <a:lnTo>
                      <a:pt x="0" y="0"/>
                    </a:lnTo>
                    <a:lnTo>
                      <a:pt x="18" y="2"/>
                    </a:lnTo>
                    <a:lnTo>
                      <a:pt x="35"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6" name="Freeform 187">
                <a:extLst>
                  <a:ext uri="{FF2B5EF4-FFF2-40B4-BE49-F238E27FC236}">
                    <a16:creationId xmlns:a16="http://schemas.microsoft.com/office/drawing/2014/main" id="{BDF5A17C-5EF7-4FC5-9E4C-6408B6B470A0}"/>
                  </a:ext>
                </a:extLst>
              </p:cNvPr>
              <p:cNvSpPr>
                <a:spLocks/>
              </p:cNvSpPr>
              <p:nvPr/>
            </p:nvSpPr>
            <p:spPr bwMode="auto">
              <a:xfrm>
                <a:off x="3270" y="1682"/>
                <a:ext cx="362" cy="64"/>
              </a:xfrm>
              <a:custGeom>
                <a:avLst/>
                <a:gdLst>
                  <a:gd name="T0" fmla="*/ 33 w 362"/>
                  <a:gd name="T1" fmla="*/ 2 h 64"/>
                  <a:gd name="T2" fmla="*/ 335 w 362"/>
                  <a:gd name="T3" fmla="*/ 54 h 64"/>
                  <a:gd name="T4" fmla="*/ 348 w 362"/>
                  <a:gd name="T5" fmla="*/ 59 h 64"/>
                  <a:gd name="T6" fmla="*/ 362 w 362"/>
                  <a:gd name="T7" fmla="*/ 64 h 64"/>
                  <a:gd name="T8" fmla="*/ 0 w 362"/>
                  <a:gd name="T9" fmla="*/ 0 h 64"/>
                  <a:gd name="T10" fmla="*/ 17 w 362"/>
                  <a:gd name="T11" fmla="*/ 0 h 64"/>
                  <a:gd name="T12" fmla="*/ 33 w 362"/>
                  <a:gd name="T13" fmla="*/ 2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2" h="64">
                    <a:moveTo>
                      <a:pt x="33" y="2"/>
                    </a:moveTo>
                    <a:lnTo>
                      <a:pt x="335" y="54"/>
                    </a:lnTo>
                    <a:lnTo>
                      <a:pt x="348" y="59"/>
                    </a:lnTo>
                    <a:lnTo>
                      <a:pt x="362" y="64"/>
                    </a:lnTo>
                    <a:lnTo>
                      <a:pt x="0" y="0"/>
                    </a:lnTo>
                    <a:lnTo>
                      <a:pt x="17" y="0"/>
                    </a:lnTo>
                    <a:lnTo>
                      <a:pt x="33"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7" name="Freeform 188">
                <a:extLst>
                  <a:ext uri="{FF2B5EF4-FFF2-40B4-BE49-F238E27FC236}">
                    <a16:creationId xmlns:a16="http://schemas.microsoft.com/office/drawing/2014/main" id="{6B628E47-483E-49DF-B9DB-7E97D8BD8454}"/>
                  </a:ext>
                </a:extLst>
              </p:cNvPr>
              <p:cNvSpPr>
                <a:spLocks/>
              </p:cNvSpPr>
              <p:nvPr/>
            </p:nvSpPr>
            <p:spPr bwMode="auto">
              <a:xfrm>
                <a:off x="3257" y="1682"/>
                <a:ext cx="387" cy="68"/>
              </a:xfrm>
              <a:custGeom>
                <a:avLst/>
                <a:gdLst>
                  <a:gd name="T0" fmla="*/ 29 w 387"/>
                  <a:gd name="T1" fmla="*/ 0 h 68"/>
                  <a:gd name="T2" fmla="*/ 363 w 387"/>
                  <a:gd name="T3" fmla="*/ 59 h 68"/>
                  <a:gd name="T4" fmla="*/ 375 w 387"/>
                  <a:gd name="T5" fmla="*/ 64 h 68"/>
                  <a:gd name="T6" fmla="*/ 387 w 387"/>
                  <a:gd name="T7" fmla="*/ 68 h 68"/>
                  <a:gd name="T8" fmla="*/ 0 w 387"/>
                  <a:gd name="T9" fmla="*/ 0 h 68"/>
                  <a:gd name="T10" fmla="*/ 13 w 387"/>
                  <a:gd name="T11" fmla="*/ 0 h 68"/>
                  <a:gd name="T12" fmla="*/ 29 w 387"/>
                  <a:gd name="T13" fmla="*/ 0 h 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68">
                    <a:moveTo>
                      <a:pt x="29" y="0"/>
                    </a:moveTo>
                    <a:lnTo>
                      <a:pt x="363" y="59"/>
                    </a:lnTo>
                    <a:lnTo>
                      <a:pt x="375" y="64"/>
                    </a:lnTo>
                    <a:lnTo>
                      <a:pt x="387" y="68"/>
                    </a:lnTo>
                    <a:lnTo>
                      <a:pt x="0" y="0"/>
                    </a:lnTo>
                    <a:lnTo>
                      <a:pt x="13" y="0"/>
                    </a:lnTo>
                    <a:lnTo>
                      <a:pt x="29" y="0"/>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8" name="Freeform 189">
                <a:extLst>
                  <a:ext uri="{FF2B5EF4-FFF2-40B4-BE49-F238E27FC236}">
                    <a16:creationId xmlns:a16="http://schemas.microsoft.com/office/drawing/2014/main" id="{B20A7AA8-5208-4F2F-A64A-C800A698DA8A}"/>
                  </a:ext>
                </a:extLst>
              </p:cNvPr>
              <p:cNvSpPr>
                <a:spLocks/>
              </p:cNvSpPr>
              <p:nvPr/>
            </p:nvSpPr>
            <p:spPr bwMode="auto">
              <a:xfrm>
                <a:off x="3242" y="1682"/>
                <a:ext cx="412" cy="73"/>
              </a:xfrm>
              <a:custGeom>
                <a:avLst/>
                <a:gdLst>
                  <a:gd name="T0" fmla="*/ 28 w 412"/>
                  <a:gd name="T1" fmla="*/ 0 h 73"/>
                  <a:gd name="T2" fmla="*/ 390 w 412"/>
                  <a:gd name="T3" fmla="*/ 64 h 73"/>
                  <a:gd name="T4" fmla="*/ 402 w 412"/>
                  <a:gd name="T5" fmla="*/ 68 h 73"/>
                  <a:gd name="T6" fmla="*/ 412 w 412"/>
                  <a:gd name="T7" fmla="*/ 73 h 73"/>
                  <a:gd name="T8" fmla="*/ 0 w 412"/>
                  <a:gd name="T9" fmla="*/ 0 h 73"/>
                  <a:gd name="T10" fmla="*/ 15 w 412"/>
                  <a:gd name="T11" fmla="*/ 0 h 73"/>
                  <a:gd name="T12" fmla="*/ 28 w 41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12" h="73">
                    <a:moveTo>
                      <a:pt x="28" y="0"/>
                    </a:moveTo>
                    <a:lnTo>
                      <a:pt x="390" y="64"/>
                    </a:lnTo>
                    <a:lnTo>
                      <a:pt x="402" y="68"/>
                    </a:lnTo>
                    <a:lnTo>
                      <a:pt x="412" y="73"/>
                    </a:lnTo>
                    <a:lnTo>
                      <a:pt x="0" y="0"/>
                    </a:lnTo>
                    <a:lnTo>
                      <a:pt x="15" y="0"/>
                    </a:lnTo>
                    <a:lnTo>
                      <a:pt x="28"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89" name="Freeform 190">
                <a:extLst>
                  <a:ext uri="{FF2B5EF4-FFF2-40B4-BE49-F238E27FC236}">
                    <a16:creationId xmlns:a16="http://schemas.microsoft.com/office/drawing/2014/main" id="{50A809DE-ED90-4AFC-BA93-50E04C44564D}"/>
                  </a:ext>
                </a:extLst>
              </p:cNvPr>
              <p:cNvSpPr>
                <a:spLocks/>
              </p:cNvSpPr>
              <p:nvPr/>
            </p:nvSpPr>
            <p:spPr bwMode="auto">
              <a:xfrm>
                <a:off x="3230" y="1682"/>
                <a:ext cx="436" cy="76"/>
              </a:xfrm>
              <a:custGeom>
                <a:avLst/>
                <a:gdLst>
                  <a:gd name="T0" fmla="*/ 27 w 436"/>
                  <a:gd name="T1" fmla="*/ 0 h 76"/>
                  <a:gd name="T2" fmla="*/ 414 w 436"/>
                  <a:gd name="T3" fmla="*/ 68 h 76"/>
                  <a:gd name="T4" fmla="*/ 424 w 436"/>
                  <a:gd name="T5" fmla="*/ 73 h 76"/>
                  <a:gd name="T6" fmla="*/ 436 w 436"/>
                  <a:gd name="T7" fmla="*/ 76 h 76"/>
                  <a:gd name="T8" fmla="*/ 0 w 436"/>
                  <a:gd name="T9" fmla="*/ 0 h 76"/>
                  <a:gd name="T10" fmla="*/ 13 w 436"/>
                  <a:gd name="T11" fmla="*/ 0 h 76"/>
                  <a:gd name="T12" fmla="*/ 27 w 436"/>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6" h="76">
                    <a:moveTo>
                      <a:pt x="27" y="0"/>
                    </a:moveTo>
                    <a:lnTo>
                      <a:pt x="414" y="68"/>
                    </a:lnTo>
                    <a:lnTo>
                      <a:pt x="424" y="73"/>
                    </a:lnTo>
                    <a:lnTo>
                      <a:pt x="436" y="76"/>
                    </a:lnTo>
                    <a:lnTo>
                      <a:pt x="0" y="0"/>
                    </a:lnTo>
                    <a:lnTo>
                      <a:pt x="13" y="0"/>
                    </a:lnTo>
                    <a:lnTo>
                      <a:pt x="27"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0" name="Freeform 191">
                <a:extLst>
                  <a:ext uri="{FF2B5EF4-FFF2-40B4-BE49-F238E27FC236}">
                    <a16:creationId xmlns:a16="http://schemas.microsoft.com/office/drawing/2014/main" id="{3CDCFA40-135B-4770-9A8F-B49611030C07}"/>
                  </a:ext>
                </a:extLst>
              </p:cNvPr>
              <p:cNvSpPr>
                <a:spLocks/>
              </p:cNvSpPr>
              <p:nvPr/>
            </p:nvSpPr>
            <p:spPr bwMode="auto">
              <a:xfrm>
                <a:off x="3216" y="1682"/>
                <a:ext cx="458" cy="80"/>
              </a:xfrm>
              <a:custGeom>
                <a:avLst/>
                <a:gdLst>
                  <a:gd name="T0" fmla="*/ 26 w 458"/>
                  <a:gd name="T1" fmla="*/ 0 h 80"/>
                  <a:gd name="T2" fmla="*/ 438 w 458"/>
                  <a:gd name="T3" fmla="*/ 73 h 80"/>
                  <a:gd name="T4" fmla="*/ 448 w 458"/>
                  <a:gd name="T5" fmla="*/ 76 h 80"/>
                  <a:gd name="T6" fmla="*/ 458 w 458"/>
                  <a:gd name="T7" fmla="*/ 80 h 80"/>
                  <a:gd name="T8" fmla="*/ 0 w 458"/>
                  <a:gd name="T9" fmla="*/ 0 h 80"/>
                  <a:gd name="T10" fmla="*/ 14 w 458"/>
                  <a:gd name="T11" fmla="*/ 0 h 80"/>
                  <a:gd name="T12" fmla="*/ 26 w 458"/>
                  <a:gd name="T13" fmla="*/ 0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8" h="80">
                    <a:moveTo>
                      <a:pt x="26" y="0"/>
                    </a:moveTo>
                    <a:lnTo>
                      <a:pt x="438" y="73"/>
                    </a:lnTo>
                    <a:lnTo>
                      <a:pt x="448" y="76"/>
                    </a:lnTo>
                    <a:lnTo>
                      <a:pt x="458" y="80"/>
                    </a:lnTo>
                    <a:lnTo>
                      <a:pt x="0" y="0"/>
                    </a:lnTo>
                    <a:lnTo>
                      <a:pt x="14" y="0"/>
                    </a:lnTo>
                    <a:lnTo>
                      <a:pt x="26"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1" name="Freeform 192">
                <a:extLst>
                  <a:ext uri="{FF2B5EF4-FFF2-40B4-BE49-F238E27FC236}">
                    <a16:creationId xmlns:a16="http://schemas.microsoft.com/office/drawing/2014/main" id="{67FCD64F-8882-4461-8956-36A7B3A610BE}"/>
                  </a:ext>
                </a:extLst>
              </p:cNvPr>
              <p:cNvSpPr>
                <a:spLocks/>
              </p:cNvSpPr>
              <p:nvPr/>
            </p:nvSpPr>
            <p:spPr bwMode="auto">
              <a:xfrm>
                <a:off x="3205" y="1682"/>
                <a:ext cx="479" cy="85"/>
              </a:xfrm>
              <a:custGeom>
                <a:avLst/>
                <a:gdLst>
                  <a:gd name="T0" fmla="*/ 25 w 479"/>
                  <a:gd name="T1" fmla="*/ 0 h 85"/>
                  <a:gd name="T2" fmla="*/ 461 w 479"/>
                  <a:gd name="T3" fmla="*/ 76 h 85"/>
                  <a:gd name="T4" fmla="*/ 469 w 479"/>
                  <a:gd name="T5" fmla="*/ 80 h 85"/>
                  <a:gd name="T6" fmla="*/ 479 w 479"/>
                  <a:gd name="T7" fmla="*/ 85 h 85"/>
                  <a:gd name="T8" fmla="*/ 0 w 479"/>
                  <a:gd name="T9" fmla="*/ 0 h 85"/>
                  <a:gd name="T10" fmla="*/ 13 w 479"/>
                  <a:gd name="T11" fmla="*/ 0 h 85"/>
                  <a:gd name="T12" fmla="*/ 25 w 479"/>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9" h="85">
                    <a:moveTo>
                      <a:pt x="25" y="0"/>
                    </a:moveTo>
                    <a:lnTo>
                      <a:pt x="461" y="76"/>
                    </a:lnTo>
                    <a:lnTo>
                      <a:pt x="469" y="80"/>
                    </a:lnTo>
                    <a:lnTo>
                      <a:pt x="479" y="85"/>
                    </a:lnTo>
                    <a:lnTo>
                      <a:pt x="0" y="0"/>
                    </a:lnTo>
                    <a:lnTo>
                      <a:pt x="13" y="0"/>
                    </a:lnTo>
                    <a:lnTo>
                      <a:pt x="25"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2" name="Freeform 193">
                <a:extLst>
                  <a:ext uri="{FF2B5EF4-FFF2-40B4-BE49-F238E27FC236}">
                    <a16:creationId xmlns:a16="http://schemas.microsoft.com/office/drawing/2014/main" id="{865F0189-4D18-41B1-B068-C3A2D05C2E4F}"/>
                  </a:ext>
                </a:extLst>
              </p:cNvPr>
              <p:cNvSpPr>
                <a:spLocks/>
              </p:cNvSpPr>
              <p:nvPr/>
            </p:nvSpPr>
            <p:spPr bwMode="auto">
              <a:xfrm>
                <a:off x="3193" y="1682"/>
                <a:ext cx="500" cy="88"/>
              </a:xfrm>
              <a:custGeom>
                <a:avLst/>
                <a:gdLst>
                  <a:gd name="T0" fmla="*/ 23 w 500"/>
                  <a:gd name="T1" fmla="*/ 0 h 88"/>
                  <a:gd name="T2" fmla="*/ 481 w 500"/>
                  <a:gd name="T3" fmla="*/ 80 h 88"/>
                  <a:gd name="T4" fmla="*/ 489 w 500"/>
                  <a:gd name="T5" fmla="*/ 83 h 88"/>
                  <a:gd name="T6" fmla="*/ 500 w 500"/>
                  <a:gd name="T7" fmla="*/ 88 h 88"/>
                  <a:gd name="T8" fmla="*/ 0 w 500"/>
                  <a:gd name="T9" fmla="*/ 0 h 88"/>
                  <a:gd name="T10" fmla="*/ 12 w 500"/>
                  <a:gd name="T11" fmla="*/ 0 h 88"/>
                  <a:gd name="T12" fmla="*/ 23 w 500"/>
                  <a:gd name="T13" fmla="*/ 0 h 8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0" h="88">
                    <a:moveTo>
                      <a:pt x="23" y="0"/>
                    </a:moveTo>
                    <a:lnTo>
                      <a:pt x="481" y="80"/>
                    </a:lnTo>
                    <a:lnTo>
                      <a:pt x="489" y="83"/>
                    </a:lnTo>
                    <a:lnTo>
                      <a:pt x="500" y="88"/>
                    </a:lnTo>
                    <a:lnTo>
                      <a:pt x="0" y="0"/>
                    </a:lnTo>
                    <a:lnTo>
                      <a:pt x="12" y="0"/>
                    </a:lnTo>
                    <a:lnTo>
                      <a:pt x="23"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3" name="Freeform 194">
                <a:extLst>
                  <a:ext uri="{FF2B5EF4-FFF2-40B4-BE49-F238E27FC236}">
                    <a16:creationId xmlns:a16="http://schemas.microsoft.com/office/drawing/2014/main" id="{C68A9A8E-2111-4E13-95C7-2A1D4149467C}"/>
                  </a:ext>
                </a:extLst>
              </p:cNvPr>
              <p:cNvSpPr>
                <a:spLocks/>
              </p:cNvSpPr>
              <p:nvPr/>
            </p:nvSpPr>
            <p:spPr bwMode="auto">
              <a:xfrm>
                <a:off x="3183" y="1682"/>
                <a:ext cx="518" cy="91"/>
              </a:xfrm>
              <a:custGeom>
                <a:avLst/>
                <a:gdLst>
                  <a:gd name="T0" fmla="*/ 22 w 518"/>
                  <a:gd name="T1" fmla="*/ 0 h 91"/>
                  <a:gd name="T2" fmla="*/ 501 w 518"/>
                  <a:gd name="T3" fmla="*/ 85 h 91"/>
                  <a:gd name="T4" fmla="*/ 510 w 518"/>
                  <a:gd name="T5" fmla="*/ 88 h 91"/>
                  <a:gd name="T6" fmla="*/ 518 w 518"/>
                  <a:gd name="T7" fmla="*/ 91 h 91"/>
                  <a:gd name="T8" fmla="*/ 0 w 518"/>
                  <a:gd name="T9" fmla="*/ 0 h 91"/>
                  <a:gd name="T10" fmla="*/ 11 w 518"/>
                  <a:gd name="T11" fmla="*/ 0 h 91"/>
                  <a:gd name="T12" fmla="*/ 22 w 518"/>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8" h="91">
                    <a:moveTo>
                      <a:pt x="22" y="0"/>
                    </a:moveTo>
                    <a:lnTo>
                      <a:pt x="501" y="85"/>
                    </a:lnTo>
                    <a:lnTo>
                      <a:pt x="510" y="88"/>
                    </a:lnTo>
                    <a:lnTo>
                      <a:pt x="518" y="91"/>
                    </a:lnTo>
                    <a:lnTo>
                      <a:pt x="0" y="0"/>
                    </a:lnTo>
                    <a:lnTo>
                      <a:pt x="11"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4" name="Freeform 195">
                <a:extLst>
                  <a:ext uri="{FF2B5EF4-FFF2-40B4-BE49-F238E27FC236}">
                    <a16:creationId xmlns:a16="http://schemas.microsoft.com/office/drawing/2014/main" id="{28E1AC59-F6AD-42BE-9F55-A95165E1FAA4}"/>
                  </a:ext>
                </a:extLst>
              </p:cNvPr>
              <p:cNvSpPr>
                <a:spLocks/>
              </p:cNvSpPr>
              <p:nvPr/>
            </p:nvSpPr>
            <p:spPr bwMode="auto">
              <a:xfrm>
                <a:off x="3171" y="1682"/>
                <a:ext cx="537" cy="95"/>
              </a:xfrm>
              <a:custGeom>
                <a:avLst/>
                <a:gdLst>
                  <a:gd name="T0" fmla="*/ 22 w 537"/>
                  <a:gd name="T1" fmla="*/ 0 h 95"/>
                  <a:gd name="T2" fmla="*/ 522 w 537"/>
                  <a:gd name="T3" fmla="*/ 88 h 95"/>
                  <a:gd name="T4" fmla="*/ 528 w 537"/>
                  <a:gd name="T5" fmla="*/ 91 h 95"/>
                  <a:gd name="T6" fmla="*/ 537 w 537"/>
                  <a:gd name="T7" fmla="*/ 95 h 95"/>
                  <a:gd name="T8" fmla="*/ 0 w 537"/>
                  <a:gd name="T9" fmla="*/ 0 h 95"/>
                  <a:gd name="T10" fmla="*/ 12 w 537"/>
                  <a:gd name="T11" fmla="*/ 0 h 95"/>
                  <a:gd name="T12" fmla="*/ 22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22" y="0"/>
                    </a:moveTo>
                    <a:lnTo>
                      <a:pt x="522" y="88"/>
                    </a:lnTo>
                    <a:lnTo>
                      <a:pt x="528" y="91"/>
                    </a:lnTo>
                    <a:lnTo>
                      <a:pt x="537" y="95"/>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5" name="Freeform 196">
                <a:extLst>
                  <a:ext uri="{FF2B5EF4-FFF2-40B4-BE49-F238E27FC236}">
                    <a16:creationId xmlns:a16="http://schemas.microsoft.com/office/drawing/2014/main" id="{A8EA7F39-D53F-49ED-9024-E0AA98C28582}"/>
                  </a:ext>
                </a:extLst>
              </p:cNvPr>
              <p:cNvSpPr>
                <a:spLocks/>
              </p:cNvSpPr>
              <p:nvPr/>
            </p:nvSpPr>
            <p:spPr bwMode="auto">
              <a:xfrm>
                <a:off x="3161" y="1682"/>
                <a:ext cx="555" cy="98"/>
              </a:xfrm>
              <a:custGeom>
                <a:avLst/>
                <a:gdLst>
                  <a:gd name="T0" fmla="*/ 22 w 555"/>
                  <a:gd name="T1" fmla="*/ 0 h 98"/>
                  <a:gd name="T2" fmla="*/ 540 w 555"/>
                  <a:gd name="T3" fmla="*/ 91 h 98"/>
                  <a:gd name="T4" fmla="*/ 547 w 555"/>
                  <a:gd name="T5" fmla="*/ 95 h 98"/>
                  <a:gd name="T6" fmla="*/ 555 w 555"/>
                  <a:gd name="T7" fmla="*/ 98 h 98"/>
                  <a:gd name="T8" fmla="*/ 0 w 555"/>
                  <a:gd name="T9" fmla="*/ 0 h 98"/>
                  <a:gd name="T10" fmla="*/ 12 w 555"/>
                  <a:gd name="T11" fmla="*/ 0 h 98"/>
                  <a:gd name="T12" fmla="*/ 22 w 555"/>
                  <a:gd name="T13" fmla="*/ 0 h 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5" h="98">
                    <a:moveTo>
                      <a:pt x="22" y="0"/>
                    </a:moveTo>
                    <a:lnTo>
                      <a:pt x="540" y="91"/>
                    </a:lnTo>
                    <a:lnTo>
                      <a:pt x="547" y="95"/>
                    </a:lnTo>
                    <a:lnTo>
                      <a:pt x="555" y="98"/>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6" name="Freeform 197">
                <a:extLst>
                  <a:ext uri="{FF2B5EF4-FFF2-40B4-BE49-F238E27FC236}">
                    <a16:creationId xmlns:a16="http://schemas.microsoft.com/office/drawing/2014/main" id="{32CE57A7-089C-4C16-8505-2B459B284C89}"/>
                  </a:ext>
                </a:extLst>
              </p:cNvPr>
              <p:cNvSpPr>
                <a:spLocks/>
              </p:cNvSpPr>
              <p:nvPr/>
            </p:nvSpPr>
            <p:spPr bwMode="auto">
              <a:xfrm>
                <a:off x="3151" y="1682"/>
                <a:ext cx="572" cy="102"/>
              </a:xfrm>
              <a:custGeom>
                <a:avLst/>
                <a:gdLst>
                  <a:gd name="T0" fmla="*/ 20 w 572"/>
                  <a:gd name="T1" fmla="*/ 0 h 102"/>
                  <a:gd name="T2" fmla="*/ 557 w 572"/>
                  <a:gd name="T3" fmla="*/ 95 h 102"/>
                  <a:gd name="T4" fmla="*/ 565 w 572"/>
                  <a:gd name="T5" fmla="*/ 98 h 102"/>
                  <a:gd name="T6" fmla="*/ 572 w 572"/>
                  <a:gd name="T7" fmla="*/ 102 h 102"/>
                  <a:gd name="T8" fmla="*/ 0 w 572"/>
                  <a:gd name="T9" fmla="*/ 0 h 102"/>
                  <a:gd name="T10" fmla="*/ 10 w 572"/>
                  <a:gd name="T11" fmla="*/ 0 h 102"/>
                  <a:gd name="T12" fmla="*/ 20 w 572"/>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2" h="102">
                    <a:moveTo>
                      <a:pt x="20" y="0"/>
                    </a:moveTo>
                    <a:lnTo>
                      <a:pt x="557" y="95"/>
                    </a:lnTo>
                    <a:lnTo>
                      <a:pt x="565" y="98"/>
                    </a:lnTo>
                    <a:lnTo>
                      <a:pt x="572" y="102"/>
                    </a:lnTo>
                    <a:lnTo>
                      <a:pt x="0" y="0"/>
                    </a:lnTo>
                    <a:lnTo>
                      <a:pt x="10" y="0"/>
                    </a:lnTo>
                    <a:lnTo>
                      <a:pt x="20"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7" name="Freeform 198">
                <a:extLst>
                  <a:ext uri="{FF2B5EF4-FFF2-40B4-BE49-F238E27FC236}">
                    <a16:creationId xmlns:a16="http://schemas.microsoft.com/office/drawing/2014/main" id="{B00D11CF-50FE-455C-9EAA-78DC6A93E211}"/>
                  </a:ext>
                </a:extLst>
              </p:cNvPr>
              <p:cNvSpPr>
                <a:spLocks/>
              </p:cNvSpPr>
              <p:nvPr/>
            </p:nvSpPr>
            <p:spPr bwMode="auto">
              <a:xfrm>
                <a:off x="3140" y="1682"/>
                <a:ext cx="590" cy="105"/>
              </a:xfrm>
              <a:custGeom>
                <a:avLst/>
                <a:gdLst>
                  <a:gd name="T0" fmla="*/ 21 w 590"/>
                  <a:gd name="T1" fmla="*/ 0 h 105"/>
                  <a:gd name="T2" fmla="*/ 576 w 590"/>
                  <a:gd name="T3" fmla="*/ 98 h 105"/>
                  <a:gd name="T4" fmla="*/ 583 w 590"/>
                  <a:gd name="T5" fmla="*/ 102 h 105"/>
                  <a:gd name="T6" fmla="*/ 590 w 590"/>
                  <a:gd name="T7" fmla="*/ 105 h 105"/>
                  <a:gd name="T8" fmla="*/ 0 w 590"/>
                  <a:gd name="T9" fmla="*/ 2 h 105"/>
                  <a:gd name="T10" fmla="*/ 11 w 590"/>
                  <a:gd name="T11" fmla="*/ 0 h 105"/>
                  <a:gd name="T12" fmla="*/ 21 w 590"/>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0" h="105">
                    <a:moveTo>
                      <a:pt x="21" y="0"/>
                    </a:moveTo>
                    <a:lnTo>
                      <a:pt x="576" y="98"/>
                    </a:lnTo>
                    <a:lnTo>
                      <a:pt x="583" y="102"/>
                    </a:lnTo>
                    <a:lnTo>
                      <a:pt x="590" y="105"/>
                    </a:lnTo>
                    <a:lnTo>
                      <a:pt x="0" y="2"/>
                    </a:lnTo>
                    <a:lnTo>
                      <a:pt x="11" y="0"/>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8" name="Freeform 199">
                <a:extLst>
                  <a:ext uri="{FF2B5EF4-FFF2-40B4-BE49-F238E27FC236}">
                    <a16:creationId xmlns:a16="http://schemas.microsoft.com/office/drawing/2014/main" id="{1FB34D47-2D8A-43CB-89CE-6205DF4C91C5}"/>
                  </a:ext>
                </a:extLst>
              </p:cNvPr>
              <p:cNvSpPr>
                <a:spLocks/>
              </p:cNvSpPr>
              <p:nvPr/>
            </p:nvSpPr>
            <p:spPr bwMode="auto">
              <a:xfrm>
                <a:off x="3134" y="1682"/>
                <a:ext cx="602" cy="108"/>
              </a:xfrm>
              <a:custGeom>
                <a:avLst/>
                <a:gdLst>
                  <a:gd name="T0" fmla="*/ 17 w 602"/>
                  <a:gd name="T1" fmla="*/ 0 h 108"/>
                  <a:gd name="T2" fmla="*/ 589 w 602"/>
                  <a:gd name="T3" fmla="*/ 102 h 108"/>
                  <a:gd name="T4" fmla="*/ 596 w 602"/>
                  <a:gd name="T5" fmla="*/ 105 h 108"/>
                  <a:gd name="T6" fmla="*/ 602 w 602"/>
                  <a:gd name="T7" fmla="*/ 108 h 108"/>
                  <a:gd name="T8" fmla="*/ 0 w 602"/>
                  <a:gd name="T9" fmla="*/ 2 h 108"/>
                  <a:gd name="T10" fmla="*/ 5 w 602"/>
                  <a:gd name="T11" fmla="*/ 2 h 108"/>
                  <a:gd name="T12" fmla="*/ 6 w 602"/>
                  <a:gd name="T13" fmla="*/ 2 h 108"/>
                  <a:gd name="T14" fmla="*/ 11 w 602"/>
                  <a:gd name="T15" fmla="*/ 2 h 108"/>
                  <a:gd name="T16" fmla="*/ 17 w 602"/>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2" h="108">
                    <a:moveTo>
                      <a:pt x="17" y="0"/>
                    </a:moveTo>
                    <a:lnTo>
                      <a:pt x="589" y="102"/>
                    </a:lnTo>
                    <a:lnTo>
                      <a:pt x="596" y="105"/>
                    </a:lnTo>
                    <a:lnTo>
                      <a:pt x="602" y="108"/>
                    </a:lnTo>
                    <a:lnTo>
                      <a:pt x="0" y="2"/>
                    </a:lnTo>
                    <a:lnTo>
                      <a:pt x="5" y="2"/>
                    </a:lnTo>
                    <a:lnTo>
                      <a:pt x="6" y="2"/>
                    </a:lnTo>
                    <a:lnTo>
                      <a:pt x="11" y="2"/>
                    </a:lnTo>
                    <a:lnTo>
                      <a:pt x="17"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799" name="Freeform 200">
                <a:extLst>
                  <a:ext uri="{FF2B5EF4-FFF2-40B4-BE49-F238E27FC236}">
                    <a16:creationId xmlns:a16="http://schemas.microsoft.com/office/drawing/2014/main" id="{68E3E8C4-67E4-4BCE-85EE-F59C8EA95471}"/>
                  </a:ext>
                </a:extLst>
              </p:cNvPr>
              <p:cNvSpPr>
                <a:spLocks/>
              </p:cNvSpPr>
              <p:nvPr/>
            </p:nvSpPr>
            <p:spPr bwMode="auto">
              <a:xfrm>
                <a:off x="3125" y="1684"/>
                <a:ext cx="618" cy="110"/>
              </a:xfrm>
              <a:custGeom>
                <a:avLst/>
                <a:gdLst>
                  <a:gd name="T0" fmla="*/ 15 w 618"/>
                  <a:gd name="T1" fmla="*/ 0 h 110"/>
                  <a:gd name="T2" fmla="*/ 605 w 618"/>
                  <a:gd name="T3" fmla="*/ 103 h 110"/>
                  <a:gd name="T4" fmla="*/ 611 w 618"/>
                  <a:gd name="T5" fmla="*/ 106 h 110"/>
                  <a:gd name="T6" fmla="*/ 618 w 618"/>
                  <a:gd name="T7" fmla="*/ 110 h 110"/>
                  <a:gd name="T8" fmla="*/ 0 w 618"/>
                  <a:gd name="T9" fmla="*/ 2 h 110"/>
                  <a:gd name="T10" fmla="*/ 10 w 618"/>
                  <a:gd name="T11" fmla="*/ 0 h 110"/>
                  <a:gd name="T12" fmla="*/ 15 w 618"/>
                  <a:gd name="T13" fmla="*/ 0 h 110"/>
                  <a:gd name="T14" fmla="*/ 15 w 618"/>
                  <a:gd name="T15" fmla="*/ 0 h 110"/>
                  <a:gd name="T16" fmla="*/ 15 w 618"/>
                  <a:gd name="T17" fmla="*/ 0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8" h="110">
                    <a:moveTo>
                      <a:pt x="15" y="0"/>
                    </a:moveTo>
                    <a:lnTo>
                      <a:pt x="605" y="103"/>
                    </a:lnTo>
                    <a:lnTo>
                      <a:pt x="611" y="106"/>
                    </a:lnTo>
                    <a:lnTo>
                      <a:pt x="618" y="110"/>
                    </a:lnTo>
                    <a:lnTo>
                      <a:pt x="0" y="2"/>
                    </a:lnTo>
                    <a:lnTo>
                      <a:pt x="10" y="0"/>
                    </a:lnTo>
                    <a:lnTo>
                      <a:pt x="15"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0" name="Freeform 201">
                <a:extLst>
                  <a:ext uri="{FF2B5EF4-FFF2-40B4-BE49-F238E27FC236}">
                    <a16:creationId xmlns:a16="http://schemas.microsoft.com/office/drawing/2014/main" id="{7E992845-8A85-47E2-9D3A-35059F8B740D}"/>
                  </a:ext>
                </a:extLst>
              </p:cNvPr>
              <p:cNvSpPr>
                <a:spLocks/>
              </p:cNvSpPr>
              <p:nvPr/>
            </p:nvSpPr>
            <p:spPr bwMode="auto">
              <a:xfrm>
                <a:off x="3113" y="1684"/>
                <a:ext cx="637" cy="113"/>
              </a:xfrm>
              <a:custGeom>
                <a:avLst/>
                <a:gdLst>
                  <a:gd name="T0" fmla="*/ 21 w 637"/>
                  <a:gd name="T1" fmla="*/ 0 h 113"/>
                  <a:gd name="T2" fmla="*/ 623 w 637"/>
                  <a:gd name="T3" fmla="*/ 106 h 113"/>
                  <a:gd name="T4" fmla="*/ 630 w 637"/>
                  <a:gd name="T5" fmla="*/ 110 h 113"/>
                  <a:gd name="T6" fmla="*/ 637 w 637"/>
                  <a:gd name="T7" fmla="*/ 113 h 113"/>
                  <a:gd name="T8" fmla="*/ 0 w 637"/>
                  <a:gd name="T9" fmla="*/ 2 h 113"/>
                  <a:gd name="T10" fmla="*/ 14 w 637"/>
                  <a:gd name="T11" fmla="*/ 2 h 113"/>
                  <a:gd name="T12" fmla="*/ 21 w 637"/>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7" h="113">
                    <a:moveTo>
                      <a:pt x="21" y="0"/>
                    </a:moveTo>
                    <a:lnTo>
                      <a:pt x="623" y="106"/>
                    </a:lnTo>
                    <a:lnTo>
                      <a:pt x="630" y="110"/>
                    </a:lnTo>
                    <a:lnTo>
                      <a:pt x="637" y="113"/>
                    </a:lnTo>
                    <a:lnTo>
                      <a:pt x="0" y="2"/>
                    </a:lnTo>
                    <a:lnTo>
                      <a:pt x="14" y="2"/>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1" name="Freeform 202">
                <a:extLst>
                  <a:ext uri="{FF2B5EF4-FFF2-40B4-BE49-F238E27FC236}">
                    <a16:creationId xmlns:a16="http://schemas.microsoft.com/office/drawing/2014/main" id="{48B722A5-F012-490B-81C4-36AB6869AA55}"/>
                  </a:ext>
                </a:extLst>
              </p:cNvPr>
              <p:cNvSpPr>
                <a:spLocks/>
              </p:cNvSpPr>
              <p:nvPr/>
            </p:nvSpPr>
            <p:spPr bwMode="auto">
              <a:xfrm>
                <a:off x="3103" y="1686"/>
                <a:ext cx="654" cy="115"/>
              </a:xfrm>
              <a:custGeom>
                <a:avLst/>
                <a:gdLst>
                  <a:gd name="T0" fmla="*/ 22 w 654"/>
                  <a:gd name="T1" fmla="*/ 0 h 115"/>
                  <a:gd name="T2" fmla="*/ 640 w 654"/>
                  <a:gd name="T3" fmla="*/ 108 h 115"/>
                  <a:gd name="T4" fmla="*/ 647 w 654"/>
                  <a:gd name="T5" fmla="*/ 111 h 115"/>
                  <a:gd name="T6" fmla="*/ 654 w 654"/>
                  <a:gd name="T7" fmla="*/ 115 h 115"/>
                  <a:gd name="T8" fmla="*/ 0 w 654"/>
                  <a:gd name="T9" fmla="*/ 0 h 115"/>
                  <a:gd name="T10" fmla="*/ 12 w 654"/>
                  <a:gd name="T11" fmla="*/ 0 h 115"/>
                  <a:gd name="T12" fmla="*/ 22 w 654"/>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4" h="115">
                    <a:moveTo>
                      <a:pt x="22" y="0"/>
                    </a:moveTo>
                    <a:lnTo>
                      <a:pt x="640" y="108"/>
                    </a:lnTo>
                    <a:lnTo>
                      <a:pt x="647" y="111"/>
                    </a:lnTo>
                    <a:lnTo>
                      <a:pt x="654" y="115"/>
                    </a:lnTo>
                    <a:lnTo>
                      <a:pt x="0" y="0"/>
                    </a:lnTo>
                    <a:lnTo>
                      <a:pt x="12" y="0"/>
                    </a:lnTo>
                    <a:lnTo>
                      <a:pt x="22"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2" name="Freeform 203">
                <a:extLst>
                  <a:ext uri="{FF2B5EF4-FFF2-40B4-BE49-F238E27FC236}">
                    <a16:creationId xmlns:a16="http://schemas.microsoft.com/office/drawing/2014/main" id="{7264E7EE-2DEE-4D8D-B6C0-7489AE2C3301}"/>
                  </a:ext>
                </a:extLst>
              </p:cNvPr>
              <p:cNvSpPr>
                <a:spLocks/>
              </p:cNvSpPr>
              <p:nvPr/>
            </p:nvSpPr>
            <p:spPr bwMode="auto">
              <a:xfrm>
                <a:off x="3091" y="1686"/>
                <a:ext cx="672" cy="118"/>
              </a:xfrm>
              <a:custGeom>
                <a:avLst/>
                <a:gdLst>
                  <a:gd name="T0" fmla="*/ 22 w 672"/>
                  <a:gd name="T1" fmla="*/ 0 h 118"/>
                  <a:gd name="T2" fmla="*/ 659 w 672"/>
                  <a:gd name="T3" fmla="*/ 111 h 118"/>
                  <a:gd name="T4" fmla="*/ 666 w 672"/>
                  <a:gd name="T5" fmla="*/ 115 h 118"/>
                  <a:gd name="T6" fmla="*/ 672 w 672"/>
                  <a:gd name="T7" fmla="*/ 118 h 118"/>
                  <a:gd name="T8" fmla="*/ 0 w 672"/>
                  <a:gd name="T9" fmla="*/ 0 h 118"/>
                  <a:gd name="T10" fmla="*/ 12 w 672"/>
                  <a:gd name="T11" fmla="*/ 0 h 118"/>
                  <a:gd name="T12" fmla="*/ 22 w 672"/>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2" h="118">
                    <a:moveTo>
                      <a:pt x="22" y="0"/>
                    </a:moveTo>
                    <a:lnTo>
                      <a:pt x="659" y="111"/>
                    </a:lnTo>
                    <a:lnTo>
                      <a:pt x="666" y="115"/>
                    </a:lnTo>
                    <a:lnTo>
                      <a:pt x="672" y="118"/>
                    </a:lnTo>
                    <a:lnTo>
                      <a:pt x="0" y="0"/>
                    </a:lnTo>
                    <a:lnTo>
                      <a:pt x="12" y="0"/>
                    </a:lnTo>
                    <a:lnTo>
                      <a:pt x="22" y="0"/>
                    </a:lnTo>
                    <a:close/>
                  </a:path>
                </a:pathLst>
              </a:custGeom>
              <a:solidFill>
                <a:srgbClr val="C5D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3" name="Freeform 204">
                <a:extLst>
                  <a:ext uri="{FF2B5EF4-FFF2-40B4-BE49-F238E27FC236}">
                    <a16:creationId xmlns:a16="http://schemas.microsoft.com/office/drawing/2014/main" id="{C2B55A3C-87D5-4898-BFCE-F052C9E087B9}"/>
                  </a:ext>
                </a:extLst>
              </p:cNvPr>
              <p:cNvSpPr>
                <a:spLocks/>
              </p:cNvSpPr>
              <p:nvPr/>
            </p:nvSpPr>
            <p:spPr bwMode="auto">
              <a:xfrm>
                <a:off x="3078" y="1686"/>
                <a:ext cx="691" cy="121"/>
              </a:xfrm>
              <a:custGeom>
                <a:avLst/>
                <a:gdLst>
                  <a:gd name="T0" fmla="*/ 25 w 691"/>
                  <a:gd name="T1" fmla="*/ 0 h 121"/>
                  <a:gd name="T2" fmla="*/ 679 w 691"/>
                  <a:gd name="T3" fmla="*/ 115 h 121"/>
                  <a:gd name="T4" fmla="*/ 684 w 691"/>
                  <a:gd name="T5" fmla="*/ 118 h 121"/>
                  <a:gd name="T6" fmla="*/ 691 w 691"/>
                  <a:gd name="T7" fmla="*/ 121 h 121"/>
                  <a:gd name="T8" fmla="*/ 0 w 691"/>
                  <a:gd name="T9" fmla="*/ 0 h 121"/>
                  <a:gd name="T10" fmla="*/ 13 w 691"/>
                  <a:gd name="T11" fmla="*/ 0 h 121"/>
                  <a:gd name="T12" fmla="*/ 25 w 691"/>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1" h="121">
                    <a:moveTo>
                      <a:pt x="25" y="0"/>
                    </a:moveTo>
                    <a:lnTo>
                      <a:pt x="679" y="115"/>
                    </a:lnTo>
                    <a:lnTo>
                      <a:pt x="684" y="118"/>
                    </a:lnTo>
                    <a:lnTo>
                      <a:pt x="691" y="121"/>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4" name="Freeform 205">
                <a:extLst>
                  <a:ext uri="{FF2B5EF4-FFF2-40B4-BE49-F238E27FC236}">
                    <a16:creationId xmlns:a16="http://schemas.microsoft.com/office/drawing/2014/main" id="{56C561AA-D713-44BF-8326-49854FD216F4}"/>
                  </a:ext>
                </a:extLst>
              </p:cNvPr>
              <p:cNvSpPr>
                <a:spLocks/>
              </p:cNvSpPr>
              <p:nvPr/>
            </p:nvSpPr>
            <p:spPr bwMode="auto">
              <a:xfrm>
                <a:off x="3066" y="1686"/>
                <a:ext cx="708" cy="125"/>
              </a:xfrm>
              <a:custGeom>
                <a:avLst/>
                <a:gdLst>
                  <a:gd name="T0" fmla="*/ 25 w 708"/>
                  <a:gd name="T1" fmla="*/ 0 h 125"/>
                  <a:gd name="T2" fmla="*/ 697 w 708"/>
                  <a:gd name="T3" fmla="*/ 118 h 125"/>
                  <a:gd name="T4" fmla="*/ 703 w 708"/>
                  <a:gd name="T5" fmla="*/ 121 h 125"/>
                  <a:gd name="T6" fmla="*/ 708 w 708"/>
                  <a:gd name="T7" fmla="*/ 125 h 125"/>
                  <a:gd name="T8" fmla="*/ 0 w 708"/>
                  <a:gd name="T9" fmla="*/ 0 h 125"/>
                  <a:gd name="T10" fmla="*/ 14 w 708"/>
                  <a:gd name="T11" fmla="*/ 0 h 125"/>
                  <a:gd name="T12" fmla="*/ 25 w 708"/>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8" h="125">
                    <a:moveTo>
                      <a:pt x="25" y="0"/>
                    </a:moveTo>
                    <a:lnTo>
                      <a:pt x="697" y="118"/>
                    </a:lnTo>
                    <a:lnTo>
                      <a:pt x="703" y="121"/>
                    </a:lnTo>
                    <a:lnTo>
                      <a:pt x="708" y="125"/>
                    </a:lnTo>
                    <a:lnTo>
                      <a:pt x="0" y="0"/>
                    </a:lnTo>
                    <a:lnTo>
                      <a:pt x="14"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5" name="Freeform 206">
                <a:extLst>
                  <a:ext uri="{FF2B5EF4-FFF2-40B4-BE49-F238E27FC236}">
                    <a16:creationId xmlns:a16="http://schemas.microsoft.com/office/drawing/2014/main" id="{010118E8-8BB1-40C6-A14A-F440EF756AC9}"/>
                  </a:ext>
                </a:extLst>
              </p:cNvPr>
              <p:cNvSpPr>
                <a:spLocks/>
              </p:cNvSpPr>
              <p:nvPr/>
            </p:nvSpPr>
            <p:spPr bwMode="auto">
              <a:xfrm>
                <a:off x="3053" y="1686"/>
                <a:ext cx="727" cy="128"/>
              </a:xfrm>
              <a:custGeom>
                <a:avLst/>
                <a:gdLst>
                  <a:gd name="T0" fmla="*/ 25 w 727"/>
                  <a:gd name="T1" fmla="*/ 0 h 128"/>
                  <a:gd name="T2" fmla="*/ 716 w 727"/>
                  <a:gd name="T3" fmla="*/ 121 h 128"/>
                  <a:gd name="T4" fmla="*/ 721 w 727"/>
                  <a:gd name="T5" fmla="*/ 125 h 128"/>
                  <a:gd name="T6" fmla="*/ 727 w 727"/>
                  <a:gd name="T7" fmla="*/ 128 h 128"/>
                  <a:gd name="T8" fmla="*/ 0 w 727"/>
                  <a:gd name="T9" fmla="*/ 0 h 128"/>
                  <a:gd name="T10" fmla="*/ 13 w 727"/>
                  <a:gd name="T11" fmla="*/ 0 h 128"/>
                  <a:gd name="T12" fmla="*/ 25 w 727"/>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128">
                    <a:moveTo>
                      <a:pt x="25" y="0"/>
                    </a:moveTo>
                    <a:lnTo>
                      <a:pt x="716" y="121"/>
                    </a:lnTo>
                    <a:lnTo>
                      <a:pt x="721" y="125"/>
                    </a:lnTo>
                    <a:lnTo>
                      <a:pt x="727" y="128"/>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6" name="Freeform 207">
                <a:extLst>
                  <a:ext uri="{FF2B5EF4-FFF2-40B4-BE49-F238E27FC236}">
                    <a16:creationId xmlns:a16="http://schemas.microsoft.com/office/drawing/2014/main" id="{6ACCC820-65CF-4C47-861A-2931E6EE352B}"/>
                  </a:ext>
                </a:extLst>
              </p:cNvPr>
              <p:cNvSpPr>
                <a:spLocks/>
              </p:cNvSpPr>
              <p:nvPr/>
            </p:nvSpPr>
            <p:spPr bwMode="auto">
              <a:xfrm>
                <a:off x="3041" y="1686"/>
                <a:ext cx="744" cy="131"/>
              </a:xfrm>
              <a:custGeom>
                <a:avLst/>
                <a:gdLst>
                  <a:gd name="T0" fmla="*/ 25 w 744"/>
                  <a:gd name="T1" fmla="*/ 0 h 131"/>
                  <a:gd name="T2" fmla="*/ 733 w 744"/>
                  <a:gd name="T3" fmla="*/ 125 h 131"/>
                  <a:gd name="T4" fmla="*/ 739 w 744"/>
                  <a:gd name="T5" fmla="*/ 128 h 131"/>
                  <a:gd name="T6" fmla="*/ 744 w 744"/>
                  <a:gd name="T7" fmla="*/ 131 h 131"/>
                  <a:gd name="T8" fmla="*/ 0 w 744"/>
                  <a:gd name="T9" fmla="*/ 0 h 131"/>
                  <a:gd name="T10" fmla="*/ 12 w 744"/>
                  <a:gd name="T11" fmla="*/ 0 h 131"/>
                  <a:gd name="T12" fmla="*/ 25 w 744"/>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4" h="131">
                    <a:moveTo>
                      <a:pt x="25" y="0"/>
                    </a:moveTo>
                    <a:lnTo>
                      <a:pt x="733" y="125"/>
                    </a:lnTo>
                    <a:lnTo>
                      <a:pt x="739" y="128"/>
                    </a:lnTo>
                    <a:lnTo>
                      <a:pt x="744" y="131"/>
                    </a:lnTo>
                    <a:lnTo>
                      <a:pt x="0" y="0"/>
                    </a:lnTo>
                    <a:lnTo>
                      <a:pt x="12"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7" name="Freeform 208">
                <a:extLst>
                  <a:ext uri="{FF2B5EF4-FFF2-40B4-BE49-F238E27FC236}">
                    <a16:creationId xmlns:a16="http://schemas.microsoft.com/office/drawing/2014/main" id="{DCAB71E1-91A4-4572-934A-393B67A4DCA6}"/>
                  </a:ext>
                </a:extLst>
              </p:cNvPr>
              <p:cNvSpPr>
                <a:spLocks/>
              </p:cNvSpPr>
              <p:nvPr/>
            </p:nvSpPr>
            <p:spPr bwMode="auto">
              <a:xfrm>
                <a:off x="3027" y="1686"/>
                <a:ext cx="763" cy="135"/>
              </a:xfrm>
              <a:custGeom>
                <a:avLst/>
                <a:gdLst>
                  <a:gd name="T0" fmla="*/ 26 w 763"/>
                  <a:gd name="T1" fmla="*/ 0 h 135"/>
                  <a:gd name="T2" fmla="*/ 753 w 763"/>
                  <a:gd name="T3" fmla="*/ 128 h 135"/>
                  <a:gd name="T4" fmla="*/ 758 w 763"/>
                  <a:gd name="T5" fmla="*/ 131 h 135"/>
                  <a:gd name="T6" fmla="*/ 763 w 763"/>
                  <a:gd name="T7" fmla="*/ 135 h 135"/>
                  <a:gd name="T8" fmla="*/ 0 w 763"/>
                  <a:gd name="T9" fmla="*/ 0 h 135"/>
                  <a:gd name="T10" fmla="*/ 14 w 763"/>
                  <a:gd name="T11" fmla="*/ 0 h 135"/>
                  <a:gd name="T12" fmla="*/ 26 w 763"/>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5">
                    <a:moveTo>
                      <a:pt x="26" y="0"/>
                    </a:moveTo>
                    <a:lnTo>
                      <a:pt x="753" y="128"/>
                    </a:lnTo>
                    <a:lnTo>
                      <a:pt x="758" y="131"/>
                    </a:lnTo>
                    <a:lnTo>
                      <a:pt x="763" y="135"/>
                    </a:lnTo>
                    <a:lnTo>
                      <a:pt x="0" y="0"/>
                    </a:lnTo>
                    <a:lnTo>
                      <a:pt x="14" y="0"/>
                    </a:lnTo>
                    <a:lnTo>
                      <a:pt x="26"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8" name="Freeform 209">
                <a:extLst>
                  <a:ext uri="{FF2B5EF4-FFF2-40B4-BE49-F238E27FC236}">
                    <a16:creationId xmlns:a16="http://schemas.microsoft.com/office/drawing/2014/main" id="{0EAF304A-5B26-45AE-8BBE-41B28DB50FD2}"/>
                  </a:ext>
                </a:extLst>
              </p:cNvPr>
              <p:cNvSpPr>
                <a:spLocks/>
              </p:cNvSpPr>
              <p:nvPr/>
            </p:nvSpPr>
            <p:spPr bwMode="auto">
              <a:xfrm>
                <a:off x="3014" y="1686"/>
                <a:ext cx="782" cy="138"/>
              </a:xfrm>
              <a:custGeom>
                <a:avLst/>
                <a:gdLst>
                  <a:gd name="T0" fmla="*/ 27 w 782"/>
                  <a:gd name="T1" fmla="*/ 0 h 138"/>
                  <a:gd name="T2" fmla="*/ 771 w 782"/>
                  <a:gd name="T3" fmla="*/ 131 h 138"/>
                  <a:gd name="T4" fmla="*/ 776 w 782"/>
                  <a:gd name="T5" fmla="*/ 135 h 138"/>
                  <a:gd name="T6" fmla="*/ 782 w 782"/>
                  <a:gd name="T7" fmla="*/ 138 h 138"/>
                  <a:gd name="T8" fmla="*/ 0 w 782"/>
                  <a:gd name="T9" fmla="*/ 0 h 138"/>
                  <a:gd name="T10" fmla="*/ 13 w 782"/>
                  <a:gd name="T11" fmla="*/ 0 h 138"/>
                  <a:gd name="T12" fmla="*/ 27 w 782"/>
                  <a:gd name="T13" fmla="*/ 0 h 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 h="138">
                    <a:moveTo>
                      <a:pt x="27" y="0"/>
                    </a:moveTo>
                    <a:lnTo>
                      <a:pt x="771" y="131"/>
                    </a:lnTo>
                    <a:lnTo>
                      <a:pt x="776" y="135"/>
                    </a:lnTo>
                    <a:lnTo>
                      <a:pt x="782" y="138"/>
                    </a:lnTo>
                    <a:lnTo>
                      <a:pt x="0" y="0"/>
                    </a:lnTo>
                    <a:lnTo>
                      <a:pt x="13" y="0"/>
                    </a:lnTo>
                    <a:lnTo>
                      <a:pt x="27"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09" name="Freeform 210">
                <a:extLst>
                  <a:ext uri="{FF2B5EF4-FFF2-40B4-BE49-F238E27FC236}">
                    <a16:creationId xmlns:a16="http://schemas.microsoft.com/office/drawing/2014/main" id="{3C58344B-AAE7-4276-9E38-44BD9A5161DE}"/>
                  </a:ext>
                </a:extLst>
              </p:cNvPr>
              <p:cNvSpPr>
                <a:spLocks/>
              </p:cNvSpPr>
              <p:nvPr/>
            </p:nvSpPr>
            <p:spPr bwMode="auto">
              <a:xfrm>
                <a:off x="3000" y="1686"/>
                <a:ext cx="801" cy="140"/>
              </a:xfrm>
              <a:custGeom>
                <a:avLst/>
                <a:gdLst>
                  <a:gd name="T0" fmla="*/ 27 w 801"/>
                  <a:gd name="T1" fmla="*/ 0 h 140"/>
                  <a:gd name="T2" fmla="*/ 790 w 801"/>
                  <a:gd name="T3" fmla="*/ 135 h 140"/>
                  <a:gd name="T4" fmla="*/ 796 w 801"/>
                  <a:gd name="T5" fmla="*/ 138 h 140"/>
                  <a:gd name="T6" fmla="*/ 801 w 801"/>
                  <a:gd name="T7" fmla="*/ 140 h 140"/>
                  <a:gd name="T8" fmla="*/ 0 w 801"/>
                  <a:gd name="T9" fmla="*/ 0 h 140"/>
                  <a:gd name="T10" fmla="*/ 14 w 801"/>
                  <a:gd name="T11" fmla="*/ 0 h 140"/>
                  <a:gd name="T12" fmla="*/ 27 w 801"/>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1" h="140">
                    <a:moveTo>
                      <a:pt x="27" y="0"/>
                    </a:moveTo>
                    <a:lnTo>
                      <a:pt x="790" y="135"/>
                    </a:lnTo>
                    <a:lnTo>
                      <a:pt x="796" y="138"/>
                    </a:lnTo>
                    <a:lnTo>
                      <a:pt x="801" y="140"/>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810" name="Freeform 211">
                <a:extLst>
                  <a:ext uri="{FF2B5EF4-FFF2-40B4-BE49-F238E27FC236}">
                    <a16:creationId xmlns:a16="http://schemas.microsoft.com/office/drawing/2014/main" id="{724681C1-543A-4B92-84D0-A23ED256E273}"/>
                  </a:ext>
                </a:extLst>
              </p:cNvPr>
              <p:cNvSpPr>
                <a:spLocks/>
              </p:cNvSpPr>
              <p:nvPr/>
            </p:nvSpPr>
            <p:spPr bwMode="auto">
              <a:xfrm>
                <a:off x="2987" y="1686"/>
                <a:ext cx="820" cy="143"/>
              </a:xfrm>
              <a:custGeom>
                <a:avLst/>
                <a:gdLst>
                  <a:gd name="T0" fmla="*/ 27 w 820"/>
                  <a:gd name="T1" fmla="*/ 0 h 143"/>
                  <a:gd name="T2" fmla="*/ 809 w 820"/>
                  <a:gd name="T3" fmla="*/ 138 h 143"/>
                  <a:gd name="T4" fmla="*/ 815 w 820"/>
                  <a:gd name="T5" fmla="*/ 140 h 143"/>
                  <a:gd name="T6" fmla="*/ 820 w 820"/>
                  <a:gd name="T7" fmla="*/ 143 h 143"/>
                  <a:gd name="T8" fmla="*/ 0 w 820"/>
                  <a:gd name="T9" fmla="*/ 0 h 143"/>
                  <a:gd name="T10" fmla="*/ 13 w 820"/>
                  <a:gd name="T11" fmla="*/ 0 h 143"/>
                  <a:gd name="T12" fmla="*/ 27 w 820"/>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0" h="143">
                    <a:moveTo>
                      <a:pt x="27" y="0"/>
                    </a:moveTo>
                    <a:lnTo>
                      <a:pt x="809" y="138"/>
                    </a:lnTo>
                    <a:lnTo>
                      <a:pt x="815" y="140"/>
                    </a:lnTo>
                    <a:lnTo>
                      <a:pt x="820" y="143"/>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grpSp>
        <p:sp>
          <p:nvSpPr>
            <p:cNvPr id="452" name="Freeform 212">
              <a:extLst>
                <a:ext uri="{FF2B5EF4-FFF2-40B4-BE49-F238E27FC236}">
                  <a16:creationId xmlns:a16="http://schemas.microsoft.com/office/drawing/2014/main" id="{55F1BD00-27CE-4E5A-8E20-5B64CA108B4A}"/>
                </a:ext>
              </a:extLst>
            </p:cNvPr>
            <p:cNvSpPr>
              <a:spLocks/>
            </p:cNvSpPr>
            <p:nvPr/>
          </p:nvSpPr>
          <p:spPr bwMode="auto">
            <a:xfrm>
              <a:off x="2973" y="1686"/>
              <a:ext cx="838" cy="147"/>
            </a:xfrm>
            <a:custGeom>
              <a:avLst/>
              <a:gdLst>
                <a:gd name="T0" fmla="*/ 27 w 838"/>
                <a:gd name="T1" fmla="*/ 0 h 147"/>
                <a:gd name="T2" fmla="*/ 828 w 838"/>
                <a:gd name="T3" fmla="*/ 140 h 147"/>
                <a:gd name="T4" fmla="*/ 833 w 838"/>
                <a:gd name="T5" fmla="*/ 143 h 147"/>
                <a:gd name="T6" fmla="*/ 838 w 838"/>
                <a:gd name="T7" fmla="*/ 147 h 147"/>
                <a:gd name="T8" fmla="*/ 0 w 838"/>
                <a:gd name="T9" fmla="*/ 0 h 147"/>
                <a:gd name="T10" fmla="*/ 14 w 838"/>
                <a:gd name="T11" fmla="*/ 0 h 147"/>
                <a:gd name="T12" fmla="*/ 27 w 838"/>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147">
                  <a:moveTo>
                    <a:pt x="27" y="0"/>
                  </a:moveTo>
                  <a:lnTo>
                    <a:pt x="828" y="140"/>
                  </a:lnTo>
                  <a:lnTo>
                    <a:pt x="833" y="143"/>
                  </a:lnTo>
                  <a:lnTo>
                    <a:pt x="838" y="147"/>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3" name="Freeform 213">
              <a:extLst>
                <a:ext uri="{FF2B5EF4-FFF2-40B4-BE49-F238E27FC236}">
                  <a16:creationId xmlns:a16="http://schemas.microsoft.com/office/drawing/2014/main" id="{CAF45F20-3BDA-4DE2-BDFF-CACA09DB962B}"/>
                </a:ext>
              </a:extLst>
            </p:cNvPr>
            <p:cNvSpPr>
              <a:spLocks/>
            </p:cNvSpPr>
            <p:nvPr/>
          </p:nvSpPr>
          <p:spPr bwMode="auto">
            <a:xfrm>
              <a:off x="2960" y="1684"/>
              <a:ext cx="856" cy="152"/>
            </a:xfrm>
            <a:custGeom>
              <a:avLst/>
              <a:gdLst>
                <a:gd name="T0" fmla="*/ 27 w 856"/>
                <a:gd name="T1" fmla="*/ 2 h 152"/>
                <a:gd name="T2" fmla="*/ 847 w 856"/>
                <a:gd name="T3" fmla="*/ 145 h 152"/>
                <a:gd name="T4" fmla="*/ 851 w 856"/>
                <a:gd name="T5" fmla="*/ 149 h 152"/>
                <a:gd name="T6" fmla="*/ 856 w 856"/>
                <a:gd name="T7" fmla="*/ 152 h 152"/>
                <a:gd name="T8" fmla="*/ 0 w 856"/>
                <a:gd name="T9" fmla="*/ 0 h 152"/>
                <a:gd name="T10" fmla="*/ 13 w 856"/>
                <a:gd name="T11" fmla="*/ 2 h 152"/>
                <a:gd name="T12" fmla="*/ 27 w 856"/>
                <a:gd name="T13" fmla="*/ 2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6" h="152">
                  <a:moveTo>
                    <a:pt x="27" y="2"/>
                  </a:moveTo>
                  <a:lnTo>
                    <a:pt x="847" y="145"/>
                  </a:lnTo>
                  <a:lnTo>
                    <a:pt x="851" y="149"/>
                  </a:lnTo>
                  <a:lnTo>
                    <a:pt x="856" y="152"/>
                  </a:lnTo>
                  <a:lnTo>
                    <a:pt x="0" y="0"/>
                  </a:lnTo>
                  <a:lnTo>
                    <a:pt x="13" y="2"/>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4" name="Freeform 214">
              <a:extLst>
                <a:ext uri="{FF2B5EF4-FFF2-40B4-BE49-F238E27FC236}">
                  <a16:creationId xmlns:a16="http://schemas.microsoft.com/office/drawing/2014/main" id="{DC822AF5-09F4-4C27-83DA-A56FE4CB3EC6}"/>
                </a:ext>
              </a:extLst>
            </p:cNvPr>
            <p:cNvSpPr>
              <a:spLocks/>
            </p:cNvSpPr>
            <p:nvPr/>
          </p:nvSpPr>
          <p:spPr bwMode="auto">
            <a:xfrm>
              <a:off x="2946" y="1684"/>
              <a:ext cx="875" cy="155"/>
            </a:xfrm>
            <a:custGeom>
              <a:avLst/>
              <a:gdLst>
                <a:gd name="T0" fmla="*/ 27 w 875"/>
                <a:gd name="T1" fmla="*/ 2 h 155"/>
                <a:gd name="T2" fmla="*/ 865 w 875"/>
                <a:gd name="T3" fmla="*/ 149 h 155"/>
                <a:gd name="T4" fmla="*/ 870 w 875"/>
                <a:gd name="T5" fmla="*/ 152 h 155"/>
                <a:gd name="T6" fmla="*/ 875 w 875"/>
                <a:gd name="T7" fmla="*/ 155 h 155"/>
                <a:gd name="T8" fmla="*/ 0 w 875"/>
                <a:gd name="T9" fmla="*/ 0 h 155"/>
                <a:gd name="T10" fmla="*/ 14 w 875"/>
                <a:gd name="T11" fmla="*/ 0 h 155"/>
                <a:gd name="T12" fmla="*/ 27 w 875"/>
                <a:gd name="T13" fmla="*/ 2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5" h="155">
                  <a:moveTo>
                    <a:pt x="27" y="2"/>
                  </a:moveTo>
                  <a:lnTo>
                    <a:pt x="865" y="149"/>
                  </a:lnTo>
                  <a:lnTo>
                    <a:pt x="870" y="152"/>
                  </a:lnTo>
                  <a:lnTo>
                    <a:pt x="875" y="155"/>
                  </a:lnTo>
                  <a:lnTo>
                    <a:pt x="0" y="0"/>
                  </a:lnTo>
                  <a:lnTo>
                    <a:pt x="14" y="0"/>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5" name="Freeform 215">
              <a:extLst>
                <a:ext uri="{FF2B5EF4-FFF2-40B4-BE49-F238E27FC236}">
                  <a16:creationId xmlns:a16="http://schemas.microsoft.com/office/drawing/2014/main" id="{2E239442-467B-4C1B-B21F-B37BD3D2457A}"/>
                </a:ext>
              </a:extLst>
            </p:cNvPr>
            <p:cNvSpPr>
              <a:spLocks/>
            </p:cNvSpPr>
            <p:nvPr/>
          </p:nvSpPr>
          <p:spPr bwMode="auto">
            <a:xfrm>
              <a:off x="2933" y="1684"/>
              <a:ext cx="893" cy="159"/>
            </a:xfrm>
            <a:custGeom>
              <a:avLst/>
              <a:gdLst>
                <a:gd name="T0" fmla="*/ 27 w 893"/>
                <a:gd name="T1" fmla="*/ 0 h 159"/>
                <a:gd name="T2" fmla="*/ 883 w 893"/>
                <a:gd name="T3" fmla="*/ 152 h 159"/>
                <a:gd name="T4" fmla="*/ 888 w 893"/>
                <a:gd name="T5" fmla="*/ 155 h 159"/>
                <a:gd name="T6" fmla="*/ 893 w 893"/>
                <a:gd name="T7" fmla="*/ 159 h 159"/>
                <a:gd name="T8" fmla="*/ 0 w 893"/>
                <a:gd name="T9" fmla="*/ 0 h 159"/>
                <a:gd name="T10" fmla="*/ 13 w 893"/>
                <a:gd name="T11" fmla="*/ 0 h 159"/>
                <a:gd name="T12" fmla="*/ 27 w 89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3" h="159">
                  <a:moveTo>
                    <a:pt x="27" y="0"/>
                  </a:moveTo>
                  <a:lnTo>
                    <a:pt x="883" y="152"/>
                  </a:lnTo>
                  <a:lnTo>
                    <a:pt x="888" y="155"/>
                  </a:lnTo>
                  <a:lnTo>
                    <a:pt x="893" y="159"/>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6" name="Freeform 216">
              <a:extLst>
                <a:ext uri="{FF2B5EF4-FFF2-40B4-BE49-F238E27FC236}">
                  <a16:creationId xmlns:a16="http://schemas.microsoft.com/office/drawing/2014/main" id="{DF785180-8B0B-4880-91B7-4DA51E08EE11}"/>
                </a:ext>
              </a:extLst>
            </p:cNvPr>
            <p:cNvSpPr>
              <a:spLocks/>
            </p:cNvSpPr>
            <p:nvPr/>
          </p:nvSpPr>
          <p:spPr bwMode="auto">
            <a:xfrm>
              <a:off x="2918" y="1684"/>
              <a:ext cx="913" cy="160"/>
            </a:xfrm>
            <a:custGeom>
              <a:avLst/>
              <a:gdLst>
                <a:gd name="T0" fmla="*/ 28 w 913"/>
                <a:gd name="T1" fmla="*/ 0 h 160"/>
                <a:gd name="T2" fmla="*/ 903 w 913"/>
                <a:gd name="T3" fmla="*/ 155 h 160"/>
                <a:gd name="T4" fmla="*/ 908 w 913"/>
                <a:gd name="T5" fmla="*/ 159 h 160"/>
                <a:gd name="T6" fmla="*/ 913 w 913"/>
                <a:gd name="T7" fmla="*/ 160 h 160"/>
                <a:gd name="T8" fmla="*/ 0 w 913"/>
                <a:gd name="T9" fmla="*/ 0 h 160"/>
                <a:gd name="T10" fmla="*/ 15 w 913"/>
                <a:gd name="T11" fmla="*/ 0 h 160"/>
                <a:gd name="T12" fmla="*/ 28 w 913"/>
                <a:gd name="T13" fmla="*/ 0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3" h="160">
                  <a:moveTo>
                    <a:pt x="28" y="0"/>
                  </a:moveTo>
                  <a:lnTo>
                    <a:pt x="903" y="155"/>
                  </a:lnTo>
                  <a:lnTo>
                    <a:pt x="908" y="159"/>
                  </a:lnTo>
                  <a:lnTo>
                    <a:pt x="913" y="160"/>
                  </a:lnTo>
                  <a:lnTo>
                    <a:pt x="0" y="0"/>
                  </a:lnTo>
                  <a:lnTo>
                    <a:pt x="15" y="0"/>
                  </a:lnTo>
                  <a:lnTo>
                    <a:pt x="28" y="0"/>
                  </a:lnTo>
                  <a:close/>
                </a:path>
              </a:pathLst>
            </a:custGeom>
            <a:solidFill>
              <a:srgbClr val="CBDF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7" name="Freeform 217">
              <a:extLst>
                <a:ext uri="{FF2B5EF4-FFF2-40B4-BE49-F238E27FC236}">
                  <a16:creationId xmlns:a16="http://schemas.microsoft.com/office/drawing/2014/main" id="{8B7BDBAE-BD83-4DA3-BD19-C29328C73A0B}"/>
                </a:ext>
              </a:extLst>
            </p:cNvPr>
            <p:cNvSpPr>
              <a:spLocks/>
            </p:cNvSpPr>
            <p:nvPr/>
          </p:nvSpPr>
          <p:spPr bwMode="auto">
            <a:xfrm>
              <a:off x="2916" y="1684"/>
              <a:ext cx="918" cy="164"/>
            </a:xfrm>
            <a:custGeom>
              <a:avLst/>
              <a:gdLst>
                <a:gd name="T0" fmla="*/ 17 w 918"/>
                <a:gd name="T1" fmla="*/ 0 h 164"/>
                <a:gd name="T2" fmla="*/ 910 w 918"/>
                <a:gd name="T3" fmla="*/ 159 h 164"/>
                <a:gd name="T4" fmla="*/ 915 w 918"/>
                <a:gd name="T5" fmla="*/ 160 h 164"/>
                <a:gd name="T6" fmla="*/ 918 w 918"/>
                <a:gd name="T7" fmla="*/ 164 h 164"/>
                <a:gd name="T8" fmla="*/ 0 w 918"/>
                <a:gd name="T9" fmla="*/ 2 h 164"/>
                <a:gd name="T10" fmla="*/ 0 w 918"/>
                <a:gd name="T11" fmla="*/ 2 h 164"/>
                <a:gd name="T12" fmla="*/ 0 w 918"/>
                <a:gd name="T13" fmla="*/ 0 h 164"/>
                <a:gd name="T14" fmla="*/ 8 w 918"/>
                <a:gd name="T15" fmla="*/ 0 h 164"/>
                <a:gd name="T16" fmla="*/ 17 w 918"/>
                <a:gd name="T17" fmla="*/ 0 h 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8" h="164">
                  <a:moveTo>
                    <a:pt x="17" y="0"/>
                  </a:moveTo>
                  <a:lnTo>
                    <a:pt x="910" y="159"/>
                  </a:lnTo>
                  <a:lnTo>
                    <a:pt x="915" y="160"/>
                  </a:lnTo>
                  <a:lnTo>
                    <a:pt x="918" y="164"/>
                  </a:lnTo>
                  <a:lnTo>
                    <a:pt x="0" y="2"/>
                  </a:lnTo>
                  <a:lnTo>
                    <a:pt x="0" y="0"/>
                  </a:lnTo>
                  <a:lnTo>
                    <a:pt x="8" y="0"/>
                  </a:lnTo>
                  <a:lnTo>
                    <a:pt x="17"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8" name="Freeform 218">
              <a:extLst>
                <a:ext uri="{FF2B5EF4-FFF2-40B4-BE49-F238E27FC236}">
                  <a16:creationId xmlns:a16="http://schemas.microsoft.com/office/drawing/2014/main" id="{3ADE81FD-E53D-4256-AD2F-FE857B4E602E}"/>
                </a:ext>
              </a:extLst>
            </p:cNvPr>
            <p:cNvSpPr>
              <a:spLocks/>
            </p:cNvSpPr>
            <p:nvPr/>
          </p:nvSpPr>
          <p:spPr bwMode="auto">
            <a:xfrm>
              <a:off x="2914" y="1684"/>
              <a:ext cx="925" cy="167"/>
            </a:xfrm>
            <a:custGeom>
              <a:avLst/>
              <a:gdLst>
                <a:gd name="T0" fmla="*/ 4 w 925"/>
                <a:gd name="T1" fmla="*/ 0 h 167"/>
                <a:gd name="T2" fmla="*/ 917 w 925"/>
                <a:gd name="T3" fmla="*/ 160 h 167"/>
                <a:gd name="T4" fmla="*/ 920 w 925"/>
                <a:gd name="T5" fmla="*/ 164 h 167"/>
                <a:gd name="T6" fmla="*/ 925 w 925"/>
                <a:gd name="T7" fmla="*/ 167 h 167"/>
                <a:gd name="T8" fmla="*/ 0 w 925"/>
                <a:gd name="T9" fmla="*/ 3 h 167"/>
                <a:gd name="T10" fmla="*/ 0 w 925"/>
                <a:gd name="T11" fmla="*/ 2 h 167"/>
                <a:gd name="T12" fmla="*/ 2 w 925"/>
                <a:gd name="T13" fmla="*/ 0 h 167"/>
                <a:gd name="T14" fmla="*/ 4 w 925"/>
                <a:gd name="T15" fmla="*/ 0 h 167"/>
                <a:gd name="T16" fmla="*/ 4 w 925"/>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5" h="167">
                  <a:moveTo>
                    <a:pt x="4" y="0"/>
                  </a:moveTo>
                  <a:lnTo>
                    <a:pt x="917" y="160"/>
                  </a:lnTo>
                  <a:lnTo>
                    <a:pt x="920" y="164"/>
                  </a:lnTo>
                  <a:lnTo>
                    <a:pt x="925" y="167"/>
                  </a:lnTo>
                  <a:lnTo>
                    <a:pt x="0" y="3"/>
                  </a:lnTo>
                  <a:lnTo>
                    <a:pt x="0" y="2"/>
                  </a:lnTo>
                  <a:lnTo>
                    <a:pt x="2" y="0"/>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59" name="Freeform 219">
              <a:extLst>
                <a:ext uri="{FF2B5EF4-FFF2-40B4-BE49-F238E27FC236}">
                  <a16:creationId xmlns:a16="http://schemas.microsoft.com/office/drawing/2014/main" id="{49D058BB-5B73-409F-A5FA-824C408C9739}"/>
                </a:ext>
              </a:extLst>
            </p:cNvPr>
            <p:cNvSpPr>
              <a:spLocks/>
            </p:cNvSpPr>
            <p:nvPr/>
          </p:nvSpPr>
          <p:spPr bwMode="auto">
            <a:xfrm>
              <a:off x="2912" y="1686"/>
              <a:ext cx="932" cy="169"/>
            </a:xfrm>
            <a:custGeom>
              <a:avLst/>
              <a:gdLst>
                <a:gd name="T0" fmla="*/ 4 w 932"/>
                <a:gd name="T1" fmla="*/ 0 h 169"/>
                <a:gd name="T2" fmla="*/ 922 w 932"/>
                <a:gd name="T3" fmla="*/ 162 h 169"/>
                <a:gd name="T4" fmla="*/ 927 w 932"/>
                <a:gd name="T5" fmla="*/ 165 h 169"/>
                <a:gd name="T6" fmla="*/ 932 w 932"/>
                <a:gd name="T7" fmla="*/ 169 h 169"/>
                <a:gd name="T8" fmla="*/ 0 w 932"/>
                <a:gd name="T9" fmla="*/ 3 h 169"/>
                <a:gd name="T10" fmla="*/ 2 w 932"/>
                <a:gd name="T11" fmla="*/ 1 h 169"/>
                <a:gd name="T12" fmla="*/ 4 w 932"/>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169">
                  <a:moveTo>
                    <a:pt x="4" y="0"/>
                  </a:moveTo>
                  <a:lnTo>
                    <a:pt x="922" y="162"/>
                  </a:lnTo>
                  <a:lnTo>
                    <a:pt x="927" y="165"/>
                  </a:lnTo>
                  <a:lnTo>
                    <a:pt x="932" y="169"/>
                  </a:lnTo>
                  <a:lnTo>
                    <a:pt x="0" y="3"/>
                  </a:lnTo>
                  <a:lnTo>
                    <a:pt x="2" y="1"/>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0" name="Freeform 220">
              <a:extLst>
                <a:ext uri="{FF2B5EF4-FFF2-40B4-BE49-F238E27FC236}">
                  <a16:creationId xmlns:a16="http://schemas.microsoft.com/office/drawing/2014/main" id="{E69B9950-4094-4B52-8D16-089FE0D7E103}"/>
                </a:ext>
              </a:extLst>
            </p:cNvPr>
            <p:cNvSpPr>
              <a:spLocks/>
            </p:cNvSpPr>
            <p:nvPr/>
          </p:nvSpPr>
          <p:spPr bwMode="auto">
            <a:xfrm>
              <a:off x="2912" y="1687"/>
              <a:ext cx="936" cy="169"/>
            </a:xfrm>
            <a:custGeom>
              <a:avLst/>
              <a:gdLst>
                <a:gd name="T0" fmla="*/ 2 w 936"/>
                <a:gd name="T1" fmla="*/ 0 h 169"/>
                <a:gd name="T2" fmla="*/ 927 w 936"/>
                <a:gd name="T3" fmla="*/ 164 h 169"/>
                <a:gd name="T4" fmla="*/ 932 w 936"/>
                <a:gd name="T5" fmla="*/ 168 h 169"/>
                <a:gd name="T6" fmla="*/ 936 w 936"/>
                <a:gd name="T7" fmla="*/ 169 h 169"/>
                <a:gd name="T8" fmla="*/ 0 w 936"/>
                <a:gd name="T9" fmla="*/ 5 h 169"/>
                <a:gd name="T10" fmla="*/ 0 w 936"/>
                <a:gd name="T11" fmla="*/ 2 h 169"/>
                <a:gd name="T12" fmla="*/ 2 w 936"/>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6" h="169">
                  <a:moveTo>
                    <a:pt x="2" y="0"/>
                  </a:moveTo>
                  <a:lnTo>
                    <a:pt x="927" y="164"/>
                  </a:lnTo>
                  <a:lnTo>
                    <a:pt x="932" y="168"/>
                  </a:lnTo>
                  <a:lnTo>
                    <a:pt x="936" y="169"/>
                  </a:lnTo>
                  <a:lnTo>
                    <a:pt x="0" y="5"/>
                  </a:lnTo>
                  <a:lnTo>
                    <a:pt x="0" y="2"/>
                  </a:lnTo>
                  <a:lnTo>
                    <a:pt x="2"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1" name="Freeform 221">
              <a:extLst>
                <a:ext uri="{FF2B5EF4-FFF2-40B4-BE49-F238E27FC236}">
                  <a16:creationId xmlns:a16="http://schemas.microsoft.com/office/drawing/2014/main" id="{C1536AC5-CDA6-4D39-A0E9-A0DEC0DE2576}"/>
                </a:ext>
              </a:extLst>
            </p:cNvPr>
            <p:cNvSpPr>
              <a:spLocks/>
            </p:cNvSpPr>
            <p:nvPr/>
          </p:nvSpPr>
          <p:spPr bwMode="auto">
            <a:xfrm>
              <a:off x="2911" y="1689"/>
              <a:ext cx="942" cy="171"/>
            </a:xfrm>
            <a:custGeom>
              <a:avLst/>
              <a:gdLst>
                <a:gd name="T0" fmla="*/ 1 w 942"/>
                <a:gd name="T1" fmla="*/ 0 h 171"/>
                <a:gd name="T2" fmla="*/ 933 w 942"/>
                <a:gd name="T3" fmla="*/ 166 h 171"/>
                <a:gd name="T4" fmla="*/ 937 w 942"/>
                <a:gd name="T5" fmla="*/ 167 h 171"/>
                <a:gd name="T6" fmla="*/ 942 w 942"/>
                <a:gd name="T7" fmla="*/ 171 h 171"/>
                <a:gd name="T8" fmla="*/ 0 w 942"/>
                <a:gd name="T9" fmla="*/ 5 h 171"/>
                <a:gd name="T10" fmla="*/ 1 w 942"/>
                <a:gd name="T11" fmla="*/ 3 h 171"/>
                <a:gd name="T12" fmla="*/ 1 w 942"/>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2" h="171">
                  <a:moveTo>
                    <a:pt x="1" y="0"/>
                  </a:moveTo>
                  <a:lnTo>
                    <a:pt x="933" y="166"/>
                  </a:lnTo>
                  <a:lnTo>
                    <a:pt x="937" y="167"/>
                  </a:lnTo>
                  <a:lnTo>
                    <a:pt x="942" y="171"/>
                  </a:lnTo>
                  <a:lnTo>
                    <a:pt x="0" y="5"/>
                  </a:lnTo>
                  <a:lnTo>
                    <a:pt x="1" y="3"/>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2" name="Freeform 222">
              <a:extLst>
                <a:ext uri="{FF2B5EF4-FFF2-40B4-BE49-F238E27FC236}">
                  <a16:creationId xmlns:a16="http://schemas.microsoft.com/office/drawing/2014/main" id="{E1BBB76D-20CD-49C9-AB1B-1512062FFFE0}"/>
                </a:ext>
              </a:extLst>
            </p:cNvPr>
            <p:cNvSpPr>
              <a:spLocks/>
            </p:cNvSpPr>
            <p:nvPr/>
          </p:nvSpPr>
          <p:spPr bwMode="auto">
            <a:xfrm>
              <a:off x="2911" y="1692"/>
              <a:ext cx="945" cy="171"/>
            </a:xfrm>
            <a:custGeom>
              <a:avLst/>
              <a:gdLst>
                <a:gd name="T0" fmla="*/ 1 w 945"/>
                <a:gd name="T1" fmla="*/ 0 h 171"/>
                <a:gd name="T2" fmla="*/ 937 w 945"/>
                <a:gd name="T3" fmla="*/ 164 h 171"/>
                <a:gd name="T4" fmla="*/ 942 w 945"/>
                <a:gd name="T5" fmla="*/ 168 h 171"/>
                <a:gd name="T6" fmla="*/ 945 w 945"/>
                <a:gd name="T7" fmla="*/ 171 h 171"/>
                <a:gd name="T8" fmla="*/ 0 w 945"/>
                <a:gd name="T9" fmla="*/ 4 h 171"/>
                <a:gd name="T10" fmla="*/ 0 w 945"/>
                <a:gd name="T11" fmla="*/ 2 h 171"/>
                <a:gd name="T12" fmla="*/ 1 w 945"/>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5" h="171">
                  <a:moveTo>
                    <a:pt x="1" y="0"/>
                  </a:moveTo>
                  <a:lnTo>
                    <a:pt x="937" y="164"/>
                  </a:lnTo>
                  <a:lnTo>
                    <a:pt x="942" y="168"/>
                  </a:lnTo>
                  <a:lnTo>
                    <a:pt x="945" y="171"/>
                  </a:lnTo>
                  <a:lnTo>
                    <a:pt x="0" y="4"/>
                  </a:lnTo>
                  <a:lnTo>
                    <a:pt x="0" y="2"/>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3" name="Freeform 223">
              <a:extLst>
                <a:ext uri="{FF2B5EF4-FFF2-40B4-BE49-F238E27FC236}">
                  <a16:creationId xmlns:a16="http://schemas.microsoft.com/office/drawing/2014/main" id="{3F39D250-4189-49EA-BA5D-9C4661401DE0}"/>
                </a:ext>
              </a:extLst>
            </p:cNvPr>
            <p:cNvSpPr>
              <a:spLocks/>
            </p:cNvSpPr>
            <p:nvPr/>
          </p:nvSpPr>
          <p:spPr bwMode="auto">
            <a:xfrm>
              <a:off x="2911" y="1694"/>
              <a:ext cx="950" cy="172"/>
            </a:xfrm>
            <a:custGeom>
              <a:avLst/>
              <a:gdLst>
                <a:gd name="T0" fmla="*/ 0 w 950"/>
                <a:gd name="T1" fmla="*/ 0 h 172"/>
                <a:gd name="T2" fmla="*/ 942 w 950"/>
                <a:gd name="T3" fmla="*/ 166 h 172"/>
                <a:gd name="T4" fmla="*/ 945 w 950"/>
                <a:gd name="T5" fmla="*/ 169 h 172"/>
                <a:gd name="T6" fmla="*/ 950 w 950"/>
                <a:gd name="T7" fmla="*/ 172 h 172"/>
                <a:gd name="T8" fmla="*/ 0 w 950"/>
                <a:gd name="T9" fmla="*/ 3 h 172"/>
                <a:gd name="T10" fmla="*/ 0 w 950"/>
                <a:gd name="T11" fmla="*/ 2 h 172"/>
                <a:gd name="T12" fmla="*/ 0 w 950"/>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0" h="172">
                  <a:moveTo>
                    <a:pt x="0" y="0"/>
                  </a:moveTo>
                  <a:lnTo>
                    <a:pt x="942" y="166"/>
                  </a:lnTo>
                  <a:lnTo>
                    <a:pt x="945" y="169"/>
                  </a:lnTo>
                  <a:lnTo>
                    <a:pt x="950" y="172"/>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4" name="Freeform 224">
              <a:extLst>
                <a:ext uri="{FF2B5EF4-FFF2-40B4-BE49-F238E27FC236}">
                  <a16:creationId xmlns:a16="http://schemas.microsoft.com/office/drawing/2014/main" id="{B3E323A6-7FB9-41A5-9C94-3DAB1EEF71FC}"/>
                </a:ext>
              </a:extLst>
            </p:cNvPr>
            <p:cNvSpPr>
              <a:spLocks/>
            </p:cNvSpPr>
            <p:nvPr/>
          </p:nvSpPr>
          <p:spPr bwMode="auto">
            <a:xfrm>
              <a:off x="2911" y="1696"/>
              <a:ext cx="954" cy="172"/>
            </a:xfrm>
            <a:custGeom>
              <a:avLst/>
              <a:gdLst>
                <a:gd name="T0" fmla="*/ 0 w 954"/>
                <a:gd name="T1" fmla="*/ 0 h 172"/>
                <a:gd name="T2" fmla="*/ 945 w 954"/>
                <a:gd name="T3" fmla="*/ 167 h 172"/>
                <a:gd name="T4" fmla="*/ 950 w 954"/>
                <a:gd name="T5" fmla="*/ 170 h 172"/>
                <a:gd name="T6" fmla="*/ 954 w 954"/>
                <a:gd name="T7" fmla="*/ 172 h 172"/>
                <a:gd name="T8" fmla="*/ 0 w 954"/>
                <a:gd name="T9" fmla="*/ 5 h 172"/>
                <a:gd name="T10" fmla="*/ 0 w 954"/>
                <a:gd name="T11" fmla="*/ 1 h 172"/>
                <a:gd name="T12" fmla="*/ 0 w 954"/>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4" h="172">
                  <a:moveTo>
                    <a:pt x="0" y="0"/>
                  </a:moveTo>
                  <a:lnTo>
                    <a:pt x="945" y="167"/>
                  </a:lnTo>
                  <a:lnTo>
                    <a:pt x="950" y="170"/>
                  </a:lnTo>
                  <a:lnTo>
                    <a:pt x="954" y="172"/>
                  </a:lnTo>
                  <a:lnTo>
                    <a:pt x="0" y="5"/>
                  </a:lnTo>
                  <a:lnTo>
                    <a:pt x="0" y="1"/>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5" name="Freeform 225">
              <a:extLst>
                <a:ext uri="{FF2B5EF4-FFF2-40B4-BE49-F238E27FC236}">
                  <a16:creationId xmlns:a16="http://schemas.microsoft.com/office/drawing/2014/main" id="{E44D0F2B-F209-479C-B69B-41AD891A530A}"/>
                </a:ext>
              </a:extLst>
            </p:cNvPr>
            <p:cNvSpPr>
              <a:spLocks/>
            </p:cNvSpPr>
            <p:nvPr/>
          </p:nvSpPr>
          <p:spPr bwMode="auto">
            <a:xfrm>
              <a:off x="2911" y="1697"/>
              <a:ext cx="957" cy="174"/>
            </a:xfrm>
            <a:custGeom>
              <a:avLst/>
              <a:gdLst>
                <a:gd name="T0" fmla="*/ 0 w 957"/>
                <a:gd name="T1" fmla="*/ 0 h 174"/>
                <a:gd name="T2" fmla="*/ 950 w 957"/>
                <a:gd name="T3" fmla="*/ 169 h 174"/>
                <a:gd name="T4" fmla="*/ 954 w 957"/>
                <a:gd name="T5" fmla="*/ 171 h 174"/>
                <a:gd name="T6" fmla="*/ 957 w 957"/>
                <a:gd name="T7" fmla="*/ 174 h 174"/>
                <a:gd name="T8" fmla="*/ 0 w 957"/>
                <a:gd name="T9" fmla="*/ 6 h 174"/>
                <a:gd name="T10" fmla="*/ 0 w 957"/>
                <a:gd name="T11" fmla="*/ 4 h 174"/>
                <a:gd name="T12" fmla="*/ 0 w 957"/>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4">
                  <a:moveTo>
                    <a:pt x="0" y="0"/>
                  </a:moveTo>
                  <a:lnTo>
                    <a:pt x="950" y="169"/>
                  </a:lnTo>
                  <a:lnTo>
                    <a:pt x="954" y="171"/>
                  </a:lnTo>
                  <a:lnTo>
                    <a:pt x="957" y="174"/>
                  </a:lnTo>
                  <a:lnTo>
                    <a:pt x="0" y="6"/>
                  </a:lnTo>
                  <a:lnTo>
                    <a:pt x="0" y="4"/>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6" name="Freeform 226">
              <a:extLst>
                <a:ext uri="{FF2B5EF4-FFF2-40B4-BE49-F238E27FC236}">
                  <a16:creationId xmlns:a16="http://schemas.microsoft.com/office/drawing/2014/main" id="{B2CE2BC3-BC45-460B-9157-5CCC9758E8F5}"/>
                </a:ext>
              </a:extLst>
            </p:cNvPr>
            <p:cNvSpPr>
              <a:spLocks/>
            </p:cNvSpPr>
            <p:nvPr/>
          </p:nvSpPr>
          <p:spPr bwMode="auto">
            <a:xfrm>
              <a:off x="2911" y="1701"/>
              <a:ext cx="962" cy="174"/>
            </a:xfrm>
            <a:custGeom>
              <a:avLst/>
              <a:gdLst>
                <a:gd name="T0" fmla="*/ 0 w 962"/>
                <a:gd name="T1" fmla="*/ 0 h 174"/>
                <a:gd name="T2" fmla="*/ 954 w 962"/>
                <a:gd name="T3" fmla="*/ 167 h 174"/>
                <a:gd name="T4" fmla="*/ 957 w 962"/>
                <a:gd name="T5" fmla="*/ 170 h 174"/>
                <a:gd name="T6" fmla="*/ 962 w 962"/>
                <a:gd name="T7" fmla="*/ 174 h 174"/>
                <a:gd name="T8" fmla="*/ 0 w 962"/>
                <a:gd name="T9" fmla="*/ 3 h 174"/>
                <a:gd name="T10" fmla="*/ 0 w 962"/>
                <a:gd name="T11" fmla="*/ 2 h 174"/>
                <a:gd name="T12" fmla="*/ 0 w 962"/>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2" h="174">
                  <a:moveTo>
                    <a:pt x="0" y="0"/>
                  </a:moveTo>
                  <a:lnTo>
                    <a:pt x="954" y="167"/>
                  </a:lnTo>
                  <a:lnTo>
                    <a:pt x="957" y="170"/>
                  </a:lnTo>
                  <a:lnTo>
                    <a:pt x="962" y="174"/>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7" name="Freeform 227">
              <a:extLst>
                <a:ext uri="{FF2B5EF4-FFF2-40B4-BE49-F238E27FC236}">
                  <a16:creationId xmlns:a16="http://schemas.microsoft.com/office/drawing/2014/main" id="{AED3ACF0-BF16-402D-932B-A0E33C37AFB4}"/>
                </a:ext>
              </a:extLst>
            </p:cNvPr>
            <p:cNvSpPr>
              <a:spLocks/>
            </p:cNvSpPr>
            <p:nvPr/>
          </p:nvSpPr>
          <p:spPr bwMode="auto">
            <a:xfrm>
              <a:off x="2911" y="1703"/>
              <a:ext cx="966" cy="175"/>
            </a:xfrm>
            <a:custGeom>
              <a:avLst/>
              <a:gdLst>
                <a:gd name="T0" fmla="*/ 0 w 966"/>
                <a:gd name="T1" fmla="*/ 0 h 175"/>
                <a:gd name="T2" fmla="*/ 957 w 966"/>
                <a:gd name="T3" fmla="*/ 168 h 175"/>
                <a:gd name="T4" fmla="*/ 962 w 966"/>
                <a:gd name="T5" fmla="*/ 172 h 175"/>
                <a:gd name="T6" fmla="*/ 966 w 966"/>
                <a:gd name="T7" fmla="*/ 175 h 175"/>
                <a:gd name="T8" fmla="*/ 0 w 966"/>
                <a:gd name="T9" fmla="*/ 5 h 175"/>
                <a:gd name="T10" fmla="*/ 0 w 966"/>
                <a:gd name="T11" fmla="*/ 1 h 175"/>
                <a:gd name="T12" fmla="*/ 0 w 966"/>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6" h="175">
                  <a:moveTo>
                    <a:pt x="0" y="0"/>
                  </a:moveTo>
                  <a:lnTo>
                    <a:pt x="957" y="168"/>
                  </a:lnTo>
                  <a:lnTo>
                    <a:pt x="962" y="172"/>
                  </a:lnTo>
                  <a:lnTo>
                    <a:pt x="966" y="175"/>
                  </a:lnTo>
                  <a:lnTo>
                    <a:pt x="0" y="5"/>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8" name="Freeform 228">
              <a:extLst>
                <a:ext uri="{FF2B5EF4-FFF2-40B4-BE49-F238E27FC236}">
                  <a16:creationId xmlns:a16="http://schemas.microsoft.com/office/drawing/2014/main" id="{8F4E2859-AADC-495C-989C-D0F17BA88B48}"/>
                </a:ext>
              </a:extLst>
            </p:cNvPr>
            <p:cNvSpPr>
              <a:spLocks/>
            </p:cNvSpPr>
            <p:nvPr/>
          </p:nvSpPr>
          <p:spPr bwMode="auto">
            <a:xfrm>
              <a:off x="2911" y="1704"/>
              <a:ext cx="969" cy="176"/>
            </a:xfrm>
            <a:custGeom>
              <a:avLst/>
              <a:gdLst>
                <a:gd name="T0" fmla="*/ 0 w 969"/>
                <a:gd name="T1" fmla="*/ 0 h 176"/>
                <a:gd name="T2" fmla="*/ 962 w 969"/>
                <a:gd name="T3" fmla="*/ 171 h 176"/>
                <a:gd name="T4" fmla="*/ 966 w 969"/>
                <a:gd name="T5" fmla="*/ 174 h 176"/>
                <a:gd name="T6" fmla="*/ 969 w 969"/>
                <a:gd name="T7" fmla="*/ 176 h 176"/>
                <a:gd name="T8" fmla="*/ 0 w 969"/>
                <a:gd name="T9" fmla="*/ 5 h 176"/>
                <a:gd name="T10" fmla="*/ 0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2" y="171"/>
                  </a:lnTo>
                  <a:lnTo>
                    <a:pt x="966" y="174"/>
                  </a:lnTo>
                  <a:lnTo>
                    <a:pt x="969" y="176"/>
                  </a:lnTo>
                  <a:lnTo>
                    <a:pt x="0" y="5"/>
                  </a:lnTo>
                  <a:lnTo>
                    <a:pt x="0"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69" name="Freeform 229">
              <a:extLst>
                <a:ext uri="{FF2B5EF4-FFF2-40B4-BE49-F238E27FC236}">
                  <a16:creationId xmlns:a16="http://schemas.microsoft.com/office/drawing/2014/main" id="{23828728-04F3-450A-80DF-7D91C8C9BC19}"/>
                </a:ext>
              </a:extLst>
            </p:cNvPr>
            <p:cNvSpPr>
              <a:spLocks/>
            </p:cNvSpPr>
            <p:nvPr/>
          </p:nvSpPr>
          <p:spPr bwMode="auto">
            <a:xfrm>
              <a:off x="2911" y="1708"/>
              <a:ext cx="972" cy="175"/>
            </a:xfrm>
            <a:custGeom>
              <a:avLst/>
              <a:gdLst>
                <a:gd name="T0" fmla="*/ 0 w 972"/>
                <a:gd name="T1" fmla="*/ 0 h 175"/>
                <a:gd name="T2" fmla="*/ 966 w 972"/>
                <a:gd name="T3" fmla="*/ 170 h 175"/>
                <a:gd name="T4" fmla="*/ 969 w 972"/>
                <a:gd name="T5" fmla="*/ 172 h 175"/>
                <a:gd name="T6" fmla="*/ 972 w 972"/>
                <a:gd name="T7" fmla="*/ 175 h 175"/>
                <a:gd name="T8" fmla="*/ 1 w 972"/>
                <a:gd name="T9" fmla="*/ 3 h 175"/>
                <a:gd name="T10" fmla="*/ 0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66" y="170"/>
                  </a:lnTo>
                  <a:lnTo>
                    <a:pt x="969" y="172"/>
                  </a:lnTo>
                  <a:lnTo>
                    <a:pt x="972" y="175"/>
                  </a:lnTo>
                  <a:lnTo>
                    <a:pt x="1" y="3"/>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0" name="Freeform 230">
              <a:extLst>
                <a:ext uri="{FF2B5EF4-FFF2-40B4-BE49-F238E27FC236}">
                  <a16:creationId xmlns:a16="http://schemas.microsoft.com/office/drawing/2014/main" id="{1FEFE24D-76F7-4AD3-AE09-D23923E10D20}"/>
                </a:ext>
              </a:extLst>
            </p:cNvPr>
            <p:cNvSpPr>
              <a:spLocks/>
            </p:cNvSpPr>
            <p:nvPr/>
          </p:nvSpPr>
          <p:spPr bwMode="auto">
            <a:xfrm>
              <a:off x="2911" y="1709"/>
              <a:ext cx="977" cy="178"/>
            </a:xfrm>
            <a:custGeom>
              <a:avLst/>
              <a:gdLst>
                <a:gd name="T0" fmla="*/ 0 w 977"/>
                <a:gd name="T1" fmla="*/ 0 h 178"/>
                <a:gd name="T2" fmla="*/ 969 w 977"/>
                <a:gd name="T3" fmla="*/ 171 h 178"/>
                <a:gd name="T4" fmla="*/ 972 w 977"/>
                <a:gd name="T5" fmla="*/ 174 h 178"/>
                <a:gd name="T6" fmla="*/ 977 w 977"/>
                <a:gd name="T7" fmla="*/ 178 h 178"/>
                <a:gd name="T8" fmla="*/ 1 w 977"/>
                <a:gd name="T9" fmla="*/ 5 h 178"/>
                <a:gd name="T10" fmla="*/ 1 w 977"/>
                <a:gd name="T11" fmla="*/ 4 h 178"/>
                <a:gd name="T12" fmla="*/ 0 w 977"/>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7" h="178">
                  <a:moveTo>
                    <a:pt x="0" y="0"/>
                  </a:moveTo>
                  <a:lnTo>
                    <a:pt x="969" y="171"/>
                  </a:lnTo>
                  <a:lnTo>
                    <a:pt x="972" y="174"/>
                  </a:lnTo>
                  <a:lnTo>
                    <a:pt x="977" y="178"/>
                  </a:lnTo>
                  <a:lnTo>
                    <a:pt x="1" y="5"/>
                  </a:lnTo>
                  <a:lnTo>
                    <a:pt x="1"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1" name="Freeform 231">
              <a:extLst>
                <a:ext uri="{FF2B5EF4-FFF2-40B4-BE49-F238E27FC236}">
                  <a16:creationId xmlns:a16="http://schemas.microsoft.com/office/drawing/2014/main" id="{5BD6C2CD-E527-40BE-A097-446BD9B8A55D}"/>
                </a:ext>
              </a:extLst>
            </p:cNvPr>
            <p:cNvSpPr>
              <a:spLocks/>
            </p:cNvSpPr>
            <p:nvPr/>
          </p:nvSpPr>
          <p:spPr bwMode="auto">
            <a:xfrm>
              <a:off x="2912" y="1711"/>
              <a:ext cx="980" cy="177"/>
            </a:xfrm>
            <a:custGeom>
              <a:avLst/>
              <a:gdLst>
                <a:gd name="T0" fmla="*/ 0 w 980"/>
                <a:gd name="T1" fmla="*/ 0 h 177"/>
                <a:gd name="T2" fmla="*/ 971 w 980"/>
                <a:gd name="T3" fmla="*/ 172 h 177"/>
                <a:gd name="T4" fmla="*/ 976 w 980"/>
                <a:gd name="T5" fmla="*/ 176 h 177"/>
                <a:gd name="T6" fmla="*/ 980 w 980"/>
                <a:gd name="T7" fmla="*/ 177 h 177"/>
                <a:gd name="T8" fmla="*/ 2 w 980"/>
                <a:gd name="T9" fmla="*/ 5 h 177"/>
                <a:gd name="T10" fmla="*/ 0 w 980"/>
                <a:gd name="T11" fmla="*/ 3 h 177"/>
                <a:gd name="T12" fmla="*/ 0 w 980"/>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0" h="177">
                  <a:moveTo>
                    <a:pt x="0" y="0"/>
                  </a:moveTo>
                  <a:lnTo>
                    <a:pt x="971" y="172"/>
                  </a:lnTo>
                  <a:lnTo>
                    <a:pt x="976" y="176"/>
                  </a:lnTo>
                  <a:lnTo>
                    <a:pt x="980" y="177"/>
                  </a:lnTo>
                  <a:lnTo>
                    <a:pt x="2" y="5"/>
                  </a:lnTo>
                  <a:lnTo>
                    <a:pt x="0" y="3"/>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2" name="Freeform 232">
              <a:extLst>
                <a:ext uri="{FF2B5EF4-FFF2-40B4-BE49-F238E27FC236}">
                  <a16:creationId xmlns:a16="http://schemas.microsoft.com/office/drawing/2014/main" id="{BF929ED5-10AD-449E-9EF9-ACFF20C8AC47}"/>
                </a:ext>
              </a:extLst>
            </p:cNvPr>
            <p:cNvSpPr>
              <a:spLocks/>
            </p:cNvSpPr>
            <p:nvPr/>
          </p:nvSpPr>
          <p:spPr bwMode="auto">
            <a:xfrm>
              <a:off x="2912" y="1714"/>
              <a:ext cx="983" cy="178"/>
            </a:xfrm>
            <a:custGeom>
              <a:avLst/>
              <a:gdLst>
                <a:gd name="T0" fmla="*/ 0 w 983"/>
                <a:gd name="T1" fmla="*/ 0 h 178"/>
                <a:gd name="T2" fmla="*/ 976 w 983"/>
                <a:gd name="T3" fmla="*/ 173 h 178"/>
                <a:gd name="T4" fmla="*/ 980 w 983"/>
                <a:gd name="T5" fmla="*/ 174 h 178"/>
                <a:gd name="T6" fmla="*/ 983 w 983"/>
                <a:gd name="T7" fmla="*/ 178 h 178"/>
                <a:gd name="T8" fmla="*/ 4 w 983"/>
                <a:gd name="T9" fmla="*/ 5 h 178"/>
                <a:gd name="T10" fmla="*/ 4 w 983"/>
                <a:gd name="T11" fmla="*/ 5 h 178"/>
                <a:gd name="T12" fmla="*/ 4 w 983"/>
                <a:gd name="T13" fmla="*/ 5 h 178"/>
                <a:gd name="T14" fmla="*/ 2 w 983"/>
                <a:gd name="T15" fmla="*/ 2 h 178"/>
                <a:gd name="T16" fmla="*/ 0 w 983"/>
                <a:gd name="T17" fmla="*/ 0 h 1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3" h="178">
                  <a:moveTo>
                    <a:pt x="0" y="0"/>
                  </a:moveTo>
                  <a:lnTo>
                    <a:pt x="976" y="173"/>
                  </a:lnTo>
                  <a:lnTo>
                    <a:pt x="980" y="174"/>
                  </a:lnTo>
                  <a:lnTo>
                    <a:pt x="983" y="178"/>
                  </a:lnTo>
                  <a:lnTo>
                    <a:pt x="4" y="5"/>
                  </a:lnTo>
                  <a:lnTo>
                    <a:pt x="2" y="2"/>
                  </a:lnTo>
                  <a:lnTo>
                    <a:pt x="0" y="0"/>
                  </a:lnTo>
                  <a:close/>
                </a:path>
              </a:pathLst>
            </a:custGeom>
            <a:solidFill>
              <a:srgbClr val="D0E2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3" name="Freeform 233">
              <a:extLst>
                <a:ext uri="{FF2B5EF4-FFF2-40B4-BE49-F238E27FC236}">
                  <a16:creationId xmlns:a16="http://schemas.microsoft.com/office/drawing/2014/main" id="{4FDE7BB1-14B9-4D5D-87F2-28CD7F86B336}"/>
                </a:ext>
              </a:extLst>
            </p:cNvPr>
            <p:cNvSpPr>
              <a:spLocks/>
            </p:cNvSpPr>
            <p:nvPr/>
          </p:nvSpPr>
          <p:spPr bwMode="auto">
            <a:xfrm>
              <a:off x="2914" y="1716"/>
              <a:ext cx="985" cy="179"/>
            </a:xfrm>
            <a:custGeom>
              <a:avLst/>
              <a:gdLst>
                <a:gd name="T0" fmla="*/ 0 w 985"/>
                <a:gd name="T1" fmla="*/ 0 h 179"/>
                <a:gd name="T2" fmla="*/ 978 w 985"/>
                <a:gd name="T3" fmla="*/ 172 h 179"/>
                <a:gd name="T4" fmla="*/ 981 w 985"/>
                <a:gd name="T5" fmla="*/ 176 h 179"/>
                <a:gd name="T6" fmla="*/ 985 w 985"/>
                <a:gd name="T7" fmla="*/ 179 h 179"/>
                <a:gd name="T8" fmla="*/ 4 w 985"/>
                <a:gd name="T9" fmla="*/ 5 h 179"/>
                <a:gd name="T10" fmla="*/ 4 w 985"/>
                <a:gd name="T11" fmla="*/ 3 h 179"/>
                <a:gd name="T12" fmla="*/ 2 w 985"/>
                <a:gd name="T13" fmla="*/ 3 h 179"/>
                <a:gd name="T14" fmla="*/ 2 w 985"/>
                <a:gd name="T15" fmla="*/ 2 h 179"/>
                <a:gd name="T16" fmla="*/ 0 w 985"/>
                <a:gd name="T17" fmla="*/ 0 h 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5" h="179">
                  <a:moveTo>
                    <a:pt x="0" y="0"/>
                  </a:moveTo>
                  <a:lnTo>
                    <a:pt x="978" y="172"/>
                  </a:lnTo>
                  <a:lnTo>
                    <a:pt x="981" y="176"/>
                  </a:lnTo>
                  <a:lnTo>
                    <a:pt x="985" y="179"/>
                  </a:lnTo>
                  <a:lnTo>
                    <a:pt x="4" y="5"/>
                  </a:lnTo>
                  <a:lnTo>
                    <a:pt x="4" y="3"/>
                  </a:lnTo>
                  <a:lnTo>
                    <a:pt x="2" y="3"/>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4" name="Freeform 234">
              <a:extLst>
                <a:ext uri="{FF2B5EF4-FFF2-40B4-BE49-F238E27FC236}">
                  <a16:creationId xmlns:a16="http://schemas.microsoft.com/office/drawing/2014/main" id="{70F78D7F-4FBF-46CD-81C7-67C7DBC464AD}"/>
                </a:ext>
              </a:extLst>
            </p:cNvPr>
            <p:cNvSpPr>
              <a:spLocks/>
            </p:cNvSpPr>
            <p:nvPr/>
          </p:nvSpPr>
          <p:spPr bwMode="auto">
            <a:xfrm>
              <a:off x="2916" y="1719"/>
              <a:ext cx="986" cy="178"/>
            </a:xfrm>
            <a:custGeom>
              <a:avLst/>
              <a:gdLst>
                <a:gd name="T0" fmla="*/ 0 w 986"/>
                <a:gd name="T1" fmla="*/ 0 h 178"/>
                <a:gd name="T2" fmla="*/ 979 w 986"/>
                <a:gd name="T3" fmla="*/ 173 h 178"/>
                <a:gd name="T4" fmla="*/ 983 w 986"/>
                <a:gd name="T5" fmla="*/ 176 h 178"/>
                <a:gd name="T6" fmla="*/ 986 w 986"/>
                <a:gd name="T7" fmla="*/ 178 h 178"/>
                <a:gd name="T8" fmla="*/ 3 w 986"/>
                <a:gd name="T9" fmla="*/ 5 h 178"/>
                <a:gd name="T10" fmla="*/ 2 w 986"/>
                <a:gd name="T11" fmla="*/ 2 h 178"/>
                <a:gd name="T12" fmla="*/ 0 w 98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8">
                  <a:moveTo>
                    <a:pt x="0" y="0"/>
                  </a:moveTo>
                  <a:lnTo>
                    <a:pt x="979" y="173"/>
                  </a:lnTo>
                  <a:lnTo>
                    <a:pt x="983" y="176"/>
                  </a:lnTo>
                  <a:lnTo>
                    <a:pt x="986" y="178"/>
                  </a:lnTo>
                  <a:lnTo>
                    <a:pt x="3" y="5"/>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5" name="Freeform 235">
              <a:extLst>
                <a:ext uri="{FF2B5EF4-FFF2-40B4-BE49-F238E27FC236}">
                  <a16:creationId xmlns:a16="http://schemas.microsoft.com/office/drawing/2014/main" id="{08EA87F8-096E-40CC-82AB-7E961BB28683}"/>
                </a:ext>
              </a:extLst>
            </p:cNvPr>
            <p:cNvSpPr>
              <a:spLocks/>
            </p:cNvSpPr>
            <p:nvPr/>
          </p:nvSpPr>
          <p:spPr bwMode="auto">
            <a:xfrm>
              <a:off x="2918" y="1721"/>
              <a:ext cx="987" cy="179"/>
            </a:xfrm>
            <a:custGeom>
              <a:avLst/>
              <a:gdLst>
                <a:gd name="T0" fmla="*/ 0 w 987"/>
                <a:gd name="T1" fmla="*/ 0 h 179"/>
                <a:gd name="T2" fmla="*/ 981 w 987"/>
                <a:gd name="T3" fmla="*/ 174 h 179"/>
                <a:gd name="T4" fmla="*/ 984 w 987"/>
                <a:gd name="T5" fmla="*/ 176 h 179"/>
                <a:gd name="T6" fmla="*/ 987 w 987"/>
                <a:gd name="T7" fmla="*/ 179 h 179"/>
                <a:gd name="T8" fmla="*/ 3 w 987"/>
                <a:gd name="T9" fmla="*/ 5 h 179"/>
                <a:gd name="T10" fmla="*/ 1 w 987"/>
                <a:gd name="T11" fmla="*/ 3 h 179"/>
                <a:gd name="T12" fmla="*/ 0 w 987"/>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7" h="179">
                  <a:moveTo>
                    <a:pt x="0" y="0"/>
                  </a:moveTo>
                  <a:lnTo>
                    <a:pt x="981" y="174"/>
                  </a:lnTo>
                  <a:lnTo>
                    <a:pt x="984" y="176"/>
                  </a:lnTo>
                  <a:lnTo>
                    <a:pt x="987" y="179"/>
                  </a:lnTo>
                  <a:lnTo>
                    <a:pt x="3" y="5"/>
                  </a:lnTo>
                  <a:lnTo>
                    <a:pt x="1" y="3"/>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6" name="Freeform 236">
              <a:extLst>
                <a:ext uri="{FF2B5EF4-FFF2-40B4-BE49-F238E27FC236}">
                  <a16:creationId xmlns:a16="http://schemas.microsoft.com/office/drawing/2014/main" id="{774B9774-D7C6-4F36-89F0-C9CC189BF9F2}"/>
                </a:ext>
              </a:extLst>
            </p:cNvPr>
            <p:cNvSpPr>
              <a:spLocks/>
            </p:cNvSpPr>
            <p:nvPr/>
          </p:nvSpPr>
          <p:spPr bwMode="auto">
            <a:xfrm>
              <a:off x="2919" y="1724"/>
              <a:ext cx="990" cy="180"/>
            </a:xfrm>
            <a:custGeom>
              <a:avLst/>
              <a:gdLst>
                <a:gd name="T0" fmla="*/ 0 w 990"/>
                <a:gd name="T1" fmla="*/ 0 h 180"/>
                <a:gd name="T2" fmla="*/ 983 w 990"/>
                <a:gd name="T3" fmla="*/ 173 h 180"/>
                <a:gd name="T4" fmla="*/ 986 w 990"/>
                <a:gd name="T5" fmla="*/ 176 h 180"/>
                <a:gd name="T6" fmla="*/ 990 w 990"/>
                <a:gd name="T7" fmla="*/ 180 h 180"/>
                <a:gd name="T8" fmla="*/ 5 w 990"/>
                <a:gd name="T9" fmla="*/ 6 h 180"/>
                <a:gd name="T10" fmla="*/ 4 w 990"/>
                <a:gd name="T11" fmla="*/ 2 h 180"/>
                <a:gd name="T12" fmla="*/ 0 w 990"/>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0" h="180">
                  <a:moveTo>
                    <a:pt x="0" y="0"/>
                  </a:moveTo>
                  <a:lnTo>
                    <a:pt x="983" y="173"/>
                  </a:lnTo>
                  <a:lnTo>
                    <a:pt x="986" y="176"/>
                  </a:lnTo>
                  <a:lnTo>
                    <a:pt x="990" y="180"/>
                  </a:lnTo>
                  <a:lnTo>
                    <a:pt x="5" y="6"/>
                  </a:lnTo>
                  <a:lnTo>
                    <a:pt x="4"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7" name="Freeform 237">
              <a:extLst>
                <a:ext uri="{FF2B5EF4-FFF2-40B4-BE49-F238E27FC236}">
                  <a16:creationId xmlns:a16="http://schemas.microsoft.com/office/drawing/2014/main" id="{4C9C3713-5775-42AD-B79C-D4F624CF0255}"/>
                </a:ext>
              </a:extLst>
            </p:cNvPr>
            <p:cNvSpPr>
              <a:spLocks/>
            </p:cNvSpPr>
            <p:nvPr/>
          </p:nvSpPr>
          <p:spPr bwMode="auto">
            <a:xfrm>
              <a:off x="2921" y="1726"/>
              <a:ext cx="991" cy="179"/>
            </a:xfrm>
            <a:custGeom>
              <a:avLst/>
              <a:gdLst>
                <a:gd name="T0" fmla="*/ 0 w 991"/>
                <a:gd name="T1" fmla="*/ 0 h 179"/>
                <a:gd name="T2" fmla="*/ 984 w 991"/>
                <a:gd name="T3" fmla="*/ 174 h 179"/>
                <a:gd name="T4" fmla="*/ 988 w 991"/>
                <a:gd name="T5" fmla="*/ 178 h 179"/>
                <a:gd name="T6" fmla="*/ 991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4" y="174"/>
                  </a:lnTo>
                  <a:lnTo>
                    <a:pt x="988" y="178"/>
                  </a:lnTo>
                  <a:lnTo>
                    <a:pt x="991" y="179"/>
                  </a:lnTo>
                  <a:lnTo>
                    <a:pt x="5" y="5"/>
                  </a:lnTo>
                  <a:lnTo>
                    <a:pt x="3" y="4"/>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8" name="Freeform 238">
              <a:extLst>
                <a:ext uri="{FF2B5EF4-FFF2-40B4-BE49-F238E27FC236}">
                  <a16:creationId xmlns:a16="http://schemas.microsoft.com/office/drawing/2014/main" id="{7EDA9AEF-DB5C-4293-B562-4A8B505AF57A}"/>
                </a:ext>
              </a:extLst>
            </p:cNvPr>
            <p:cNvSpPr>
              <a:spLocks/>
            </p:cNvSpPr>
            <p:nvPr/>
          </p:nvSpPr>
          <p:spPr bwMode="auto">
            <a:xfrm>
              <a:off x="2924" y="1730"/>
              <a:ext cx="991" cy="179"/>
            </a:xfrm>
            <a:custGeom>
              <a:avLst/>
              <a:gdLst>
                <a:gd name="T0" fmla="*/ 0 w 991"/>
                <a:gd name="T1" fmla="*/ 0 h 179"/>
                <a:gd name="T2" fmla="*/ 985 w 991"/>
                <a:gd name="T3" fmla="*/ 174 h 179"/>
                <a:gd name="T4" fmla="*/ 988 w 991"/>
                <a:gd name="T5" fmla="*/ 175 h 179"/>
                <a:gd name="T6" fmla="*/ 991 w 991"/>
                <a:gd name="T7" fmla="*/ 179 h 179"/>
                <a:gd name="T8" fmla="*/ 4 w 991"/>
                <a:gd name="T9" fmla="*/ 5 h 179"/>
                <a:gd name="T10" fmla="*/ 2 w 991"/>
                <a:gd name="T11" fmla="*/ 1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5" y="174"/>
                  </a:lnTo>
                  <a:lnTo>
                    <a:pt x="988" y="175"/>
                  </a:lnTo>
                  <a:lnTo>
                    <a:pt x="991" y="179"/>
                  </a:lnTo>
                  <a:lnTo>
                    <a:pt x="4" y="5"/>
                  </a:lnTo>
                  <a:lnTo>
                    <a:pt x="2" y="1"/>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79" name="Freeform 239">
              <a:extLst>
                <a:ext uri="{FF2B5EF4-FFF2-40B4-BE49-F238E27FC236}">
                  <a16:creationId xmlns:a16="http://schemas.microsoft.com/office/drawing/2014/main" id="{0007C5D9-208F-4B62-9C77-18D3F748EFCF}"/>
                </a:ext>
              </a:extLst>
            </p:cNvPr>
            <p:cNvSpPr>
              <a:spLocks/>
            </p:cNvSpPr>
            <p:nvPr/>
          </p:nvSpPr>
          <p:spPr bwMode="auto">
            <a:xfrm>
              <a:off x="2926" y="1731"/>
              <a:ext cx="993" cy="181"/>
            </a:xfrm>
            <a:custGeom>
              <a:avLst/>
              <a:gdLst>
                <a:gd name="T0" fmla="*/ 0 w 993"/>
                <a:gd name="T1" fmla="*/ 0 h 181"/>
                <a:gd name="T2" fmla="*/ 986 w 993"/>
                <a:gd name="T3" fmla="*/ 174 h 181"/>
                <a:gd name="T4" fmla="*/ 989 w 993"/>
                <a:gd name="T5" fmla="*/ 178 h 181"/>
                <a:gd name="T6" fmla="*/ 993 w 993"/>
                <a:gd name="T7" fmla="*/ 181 h 181"/>
                <a:gd name="T8" fmla="*/ 3 w 993"/>
                <a:gd name="T9" fmla="*/ 5 h 181"/>
                <a:gd name="T10" fmla="*/ 2 w 993"/>
                <a:gd name="T11" fmla="*/ 4 h 181"/>
                <a:gd name="T12" fmla="*/ 0 w 993"/>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3" h="181">
                  <a:moveTo>
                    <a:pt x="0" y="0"/>
                  </a:moveTo>
                  <a:lnTo>
                    <a:pt x="986" y="174"/>
                  </a:lnTo>
                  <a:lnTo>
                    <a:pt x="989" y="178"/>
                  </a:lnTo>
                  <a:lnTo>
                    <a:pt x="993" y="181"/>
                  </a:lnTo>
                  <a:lnTo>
                    <a:pt x="3"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0" name="Freeform 240">
              <a:extLst>
                <a:ext uri="{FF2B5EF4-FFF2-40B4-BE49-F238E27FC236}">
                  <a16:creationId xmlns:a16="http://schemas.microsoft.com/office/drawing/2014/main" id="{9FF4594E-22F1-49B5-9E73-321D6A614988}"/>
                </a:ext>
              </a:extLst>
            </p:cNvPr>
            <p:cNvSpPr>
              <a:spLocks/>
            </p:cNvSpPr>
            <p:nvPr/>
          </p:nvSpPr>
          <p:spPr bwMode="auto">
            <a:xfrm>
              <a:off x="2928" y="1735"/>
              <a:ext cx="994" cy="179"/>
            </a:xfrm>
            <a:custGeom>
              <a:avLst/>
              <a:gdLst>
                <a:gd name="T0" fmla="*/ 0 w 994"/>
                <a:gd name="T1" fmla="*/ 0 h 179"/>
                <a:gd name="T2" fmla="*/ 987 w 994"/>
                <a:gd name="T3" fmla="*/ 174 h 179"/>
                <a:gd name="T4" fmla="*/ 991 w 994"/>
                <a:gd name="T5" fmla="*/ 177 h 179"/>
                <a:gd name="T6" fmla="*/ 994 w 994"/>
                <a:gd name="T7" fmla="*/ 179 h 179"/>
                <a:gd name="T8" fmla="*/ 3 w 994"/>
                <a:gd name="T9" fmla="*/ 5 h 179"/>
                <a:gd name="T10" fmla="*/ 1 w 994"/>
                <a:gd name="T11" fmla="*/ 1 h 179"/>
                <a:gd name="T12" fmla="*/ 0 w 994"/>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4" h="179">
                  <a:moveTo>
                    <a:pt x="0" y="0"/>
                  </a:moveTo>
                  <a:lnTo>
                    <a:pt x="987" y="174"/>
                  </a:lnTo>
                  <a:lnTo>
                    <a:pt x="991" y="177"/>
                  </a:lnTo>
                  <a:lnTo>
                    <a:pt x="994" y="179"/>
                  </a:lnTo>
                  <a:lnTo>
                    <a:pt x="3" y="5"/>
                  </a:lnTo>
                  <a:lnTo>
                    <a:pt x="1"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1" name="Freeform 241">
              <a:extLst>
                <a:ext uri="{FF2B5EF4-FFF2-40B4-BE49-F238E27FC236}">
                  <a16:creationId xmlns:a16="http://schemas.microsoft.com/office/drawing/2014/main" id="{D8732BC2-3AF7-4D13-BBD5-C17AF378B1BC}"/>
                </a:ext>
              </a:extLst>
            </p:cNvPr>
            <p:cNvSpPr>
              <a:spLocks/>
            </p:cNvSpPr>
            <p:nvPr/>
          </p:nvSpPr>
          <p:spPr bwMode="auto">
            <a:xfrm>
              <a:off x="2929" y="1736"/>
              <a:ext cx="997" cy="181"/>
            </a:xfrm>
            <a:custGeom>
              <a:avLst/>
              <a:gdLst>
                <a:gd name="T0" fmla="*/ 0 w 997"/>
                <a:gd name="T1" fmla="*/ 0 h 181"/>
                <a:gd name="T2" fmla="*/ 990 w 997"/>
                <a:gd name="T3" fmla="*/ 176 h 181"/>
                <a:gd name="T4" fmla="*/ 993 w 997"/>
                <a:gd name="T5" fmla="*/ 178 h 181"/>
                <a:gd name="T6" fmla="*/ 997 w 997"/>
                <a:gd name="T7" fmla="*/ 181 h 181"/>
                <a:gd name="T8" fmla="*/ 4 w 997"/>
                <a:gd name="T9" fmla="*/ 5 h 181"/>
                <a:gd name="T10" fmla="*/ 2 w 997"/>
                <a:gd name="T11" fmla="*/ 4 h 181"/>
                <a:gd name="T12" fmla="*/ 0 w 997"/>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7" h="181">
                  <a:moveTo>
                    <a:pt x="0" y="0"/>
                  </a:moveTo>
                  <a:lnTo>
                    <a:pt x="990" y="176"/>
                  </a:lnTo>
                  <a:lnTo>
                    <a:pt x="993" y="178"/>
                  </a:lnTo>
                  <a:lnTo>
                    <a:pt x="997" y="181"/>
                  </a:lnTo>
                  <a:lnTo>
                    <a:pt x="4"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2" name="Freeform 242">
              <a:extLst>
                <a:ext uri="{FF2B5EF4-FFF2-40B4-BE49-F238E27FC236}">
                  <a16:creationId xmlns:a16="http://schemas.microsoft.com/office/drawing/2014/main" id="{200BE4A6-F825-4D68-9E05-A679EBDADB32}"/>
                </a:ext>
              </a:extLst>
            </p:cNvPr>
            <p:cNvSpPr>
              <a:spLocks/>
            </p:cNvSpPr>
            <p:nvPr/>
          </p:nvSpPr>
          <p:spPr bwMode="auto">
            <a:xfrm>
              <a:off x="2931" y="1740"/>
              <a:ext cx="998" cy="181"/>
            </a:xfrm>
            <a:custGeom>
              <a:avLst/>
              <a:gdLst>
                <a:gd name="T0" fmla="*/ 0 w 998"/>
                <a:gd name="T1" fmla="*/ 0 h 181"/>
                <a:gd name="T2" fmla="*/ 991 w 998"/>
                <a:gd name="T3" fmla="*/ 174 h 181"/>
                <a:gd name="T4" fmla="*/ 995 w 998"/>
                <a:gd name="T5" fmla="*/ 177 h 181"/>
                <a:gd name="T6" fmla="*/ 998 w 998"/>
                <a:gd name="T7" fmla="*/ 181 h 181"/>
                <a:gd name="T8" fmla="*/ 3 w 998"/>
                <a:gd name="T9" fmla="*/ 5 h 181"/>
                <a:gd name="T10" fmla="*/ 2 w 998"/>
                <a:gd name="T11" fmla="*/ 1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1" y="174"/>
                  </a:lnTo>
                  <a:lnTo>
                    <a:pt x="995" y="177"/>
                  </a:lnTo>
                  <a:lnTo>
                    <a:pt x="998" y="181"/>
                  </a:lnTo>
                  <a:lnTo>
                    <a:pt x="3" y="5"/>
                  </a:lnTo>
                  <a:lnTo>
                    <a:pt x="2"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3" name="Freeform 243">
              <a:extLst>
                <a:ext uri="{FF2B5EF4-FFF2-40B4-BE49-F238E27FC236}">
                  <a16:creationId xmlns:a16="http://schemas.microsoft.com/office/drawing/2014/main" id="{BB2C4067-DA09-45D0-BE93-B7C5B1AADD85}"/>
                </a:ext>
              </a:extLst>
            </p:cNvPr>
            <p:cNvSpPr>
              <a:spLocks/>
            </p:cNvSpPr>
            <p:nvPr/>
          </p:nvSpPr>
          <p:spPr bwMode="auto">
            <a:xfrm>
              <a:off x="2933" y="1741"/>
              <a:ext cx="999" cy="181"/>
            </a:xfrm>
            <a:custGeom>
              <a:avLst/>
              <a:gdLst>
                <a:gd name="T0" fmla="*/ 0 w 999"/>
                <a:gd name="T1" fmla="*/ 0 h 181"/>
                <a:gd name="T2" fmla="*/ 993 w 999"/>
                <a:gd name="T3" fmla="*/ 176 h 181"/>
                <a:gd name="T4" fmla="*/ 996 w 999"/>
                <a:gd name="T5" fmla="*/ 180 h 181"/>
                <a:gd name="T6" fmla="*/ 999 w 999"/>
                <a:gd name="T7" fmla="*/ 181 h 181"/>
                <a:gd name="T8" fmla="*/ 5 w 999"/>
                <a:gd name="T9" fmla="*/ 5 h 181"/>
                <a:gd name="T10" fmla="*/ 1 w 999"/>
                <a:gd name="T11" fmla="*/ 4 h 181"/>
                <a:gd name="T12" fmla="*/ 0 w 999"/>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9" h="181">
                  <a:moveTo>
                    <a:pt x="0" y="0"/>
                  </a:moveTo>
                  <a:lnTo>
                    <a:pt x="993" y="176"/>
                  </a:lnTo>
                  <a:lnTo>
                    <a:pt x="996" y="180"/>
                  </a:lnTo>
                  <a:lnTo>
                    <a:pt x="999" y="181"/>
                  </a:lnTo>
                  <a:lnTo>
                    <a:pt x="5" y="5"/>
                  </a:lnTo>
                  <a:lnTo>
                    <a:pt x="1"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4" name="Freeform 244">
              <a:extLst>
                <a:ext uri="{FF2B5EF4-FFF2-40B4-BE49-F238E27FC236}">
                  <a16:creationId xmlns:a16="http://schemas.microsoft.com/office/drawing/2014/main" id="{AC0F4E22-4ACD-4DAC-8D83-A4E5178659EF}"/>
                </a:ext>
              </a:extLst>
            </p:cNvPr>
            <p:cNvSpPr>
              <a:spLocks/>
            </p:cNvSpPr>
            <p:nvPr/>
          </p:nvSpPr>
          <p:spPr bwMode="auto">
            <a:xfrm>
              <a:off x="2934" y="1745"/>
              <a:ext cx="1002" cy="181"/>
            </a:xfrm>
            <a:custGeom>
              <a:avLst/>
              <a:gdLst>
                <a:gd name="T0" fmla="*/ 0 w 1002"/>
                <a:gd name="T1" fmla="*/ 0 h 181"/>
                <a:gd name="T2" fmla="*/ 995 w 1002"/>
                <a:gd name="T3" fmla="*/ 176 h 181"/>
                <a:gd name="T4" fmla="*/ 998 w 1002"/>
                <a:gd name="T5" fmla="*/ 177 h 181"/>
                <a:gd name="T6" fmla="*/ 1002 w 1002"/>
                <a:gd name="T7" fmla="*/ 181 h 181"/>
                <a:gd name="T8" fmla="*/ 6 w 1002"/>
                <a:gd name="T9" fmla="*/ 5 h 181"/>
                <a:gd name="T10" fmla="*/ 4 w 1002"/>
                <a:gd name="T11" fmla="*/ 1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5" y="176"/>
                  </a:lnTo>
                  <a:lnTo>
                    <a:pt x="998" y="177"/>
                  </a:lnTo>
                  <a:lnTo>
                    <a:pt x="1002" y="181"/>
                  </a:lnTo>
                  <a:lnTo>
                    <a:pt x="6" y="5"/>
                  </a:lnTo>
                  <a:lnTo>
                    <a:pt x="4"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5" name="Freeform 245">
              <a:extLst>
                <a:ext uri="{FF2B5EF4-FFF2-40B4-BE49-F238E27FC236}">
                  <a16:creationId xmlns:a16="http://schemas.microsoft.com/office/drawing/2014/main" id="{2E1902D6-9B35-4C32-9D9E-DB71C5146AE9}"/>
                </a:ext>
              </a:extLst>
            </p:cNvPr>
            <p:cNvSpPr>
              <a:spLocks/>
            </p:cNvSpPr>
            <p:nvPr/>
          </p:nvSpPr>
          <p:spPr bwMode="auto">
            <a:xfrm>
              <a:off x="2938" y="1746"/>
              <a:ext cx="1001" cy="183"/>
            </a:xfrm>
            <a:custGeom>
              <a:avLst/>
              <a:gdLst>
                <a:gd name="T0" fmla="*/ 0 w 1001"/>
                <a:gd name="T1" fmla="*/ 0 h 183"/>
                <a:gd name="T2" fmla="*/ 994 w 1001"/>
                <a:gd name="T3" fmla="*/ 176 h 183"/>
                <a:gd name="T4" fmla="*/ 998 w 1001"/>
                <a:gd name="T5" fmla="*/ 180 h 183"/>
                <a:gd name="T6" fmla="*/ 1001 w 1001"/>
                <a:gd name="T7" fmla="*/ 183 h 183"/>
                <a:gd name="T8" fmla="*/ 3 w 1001"/>
                <a:gd name="T9" fmla="*/ 6 h 183"/>
                <a:gd name="T10" fmla="*/ 2 w 1001"/>
                <a:gd name="T11" fmla="*/ 4 h 183"/>
                <a:gd name="T12" fmla="*/ 0 w 1001"/>
                <a:gd name="T13" fmla="*/ 0 h 18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3">
                  <a:moveTo>
                    <a:pt x="0" y="0"/>
                  </a:moveTo>
                  <a:lnTo>
                    <a:pt x="994" y="176"/>
                  </a:lnTo>
                  <a:lnTo>
                    <a:pt x="998" y="180"/>
                  </a:lnTo>
                  <a:lnTo>
                    <a:pt x="1001" y="183"/>
                  </a:lnTo>
                  <a:lnTo>
                    <a:pt x="3" y="6"/>
                  </a:lnTo>
                  <a:lnTo>
                    <a:pt x="2" y="4"/>
                  </a:lnTo>
                  <a:lnTo>
                    <a:pt x="0" y="0"/>
                  </a:lnTo>
                  <a:close/>
                </a:path>
              </a:pathLst>
            </a:custGeom>
            <a:solidFill>
              <a:srgbClr val="D5E5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6" name="Freeform 246">
              <a:extLst>
                <a:ext uri="{FF2B5EF4-FFF2-40B4-BE49-F238E27FC236}">
                  <a16:creationId xmlns:a16="http://schemas.microsoft.com/office/drawing/2014/main" id="{02D1D71F-748D-41F5-B1D0-953FDD10C3E1}"/>
                </a:ext>
              </a:extLst>
            </p:cNvPr>
            <p:cNvSpPr>
              <a:spLocks/>
            </p:cNvSpPr>
            <p:nvPr/>
          </p:nvSpPr>
          <p:spPr bwMode="auto">
            <a:xfrm>
              <a:off x="2940" y="1750"/>
              <a:ext cx="1002" cy="181"/>
            </a:xfrm>
            <a:custGeom>
              <a:avLst/>
              <a:gdLst>
                <a:gd name="T0" fmla="*/ 0 w 1002"/>
                <a:gd name="T1" fmla="*/ 0 h 181"/>
                <a:gd name="T2" fmla="*/ 996 w 1002"/>
                <a:gd name="T3" fmla="*/ 176 h 181"/>
                <a:gd name="T4" fmla="*/ 999 w 1002"/>
                <a:gd name="T5" fmla="*/ 179 h 181"/>
                <a:gd name="T6" fmla="*/ 1002 w 1002"/>
                <a:gd name="T7" fmla="*/ 181 h 181"/>
                <a:gd name="T8" fmla="*/ 3 w 1002"/>
                <a:gd name="T9" fmla="*/ 5 h 181"/>
                <a:gd name="T10" fmla="*/ 1 w 1002"/>
                <a:gd name="T11" fmla="*/ 2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6" y="176"/>
                  </a:lnTo>
                  <a:lnTo>
                    <a:pt x="999" y="179"/>
                  </a:lnTo>
                  <a:lnTo>
                    <a:pt x="1002" y="181"/>
                  </a:lnTo>
                  <a:lnTo>
                    <a:pt x="3" y="5"/>
                  </a:lnTo>
                  <a:lnTo>
                    <a:pt x="1"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7" name="Freeform 247">
              <a:extLst>
                <a:ext uri="{FF2B5EF4-FFF2-40B4-BE49-F238E27FC236}">
                  <a16:creationId xmlns:a16="http://schemas.microsoft.com/office/drawing/2014/main" id="{3034D6F9-31AC-4D05-BE7E-800365F06B49}"/>
                </a:ext>
              </a:extLst>
            </p:cNvPr>
            <p:cNvSpPr>
              <a:spLocks/>
            </p:cNvSpPr>
            <p:nvPr/>
          </p:nvSpPr>
          <p:spPr bwMode="auto">
            <a:xfrm>
              <a:off x="2941" y="1752"/>
              <a:ext cx="1005" cy="182"/>
            </a:xfrm>
            <a:custGeom>
              <a:avLst/>
              <a:gdLst>
                <a:gd name="T0" fmla="*/ 0 w 1005"/>
                <a:gd name="T1" fmla="*/ 0 h 182"/>
                <a:gd name="T2" fmla="*/ 998 w 1005"/>
                <a:gd name="T3" fmla="*/ 177 h 182"/>
                <a:gd name="T4" fmla="*/ 1000 w 1005"/>
                <a:gd name="T5" fmla="*/ 179 h 182"/>
                <a:gd name="T6" fmla="*/ 1003 w 1005"/>
                <a:gd name="T7" fmla="*/ 180 h 182"/>
                <a:gd name="T8" fmla="*/ 1003 w 1005"/>
                <a:gd name="T9" fmla="*/ 182 h 182"/>
                <a:gd name="T10" fmla="*/ 1005 w 1005"/>
                <a:gd name="T11" fmla="*/ 182 h 182"/>
                <a:gd name="T12" fmla="*/ 4 w 1005"/>
                <a:gd name="T13" fmla="*/ 6 h 182"/>
                <a:gd name="T14" fmla="*/ 2 w 1005"/>
                <a:gd name="T15" fmla="*/ 3 h 182"/>
                <a:gd name="T16" fmla="*/ 0 w 1005"/>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05" h="182">
                  <a:moveTo>
                    <a:pt x="0" y="0"/>
                  </a:moveTo>
                  <a:lnTo>
                    <a:pt x="998" y="177"/>
                  </a:lnTo>
                  <a:lnTo>
                    <a:pt x="1000" y="179"/>
                  </a:lnTo>
                  <a:lnTo>
                    <a:pt x="1003" y="180"/>
                  </a:lnTo>
                  <a:lnTo>
                    <a:pt x="1003" y="182"/>
                  </a:lnTo>
                  <a:lnTo>
                    <a:pt x="1005" y="182"/>
                  </a:lnTo>
                  <a:lnTo>
                    <a:pt x="4" y="6"/>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8" name="Freeform 248">
              <a:extLst>
                <a:ext uri="{FF2B5EF4-FFF2-40B4-BE49-F238E27FC236}">
                  <a16:creationId xmlns:a16="http://schemas.microsoft.com/office/drawing/2014/main" id="{961D0176-C1EA-4D21-ACF4-24632B658DC1}"/>
                </a:ext>
              </a:extLst>
            </p:cNvPr>
            <p:cNvSpPr>
              <a:spLocks/>
            </p:cNvSpPr>
            <p:nvPr/>
          </p:nvSpPr>
          <p:spPr bwMode="auto">
            <a:xfrm>
              <a:off x="2943" y="1755"/>
              <a:ext cx="1013" cy="182"/>
            </a:xfrm>
            <a:custGeom>
              <a:avLst/>
              <a:gdLst>
                <a:gd name="T0" fmla="*/ 0 w 1013"/>
                <a:gd name="T1" fmla="*/ 0 h 182"/>
                <a:gd name="T2" fmla="*/ 999 w 1013"/>
                <a:gd name="T3" fmla="*/ 176 h 182"/>
                <a:gd name="T4" fmla="*/ 999 w 1013"/>
                <a:gd name="T5" fmla="*/ 177 h 182"/>
                <a:gd name="T6" fmla="*/ 1001 w 1013"/>
                <a:gd name="T7" fmla="*/ 177 h 182"/>
                <a:gd name="T8" fmla="*/ 1006 w 1013"/>
                <a:gd name="T9" fmla="*/ 181 h 182"/>
                <a:gd name="T10" fmla="*/ 1013 w 1013"/>
                <a:gd name="T11" fmla="*/ 182 h 182"/>
                <a:gd name="T12" fmla="*/ 5 w 1013"/>
                <a:gd name="T13" fmla="*/ 5 h 182"/>
                <a:gd name="T14" fmla="*/ 2 w 1013"/>
                <a:gd name="T15" fmla="*/ 3 h 182"/>
                <a:gd name="T16" fmla="*/ 0 w 1013"/>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82">
                  <a:moveTo>
                    <a:pt x="0" y="0"/>
                  </a:moveTo>
                  <a:lnTo>
                    <a:pt x="999" y="176"/>
                  </a:lnTo>
                  <a:lnTo>
                    <a:pt x="999" y="177"/>
                  </a:lnTo>
                  <a:lnTo>
                    <a:pt x="1001" y="177"/>
                  </a:lnTo>
                  <a:lnTo>
                    <a:pt x="1006" y="181"/>
                  </a:lnTo>
                  <a:lnTo>
                    <a:pt x="1013" y="182"/>
                  </a:lnTo>
                  <a:lnTo>
                    <a:pt x="5"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89" name="Freeform 249">
              <a:extLst>
                <a:ext uri="{FF2B5EF4-FFF2-40B4-BE49-F238E27FC236}">
                  <a16:creationId xmlns:a16="http://schemas.microsoft.com/office/drawing/2014/main" id="{29A8D971-AC4D-4697-BE99-169F524FA8FA}"/>
                </a:ext>
              </a:extLst>
            </p:cNvPr>
            <p:cNvSpPr>
              <a:spLocks/>
            </p:cNvSpPr>
            <p:nvPr/>
          </p:nvSpPr>
          <p:spPr bwMode="auto">
            <a:xfrm>
              <a:off x="2945" y="1758"/>
              <a:ext cx="1014" cy="183"/>
            </a:xfrm>
            <a:custGeom>
              <a:avLst/>
              <a:gdLst>
                <a:gd name="T0" fmla="*/ 0 w 1014"/>
                <a:gd name="T1" fmla="*/ 0 h 183"/>
                <a:gd name="T2" fmla="*/ 1001 w 1014"/>
                <a:gd name="T3" fmla="*/ 176 h 183"/>
                <a:gd name="T4" fmla="*/ 1006 w 1014"/>
                <a:gd name="T5" fmla="*/ 178 h 183"/>
                <a:gd name="T6" fmla="*/ 1014 w 1014"/>
                <a:gd name="T7" fmla="*/ 181 h 183"/>
                <a:gd name="T8" fmla="*/ 1013 w 1014"/>
                <a:gd name="T9" fmla="*/ 181 h 183"/>
                <a:gd name="T10" fmla="*/ 1013 w 1014"/>
                <a:gd name="T11" fmla="*/ 183 h 183"/>
                <a:gd name="T12" fmla="*/ 5 w 1014"/>
                <a:gd name="T13" fmla="*/ 5 h 183"/>
                <a:gd name="T14" fmla="*/ 3 w 1014"/>
                <a:gd name="T15" fmla="*/ 2 h 183"/>
                <a:gd name="T16" fmla="*/ 0 w 1014"/>
                <a:gd name="T17" fmla="*/ 0 h 1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4" h="183">
                  <a:moveTo>
                    <a:pt x="0" y="0"/>
                  </a:moveTo>
                  <a:lnTo>
                    <a:pt x="1001" y="176"/>
                  </a:lnTo>
                  <a:lnTo>
                    <a:pt x="1006" y="178"/>
                  </a:lnTo>
                  <a:lnTo>
                    <a:pt x="1014" y="181"/>
                  </a:lnTo>
                  <a:lnTo>
                    <a:pt x="1013" y="181"/>
                  </a:lnTo>
                  <a:lnTo>
                    <a:pt x="1013" y="183"/>
                  </a:lnTo>
                  <a:lnTo>
                    <a:pt x="5" y="5"/>
                  </a:lnTo>
                  <a:lnTo>
                    <a:pt x="3"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0" name="Freeform 250">
              <a:extLst>
                <a:ext uri="{FF2B5EF4-FFF2-40B4-BE49-F238E27FC236}">
                  <a16:creationId xmlns:a16="http://schemas.microsoft.com/office/drawing/2014/main" id="{7EA67AF0-CC0F-4180-8A4D-A2A4D3B6D130}"/>
                </a:ext>
              </a:extLst>
            </p:cNvPr>
            <p:cNvSpPr>
              <a:spLocks/>
            </p:cNvSpPr>
            <p:nvPr/>
          </p:nvSpPr>
          <p:spPr bwMode="auto">
            <a:xfrm>
              <a:off x="2948" y="1760"/>
              <a:ext cx="1011" cy="182"/>
            </a:xfrm>
            <a:custGeom>
              <a:avLst/>
              <a:gdLst>
                <a:gd name="T0" fmla="*/ 0 w 1011"/>
                <a:gd name="T1" fmla="*/ 0 h 182"/>
                <a:gd name="T2" fmla="*/ 1008 w 1011"/>
                <a:gd name="T3" fmla="*/ 177 h 182"/>
                <a:gd name="T4" fmla="*/ 1010 w 1011"/>
                <a:gd name="T5" fmla="*/ 179 h 182"/>
                <a:gd name="T6" fmla="*/ 1011 w 1011"/>
                <a:gd name="T7" fmla="*/ 179 h 182"/>
                <a:gd name="T8" fmla="*/ 1010 w 1011"/>
                <a:gd name="T9" fmla="*/ 181 h 182"/>
                <a:gd name="T10" fmla="*/ 1008 w 1011"/>
                <a:gd name="T11" fmla="*/ 182 h 182"/>
                <a:gd name="T12" fmla="*/ 3 w 1011"/>
                <a:gd name="T13" fmla="*/ 5 h 182"/>
                <a:gd name="T14" fmla="*/ 2 w 1011"/>
                <a:gd name="T15" fmla="*/ 3 h 182"/>
                <a:gd name="T16" fmla="*/ 0 w 1011"/>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1" h="182">
                  <a:moveTo>
                    <a:pt x="0" y="0"/>
                  </a:moveTo>
                  <a:lnTo>
                    <a:pt x="1008" y="177"/>
                  </a:lnTo>
                  <a:lnTo>
                    <a:pt x="1010" y="179"/>
                  </a:lnTo>
                  <a:lnTo>
                    <a:pt x="1011" y="179"/>
                  </a:lnTo>
                  <a:lnTo>
                    <a:pt x="1010" y="181"/>
                  </a:lnTo>
                  <a:lnTo>
                    <a:pt x="1008" y="182"/>
                  </a:lnTo>
                  <a:lnTo>
                    <a:pt x="3"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1" name="Freeform 251">
              <a:extLst>
                <a:ext uri="{FF2B5EF4-FFF2-40B4-BE49-F238E27FC236}">
                  <a16:creationId xmlns:a16="http://schemas.microsoft.com/office/drawing/2014/main" id="{DDFFE1B4-341A-4279-B8B5-11B51FB12282}"/>
                </a:ext>
              </a:extLst>
            </p:cNvPr>
            <p:cNvSpPr>
              <a:spLocks/>
            </p:cNvSpPr>
            <p:nvPr/>
          </p:nvSpPr>
          <p:spPr bwMode="auto">
            <a:xfrm>
              <a:off x="2950" y="1763"/>
              <a:ext cx="1008" cy="181"/>
            </a:xfrm>
            <a:custGeom>
              <a:avLst/>
              <a:gdLst>
                <a:gd name="T0" fmla="*/ 0 w 1008"/>
                <a:gd name="T1" fmla="*/ 0 h 181"/>
                <a:gd name="T2" fmla="*/ 1008 w 1008"/>
                <a:gd name="T3" fmla="*/ 178 h 181"/>
                <a:gd name="T4" fmla="*/ 1006 w 1008"/>
                <a:gd name="T5" fmla="*/ 179 h 181"/>
                <a:gd name="T6" fmla="*/ 1004 w 1008"/>
                <a:gd name="T7" fmla="*/ 181 h 181"/>
                <a:gd name="T8" fmla="*/ 3 w 1008"/>
                <a:gd name="T9" fmla="*/ 5 h 181"/>
                <a:gd name="T10" fmla="*/ 1 w 1008"/>
                <a:gd name="T11" fmla="*/ 2 h 181"/>
                <a:gd name="T12" fmla="*/ 0 w 100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8" h="181">
                  <a:moveTo>
                    <a:pt x="0" y="0"/>
                  </a:moveTo>
                  <a:lnTo>
                    <a:pt x="1008" y="178"/>
                  </a:lnTo>
                  <a:lnTo>
                    <a:pt x="1006" y="179"/>
                  </a:lnTo>
                  <a:lnTo>
                    <a:pt x="1004" y="181"/>
                  </a:lnTo>
                  <a:lnTo>
                    <a:pt x="3" y="5"/>
                  </a:lnTo>
                  <a:lnTo>
                    <a:pt x="1"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2" name="Freeform 252">
              <a:extLst>
                <a:ext uri="{FF2B5EF4-FFF2-40B4-BE49-F238E27FC236}">
                  <a16:creationId xmlns:a16="http://schemas.microsoft.com/office/drawing/2014/main" id="{1A7C697E-533A-4DC4-9C62-629C5AF3F410}"/>
                </a:ext>
              </a:extLst>
            </p:cNvPr>
            <p:cNvSpPr>
              <a:spLocks/>
            </p:cNvSpPr>
            <p:nvPr/>
          </p:nvSpPr>
          <p:spPr bwMode="auto">
            <a:xfrm>
              <a:off x="2951" y="1765"/>
              <a:ext cx="1005" cy="181"/>
            </a:xfrm>
            <a:custGeom>
              <a:avLst/>
              <a:gdLst>
                <a:gd name="T0" fmla="*/ 0 w 1005"/>
                <a:gd name="T1" fmla="*/ 0 h 181"/>
                <a:gd name="T2" fmla="*/ 1005 w 1005"/>
                <a:gd name="T3" fmla="*/ 177 h 181"/>
                <a:gd name="T4" fmla="*/ 1003 w 1005"/>
                <a:gd name="T5" fmla="*/ 179 h 181"/>
                <a:gd name="T6" fmla="*/ 1003 w 1005"/>
                <a:gd name="T7" fmla="*/ 181 h 181"/>
                <a:gd name="T8" fmla="*/ 5 w 1005"/>
                <a:gd name="T9" fmla="*/ 5 h 181"/>
                <a:gd name="T10" fmla="*/ 2 w 1005"/>
                <a:gd name="T11" fmla="*/ 3 h 181"/>
                <a:gd name="T12" fmla="*/ 0 w 1005"/>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5" h="181">
                  <a:moveTo>
                    <a:pt x="0" y="0"/>
                  </a:moveTo>
                  <a:lnTo>
                    <a:pt x="1005" y="177"/>
                  </a:lnTo>
                  <a:lnTo>
                    <a:pt x="1003" y="179"/>
                  </a:lnTo>
                  <a:lnTo>
                    <a:pt x="1003" y="181"/>
                  </a:lnTo>
                  <a:lnTo>
                    <a:pt x="5"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3" name="Freeform 253">
              <a:extLst>
                <a:ext uri="{FF2B5EF4-FFF2-40B4-BE49-F238E27FC236}">
                  <a16:creationId xmlns:a16="http://schemas.microsoft.com/office/drawing/2014/main" id="{94CD6EF1-86BE-4AD3-934E-3FEC8E1F8898}"/>
                </a:ext>
              </a:extLst>
            </p:cNvPr>
            <p:cNvSpPr>
              <a:spLocks/>
            </p:cNvSpPr>
            <p:nvPr/>
          </p:nvSpPr>
          <p:spPr bwMode="auto">
            <a:xfrm>
              <a:off x="2953" y="1768"/>
              <a:ext cx="1001" cy="180"/>
            </a:xfrm>
            <a:custGeom>
              <a:avLst/>
              <a:gdLst>
                <a:gd name="T0" fmla="*/ 0 w 1001"/>
                <a:gd name="T1" fmla="*/ 0 h 180"/>
                <a:gd name="T2" fmla="*/ 1001 w 1001"/>
                <a:gd name="T3" fmla="*/ 176 h 180"/>
                <a:gd name="T4" fmla="*/ 1001 w 1001"/>
                <a:gd name="T5" fmla="*/ 178 h 180"/>
                <a:gd name="T6" fmla="*/ 1000 w 1001"/>
                <a:gd name="T7" fmla="*/ 180 h 180"/>
                <a:gd name="T8" fmla="*/ 5 w 1001"/>
                <a:gd name="T9" fmla="*/ 5 h 180"/>
                <a:gd name="T10" fmla="*/ 3 w 1001"/>
                <a:gd name="T11" fmla="*/ 2 h 180"/>
                <a:gd name="T12" fmla="*/ 0 w 1001"/>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0">
                  <a:moveTo>
                    <a:pt x="0" y="0"/>
                  </a:moveTo>
                  <a:lnTo>
                    <a:pt x="1001" y="176"/>
                  </a:lnTo>
                  <a:lnTo>
                    <a:pt x="1001" y="178"/>
                  </a:lnTo>
                  <a:lnTo>
                    <a:pt x="1000" y="180"/>
                  </a:lnTo>
                  <a:lnTo>
                    <a:pt x="5" y="5"/>
                  </a:lnTo>
                  <a:lnTo>
                    <a:pt x="3"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4" name="Freeform 254">
              <a:extLst>
                <a:ext uri="{FF2B5EF4-FFF2-40B4-BE49-F238E27FC236}">
                  <a16:creationId xmlns:a16="http://schemas.microsoft.com/office/drawing/2014/main" id="{D47CD83B-BB3C-4806-8072-18207D4763B7}"/>
                </a:ext>
              </a:extLst>
            </p:cNvPr>
            <p:cNvSpPr>
              <a:spLocks/>
            </p:cNvSpPr>
            <p:nvPr/>
          </p:nvSpPr>
          <p:spPr bwMode="auto">
            <a:xfrm>
              <a:off x="2956" y="1770"/>
              <a:ext cx="998" cy="181"/>
            </a:xfrm>
            <a:custGeom>
              <a:avLst/>
              <a:gdLst>
                <a:gd name="T0" fmla="*/ 0 w 998"/>
                <a:gd name="T1" fmla="*/ 0 h 181"/>
                <a:gd name="T2" fmla="*/ 998 w 998"/>
                <a:gd name="T3" fmla="*/ 176 h 181"/>
                <a:gd name="T4" fmla="*/ 997 w 998"/>
                <a:gd name="T5" fmla="*/ 178 h 181"/>
                <a:gd name="T6" fmla="*/ 995 w 998"/>
                <a:gd name="T7" fmla="*/ 181 h 181"/>
                <a:gd name="T8" fmla="*/ 4 w 998"/>
                <a:gd name="T9" fmla="*/ 5 h 181"/>
                <a:gd name="T10" fmla="*/ 2 w 998"/>
                <a:gd name="T11" fmla="*/ 3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8" y="176"/>
                  </a:lnTo>
                  <a:lnTo>
                    <a:pt x="997" y="178"/>
                  </a:lnTo>
                  <a:lnTo>
                    <a:pt x="995" y="181"/>
                  </a:lnTo>
                  <a:lnTo>
                    <a:pt x="4"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5" name="Freeform 255">
              <a:extLst>
                <a:ext uri="{FF2B5EF4-FFF2-40B4-BE49-F238E27FC236}">
                  <a16:creationId xmlns:a16="http://schemas.microsoft.com/office/drawing/2014/main" id="{7394875E-FE53-4E16-96E1-BF0DEF226B47}"/>
                </a:ext>
              </a:extLst>
            </p:cNvPr>
            <p:cNvSpPr>
              <a:spLocks/>
            </p:cNvSpPr>
            <p:nvPr/>
          </p:nvSpPr>
          <p:spPr bwMode="auto">
            <a:xfrm>
              <a:off x="2958" y="1773"/>
              <a:ext cx="995" cy="180"/>
            </a:xfrm>
            <a:custGeom>
              <a:avLst/>
              <a:gdLst>
                <a:gd name="T0" fmla="*/ 0 w 995"/>
                <a:gd name="T1" fmla="*/ 0 h 180"/>
                <a:gd name="T2" fmla="*/ 995 w 995"/>
                <a:gd name="T3" fmla="*/ 175 h 180"/>
                <a:gd name="T4" fmla="*/ 993 w 995"/>
                <a:gd name="T5" fmla="*/ 178 h 180"/>
                <a:gd name="T6" fmla="*/ 991 w 995"/>
                <a:gd name="T7" fmla="*/ 180 h 180"/>
                <a:gd name="T8" fmla="*/ 5 w 995"/>
                <a:gd name="T9" fmla="*/ 6 h 180"/>
                <a:gd name="T10" fmla="*/ 2 w 995"/>
                <a:gd name="T11" fmla="*/ 2 h 180"/>
                <a:gd name="T12" fmla="*/ 0 w 995"/>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5" h="180">
                  <a:moveTo>
                    <a:pt x="0" y="0"/>
                  </a:moveTo>
                  <a:lnTo>
                    <a:pt x="995" y="175"/>
                  </a:lnTo>
                  <a:lnTo>
                    <a:pt x="993" y="178"/>
                  </a:lnTo>
                  <a:lnTo>
                    <a:pt x="991" y="180"/>
                  </a:lnTo>
                  <a:lnTo>
                    <a:pt x="5" y="6"/>
                  </a:lnTo>
                  <a:lnTo>
                    <a:pt x="2"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6" name="Freeform 256">
              <a:extLst>
                <a:ext uri="{FF2B5EF4-FFF2-40B4-BE49-F238E27FC236}">
                  <a16:creationId xmlns:a16="http://schemas.microsoft.com/office/drawing/2014/main" id="{74CB1622-176A-42F0-BA69-C0F8E3372D8D}"/>
                </a:ext>
              </a:extLst>
            </p:cNvPr>
            <p:cNvSpPr>
              <a:spLocks/>
            </p:cNvSpPr>
            <p:nvPr/>
          </p:nvSpPr>
          <p:spPr bwMode="auto">
            <a:xfrm>
              <a:off x="2960" y="1775"/>
              <a:ext cx="991" cy="179"/>
            </a:xfrm>
            <a:custGeom>
              <a:avLst/>
              <a:gdLst>
                <a:gd name="T0" fmla="*/ 0 w 991"/>
                <a:gd name="T1" fmla="*/ 0 h 179"/>
                <a:gd name="T2" fmla="*/ 991 w 991"/>
                <a:gd name="T3" fmla="*/ 176 h 179"/>
                <a:gd name="T4" fmla="*/ 989 w 991"/>
                <a:gd name="T5" fmla="*/ 178 h 179"/>
                <a:gd name="T6" fmla="*/ 987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91" y="176"/>
                  </a:lnTo>
                  <a:lnTo>
                    <a:pt x="989" y="178"/>
                  </a:lnTo>
                  <a:lnTo>
                    <a:pt x="987" y="179"/>
                  </a:lnTo>
                  <a:lnTo>
                    <a:pt x="5" y="5"/>
                  </a:lnTo>
                  <a:lnTo>
                    <a:pt x="3" y="4"/>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7" name="Freeform 257">
              <a:extLst>
                <a:ext uri="{FF2B5EF4-FFF2-40B4-BE49-F238E27FC236}">
                  <a16:creationId xmlns:a16="http://schemas.microsoft.com/office/drawing/2014/main" id="{5551C198-9609-4D35-91BA-9DE0C31B97D9}"/>
                </a:ext>
              </a:extLst>
            </p:cNvPr>
            <p:cNvSpPr>
              <a:spLocks/>
            </p:cNvSpPr>
            <p:nvPr/>
          </p:nvSpPr>
          <p:spPr bwMode="auto">
            <a:xfrm>
              <a:off x="2963" y="1779"/>
              <a:ext cx="986" cy="177"/>
            </a:xfrm>
            <a:custGeom>
              <a:avLst/>
              <a:gdLst>
                <a:gd name="T0" fmla="*/ 0 w 986"/>
                <a:gd name="T1" fmla="*/ 0 h 177"/>
                <a:gd name="T2" fmla="*/ 986 w 986"/>
                <a:gd name="T3" fmla="*/ 174 h 177"/>
                <a:gd name="T4" fmla="*/ 984 w 986"/>
                <a:gd name="T5" fmla="*/ 175 h 177"/>
                <a:gd name="T6" fmla="*/ 983 w 986"/>
                <a:gd name="T7" fmla="*/ 177 h 177"/>
                <a:gd name="T8" fmla="*/ 4 w 986"/>
                <a:gd name="T9" fmla="*/ 5 h 177"/>
                <a:gd name="T10" fmla="*/ 2 w 986"/>
                <a:gd name="T11" fmla="*/ 1 h 177"/>
                <a:gd name="T12" fmla="*/ 0 w 986"/>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7">
                  <a:moveTo>
                    <a:pt x="0" y="0"/>
                  </a:moveTo>
                  <a:lnTo>
                    <a:pt x="986" y="174"/>
                  </a:lnTo>
                  <a:lnTo>
                    <a:pt x="984" y="175"/>
                  </a:lnTo>
                  <a:lnTo>
                    <a:pt x="983" y="177"/>
                  </a:lnTo>
                  <a:lnTo>
                    <a:pt x="4" y="5"/>
                  </a:lnTo>
                  <a:lnTo>
                    <a:pt x="2"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8" name="Freeform 258">
              <a:extLst>
                <a:ext uri="{FF2B5EF4-FFF2-40B4-BE49-F238E27FC236}">
                  <a16:creationId xmlns:a16="http://schemas.microsoft.com/office/drawing/2014/main" id="{BCDBD0BE-6BAF-4A74-808C-CBE91C126E36}"/>
                </a:ext>
              </a:extLst>
            </p:cNvPr>
            <p:cNvSpPr>
              <a:spLocks/>
            </p:cNvSpPr>
            <p:nvPr/>
          </p:nvSpPr>
          <p:spPr bwMode="auto">
            <a:xfrm>
              <a:off x="2965" y="1780"/>
              <a:ext cx="982" cy="178"/>
            </a:xfrm>
            <a:custGeom>
              <a:avLst/>
              <a:gdLst>
                <a:gd name="T0" fmla="*/ 0 w 982"/>
                <a:gd name="T1" fmla="*/ 0 h 178"/>
                <a:gd name="T2" fmla="*/ 982 w 982"/>
                <a:gd name="T3" fmla="*/ 174 h 178"/>
                <a:gd name="T4" fmla="*/ 981 w 982"/>
                <a:gd name="T5" fmla="*/ 176 h 178"/>
                <a:gd name="T6" fmla="*/ 981 w 982"/>
                <a:gd name="T7" fmla="*/ 178 h 178"/>
                <a:gd name="T8" fmla="*/ 5 w 982"/>
                <a:gd name="T9" fmla="*/ 5 h 178"/>
                <a:gd name="T10" fmla="*/ 2 w 982"/>
                <a:gd name="T11" fmla="*/ 4 h 178"/>
                <a:gd name="T12" fmla="*/ 0 w 982"/>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2" h="178">
                  <a:moveTo>
                    <a:pt x="0" y="0"/>
                  </a:moveTo>
                  <a:lnTo>
                    <a:pt x="982" y="174"/>
                  </a:lnTo>
                  <a:lnTo>
                    <a:pt x="981" y="176"/>
                  </a:lnTo>
                  <a:lnTo>
                    <a:pt x="981" y="178"/>
                  </a:lnTo>
                  <a:lnTo>
                    <a:pt x="5" y="5"/>
                  </a:lnTo>
                  <a:lnTo>
                    <a:pt x="2" y="4"/>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499" name="Freeform 259">
              <a:extLst>
                <a:ext uri="{FF2B5EF4-FFF2-40B4-BE49-F238E27FC236}">
                  <a16:creationId xmlns:a16="http://schemas.microsoft.com/office/drawing/2014/main" id="{70C886F2-1D47-4DFE-9F85-572F71C99EA5}"/>
                </a:ext>
              </a:extLst>
            </p:cNvPr>
            <p:cNvSpPr>
              <a:spLocks/>
            </p:cNvSpPr>
            <p:nvPr/>
          </p:nvSpPr>
          <p:spPr bwMode="auto">
            <a:xfrm>
              <a:off x="2967" y="1784"/>
              <a:ext cx="979" cy="175"/>
            </a:xfrm>
            <a:custGeom>
              <a:avLst/>
              <a:gdLst>
                <a:gd name="T0" fmla="*/ 0 w 979"/>
                <a:gd name="T1" fmla="*/ 0 h 175"/>
                <a:gd name="T2" fmla="*/ 979 w 979"/>
                <a:gd name="T3" fmla="*/ 172 h 175"/>
                <a:gd name="T4" fmla="*/ 979 w 979"/>
                <a:gd name="T5" fmla="*/ 174 h 175"/>
                <a:gd name="T6" fmla="*/ 977 w 979"/>
                <a:gd name="T7" fmla="*/ 175 h 175"/>
                <a:gd name="T8" fmla="*/ 5 w 979"/>
                <a:gd name="T9" fmla="*/ 5 h 175"/>
                <a:gd name="T10" fmla="*/ 3 w 979"/>
                <a:gd name="T11" fmla="*/ 1 h 175"/>
                <a:gd name="T12" fmla="*/ 0 w 979"/>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9" h="175">
                  <a:moveTo>
                    <a:pt x="0" y="0"/>
                  </a:moveTo>
                  <a:lnTo>
                    <a:pt x="979" y="172"/>
                  </a:lnTo>
                  <a:lnTo>
                    <a:pt x="979" y="174"/>
                  </a:lnTo>
                  <a:lnTo>
                    <a:pt x="977" y="175"/>
                  </a:lnTo>
                  <a:lnTo>
                    <a:pt x="5" y="5"/>
                  </a:lnTo>
                  <a:lnTo>
                    <a:pt x="3"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0" name="Freeform 260">
              <a:extLst>
                <a:ext uri="{FF2B5EF4-FFF2-40B4-BE49-F238E27FC236}">
                  <a16:creationId xmlns:a16="http://schemas.microsoft.com/office/drawing/2014/main" id="{A3CEBDF3-4C42-4285-8BBF-46DE29963A34}"/>
                </a:ext>
              </a:extLst>
            </p:cNvPr>
            <p:cNvSpPr>
              <a:spLocks/>
            </p:cNvSpPr>
            <p:nvPr/>
          </p:nvSpPr>
          <p:spPr bwMode="auto">
            <a:xfrm>
              <a:off x="2970" y="1785"/>
              <a:ext cx="976" cy="178"/>
            </a:xfrm>
            <a:custGeom>
              <a:avLst/>
              <a:gdLst>
                <a:gd name="T0" fmla="*/ 0 w 976"/>
                <a:gd name="T1" fmla="*/ 0 h 178"/>
                <a:gd name="T2" fmla="*/ 976 w 976"/>
                <a:gd name="T3" fmla="*/ 173 h 178"/>
                <a:gd name="T4" fmla="*/ 974 w 976"/>
                <a:gd name="T5" fmla="*/ 174 h 178"/>
                <a:gd name="T6" fmla="*/ 972 w 976"/>
                <a:gd name="T7" fmla="*/ 178 h 178"/>
                <a:gd name="T8" fmla="*/ 3 w 976"/>
                <a:gd name="T9" fmla="*/ 5 h 178"/>
                <a:gd name="T10" fmla="*/ 2 w 976"/>
                <a:gd name="T11" fmla="*/ 4 h 178"/>
                <a:gd name="T12" fmla="*/ 0 w 97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178">
                  <a:moveTo>
                    <a:pt x="0" y="0"/>
                  </a:moveTo>
                  <a:lnTo>
                    <a:pt x="976" y="173"/>
                  </a:lnTo>
                  <a:lnTo>
                    <a:pt x="974" y="174"/>
                  </a:lnTo>
                  <a:lnTo>
                    <a:pt x="972" y="178"/>
                  </a:lnTo>
                  <a:lnTo>
                    <a:pt x="3" y="5"/>
                  </a:lnTo>
                  <a:lnTo>
                    <a:pt x="2"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1" name="Freeform 261">
              <a:extLst>
                <a:ext uri="{FF2B5EF4-FFF2-40B4-BE49-F238E27FC236}">
                  <a16:creationId xmlns:a16="http://schemas.microsoft.com/office/drawing/2014/main" id="{026C56AC-6F9E-4FB5-8884-75F94A119DD2}"/>
                </a:ext>
              </a:extLst>
            </p:cNvPr>
            <p:cNvSpPr>
              <a:spLocks/>
            </p:cNvSpPr>
            <p:nvPr/>
          </p:nvSpPr>
          <p:spPr bwMode="auto">
            <a:xfrm>
              <a:off x="2972" y="1789"/>
              <a:ext cx="972" cy="175"/>
            </a:xfrm>
            <a:custGeom>
              <a:avLst/>
              <a:gdLst>
                <a:gd name="T0" fmla="*/ 0 w 972"/>
                <a:gd name="T1" fmla="*/ 0 h 175"/>
                <a:gd name="T2" fmla="*/ 972 w 972"/>
                <a:gd name="T3" fmla="*/ 170 h 175"/>
                <a:gd name="T4" fmla="*/ 970 w 972"/>
                <a:gd name="T5" fmla="*/ 174 h 175"/>
                <a:gd name="T6" fmla="*/ 969 w 972"/>
                <a:gd name="T7" fmla="*/ 175 h 175"/>
                <a:gd name="T8" fmla="*/ 5 w 972"/>
                <a:gd name="T9" fmla="*/ 5 h 175"/>
                <a:gd name="T10" fmla="*/ 1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72" y="170"/>
                  </a:lnTo>
                  <a:lnTo>
                    <a:pt x="970" y="174"/>
                  </a:lnTo>
                  <a:lnTo>
                    <a:pt x="969" y="175"/>
                  </a:lnTo>
                  <a:lnTo>
                    <a:pt x="5" y="5"/>
                  </a:lnTo>
                  <a:lnTo>
                    <a:pt x="1" y="1"/>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2" name="Freeform 262">
              <a:extLst>
                <a:ext uri="{FF2B5EF4-FFF2-40B4-BE49-F238E27FC236}">
                  <a16:creationId xmlns:a16="http://schemas.microsoft.com/office/drawing/2014/main" id="{F0B38194-8150-42E2-A19B-C209430EB9D6}"/>
                </a:ext>
              </a:extLst>
            </p:cNvPr>
            <p:cNvSpPr>
              <a:spLocks/>
            </p:cNvSpPr>
            <p:nvPr/>
          </p:nvSpPr>
          <p:spPr bwMode="auto">
            <a:xfrm>
              <a:off x="2973" y="1790"/>
              <a:ext cx="969" cy="176"/>
            </a:xfrm>
            <a:custGeom>
              <a:avLst/>
              <a:gdLst>
                <a:gd name="T0" fmla="*/ 0 w 969"/>
                <a:gd name="T1" fmla="*/ 0 h 176"/>
                <a:gd name="T2" fmla="*/ 969 w 969"/>
                <a:gd name="T3" fmla="*/ 173 h 176"/>
                <a:gd name="T4" fmla="*/ 968 w 969"/>
                <a:gd name="T5" fmla="*/ 174 h 176"/>
                <a:gd name="T6" fmla="*/ 966 w 969"/>
                <a:gd name="T7" fmla="*/ 176 h 176"/>
                <a:gd name="T8" fmla="*/ 5 w 969"/>
                <a:gd name="T9" fmla="*/ 7 h 176"/>
                <a:gd name="T10" fmla="*/ 4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9" y="173"/>
                  </a:lnTo>
                  <a:lnTo>
                    <a:pt x="968" y="174"/>
                  </a:lnTo>
                  <a:lnTo>
                    <a:pt x="966" y="176"/>
                  </a:lnTo>
                  <a:lnTo>
                    <a:pt x="5" y="7"/>
                  </a:lnTo>
                  <a:lnTo>
                    <a:pt x="4"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3" name="Freeform 263">
              <a:extLst>
                <a:ext uri="{FF2B5EF4-FFF2-40B4-BE49-F238E27FC236}">
                  <a16:creationId xmlns:a16="http://schemas.microsoft.com/office/drawing/2014/main" id="{49BA49B9-4463-4B07-AE52-C73242D6F2D6}"/>
                </a:ext>
              </a:extLst>
            </p:cNvPr>
            <p:cNvSpPr>
              <a:spLocks/>
            </p:cNvSpPr>
            <p:nvPr/>
          </p:nvSpPr>
          <p:spPr bwMode="auto">
            <a:xfrm>
              <a:off x="2977" y="1794"/>
              <a:ext cx="964" cy="174"/>
            </a:xfrm>
            <a:custGeom>
              <a:avLst/>
              <a:gdLst>
                <a:gd name="T0" fmla="*/ 0 w 964"/>
                <a:gd name="T1" fmla="*/ 0 h 174"/>
                <a:gd name="T2" fmla="*/ 964 w 964"/>
                <a:gd name="T3" fmla="*/ 170 h 174"/>
                <a:gd name="T4" fmla="*/ 962 w 964"/>
                <a:gd name="T5" fmla="*/ 172 h 174"/>
                <a:gd name="T6" fmla="*/ 960 w 964"/>
                <a:gd name="T7" fmla="*/ 174 h 174"/>
                <a:gd name="T8" fmla="*/ 3 w 964"/>
                <a:gd name="T9" fmla="*/ 5 h 174"/>
                <a:gd name="T10" fmla="*/ 1 w 964"/>
                <a:gd name="T11" fmla="*/ 3 h 174"/>
                <a:gd name="T12" fmla="*/ 0 w 964"/>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4" h="174">
                  <a:moveTo>
                    <a:pt x="0" y="0"/>
                  </a:moveTo>
                  <a:lnTo>
                    <a:pt x="964" y="170"/>
                  </a:lnTo>
                  <a:lnTo>
                    <a:pt x="962" y="172"/>
                  </a:lnTo>
                  <a:lnTo>
                    <a:pt x="960" y="174"/>
                  </a:lnTo>
                  <a:lnTo>
                    <a:pt x="3" y="5"/>
                  </a:lnTo>
                  <a:lnTo>
                    <a:pt x="1"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4" name="Freeform 264">
              <a:extLst>
                <a:ext uri="{FF2B5EF4-FFF2-40B4-BE49-F238E27FC236}">
                  <a16:creationId xmlns:a16="http://schemas.microsoft.com/office/drawing/2014/main" id="{1F346B2A-6925-4EF3-9CA0-A13B282DECF2}"/>
                </a:ext>
              </a:extLst>
            </p:cNvPr>
            <p:cNvSpPr>
              <a:spLocks/>
            </p:cNvSpPr>
            <p:nvPr/>
          </p:nvSpPr>
          <p:spPr bwMode="auto">
            <a:xfrm>
              <a:off x="2978" y="1797"/>
              <a:ext cx="961" cy="173"/>
            </a:xfrm>
            <a:custGeom>
              <a:avLst/>
              <a:gdLst>
                <a:gd name="T0" fmla="*/ 0 w 961"/>
                <a:gd name="T1" fmla="*/ 0 h 173"/>
                <a:gd name="T2" fmla="*/ 961 w 961"/>
                <a:gd name="T3" fmla="*/ 169 h 173"/>
                <a:gd name="T4" fmla="*/ 959 w 961"/>
                <a:gd name="T5" fmla="*/ 171 h 173"/>
                <a:gd name="T6" fmla="*/ 958 w 961"/>
                <a:gd name="T7" fmla="*/ 173 h 173"/>
                <a:gd name="T8" fmla="*/ 5 w 961"/>
                <a:gd name="T9" fmla="*/ 5 h 173"/>
                <a:gd name="T10" fmla="*/ 2 w 961"/>
                <a:gd name="T11" fmla="*/ 2 h 173"/>
                <a:gd name="T12" fmla="*/ 0 w 961"/>
                <a:gd name="T13" fmla="*/ 0 h 1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1" h="173">
                  <a:moveTo>
                    <a:pt x="0" y="0"/>
                  </a:moveTo>
                  <a:lnTo>
                    <a:pt x="961" y="169"/>
                  </a:lnTo>
                  <a:lnTo>
                    <a:pt x="959" y="171"/>
                  </a:lnTo>
                  <a:lnTo>
                    <a:pt x="958" y="173"/>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5" name="Freeform 265">
              <a:extLst>
                <a:ext uri="{FF2B5EF4-FFF2-40B4-BE49-F238E27FC236}">
                  <a16:creationId xmlns:a16="http://schemas.microsoft.com/office/drawing/2014/main" id="{B9C01FF4-A30B-4A47-8465-03CB940CA59B}"/>
                </a:ext>
              </a:extLst>
            </p:cNvPr>
            <p:cNvSpPr>
              <a:spLocks/>
            </p:cNvSpPr>
            <p:nvPr/>
          </p:nvSpPr>
          <p:spPr bwMode="auto">
            <a:xfrm>
              <a:off x="2980" y="1799"/>
              <a:ext cx="957" cy="172"/>
            </a:xfrm>
            <a:custGeom>
              <a:avLst/>
              <a:gdLst>
                <a:gd name="T0" fmla="*/ 0 w 957"/>
                <a:gd name="T1" fmla="*/ 0 h 172"/>
                <a:gd name="T2" fmla="*/ 957 w 957"/>
                <a:gd name="T3" fmla="*/ 169 h 172"/>
                <a:gd name="T4" fmla="*/ 956 w 957"/>
                <a:gd name="T5" fmla="*/ 171 h 172"/>
                <a:gd name="T6" fmla="*/ 954 w 957"/>
                <a:gd name="T7" fmla="*/ 172 h 172"/>
                <a:gd name="T8" fmla="*/ 5 w 957"/>
                <a:gd name="T9" fmla="*/ 5 h 172"/>
                <a:gd name="T10" fmla="*/ 3 w 957"/>
                <a:gd name="T11" fmla="*/ 3 h 172"/>
                <a:gd name="T12" fmla="*/ 0 w 957"/>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2">
                  <a:moveTo>
                    <a:pt x="0" y="0"/>
                  </a:moveTo>
                  <a:lnTo>
                    <a:pt x="957" y="169"/>
                  </a:lnTo>
                  <a:lnTo>
                    <a:pt x="956" y="171"/>
                  </a:lnTo>
                  <a:lnTo>
                    <a:pt x="954" y="172"/>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6" name="Freeform 266">
              <a:extLst>
                <a:ext uri="{FF2B5EF4-FFF2-40B4-BE49-F238E27FC236}">
                  <a16:creationId xmlns:a16="http://schemas.microsoft.com/office/drawing/2014/main" id="{FC80C2E0-E1C9-41B9-A5C2-806AAB3F7FEF}"/>
                </a:ext>
              </a:extLst>
            </p:cNvPr>
            <p:cNvSpPr>
              <a:spLocks/>
            </p:cNvSpPr>
            <p:nvPr/>
          </p:nvSpPr>
          <p:spPr bwMode="auto">
            <a:xfrm>
              <a:off x="2983" y="1802"/>
              <a:ext cx="953" cy="171"/>
            </a:xfrm>
            <a:custGeom>
              <a:avLst/>
              <a:gdLst>
                <a:gd name="T0" fmla="*/ 0 w 953"/>
                <a:gd name="T1" fmla="*/ 0 h 171"/>
                <a:gd name="T2" fmla="*/ 953 w 953"/>
                <a:gd name="T3" fmla="*/ 168 h 171"/>
                <a:gd name="T4" fmla="*/ 951 w 953"/>
                <a:gd name="T5" fmla="*/ 169 h 171"/>
                <a:gd name="T6" fmla="*/ 949 w 953"/>
                <a:gd name="T7" fmla="*/ 171 h 171"/>
                <a:gd name="T8" fmla="*/ 5 w 953"/>
                <a:gd name="T9" fmla="*/ 5 h 171"/>
                <a:gd name="T10" fmla="*/ 2 w 953"/>
                <a:gd name="T11" fmla="*/ 2 h 171"/>
                <a:gd name="T12" fmla="*/ 0 w 953"/>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3" h="171">
                  <a:moveTo>
                    <a:pt x="0" y="0"/>
                  </a:moveTo>
                  <a:lnTo>
                    <a:pt x="953" y="168"/>
                  </a:lnTo>
                  <a:lnTo>
                    <a:pt x="951" y="169"/>
                  </a:lnTo>
                  <a:lnTo>
                    <a:pt x="949" y="171"/>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7" name="Freeform 267">
              <a:extLst>
                <a:ext uri="{FF2B5EF4-FFF2-40B4-BE49-F238E27FC236}">
                  <a16:creationId xmlns:a16="http://schemas.microsoft.com/office/drawing/2014/main" id="{C25C3C9C-A880-4433-B246-F355769519C8}"/>
                </a:ext>
              </a:extLst>
            </p:cNvPr>
            <p:cNvSpPr>
              <a:spLocks/>
            </p:cNvSpPr>
            <p:nvPr/>
          </p:nvSpPr>
          <p:spPr bwMode="auto">
            <a:xfrm>
              <a:off x="2985" y="1804"/>
              <a:ext cx="949" cy="171"/>
            </a:xfrm>
            <a:custGeom>
              <a:avLst/>
              <a:gdLst>
                <a:gd name="T0" fmla="*/ 0 w 949"/>
                <a:gd name="T1" fmla="*/ 0 h 171"/>
                <a:gd name="T2" fmla="*/ 949 w 949"/>
                <a:gd name="T3" fmla="*/ 167 h 171"/>
                <a:gd name="T4" fmla="*/ 947 w 949"/>
                <a:gd name="T5" fmla="*/ 169 h 171"/>
                <a:gd name="T6" fmla="*/ 944 w 949"/>
                <a:gd name="T7" fmla="*/ 171 h 171"/>
                <a:gd name="T8" fmla="*/ 5 w 949"/>
                <a:gd name="T9" fmla="*/ 5 h 171"/>
                <a:gd name="T10" fmla="*/ 3 w 949"/>
                <a:gd name="T11" fmla="*/ 3 h 171"/>
                <a:gd name="T12" fmla="*/ 0 w 94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9" h="171">
                  <a:moveTo>
                    <a:pt x="0" y="0"/>
                  </a:moveTo>
                  <a:lnTo>
                    <a:pt x="949" y="167"/>
                  </a:lnTo>
                  <a:lnTo>
                    <a:pt x="947" y="169"/>
                  </a:lnTo>
                  <a:lnTo>
                    <a:pt x="944" y="171"/>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8" name="Freeform 268">
              <a:extLst>
                <a:ext uri="{FF2B5EF4-FFF2-40B4-BE49-F238E27FC236}">
                  <a16:creationId xmlns:a16="http://schemas.microsoft.com/office/drawing/2014/main" id="{388EBD67-5C3D-4109-AD71-734960C30BB9}"/>
                </a:ext>
              </a:extLst>
            </p:cNvPr>
            <p:cNvSpPr>
              <a:spLocks/>
            </p:cNvSpPr>
            <p:nvPr/>
          </p:nvSpPr>
          <p:spPr bwMode="auto">
            <a:xfrm>
              <a:off x="2988" y="1807"/>
              <a:ext cx="944" cy="171"/>
            </a:xfrm>
            <a:custGeom>
              <a:avLst/>
              <a:gdLst>
                <a:gd name="T0" fmla="*/ 0 w 944"/>
                <a:gd name="T1" fmla="*/ 0 h 171"/>
                <a:gd name="T2" fmla="*/ 944 w 944"/>
                <a:gd name="T3" fmla="*/ 166 h 171"/>
                <a:gd name="T4" fmla="*/ 941 w 944"/>
                <a:gd name="T5" fmla="*/ 168 h 171"/>
                <a:gd name="T6" fmla="*/ 939 w 944"/>
                <a:gd name="T7" fmla="*/ 171 h 171"/>
                <a:gd name="T8" fmla="*/ 4 w 944"/>
                <a:gd name="T9" fmla="*/ 5 h 171"/>
                <a:gd name="T10" fmla="*/ 2 w 944"/>
                <a:gd name="T11" fmla="*/ 2 h 171"/>
                <a:gd name="T12" fmla="*/ 0 w 944"/>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4" h="171">
                  <a:moveTo>
                    <a:pt x="0" y="0"/>
                  </a:moveTo>
                  <a:lnTo>
                    <a:pt x="944" y="166"/>
                  </a:lnTo>
                  <a:lnTo>
                    <a:pt x="941" y="168"/>
                  </a:lnTo>
                  <a:lnTo>
                    <a:pt x="939" y="171"/>
                  </a:lnTo>
                  <a:lnTo>
                    <a:pt x="4"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09" name="Freeform 269">
              <a:extLst>
                <a:ext uri="{FF2B5EF4-FFF2-40B4-BE49-F238E27FC236}">
                  <a16:creationId xmlns:a16="http://schemas.microsoft.com/office/drawing/2014/main" id="{34D2FA33-60E0-41ED-857E-4E3FC625488B}"/>
                </a:ext>
              </a:extLst>
            </p:cNvPr>
            <p:cNvSpPr>
              <a:spLocks/>
            </p:cNvSpPr>
            <p:nvPr/>
          </p:nvSpPr>
          <p:spPr bwMode="auto">
            <a:xfrm>
              <a:off x="2990" y="1809"/>
              <a:ext cx="939" cy="171"/>
            </a:xfrm>
            <a:custGeom>
              <a:avLst/>
              <a:gdLst>
                <a:gd name="T0" fmla="*/ 0 w 939"/>
                <a:gd name="T1" fmla="*/ 0 h 171"/>
                <a:gd name="T2" fmla="*/ 939 w 939"/>
                <a:gd name="T3" fmla="*/ 166 h 171"/>
                <a:gd name="T4" fmla="*/ 937 w 939"/>
                <a:gd name="T5" fmla="*/ 169 h 171"/>
                <a:gd name="T6" fmla="*/ 936 w 939"/>
                <a:gd name="T7" fmla="*/ 171 h 171"/>
                <a:gd name="T8" fmla="*/ 5 w 939"/>
                <a:gd name="T9" fmla="*/ 5 h 171"/>
                <a:gd name="T10" fmla="*/ 2 w 939"/>
                <a:gd name="T11" fmla="*/ 3 h 171"/>
                <a:gd name="T12" fmla="*/ 0 w 93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9" h="171">
                  <a:moveTo>
                    <a:pt x="0" y="0"/>
                  </a:moveTo>
                  <a:lnTo>
                    <a:pt x="939" y="166"/>
                  </a:lnTo>
                  <a:lnTo>
                    <a:pt x="937" y="169"/>
                  </a:lnTo>
                  <a:lnTo>
                    <a:pt x="936" y="171"/>
                  </a:lnTo>
                  <a:lnTo>
                    <a:pt x="5" y="5"/>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0" name="Freeform 270">
              <a:extLst>
                <a:ext uri="{FF2B5EF4-FFF2-40B4-BE49-F238E27FC236}">
                  <a16:creationId xmlns:a16="http://schemas.microsoft.com/office/drawing/2014/main" id="{77AD81EB-FE55-4903-8A30-B5D95DEFD9EC}"/>
                </a:ext>
              </a:extLst>
            </p:cNvPr>
            <p:cNvSpPr>
              <a:spLocks/>
            </p:cNvSpPr>
            <p:nvPr/>
          </p:nvSpPr>
          <p:spPr bwMode="auto">
            <a:xfrm>
              <a:off x="2992" y="1812"/>
              <a:ext cx="935" cy="169"/>
            </a:xfrm>
            <a:custGeom>
              <a:avLst/>
              <a:gdLst>
                <a:gd name="T0" fmla="*/ 0 w 935"/>
                <a:gd name="T1" fmla="*/ 0 h 169"/>
                <a:gd name="T2" fmla="*/ 935 w 935"/>
                <a:gd name="T3" fmla="*/ 166 h 169"/>
                <a:gd name="T4" fmla="*/ 934 w 935"/>
                <a:gd name="T5" fmla="*/ 168 h 169"/>
                <a:gd name="T6" fmla="*/ 932 w 935"/>
                <a:gd name="T7" fmla="*/ 169 h 169"/>
                <a:gd name="T8" fmla="*/ 5 w 935"/>
                <a:gd name="T9" fmla="*/ 5 h 169"/>
                <a:gd name="T10" fmla="*/ 3 w 935"/>
                <a:gd name="T11" fmla="*/ 2 h 169"/>
                <a:gd name="T12" fmla="*/ 0 w 935"/>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5" h="169">
                  <a:moveTo>
                    <a:pt x="0" y="0"/>
                  </a:moveTo>
                  <a:lnTo>
                    <a:pt x="935" y="166"/>
                  </a:lnTo>
                  <a:lnTo>
                    <a:pt x="934" y="168"/>
                  </a:lnTo>
                  <a:lnTo>
                    <a:pt x="932" y="169"/>
                  </a:lnTo>
                  <a:lnTo>
                    <a:pt x="5" y="5"/>
                  </a:lnTo>
                  <a:lnTo>
                    <a:pt x="3" y="2"/>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1" name="Freeform 271">
              <a:extLst>
                <a:ext uri="{FF2B5EF4-FFF2-40B4-BE49-F238E27FC236}">
                  <a16:creationId xmlns:a16="http://schemas.microsoft.com/office/drawing/2014/main" id="{8805AABE-9F6D-41D6-83A4-2365C143E481}"/>
                </a:ext>
              </a:extLst>
            </p:cNvPr>
            <p:cNvSpPr>
              <a:spLocks/>
            </p:cNvSpPr>
            <p:nvPr/>
          </p:nvSpPr>
          <p:spPr bwMode="auto">
            <a:xfrm>
              <a:off x="2995" y="1814"/>
              <a:ext cx="931" cy="169"/>
            </a:xfrm>
            <a:custGeom>
              <a:avLst/>
              <a:gdLst>
                <a:gd name="T0" fmla="*/ 0 w 931"/>
                <a:gd name="T1" fmla="*/ 0 h 169"/>
                <a:gd name="T2" fmla="*/ 931 w 931"/>
                <a:gd name="T3" fmla="*/ 166 h 169"/>
                <a:gd name="T4" fmla="*/ 929 w 931"/>
                <a:gd name="T5" fmla="*/ 167 h 169"/>
                <a:gd name="T6" fmla="*/ 927 w 931"/>
                <a:gd name="T7" fmla="*/ 169 h 169"/>
                <a:gd name="T8" fmla="*/ 5 w 931"/>
                <a:gd name="T9" fmla="*/ 7 h 169"/>
                <a:gd name="T10" fmla="*/ 2 w 931"/>
                <a:gd name="T11" fmla="*/ 3 h 169"/>
                <a:gd name="T12" fmla="*/ 0 w 931"/>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1" h="169">
                  <a:moveTo>
                    <a:pt x="0" y="0"/>
                  </a:moveTo>
                  <a:lnTo>
                    <a:pt x="931" y="166"/>
                  </a:lnTo>
                  <a:lnTo>
                    <a:pt x="929" y="167"/>
                  </a:lnTo>
                  <a:lnTo>
                    <a:pt x="927" y="169"/>
                  </a:lnTo>
                  <a:lnTo>
                    <a:pt x="5" y="7"/>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 name="Freeform 272">
              <a:extLst>
                <a:ext uri="{FF2B5EF4-FFF2-40B4-BE49-F238E27FC236}">
                  <a16:creationId xmlns:a16="http://schemas.microsoft.com/office/drawing/2014/main" id="{F04CCFEB-44A9-49F4-928E-64C92FBD3A17}"/>
                </a:ext>
              </a:extLst>
            </p:cNvPr>
            <p:cNvSpPr>
              <a:spLocks/>
            </p:cNvSpPr>
            <p:nvPr/>
          </p:nvSpPr>
          <p:spPr bwMode="auto">
            <a:xfrm>
              <a:off x="2997" y="1817"/>
              <a:ext cx="927" cy="168"/>
            </a:xfrm>
            <a:custGeom>
              <a:avLst/>
              <a:gdLst>
                <a:gd name="T0" fmla="*/ 0 w 927"/>
                <a:gd name="T1" fmla="*/ 0 h 168"/>
                <a:gd name="T2" fmla="*/ 927 w 927"/>
                <a:gd name="T3" fmla="*/ 164 h 168"/>
                <a:gd name="T4" fmla="*/ 925 w 927"/>
                <a:gd name="T5" fmla="*/ 166 h 168"/>
                <a:gd name="T6" fmla="*/ 923 w 927"/>
                <a:gd name="T7" fmla="*/ 168 h 168"/>
                <a:gd name="T8" fmla="*/ 5 w 927"/>
                <a:gd name="T9" fmla="*/ 5 h 168"/>
                <a:gd name="T10" fmla="*/ 3 w 927"/>
                <a:gd name="T11" fmla="*/ 4 h 168"/>
                <a:gd name="T12" fmla="*/ 0 w 927"/>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7" h="168">
                  <a:moveTo>
                    <a:pt x="0" y="0"/>
                  </a:moveTo>
                  <a:lnTo>
                    <a:pt x="927" y="164"/>
                  </a:lnTo>
                  <a:lnTo>
                    <a:pt x="925" y="166"/>
                  </a:lnTo>
                  <a:lnTo>
                    <a:pt x="923" y="168"/>
                  </a:lnTo>
                  <a:lnTo>
                    <a:pt x="5" y="5"/>
                  </a:lnTo>
                  <a:lnTo>
                    <a:pt x="3" y="4"/>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 name="Freeform 273">
              <a:extLst>
                <a:ext uri="{FF2B5EF4-FFF2-40B4-BE49-F238E27FC236}">
                  <a16:creationId xmlns:a16="http://schemas.microsoft.com/office/drawing/2014/main" id="{8FDFE6B3-3DA1-47D5-9850-19F5FEDB5DAE}"/>
                </a:ext>
              </a:extLst>
            </p:cNvPr>
            <p:cNvSpPr>
              <a:spLocks/>
            </p:cNvSpPr>
            <p:nvPr/>
          </p:nvSpPr>
          <p:spPr bwMode="auto">
            <a:xfrm>
              <a:off x="3000" y="1821"/>
              <a:ext cx="922" cy="165"/>
            </a:xfrm>
            <a:custGeom>
              <a:avLst/>
              <a:gdLst>
                <a:gd name="T0" fmla="*/ 0 w 922"/>
                <a:gd name="T1" fmla="*/ 0 h 165"/>
                <a:gd name="T2" fmla="*/ 922 w 922"/>
                <a:gd name="T3" fmla="*/ 162 h 165"/>
                <a:gd name="T4" fmla="*/ 920 w 922"/>
                <a:gd name="T5" fmla="*/ 164 h 165"/>
                <a:gd name="T6" fmla="*/ 917 w 922"/>
                <a:gd name="T7" fmla="*/ 165 h 165"/>
                <a:gd name="T8" fmla="*/ 5 w 922"/>
                <a:gd name="T9" fmla="*/ 5 h 165"/>
                <a:gd name="T10" fmla="*/ 2 w 922"/>
                <a:gd name="T11" fmla="*/ 1 h 165"/>
                <a:gd name="T12" fmla="*/ 0 w 922"/>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2" h="165">
                  <a:moveTo>
                    <a:pt x="0" y="0"/>
                  </a:moveTo>
                  <a:lnTo>
                    <a:pt x="922" y="162"/>
                  </a:lnTo>
                  <a:lnTo>
                    <a:pt x="920" y="164"/>
                  </a:lnTo>
                  <a:lnTo>
                    <a:pt x="917" y="165"/>
                  </a:lnTo>
                  <a:lnTo>
                    <a:pt x="5" y="5"/>
                  </a:lnTo>
                  <a:lnTo>
                    <a:pt x="2" y="1"/>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 name="Freeform 274">
              <a:extLst>
                <a:ext uri="{FF2B5EF4-FFF2-40B4-BE49-F238E27FC236}">
                  <a16:creationId xmlns:a16="http://schemas.microsoft.com/office/drawing/2014/main" id="{BF9E07C1-2F04-4555-A4C6-7FD656635B1D}"/>
                </a:ext>
              </a:extLst>
            </p:cNvPr>
            <p:cNvSpPr>
              <a:spLocks/>
            </p:cNvSpPr>
            <p:nvPr/>
          </p:nvSpPr>
          <p:spPr bwMode="auto">
            <a:xfrm>
              <a:off x="3002" y="1822"/>
              <a:ext cx="918" cy="166"/>
            </a:xfrm>
            <a:custGeom>
              <a:avLst/>
              <a:gdLst>
                <a:gd name="T0" fmla="*/ 0 w 918"/>
                <a:gd name="T1" fmla="*/ 0 h 166"/>
                <a:gd name="T2" fmla="*/ 918 w 918"/>
                <a:gd name="T3" fmla="*/ 163 h 166"/>
                <a:gd name="T4" fmla="*/ 915 w 918"/>
                <a:gd name="T5" fmla="*/ 164 h 166"/>
                <a:gd name="T6" fmla="*/ 913 w 918"/>
                <a:gd name="T7" fmla="*/ 166 h 166"/>
                <a:gd name="T8" fmla="*/ 5 w 918"/>
                <a:gd name="T9" fmla="*/ 6 h 166"/>
                <a:gd name="T10" fmla="*/ 3 w 918"/>
                <a:gd name="T11" fmla="*/ 4 h 166"/>
                <a:gd name="T12" fmla="*/ 0 w 918"/>
                <a:gd name="T13" fmla="*/ 0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8" h="166">
                  <a:moveTo>
                    <a:pt x="0" y="0"/>
                  </a:moveTo>
                  <a:lnTo>
                    <a:pt x="918" y="163"/>
                  </a:lnTo>
                  <a:lnTo>
                    <a:pt x="915" y="164"/>
                  </a:lnTo>
                  <a:lnTo>
                    <a:pt x="913" y="166"/>
                  </a:lnTo>
                  <a:lnTo>
                    <a:pt x="5" y="6"/>
                  </a:lnTo>
                  <a:lnTo>
                    <a:pt x="3" y="4"/>
                  </a:lnTo>
                  <a:lnTo>
                    <a:pt x="0" y="0"/>
                  </a:lnTo>
                  <a:close/>
                </a:path>
              </a:pathLst>
            </a:custGeom>
            <a:solidFill>
              <a:srgbClr val="DDEA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 name="Freeform 275">
              <a:extLst>
                <a:ext uri="{FF2B5EF4-FFF2-40B4-BE49-F238E27FC236}">
                  <a16:creationId xmlns:a16="http://schemas.microsoft.com/office/drawing/2014/main" id="{2B4B8408-2BA9-49FC-AA02-AEA86D47F46B}"/>
                </a:ext>
              </a:extLst>
            </p:cNvPr>
            <p:cNvSpPr>
              <a:spLocks/>
            </p:cNvSpPr>
            <p:nvPr/>
          </p:nvSpPr>
          <p:spPr bwMode="auto">
            <a:xfrm>
              <a:off x="3005" y="1826"/>
              <a:ext cx="912" cy="164"/>
            </a:xfrm>
            <a:custGeom>
              <a:avLst/>
              <a:gdLst>
                <a:gd name="T0" fmla="*/ 0 w 912"/>
                <a:gd name="T1" fmla="*/ 0 h 164"/>
                <a:gd name="T2" fmla="*/ 912 w 912"/>
                <a:gd name="T3" fmla="*/ 160 h 164"/>
                <a:gd name="T4" fmla="*/ 910 w 912"/>
                <a:gd name="T5" fmla="*/ 162 h 164"/>
                <a:gd name="T6" fmla="*/ 909 w 912"/>
                <a:gd name="T7" fmla="*/ 164 h 164"/>
                <a:gd name="T8" fmla="*/ 5 w 912"/>
                <a:gd name="T9" fmla="*/ 5 h 164"/>
                <a:gd name="T10" fmla="*/ 2 w 912"/>
                <a:gd name="T11" fmla="*/ 2 h 164"/>
                <a:gd name="T12" fmla="*/ 0 w 912"/>
                <a:gd name="T13" fmla="*/ 0 h 1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2" h="164">
                  <a:moveTo>
                    <a:pt x="0" y="0"/>
                  </a:moveTo>
                  <a:lnTo>
                    <a:pt x="912" y="160"/>
                  </a:lnTo>
                  <a:lnTo>
                    <a:pt x="910" y="162"/>
                  </a:lnTo>
                  <a:lnTo>
                    <a:pt x="909" y="164"/>
                  </a:lnTo>
                  <a:lnTo>
                    <a:pt x="5" y="5"/>
                  </a:lnTo>
                  <a:lnTo>
                    <a:pt x="2"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6" name="Freeform 276">
              <a:extLst>
                <a:ext uri="{FF2B5EF4-FFF2-40B4-BE49-F238E27FC236}">
                  <a16:creationId xmlns:a16="http://schemas.microsoft.com/office/drawing/2014/main" id="{41230B31-2A46-489A-BD0C-9CD581D4BA75}"/>
                </a:ext>
              </a:extLst>
            </p:cNvPr>
            <p:cNvSpPr>
              <a:spLocks/>
            </p:cNvSpPr>
            <p:nvPr/>
          </p:nvSpPr>
          <p:spPr bwMode="auto">
            <a:xfrm>
              <a:off x="3007" y="1828"/>
              <a:ext cx="908" cy="163"/>
            </a:xfrm>
            <a:custGeom>
              <a:avLst/>
              <a:gdLst>
                <a:gd name="T0" fmla="*/ 0 w 908"/>
                <a:gd name="T1" fmla="*/ 0 h 163"/>
                <a:gd name="T2" fmla="*/ 908 w 908"/>
                <a:gd name="T3" fmla="*/ 160 h 163"/>
                <a:gd name="T4" fmla="*/ 907 w 908"/>
                <a:gd name="T5" fmla="*/ 162 h 163"/>
                <a:gd name="T6" fmla="*/ 905 w 908"/>
                <a:gd name="T7" fmla="*/ 163 h 163"/>
                <a:gd name="T8" fmla="*/ 5 w 908"/>
                <a:gd name="T9" fmla="*/ 5 h 163"/>
                <a:gd name="T10" fmla="*/ 3 w 908"/>
                <a:gd name="T11" fmla="*/ 3 h 163"/>
                <a:gd name="T12" fmla="*/ 0 w 908"/>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8" h="163">
                  <a:moveTo>
                    <a:pt x="0" y="0"/>
                  </a:moveTo>
                  <a:lnTo>
                    <a:pt x="908" y="160"/>
                  </a:lnTo>
                  <a:lnTo>
                    <a:pt x="907" y="162"/>
                  </a:lnTo>
                  <a:lnTo>
                    <a:pt x="905" y="163"/>
                  </a:lnTo>
                  <a:lnTo>
                    <a:pt x="5" y="5"/>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7" name="Freeform 277">
              <a:extLst>
                <a:ext uri="{FF2B5EF4-FFF2-40B4-BE49-F238E27FC236}">
                  <a16:creationId xmlns:a16="http://schemas.microsoft.com/office/drawing/2014/main" id="{8F80907F-15B8-4E50-933A-7A4EC32238DC}"/>
                </a:ext>
              </a:extLst>
            </p:cNvPr>
            <p:cNvSpPr>
              <a:spLocks/>
            </p:cNvSpPr>
            <p:nvPr/>
          </p:nvSpPr>
          <p:spPr bwMode="auto">
            <a:xfrm>
              <a:off x="3010" y="1831"/>
              <a:ext cx="904" cy="162"/>
            </a:xfrm>
            <a:custGeom>
              <a:avLst/>
              <a:gdLst>
                <a:gd name="T0" fmla="*/ 0 w 904"/>
                <a:gd name="T1" fmla="*/ 0 h 162"/>
                <a:gd name="T2" fmla="*/ 904 w 904"/>
                <a:gd name="T3" fmla="*/ 159 h 162"/>
                <a:gd name="T4" fmla="*/ 902 w 904"/>
                <a:gd name="T5" fmla="*/ 160 h 162"/>
                <a:gd name="T6" fmla="*/ 899 w 904"/>
                <a:gd name="T7" fmla="*/ 162 h 162"/>
                <a:gd name="T8" fmla="*/ 5 w 904"/>
                <a:gd name="T9" fmla="*/ 5 h 162"/>
                <a:gd name="T10" fmla="*/ 2 w 904"/>
                <a:gd name="T11" fmla="*/ 3 h 162"/>
                <a:gd name="T12" fmla="*/ 0 w 90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4" h="162">
                  <a:moveTo>
                    <a:pt x="0" y="0"/>
                  </a:moveTo>
                  <a:lnTo>
                    <a:pt x="904" y="159"/>
                  </a:lnTo>
                  <a:lnTo>
                    <a:pt x="902" y="160"/>
                  </a:lnTo>
                  <a:lnTo>
                    <a:pt x="899" y="162"/>
                  </a:lnTo>
                  <a:lnTo>
                    <a:pt x="5"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8" name="Freeform 278">
              <a:extLst>
                <a:ext uri="{FF2B5EF4-FFF2-40B4-BE49-F238E27FC236}">
                  <a16:creationId xmlns:a16="http://schemas.microsoft.com/office/drawing/2014/main" id="{A347C7D6-3A03-4994-82C9-FDE0AFC78717}"/>
                </a:ext>
              </a:extLst>
            </p:cNvPr>
            <p:cNvSpPr>
              <a:spLocks/>
            </p:cNvSpPr>
            <p:nvPr/>
          </p:nvSpPr>
          <p:spPr bwMode="auto">
            <a:xfrm>
              <a:off x="3012" y="1833"/>
              <a:ext cx="900" cy="162"/>
            </a:xfrm>
            <a:custGeom>
              <a:avLst/>
              <a:gdLst>
                <a:gd name="T0" fmla="*/ 0 w 900"/>
                <a:gd name="T1" fmla="*/ 0 h 162"/>
                <a:gd name="T2" fmla="*/ 900 w 900"/>
                <a:gd name="T3" fmla="*/ 158 h 162"/>
                <a:gd name="T4" fmla="*/ 897 w 900"/>
                <a:gd name="T5" fmla="*/ 160 h 162"/>
                <a:gd name="T6" fmla="*/ 895 w 900"/>
                <a:gd name="T7" fmla="*/ 162 h 162"/>
                <a:gd name="T8" fmla="*/ 5 w 900"/>
                <a:gd name="T9" fmla="*/ 6 h 162"/>
                <a:gd name="T10" fmla="*/ 3 w 900"/>
                <a:gd name="T11" fmla="*/ 3 h 162"/>
                <a:gd name="T12" fmla="*/ 0 w 900"/>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162">
                  <a:moveTo>
                    <a:pt x="0" y="0"/>
                  </a:moveTo>
                  <a:lnTo>
                    <a:pt x="900" y="158"/>
                  </a:lnTo>
                  <a:lnTo>
                    <a:pt x="897" y="160"/>
                  </a:lnTo>
                  <a:lnTo>
                    <a:pt x="895" y="162"/>
                  </a:lnTo>
                  <a:lnTo>
                    <a:pt x="5" y="6"/>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9" name="Freeform 279">
              <a:extLst>
                <a:ext uri="{FF2B5EF4-FFF2-40B4-BE49-F238E27FC236}">
                  <a16:creationId xmlns:a16="http://schemas.microsoft.com/office/drawing/2014/main" id="{E2F8CB70-4C53-4674-A887-D5ACCB1E4F1A}"/>
                </a:ext>
              </a:extLst>
            </p:cNvPr>
            <p:cNvSpPr>
              <a:spLocks/>
            </p:cNvSpPr>
            <p:nvPr/>
          </p:nvSpPr>
          <p:spPr bwMode="auto">
            <a:xfrm>
              <a:off x="3015" y="1836"/>
              <a:ext cx="894" cy="162"/>
            </a:xfrm>
            <a:custGeom>
              <a:avLst/>
              <a:gdLst>
                <a:gd name="T0" fmla="*/ 0 w 894"/>
                <a:gd name="T1" fmla="*/ 0 h 162"/>
                <a:gd name="T2" fmla="*/ 894 w 894"/>
                <a:gd name="T3" fmla="*/ 157 h 162"/>
                <a:gd name="T4" fmla="*/ 892 w 894"/>
                <a:gd name="T5" fmla="*/ 159 h 162"/>
                <a:gd name="T6" fmla="*/ 889 w 894"/>
                <a:gd name="T7" fmla="*/ 162 h 162"/>
                <a:gd name="T8" fmla="*/ 6 w 894"/>
                <a:gd name="T9" fmla="*/ 5 h 162"/>
                <a:gd name="T10" fmla="*/ 2 w 894"/>
                <a:gd name="T11" fmla="*/ 3 h 162"/>
                <a:gd name="T12" fmla="*/ 0 w 89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4" h="162">
                  <a:moveTo>
                    <a:pt x="0" y="0"/>
                  </a:moveTo>
                  <a:lnTo>
                    <a:pt x="894" y="157"/>
                  </a:lnTo>
                  <a:lnTo>
                    <a:pt x="892" y="159"/>
                  </a:lnTo>
                  <a:lnTo>
                    <a:pt x="889" y="162"/>
                  </a:lnTo>
                  <a:lnTo>
                    <a:pt x="6"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0" name="Freeform 280">
              <a:extLst>
                <a:ext uri="{FF2B5EF4-FFF2-40B4-BE49-F238E27FC236}">
                  <a16:creationId xmlns:a16="http://schemas.microsoft.com/office/drawing/2014/main" id="{89BD7CEB-F7A1-4FF5-B915-22EF9EEAECB7}"/>
                </a:ext>
              </a:extLst>
            </p:cNvPr>
            <p:cNvSpPr>
              <a:spLocks/>
            </p:cNvSpPr>
            <p:nvPr/>
          </p:nvSpPr>
          <p:spPr bwMode="auto">
            <a:xfrm>
              <a:off x="3017" y="1839"/>
              <a:ext cx="890" cy="161"/>
            </a:xfrm>
            <a:custGeom>
              <a:avLst/>
              <a:gdLst>
                <a:gd name="T0" fmla="*/ 0 w 890"/>
                <a:gd name="T1" fmla="*/ 0 h 161"/>
                <a:gd name="T2" fmla="*/ 890 w 890"/>
                <a:gd name="T3" fmla="*/ 156 h 161"/>
                <a:gd name="T4" fmla="*/ 887 w 890"/>
                <a:gd name="T5" fmla="*/ 159 h 161"/>
                <a:gd name="T6" fmla="*/ 885 w 890"/>
                <a:gd name="T7" fmla="*/ 161 h 161"/>
                <a:gd name="T8" fmla="*/ 5 w 890"/>
                <a:gd name="T9" fmla="*/ 5 h 161"/>
                <a:gd name="T10" fmla="*/ 4 w 890"/>
                <a:gd name="T11" fmla="*/ 2 h 161"/>
                <a:gd name="T12" fmla="*/ 0 w 890"/>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0" h="161">
                  <a:moveTo>
                    <a:pt x="0" y="0"/>
                  </a:moveTo>
                  <a:lnTo>
                    <a:pt x="890" y="156"/>
                  </a:lnTo>
                  <a:lnTo>
                    <a:pt x="887" y="159"/>
                  </a:lnTo>
                  <a:lnTo>
                    <a:pt x="885" y="161"/>
                  </a:lnTo>
                  <a:lnTo>
                    <a:pt x="5" y="5"/>
                  </a:lnTo>
                  <a:lnTo>
                    <a:pt x="4"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1" name="Freeform 281">
              <a:extLst>
                <a:ext uri="{FF2B5EF4-FFF2-40B4-BE49-F238E27FC236}">
                  <a16:creationId xmlns:a16="http://schemas.microsoft.com/office/drawing/2014/main" id="{6B258D48-0161-4783-834A-C54265421BA7}"/>
                </a:ext>
              </a:extLst>
            </p:cNvPr>
            <p:cNvSpPr>
              <a:spLocks/>
            </p:cNvSpPr>
            <p:nvPr/>
          </p:nvSpPr>
          <p:spPr bwMode="auto">
            <a:xfrm>
              <a:off x="3021" y="1841"/>
              <a:ext cx="883" cy="161"/>
            </a:xfrm>
            <a:custGeom>
              <a:avLst/>
              <a:gdLst>
                <a:gd name="T0" fmla="*/ 0 w 883"/>
                <a:gd name="T1" fmla="*/ 0 h 161"/>
                <a:gd name="T2" fmla="*/ 883 w 883"/>
                <a:gd name="T3" fmla="*/ 157 h 161"/>
                <a:gd name="T4" fmla="*/ 881 w 883"/>
                <a:gd name="T5" fmla="*/ 159 h 161"/>
                <a:gd name="T6" fmla="*/ 878 w 883"/>
                <a:gd name="T7" fmla="*/ 161 h 161"/>
                <a:gd name="T8" fmla="*/ 5 w 883"/>
                <a:gd name="T9" fmla="*/ 5 h 161"/>
                <a:gd name="T10" fmla="*/ 1 w 883"/>
                <a:gd name="T11" fmla="*/ 3 h 161"/>
                <a:gd name="T12" fmla="*/ 0 w 883"/>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3" h="161">
                  <a:moveTo>
                    <a:pt x="0" y="0"/>
                  </a:moveTo>
                  <a:lnTo>
                    <a:pt x="883" y="157"/>
                  </a:lnTo>
                  <a:lnTo>
                    <a:pt x="881" y="159"/>
                  </a:lnTo>
                  <a:lnTo>
                    <a:pt x="878" y="161"/>
                  </a:lnTo>
                  <a:lnTo>
                    <a:pt x="5" y="5"/>
                  </a:lnTo>
                  <a:lnTo>
                    <a:pt x="1"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 name="Freeform 282">
              <a:extLst>
                <a:ext uri="{FF2B5EF4-FFF2-40B4-BE49-F238E27FC236}">
                  <a16:creationId xmlns:a16="http://schemas.microsoft.com/office/drawing/2014/main" id="{3C1D5462-74DE-4933-A57B-671EC669FA0A}"/>
                </a:ext>
              </a:extLst>
            </p:cNvPr>
            <p:cNvSpPr>
              <a:spLocks/>
            </p:cNvSpPr>
            <p:nvPr/>
          </p:nvSpPr>
          <p:spPr bwMode="auto">
            <a:xfrm>
              <a:off x="3022" y="1844"/>
              <a:ext cx="880" cy="159"/>
            </a:xfrm>
            <a:custGeom>
              <a:avLst/>
              <a:gdLst>
                <a:gd name="T0" fmla="*/ 0 w 880"/>
                <a:gd name="T1" fmla="*/ 0 h 159"/>
                <a:gd name="T2" fmla="*/ 880 w 880"/>
                <a:gd name="T3" fmla="*/ 156 h 159"/>
                <a:gd name="T4" fmla="*/ 877 w 880"/>
                <a:gd name="T5" fmla="*/ 158 h 159"/>
                <a:gd name="T6" fmla="*/ 875 w 880"/>
                <a:gd name="T7" fmla="*/ 159 h 159"/>
                <a:gd name="T8" fmla="*/ 7 w 880"/>
                <a:gd name="T9" fmla="*/ 6 h 159"/>
                <a:gd name="T10" fmla="*/ 4 w 880"/>
                <a:gd name="T11" fmla="*/ 2 h 159"/>
                <a:gd name="T12" fmla="*/ 0 w 880"/>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0" h="159">
                  <a:moveTo>
                    <a:pt x="0" y="0"/>
                  </a:moveTo>
                  <a:lnTo>
                    <a:pt x="880" y="156"/>
                  </a:lnTo>
                  <a:lnTo>
                    <a:pt x="877" y="158"/>
                  </a:lnTo>
                  <a:lnTo>
                    <a:pt x="875" y="159"/>
                  </a:lnTo>
                  <a:lnTo>
                    <a:pt x="7" y="6"/>
                  </a:lnTo>
                  <a:lnTo>
                    <a:pt x="4"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 name="Freeform 283">
              <a:extLst>
                <a:ext uri="{FF2B5EF4-FFF2-40B4-BE49-F238E27FC236}">
                  <a16:creationId xmlns:a16="http://schemas.microsoft.com/office/drawing/2014/main" id="{E372524B-3F73-4F1E-AF6A-A0687180C422}"/>
                </a:ext>
              </a:extLst>
            </p:cNvPr>
            <p:cNvSpPr>
              <a:spLocks/>
            </p:cNvSpPr>
            <p:nvPr/>
          </p:nvSpPr>
          <p:spPr bwMode="auto">
            <a:xfrm>
              <a:off x="3026" y="1846"/>
              <a:ext cx="873" cy="159"/>
            </a:xfrm>
            <a:custGeom>
              <a:avLst/>
              <a:gdLst>
                <a:gd name="T0" fmla="*/ 0 w 873"/>
                <a:gd name="T1" fmla="*/ 0 h 159"/>
                <a:gd name="T2" fmla="*/ 873 w 873"/>
                <a:gd name="T3" fmla="*/ 156 h 159"/>
                <a:gd name="T4" fmla="*/ 871 w 873"/>
                <a:gd name="T5" fmla="*/ 157 h 159"/>
                <a:gd name="T6" fmla="*/ 867 w 873"/>
                <a:gd name="T7" fmla="*/ 159 h 159"/>
                <a:gd name="T8" fmla="*/ 5 w 873"/>
                <a:gd name="T9" fmla="*/ 7 h 159"/>
                <a:gd name="T10" fmla="*/ 3 w 873"/>
                <a:gd name="T11" fmla="*/ 4 h 159"/>
                <a:gd name="T12" fmla="*/ 0 w 87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3" h="159">
                  <a:moveTo>
                    <a:pt x="0" y="0"/>
                  </a:moveTo>
                  <a:lnTo>
                    <a:pt x="873" y="156"/>
                  </a:lnTo>
                  <a:lnTo>
                    <a:pt x="871" y="157"/>
                  </a:lnTo>
                  <a:lnTo>
                    <a:pt x="867" y="159"/>
                  </a:lnTo>
                  <a:lnTo>
                    <a:pt x="5" y="7"/>
                  </a:lnTo>
                  <a:lnTo>
                    <a:pt x="3" y="4"/>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 name="Freeform 284">
              <a:extLst>
                <a:ext uri="{FF2B5EF4-FFF2-40B4-BE49-F238E27FC236}">
                  <a16:creationId xmlns:a16="http://schemas.microsoft.com/office/drawing/2014/main" id="{DF86E8AE-2C84-4FE4-B641-F6C5F8C05285}"/>
                </a:ext>
              </a:extLst>
            </p:cNvPr>
            <p:cNvSpPr>
              <a:spLocks/>
            </p:cNvSpPr>
            <p:nvPr/>
          </p:nvSpPr>
          <p:spPr bwMode="auto">
            <a:xfrm>
              <a:off x="3029" y="1850"/>
              <a:ext cx="868" cy="157"/>
            </a:xfrm>
            <a:custGeom>
              <a:avLst/>
              <a:gdLst>
                <a:gd name="T0" fmla="*/ 0 w 868"/>
                <a:gd name="T1" fmla="*/ 0 h 157"/>
                <a:gd name="T2" fmla="*/ 868 w 868"/>
                <a:gd name="T3" fmla="*/ 153 h 157"/>
                <a:gd name="T4" fmla="*/ 864 w 868"/>
                <a:gd name="T5" fmla="*/ 155 h 157"/>
                <a:gd name="T6" fmla="*/ 863 w 868"/>
                <a:gd name="T7" fmla="*/ 157 h 157"/>
                <a:gd name="T8" fmla="*/ 5 w 868"/>
                <a:gd name="T9" fmla="*/ 5 h 157"/>
                <a:gd name="T10" fmla="*/ 2 w 868"/>
                <a:gd name="T11" fmla="*/ 3 h 157"/>
                <a:gd name="T12" fmla="*/ 0 w 868"/>
                <a:gd name="T13" fmla="*/ 0 h 1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8" h="157">
                  <a:moveTo>
                    <a:pt x="0" y="0"/>
                  </a:moveTo>
                  <a:lnTo>
                    <a:pt x="868" y="153"/>
                  </a:lnTo>
                  <a:lnTo>
                    <a:pt x="864" y="155"/>
                  </a:lnTo>
                  <a:lnTo>
                    <a:pt x="863" y="157"/>
                  </a:lnTo>
                  <a:lnTo>
                    <a:pt x="5" y="5"/>
                  </a:lnTo>
                  <a:lnTo>
                    <a:pt x="2"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 name="Freeform 285">
              <a:extLst>
                <a:ext uri="{FF2B5EF4-FFF2-40B4-BE49-F238E27FC236}">
                  <a16:creationId xmlns:a16="http://schemas.microsoft.com/office/drawing/2014/main" id="{27F8DC1E-39E5-4C1C-AB95-88DE111A6282}"/>
                </a:ext>
              </a:extLst>
            </p:cNvPr>
            <p:cNvSpPr>
              <a:spLocks/>
            </p:cNvSpPr>
            <p:nvPr/>
          </p:nvSpPr>
          <p:spPr bwMode="auto">
            <a:xfrm>
              <a:off x="3031" y="1853"/>
              <a:ext cx="862" cy="155"/>
            </a:xfrm>
            <a:custGeom>
              <a:avLst/>
              <a:gdLst>
                <a:gd name="T0" fmla="*/ 0 w 862"/>
                <a:gd name="T1" fmla="*/ 0 h 155"/>
                <a:gd name="T2" fmla="*/ 862 w 862"/>
                <a:gd name="T3" fmla="*/ 152 h 155"/>
                <a:gd name="T4" fmla="*/ 861 w 862"/>
                <a:gd name="T5" fmla="*/ 154 h 155"/>
                <a:gd name="T6" fmla="*/ 857 w 862"/>
                <a:gd name="T7" fmla="*/ 155 h 155"/>
                <a:gd name="T8" fmla="*/ 6 w 862"/>
                <a:gd name="T9" fmla="*/ 5 h 155"/>
                <a:gd name="T10" fmla="*/ 3 w 862"/>
                <a:gd name="T11" fmla="*/ 2 h 155"/>
                <a:gd name="T12" fmla="*/ 0 w 862"/>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2" h="155">
                  <a:moveTo>
                    <a:pt x="0" y="0"/>
                  </a:moveTo>
                  <a:lnTo>
                    <a:pt x="862" y="152"/>
                  </a:lnTo>
                  <a:lnTo>
                    <a:pt x="861" y="154"/>
                  </a:lnTo>
                  <a:lnTo>
                    <a:pt x="857" y="155"/>
                  </a:lnTo>
                  <a:lnTo>
                    <a:pt x="6" y="5"/>
                  </a:lnTo>
                  <a:lnTo>
                    <a:pt x="3"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6" name="Freeform 286">
              <a:extLst>
                <a:ext uri="{FF2B5EF4-FFF2-40B4-BE49-F238E27FC236}">
                  <a16:creationId xmlns:a16="http://schemas.microsoft.com/office/drawing/2014/main" id="{F90AE88C-3C25-4B70-8BAB-DEDCB2FE1887}"/>
                </a:ext>
              </a:extLst>
            </p:cNvPr>
            <p:cNvSpPr>
              <a:spLocks/>
            </p:cNvSpPr>
            <p:nvPr/>
          </p:nvSpPr>
          <p:spPr bwMode="auto">
            <a:xfrm>
              <a:off x="3034" y="1855"/>
              <a:ext cx="858" cy="155"/>
            </a:xfrm>
            <a:custGeom>
              <a:avLst/>
              <a:gdLst>
                <a:gd name="T0" fmla="*/ 0 w 858"/>
                <a:gd name="T1" fmla="*/ 0 h 155"/>
                <a:gd name="T2" fmla="*/ 858 w 858"/>
                <a:gd name="T3" fmla="*/ 152 h 155"/>
                <a:gd name="T4" fmla="*/ 854 w 858"/>
                <a:gd name="T5" fmla="*/ 153 h 155"/>
                <a:gd name="T6" fmla="*/ 851 w 858"/>
                <a:gd name="T7" fmla="*/ 155 h 155"/>
                <a:gd name="T8" fmla="*/ 5 w 858"/>
                <a:gd name="T9" fmla="*/ 5 h 155"/>
                <a:gd name="T10" fmla="*/ 3 w 858"/>
                <a:gd name="T11" fmla="*/ 3 h 155"/>
                <a:gd name="T12" fmla="*/ 0 w 858"/>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8" h="155">
                  <a:moveTo>
                    <a:pt x="0" y="0"/>
                  </a:moveTo>
                  <a:lnTo>
                    <a:pt x="858" y="152"/>
                  </a:lnTo>
                  <a:lnTo>
                    <a:pt x="854" y="153"/>
                  </a:lnTo>
                  <a:lnTo>
                    <a:pt x="851" y="155"/>
                  </a:lnTo>
                  <a:lnTo>
                    <a:pt x="5" y="5"/>
                  </a:lnTo>
                  <a:lnTo>
                    <a:pt x="3"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7" name="Freeform 287">
              <a:extLst>
                <a:ext uri="{FF2B5EF4-FFF2-40B4-BE49-F238E27FC236}">
                  <a16:creationId xmlns:a16="http://schemas.microsoft.com/office/drawing/2014/main" id="{C84A976A-5689-4CD1-BCA5-19E96469C7CE}"/>
                </a:ext>
              </a:extLst>
            </p:cNvPr>
            <p:cNvSpPr>
              <a:spLocks/>
            </p:cNvSpPr>
            <p:nvPr/>
          </p:nvSpPr>
          <p:spPr bwMode="auto">
            <a:xfrm>
              <a:off x="3037" y="1858"/>
              <a:ext cx="851" cy="154"/>
            </a:xfrm>
            <a:custGeom>
              <a:avLst/>
              <a:gdLst>
                <a:gd name="T0" fmla="*/ 0 w 851"/>
                <a:gd name="T1" fmla="*/ 0 h 154"/>
                <a:gd name="T2" fmla="*/ 851 w 851"/>
                <a:gd name="T3" fmla="*/ 150 h 154"/>
                <a:gd name="T4" fmla="*/ 848 w 851"/>
                <a:gd name="T5" fmla="*/ 152 h 154"/>
                <a:gd name="T6" fmla="*/ 846 w 851"/>
                <a:gd name="T7" fmla="*/ 154 h 154"/>
                <a:gd name="T8" fmla="*/ 6 w 851"/>
                <a:gd name="T9" fmla="*/ 5 h 154"/>
                <a:gd name="T10" fmla="*/ 2 w 851"/>
                <a:gd name="T11" fmla="*/ 2 h 154"/>
                <a:gd name="T12" fmla="*/ 0 w 851"/>
                <a:gd name="T13" fmla="*/ 0 h 1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1" h="154">
                  <a:moveTo>
                    <a:pt x="0" y="0"/>
                  </a:moveTo>
                  <a:lnTo>
                    <a:pt x="851" y="150"/>
                  </a:lnTo>
                  <a:lnTo>
                    <a:pt x="848" y="152"/>
                  </a:lnTo>
                  <a:lnTo>
                    <a:pt x="846" y="154"/>
                  </a:lnTo>
                  <a:lnTo>
                    <a:pt x="6" y="5"/>
                  </a:lnTo>
                  <a:lnTo>
                    <a:pt x="2" y="2"/>
                  </a:lnTo>
                  <a:lnTo>
                    <a:pt x="0" y="0"/>
                  </a:lnTo>
                  <a:close/>
                </a:path>
              </a:pathLst>
            </a:custGeom>
            <a:solidFill>
              <a:srgbClr val="E2ED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8" name="Freeform 288">
              <a:extLst>
                <a:ext uri="{FF2B5EF4-FFF2-40B4-BE49-F238E27FC236}">
                  <a16:creationId xmlns:a16="http://schemas.microsoft.com/office/drawing/2014/main" id="{F47A7B1B-EE73-43F7-B8E7-D5F69273FAA1}"/>
                </a:ext>
              </a:extLst>
            </p:cNvPr>
            <p:cNvSpPr>
              <a:spLocks/>
            </p:cNvSpPr>
            <p:nvPr/>
          </p:nvSpPr>
          <p:spPr bwMode="auto">
            <a:xfrm>
              <a:off x="3039" y="1860"/>
              <a:ext cx="846" cy="153"/>
            </a:xfrm>
            <a:custGeom>
              <a:avLst/>
              <a:gdLst>
                <a:gd name="T0" fmla="*/ 0 w 846"/>
                <a:gd name="T1" fmla="*/ 0 h 153"/>
                <a:gd name="T2" fmla="*/ 846 w 846"/>
                <a:gd name="T3" fmla="*/ 150 h 153"/>
                <a:gd name="T4" fmla="*/ 844 w 846"/>
                <a:gd name="T5" fmla="*/ 152 h 153"/>
                <a:gd name="T6" fmla="*/ 841 w 846"/>
                <a:gd name="T7" fmla="*/ 153 h 153"/>
                <a:gd name="T8" fmla="*/ 5 w 846"/>
                <a:gd name="T9" fmla="*/ 6 h 153"/>
                <a:gd name="T10" fmla="*/ 4 w 846"/>
                <a:gd name="T11" fmla="*/ 3 h 153"/>
                <a:gd name="T12" fmla="*/ 0 w 846"/>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6" h="153">
                  <a:moveTo>
                    <a:pt x="0" y="0"/>
                  </a:moveTo>
                  <a:lnTo>
                    <a:pt x="846" y="150"/>
                  </a:lnTo>
                  <a:lnTo>
                    <a:pt x="844" y="152"/>
                  </a:lnTo>
                  <a:lnTo>
                    <a:pt x="841" y="153"/>
                  </a:lnTo>
                  <a:lnTo>
                    <a:pt x="5" y="6"/>
                  </a:lnTo>
                  <a:lnTo>
                    <a:pt x="4"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9" name="Freeform 289">
              <a:extLst>
                <a:ext uri="{FF2B5EF4-FFF2-40B4-BE49-F238E27FC236}">
                  <a16:creationId xmlns:a16="http://schemas.microsoft.com/office/drawing/2014/main" id="{2AF0E8A7-318C-405D-968E-4B639414967E}"/>
                </a:ext>
              </a:extLst>
            </p:cNvPr>
            <p:cNvSpPr>
              <a:spLocks/>
            </p:cNvSpPr>
            <p:nvPr/>
          </p:nvSpPr>
          <p:spPr bwMode="auto">
            <a:xfrm>
              <a:off x="3043" y="1863"/>
              <a:ext cx="840" cy="152"/>
            </a:xfrm>
            <a:custGeom>
              <a:avLst/>
              <a:gdLst>
                <a:gd name="T0" fmla="*/ 0 w 840"/>
                <a:gd name="T1" fmla="*/ 0 h 152"/>
                <a:gd name="T2" fmla="*/ 840 w 840"/>
                <a:gd name="T3" fmla="*/ 149 h 152"/>
                <a:gd name="T4" fmla="*/ 837 w 840"/>
                <a:gd name="T5" fmla="*/ 150 h 152"/>
                <a:gd name="T6" fmla="*/ 834 w 840"/>
                <a:gd name="T7" fmla="*/ 152 h 152"/>
                <a:gd name="T8" fmla="*/ 5 w 840"/>
                <a:gd name="T9" fmla="*/ 5 h 152"/>
                <a:gd name="T10" fmla="*/ 1 w 840"/>
                <a:gd name="T11" fmla="*/ 3 h 152"/>
                <a:gd name="T12" fmla="*/ 0 w 840"/>
                <a:gd name="T13" fmla="*/ 0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0" h="152">
                  <a:moveTo>
                    <a:pt x="0" y="0"/>
                  </a:moveTo>
                  <a:lnTo>
                    <a:pt x="840" y="149"/>
                  </a:lnTo>
                  <a:lnTo>
                    <a:pt x="837" y="150"/>
                  </a:lnTo>
                  <a:lnTo>
                    <a:pt x="834" y="152"/>
                  </a:lnTo>
                  <a:lnTo>
                    <a:pt x="5" y="5"/>
                  </a:lnTo>
                  <a:lnTo>
                    <a:pt x="1"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0" name="Freeform 290">
              <a:extLst>
                <a:ext uri="{FF2B5EF4-FFF2-40B4-BE49-F238E27FC236}">
                  <a16:creationId xmlns:a16="http://schemas.microsoft.com/office/drawing/2014/main" id="{325C1EC8-621F-45DE-8A4A-FF2773EE5A87}"/>
                </a:ext>
              </a:extLst>
            </p:cNvPr>
            <p:cNvSpPr>
              <a:spLocks/>
            </p:cNvSpPr>
            <p:nvPr/>
          </p:nvSpPr>
          <p:spPr bwMode="auto">
            <a:xfrm>
              <a:off x="3044" y="1866"/>
              <a:ext cx="836" cy="151"/>
            </a:xfrm>
            <a:custGeom>
              <a:avLst/>
              <a:gdLst>
                <a:gd name="T0" fmla="*/ 0 w 836"/>
                <a:gd name="T1" fmla="*/ 0 h 151"/>
                <a:gd name="T2" fmla="*/ 836 w 836"/>
                <a:gd name="T3" fmla="*/ 147 h 151"/>
                <a:gd name="T4" fmla="*/ 833 w 836"/>
                <a:gd name="T5" fmla="*/ 149 h 151"/>
                <a:gd name="T6" fmla="*/ 829 w 836"/>
                <a:gd name="T7" fmla="*/ 151 h 151"/>
                <a:gd name="T8" fmla="*/ 7 w 836"/>
                <a:gd name="T9" fmla="*/ 5 h 151"/>
                <a:gd name="T10" fmla="*/ 4 w 836"/>
                <a:gd name="T11" fmla="*/ 2 h 151"/>
                <a:gd name="T12" fmla="*/ 0 w 836"/>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6" h="151">
                  <a:moveTo>
                    <a:pt x="0" y="0"/>
                  </a:moveTo>
                  <a:lnTo>
                    <a:pt x="836" y="147"/>
                  </a:lnTo>
                  <a:lnTo>
                    <a:pt x="833" y="149"/>
                  </a:lnTo>
                  <a:lnTo>
                    <a:pt x="829" y="151"/>
                  </a:lnTo>
                  <a:lnTo>
                    <a:pt x="7" y="5"/>
                  </a:lnTo>
                  <a:lnTo>
                    <a:pt x="4"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1" name="Freeform 291">
              <a:extLst>
                <a:ext uri="{FF2B5EF4-FFF2-40B4-BE49-F238E27FC236}">
                  <a16:creationId xmlns:a16="http://schemas.microsoft.com/office/drawing/2014/main" id="{2DD6B0EC-5CEF-4126-BC34-8716BE4D68EA}"/>
                </a:ext>
              </a:extLst>
            </p:cNvPr>
            <p:cNvSpPr>
              <a:spLocks/>
            </p:cNvSpPr>
            <p:nvPr/>
          </p:nvSpPr>
          <p:spPr bwMode="auto">
            <a:xfrm>
              <a:off x="3048" y="1868"/>
              <a:ext cx="829" cy="151"/>
            </a:xfrm>
            <a:custGeom>
              <a:avLst/>
              <a:gdLst>
                <a:gd name="T0" fmla="*/ 0 w 829"/>
                <a:gd name="T1" fmla="*/ 0 h 151"/>
                <a:gd name="T2" fmla="*/ 829 w 829"/>
                <a:gd name="T3" fmla="*/ 147 h 151"/>
                <a:gd name="T4" fmla="*/ 825 w 829"/>
                <a:gd name="T5" fmla="*/ 149 h 151"/>
                <a:gd name="T6" fmla="*/ 823 w 829"/>
                <a:gd name="T7" fmla="*/ 151 h 151"/>
                <a:gd name="T8" fmla="*/ 6 w 829"/>
                <a:gd name="T9" fmla="*/ 5 h 151"/>
                <a:gd name="T10" fmla="*/ 3 w 829"/>
                <a:gd name="T11" fmla="*/ 3 h 151"/>
                <a:gd name="T12" fmla="*/ 0 w 829"/>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9" h="151">
                  <a:moveTo>
                    <a:pt x="0" y="0"/>
                  </a:moveTo>
                  <a:lnTo>
                    <a:pt x="829" y="147"/>
                  </a:lnTo>
                  <a:lnTo>
                    <a:pt x="825" y="149"/>
                  </a:lnTo>
                  <a:lnTo>
                    <a:pt x="823" y="151"/>
                  </a:lnTo>
                  <a:lnTo>
                    <a:pt x="6" y="5"/>
                  </a:lnTo>
                  <a:lnTo>
                    <a:pt x="3"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2" name="Freeform 292">
              <a:extLst>
                <a:ext uri="{FF2B5EF4-FFF2-40B4-BE49-F238E27FC236}">
                  <a16:creationId xmlns:a16="http://schemas.microsoft.com/office/drawing/2014/main" id="{A39CBAD7-DCF7-4FDA-8AD7-F09060DFF0CA}"/>
                </a:ext>
              </a:extLst>
            </p:cNvPr>
            <p:cNvSpPr>
              <a:spLocks/>
            </p:cNvSpPr>
            <p:nvPr/>
          </p:nvSpPr>
          <p:spPr bwMode="auto">
            <a:xfrm>
              <a:off x="3051" y="1871"/>
              <a:ext cx="822" cy="149"/>
            </a:xfrm>
            <a:custGeom>
              <a:avLst/>
              <a:gdLst>
                <a:gd name="T0" fmla="*/ 0 w 822"/>
                <a:gd name="T1" fmla="*/ 0 h 149"/>
                <a:gd name="T2" fmla="*/ 822 w 822"/>
                <a:gd name="T3" fmla="*/ 146 h 149"/>
                <a:gd name="T4" fmla="*/ 819 w 822"/>
                <a:gd name="T5" fmla="*/ 148 h 149"/>
                <a:gd name="T6" fmla="*/ 817 w 822"/>
                <a:gd name="T7" fmla="*/ 149 h 149"/>
                <a:gd name="T8" fmla="*/ 5 w 822"/>
                <a:gd name="T9" fmla="*/ 6 h 149"/>
                <a:gd name="T10" fmla="*/ 3 w 822"/>
                <a:gd name="T11" fmla="*/ 2 h 149"/>
                <a:gd name="T12" fmla="*/ 0 w 822"/>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2" h="149">
                  <a:moveTo>
                    <a:pt x="0" y="0"/>
                  </a:moveTo>
                  <a:lnTo>
                    <a:pt x="822" y="146"/>
                  </a:lnTo>
                  <a:lnTo>
                    <a:pt x="819" y="148"/>
                  </a:lnTo>
                  <a:lnTo>
                    <a:pt x="817" y="149"/>
                  </a:lnTo>
                  <a:lnTo>
                    <a:pt x="5" y="6"/>
                  </a:lnTo>
                  <a:lnTo>
                    <a:pt x="3"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3" name="Freeform 293">
              <a:extLst>
                <a:ext uri="{FF2B5EF4-FFF2-40B4-BE49-F238E27FC236}">
                  <a16:creationId xmlns:a16="http://schemas.microsoft.com/office/drawing/2014/main" id="{DADB9A31-B31A-4128-8FEA-2D5ACBEC90D7}"/>
                </a:ext>
              </a:extLst>
            </p:cNvPr>
            <p:cNvSpPr>
              <a:spLocks/>
            </p:cNvSpPr>
            <p:nvPr/>
          </p:nvSpPr>
          <p:spPr bwMode="auto">
            <a:xfrm>
              <a:off x="3054" y="1873"/>
              <a:ext cx="817" cy="149"/>
            </a:xfrm>
            <a:custGeom>
              <a:avLst/>
              <a:gdLst>
                <a:gd name="T0" fmla="*/ 0 w 817"/>
                <a:gd name="T1" fmla="*/ 0 h 149"/>
                <a:gd name="T2" fmla="*/ 817 w 817"/>
                <a:gd name="T3" fmla="*/ 146 h 149"/>
                <a:gd name="T4" fmla="*/ 814 w 817"/>
                <a:gd name="T5" fmla="*/ 147 h 149"/>
                <a:gd name="T6" fmla="*/ 811 w 817"/>
                <a:gd name="T7" fmla="*/ 149 h 149"/>
                <a:gd name="T8" fmla="*/ 5 w 817"/>
                <a:gd name="T9" fmla="*/ 7 h 149"/>
                <a:gd name="T10" fmla="*/ 2 w 817"/>
                <a:gd name="T11" fmla="*/ 4 h 149"/>
                <a:gd name="T12" fmla="*/ 0 w 817"/>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7" h="149">
                  <a:moveTo>
                    <a:pt x="0" y="0"/>
                  </a:moveTo>
                  <a:lnTo>
                    <a:pt x="817" y="146"/>
                  </a:lnTo>
                  <a:lnTo>
                    <a:pt x="814" y="147"/>
                  </a:lnTo>
                  <a:lnTo>
                    <a:pt x="811" y="149"/>
                  </a:lnTo>
                  <a:lnTo>
                    <a:pt x="5" y="7"/>
                  </a:lnTo>
                  <a:lnTo>
                    <a:pt x="2" y="4"/>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4" name="Freeform 294">
              <a:extLst>
                <a:ext uri="{FF2B5EF4-FFF2-40B4-BE49-F238E27FC236}">
                  <a16:creationId xmlns:a16="http://schemas.microsoft.com/office/drawing/2014/main" id="{520206AD-CE60-4959-B565-AFD15B6AF717}"/>
                </a:ext>
              </a:extLst>
            </p:cNvPr>
            <p:cNvSpPr>
              <a:spLocks/>
            </p:cNvSpPr>
            <p:nvPr/>
          </p:nvSpPr>
          <p:spPr bwMode="auto">
            <a:xfrm>
              <a:off x="3056" y="1877"/>
              <a:ext cx="812" cy="147"/>
            </a:xfrm>
            <a:custGeom>
              <a:avLst/>
              <a:gdLst>
                <a:gd name="T0" fmla="*/ 0 w 812"/>
                <a:gd name="T1" fmla="*/ 0 h 147"/>
                <a:gd name="T2" fmla="*/ 812 w 812"/>
                <a:gd name="T3" fmla="*/ 143 h 147"/>
                <a:gd name="T4" fmla="*/ 809 w 812"/>
                <a:gd name="T5" fmla="*/ 145 h 147"/>
                <a:gd name="T6" fmla="*/ 805 w 812"/>
                <a:gd name="T7" fmla="*/ 147 h 147"/>
                <a:gd name="T8" fmla="*/ 7 w 812"/>
                <a:gd name="T9" fmla="*/ 5 h 147"/>
                <a:gd name="T10" fmla="*/ 3 w 812"/>
                <a:gd name="T11" fmla="*/ 3 h 147"/>
                <a:gd name="T12" fmla="*/ 0 w 812"/>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2" h="147">
                  <a:moveTo>
                    <a:pt x="0" y="0"/>
                  </a:moveTo>
                  <a:lnTo>
                    <a:pt x="812" y="143"/>
                  </a:lnTo>
                  <a:lnTo>
                    <a:pt x="809" y="145"/>
                  </a:lnTo>
                  <a:lnTo>
                    <a:pt x="805" y="147"/>
                  </a:lnTo>
                  <a:lnTo>
                    <a:pt x="7" y="5"/>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5" name="Freeform 295">
              <a:extLst>
                <a:ext uri="{FF2B5EF4-FFF2-40B4-BE49-F238E27FC236}">
                  <a16:creationId xmlns:a16="http://schemas.microsoft.com/office/drawing/2014/main" id="{1F4A393B-ECF6-4996-8890-1A3BD63DD418}"/>
                </a:ext>
              </a:extLst>
            </p:cNvPr>
            <p:cNvSpPr>
              <a:spLocks/>
            </p:cNvSpPr>
            <p:nvPr/>
          </p:nvSpPr>
          <p:spPr bwMode="auto">
            <a:xfrm>
              <a:off x="3059" y="1880"/>
              <a:ext cx="806" cy="145"/>
            </a:xfrm>
            <a:custGeom>
              <a:avLst/>
              <a:gdLst>
                <a:gd name="T0" fmla="*/ 0 w 806"/>
                <a:gd name="T1" fmla="*/ 0 h 145"/>
                <a:gd name="T2" fmla="*/ 806 w 806"/>
                <a:gd name="T3" fmla="*/ 142 h 145"/>
                <a:gd name="T4" fmla="*/ 802 w 806"/>
                <a:gd name="T5" fmla="*/ 144 h 145"/>
                <a:gd name="T6" fmla="*/ 797 w 806"/>
                <a:gd name="T7" fmla="*/ 145 h 145"/>
                <a:gd name="T8" fmla="*/ 5 w 806"/>
                <a:gd name="T9" fmla="*/ 5 h 145"/>
                <a:gd name="T10" fmla="*/ 4 w 806"/>
                <a:gd name="T11" fmla="*/ 2 h 145"/>
                <a:gd name="T12" fmla="*/ 0 w 806"/>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6" h="145">
                  <a:moveTo>
                    <a:pt x="0" y="0"/>
                  </a:moveTo>
                  <a:lnTo>
                    <a:pt x="806" y="142"/>
                  </a:lnTo>
                  <a:lnTo>
                    <a:pt x="802" y="144"/>
                  </a:lnTo>
                  <a:lnTo>
                    <a:pt x="797" y="145"/>
                  </a:lnTo>
                  <a:lnTo>
                    <a:pt x="5" y="5"/>
                  </a:lnTo>
                  <a:lnTo>
                    <a:pt x="4" y="2"/>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6" name="Freeform 296">
              <a:extLst>
                <a:ext uri="{FF2B5EF4-FFF2-40B4-BE49-F238E27FC236}">
                  <a16:creationId xmlns:a16="http://schemas.microsoft.com/office/drawing/2014/main" id="{D412ECAD-17CB-4D34-A7F0-C534A896CFA7}"/>
                </a:ext>
              </a:extLst>
            </p:cNvPr>
            <p:cNvSpPr>
              <a:spLocks/>
            </p:cNvSpPr>
            <p:nvPr/>
          </p:nvSpPr>
          <p:spPr bwMode="auto">
            <a:xfrm>
              <a:off x="3063" y="1882"/>
              <a:ext cx="798" cy="143"/>
            </a:xfrm>
            <a:custGeom>
              <a:avLst/>
              <a:gdLst>
                <a:gd name="T0" fmla="*/ 0 w 798"/>
                <a:gd name="T1" fmla="*/ 0 h 143"/>
                <a:gd name="T2" fmla="*/ 798 w 798"/>
                <a:gd name="T3" fmla="*/ 142 h 143"/>
                <a:gd name="T4" fmla="*/ 793 w 798"/>
                <a:gd name="T5" fmla="*/ 143 h 143"/>
                <a:gd name="T6" fmla="*/ 790 w 798"/>
                <a:gd name="T7" fmla="*/ 143 h 143"/>
                <a:gd name="T8" fmla="*/ 5 w 798"/>
                <a:gd name="T9" fmla="*/ 5 h 143"/>
                <a:gd name="T10" fmla="*/ 1 w 798"/>
                <a:gd name="T11" fmla="*/ 3 h 143"/>
                <a:gd name="T12" fmla="*/ 0 w 798"/>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8" h="143">
                  <a:moveTo>
                    <a:pt x="0" y="0"/>
                  </a:moveTo>
                  <a:lnTo>
                    <a:pt x="798" y="142"/>
                  </a:lnTo>
                  <a:lnTo>
                    <a:pt x="793" y="143"/>
                  </a:lnTo>
                  <a:lnTo>
                    <a:pt x="790" y="143"/>
                  </a:lnTo>
                  <a:lnTo>
                    <a:pt x="5" y="5"/>
                  </a:lnTo>
                  <a:lnTo>
                    <a:pt x="1"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7" name="Freeform 297">
              <a:extLst>
                <a:ext uri="{FF2B5EF4-FFF2-40B4-BE49-F238E27FC236}">
                  <a16:creationId xmlns:a16="http://schemas.microsoft.com/office/drawing/2014/main" id="{0A446880-B410-49C0-B240-1E24DB22A94F}"/>
                </a:ext>
              </a:extLst>
            </p:cNvPr>
            <p:cNvSpPr>
              <a:spLocks/>
            </p:cNvSpPr>
            <p:nvPr/>
          </p:nvSpPr>
          <p:spPr bwMode="auto">
            <a:xfrm>
              <a:off x="3064" y="1885"/>
              <a:ext cx="792" cy="142"/>
            </a:xfrm>
            <a:custGeom>
              <a:avLst/>
              <a:gdLst>
                <a:gd name="T0" fmla="*/ 0 w 792"/>
                <a:gd name="T1" fmla="*/ 0 h 142"/>
                <a:gd name="T2" fmla="*/ 792 w 792"/>
                <a:gd name="T3" fmla="*/ 140 h 142"/>
                <a:gd name="T4" fmla="*/ 789 w 792"/>
                <a:gd name="T5" fmla="*/ 140 h 142"/>
                <a:gd name="T6" fmla="*/ 786 w 792"/>
                <a:gd name="T7" fmla="*/ 142 h 142"/>
                <a:gd name="T8" fmla="*/ 7 w 792"/>
                <a:gd name="T9" fmla="*/ 5 h 142"/>
                <a:gd name="T10" fmla="*/ 4 w 792"/>
                <a:gd name="T11" fmla="*/ 3 h 142"/>
                <a:gd name="T12" fmla="*/ 0 w 792"/>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2" h="142">
                  <a:moveTo>
                    <a:pt x="0" y="0"/>
                  </a:moveTo>
                  <a:lnTo>
                    <a:pt x="792" y="140"/>
                  </a:lnTo>
                  <a:lnTo>
                    <a:pt x="789" y="140"/>
                  </a:lnTo>
                  <a:lnTo>
                    <a:pt x="786" y="142"/>
                  </a:lnTo>
                  <a:lnTo>
                    <a:pt x="7" y="5"/>
                  </a:lnTo>
                  <a:lnTo>
                    <a:pt x="4"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8" name="Freeform 298">
              <a:extLst>
                <a:ext uri="{FF2B5EF4-FFF2-40B4-BE49-F238E27FC236}">
                  <a16:creationId xmlns:a16="http://schemas.microsoft.com/office/drawing/2014/main" id="{BCFD2819-A3EA-4D20-81E3-B1759B014939}"/>
                </a:ext>
              </a:extLst>
            </p:cNvPr>
            <p:cNvSpPr>
              <a:spLocks/>
            </p:cNvSpPr>
            <p:nvPr/>
          </p:nvSpPr>
          <p:spPr bwMode="auto">
            <a:xfrm>
              <a:off x="3068" y="1887"/>
              <a:ext cx="785" cy="142"/>
            </a:xfrm>
            <a:custGeom>
              <a:avLst/>
              <a:gdLst>
                <a:gd name="T0" fmla="*/ 0 w 785"/>
                <a:gd name="T1" fmla="*/ 0 h 142"/>
                <a:gd name="T2" fmla="*/ 785 w 785"/>
                <a:gd name="T3" fmla="*/ 138 h 142"/>
                <a:gd name="T4" fmla="*/ 782 w 785"/>
                <a:gd name="T5" fmla="*/ 140 h 142"/>
                <a:gd name="T6" fmla="*/ 778 w 785"/>
                <a:gd name="T7" fmla="*/ 142 h 142"/>
                <a:gd name="T8" fmla="*/ 7 w 785"/>
                <a:gd name="T9" fmla="*/ 6 h 142"/>
                <a:gd name="T10" fmla="*/ 3 w 785"/>
                <a:gd name="T11" fmla="*/ 3 h 142"/>
                <a:gd name="T12" fmla="*/ 0 w 785"/>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5" h="142">
                  <a:moveTo>
                    <a:pt x="0" y="0"/>
                  </a:moveTo>
                  <a:lnTo>
                    <a:pt x="785" y="138"/>
                  </a:lnTo>
                  <a:lnTo>
                    <a:pt x="782" y="140"/>
                  </a:lnTo>
                  <a:lnTo>
                    <a:pt x="778" y="142"/>
                  </a:lnTo>
                  <a:lnTo>
                    <a:pt x="7" y="6"/>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39" name="Freeform 299">
              <a:extLst>
                <a:ext uri="{FF2B5EF4-FFF2-40B4-BE49-F238E27FC236}">
                  <a16:creationId xmlns:a16="http://schemas.microsoft.com/office/drawing/2014/main" id="{4F83C530-01DE-4E28-AA9A-3ACA09751518}"/>
                </a:ext>
              </a:extLst>
            </p:cNvPr>
            <p:cNvSpPr>
              <a:spLocks/>
            </p:cNvSpPr>
            <p:nvPr/>
          </p:nvSpPr>
          <p:spPr bwMode="auto">
            <a:xfrm>
              <a:off x="3071" y="1890"/>
              <a:ext cx="779" cy="140"/>
            </a:xfrm>
            <a:custGeom>
              <a:avLst/>
              <a:gdLst>
                <a:gd name="T0" fmla="*/ 0 w 779"/>
                <a:gd name="T1" fmla="*/ 0 h 140"/>
                <a:gd name="T2" fmla="*/ 779 w 779"/>
                <a:gd name="T3" fmla="*/ 137 h 140"/>
                <a:gd name="T4" fmla="*/ 775 w 779"/>
                <a:gd name="T5" fmla="*/ 139 h 140"/>
                <a:gd name="T6" fmla="*/ 770 w 779"/>
                <a:gd name="T7" fmla="*/ 140 h 140"/>
                <a:gd name="T8" fmla="*/ 7 w 779"/>
                <a:gd name="T9" fmla="*/ 5 h 140"/>
                <a:gd name="T10" fmla="*/ 4 w 779"/>
                <a:gd name="T11" fmla="*/ 3 h 140"/>
                <a:gd name="T12" fmla="*/ 0 w 779"/>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9" h="140">
                  <a:moveTo>
                    <a:pt x="0" y="0"/>
                  </a:moveTo>
                  <a:lnTo>
                    <a:pt x="779" y="137"/>
                  </a:lnTo>
                  <a:lnTo>
                    <a:pt x="775" y="139"/>
                  </a:lnTo>
                  <a:lnTo>
                    <a:pt x="770" y="140"/>
                  </a:lnTo>
                  <a:lnTo>
                    <a:pt x="7" y="5"/>
                  </a:lnTo>
                  <a:lnTo>
                    <a:pt x="4" y="3"/>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0" name="Freeform 300">
              <a:extLst>
                <a:ext uri="{FF2B5EF4-FFF2-40B4-BE49-F238E27FC236}">
                  <a16:creationId xmlns:a16="http://schemas.microsoft.com/office/drawing/2014/main" id="{0CD7944D-A5A1-47CA-9349-0CCE2153058E}"/>
                </a:ext>
              </a:extLst>
            </p:cNvPr>
            <p:cNvSpPr>
              <a:spLocks/>
            </p:cNvSpPr>
            <p:nvPr/>
          </p:nvSpPr>
          <p:spPr bwMode="auto">
            <a:xfrm>
              <a:off x="3075" y="1893"/>
              <a:ext cx="771" cy="139"/>
            </a:xfrm>
            <a:custGeom>
              <a:avLst/>
              <a:gdLst>
                <a:gd name="T0" fmla="*/ 0 w 771"/>
                <a:gd name="T1" fmla="*/ 0 h 139"/>
                <a:gd name="T2" fmla="*/ 771 w 771"/>
                <a:gd name="T3" fmla="*/ 136 h 139"/>
                <a:gd name="T4" fmla="*/ 766 w 771"/>
                <a:gd name="T5" fmla="*/ 137 h 139"/>
                <a:gd name="T6" fmla="*/ 763 w 771"/>
                <a:gd name="T7" fmla="*/ 139 h 139"/>
                <a:gd name="T8" fmla="*/ 5 w 771"/>
                <a:gd name="T9" fmla="*/ 6 h 139"/>
                <a:gd name="T10" fmla="*/ 3 w 771"/>
                <a:gd name="T11" fmla="*/ 2 h 139"/>
                <a:gd name="T12" fmla="*/ 0 w 771"/>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1" h="139">
                  <a:moveTo>
                    <a:pt x="0" y="0"/>
                  </a:moveTo>
                  <a:lnTo>
                    <a:pt x="771" y="136"/>
                  </a:lnTo>
                  <a:lnTo>
                    <a:pt x="766" y="137"/>
                  </a:lnTo>
                  <a:lnTo>
                    <a:pt x="763" y="139"/>
                  </a:lnTo>
                  <a:lnTo>
                    <a:pt x="5" y="6"/>
                  </a:lnTo>
                  <a:lnTo>
                    <a:pt x="3" y="2"/>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1" name="Freeform 301">
              <a:extLst>
                <a:ext uri="{FF2B5EF4-FFF2-40B4-BE49-F238E27FC236}">
                  <a16:creationId xmlns:a16="http://schemas.microsoft.com/office/drawing/2014/main" id="{DE892639-9C6C-470A-8456-0EEDC56F8865}"/>
                </a:ext>
              </a:extLst>
            </p:cNvPr>
            <p:cNvSpPr>
              <a:spLocks/>
            </p:cNvSpPr>
            <p:nvPr/>
          </p:nvSpPr>
          <p:spPr bwMode="auto">
            <a:xfrm>
              <a:off x="3078" y="1895"/>
              <a:ext cx="763" cy="139"/>
            </a:xfrm>
            <a:custGeom>
              <a:avLst/>
              <a:gdLst>
                <a:gd name="T0" fmla="*/ 0 w 763"/>
                <a:gd name="T1" fmla="*/ 0 h 139"/>
                <a:gd name="T2" fmla="*/ 763 w 763"/>
                <a:gd name="T3" fmla="*/ 135 h 139"/>
                <a:gd name="T4" fmla="*/ 760 w 763"/>
                <a:gd name="T5" fmla="*/ 137 h 139"/>
                <a:gd name="T6" fmla="*/ 756 w 763"/>
                <a:gd name="T7" fmla="*/ 139 h 139"/>
                <a:gd name="T8" fmla="*/ 5 w 763"/>
                <a:gd name="T9" fmla="*/ 7 h 139"/>
                <a:gd name="T10" fmla="*/ 2 w 763"/>
                <a:gd name="T11" fmla="*/ 4 h 139"/>
                <a:gd name="T12" fmla="*/ 0 w 763"/>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9">
                  <a:moveTo>
                    <a:pt x="0" y="0"/>
                  </a:moveTo>
                  <a:lnTo>
                    <a:pt x="763" y="135"/>
                  </a:lnTo>
                  <a:lnTo>
                    <a:pt x="760" y="137"/>
                  </a:lnTo>
                  <a:lnTo>
                    <a:pt x="756" y="139"/>
                  </a:lnTo>
                  <a:lnTo>
                    <a:pt x="5" y="7"/>
                  </a:lnTo>
                  <a:lnTo>
                    <a:pt x="2" y="4"/>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2" name="Freeform 302">
              <a:extLst>
                <a:ext uri="{FF2B5EF4-FFF2-40B4-BE49-F238E27FC236}">
                  <a16:creationId xmlns:a16="http://schemas.microsoft.com/office/drawing/2014/main" id="{F139AEF9-1278-4601-AC04-1E007875EBFC}"/>
                </a:ext>
              </a:extLst>
            </p:cNvPr>
            <p:cNvSpPr>
              <a:spLocks/>
            </p:cNvSpPr>
            <p:nvPr/>
          </p:nvSpPr>
          <p:spPr bwMode="auto">
            <a:xfrm>
              <a:off x="3080" y="1899"/>
              <a:ext cx="758" cy="136"/>
            </a:xfrm>
            <a:custGeom>
              <a:avLst/>
              <a:gdLst>
                <a:gd name="T0" fmla="*/ 0 w 758"/>
                <a:gd name="T1" fmla="*/ 0 h 136"/>
                <a:gd name="T2" fmla="*/ 758 w 758"/>
                <a:gd name="T3" fmla="*/ 133 h 136"/>
                <a:gd name="T4" fmla="*/ 753 w 758"/>
                <a:gd name="T5" fmla="*/ 135 h 136"/>
                <a:gd name="T6" fmla="*/ 749 w 758"/>
                <a:gd name="T7" fmla="*/ 136 h 136"/>
                <a:gd name="T8" fmla="*/ 6 w 758"/>
                <a:gd name="T9" fmla="*/ 5 h 136"/>
                <a:gd name="T10" fmla="*/ 3 w 758"/>
                <a:gd name="T11" fmla="*/ 3 h 136"/>
                <a:gd name="T12" fmla="*/ 0 w 758"/>
                <a:gd name="T13" fmla="*/ 0 h 1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8" h="136">
                  <a:moveTo>
                    <a:pt x="0" y="0"/>
                  </a:moveTo>
                  <a:lnTo>
                    <a:pt x="758" y="133"/>
                  </a:lnTo>
                  <a:lnTo>
                    <a:pt x="753" y="135"/>
                  </a:lnTo>
                  <a:lnTo>
                    <a:pt x="749" y="136"/>
                  </a:lnTo>
                  <a:lnTo>
                    <a:pt x="6" y="5"/>
                  </a:lnTo>
                  <a:lnTo>
                    <a:pt x="3" y="3"/>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3" name="Freeform 303">
              <a:extLst>
                <a:ext uri="{FF2B5EF4-FFF2-40B4-BE49-F238E27FC236}">
                  <a16:creationId xmlns:a16="http://schemas.microsoft.com/office/drawing/2014/main" id="{DF75ECEB-D611-410C-8BCB-2ED66035EBE7}"/>
                </a:ext>
              </a:extLst>
            </p:cNvPr>
            <p:cNvSpPr>
              <a:spLocks/>
            </p:cNvSpPr>
            <p:nvPr/>
          </p:nvSpPr>
          <p:spPr bwMode="auto">
            <a:xfrm>
              <a:off x="3083" y="1902"/>
              <a:ext cx="751" cy="135"/>
            </a:xfrm>
            <a:custGeom>
              <a:avLst/>
              <a:gdLst>
                <a:gd name="T0" fmla="*/ 0 w 751"/>
                <a:gd name="T1" fmla="*/ 0 h 135"/>
                <a:gd name="T2" fmla="*/ 751 w 751"/>
                <a:gd name="T3" fmla="*/ 132 h 135"/>
                <a:gd name="T4" fmla="*/ 746 w 751"/>
                <a:gd name="T5" fmla="*/ 133 h 135"/>
                <a:gd name="T6" fmla="*/ 741 w 751"/>
                <a:gd name="T7" fmla="*/ 135 h 135"/>
                <a:gd name="T8" fmla="*/ 7 w 751"/>
                <a:gd name="T9" fmla="*/ 5 h 135"/>
                <a:gd name="T10" fmla="*/ 3 w 751"/>
                <a:gd name="T11" fmla="*/ 2 h 135"/>
                <a:gd name="T12" fmla="*/ 0 w 751"/>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1" h="135">
                  <a:moveTo>
                    <a:pt x="0" y="0"/>
                  </a:moveTo>
                  <a:lnTo>
                    <a:pt x="751" y="132"/>
                  </a:lnTo>
                  <a:lnTo>
                    <a:pt x="746" y="133"/>
                  </a:lnTo>
                  <a:lnTo>
                    <a:pt x="741" y="135"/>
                  </a:lnTo>
                  <a:lnTo>
                    <a:pt x="7" y="5"/>
                  </a:lnTo>
                  <a:lnTo>
                    <a:pt x="3" y="2"/>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4" name="Freeform 304">
              <a:extLst>
                <a:ext uri="{FF2B5EF4-FFF2-40B4-BE49-F238E27FC236}">
                  <a16:creationId xmlns:a16="http://schemas.microsoft.com/office/drawing/2014/main" id="{A50EC007-EC3C-4F44-B39A-9EFA26FD02F6}"/>
                </a:ext>
              </a:extLst>
            </p:cNvPr>
            <p:cNvSpPr>
              <a:spLocks/>
            </p:cNvSpPr>
            <p:nvPr/>
          </p:nvSpPr>
          <p:spPr bwMode="auto">
            <a:xfrm>
              <a:off x="3086" y="1904"/>
              <a:ext cx="743" cy="133"/>
            </a:xfrm>
            <a:custGeom>
              <a:avLst/>
              <a:gdLst>
                <a:gd name="T0" fmla="*/ 0 w 743"/>
                <a:gd name="T1" fmla="*/ 0 h 133"/>
                <a:gd name="T2" fmla="*/ 743 w 743"/>
                <a:gd name="T3" fmla="*/ 131 h 133"/>
                <a:gd name="T4" fmla="*/ 738 w 743"/>
                <a:gd name="T5" fmla="*/ 133 h 133"/>
                <a:gd name="T6" fmla="*/ 735 w 743"/>
                <a:gd name="T7" fmla="*/ 133 h 133"/>
                <a:gd name="T8" fmla="*/ 7 w 743"/>
                <a:gd name="T9" fmla="*/ 6 h 133"/>
                <a:gd name="T10" fmla="*/ 4 w 743"/>
                <a:gd name="T11" fmla="*/ 3 h 133"/>
                <a:gd name="T12" fmla="*/ 0 w 743"/>
                <a:gd name="T13" fmla="*/ 0 h 1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3" h="133">
                  <a:moveTo>
                    <a:pt x="0" y="0"/>
                  </a:moveTo>
                  <a:lnTo>
                    <a:pt x="743" y="131"/>
                  </a:lnTo>
                  <a:lnTo>
                    <a:pt x="738" y="133"/>
                  </a:lnTo>
                  <a:lnTo>
                    <a:pt x="735" y="133"/>
                  </a:lnTo>
                  <a:lnTo>
                    <a:pt x="7" y="6"/>
                  </a:lnTo>
                  <a:lnTo>
                    <a:pt x="4"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5" name="Freeform 305">
              <a:extLst>
                <a:ext uri="{FF2B5EF4-FFF2-40B4-BE49-F238E27FC236}">
                  <a16:creationId xmlns:a16="http://schemas.microsoft.com/office/drawing/2014/main" id="{C9200DE5-F54C-40A9-86ED-8A771F89067D}"/>
                </a:ext>
              </a:extLst>
            </p:cNvPr>
            <p:cNvSpPr>
              <a:spLocks/>
            </p:cNvSpPr>
            <p:nvPr/>
          </p:nvSpPr>
          <p:spPr bwMode="auto">
            <a:xfrm>
              <a:off x="3090" y="1907"/>
              <a:ext cx="734" cy="132"/>
            </a:xfrm>
            <a:custGeom>
              <a:avLst/>
              <a:gdLst>
                <a:gd name="T0" fmla="*/ 0 w 734"/>
                <a:gd name="T1" fmla="*/ 0 h 132"/>
                <a:gd name="T2" fmla="*/ 734 w 734"/>
                <a:gd name="T3" fmla="*/ 130 h 132"/>
                <a:gd name="T4" fmla="*/ 729 w 734"/>
                <a:gd name="T5" fmla="*/ 130 h 132"/>
                <a:gd name="T6" fmla="*/ 726 w 734"/>
                <a:gd name="T7" fmla="*/ 132 h 132"/>
                <a:gd name="T8" fmla="*/ 7 w 734"/>
                <a:gd name="T9" fmla="*/ 5 h 132"/>
                <a:gd name="T10" fmla="*/ 3 w 734"/>
                <a:gd name="T11" fmla="*/ 3 h 132"/>
                <a:gd name="T12" fmla="*/ 0 w 734"/>
                <a:gd name="T13" fmla="*/ 0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4" h="132">
                  <a:moveTo>
                    <a:pt x="0" y="0"/>
                  </a:moveTo>
                  <a:lnTo>
                    <a:pt x="734" y="130"/>
                  </a:lnTo>
                  <a:lnTo>
                    <a:pt x="729" y="130"/>
                  </a:lnTo>
                  <a:lnTo>
                    <a:pt x="726" y="132"/>
                  </a:lnTo>
                  <a:lnTo>
                    <a:pt x="7"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6" name="Freeform 306">
              <a:extLst>
                <a:ext uri="{FF2B5EF4-FFF2-40B4-BE49-F238E27FC236}">
                  <a16:creationId xmlns:a16="http://schemas.microsoft.com/office/drawing/2014/main" id="{D240633D-3F5D-4837-925D-A5A75F4990E5}"/>
                </a:ext>
              </a:extLst>
            </p:cNvPr>
            <p:cNvSpPr>
              <a:spLocks/>
            </p:cNvSpPr>
            <p:nvPr/>
          </p:nvSpPr>
          <p:spPr bwMode="auto">
            <a:xfrm>
              <a:off x="3093" y="1910"/>
              <a:ext cx="728" cy="130"/>
            </a:xfrm>
            <a:custGeom>
              <a:avLst/>
              <a:gdLst>
                <a:gd name="T0" fmla="*/ 0 w 728"/>
                <a:gd name="T1" fmla="*/ 0 h 130"/>
                <a:gd name="T2" fmla="*/ 728 w 728"/>
                <a:gd name="T3" fmla="*/ 127 h 130"/>
                <a:gd name="T4" fmla="*/ 723 w 728"/>
                <a:gd name="T5" fmla="*/ 129 h 130"/>
                <a:gd name="T6" fmla="*/ 718 w 728"/>
                <a:gd name="T7" fmla="*/ 130 h 130"/>
                <a:gd name="T8" fmla="*/ 7 w 728"/>
                <a:gd name="T9" fmla="*/ 5 h 130"/>
                <a:gd name="T10" fmla="*/ 4 w 728"/>
                <a:gd name="T11" fmla="*/ 2 h 130"/>
                <a:gd name="T12" fmla="*/ 0 w 728"/>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8" h="130">
                  <a:moveTo>
                    <a:pt x="0" y="0"/>
                  </a:moveTo>
                  <a:lnTo>
                    <a:pt x="728" y="127"/>
                  </a:lnTo>
                  <a:lnTo>
                    <a:pt x="723" y="129"/>
                  </a:lnTo>
                  <a:lnTo>
                    <a:pt x="718" y="130"/>
                  </a:lnTo>
                  <a:lnTo>
                    <a:pt x="7" y="5"/>
                  </a:lnTo>
                  <a:lnTo>
                    <a:pt x="4"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7" name="Freeform 307">
              <a:extLst>
                <a:ext uri="{FF2B5EF4-FFF2-40B4-BE49-F238E27FC236}">
                  <a16:creationId xmlns:a16="http://schemas.microsoft.com/office/drawing/2014/main" id="{68DCC86C-A47B-46FC-A969-A4940F42A499}"/>
                </a:ext>
              </a:extLst>
            </p:cNvPr>
            <p:cNvSpPr>
              <a:spLocks/>
            </p:cNvSpPr>
            <p:nvPr/>
          </p:nvSpPr>
          <p:spPr bwMode="auto">
            <a:xfrm>
              <a:off x="3097" y="1912"/>
              <a:ext cx="719" cy="130"/>
            </a:xfrm>
            <a:custGeom>
              <a:avLst/>
              <a:gdLst>
                <a:gd name="T0" fmla="*/ 0 w 719"/>
                <a:gd name="T1" fmla="*/ 0 h 130"/>
                <a:gd name="T2" fmla="*/ 719 w 719"/>
                <a:gd name="T3" fmla="*/ 127 h 130"/>
                <a:gd name="T4" fmla="*/ 714 w 719"/>
                <a:gd name="T5" fmla="*/ 128 h 130"/>
                <a:gd name="T6" fmla="*/ 709 w 719"/>
                <a:gd name="T7" fmla="*/ 130 h 130"/>
                <a:gd name="T8" fmla="*/ 5 w 719"/>
                <a:gd name="T9" fmla="*/ 5 h 130"/>
                <a:gd name="T10" fmla="*/ 3 w 719"/>
                <a:gd name="T11" fmla="*/ 3 h 130"/>
                <a:gd name="T12" fmla="*/ 0 w 719"/>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9" h="130">
                  <a:moveTo>
                    <a:pt x="0" y="0"/>
                  </a:moveTo>
                  <a:lnTo>
                    <a:pt x="719" y="127"/>
                  </a:lnTo>
                  <a:lnTo>
                    <a:pt x="714" y="128"/>
                  </a:lnTo>
                  <a:lnTo>
                    <a:pt x="709" y="130"/>
                  </a:lnTo>
                  <a:lnTo>
                    <a:pt x="5"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8" name="Freeform 308">
              <a:extLst>
                <a:ext uri="{FF2B5EF4-FFF2-40B4-BE49-F238E27FC236}">
                  <a16:creationId xmlns:a16="http://schemas.microsoft.com/office/drawing/2014/main" id="{B4076848-1F5B-43DB-9832-E9A9D1DDC5E4}"/>
                </a:ext>
              </a:extLst>
            </p:cNvPr>
            <p:cNvSpPr>
              <a:spLocks/>
            </p:cNvSpPr>
            <p:nvPr/>
          </p:nvSpPr>
          <p:spPr bwMode="auto">
            <a:xfrm>
              <a:off x="3100" y="1915"/>
              <a:ext cx="711" cy="129"/>
            </a:xfrm>
            <a:custGeom>
              <a:avLst/>
              <a:gdLst>
                <a:gd name="T0" fmla="*/ 0 w 711"/>
                <a:gd name="T1" fmla="*/ 0 h 129"/>
                <a:gd name="T2" fmla="*/ 711 w 711"/>
                <a:gd name="T3" fmla="*/ 125 h 129"/>
                <a:gd name="T4" fmla="*/ 706 w 711"/>
                <a:gd name="T5" fmla="*/ 127 h 129"/>
                <a:gd name="T6" fmla="*/ 701 w 711"/>
                <a:gd name="T7" fmla="*/ 129 h 129"/>
                <a:gd name="T8" fmla="*/ 5 w 711"/>
                <a:gd name="T9" fmla="*/ 6 h 129"/>
                <a:gd name="T10" fmla="*/ 2 w 711"/>
                <a:gd name="T11" fmla="*/ 2 h 129"/>
                <a:gd name="T12" fmla="*/ 0 w 711"/>
                <a:gd name="T13" fmla="*/ 0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1" h="129">
                  <a:moveTo>
                    <a:pt x="0" y="0"/>
                  </a:moveTo>
                  <a:lnTo>
                    <a:pt x="711" y="125"/>
                  </a:lnTo>
                  <a:lnTo>
                    <a:pt x="706" y="127"/>
                  </a:lnTo>
                  <a:lnTo>
                    <a:pt x="701" y="129"/>
                  </a:lnTo>
                  <a:lnTo>
                    <a:pt x="5" y="6"/>
                  </a:lnTo>
                  <a:lnTo>
                    <a:pt x="2"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49" name="Freeform 309">
              <a:extLst>
                <a:ext uri="{FF2B5EF4-FFF2-40B4-BE49-F238E27FC236}">
                  <a16:creationId xmlns:a16="http://schemas.microsoft.com/office/drawing/2014/main" id="{53507373-AC01-4F87-9DE5-6631045F8C3B}"/>
                </a:ext>
              </a:extLst>
            </p:cNvPr>
            <p:cNvSpPr>
              <a:spLocks/>
            </p:cNvSpPr>
            <p:nvPr/>
          </p:nvSpPr>
          <p:spPr bwMode="auto">
            <a:xfrm>
              <a:off x="3102" y="1917"/>
              <a:ext cx="704" cy="127"/>
            </a:xfrm>
            <a:custGeom>
              <a:avLst/>
              <a:gdLst>
                <a:gd name="T0" fmla="*/ 0 w 704"/>
                <a:gd name="T1" fmla="*/ 0 h 127"/>
                <a:gd name="T2" fmla="*/ 704 w 704"/>
                <a:gd name="T3" fmla="*/ 125 h 127"/>
                <a:gd name="T4" fmla="*/ 697 w 704"/>
                <a:gd name="T5" fmla="*/ 127 h 127"/>
                <a:gd name="T6" fmla="*/ 692 w 704"/>
                <a:gd name="T7" fmla="*/ 127 h 127"/>
                <a:gd name="T8" fmla="*/ 6 w 704"/>
                <a:gd name="T9" fmla="*/ 7 h 127"/>
                <a:gd name="T10" fmla="*/ 3 w 704"/>
                <a:gd name="T11" fmla="*/ 4 h 127"/>
                <a:gd name="T12" fmla="*/ 0 w 704"/>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4" h="127">
                  <a:moveTo>
                    <a:pt x="0" y="0"/>
                  </a:moveTo>
                  <a:lnTo>
                    <a:pt x="704" y="125"/>
                  </a:lnTo>
                  <a:lnTo>
                    <a:pt x="697" y="127"/>
                  </a:lnTo>
                  <a:lnTo>
                    <a:pt x="692" y="127"/>
                  </a:lnTo>
                  <a:lnTo>
                    <a:pt x="6" y="7"/>
                  </a:lnTo>
                  <a:lnTo>
                    <a:pt x="3" y="4"/>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0" name="Freeform 310">
              <a:extLst>
                <a:ext uri="{FF2B5EF4-FFF2-40B4-BE49-F238E27FC236}">
                  <a16:creationId xmlns:a16="http://schemas.microsoft.com/office/drawing/2014/main" id="{67CFA767-C176-4F67-AA19-145393F91D39}"/>
                </a:ext>
              </a:extLst>
            </p:cNvPr>
            <p:cNvSpPr>
              <a:spLocks/>
            </p:cNvSpPr>
            <p:nvPr/>
          </p:nvSpPr>
          <p:spPr bwMode="auto">
            <a:xfrm>
              <a:off x="3105" y="1921"/>
              <a:ext cx="696" cy="125"/>
            </a:xfrm>
            <a:custGeom>
              <a:avLst/>
              <a:gdLst>
                <a:gd name="T0" fmla="*/ 0 w 696"/>
                <a:gd name="T1" fmla="*/ 0 h 125"/>
                <a:gd name="T2" fmla="*/ 696 w 696"/>
                <a:gd name="T3" fmla="*/ 123 h 125"/>
                <a:gd name="T4" fmla="*/ 689 w 696"/>
                <a:gd name="T5" fmla="*/ 123 h 125"/>
                <a:gd name="T6" fmla="*/ 684 w 696"/>
                <a:gd name="T7" fmla="*/ 125 h 125"/>
                <a:gd name="T8" fmla="*/ 7 w 696"/>
                <a:gd name="T9" fmla="*/ 5 h 125"/>
                <a:gd name="T10" fmla="*/ 3 w 696"/>
                <a:gd name="T11" fmla="*/ 3 h 125"/>
                <a:gd name="T12" fmla="*/ 0 w 696"/>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6" h="125">
                  <a:moveTo>
                    <a:pt x="0" y="0"/>
                  </a:moveTo>
                  <a:lnTo>
                    <a:pt x="696" y="123"/>
                  </a:lnTo>
                  <a:lnTo>
                    <a:pt x="689" y="123"/>
                  </a:lnTo>
                  <a:lnTo>
                    <a:pt x="684" y="125"/>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1" name="Freeform 311">
              <a:extLst>
                <a:ext uri="{FF2B5EF4-FFF2-40B4-BE49-F238E27FC236}">
                  <a16:creationId xmlns:a16="http://schemas.microsoft.com/office/drawing/2014/main" id="{1EEC99EE-146E-4477-B758-EE2880A3A789}"/>
                </a:ext>
              </a:extLst>
            </p:cNvPr>
            <p:cNvSpPr>
              <a:spLocks/>
            </p:cNvSpPr>
            <p:nvPr/>
          </p:nvSpPr>
          <p:spPr bwMode="auto">
            <a:xfrm>
              <a:off x="3108" y="1924"/>
              <a:ext cx="686" cy="123"/>
            </a:xfrm>
            <a:custGeom>
              <a:avLst/>
              <a:gdLst>
                <a:gd name="T0" fmla="*/ 0 w 686"/>
                <a:gd name="T1" fmla="*/ 0 h 123"/>
                <a:gd name="T2" fmla="*/ 686 w 686"/>
                <a:gd name="T3" fmla="*/ 120 h 123"/>
                <a:gd name="T4" fmla="*/ 681 w 686"/>
                <a:gd name="T5" fmla="*/ 122 h 123"/>
                <a:gd name="T6" fmla="*/ 674 w 686"/>
                <a:gd name="T7" fmla="*/ 123 h 123"/>
                <a:gd name="T8" fmla="*/ 7 w 686"/>
                <a:gd name="T9" fmla="*/ 5 h 123"/>
                <a:gd name="T10" fmla="*/ 4 w 686"/>
                <a:gd name="T11" fmla="*/ 2 h 123"/>
                <a:gd name="T12" fmla="*/ 0 w 686"/>
                <a:gd name="T13" fmla="*/ 0 h 1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6" h="123">
                  <a:moveTo>
                    <a:pt x="0" y="0"/>
                  </a:moveTo>
                  <a:lnTo>
                    <a:pt x="686" y="120"/>
                  </a:lnTo>
                  <a:lnTo>
                    <a:pt x="681" y="122"/>
                  </a:lnTo>
                  <a:lnTo>
                    <a:pt x="674" y="123"/>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2" name="Freeform 312">
              <a:extLst>
                <a:ext uri="{FF2B5EF4-FFF2-40B4-BE49-F238E27FC236}">
                  <a16:creationId xmlns:a16="http://schemas.microsoft.com/office/drawing/2014/main" id="{30932DBC-BD19-4C2E-88CB-34EED969832D}"/>
                </a:ext>
              </a:extLst>
            </p:cNvPr>
            <p:cNvSpPr>
              <a:spLocks/>
            </p:cNvSpPr>
            <p:nvPr/>
          </p:nvSpPr>
          <p:spPr bwMode="auto">
            <a:xfrm>
              <a:off x="3112" y="1926"/>
              <a:ext cx="677" cy="121"/>
            </a:xfrm>
            <a:custGeom>
              <a:avLst/>
              <a:gdLst>
                <a:gd name="T0" fmla="*/ 0 w 677"/>
                <a:gd name="T1" fmla="*/ 0 h 121"/>
                <a:gd name="T2" fmla="*/ 677 w 677"/>
                <a:gd name="T3" fmla="*/ 120 h 121"/>
                <a:gd name="T4" fmla="*/ 670 w 677"/>
                <a:gd name="T5" fmla="*/ 121 h 121"/>
                <a:gd name="T6" fmla="*/ 665 w 677"/>
                <a:gd name="T7" fmla="*/ 121 h 121"/>
                <a:gd name="T8" fmla="*/ 6 w 677"/>
                <a:gd name="T9" fmla="*/ 6 h 121"/>
                <a:gd name="T10" fmla="*/ 3 w 677"/>
                <a:gd name="T11" fmla="*/ 3 h 121"/>
                <a:gd name="T12" fmla="*/ 0 w 677"/>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7" h="121">
                  <a:moveTo>
                    <a:pt x="0" y="0"/>
                  </a:moveTo>
                  <a:lnTo>
                    <a:pt x="677" y="120"/>
                  </a:lnTo>
                  <a:lnTo>
                    <a:pt x="670" y="121"/>
                  </a:lnTo>
                  <a:lnTo>
                    <a:pt x="665" y="121"/>
                  </a:lnTo>
                  <a:lnTo>
                    <a:pt x="6" y="6"/>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3" name="Freeform 313">
              <a:extLst>
                <a:ext uri="{FF2B5EF4-FFF2-40B4-BE49-F238E27FC236}">
                  <a16:creationId xmlns:a16="http://schemas.microsoft.com/office/drawing/2014/main" id="{483F163E-B091-4E59-BF51-86459D705706}"/>
                </a:ext>
              </a:extLst>
            </p:cNvPr>
            <p:cNvSpPr>
              <a:spLocks/>
            </p:cNvSpPr>
            <p:nvPr/>
          </p:nvSpPr>
          <p:spPr bwMode="auto">
            <a:xfrm>
              <a:off x="3115" y="1929"/>
              <a:ext cx="667" cy="120"/>
            </a:xfrm>
            <a:custGeom>
              <a:avLst/>
              <a:gdLst>
                <a:gd name="T0" fmla="*/ 0 w 667"/>
                <a:gd name="T1" fmla="*/ 0 h 120"/>
                <a:gd name="T2" fmla="*/ 667 w 667"/>
                <a:gd name="T3" fmla="*/ 118 h 120"/>
                <a:gd name="T4" fmla="*/ 660 w 667"/>
                <a:gd name="T5" fmla="*/ 118 h 120"/>
                <a:gd name="T6" fmla="*/ 655 w 667"/>
                <a:gd name="T7" fmla="*/ 120 h 120"/>
                <a:gd name="T8" fmla="*/ 7 w 667"/>
                <a:gd name="T9" fmla="*/ 5 h 120"/>
                <a:gd name="T10" fmla="*/ 3 w 667"/>
                <a:gd name="T11" fmla="*/ 3 h 120"/>
                <a:gd name="T12" fmla="*/ 0 w 667"/>
                <a:gd name="T13" fmla="*/ 0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7" h="120">
                  <a:moveTo>
                    <a:pt x="0" y="0"/>
                  </a:moveTo>
                  <a:lnTo>
                    <a:pt x="667" y="118"/>
                  </a:lnTo>
                  <a:lnTo>
                    <a:pt x="660" y="118"/>
                  </a:lnTo>
                  <a:lnTo>
                    <a:pt x="655" y="120"/>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4" name="Freeform 314">
              <a:extLst>
                <a:ext uri="{FF2B5EF4-FFF2-40B4-BE49-F238E27FC236}">
                  <a16:creationId xmlns:a16="http://schemas.microsoft.com/office/drawing/2014/main" id="{CFFEA37C-451B-43BC-87BF-B3F79CE3B4D4}"/>
                </a:ext>
              </a:extLst>
            </p:cNvPr>
            <p:cNvSpPr>
              <a:spLocks/>
            </p:cNvSpPr>
            <p:nvPr/>
          </p:nvSpPr>
          <p:spPr bwMode="auto">
            <a:xfrm>
              <a:off x="3118" y="1932"/>
              <a:ext cx="659" cy="119"/>
            </a:xfrm>
            <a:custGeom>
              <a:avLst/>
              <a:gdLst>
                <a:gd name="T0" fmla="*/ 0 w 659"/>
                <a:gd name="T1" fmla="*/ 0 h 119"/>
                <a:gd name="T2" fmla="*/ 659 w 659"/>
                <a:gd name="T3" fmla="*/ 115 h 119"/>
                <a:gd name="T4" fmla="*/ 652 w 659"/>
                <a:gd name="T5" fmla="*/ 117 h 119"/>
                <a:gd name="T6" fmla="*/ 645 w 659"/>
                <a:gd name="T7" fmla="*/ 119 h 119"/>
                <a:gd name="T8" fmla="*/ 7 w 659"/>
                <a:gd name="T9" fmla="*/ 5 h 119"/>
                <a:gd name="T10" fmla="*/ 4 w 659"/>
                <a:gd name="T11" fmla="*/ 2 h 119"/>
                <a:gd name="T12" fmla="*/ 0 w 65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9" h="119">
                  <a:moveTo>
                    <a:pt x="0" y="0"/>
                  </a:moveTo>
                  <a:lnTo>
                    <a:pt x="659" y="115"/>
                  </a:lnTo>
                  <a:lnTo>
                    <a:pt x="652" y="117"/>
                  </a:lnTo>
                  <a:lnTo>
                    <a:pt x="645" y="119"/>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5" name="Freeform 315">
              <a:extLst>
                <a:ext uri="{FF2B5EF4-FFF2-40B4-BE49-F238E27FC236}">
                  <a16:creationId xmlns:a16="http://schemas.microsoft.com/office/drawing/2014/main" id="{9D305E82-AF53-4928-8825-CE97EF6D8D03}"/>
                </a:ext>
              </a:extLst>
            </p:cNvPr>
            <p:cNvSpPr>
              <a:spLocks/>
            </p:cNvSpPr>
            <p:nvPr/>
          </p:nvSpPr>
          <p:spPr bwMode="auto">
            <a:xfrm>
              <a:off x="3122" y="1934"/>
              <a:ext cx="648" cy="117"/>
            </a:xfrm>
            <a:custGeom>
              <a:avLst/>
              <a:gdLst>
                <a:gd name="T0" fmla="*/ 0 w 648"/>
                <a:gd name="T1" fmla="*/ 0 h 117"/>
                <a:gd name="T2" fmla="*/ 648 w 648"/>
                <a:gd name="T3" fmla="*/ 115 h 117"/>
                <a:gd name="T4" fmla="*/ 641 w 648"/>
                <a:gd name="T5" fmla="*/ 117 h 117"/>
                <a:gd name="T6" fmla="*/ 633 w 648"/>
                <a:gd name="T7" fmla="*/ 117 h 117"/>
                <a:gd name="T8" fmla="*/ 7 w 648"/>
                <a:gd name="T9" fmla="*/ 7 h 117"/>
                <a:gd name="T10" fmla="*/ 3 w 648"/>
                <a:gd name="T11" fmla="*/ 3 h 117"/>
                <a:gd name="T12" fmla="*/ 0 w 648"/>
                <a:gd name="T13" fmla="*/ 0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8" h="117">
                  <a:moveTo>
                    <a:pt x="0" y="0"/>
                  </a:moveTo>
                  <a:lnTo>
                    <a:pt x="648" y="115"/>
                  </a:lnTo>
                  <a:lnTo>
                    <a:pt x="641" y="117"/>
                  </a:lnTo>
                  <a:lnTo>
                    <a:pt x="633" y="117"/>
                  </a:lnTo>
                  <a:lnTo>
                    <a:pt x="7" y="7"/>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6" name="Freeform 316">
              <a:extLst>
                <a:ext uri="{FF2B5EF4-FFF2-40B4-BE49-F238E27FC236}">
                  <a16:creationId xmlns:a16="http://schemas.microsoft.com/office/drawing/2014/main" id="{559AA243-BC5D-45D8-A2D1-2814396C68F8}"/>
                </a:ext>
              </a:extLst>
            </p:cNvPr>
            <p:cNvSpPr>
              <a:spLocks/>
            </p:cNvSpPr>
            <p:nvPr/>
          </p:nvSpPr>
          <p:spPr bwMode="auto">
            <a:xfrm>
              <a:off x="3125" y="1937"/>
              <a:ext cx="638" cy="115"/>
            </a:xfrm>
            <a:custGeom>
              <a:avLst/>
              <a:gdLst>
                <a:gd name="T0" fmla="*/ 0 w 638"/>
                <a:gd name="T1" fmla="*/ 0 h 115"/>
                <a:gd name="T2" fmla="*/ 638 w 638"/>
                <a:gd name="T3" fmla="*/ 114 h 115"/>
                <a:gd name="T4" fmla="*/ 630 w 638"/>
                <a:gd name="T5" fmla="*/ 114 h 115"/>
                <a:gd name="T6" fmla="*/ 623 w 638"/>
                <a:gd name="T7" fmla="*/ 115 h 115"/>
                <a:gd name="T8" fmla="*/ 7 w 638"/>
                <a:gd name="T9" fmla="*/ 5 h 115"/>
                <a:gd name="T10" fmla="*/ 4 w 638"/>
                <a:gd name="T11" fmla="*/ 4 h 115"/>
                <a:gd name="T12" fmla="*/ 0 w 638"/>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8" h="115">
                  <a:moveTo>
                    <a:pt x="0" y="0"/>
                  </a:moveTo>
                  <a:lnTo>
                    <a:pt x="638" y="114"/>
                  </a:lnTo>
                  <a:lnTo>
                    <a:pt x="630" y="114"/>
                  </a:lnTo>
                  <a:lnTo>
                    <a:pt x="623" y="115"/>
                  </a:lnTo>
                  <a:lnTo>
                    <a:pt x="7" y="5"/>
                  </a:lnTo>
                  <a:lnTo>
                    <a:pt x="4" y="4"/>
                  </a:lnTo>
                  <a:lnTo>
                    <a:pt x="0" y="0"/>
                  </a:lnTo>
                  <a:close/>
                </a:path>
              </a:pathLst>
            </a:custGeom>
            <a:solidFill>
              <a:srgbClr val="EBF2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7" name="Freeform 317">
              <a:extLst>
                <a:ext uri="{FF2B5EF4-FFF2-40B4-BE49-F238E27FC236}">
                  <a16:creationId xmlns:a16="http://schemas.microsoft.com/office/drawing/2014/main" id="{A2F0028C-1069-49D4-846B-B07DF6411506}"/>
                </a:ext>
              </a:extLst>
            </p:cNvPr>
            <p:cNvSpPr>
              <a:spLocks/>
            </p:cNvSpPr>
            <p:nvPr/>
          </p:nvSpPr>
          <p:spPr bwMode="auto">
            <a:xfrm>
              <a:off x="3129" y="1941"/>
              <a:ext cx="626" cy="111"/>
            </a:xfrm>
            <a:custGeom>
              <a:avLst/>
              <a:gdLst>
                <a:gd name="T0" fmla="*/ 0 w 626"/>
                <a:gd name="T1" fmla="*/ 0 h 111"/>
                <a:gd name="T2" fmla="*/ 626 w 626"/>
                <a:gd name="T3" fmla="*/ 110 h 111"/>
                <a:gd name="T4" fmla="*/ 619 w 626"/>
                <a:gd name="T5" fmla="*/ 111 h 111"/>
                <a:gd name="T6" fmla="*/ 611 w 626"/>
                <a:gd name="T7" fmla="*/ 111 h 111"/>
                <a:gd name="T8" fmla="*/ 6 w 626"/>
                <a:gd name="T9" fmla="*/ 5 h 111"/>
                <a:gd name="T10" fmla="*/ 3 w 626"/>
                <a:gd name="T11" fmla="*/ 1 h 111"/>
                <a:gd name="T12" fmla="*/ 0 w 626"/>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6" h="111">
                  <a:moveTo>
                    <a:pt x="0" y="0"/>
                  </a:moveTo>
                  <a:lnTo>
                    <a:pt x="626" y="110"/>
                  </a:lnTo>
                  <a:lnTo>
                    <a:pt x="619" y="111"/>
                  </a:lnTo>
                  <a:lnTo>
                    <a:pt x="611" y="111"/>
                  </a:lnTo>
                  <a:lnTo>
                    <a:pt x="6" y="5"/>
                  </a:lnTo>
                  <a:lnTo>
                    <a:pt x="3" y="1"/>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8" name="Freeform 318">
              <a:extLst>
                <a:ext uri="{FF2B5EF4-FFF2-40B4-BE49-F238E27FC236}">
                  <a16:creationId xmlns:a16="http://schemas.microsoft.com/office/drawing/2014/main" id="{841B7028-9039-46FA-A1A6-E39823926851}"/>
                </a:ext>
              </a:extLst>
            </p:cNvPr>
            <p:cNvSpPr>
              <a:spLocks/>
            </p:cNvSpPr>
            <p:nvPr/>
          </p:nvSpPr>
          <p:spPr bwMode="auto">
            <a:xfrm>
              <a:off x="3132" y="1942"/>
              <a:ext cx="616" cy="112"/>
            </a:xfrm>
            <a:custGeom>
              <a:avLst/>
              <a:gdLst>
                <a:gd name="T0" fmla="*/ 0 w 616"/>
                <a:gd name="T1" fmla="*/ 0 h 112"/>
                <a:gd name="T2" fmla="*/ 616 w 616"/>
                <a:gd name="T3" fmla="*/ 110 h 112"/>
                <a:gd name="T4" fmla="*/ 608 w 616"/>
                <a:gd name="T5" fmla="*/ 110 h 112"/>
                <a:gd name="T6" fmla="*/ 599 w 616"/>
                <a:gd name="T7" fmla="*/ 112 h 112"/>
                <a:gd name="T8" fmla="*/ 7 w 616"/>
                <a:gd name="T9" fmla="*/ 7 h 112"/>
                <a:gd name="T10" fmla="*/ 3 w 616"/>
                <a:gd name="T11" fmla="*/ 4 h 112"/>
                <a:gd name="T12" fmla="*/ 0 w 616"/>
                <a:gd name="T13" fmla="*/ 0 h 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6" h="112">
                  <a:moveTo>
                    <a:pt x="0" y="0"/>
                  </a:moveTo>
                  <a:lnTo>
                    <a:pt x="616" y="110"/>
                  </a:lnTo>
                  <a:lnTo>
                    <a:pt x="608" y="110"/>
                  </a:lnTo>
                  <a:lnTo>
                    <a:pt x="599" y="112"/>
                  </a:lnTo>
                  <a:lnTo>
                    <a:pt x="7" y="7"/>
                  </a:lnTo>
                  <a:lnTo>
                    <a:pt x="3" y="4"/>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59" name="Freeform 319">
              <a:extLst>
                <a:ext uri="{FF2B5EF4-FFF2-40B4-BE49-F238E27FC236}">
                  <a16:creationId xmlns:a16="http://schemas.microsoft.com/office/drawing/2014/main" id="{5817A18F-CD0C-4800-AAE9-5B7E3E35712E}"/>
                </a:ext>
              </a:extLst>
            </p:cNvPr>
            <p:cNvSpPr>
              <a:spLocks/>
            </p:cNvSpPr>
            <p:nvPr/>
          </p:nvSpPr>
          <p:spPr bwMode="auto">
            <a:xfrm>
              <a:off x="3135" y="1946"/>
              <a:ext cx="605" cy="108"/>
            </a:xfrm>
            <a:custGeom>
              <a:avLst/>
              <a:gdLst>
                <a:gd name="T0" fmla="*/ 0 w 605"/>
                <a:gd name="T1" fmla="*/ 0 h 108"/>
                <a:gd name="T2" fmla="*/ 605 w 605"/>
                <a:gd name="T3" fmla="*/ 106 h 108"/>
                <a:gd name="T4" fmla="*/ 596 w 605"/>
                <a:gd name="T5" fmla="*/ 108 h 108"/>
                <a:gd name="T6" fmla="*/ 588 w 605"/>
                <a:gd name="T7" fmla="*/ 108 h 108"/>
                <a:gd name="T8" fmla="*/ 7 w 605"/>
                <a:gd name="T9" fmla="*/ 5 h 108"/>
                <a:gd name="T10" fmla="*/ 4 w 605"/>
                <a:gd name="T11" fmla="*/ 3 h 108"/>
                <a:gd name="T12" fmla="*/ 0 w 605"/>
                <a:gd name="T13" fmla="*/ 0 h 1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5" h="108">
                  <a:moveTo>
                    <a:pt x="0" y="0"/>
                  </a:moveTo>
                  <a:lnTo>
                    <a:pt x="605" y="106"/>
                  </a:lnTo>
                  <a:lnTo>
                    <a:pt x="596" y="108"/>
                  </a:lnTo>
                  <a:lnTo>
                    <a:pt x="588" y="108"/>
                  </a:lnTo>
                  <a:lnTo>
                    <a:pt x="7" y="5"/>
                  </a:lnTo>
                  <a:lnTo>
                    <a:pt x="4"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0" name="Freeform 320">
              <a:extLst>
                <a:ext uri="{FF2B5EF4-FFF2-40B4-BE49-F238E27FC236}">
                  <a16:creationId xmlns:a16="http://schemas.microsoft.com/office/drawing/2014/main" id="{FDBA0DF2-781F-46BB-BA6C-7BCD97072A3A}"/>
                </a:ext>
              </a:extLst>
            </p:cNvPr>
            <p:cNvSpPr>
              <a:spLocks/>
            </p:cNvSpPr>
            <p:nvPr/>
          </p:nvSpPr>
          <p:spPr bwMode="auto">
            <a:xfrm>
              <a:off x="3139" y="1949"/>
              <a:ext cx="592" cy="105"/>
            </a:xfrm>
            <a:custGeom>
              <a:avLst/>
              <a:gdLst>
                <a:gd name="T0" fmla="*/ 0 w 592"/>
                <a:gd name="T1" fmla="*/ 0 h 105"/>
                <a:gd name="T2" fmla="*/ 592 w 592"/>
                <a:gd name="T3" fmla="*/ 105 h 105"/>
                <a:gd name="T4" fmla="*/ 582 w 592"/>
                <a:gd name="T5" fmla="*/ 105 h 105"/>
                <a:gd name="T6" fmla="*/ 574 w 592"/>
                <a:gd name="T7" fmla="*/ 105 h 105"/>
                <a:gd name="T8" fmla="*/ 6 w 592"/>
                <a:gd name="T9" fmla="*/ 5 h 105"/>
                <a:gd name="T10" fmla="*/ 3 w 592"/>
                <a:gd name="T11" fmla="*/ 2 h 105"/>
                <a:gd name="T12" fmla="*/ 0 w 592"/>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2" h="105">
                  <a:moveTo>
                    <a:pt x="0" y="0"/>
                  </a:moveTo>
                  <a:lnTo>
                    <a:pt x="592" y="105"/>
                  </a:lnTo>
                  <a:lnTo>
                    <a:pt x="582" y="105"/>
                  </a:lnTo>
                  <a:lnTo>
                    <a:pt x="574" y="105"/>
                  </a:lnTo>
                  <a:lnTo>
                    <a:pt x="6" y="5"/>
                  </a:lnTo>
                  <a:lnTo>
                    <a:pt x="3" y="2"/>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1" name="Freeform 321">
              <a:extLst>
                <a:ext uri="{FF2B5EF4-FFF2-40B4-BE49-F238E27FC236}">
                  <a16:creationId xmlns:a16="http://schemas.microsoft.com/office/drawing/2014/main" id="{53B6757C-E546-4DDA-9E5A-473B949440C0}"/>
                </a:ext>
              </a:extLst>
            </p:cNvPr>
            <p:cNvSpPr>
              <a:spLocks/>
            </p:cNvSpPr>
            <p:nvPr/>
          </p:nvSpPr>
          <p:spPr bwMode="auto">
            <a:xfrm>
              <a:off x="3142" y="1951"/>
              <a:ext cx="581" cy="103"/>
            </a:xfrm>
            <a:custGeom>
              <a:avLst/>
              <a:gdLst>
                <a:gd name="T0" fmla="*/ 0 w 581"/>
                <a:gd name="T1" fmla="*/ 0 h 103"/>
                <a:gd name="T2" fmla="*/ 581 w 581"/>
                <a:gd name="T3" fmla="*/ 103 h 103"/>
                <a:gd name="T4" fmla="*/ 571 w 581"/>
                <a:gd name="T5" fmla="*/ 103 h 103"/>
                <a:gd name="T6" fmla="*/ 559 w 581"/>
                <a:gd name="T7" fmla="*/ 103 h 103"/>
                <a:gd name="T8" fmla="*/ 7 w 581"/>
                <a:gd name="T9" fmla="*/ 7 h 103"/>
                <a:gd name="T10" fmla="*/ 3 w 581"/>
                <a:gd name="T11" fmla="*/ 3 h 103"/>
                <a:gd name="T12" fmla="*/ 0 w 581"/>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1" h="103">
                  <a:moveTo>
                    <a:pt x="0" y="0"/>
                  </a:moveTo>
                  <a:lnTo>
                    <a:pt x="581" y="103"/>
                  </a:lnTo>
                  <a:lnTo>
                    <a:pt x="571" y="103"/>
                  </a:lnTo>
                  <a:lnTo>
                    <a:pt x="559" y="103"/>
                  </a:lnTo>
                  <a:lnTo>
                    <a:pt x="7" y="7"/>
                  </a:lnTo>
                  <a:lnTo>
                    <a:pt x="3"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2" name="Freeform 322">
              <a:extLst>
                <a:ext uri="{FF2B5EF4-FFF2-40B4-BE49-F238E27FC236}">
                  <a16:creationId xmlns:a16="http://schemas.microsoft.com/office/drawing/2014/main" id="{EA0916DE-F977-4525-ADFD-1CFAB46BDF16}"/>
                </a:ext>
              </a:extLst>
            </p:cNvPr>
            <p:cNvSpPr>
              <a:spLocks/>
            </p:cNvSpPr>
            <p:nvPr/>
          </p:nvSpPr>
          <p:spPr bwMode="auto">
            <a:xfrm>
              <a:off x="3145" y="1954"/>
              <a:ext cx="568" cy="100"/>
            </a:xfrm>
            <a:custGeom>
              <a:avLst/>
              <a:gdLst>
                <a:gd name="T0" fmla="*/ 0 w 568"/>
                <a:gd name="T1" fmla="*/ 0 h 100"/>
                <a:gd name="T2" fmla="*/ 568 w 568"/>
                <a:gd name="T3" fmla="*/ 100 h 100"/>
                <a:gd name="T4" fmla="*/ 556 w 568"/>
                <a:gd name="T5" fmla="*/ 100 h 100"/>
                <a:gd name="T6" fmla="*/ 544 w 568"/>
                <a:gd name="T7" fmla="*/ 100 h 100"/>
                <a:gd name="T8" fmla="*/ 7 w 568"/>
                <a:gd name="T9" fmla="*/ 5 h 100"/>
                <a:gd name="T10" fmla="*/ 7 w 568"/>
                <a:gd name="T11" fmla="*/ 5 h 100"/>
                <a:gd name="T12" fmla="*/ 7 w 568"/>
                <a:gd name="T13" fmla="*/ 5 h 100"/>
                <a:gd name="T14" fmla="*/ 4 w 568"/>
                <a:gd name="T15" fmla="*/ 2 h 100"/>
                <a:gd name="T16" fmla="*/ 0 w 568"/>
                <a:gd name="T17" fmla="*/ 0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8" h="100">
                  <a:moveTo>
                    <a:pt x="0" y="0"/>
                  </a:moveTo>
                  <a:lnTo>
                    <a:pt x="568" y="100"/>
                  </a:lnTo>
                  <a:lnTo>
                    <a:pt x="556" y="100"/>
                  </a:lnTo>
                  <a:lnTo>
                    <a:pt x="544" y="100"/>
                  </a:lnTo>
                  <a:lnTo>
                    <a:pt x="7" y="5"/>
                  </a:lnTo>
                  <a:lnTo>
                    <a:pt x="4" y="2"/>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3" name="Freeform 323">
              <a:extLst>
                <a:ext uri="{FF2B5EF4-FFF2-40B4-BE49-F238E27FC236}">
                  <a16:creationId xmlns:a16="http://schemas.microsoft.com/office/drawing/2014/main" id="{51B211BB-C853-4B0E-BC61-D8A04F52FA4E}"/>
                </a:ext>
              </a:extLst>
            </p:cNvPr>
            <p:cNvSpPr>
              <a:spLocks/>
            </p:cNvSpPr>
            <p:nvPr/>
          </p:nvSpPr>
          <p:spPr bwMode="auto">
            <a:xfrm>
              <a:off x="3149" y="1958"/>
              <a:ext cx="552" cy="96"/>
            </a:xfrm>
            <a:custGeom>
              <a:avLst/>
              <a:gdLst>
                <a:gd name="T0" fmla="*/ 0 w 552"/>
                <a:gd name="T1" fmla="*/ 0 h 96"/>
                <a:gd name="T2" fmla="*/ 552 w 552"/>
                <a:gd name="T3" fmla="*/ 96 h 96"/>
                <a:gd name="T4" fmla="*/ 540 w 552"/>
                <a:gd name="T5" fmla="*/ 96 h 96"/>
                <a:gd name="T6" fmla="*/ 528 w 552"/>
                <a:gd name="T7" fmla="*/ 96 h 96"/>
                <a:gd name="T8" fmla="*/ 7 w 552"/>
                <a:gd name="T9" fmla="*/ 5 h 96"/>
                <a:gd name="T10" fmla="*/ 5 w 552"/>
                <a:gd name="T11" fmla="*/ 3 h 96"/>
                <a:gd name="T12" fmla="*/ 3 w 552"/>
                <a:gd name="T13" fmla="*/ 1 h 96"/>
                <a:gd name="T14" fmla="*/ 2 w 552"/>
                <a:gd name="T15" fmla="*/ 0 h 96"/>
                <a:gd name="T16" fmla="*/ 0 w 552"/>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2" h="96">
                  <a:moveTo>
                    <a:pt x="0" y="0"/>
                  </a:moveTo>
                  <a:lnTo>
                    <a:pt x="552" y="96"/>
                  </a:lnTo>
                  <a:lnTo>
                    <a:pt x="540" y="96"/>
                  </a:lnTo>
                  <a:lnTo>
                    <a:pt x="528" y="96"/>
                  </a:lnTo>
                  <a:lnTo>
                    <a:pt x="7" y="5"/>
                  </a:lnTo>
                  <a:lnTo>
                    <a:pt x="5" y="3"/>
                  </a:lnTo>
                  <a:lnTo>
                    <a:pt x="3" y="1"/>
                  </a:lnTo>
                  <a:lnTo>
                    <a:pt x="2" y="0"/>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4" name="Freeform 324">
              <a:extLst>
                <a:ext uri="{FF2B5EF4-FFF2-40B4-BE49-F238E27FC236}">
                  <a16:creationId xmlns:a16="http://schemas.microsoft.com/office/drawing/2014/main" id="{E4AD6C57-849B-4405-99CD-93B2105854E9}"/>
                </a:ext>
              </a:extLst>
            </p:cNvPr>
            <p:cNvSpPr>
              <a:spLocks/>
            </p:cNvSpPr>
            <p:nvPr/>
          </p:nvSpPr>
          <p:spPr bwMode="auto">
            <a:xfrm>
              <a:off x="3152" y="1959"/>
              <a:ext cx="537" cy="95"/>
            </a:xfrm>
            <a:custGeom>
              <a:avLst/>
              <a:gdLst>
                <a:gd name="T0" fmla="*/ 0 w 537"/>
                <a:gd name="T1" fmla="*/ 0 h 95"/>
                <a:gd name="T2" fmla="*/ 537 w 537"/>
                <a:gd name="T3" fmla="*/ 95 h 95"/>
                <a:gd name="T4" fmla="*/ 524 w 537"/>
                <a:gd name="T5" fmla="*/ 95 h 95"/>
                <a:gd name="T6" fmla="*/ 510 w 537"/>
                <a:gd name="T7" fmla="*/ 95 h 95"/>
                <a:gd name="T8" fmla="*/ 7 w 537"/>
                <a:gd name="T9" fmla="*/ 7 h 95"/>
                <a:gd name="T10" fmla="*/ 4 w 537"/>
                <a:gd name="T11" fmla="*/ 4 h 95"/>
                <a:gd name="T12" fmla="*/ 0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0" y="0"/>
                  </a:moveTo>
                  <a:lnTo>
                    <a:pt x="537" y="95"/>
                  </a:lnTo>
                  <a:lnTo>
                    <a:pt x="524" y="95"/>
                  </a:lnTo>
                  <a:lnTo>
                    <a:pt x="510" y="95"/>
                  </a:lnTo>
                  <a:lnTo>
                    <a:pt x="7" y="7"/>
                  </a:lnTo>
                  <a:lnTo>
                    <a:pt x="4"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5" name="Freeform 325">
              <a:extLst>
                <a:ext uri="{FF2B5EF4-FFF2-40B4-BE49-F238E27FC236}">
                  <a16:creationId xmlns:a16="http://schemas.microsoft.com/office/drawing/2014/main" id="{A81AA2A6-C1E0-4794-B1EA-E07C6DFE960E}"/>
                </a:ext>
              </a:extLst>
            </p:cNvPr>
            <p:cNvSpPr>
              <a:spLocks/>
            </p:cNvSpPr>
            <p:nvPr/>
          </p:nvSpPr>
          <p:spPr bwMode="auto">
            <a:xfrm>
              <a:off x="3156" y="1963"/>
              <a:ext cx="521" cy="91"/>
            </a:xfrm>
            <a:custGeom>
              <a:avLst/>
              <a:gdLst>
                <a:gd name="T0" fmla="*/ 0 w 521"/>
                <a:gd name="T1" fmla="*/ 0 h 91"/>
                <a:gd name="T2" fmla="*/ 521 w 521"/>
                <a:gd name="T3" fmla="*/ 91 h 91"/>
                <a:gd name="T4" fmla="*/ 508 w 521"/>
                <a:gd name="T5" fmla="*/ 91 h 91"/>
                <a:gd name="T6" fmla="*/ 496 w 521"/>
                <a:gd name="T7" fmla="*/ 91 h 91"/>
                <a:gd name="T8" fmla="*/ 449 w 521"/>
                <a:gd name="T9" fmla="*/ 83 h 91"/>
                <a:gd name="T10" fmla="*/ 8 w 521"/>
                <a:gd name="T11" fmla="*/ 7 h 91"/>
                <a:gd name="T12" fmla="*/ 5 w 521"/>
                <a:gd name="T13" fmla="*/ 3 h 91"/>
                <a:gd name="T14" fmla="*/ 0 w 521"/>
                <a:gd name="T15" fmla="*/ 0 h 9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1" h="91">
                  <a:moveTo>
                    <a:pt x="0" y="0"/>
                  </a:moveTo>
                  <a:lnTo>
                    <a:pt x="521" y="91"/>
                  </a:lnTo>
                  <a:lnTo>
                    <a:pt x="508" y="91"/>
                  </a:lnTo>
                  <a:lnTo>
                    <a:pt x="496" y="91"/>
                  </a:lnTo>
                  <a:lnTo>
                    <a:pt x="449" y="83"/>
                  </a:lnTo>
                  <a:lnTo>
                    <a:pt x="8" y="7"/>
                  </a:lnTo>
                  <a:lnTo>
                    <a:pt x="5"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6" name="Freeform 326">
              <a:extLst>
                <a:ext uri="{FF2B5EF4-FFF2-40B4-BE49-F238E27FC236}">
                  <a16:creationId xmlns:a16="http://schemas.microsoft.com/office/drawing/2014/main" id="{D502235B-0A21-436F-AF09-35CADB48B904}"/>
                </a:ext>
              </a:extLst>
            </p:cNvPr>
            <p:cNvSpPr>
              <a:spLocks/>
            </p:cNvSpPr>
            <p:nvPr/>
          </p:nvSpPr>
          <p:spPr bwMode="auto">
            <a:xfrm>
              <a:off x="3159" y="1966"/>
              <a:ext cx="503" cy="88"/>
            </a:xfrm>
            <a:custGeom>
              <a:avLst/>
              <a:gdLst>
                <a:gd name="T0" fmla="*/ 0 w 503"/>
                <a:gd name="T1" fmla="*/ 0 h 88"/>
                <a:gd name="T2" fmla="*/ 503 w 503"/>
                <a:gd name="T3" fmla="*/ 88 h 88"/>
                <a:gd name="T4" fmla="*/ 498 w 503"/>
                <a:gd name="T5" fmla="*/ 88 h 88"/>
                <a:gd name="T6" fmla="*/ 493 w 503"/>
                <a:gd name="T7" fmla="*/ 88 h 88"/>
                <a:gd name="T8" fmla="*/ 304 w 503"/>
                <a:gd name="T9" fmla="*/ 58 h 88"/>
                <a:gd name="T10" fmla="*/ 12 w 503"/>
                <a:gd name="T11" fmla="*/ 7 h 88"/>
                <a:gd name="T12" fmla="*/ 7 w 503"/>
                <a:gd name="T13" fmla="*/ 4 h 88"/>
                <a:gd name="T14" fmla="*/ 0 w 503"/>
                <a:gd name="T15" fmla="*/ 0 h 8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3" h="88">
                  <a:moveTo>
                    <a:pt x="0" y="0"/>
                  </a:moveTo>
                  <a:lnTo>
                    <a:pt x="503" y="88"/>
                  </a:lnTo>
                  <a:lnTo>
                    <a:pt x="498" y="88"/>
                  </a:lnTo>
                  <a:lnTo>
                    <a:pt x="493" y="88"/>
                  </a:lnTo>
                  <a:lnTo>
                    <a:pt x="304" y="58"/>
                  </a:lnTo>
                  <a:lnTo>
                    <a:pt x="12" y="7"/>
                  </a:lnTo>
                  <a:lnTo>
                    <a:pt x="7"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7" name="Freeform 327">
              <a:extLst>
                <a:ext uri="{FF2B5EF4-FFF2-40B4-BE49-F238E27FC236}">
                  <a16:creationId xmlns:a16="http://schemas.microsoft.com/office/drawing/2014/main" id="{FFA86934-2CB3-4859-BFC8-092C1BAE564A}"/>
                </a:ext>
              </a:extLst>
            </p:cNvPr>
            <p:cNvSpPr>
              <a:spLocks/>
            </p:cNvSpPr>
            <p:nvPr/>
          </p:nvSpPr>
          <p:spPr bwMode="auto">
            <a:xfrm>
              <a:off x="3164" y="1970"/>
              <a:ext cx="441" cy="76"/>
            </a:xfrm>
            <a:custGeom>
              <a:avLst/>
              <a:gdLst>
                <a:gd name="T0" fmla="*/ 0 w 441"/>
                <a:gd name="T1" fmla="*/ 0 h 76"/>
                <a:gd name="T2" fmla="*/ 441 w 441"/>
                <a:gd name="T3" fmla="*/ 76 h 76"/>
                <a:gd name="T4" fmla="*/ 159 w 441"/>
                <a:gd name="T5" fmla="*/ 32 h 76"/>
                <a:gd name="T6" fmla="*/ 19 w 441"/>
                <a:gd name="T7" fmla="*/ 6 h 76"/>
                <a:gd name="T8" fmla="*/ 9 w 441"/>
                <a:gd name="T9" fmla="*/ 3 h 76"/>
                <a:gd name="T10" fmla="*/ 0 w 441"/>
                <a:gd name="T11" fmla="*/ 0 h 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1" h="76">
                  <a:moveTo>
                    <a:pt x="0" y="0"/>
                  </a:moveTo>
                  <a:lnTo>
                    <a:pt x="441" y="76"/>
                  </a:lnTo>
                  <a:lnTo>
                    <a:pt x="159" y="32"/>
                  </a:lnTo>
                  <a:lnTo>
                    <a:pt x="19" y="6"/>
                  </a:lnTo>
                  <a:lnTo>
                    <a:pt x="9"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8" name="Freeform 328">
              <a:extLst>
                <a:ext uri="{FF2B5EF4-FFF2-40B4-BE49-F238E27FC236}">
                  <a16:creationId xmlns:a16="http://schemas.microsoft.com/office/drawing/2014/main" id="{B3938235-EB8D-4C68-B173-EBFCEDEEAD04}"/>
                </a:ext>
              </a:extLst>
            </p:cNvPr>
            <p:cNvSpPr>
              <a:spLocks/>
            </p:cNvSpPr>
            <p:nvPr/>
          </p:nvSpPr>
          <p:spPr bwMode="auto">
            <a:xfrm>
              <a:off x="3171" y="1973"/>
              <a:ext cx="292" cy="51"/>
            </a:xfrm>
            <a:custGeom>
              <a:avLst/>
              <a:gdLst>
                <a:gd name="T0" fmla="*/ 0 w 292"/>
                <a:gd name="T1" fmla="*/ 0 h 51"/>
                <a:gd name="T2" fmla="*/ 292 w 292"/>
                <a:gd name="T3" fmla="*/ 51 h 51"/>
                <a:gd name="T4" fmla="*/ 35 w 292"/>
                <a:gd name="T5" fmla="*/ 10 h 51"/>
                <a:gd name="T6" fmla="*/ 17 w 292"/>
                <a:gd name="T7" fmla="*/ 5 h 51"/>
                <a:gd name="T8" fmla="*/ 0 w 292"/>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 h="51">
                  <a:moveTo>
                    <a:pt x="0" y="0"/>
                  </a:moveTo>
                  <a:lnTo>
                    <a:pt x="292" y="51"/>
                  </a:lnTo>
                  <a:lnTo>
                    <a:pt x="35" y="10"/>
                  </a:lnTo>
                  <a:lnTo>
                    <a:pt x="17" y="5"/>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69" name="Freeform 329">
              <a:extLst>
                <a:ext uri="{FF2B5EF4-FFF2-40B4-BE49-F238E27FC236}">
                  <a16:creationId xmlns:a16="http://schemas.microsoft.com/office/drawing/2014/main" id="{FA7AB282-3B40-40B9-AC87-BA9E2EF49E07}"/>
                </a:ext>
              </a:extLst>
            </p:cNvPr>
            <p:cNvSpPr>
              <a:spLocks/>
            </p:cNvSpPr>
            <p:nvPr/>
          </p:nvSpPr>
          <p:spPr bwMode="auto">
            <a:xfrm>
              <a:off x="3183" y="1976"/>
              <a:ext cx="140" cy="26"/>
            </a:xfrm>
            <a:custGeom>
              <a:avLst/>
              <a:gdLst>
                <a:gd name="T0" fmla="*/ 0 w 140"/>
                <a:gd name="T1" fmla="*/ 0 h 26"/>
                <a:gd name="T2" fmla="*/ 140 w 140"/>
                <a:gd name="T3" fmla="*/ 26 h 26"/>
                <a:gd name="T4" fmla="*/ 23 w 140"/>
                <a:gd name="T5" fmla="*/ 7 h 26"/>
                <a:gd name="T6" fmla="*/ 11 w 140"/>
                <a:gd name="T7" fmla="*/ 4 h 26"/>
                <a:gd name="T8" fmla="*/ 0 w 140"/>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26">
                  <a:moveTo>
                    <a:pt x="0" y="0"/>
                  </a:moveTo>
                  <a:lnTo>
                    <a:pt x="140" y="26"/>
                  </a:lnTo>
                  <a:lnTo>
                    <a:pt x="23" y="7"/>
                  </a:lnTo>
                  <a:lnTo>
                    <a:pt x="11" y="4"/>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0" name="Freeform 330">
              <a:extLst>
                <a:ext uri="{FF2B5EF4-FFF2-40B4-BE49-F238E27FC236}">
                  <a16:creationId xmlns:a16="http://schemas.microsoft.com/office/drawing/2014/main" id="{AED792D5-B72C-4715-93DC-B626FEA66B2C}"/>
                </a:ext>
              </a:extLst>
            </p:cNvPr>
            <p:cNvSpPr>
              <a:spLocks/>
            </p:cNvSpPr>
            <p:nvPr/>
          </p:nvSpPr>
          <p:spPr bwMode="auto">
            <a:xfrm>
              <a:off x="2911" y="1682"/>
              <a:ext cx="1048" cy="372"/>
            </a:xfrm>
            <a:custGeom>
              <a:avLst/>
              <a:gdLst>
                <a:gd name="T0" fmla="*/ 5 w 1048"/>
                <a:gd name="T1" fmla="*/ 2 h 372"/>
                <a:gd name="T2" fmla="*/ 1 w 1048"/>
                <a:gd name="T3" fmla="*/ 10 h 372"/>
                <a:gd name="T4" fmla="*/ 0 w 1048"/>
                <a:gd name="T5" fmla="*/ 21 h 372"/>
                <a:gd name="T6" fmla="*/ 1 w 1048"/>
                <a:gd name="T7" fmla="*/ 29 h 372"/>
                <a:gd name="T8" fmla="*/ 5 w 1048"/>
                <a:gd name="T9" fmla="*/ 37 h 372"/>
                <a:gd name="T10" fmla="*/ 30 w 1048"/>
                <a:gd name="T11" fmla="*/ 70 h 372"/>
                <a:gd name="T12" fmla="*/ 56 w 1048"/>
                <a:gd name="T13" fmla="*/ 102 h 372"/>
                <a:gd name="T14" fmla="*/ 84 w 1048"/>
                <a:gd name="T15" fmla="*/ 132 h 372"/>
                <a:gd name="T16" fmla="*/ 113 w 1048"/>
                <a:gd name="T17" fmla="*/ 162 h 372"/>
                <a:gd name="T18" fmla="*/ 143 w 1048"/>
                <a:gd name="T19" fmla="*/ 193 h 372"/>
                <a:gd name="T20" fmla="*/ 174 w 1048"/>
                <a:gd name="T21" fmla="*/ 222 h 372"/>
                <a:gd name="T22" fmla="*/ 207 w 1048"/>
                <a:gd name="T23" fmla="*/ 249 h 372"/>
                <a:gd name="T24" fmla="*/ 241 w 1048"/>
                <a:gd name="T25" fmla="*/ 277 h 372"/>
                <a:gd name="T26" fmla="*/ 251 w 1048"/>
                <a:gd name="T27" fmla="*/ 286 h 372"/>
                <a:gd name="T28" fmla="*/ 265 w 1048"/>
                <a:gd name="T29" fmla="*/ 293 h 372"/>
                <a:gd name="T30" fmla="*/ 280 w 1048"/>
                <a:gd name="T31" fmla="*/ 296 h 372"/>
                <a:gd name="T32" fmla="*/ 295 w 1048"/>
                <a:gd name="T33" fmla="*/ 301 h 372"/>
                <a:gd name="T34" fmla="*/ 741 w 1048"/>
                <a:gd name="T35" fmla="*/ 372 h 372"/>
                <a:gd name="T36" fmla="*/ 770 w 1048"/>
                <a:gd name="T37" fmla="*/ 372 h 372"/>
                <a:gd name="T38" fmla="*/ 795 w 1048"/>
                <a:gd name="T39" fmla="*/ 372 h 372"/>
                <a:gd name="T40" fmla="*/ 822 w 1048"/>
                <a:gd name="T41" fmla="*/ 370 h 372"/>
                <a:gd name="T42" fmla="*/ 846 w 1048"/>
                <a:gd name="T43" fmla="*/ 369 h 372"/>
                <a:gd name="T44" fmla="*/ 869 w 1048"/>
                <a:gd name="T45" fmla="*/ 365 h 372"/>
                <a:gd name="T46" fmla="*/ 891 w 1048"/>
                <a:gd name="T47" fmla="*/ 360 h 372"/>
                <a:gd name="T48" fmla="*/ 913 w 1048"/>
                <a:gd name="T49" fmla="*/ 355 h 372"/>
                <a:gd name="T50" fmla="*/ 932 w 1048"/>
                <a:gd name="T51" fmla="*/ 348 h 372"/>
                <a:gd name="T52" fmla="*/ 950 w 1048"/>
                <a:gd name="T53" fmla="*/ 340 h 372"/>
                <a:gd name="T54" fmla="*/ 969 w 1048"/>
                <a:gd name="T55" fmla="*/ 331 h 372"/>
                <a:gd name="T56" fmla="*/ 984 w 1048"/>
                <a:gd name="T57" fmla="*/ 321 h 372"/>
                <a:gd name="T58" fmla="*/ 999 w 1048"/>
                <a:gd name="T59" fmla="*/ 311 h 372"/>
                <a:gd name="T60" fmla="*/ 1013 w 1048"/>
                <a:gd name="T61" fmla="*/ 299 h 372"/>
                <a:gd name="T62" fmla="*/ 1026 w 1048"/>
                <a:gd name="T63" fmla="*/ 286 h 372"/>
                <a:gd name="T64" fmla="*/ 1036 w 1048"/>
                <a:gd name="T65" fmla="*/ 272 h 372"/>
                <a:gd name="T66" fmla="*/ 1048 w 1048"/>
                <a:gd name="T67" fmla="*/ 257 h 372"/>
                <a:gd name="T68" fmla="*/ 1038 w 1048"/>
                <a:gd name="T69" fmla="*/ 254 h 372"/>
                <a:gd name="T70" fmla="*/ 1033 w 1048"/>
                <a:gd name="T71" fmla="*/ 250 h 372"/>
                <a:gd name="T72" fmla="*/ 988 w 1048"/>
                <a:gd name="T73" fmla="*/ 213 h 372"/>
                <a:gd name="T74" fmla="*/ 944 w 1048"/>
                <a:gd name="T75" fmla="*/ 179 h 372"/>
                <a:gd name="T76" fmla="*/ 896 w 1048"/>
                <a:gd name="T77" fmla="*/ 149 h 372"/>
                <a:gd name="T78" fmla="*/ 851 w 1048"/>
                <a:gd name="T79" fmla="*/ 122 h 372"/>
                <a:gd name="T80" fmla="*/ 802 w 1048"/>
                <a:gd name="T81" fmla="*/ 97 h 372"/>
                <a:gd name="T82" fmla="*/ 753 w 1048"/>
                <a:gd name="T83" fmla="*/ 76 h 372"/>
                <a:gd name="T84" fmla="*/ 704 w 1048"/>
                <a:gd name="T85" fmla="*/ 58 h 372"/>
                <a:gd name="T86" fmla="*/ 653 w 1048"/>
                <a:gd name="T87" fmla="*/ 42 h 372"/>
                <a:gd name="T88" fmla="*/ 603 w 1048"/>
                <a:gd name="T89" fmla="*/ 29 h 372"/>
                <a:gd name="T90" fmla="*/ 550 w 1048"/>
                <a:gd name="T91" fmla="*/ 19 h 372"/>
                <a:gd name="T92" fmla="*/ 498 w 1048"/>
                <a:gd name="T93" fmla="*/ 10 h 372"/>
                <a:gd name="T94" fmla="*/ 446 w 1048"/>
                <a:gd name="T95" fmla="*/ 5 h 372"/>
                <a:gd name="T96" fmla="*/ 392 w 1048"/>
                <a:gd name="T97" fmla="*/ 2 h 372"/>
                <a:gd name="T98" fmla="*/ 337 w 1048"/>
                <a:gd name="T99" fmla="*/ 0 h 372"/>
                <a:gd name="T100" fmla="*/ 283 w 1048"/>
                <a:gd name="T101" fmla="*/ 0 h 372"/>
                <a:gd name="T102" fmla="*/ 229 w 1048"/>
                <a:gd name="T103" fmla="*/ 2 h 372"/>
                <a:gd name="T104" fmla="*/ 213 w 1048"/>
                <a:gd name="T105" fmla="*/ 4 h 372"/>
                <a:gd name="T106" fmla="*/ 167 w 1048"/>
                <a:gd name="T107" fmla="*/ 4 h 372"/>
                <a:gd name="T108" fmla="*/ 96 w 1048"/>
                <a:gd name="T109" fmla="*/ 4 h 372"/>
                <a:gd name="T110" fmla="*/ 5 w 1048"/>
                <a:gd name="T111" fmla="*/ 2 h 3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48" h="372">
                  <a:moveTo>
                    <a:pt x="5" y="2"/>
                  </a:moveTo>
                  <a:lnTo>
                    <a:pt x="1" y="10"/>
                  </a:lnTo>
                  <a:lnTo>
                    <a:pt x="0" y="21"/>
                  </a:lnTo>
                  <a:lnTo>
                    <a:pt x="1" y="29"/>
                  </a:lnTo>
                  <a:lnTo>
                    <a:pt x="5" y="37"/>
                  </a:lnTo>
                  <a:lnTo>
                    <a:pt x="30" y="70"/>
                  </a:lnTo>
                  <a:lnTo>
                    <a:pt x="56" y="102"/>
                  </a:lnTo>
                  <a:lnTo>
                    <a:pt x="84" y="132"/>
                  </a:lnTo>
                  <a:lnTo>
                    <a:pt x="113" y="162"/>
                  </a:lnTo>
                  <a:lnTo>
                    <a:pt x="143" y="193"/>
                  </a:lnTo>
                  <a:lnTo>
                    <a:pt x="174" y="222"/>
                  </a:lnTo>
                  <a:lnTo>
                    <a:pt x="207" y="249"/>
                  </a:lnTo>
                  <a:lnTo>
                    <a:pt x="241" y="277"/>
                  </a:lnTo>
                  <a:lnTo>
                    <a:pt x="251" y="286"/>
                  </a:lnTo>
                  <a:lnTo>
                    <a:pt x="265" y="293"/>
                  </a:lnTo>
                  <a:lnTo>
                    <a:pt x="280" y="296"/>
                  </a:lnTo>
                  <a:lnTo>
                    <a:pt x="295" y="301"/>
                  </a:lnTo>
                  <a:lnTo>
                    <a:pt x="741" y="372"/>
                  </a:lnTo>
                  <a:lnTo>
                    <a:pt x="770" y="372"/>
                  </a:lnTo>
                  <a:lnTo>
                    <a:pt x="795" y="372"/>
                  </a:lnTo>
                  <a:lnTo>
                    <a:pt x="822" y="370"/>
                  </a:lnTo>
                  <a:lnTo>
                    <a:pt x="846" y="369"/>
                  </a:lnTo>
                  <a:lnTo>
                    <a:pt x="869" y="365"/>
                  </a:lnTo>
                  <a:lnTo>
                    <a:pt x="891" y="360"/>
                  </a:lnTo>
                  <a:lnTo>
                    <a:pt x="913" y="355"/>
                  </a:lnTo>
                  <a:lnTo>
                    <a:pt x="932" y="348"/>
                  </a:lnTo>
                  <a:lnTo>
                    <a:pt x="950" y="340"/>
                  </a:lnTo>
                  <a:lnTo>
                    <a:pt x="969" y="331"/>
                  </a:lnTo>
                  <a:lnTo>
                    <a:pt x="984" y="321"/>
                  </a:lnTo>
                  <a:lnTo>
                    <a:pt x="999" y="311"/>
                  </a:lnTo>
                  <a:lnTo>
                    <a:pt x="1013" y="299"/>
                  </a:lnTo>
                  <a:lnTo>
                    <a:pt x="1026" y="286"/>
                  </a:lnTo>
                  <a:lnTo>
                    <a:pt x="1036" y="272"/>
                  </a:lnTo>
                  <a:lnTo>
                    <a:pt x="1048" y="257"/>
                  </a:lnTo>
                  <a:lnTo>
                    <a:pt x="1038" y="254"/>
                  </a:lnTo>
                  <a:lnTo>
                    <a:pt x="1033" y="250"/>
                  </a:lnTo>
                  <a:lnTo>
                    <a:pt x="988" y="213"/>
                  </a:lnTo>
                  <a:lnTo>
                    <a:pt x="944" y="179"/>
                  </a:lnTo>
                  <a:lnTo>
                    <a:pt x="896" y="149"/>
                  </a:lnTo>
                  <a:lnTo>
                    <a:pt x="851" y="122"/>
                  </a:lnTo>
                  <a:lnTo>
                    <a:pt x="802" y="97"/>
                  </a:lnTo>
                  <a:lnTo>
                    <a:pt x="753" y="76"/>
                  </a:lnTo>
                  <a:lnTo>
                    <a:pt x="704" y="58"/>
                  </a:lnTo>
                  <a:lnTo>
                    <a:pt x="653" y="42"/>
                  </a:lnTo>
                  <a:lnTo>
                    <a:pt x="603" y="29"/>
                  </a:lnTo>
                  <a:lnTo>
                    <a:pt x="550" y="19"/>
                  </a:lnTo>
                  <a:lnTo>
                    <a:pt x="498" y="10"/>
                  </a:lnTo>
                  <a:lnTo>
                    <a:pt x="446" y="5"/>
                  </a:lnTo>
                  <a:lnTo>
                    <a:pt x="392" y="2"/>
                  </a:lnTo>
                  <a:lnTo>
                    <a:pt x="337" y="0"/>
                  </a:lnTo>
                  <a:lnTo>
                    <a:pt x="283" y="0"/>
                  </a:lnTo>
                  <a:lnTo>
                    <a:pt x="229" y="2"/>
                  </a:lnTo>
                  <a:lnTo>
                    <a:pt x="213" y="4"/>
                  </a:lnTo>
                  <a:lnTo>
                    <a:pt x="167" y="4"/>
                  </a:lnTo>
                  <a:lnTo>
                    <a:pt x="96" y="4"/>
                  </a:lnTo>
                  <a:lnTo>
                    <a:pt x="5" y="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71" name="Freeform 331">
              <a:extLst>
                <a:ext uri="{FF2B5EF4-FFF2-40B4-BE49-F238E27FC236}">
                  <a16:creationId xmlns:a16="http://schemas.microsoft.com/office/drawing/2014/main" id="{8617C3C3-443B-405C-A94F-19A73FFFFB78}"/>
                </a:ext>
              </a:extLst>
            </p:cNvPr>
            <p:cNvSpPr>
              <a:spLocks/>
            </p:cNvSpPr>
            <p:nvPr/>
          </p:nvSpPr>
          <p:spPr bwMode="auto">
            <a:xfrm>
              <a:off x="2936" y="1699"/>
              <a:ext cx="998" cy="249"/>
            </a:xfrm>
            <a:custGeom>
              <a:avLst/>
              <a:gdLst>
                <a:gd name="T0" fmla="*/ 14 w 998"/>
                <a:gd name="T1" fmla="*/ 25 h 249"/>
                <a:gd name="T2" fmla="*/ 186 w 998"/>
                <a:gd name="T3" fmla="*/ 29 h 249"/>
                <a:gd name="T4" fmla="*/ 328 w 998"/>
                <a:gd name="T5" fmla="*/ 32 h 249"/>
                <a:gd name="T6" fmla="*/ 390 w 998"/>
                <a:gd name="T7" fmla="*/ 34 h 249"/>
                <a:gd name="T8" fmla="*/ 448 w 998"/>
                <a:gd name="T9" fmla="*/ 36 h 249"/>
                <a:gd name="T10" fmla="*/ 502 w 998"/>
                <a:gd name="T11" fmla="*/ 41 h 249"/>
                <a:gd name="T12" fmla="*/ 552 w 998"/>
                <a:gd name="T13" fmla="*/ 47 h 249"/>
                <a:gd name="T14" fmla="*/ 578 w 998"/>
                <a:gd name="T15" fmla="*/ 51 h 249"/>
                <a:gd name="T16" fmla="*/ 603 w 998"/>
                <a:gd name="T17" fmla="*/ 56 h 249"/>
                <a:gd name="T18" fmla="*/ 628 w 998"/>
                <a:gd name="T19" fmla="*/ 63 h 249"/>
                <a:gd name="T20" fmla="*/ 654 w 998"/>
                <a:gd name="T21" fmla="*/ 69 h 249"/>
                <a:gd name="T22" fmla="*/ 679 w 998"/>
                <a:gd name="T23" fmla="*/ 76 h 249"/>
                <a:gd name="T24" fmla="*/ 704 w 998"/>
                <a:gd name="T25" fmla="*/ 86 h 249"/>
                <a:gd name="T26" fmla="*/ 730 w 998"/>
                <a:gd name="T27" fmla="*/ 96 h 249"/>
                <a:gd name="T28" fmla="*/ 755 w 998"/>
                <a:gd name="T29" fmla="*/ 107 h 249"/>
                <a:gd name="T30" fmla="*/ 811 w 998"/>
                <a:gd name="T31" fmla="*/ 134 h 249"/>
                <a:gd name="T32" fmla="*/ 868 w 998"/>
                <a:gd name="T33" fmla="*/ 166 h 249"/>
                <a:gd name="T34" fmla="*/ 930 w 998"/>
                <a:gd name="T35" fmla="*/ 203 h 249"/>
                <a:gd name="T36" fmla="*/ 998 w 998"/>
                <a:gd name="T37" fmla="*/ 249 h 249"/>
                <a:gd name="T38" fmla="*/ 969 w 998"/>
                <a:gd name="T39" fmla="*/ 223 h 249"/>
                <a:gd name="T40" fmla="*/ 941 w 998"/>
                <a:gd name="T41" fmla="*/ 200 h 249"/>
                <a:gd name="T42" fmla="*/ 912 w 998"/>
                <a:gd name="T43" fmla="*/ 179 h 249"/>
                <a:gd name="T44" fmla="*/ 883 w 998"/>
                <a:gd name="T45" fmla="*/ 159 h 249"/>
                <a:gd name="T46" fmla="*/ 853 w 998"/>
                <a:gd name="T47" fmla="*/ 140 h 249"/>
                <a:gd name="T48" fmla="*/ 824 w 998"/>
                <a:gd name="T49" fmla="*/ 123 h 249"/>
                <a:gd name="T50" fmla="*/ 795 w 998"/>
                <a:gd name="T51" fmla="*/ 108 h 249"/>
                <a:gd name="T52" fmla="*/ 765 w 998"/>
                <a:gd name="T53" fmla="*/ 95 h 249"/>
                <a:gd name="T54" fmla="*/ 736 w 998"/>
                <a:gd name="T55" fmla="*/ 81 h 249"/>
                <a:gd name="T56" fmla="*/ 706 w 998"/>
                <a:gd name="T57" fmla="*/ 69 h 249"/>
                <a:gd name="T58" fmla="*/ 675 w 998"/>
                <a:gd name="T59" fmla="*/ 59 h 249"/>
                <a:gd name="T60" fmla="*/ 645 w 998"/>
                <a:gd name="T61" fmla="*/ 51 h 249"/>
                <a:gd name="T62" fmla="*/ 615 w 998"/>
                <a:gd name="T63" fmla="*/ 42 h 249"/>
                <a:gd name="T64" fmla="*/ 584 w 998"/>
                <a:gd name="T65" fmla="*/ 34 h 249"/>
                <a:gd name="T66" fmla="*/ 554 w 998"/>
                <a:gd name="T67" fmla="*/ 29 h 249"/>
                <a:gd name="T68" fmla="*/ 524 w 998"/>
                <a:gd name="T69" fmla="*/ 24 h 249"/>
                <a:gd name="T70" fmla="*/ 461 w 998"/>
                <a:gd name="T71" fmla="*/ 15 h 249"/>
                <a:gd name="T72" fmla="*/ 399 w 998"/>
                <a:gd name="T73" fmla="*/ 9 h 249"/>
                <a:gd name="T74" fmla="*/ 334 w 998"/>
                <a:gd name="T75" fmla="*/ 5 h 249"/>
                <a:gd name="T76" fmla="*/ 270 w 998"/>
                <a:gd name="T77" fmla="*/ 4 h 249"/>
                <a:gd name="T78" fmla="*/ 139 w 998"/>
                <a:gd name="T79" fmla="*/ 2 h 249"/>
                <a:gd name="T80" fmla="*/ 2 w 998"/>
                <a:gd name="T81" fmla="*/ 0 h 249"/>
                <a:gd name="T82" fmla="*/ 0 w 998"/>
                <a:gd name="T83" fmla="*/ 2 h 249"/>
                <a:gd name="T84" fmla="*/ 0 w 998"/>
                <a:gd name="T85" fmla="*/ 4 h 249"/>
                <a:gd name="T86" fmla="*/ 4 w 998"/>
                <a:gd name="T87" fmla="*/ 9 h 249"/>
                <a:gd name="T88" fmla="*/ 9 w 998"/>
                <a:gd name="T89" fmla="*/ 12 h 249"/>
                <a:gd name="T90" fmla="*/ 12 w 998"/>
                <a:gd name="T91" fmla="*/ 17 h 249"/>
                <a:gd name="T92" fmla="*/ 15 w 998"/>
                <a:gd name="T93" fmla="*/ 22 h 249"/>
                <a:gd name="T94" fmla="*/ 15 w 998"/>
                <a:gd name="T95" fmla="*/ 22 h 249"/>
                <a:gd name="T96" fmla="*/ 17 w 998"/>
                <a:gd name="T97" fmla="*/ 24 h 249"/>
                <a:gd name="T98" fmla="*/ 15 w 998"/>
                <a:gd name="T99" fmla="*/ 25 h 249"/>
                <a:gd name="T100" fmla="*/ 14 w 998"/>
                <a:gd name="T101" fmla="*/ 25 h 2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8" h="249">
                  <a:moveTo>
                    <a:pt x="14" y="25"/>
                  </a:moveTo>
                  <a:lnTo>
                    <a:pt x="186" y="29"/>
                  </a:lnTo>
                  <a:lnTo>
                    <a:pt x="328" y="32"/>
                  </a:lnTo>
                  <a:lnTo>
                    <a:pt x="390" y="34"/>
                  </a:lnTo>
                  <a:lnTo>
                    <a:pt x="448" y="36"/>
                  </a:lnTo>
                  <a:lnTo>
                    <a:pt x="502" y="41"/>
                  </a:lnTo>
                  <a:lnTo>
                    <a:pt x="552" y="47"/>
                  </a:lnTo>
                  <a:lnTo>
                    <a:pt x="578" y="51"/>
                  </a:lnTo>
                  <a:lnTo>
                    <a:pt x="603" y="56"/>
                  </a:lnTo>
                  <a:lnTo>
                    <a:pt x="628" y="63"/>
                  </a:lnTo>
                  <a:lnTo>
                    <a:pt x="654" y="69"/>
                  </a:lnTo>
                  <a:lnTo>
                    <a:pt x="679" y="76"/>
                  </a:lnTo>
                  <a:lnTo>
                    <a:pt x="704" y="86"/>
                  </a:lnTo>
                  <a:lnTo>
                    <a:pt x="730" y="96"/>
                  </a:lnTo>
                  <a:lnTo>
                    <a:pt x="755" y="107"/>
                  </a:lnTo>
                  <a:lnTo>
                    <a:pt x="811" y="134"/>
                  </a:lnTo>
                  <a:lnTo>
                    <a:pt x="868" y="166"/>
                  </a:lnTo>
                  <a:lnTo>
                    <a:pt x="930" y="203"/>
                  </a:lnTo>
                  <a:lnTo>
                    <a:pt x="998" y="249"/>
                  </a:lnTo>
                  <a:lnTo>
                    <a:pt x="969" y="223"/>
                  </a:lnTo>
                  <a:lnTo>
                    <a:pt x="941" y="200"/>
                  </a:lnTo>
                  <a:lnTo>
                    <a:pt x="912" y="179"/>
                  </a:lnTo>
                  <a:lnTo>
                    <a:pt x="883" y="159"/>
                  </a:lnTo>
                  <a:lnTo>
                    <a:pt x="853" y="140"/>
                  </a:lnTo>
                  <a:lnTo>
                    <a:pt x="824" y="123"/>
                  </a:lnTo>
                  <a:lnTo>
                    <a:pt x="795" y="108"/>
                  </a:lnTo>
                  <a:lnTo>
                    <a:pt x="765" y="95"/>
                  </a:lnTo>
                  <a:lnTo>
                    <a:pt x="736" y="81"/>
                  </a:lnTo>
                  <a:lnTo>
                    <a:pt x="706" y="69"/>
                  </a:lnTo>
                  <a:lnTo>
                    <a:pt x="675" y="59"/>
                  </a:lnTo>
                  <a:lnTo>
                    <a:pt x="645" y="51"/>
                  </a:lnTo>
                  <a:lnTo>
                    <a:pt x="615" y="42"/>
                  </a:lnTo>
                  <a:lnTo>
                    <a:pt x="584" y="34"/>
                  </a:lnTo>
                  <a:lnTo>
                    <a:pt x="554" y="29"/>
                  </a:lnTo>
                  <a:lnTo>
                    <a:pt x="524" y="24"/>
                  </a:lnTo>
                  <a:lnTo>
                    <a:pt x="461" y="15"/>
                  </a:lnTo>
                  <a:lnTo>
                    <a:pt x="399" y="9"/>
                  </a:lnTo>
                  <a:lnTo>
                    <a:pt x="334" y="5"/>
                  </a:lnTo>
                  <a:lnTo>
                    <a:pt x="270" y="4"/>
                  </a:lnTo>
                  <a:lnTo>
                    <a:pt x="139" y="2"/>
                  </a:lnTo>
                  <a:lnTo>
                    <a:pt x="2" y="0"/>
                  </a:lnTo>
                  <a:lnTo>
                    <a:pt x="0" y="2"/>
                  </a:lnTo>
                  <a:lnTo>
                    <a:pt x="0" y="4"/>
                  </a:lnTo>
                  <a:lnTo>
                    <a:pt x="4" y="9"/>
                  </a:lnTo>
                  <a:lnTo>
                    <a:pt x="9" y="12"/>
                  </a:lnTo>
                  <a:lnTo>
                    <a:pt x="12" y="17"/>
                  </a:lnTo>
                  <a:lnTo>
                    <a:pt x="15" y="22"/>
                  </a:lnTo>
                  <a:lnTo>
                    <a:pt x="17" y="24"/>
                  </a:lnTo>
                  <a:lnTo>
                    <a:pt x="15" y="25"/>
                  </a:lnTo>
                  <a:lnTo>
                    <a:pt x="1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2" name="Freeform 332">
              <a:extLst>
                <a:ext uri="{FF2B5EF4-FFF2-40B4-BE49-F238E27FC236}">
                  <a16:creationId xmlns:a16="http://schemas.microsoft.com/office/drawing/2014/main" id="{74031A70-714D-4BD4-8959-96966E0D0290}"/>
                </a:ext>
              </a:extLst>
            </p:cNvPr>
            <p:cNvSpPr>
              <a:spLocks/>
            </p:cNvSpPr>
            <p:nvPr/>
          </p:nvSpPr>
          <p:spPr bwMode="auto">
            <a:xfrm>
              <a:off x="2715" y="2111"/>
              <a:ext cx="981" cy="154"/>
            </a:xfrm>
            <a:custGeom>
              <a:avLst/>
              <a:gdLst>
                <a:gd name="T0" fmla="*/ 981 w 981"/>
                <a:gd name="T1" fmla="*/ 154 h 154"/>
                <a:gd name="T2" fmla="*/ 971 w 981"/>
                <a:gd name="T3" fmla="*/ 146 h 154"/>
                <a:gd name="T4" fmla="*/ 959 w 981"/>
                <a:gd name="T5" fmla="*/ 139 h 154"/>
                <a:gd name="T6" fmla="*/ 945 w 981"/>
                <a:gd name="T7" fmla="*/ 132 h 154"/>
                <a:gd name="T8" fmla="*/ 930 w 981"/>
                <a:gd name="T9" fmla="*/ 124 h 154"/>
                <a:gd name="T10" fmla="*/ 896 w 981"/>
                <a:gd name="T11" fmla="*/ 112 h 154"/>
                <a:gd name="T12" fmla="*/ 858 w 981"/>
                <a:gd name="T13" fmla="*/ 98 h 154"/>
                <a:gd name="T14" fmla="*/ 814 w 981"/>
                <a:gd name="T15" fmla="*/ 87 h 154"/>
                <a:gd name="T16" fmla="*/ 765 w 981"/>
                <a:gd name="T17" fmla="*/ 77 h 154"/>
                <a:gd name="T18" fmla="*/ 711 w 981"/>
                <a:gd name="T19" fmla="*/ 66 h 154"/>
                <a:gd name="T20" fmla="*/ 652 w 981"/>
                <a:gd name="T21" fmla="*/ 56 h 154"/>
                <a:gd name="T22" fmla="*/ 588 w 981"/>
                <a:gd name="T23" fmla="*/ 48 h 154"/>
                <a:gd name="T24" fmla="*/ 520 w 981"/>
                <a:gd name="T25" fmla="*/ 39 h 154"/>
                <a:gd name="T26" fmla="*/ 447 w 981"/>
                <a:gd name="T27" fmla="*/ 31 h 154"/>
                <a:gd name="T28" fmla="*/ 371 w 981"/>
                <a:gd name="T29" fmla="*/ 24 h 154"/>
                <a:gd name="T30" fmla="*/ 206 w 981"/>
                <a:gd name="T31" fmla="*/ 12 h 154"/>
                <a:gd name="T32" fmla="*/ 27 w 981"/>
                <a:gd name="T33" fmla="*/ 0 h 154"/>
                <a:gd name="T34" fmla="*/ 0 w 981"/>
                <a:gd name="T35" fmla="*/ 19 h 154"/>
                <a:gd name="T36" fmla="*/ 142 w 981"/>
                <a:gd name="T37" fmla="*/ 26 h 154"/>
                <a:gd name="T38" fmla="*/ 285 w 981"/>
                <a:gd name="T39" fmla="*/ 34 h 154"/>
                <a:gd name="T40" fmla="*/ 429 w 981"/>
                <a:gd name="T41" fmla="*/ 44 h 154"/>
                <a:gd name="T42" fmla="*/ 566 w 981"/>
                <a:gd name="T43" fmla="*/ 58 h 154"/>
                <a:gd name="T44" fmla="*/ 630 w 981"/>
                <a:gd name="T45" fmla="*/ 65 h 154"/>
                <a:gd name="T46" fmla="*/ 692 w 981"/>
                <a:gd name="T47" fmla="*/ 73 h 154"/>
                <a:gd name="T48" fmla="*/ 751 w 981"/>
                <a:gd name="T49" fmla="*/ 83 h 154"/>
                <a:gd name="T50" fmla="*/ 807 w 981"/>
                <a:gd name="T51" fmla="*/ 95 h 154"/>
                <a:gd name="T52" fmla="*/ 858 w 981"/>
                <a:gd name="T53" fmla="*/ 107 h 154"/>
                <a:gd name="T54" fmla="*/ 903 w 981"/>
                <a:gd name="T55" fmla="*/ 120 h 154"/>
                <a:gd name="T56" fmla="*/ 925 w 981"/>
                <a:gd name="T57" fmla="*/ 129 h 154"/>
                <a:gd name="T58" fmla="*/ 945 w 981"/>
                <a:gd name="T59" fmla="*/ 137 h 154"/>
                <a:gd name="T60" fmla="*/ 964 w 981"/>
                <a:gd name="T61" fmla="*/ 146 h 154"/>
                <a:gd name="T62" fmla="*/ 981 w 981"/>
                <a:gd name="T63" fmla="*/ 154 h 1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1" h="154">
                  <a:moveTo>
                    <a:pt x="981" y="154"/>
                  </a:moveTo>
                  <a:lnTo>
                    <a:pt x="971" y="146"/>
                  </a:lnTo>
                  <a:lnTo>
                    <a:pt x="959" y="139"/>
                  </a:lnTo>
                  <a:lnTo>
                    <a:pt x="945" y="132"/>
                  </a:lnTo>
                  <a:lnTo>
                    <a:pt x="930" y="124"/>
                  </a:lnTo>
                  <a:lnTo>
                    <a:pt x="896" y="112"/>
                  </a:lnTo>
                  <a:lnTo>
                    <a:pt x="858" y="98"/>
                  </a:lnTo>
                  <a:lnTo>
                    <a:pt x="814" y="87"/>
                  </a:lnTo>
                  <a:lnTo>
                    <a:pt x="765" y="77"/>
                  </a:lnTo>
                  <a:lnTo>
                    <a:pt x="711" y="66"/>
                  </a:lnTo>
                  <a:lnTo>
                    <a:pt x="652" y="56"/>
                  </a:lnTo>
                  <a:lnTo>
                    <a:pt x="588" y="48"/>
                  </a:lnTo>
                  <a:lnTo>
                    <a:pt x="520" y="39"/>
                  </a:lnTo>
                  <a:lnTo>
                    <a:pt x="447" y="31"/>
                  </a:lnTo>
                  <a:lnTo>
                    <a:pt x="371" y="24"/>
                  </a:lnTo>
                  <a:lnTo>
                    <a:pt x="206" y="12"/>
                  </a:lnTo>
                  <a:lnTo>
                    <a:pt x="27" y="0"/>
                  </a:lnTo>
                  <a:lnTo>
                    <a:pt x="0" y="19"/>
                  </a:lnTo>
                  <a:lnTo>
                    <a:pt x="142" y="26"/>
                  </a:lnTo>
                  <a:lnTo>
                    <a:pt x="285" y="34"/>
                  </a:lnTo>
                  <a:lnTo>
                    <a:pt x="429" y="44"/>
                  </a:lnTo>
                  <a:lnTo>
                    <a:pt x="566" y="58"/>
                  </a:lnTo>
                  <a:lnTo>
                    <a:pt x="630" y="65"/>
                  </a:lnTo>
                  <a:lnTo>
                    <a:pt x="692" y="73"/>
                  </a:lnTo>
                  <a:lnTo>
                    <a:pt x="751" y="83"/>
                  </a:lnTo>
                  <a:lnTo>
                    <a:pt x="807" y="95"/>
                  </a:lnTo>
                  <a:lnTo>
                    <a:pt x="858" y="107"/>
                  </a:lnTo>
                  <a:lnTo>
                    <a:pt x="903" y="120"/>
                  </a:lnTo>
                  <a:lnTo>
                    <a:pt x="925" y="129"/>
                  </a:lnTo>
                  <a:lnTo>
                    <a:pt x="945" y="137"/>
                  </a:lnTo>
                  <a:lnTo>
                    <a:pt x="964" y="146"/>
                  </a:lnTo>
                  <a:lnTo>
                    <a:pt x="981"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3" name="Freeform 333">
              <a:extLst>
                <a:ext uri="{FF2B5EF4-FFF2-40B4-BE49-F238E27FC236}">
                  <a16:creationId xmlns:a16="http://schemas.microsoft.com/office/drawing/2014/main" id="{E121F105-6312-4531-B30F-B0C1A6135C91}"/>
                </a:ext>
              </a:extLst>
            </p:cNvPr>
            <p:cNvSpPr>
              <a:spLocks/>
            </p:cNvSpPr>
            <p:nvPr/>
          </p:nvSpPr>
          <p:spPr bwMode="auto">
            <a:xfrm>
              <a:off x="1324" y="1757"/>
              <a:ext cx="348" cy="59"/>
            </a:xfrm>
            <a:custGeom>
              <a:avLst/>
              <a:gdLst>
                <a:gd name="T0" fmla="*/ 348 w 348"/>
                <a:gd name="T1" fmla="*/ 59 h 59"/>
                <a:gd name="T2" fmla="*/ 344 w 348"/>
                <a:gd name="T3" fmla="*/ 52 h 59"/>
                <a:gd name="T4" fmla="*/ 339 w 348"/>
                <a:gd name="T5" fmla="*/ 47 h 59"/>
                <a:gd name="T6" fmla="*/ 329 w 348"/>
                <a:gd name="T7" fmla="*/ 42 h 59"/>
                <a:gd name="T8" fmla="*/ 317 w 348"/>
                <a:gd name="T9" fmla="*/ 37 h 59"/>
                <a:gd name="T10" fmla="*/ 285 w 348"/>
                <a:gd name="T11" fmla="*/ 27 h 59"/>
                <a:gd name="T12" fmla="*/ 245 w 348"/>
                <a:gd name="T13" fmla="*/ 18 h 59"/>
                <a:gd name="T14" fmla="*/ 196 w 348"/>
                <a:gd name="T15" fmla="*/ 11 h 59"/>
                <a:gd name="T16" fmla="*/ 140 w 348"/>
                <a:gd name="T17" fmla="*/ 6 h 59"/>
                <a:gd name="T18" fmla="*/ 81 w 348"/>
                <a:gd name="T19" fmla="*/ 1 h 59"/>
                <a:gd name="T20" fmla="*/ 18 w 348"/>
                <a:gd name="T21" fmla="*/ 0 h 59"/>
                <a:gd name="T22" fmla="*/ 0 w 348"/>
                <a:gd name="T23" fmla="*/ 3 h 59"/>
                <a:gd name="T24" fmla="*/ 45 w 348"/>
                <a:gd name="T25" fmla="*/ 8 h 59"/>
                <a:gd name="T26" fmla="*/ 98 w 348"/>
                <a:gd name="T27" fmla="*/ 13 h 59"/>
                <a:gd name="T28" fmla="*/ 152 w 348"/>
                <a:gd name="T29" fmla="*/ 18 h 59"/>
                <a:gd name="T30" fmla="*/ 204 w 348"/>
                <a:gd name="T31" fmla="*/ 23 h 59"/>
                <a:gd name="T32" fmla="*/ 253 w 348"/>
                <a:gd name="T33" fmla="*/ 30 h 59"/>
                <a:gd name="T34" fmla="*/ 295 w 348"/>
                <a:gd name="T35" fmla="*/ 38 h 59"/>
                <a:gd name="T36" fmla="*/ 314 w 348"/>
                <a:gd name="T37" fmla="*/ 42 h 59"/>
                <a:gd name="T38" fmla="*/ 327 w 348"/>
                <a:gd name="T39" fmla="*/ 47 h 59"/>
                <a:gd name="T40" fmla="*/ 339 w 348"/>
                <a:gd name="T41" fmla="*/ 54 h 59"/>
                <a:gd name="T42" fmla="*/ 348 w 348"/>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8" h="59">
                  <a:moveTo>
                    <a:pt x="348" y="59"/>
                  </a:moveTo>
                  <a:lnTo>
                    <a:pt x="344" y="52"/>
                  </a:lnTo>
                  <a:lnTo>
                    <a:pt x="339" y="47"/>
                  </a:lnTo>
                  <a:lnTo>
                    <a:pt x="329" y="42"/>
                  </a:lnTo>
                  <a:lnTo>
                    <a:pt x="317" y="37"/>
                  </a:lnTo>
                  <a:lnTo>
                    <a:pt x="285" y="27"/>
                  </a:lnTo>
                  <a:lnTo>
                    <a:pt x="245" y="18"/>
                  </a:lnTo>
                  <a:lnTo>
                    <a:pt x="196" y="11"/>
                  </a:lnTo>
                  <a:lnTo>
                    <a:pt x="140" y="6"/>
                  </a:lnTo>
                  <a:lnTo>
                    <a:pt x="81" y="1"/>
                  </a:lnTo>
                  <a:lnTo>
                    <a:pt x="18" y="0"/>
                  </a:lnTo>
                  <a:lnTo>
                    <a:pt x="0" y="3"/>
                  </a:lnTo>
                  <a:lnTo>
                    <a:pt x="45" y="8"/>
                  </a:lnTo>
                  <a:lnTo>
                    <a:pt x="98" y="13"/>
                  </a:lnTo>
                  <a:lnTo>
                    <a:pt x="152" y="18"/>
                  </a:lnTo>
                  <a:lnTo>
                    <a:pt x="204" y="23"/>
                  </a:lnTo>
                  <a:lnTo>
                    <a:pt x="253" y="30"/>
                  </a:lnTo>
                  <a:lnTo>
                    <a:pt x="295" y="38"/>
                  </a:lnTo>
                  <a:lnTo>
                    <a:pt x="314" y="42"/>
                  </a:lnTo>
                  <a:lnTo>
                    <a:pt x="327" y="47"/>
                  </a:lnTo>
                  <a:lnTo>
                    <a:pt x="339" y="54"/>
                  </a:lnTo>
                  <a:lnTo>
                    <a:pt x="348"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4" name="Freeform 334">
              <a:extLst>
                <a:ext uri="{FF2B5EF4-FFF2-40B4-BE49-F238E27FC236}">
                  <a16:creationId xmlns:a16="http://schemas.microsoft.com/office/drawing/2014/main" id="{8DC0771B-D396-4E45-B484-AF2193369DAF}"/>
                </a:ext>
              </a:extLst>
            </p:cNvPr>
            <p:cNvSpPr>
              <a:spLocks/>
            </p:cNvSpPr>
            <p:nvPr/>
          </p:nvSpPr>
          <p:spPr bwMode="auto">
            <a:xfrm>
              <a:off x="2624" y="2130"/>
              <a:ext cx="1074" cy="139"/>
            </a:xfrm>
            <a:custGeom>
              <a:avLst/>
              <a:gdLst>
                <a:gd name="T0" fmla="*/ 1070 w 1074"/>
                <a:gd name="T1" fmla="*/ 139 h 139"/>
                <a:gd name="T2" fmla="*/ 1072 w 1074"/>
                <a:gd name="T3" fmla="*/ 137 h 139"/>
                <a:gd name="T4" fmla="*/ 1074 w 1074"/>
                <a:gd name="T5" fmla="*/ 137 h 139"/>
                <a:gd name="T6" fmla="*/ 1062 w 1074"/>
                <a:gd name="T7" fmla="*/ 128 h 139"/>
                <a:gd name="T8" fmla="*/ 1050 w 1074"/>
                <a:gd name="T9" fmla="*/ 122 h 139"/>
                <a:gd name="T10" fmla="*/ 1035 w 1074"/>
                <a:gd name="T11" fmla="*/ 113 h 139"/>
                <a:gd name="T12" fmla="*/ 1020 w 1074"/>
                <a:gd name="T13" fmla="*/ 107 h 139"/>
                <a:gd name="T14" fmla="*/ 984 w 1074"/>
                <a:gd name="T15" fmla="*/ 95 h 139"/>
                <a:gd name="T16" fmla="*/ 942 w 1074"/>
                <a:gd name="T17" fmla="*/ 83 h 139"/>
                <a:gd name="T18" fmla="*/ 895 w 1074"/>
                <a:gd name="T19" fmla="*/ 71 h 139"/>
                <a:gd name="T20" fmla="*/ 842 w 1074"/>
                <a:gd name="T21" fmla="*/ 61 h 139"/>
                <a:gd name="T22" fmla="*/ 787 w 1074"/>
                <a:gd name="T23" fmla="*/ 52 h 139"/>
                <a:gd name="T24" fmla="*/ 724 w 1074"/>
                <a:gd name="T25" fmla="*/ 44 h 139"/>
                <a:gd name="T26" fmla="*/ 658 w 1074"/>
                <a:gd name="T27" fmla="*/ 37 h 139"/>
                <a:gd name="T28" fmla="*/ 587 w 1074"/>
                <a:gd name="T29" fmla="*/ 30 h 139"/>
                <a:gd name="T30" fmla="*/ 513 w 1074"/>
                <a:gd name="T31" fmla="*/ 24 h 139"/>
                <a:gd name="T32" fmla="*/ 435 w 1074"/>
                <a:gd name="T33" fmla="*/ 19 h 139"/>
                <a:gd name="T34" fmla="*/ 270 w 1074"/>
                <a:gd name="T35" fmla="*/ 8 h 139"/>
                <a:gd name="T36" fmla="*/ 91 w 1074"/>
                <a:gd name="T37" fmla="*/ 0 h 139"/>
                <a:gd name="T38" fmla="*/ 0 w 1074"/>
                <a:gd name="T39" fmla="*/ 63 h 139"/>
                <a:gd name="T40" fmla="*/ 121 w 1074"/>
                <a:gd name="T41" fmla="*/ 56 h 139"/>
                <a:gd name="T42" fmla="*/ 263 w 1074"/>
                <a:gd name="T43" fmla="*/ 52 h 139"/>
                <a:gd name="T44" fmla="*/ 341 w 1074"/>
                <a:gd name="T45" fmla="*/ 51 h 139"/>
                <a:gd name="T46" fmla="*/ 420 w 1074"/>
                <a:gd name="T47" fmla="*/ 51 h 139"/>
                <a:gd name="T48" fmla="*/ 500 w 1074"/>
                <a:gd name="T49" fmla="*/ 51 h 139"/>
                <a:gd name="T50" fmla="*/ 579 w 1074"/>
                <a:gd name="T51" fmla="*/ 54 h 139"/>
                <a:gd name="T52" fmla="*/ 658 w 1074"/>
                <a:gd name="T53" fmla="*/ 58 h 139"/>
                <a:gd name="T54" fmla="*/ 734 w 1074"/>
                <a:gd name="T55" fmla="*/ 63 h 139"/>
                <a:gd name="T56" fmla="*/ 805 w 1074"/>
                <a:gd name="T57" fmla="*/ 69 h 139"/>
                <a:gd name="T58" fmla="*/ 873 w 1074"/>
                <a:gd name="T59" fmla="*/ 79 h 139"/>
                <a:gd name="T60" fmla="*/ 905 w 1074"/>
                <a:gd name="T61" fmla="*/ 85 h 139"/>
                <a:gd name="T62" fmla="*/ 933 w 1074"/>
                <a:gd name="T63" fmla="*/ 90 h 139"/>
                <a:gd name="T64" fmla="*/ 962 w 1074"/>
                <a:gd name="T65" fmla="*/ 96 h 139"/>
                <a:gd name="T66" fmla="*/ 987 w 1074"/>
                <a:gd name="T67" fmla="*/ 103 h 139"/>
                <a:gd name="T68" fmla="*/ 1013 w 1074"/>
                <a:gd name="T69" fmla="*/ 112 h 139"/>
                <a:gd name="T70" fmla="*/ 1035 w 1074"/>
                <a:gd name="T71" fmla="*/ 120 h 139"/>
                <a:gd name="T72" fmla="*/ 1053 w 1074"/>
                <a:gd name="T73" fmla="*/ 130 h 139"/>
                <a:gd name="T74" fmla="*/ 1070 w 1074"/>
                <a:gd name="T75" fmla="*/ 139 h 1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4" h="139">
                  <a:moveTo>
                    <a:pt x="1070" y="139"/>
                  </a:moveTo>
                  <a:lnTo>
                    <a:pt x="1072" y="137"/>
                  </a:lnTo>
                  <a:lnTo>
                    <a:pt x="1074" y="137"/>
                  </a:lnTo>
                  <a:lnTo>
                    <a:pt x="1062" y="128"/>
                  </a:lnTo>
                  <a:lnTo>
                    <a:pt x="1050" y="122"/>
                  </a:lnTo>
                  <a:lnTo>
                    <a:pt x="1035" y="113"/>
                  </a:lnTo>
                  <a:lnTo>
                    <a:pt x="1020" y="107"/>
                  </a:lnTo>
                  <a:lnTo>
                    <a:pt x="984" y="95"/>
                  </a:lnTo>
                  <a:lnTo>
                    <a:pt x="942" y="83"/>
                  </a:lnTo>
                  <a:lnTo>
                    <a:pt x="895" y="71"/>
                  </a:lnTo>
                  <a:lnTo>
                    <a:pt x="842" y="61"/>
                  </a:lnTo>
                  <a:lnTo>
                    <a:pt x="787" y="52"/>
                  </a:lnTo>
                  <a:lnTo>
                    <a:pt x="724" y="44"/>
                  </a:lnTo>
                  <a:lnTo>
                    <a:pt x="658" y="37"/>
                  </a:lnTo>
                  <a:lnTo>
                    <a:pt x="587" y="30"/>
                  </a:lnTo>
                  <a:lnTo>
                    <a:pt x="513" y="24"/>
                  </a:lnTo>
                  <a:lnTo>
                    <a:pt x="435" y="19"/>
                  </a:lnTo>
                  <a:lnTo>
                    <a:pt x="270" y="8"/>
                  </a:lnTo>
                  <a:lnTo>
                    <a:pt x="91" y="0"/>
                  </a:lnTo>
                  <a:lnTo>
                    <a:pt x="0" y="63"/>
                  </a:lnTo>
                  <a:lnTo>
                    <a:pt x="121" y="56"/>
                  </a:lnTo>
                  <a:lnTo>
                    <a:pt x="263" y="52"/>
                  </a:lnTo>
                  <a:lnTo>
                    <a:pt x="341" y="51"/>
                  </a:lnTo>
                  <a:lnTo>
                    <a:pt x="420" y="51"/>
                  </a:lnTo>
                  <a:lnTo>
                    <a:pt x="500" y="51"/>
                  </a:lnTo>
                  <a:lnTo>
                    <a:pt x="579" y="54"/>
                  </a:lnTo>
                  <a:lnTo>
                    <a:pt x="658" y="58"/>
                  </a:lnTo>
                  <a:lnTo>
                    <a:pt x="734" y="63"/>
                  </a:lnTo>
                  <a:lnTo>
                    <a:pt x="805" y="69"/>
                  </a:lnTo>
                  <a:lnTo>
                    <a:pt x="873" y="79"/>
                  </a:lnTo>
                  <a:lnTo>
                    <a:pt x="905" y="85"/>
                  </a:lnTo>
                  <a:lnTo>
                    <a:pt x="933" y="90"/>
                  </a:lnTo>
                  <a:lnTo>
                    <a:pt x="962" y="96"/>
                  </a:lnTo>
                  <a:lnTo>
                    <a:pt x="987" y="103"/>
                  </a:lnTo>
                  <a:lnTo>
                    <a:pt x="1013" y="112"/>
                  </a:lnTo>
                  <a:lnTo>
                    <a:pt x="1035" y="120"/>
                  </a:lnTo>
                  <a:lnTo>
                    <a:pt x="1053" y="130"/>
                  </a:lnTo>
                  <a:lnTo>
                    <a:pt x="1070" y="139"/>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5" name="Freeform 335">
              <a:extLst>
                <a:ext uri="{FF2B5EF4-FFF2-40B4-BE49-F238E27FC236}">
                  <a16:creationId xmlns:a16="http://schemas.microsoft.com/office/drawing/2014/main" id="{B8437EBE-A639-49FD-958A-CB9B3B24E1F1}"/>
                </a:ext>
              </a:extLst>
            </p:cNvPr>
            <p:cNvSpPr>
              <a:spLocks/>
            </p:cNvSpPr>
            <p:nvPr/>
          </p:nvSpPr>
          <p:spPr bwMode="auto">
            <a:xfrm>
              <a:off x="1244" y="1760"/>
              <a:ext cx="428" cy="57"/>
            </a:xfrm>
            <a:custGeom>
              <a:avLst/>
              <a:gdLst>
                <a:gd name="T0" fmla="*/ 426 w 428"/>
                <a:gd name="T1" fmla="*/ 57 h 57"/>
                <a:gd name="T2" fmla="*/ 426 w 428"/>
                <a:gd name="T3" fmla="*/ 56 h 57"/>
                <a:gd name="T4" fmla="*/ 428 w 428"/>
                <a:gd name="T5" fmla="*/ 56 h 57"/>
                <a:gd name="T6" fmla="*/ 422 w 428"/>
                <a:gd name="T7" fmla="*/ 51 h 57"/>
                <a:gd name="T8" fmla="*/ 416 w 428"/>
                <a:gd name="T9" fmla="*/ 44 h 57"/>
                <a:gd name="T10" fmla="*/ 404 w 428"/>
                <a:gd name="T11" fmla="*/ 39 h 57"/>
                <a:gd name="T12" fmla="*/ 389 w 428"/>
                <a:gd name="T13" fmla="*/ 34 h 57"/>
                <a:gd name="T14" fmla="*/ 352 w 428"/>
                <a:gd name="T15" fmla="*/ 25 h 57"/>
                <a:gd name="T16" fmla="*/ 306 w 428"/>
                <a:gd name="T17" fmla="*/ 17 h 57"/>
                <a:gd name="T18" fmla="*/ 252 w 428"/>
                <a:gd name="T19" fmla="*/ 10 h 57"/>
                <a:gd name="T20" fmla="*/ 195 w 428"/>
                <a:gd name="T21" fmla="*/ 5 h 57"/>
                <a:gd name="T22" fmla="*/ 135 w 428"/>
                <a:gd name="T23" fmla="*/ 2 h 57"/>
                <a:gd name="T24" fmla="*/ 76 w 428"/>
                <a:gd name="T25" fmla="*/ 0 h 57"/>
                <a:gd name="T26" fmla="*/ 0 w 428"/>
                <a:gd name="T27" fmla="*/ 15 h 57"/>
                <a:gd name="T28" fmla="*/ 44 w 428"/>
                <a:gd name="T29" fmla="*/ 12 h 57"/>
                <a:gd name="T30" fmla="*/ 103 w 428"/>
                <a:gd name="T31" fmla="*/ 12 h 57"/>
                <a:gd name="T32" fmla="*/ 171 w 428"/>
                <a:gd name="T33" fmla="*/ 13 h 57"/>
                <a:gd name="T34" fmla="*/ 240 w 428"/>
                <a:gd name="T35" fmla="*/ 17 h 57"/>
                <a:gd name="T36" fmla="*/ 274 w 428"/>
                <a:gd name="T37" fmla="*/ 19 h 57"/>
                <a:gd name="T38" fmla="*/ 306 w 428"/>
                <a:gd name="T39" fmla="*/ 22 h 57"/>
                <a:gd name="T40" fmla="*/ 336 w 428"/>
                <a:gd name="T41" fmla="*/ 27 h 57"/>
                <a:gd name="T42" fmla="*/ 363 w 428"/>
                <a:gd name="T43" fmla="*/ 30 h 57"/>
                <a:gd name="T44" fmla="*/ 385 w 428"/>
                <a:gd name="T45" fmla="*/ 37 h 57"/>
                <a:gd name="T46" fmla="*/ 404 w 428"/>
                <a:gd name="T47" fmla="*/ 42 h 57"/>
                <a:gd name="T48" fmla="*/ 412 w 428"/>
                <a:gd name="T49" fmla="*/ 46 h 57"/>
                <a:gd name="T50" fmla="*/ 417 w 428"/>
                <a:gd name="T51" fmla="*/ 49 h 57"/>
                <a:gd name="T52" fmla="*/ 422 w 428"/>
                <a:gd name="T53" fmla="*/ 52 h 57"/>
                <a:gd name="T54" fmla="*/ 426 w 428"/>
                <a:gd name="T55" fmla="*/ 57 h 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28" h="57">
                  <a:moveTo>
                    <a:pt x="426" y="57"/>
                  </a:moveTo>
                  <a:lnTo>
                    <a:pt x="426" y="56"/>
                  </a:lnTo>
                  <a:lnTo>
                    <a:pt x="428" y="56"/>
                  </a:lnTo>
                  <a:lnTo>
                    <a:pt x="422" y="51"/>
                  </a:lnTo>
                  <a:lnTo>
                    <a:pt x="416" y="44"/>
                  </a:lnTo>
                  <a:lnTo>
                    <a:pt x="404" y="39"/>
                  </a:lnTo>
                  <a:lnTo>
                    <a:pt x="389" y="34"/>
                  </a:lnTo>
                  <a:lnTo>
                    <a:pt x="352" y="25"/>
                  </a:lnTo>
                  <a:lnTo>
                    <a:pt x="306" y="17"/>
                  </a:lnTo>
                  <a:lnTo>
                    <a:pt x="252" y="10"/>
                  </a:lnTo>
                  <a:lnTo>
                    <a:pt x="195" y="5"/>
                  </a:lnTo>
                  <a:lnTo>
                    <a:pt x="135" y="2"/>
                  </a:lnTo>
                  <a:lnTo>
                    <a:pt x="76" y="0"/>
                  </a:lnTo>
                  <a:lnTo>
                    <a:pt x="0" y="15"/>
                  </a:lnTo>
                  <a:lnTo>
                    <a:pt x="44" y="12"/>
                  </a:lnTo>
                  <a:lnTo>
                    <a:pt x="103" y="12"/>
                  </a:lnTo>
                  <a:lnTo>
                    <a:pt x="171" y="13"/>
                  </a:lnTo>
                  <a:lnTo>
                    <a:pt x="240" y="17"/>
                  </a:lnTo>
                  <a:lnTo>
                    <a:pt x="274" y="19"/>
                  </a:lnTo>
                  <a:lnTo>
                    <a:pt x="306" y="22"/>
                  </a:lnTo>
                  <a:lnTo>
                    <a:pt x="336" y="27"/>
                  </a:lnTo>
                  <a:lnTo>
                    <a:pt x="363" y="30"/>
                  </a:lnTo>
                  <a:lnTo>
                    <a:pt x="385" y="37"/>
                  </a:lnTo>
                  <a:lnTo>
                    <a:pt x="404" y="42"/>
                  </a:lnTo>
                  <a:lnTo>
                    <a:pt x="412" y="46"/>
                  </a:lnTo>
                  <a:lnTo>
                    <a:pt x="417" y="49"/>
                  </a:lnTo>
                  <a:lnTo>
                    <a:pt x="422" y="52"/>
                  </a:lnTo>
                  <a:lnTo>
                    <a:pt x="426" y="57"/>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6" name="Freeform 336">
              <a:extLst>
                <a:ext uri="{FF2B5EF4-FFF2-40B4-BE49-F238E27FC236}">
                  <a16:creationId xmlns:a16="http://schemas.microsoft.com/office/drawing/2014/main" id="{543F5D69-AE72-440D-9FA4-8C32DDB54168}"/>
                </a:ext>
              </a:extLst>
            </p:cNvPr>
            <p:cNvSpPr>
              <a:spLocks/>
            </p:cNvSpPr>
            <p:nvPr/>
          </p:nvSpPr>
          <p:spPr bwMode="auto">
            <a:xfrm>
              <a:off x="2487" y="2191"/>
              <a:ext cx="1197" cy="93"/>
            </a:xfrm>
            <a:custGeom>
              <a:avLst/>
              <a:gdLst>
                <a:gd name="T0" fmla="*/ 1180 w 1197"/>
                <a:gd name="T1" fmla="*/ 91 h 93"/>
                <a:gd name="T2" fmla="*/ 1197 w 1197"/>
                <a:gd name="T3" fmla="*/ 83 h 93"/>
                <a:gd name="T4" fmla="*/ 1177 w 1197"/>
                <a:gd name="T5" fmla="*/ 73 h 93"/>
                <a:gd name="T6" fmla="*/ 1155 w 1197"/>
                <a:gd name="T7" fmla="*/ 62 h 93"/>
                <a:gd name="T8" fmla="*/ 1131 w 1197"/>
                <a:gd name="T9" fmla="*/ 54 h 93"/>
                <a:gd name="T10" fmla="*/ 1106 w 1197"/>
                <a:gd name="T11" fmla="*/ 46 h 93"/>
                <a:gd name="T12" fmla="*/ 1079 w 1197"/>
                <a:gd name="T13" fmla="*/ 39 h 93"/>
                <a:gd name="T14" fmla="*/ 1049 w 1197"/>
                <a:gd name="T15" fmla="*/ 32 h 93"/>
                <a:gd name="T16" fmla="*/ 1018 w 1197"/>
                <a:gd name="T17" fmla="*/ 27 h 93"/>
                <a:gd name="T18" fmla="*/ 986 w 1197"/>
                <a:gd name="T19" fmla="*/ 22 h 93"/>
                <a:gd name="T20" fmla="*/ 917 w 1197"/>
                <a:gd name="T21" fmla="*/ 13 h 93"/>
                <a:gd name="T22" fmla="*/ 844 w 1197"/>
                <a:gd name="T23" fmla="*/ 7 h 93"/>
                <a:gd name="T24" fmla="*/ 768 w 1197"/>
                <a:gd name="T25" fmla="*/ 3 h 93"/>
                <a:gd name="T26" fmla="*/ 691 w 1197"/>
                <a:gd name="T27" fmla="*/ 0 h 93"/>
                <a:gd name="T28" fmla="*/ 611 w 1197"/>
                <a:gd name="T29" fmla="*/ 0 h 93"/>
                <a:gd name="T30" fmla="*/ 532 w 1197"/>
                <a:gd name="T31" fmla="*/ 0 h 93"/>
                <a:gd name="T32" fmla="*/ 453 w 1197"/>
                <a:gd name="T33" fmla="*/ 2 h 93"/>
                <a:gd name="T34" fmla="*/ 377 w 1197"/>
                <a:gd name="T35" fmla="*/ 5 h 93"/>
                <a:gd name="T36" fmla="*/ 235 w 1197"/>
                <a:gd name="T37" fmla="*/ 12 h 93"/>
                <a:gd name="T38" fmla="*/ 111 w 1197"/>
                <a:gd name="T39" fmla="*/ 17 h 93"/>
                <a:gd name="T40" fmla="*/ 0 w 1197"/>
                <a:gd name="T41" fmla="*/ 93 h 93"/>
                <a:gd name="T42" fmla="*/ 56 w 1197"/>
                <a:gd name="T43" fmla="*/ 84 h 93"/>
                <a:gd name="T44" fmla="*/ 120 w 1197"/>
                <a:gd name="T45" fmla="*/ 74 h 93"/>
                <a:gd name="T46" fmla="*/ 193 w 1197"/>
                <a:gd name="T47" fmla="*/ 66 h 93"/>
                <a:gd name="T48" fmla="*/ 270 w 1197"/>
                <a:gd name="T49" fmla="*/ 57 h 93"/>
                <a:gd name="T50" fmla="*/ 355 w 1197"/>
                <a:gd name="T51" fmla="*/ 49 h 93"/>
                <a:gd name="T52" fmla="*/ 442 w 1197"/>
                <a:gd name="T53" fmla="*/ 42 h 93"/>
                <a:gd name="T54" fmla="*/ 532 w 1197"/>
                <a:gd name="T55" fmla="*/ 37 h 93"/>
                <a:gd name="T56" fmla="*/ 621 w 1197"/>
                <a:gd name="T57" fmla="*/ 32 h 93"/>
                <a:gd name="T58" fmla="*/ 709 w 1197"/>
                <a:gd name="T59" fmla="*/ 30 h 93"/>
                <a:gd name="T60" fmla="*/ 797 w 1197"/>
                <a:gd name="T61" fmla="*/ 30 h 93"/>
                <a:gd name="T62" fmla="*/ 878 w 1197"/>
                <a:gd name="T63" fmla="*/ 32 h 93"/>
                <a:gd name="T64" fmla="*/ 956 w 1197"/>
                <a:gd name="T65" fmla="*/ 37 h 93"/>
                <a:gd name="T66" fmla="*/ 993 w 1197"/>
                <a:gd name="T67" fmla="*/ 40 h 93"/>
                <a:gd name="T68" fmla="*/ 1027 w 1197"/>
                <a:gd name="T69" fmla="*/ 46 h 93"/>
                <a:gd name="T70" fmla="*/ 1059 w 1197"/>
                <a:gd name="T71" fmla="*/ 51 h 93"/>
                <a:gd name="T72" fmla="*/ 1087 w 1197"/>
                <a:gd name="T73" fmla="*/ 57 h 93"/>
                <a:gd name="T74" fmla="*/ 1116 w 1197"/>
                <a:gd name="T75" fmla="*/ 64 h 93"/>
                <a:gd name="T76" fmla="*/ 1140 w 1197"/>
                <a:gd name="T77" fmla="*/ 73 h 93"/>
                <a:gd name="T78" fmla="*/ 1162 w 1197"/>
                <a:gd name="T79" fmla="*/ 81 h 93"/>
                <a:gd name="T80" fmla="*/ 1180 w 1197"/>
                <a:gd name="T81" fmla="*/ 91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97" h="93">
                  <a:moveTo>
                    <a:pt x="1180" y="91"/>
                  </a:moveTo>
                  <a:lnTo>
                    <a:pt x="1197" y="83"/>
                  </a:lnTo>
                  <a:lnTo>
                    <a:pt x="1177" y="73"/>
                  </a:lnTo>
                  <a:lnTo>
                    <a:pt x="1155" y="62"/>
                  </a:lnTo>
                  <a:lnTo>
                    <a:pt x="1131" y="54"/>
                  </a:lnTo>
                  <a:lnTo>
                    <a:pt x="1106" y="46"/>
                  </a:lnTo>
                  <a:lnTo>
                    <a:pt x="1079" y="39"/>
                  </a:lnTo>
                  <a:lnTo>
                    <a:pt x="1049" y="32"/>
                  </a:lnTo>
                  <a:lnTo>
                    <a:pt x="1018" y="27"/>
                  </a:lnTo>
                  <a:lnTo>
                    <a:pt x="986" y="22"/>
                  </a:lnTo>
                  <a:lnTo>
                    <a:pt x="917" y="13"/>
                  </a:lnTo>
                  <a:lnTo>
                    <a:pt x="844" y="7"/>
                  </a:lnTo>
                  <a:lnTo>
                    <a:pt x="768" y="3"/>
                  </a:lnTo>
                  <a:lnTo>
                    <a:pt x="691" y="0"/>
                  </a:lnTo>
                  <a:lnTo>
                    <a:pt x="611" y="0"/>
                  </a:lnTo>
                  <a:lnTo>
                    <a:pt x="532" y="0"/>
                  </a:lnTo>
                  <a:lnTo>
                    <a:pt x="453" y="2"/>
                  </a:lnTo>
                  <a:lnTo>
                    <a:pt x="377" y="5"/>
                  </a:lnTo>
                  <a:lnTo>
                    <a:pt x="235" y="12"/>
                  </a:lnTo>
                  <a:lnTo>
                    <a:pt x="111" y="17"/>
                  </a:lnTo>
                  <a:lnTo>
                    <a:pt x="0" y="93"/>
                  </a:lnTo>
                  <a:lnTo>
                    <a:pt x="56" y="84"/>
                  </a:lnTo>
                  <a:lnTo>
                    <a:pt x="120" y="74"/>
                  </a:lnTo>
                  <a:lnTo>
                    <a:pt x="193" y="66"/>
                  </a:lnTo>
                  <a:lnTo>
                    <a:pt x="270" y="57"/>
                  </a:lnTo>
                  <a:lnTo>
                    <a:pt x="355" y="49"/>
                  </a:lnTo>
                  <a:lnTo>
                    <a:pt x="442" y="42"/>
                  </a:lnTo>
                  <a:lnTo>
                    <a:pt x="532" y="37"/>
                  </a:lnTo>
                  <a:lnTo>
                    <a:pt x="621" y="32"/>
                  </a:lnTo>
                  <a:lnTo>
                    <a:pt x="709" y="30"/>
                  </a:lnTo>
                  <a:lnTo>
                    <a:pt x="797" y="30"/>
                  </a:lnTo>
                  <a:lnTo>
                    <a:pt x="878" y="32"/>
                  </a:lnTo>
                  <a:lnTo>
                    <a:pt x="956" y="37"/>
                  </a:lnTo>
                  <a:lnTo>
                    <a:pt x="993" y="40"/>
                  </a:lnTo>
                  <a:lnTo>
                    <a:pt x="1027" y="46"/>
                  </a:lnTo>
                  <a:lnTo>
                    <a:pt x="1059" y="51"/>
                  </a:lnTo>
                  <a:lnTo>
                    <a:pt x="1087" y="57"/>
                  </a:lnTo>
                  <a:lnTo>
                    <a:pt x="1116" y="64"/>
                  </a:lnTo>
                  <a:lnTo>
                    <a:pt x="1140" y="73"/>
                  </a:lnTo>
                  <a:lnTo>
                    <a:pt x="1162" y="81"/>
                  </a:lnTo>
                  <a:lnTo>
                    <a:pt x="1180" y="9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7" name="Freeform 337">
              <a:extLst>
                <a:ext uri="{FF2B5EF4-FFF2-40B4-BE49-F238E27FC236}">
                  <a16:creationId xmlns:a16="http://schemas.microsoft.com/office/drawing/2014/main" id="{B86FA59A-21CA-4E25-9D3D-8BFDB112A3DF}"/>
                </a:ext>
              </a:extLst>
            </p:cNvPr>
            <p:cNvSpPr>
              <a:spLocks/>
            </p:cNvSpPr>
            <p:nvPr/>
          </p:nvSpPr>
          <p:spPr bwMode="auto">
            <a:xfrm>
              <a:off x="1153" y="1779"/>
              <a:ext cx="512" cy="42"/>
            </a:xfrm>
            <a:custGeom>
              <a:avLst/>
              <a:gdLst>
                <a:gd name="T0" fmla="*/ 505 w 512"/>
                <a:gd name="T1" fmla="*/ 42 h 42"/>
                <a:gd name="T2" fmla="*/ 512 w 512"/>
                <a:gd name="T3" fmla="*/ 38 h 42"/>
                <a:gd name="T4" fmla="*/ 508 w 512"/>
                <a:gd name="T5" fmla="*/ 35 h 42"/>
                <a:gd name="T6" fmla="*/ 503 w 512"/>
                <a:gd name="T7" fmla="*/ 32 h 42"/>
                <a:gd name="T8" fmla="*/ 497 w 512"/>
                <a:gd name="T9" fmla="*/ 28 h 42"/>
                <a:gd name="T10" fmla="*/ 488 w 512"/>
                <a:gd name="T11" fmla="*/ 25 h 42"/>
                <a:gd name="T12" fmla="*/ 468 w 512"/>
                <a:gd name="T13" fmla="*/ 18 h 42"/>
                <a:gd name="T14" fmla="*/ 443 w 512"/>
                <a:gd name="T15" fmla="*/ 13 h 42"/>
                <a:gd name="T16" fmla="*/ 414 w 512"/>
                <a:gd name="T17" fmla="*/ 10 h 42"/>
                <a:gd name="T18" fmla="*/ 382 w 512"/>
                <a:gd name="T19" fmla="*/ 6 h 42"/>
                <a:gd name="T20" fmla="*/ 348 w 512"/>
                <a:gd name="T21" fmla="*/ 3 h 42"/>
                <a:gd name="T22" fmla="*/ 313 w 512"/>
                <a:gd name="T23" fmla="*/ 1 h 42"/>
                <a:gd name="T24" fmla="*/ 240 w 512"/>
                <a:gd name="T25" fmla="*/ 0 h 42"/>
                <a:gd name="T26" fmla="*/ 171 w 512"/>
                <a:gd name="T27" fmla="*/ 0 h 42"/>
                <a:gd name="T28" fmla="*/ 110 w 512"/>
                <a:gd name="T29" fmla="*/ 0 h 42"/>
                <a:gd name="T30" fmla="*/ 64 w 512"/>
                <a:gd name="T31" fmla="*/ 3 h 42"/>
                <a:gd name="T32" fmla="*/ 0 w 512"/>
                <a:gd name="T33" fmla="*/ 30 h 42"/>
                <a:gd name="T34" fmla="*/ 47 w 512"/>
                <a:gd name="T35" fmla="*/ 25 h 42"/>
                <a:gd name="T36" fmla="*/ 115 w 512"/>
                <a:gd name="T37" fmla="*/ 20 h 42"/>
                <a:gd name="T38" fmla="*/ 194 w 512"/>
                <a:gd name="T39" fmla="*/ 16 h 42"/>
                <a:gd name="T40" fmla="*/ 277 w 512"/>
                <a:gd name="T41" fmla="*/ 13 h 42"/>
                <a:gd name="T42" fmla="*/ 319 w 512"/>
                <a:gd name="T43" fmla="*/ 13 h 42"/>
                <a:gd name="T44" fmla="*/ 358 w 512"/>
                <a:gd name="T45" fmla="*/ 15 h 42"/>
                <a:gd name="T46" fmla="*/ 395 w 512"/>
                <a:gd name="T47" fmla="*/ 16 h 42"/>
                <a:gd name="T48" fmla="*/ 427 w 512"/>
                <a:gd name="T49" fmla="*/ 18 h 42"/>
                <a:gd name="T50" fmla="*/ 456 w 512"/>
                <a:gd name="T51" fmla="*/ 22 h 42"/>
                <a:gd name="T52" fmla="*/ 480 w 512"/>
                <a:gd name="T53" fmla="*/ 27 h 42"/>
                <a:gd name="T54" fmla="*/ 488 w 512"/>
                <a:gd name="T55" fmla="*/ 30 h 42"/>
                <a:gd name="T56" fmla="*/ 497 w 512"/>
                <a:gd name="T57" fmla="*/ 33 h 42"/>
                <a:gd name="T58" fmla="*/ 502 w 512"/>
                <a:gd name="T59" fmla="*/ 37 h 42"/>
                <a:gd name="T60" fmla="*/ 505 w 512"/>
                <a:gd name="T61" fmla="*/ 42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2" h="42">
                  <a:moveTo>
                    <a:pt x="505" y="42"/>
                  </a:moveTo>
                  <a:lnTo>
                    <a:pt x="512" y="38"/>
                  </a:lnTo>
                  <a:lnTo>
                    <a:pt x="508" y="35"/>
                  </a:lnTo>
                  <a:lnTo>
                    <a:pt x="503" y="32"/>
                  </a:lnTo>
                  <a:lnTo>
                    <a:pt x="497" y="28"/>
                  </a:lnTo>
                  <a:lnTo>
                    <a:pt x="488" y="25"/>
                  </a:lnTo>
                  <a:lnTo>
                    <a:pt x="468" y="18"/>
                  </a:lnTo>
                  <a:lnTo>
                    <a:pt x="443" y="13"/>
                  </a:lnTo>
                  <a:lnTo>
                    <a:pt x="414" y="10"/>
                  </a:lnTo>
                  <a:lnTo>
                    <a:pt x="382" y="6"/>
                  </a:lnTo>
                  <a:lnTo>
                    <a:pt x="348" y="3"/>
                  </a:lnTo>
                  <a:lnTo>
                    <a:pt x="313" y="1"/>
                  </a:lnTo>
                  <a:lnTo>
                    <a:pt x="240" y="0"/>
                  </a:lnTo>
                  <a:lnTo>
                    <a:pt x="171" y="0"/>
                  </a:lnTo>
                  <a:lnTo>
                    <a:pt x="110" y="0"/>
                  </a:lnTo>
                  <a:lnTo>
                    <a:pt x="64" y="3"/>
                  </a:lnTo>
                  <a:lnTo>
                    <a:pt x="0" y="30"/>
                  </a:lnTo>
                  <a:lnTo>
                    <a:pt x="47" y="25"/>
                  </a:lnTo>
                  <a:lnTo>
                    <a:pt x="115" y="20"/>
                  </a:lnTo>
                  <a:lnTo>
                    <a:pt x="194" y="16"/>
                  </a:lnTo>
                  <a:lnTo>
                    <a:pt x="277" y="13"/>
                  </a:lnTo>
                  <a:lnTo>
                    <a:pt x="319" y="13"/>
                  </a:lnTo>
                  <a:lnTo>
                    <a:pt x="358" y="15"/>
                  </a:lnTo>
                  <a:lnTo>
                    <a:pt x="395" y="16"/>
                  </a:lnTo>
                  <a:lnTo>
                    <a:pt x="427" y="18"/>
                  </a:lnTo>
                  <a:lnTo>
                    <a:pt x="456" y="22"/>
                  </a:lnTo>
                  <a:lnTo>
                    <a:pt x="480" y="27"/>
                  </a:lnTo>
                  <a:lnTo>
                    <a:pt x="488" y="30"/>
                  </a:lnTo>
                  <a:lnTo>
                    <a:pt x="497" y="33"/>
                  </a:lnTo>
                  <a:lnTo>
                    <a:pt x="502" y="37"/>
                  </a:lnTo>
                  <a:lnTo>
                    <a:pt x="505" y="4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8" name="Freeform 338">
              <a:extLst>
                <a:ext uri="{FF2B5EF4-FFF2-40B4-BE49-F238E27FC236}">
                  <a16:creationId xmlns:a16="http://schemas.microsoft.com/office/drawing/2014/main" id="{508EE84C-3693-4C42-A859-5E6DD9316875}"/>
                </a:ext>
              </a:extLst>
            </p:cNvPr>
            <p:cNvSpPr>
              <a:spLocks/>
            </p:cNvSpPr>
            <p:nvPr/>
          </p:nvSpPr>
          <p:spPr bwMode="auto">
            <a:xfrm>
              <a:off x="1785" y="2267"/>
              <a:ext cx="1869" cy="796"/>
            </a:xfrm>
            <a:custGeom>
              <a:avLst/>
              <a:gdLst>
                <a:gd name="T0" fmla="*/ 376 w 1869"/>
                <a:gd name="T1" fmla="*/ 776 h 796"/>
                <a:gd name="T2" fmla="*/ 363 w 1869"/>
                <a:gd name="T3" fmla="*/ 782 h 796"/>
                <a:gd name="T4" fmla="*/ 347 w 1869"/>
                <a:gd name="T5" fmla="*/ 787 h 796"/>
                <a:gd name="T6" fmla="*/ 332 w 1869"/>
                <a:gd name="T7" fmla="*/ 792 h 796"/>
                <a:gd name="T8" fmla="*/ 317 w 1869"/>
                <a:gd name="T9" fmla="*/ 794 h 796"/>
                <a:gd name="T10" fmla="*/ 302 w 1869"/>
                <a:gd name="T11" fmla="*/ 796 h 796"/>
                <a:gd name="T12" fmla="*/ 285 w 1869"/>
                <a:gd name="T13" fmla="*/ 796 h 796"/>
                <a:gd name="T14" fmla="*/ 268 w 1869"/>
                <a:gd name="T15" fmla="*/ 796 h 796"/>
                <a:gd name="T16" fmla="*/ 248 w 1869"/>
                <a:gd name="T17" fmla="*/ 794 h 796"/>
                <a:gd name="T18" fmla="*/ 189 w 1869"/>
                <a:gd name="T19" fmla="*/ 782 h 796"/>
                <a:gd name="T20" fmla="*/ 123 w 1869"/>
                <a:gd name="T21" fmla="*/ 771 h 796"/>
                <a:gd name="T22" fmla="*/ 59 w 1869"/>
                <a:gd name="T23" fmla="*/ 757 h 796"/>
                <a:gd name="T24" fmla="*/ 0 w 1869"/>
                <a:gd name="T25" fmla="*/ 743 h 796"/>
                <a:gd name="T26" fmla="*/ 3 w 1869"/>
                <a:gd name="T27" fmla="*/ 732 h 796"/>
                <a:gd name="T28" fmla="*/ 11 w 1869"/>
                <a:gd name="T29" fmla="*/ 720 h 796"/>
                <a:gd name="T30" fmla="*/ 23 w 1869"/>
                <a:gd name="T31" fmla="*/ 708 h 796"/>
                <a:gd name="T32" fmla="*/ 42 w 1869"/>
                <a:gd name="T33" fmla="*/ 694 h 796"/>
                <a:gd name="T34" fmla="*/ 140 w 1869"/>
                <a:gd name="T35" fmla="*/ 671 h 796"/>
                <a:gd name="T36" fmla="*/ 241 w 1869"/>
                <a:gd name="T37" fmla="*/ 644 h 796"/>
                <a:gd name="T38" fmla="*/ 346 w 1869"/>
                <a:gd name="T39" fmla="*/ 613 h 796"/>
                <a:gd name="T40" fmla="*/ 454 w 1869"/>
                <a:gd name="T41" fmla="*/ 578 h 796"/>
                <a:gd name="T42" fmla="*/ 565 w 1869"/>
                <a:gd name="T43" fmla="*/ 542 h 796"/>
                <a:gd name="T44" fmla="*/ 678 w 1869"/>
                <a:gd name="T45" fmla="*/ 502 h 796"/>
                <a:gd name="T46" fmla="*/ 792 w 1869"/>
                <a:gd name="T47" fmla="*/ 460 h 796"/>
                <a:gd name="T48" fmla="*/ 908 w 1869"/>
                <a:gd name="T49" fmla="*/ 416 h 796"/>
                <a:gd name="T50" fmla="*/ 1023 w 1869"/>
                <a:gd name="T51" fmla="*/ 368 h 796"/>
                <a:gd name="T52" fmla="*/ 1139 w 1869"/>
                <a:gd name="T53" fmla="*/ 319 h 796"/>
                <a:gd name="T54" fmla="*/ 1258 w 1869"/>
                <a:gd name="T55" fmla="*/ 269 h 796"/>
                <a:gd name="T56" fmla="*/ 1372 w 1869"/>
                <a:gd name="T57" fmla="*/ 218 h 796"/>
                <a:gd name="T58" fmla="*/ 1489 w 1869"/>
                <a:gd name="T59" fmla="*/ 164 h 796"/>
                <a:gd name="T60" fmla="*/ 1602 w 1869"/>
                <a:gd name="T61" fmla="*/ 110 h 796"/>
                <a:gd name="T62" fmla="*/ 1713 w 1869"/>
                <a:gd name="T63" fmla="*/ 56 h 796"/>
                <a:gd name="T64" fmla="*/ 1825 w 1869"/>
                <a:gd name="T65" fmla="*/ 0 h 796"/>
                <a:gd name="T66" fmla="*/ 1838 w 1869"/>
                <a:gd name="T67" fmla="*/ 5 h 796"/>
                <a:gd name="T68" fmla="*/ 1850 w 1869"/>
                <a:gd name="T69" fmla="*/ 10 h 796"/>
                <a:gd name="T70" fmla="*/ 1862 w 1869"/>
                <a:gd name="T71" fmla="*/ 17 h 796"/>
                <a:gd name="T72" fmla="*/ 1869 w 1869"/>
                <a:gd name="T73" fmla="*/ 24 h 796"/>
                <a:gd name="T74" fmla="*/ 376 w 1869"/>
                <a:gd name="T75" fmla="*/ 776 h 7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69" h="796">
                  <a:moveTo>
                    <a:pt x="376" y="776"/>
                  </a:moveTo>
                  <a:lnTo>
                    <a:pt x="363" y="782"/>
                  </a:lnTo>
                  <a:lnTo>
                    <a:pt x="347" y="787"/>
                  </a:lnTo>
                  <a:lnTo>
                    <a:pt x="332" y="792"/>
                  </a:lnTo>
                  <a:lnTo>
                    <a:pt x="317" y="794"/>
                  </a:lnTo>
                  <a:lnTo>
                    <a:pt x="302" y="796"/>
                  </a:lnTo>
                  <a:lnTo>
                    <a:pt x="285" y="796"/>
                  </a:lnTo>
                  <a:lnTo>
                    <a:pt x="268" y="796"/>
                  </a:lnTo>
                  <a:lnTo>
                    <a:pt x="248" y="794"/>
                  </a:lnTo>
                  <a:lnTo>
                    <a:pt x="189" y="782"/>
                  </a:lnTo>
                  <a:lnTo>
                    <a:pt x="123" y="771"/>
                  </a:lnTo>
                  <a:lnTo>
                    <a:pt x="59" y="757"/>
                  </a:lnTo>
                  <a:lnTo>
                    <a:pt x="0" y="743"/>
                  </a:lnTo>
                  <a:lnTo>
                    <a:pt x="3" y="732"/>
                  </a:lnTo>
                  <a:lnTo>
                    <a:pt x="11" y="720"/>
                  </a:lnTo>
                  <a:lnTo>
                    <a:pt x="23" y="708"/>
                  </a:lnTo>
                  <a:lnTo>
                    <a:pt x="42" y="694"/>
                  </a:lnTo>
                  <a:lnTo>
                    <a:pt x="140" y="671"/>
                  </a:lnTo>
                  <a:lnTo>
                    <a:pt x="241" y="644"/>
                  </a:lnTo>
                  <a:lnTo>
                    <a:pt x="346" y="613"/>
                  </a:lnTo>
                  <a:lnTo>
                    <a:pt x="454" y="578"/>
                  </a:lnTo>
                  <a:lnTo>
                    <a:pt x="565" y="542"/>
                  </a:lnTo>
                  <a:lnTo>
                    <a:pt x="678" y="502"/>
                  </a:lnTo>
                  <a:lnTo>
                    <a:pt x="792" y="460"/>
                  </a:lnTo>
                  <a:lnTo>
                    <a:pt x="908" y="416"/>
                  </a:lnTo>
                  <a:lnTo>
                    <a:pt x="1023" y="368"/>
                  </a:lnTo>
                  <a:lnTo>
                    <a:pt x="1139" y="319"/>
                  </a:lnTo>
                  <a:lnTo>
                    <a:pt x="1258" y="269"/>
                  </a:lnTo>
                  <a:lnTo>
                    <a:pt x="1372" y="218"/>
                  </a:lnTo>
                  <a:lnTo>
                    <a:pt x="1489" y="164"/>
                  </a:lnTo>
                  <a:lnTo>
                    <a:pt x="1602" y="110"/>
                  </a:lnTo>
                  <a:lnTo>
                    <a:pt x="1713" y="56"/>
                  </a:lnTo>
                  <a:lnTo>
                    <a:pt x="1825" y="0"/>
                  </a:lnTo>
                  <a:lnTo>
                    <a:pt x="1838" y="5"/>
                  </a:lnTo>
                  <a:lnTo>
                    <a:pt x="1850" y="10"/>
                  </a:lnTo>
                  <a:lnTo>
                    <a:pt x="1862" y="17"/>
                  </a:lnTo>
                  <a:lnTo>
                    <a:pt x="1869" y="24"/>
                  </a:lnTo>
                  <a:lnTo>
                    <a:pt x="376" y="776"/>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79" name="Freeform 339">
              <a:extLst>
                <a:ext uri="{FF2B5EF4-FFF2-40B4-BE49-F238E27FC236}">
                  <a16:creationId xmlns:a16="http://schemas.microsoft.com/office/drawing/2014/main" id="{783BA1EE-68D5-43D7-BAFE-428D79986E3C}"/>
                </a:ext>
              </a:extLst>
            </p:cNvPr>
            <p:cNvSpPr>
              <a:spLocks/>
            </p:cNvSpPr>
            <p:nvPr/>
          </p:nvSpPr>
          <p:spPr bwMode="auto">
            <a:xfrm>
              <a:off x="878" y="1814"/>
              <a:ext cx="773" cy="203"/>
            </a:xfrm>
            <a:custGeom>
              <a:avLst/>
              <a:gdLst>
                <a:gd name="T0" fmla="*/ 194 w 773"/>
                <a:gd name="T1" fmla="*/ 194 h 203"/>
                <a:gd name="T2" fmla="*/ 174 w 773"/>
                <a:gd name="T3" fmla="*/ 198 h 203"/>
                <a:gd name="T4" fmla="*/ 145 w 773"/>
                <a:gd name="T5" fmla="*/ 201 h 203"/>
                <a:gd name="T6" fmla="*/ 115 w 773"/>
                <a:gd name="T7" fmla="*/ 203 h 203"/>
                <a:gd name="T8" fmla="*/ 96 w 773"/>
                <a:gd name="T9" fmla="*/ 203 h 203"/>
                <a:gd name="T10" fmla="*/ 73 w 773"/>
                <a:gd name="T11" fmla="*/ 201 h 203"/>
                <a:gd name="T12" fmla="*/ 46 w 773"/>
                <a:gd name="T13" fmla="*/ 199 h 203"/>
                <a:gd name="T14" fmla="*/ 20 w 773"/>
                <a:gd name="T15" fmla="*/ 196 h 203"/>
                <a:gd name="T16" fmla="*/ 0 w 773"/>
                <a:gd name="T17" fmla="*/ 193 h 203"/>
                <a:gd name="T18" fmla="*/ 0 w 773"/>
                <a:gd name="T19" fmla="*/ 191 h 203"/>
                <a:gd name="T20" fmla="*/ 0 w 773"/>
                <a:gd name="T21" fmla="*/ 189 h 203"/>
                <a:gd name="T22" fmla="*/ 3 w 773"/>
                <a:gd name="T23" fmla="*/ 186 h 203"/>
                <a:gd name="T24" fmla="*/ 10 w 773"/>
                <a:gd name="T25" fmla="*/ 183 h 203"/>
                <a:gd name="T26" fmla="*/ 86 w 773"/>
                <a:gd name="T27" fmla="*/ 171 h 203"/>
                <a:gd name="T28" fmla="*/ 172 w 773"/>
                <a:gd name="T29" fmla="*/ 156 h 203"/>
                <a:gd name="T30" fmla="*/ 265 w 773"/>
                <a:gd name="T31" fmla="*/ 135 h 203"/>
                <a:gd name="T32" fmla="*/ 365 w 773"/>
                <a:gd name="T33" fmla="*/ 112 h 203"/>
                <a:gd name="T34" fmla="*/ 466 w 773"/>
                <a:gd name="T35" fmla="*/ 86 h 203"/>
                <a:gd name="T36" fmla="*/ 567 w 773"/>
                <a:gd name="T37" fmla="*/ 59 h 203"/>
                <a:gd name="T38" fmla="*/ 669 w 773"/>
                <a:gd name="T39" fmla="*/ 30 h 203"/>
                <a:gd name="T40" fmla="*/ 765 w 773"/>
                <a:gd name="T41" fmla="*/ 0 h 203"/>
                <a:gd name="T42" fmla="*/ 772 w 773"/>
                <a:gd name="T43" fmla="*/ 3 h 203"/>
                <a:gd name="T44" fmla="*/ 773 w 773"/>
                <a:gd name="T45" fmla="*/ 8 h 203"/>
                <a:gd name="T46" fmla="*/ 194 w 773"/>
                <a:gd name="T47" fmla="*/ 194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73" h="203">
                  <a:moveTo>
                    <a:pt x="194" y="194"/>
                  </a:moveTo>
                  <a:lnTo>
                    <a:pt x="174" y="198"/>
                  </a:lnTo>
                  <a:lnTo>
                    <a:pt x="145" y="201"/>
                  </a:lnTo>
                  <a:lnTo>
                    <a:pt x="115" y="203"/>
                  </a:lnTo>
                  <a:lnTo>
                    <a:pt x="96" y="203"/>
                  </a:lnTo>
                  <a:lnTo>
                    <a:pt x="73" y="201"/>
                  </a:lnTo>
                  <a:lnTo>
                    <a:pt x="46" y="199"/>
                  </a:lnTo>
                  <a:lnTo>
                    <a:pt x="20" y="196"/>
                  </a:lnTo>
                  <a:lnTo>
                    <a:pt x="0" y="193"/>
                  </a:lnTo>
                  <a:lnTo>
                    <a:pt x="0" y="191"/>
                  </a:lnTo>
                  <a:lnTo>
                    <a:pt x="0" y="189"/>
                  </a:lnTo>
                  <a:lnTo>
                    <a:pt x="3" y="186"/>
                  </a:lnTo>
                  <a:lnTo>
                    <a:pt x="10" y="183"/>
                  </a:lnTo>
                  <a:lnTo>
                    <a:pt x="86" y="171"/>
                  </a:lnTo>
                  <a:lnTo>
                    <a:pt x="172" y="156"/>
                  </a:lnTo>
                  <a:lnTo>
                    <a:pt x="265" y="135"/>
                  </a:lnTo>
                  <a:lnTo>
                    <a:pt x="365" y="112"/>
                  </a:lnTo>
                  <a:lnTo>
                    <a:pt x="466" y="86"/>
                  </a:lnTo>
                  <a:lnTo>
                    <a:pt x="567" y="59"/>
                  </a:lnTo>
                  <a:lnTo>
                    <a:pt x="669" y="30"/>
                  </a:lnTo>
                  <a:lnTo>
                    <a:pt x="765" y="0"/>
                  </a:lnTo>
                  <a:lnTo>
                    <a:pt x="772" y="3"/>
                  </a:lnTo>
                  <a:lnTo>
                    <a:pt x="773" y="8"/>
                  </a:lnTo>
                  <a:lnTo>
                    <a:pt x="194" y="194"/>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0" name="Freeform 340">
              <a:extLst>
                <a:ext uri="{FF2B5EF4-FFF2-40B4-BE49-F238E27FC236}">
                  <a16:creationId xmlns:a16="http://schemas.microsoft.com/office/drawing/2014/main" id="{13358C5D-AA2E-4103-9B19-DF267D1A70AC}"/>
                </a:ext>
              </a:extLst>
            </p:cNvPr>
            <p:cNvSpPr>
              <a:spLocks/>
            </p:cNvSpPr>
            <p:nvPr/>
          </p:nvSpPr>
          <p:spPr bwMode="auto">
            <a:xfrm>
              <a:off x="1746" y="2265"/>
              <a:ext cx="1864" cy="745"/>
            </a:xfrm>
            <a:custGeom>
              <a:avLst/>
              <a:gdLst>
                <a:gd name="T0" fmla="*/ 39 w 1864"/>
                <a:gd name="T1" fmla="*/ 685 h 745"/>
                <a:gd name="T2" fmla="*/ 29 w 1864"/>
                <a:gd name="T3" fmla="*/ 690 h 745"/>
                <a:gd name="T4" fmla="*/ 20 w 1864"/>
                <a:gd name="T5" fmla="*/ 695 h 745"/>
                <a:gd name="T6" fmla="*/ 13 w 1864"/>
                <a:gd name="T7" fmla="*/ 702 h 745"/>
                <a:gd name="T8" fmla="*/ 10 w 1864"/>
                <a:gd name="T9" fmla="*/ 710 h 745"/>
                <a:gd name="T10" fmla="*/ 3 w 1864"/>
                <a:gd name="T11" fmla="*/ 724 h 745"/>
                <a:gd name="T12" fmla="*/ 0 w 1864"/>
                <a:gd name="T13" fmla="*/ 737 h 745"/>
                <a:gd name="T14" fmla="*/ 39 w 1864"/>
                <a:gd name="T15" fmla="*/ 745 h 745"/>
                <a:gd name="T16" fmla="*/ 42 w 1864"/>
                <a:gd name="T17" fmla="*/ 734 h 745"/>
                <a:gd name="T18" fmla="*/ 50 w 1864"/>
                <a:gd name="T19" fmla="*/ 722 h 745"/>
                <a:gd name="T20" fmla="*/ 62 w 1864"/>
                <a:gd name="T21" fmla="*/ 710 h 745"/>
                <a:gd name="T22" fmla="*/ 81 w 1864"/>
                <a:gd name="T23" fmla="*/ 696 h 745"/>
                <a:gd name="T24" fmla="*/ 179 w 1864"/>
                <a:gd name="T25" fmla="*/ 673 h 745"/>
                <a:gd name="T26" fmla="*/ 280 w 1864"/>
                <a:gd name="T27" fmla="*/ 646 h 745"/>
                <a:gd name="T28" fmla="*/ 385 w 1864"/>
                <a:gd name="T29" fmla="*/ 615 h 745"/>
                <a:gd name="T30" fmla="*/ 493 w 1864"/>
                <a:gd name="T31" fmla="*/ 580 h 745"/>
                <a:gd name="T32" fmla="*/ 604 w 1864"/>
                <a:gd name="T33" fmla="*/ 544 h 745"/>
                <a:gd name="T34" fmla="*/ 717 w 1864"/>
                <a:gd name="T35" fmla="*/ 504 h 745"/>
                <a:gd name="T36" fmla="*/ 831 w 1864"/>
                <a:gd name="T37" fmla="*/ 462 h 745"/>
                <a:gd name="T38" fmla="*/ 947 w 1864"/>
                <a:gd name="T39" fmla="*/ 418 h 745"/>
                <a:gd name="T40" fmla="*/ 1062 w 1864"/>
                <a:gd name="T41" fmla="*/ 370 h 745"/>
                <a:gd name="T42" fmla="*/ 1178 w 1864"/>
                <a:gd name="T43" fmla="*/ 321 h 745"/>
                <a:gd name="T44" fmla="*/ 1297 w 1864"/>
                <a:gd name="T45" fmla="*/ 271 h 745"/>
                <a:gd name="T46" fmla="*/ 1411 w 1864"/>
                <a:gd name="T47" fmla="*/ 220 h 745"/>
                <a:gd name="T48" fmla="*/ 1528 w 1864"/>
                <a:gd name="T49" fmla="*/ 166 h 745"/>
                <a:gd name="T50" fmla="*/ 1641 w 1864"/>
                <a:gd name="T51" fmla="*/ 112 h 745"/>
                <a:gd name="T52" fmla="*/ 1752 w 1864"/>
                <a:gd name="T53" fmla="*/ 58 h 745"/>
                <a:gd name="T54" fmla="*/ 1864 w 1864"/>
                <a:gd name="T55" fmla="*/ 2 h 745"/>
                <a:gd name="T56" fmla="*/ 1854 w 1864"/>
                <a:gd name="T57" fmla="*/ 0 h 745"/>
                <a:gd name="T58" fmla="*/ 1727 w 1864"/>
                <a:gd name="T59" fmla="*/ 58 h 745"/>
                <a:gd name="T60" fmla="*/ 1602 w 1864"/>
                <a:gd name="T61" fmla="*/ 115 h 745"/>
                <a:gd name="T62" fmla="*/ 1479 w 1864"/>
                <a:gd name="T63" fmla="*/ 171 h 745"/>
                <a:gd name="T64" fmla="*/ 1356 w 1864"/>
                <a:gd name="T65" fmla="*/ 227 h 745"/>
                <a:gd name="T66" fmla="*/ 1234 w 1864"/>
                <a:gd name="T67" fmla="*/ 279 h 745"/>
                <a:gd name="T68" fmla="*/ 1116 w 1864"/>
                <a:gd name="T69" fmla="*/ 330 h 745"/>
                <a:gd name="T70" fmla="*/ 998 w 1864"/>
                <a:gd name="T71" fmla="*/ 379 h 745"/>
                <a:gd name="T72" fmla="*/ 881 w 1864"/>
                <a:gd name="T73" fmla="*/ 424 h 745"/>
                <a:gd name="T74" fmla="*/ 768 w 1864"/>
                <a:gd name="T75" fmla="*/ 468 h 745"/>
                <a:gd name="T76" fmla="*/ 657 w 1864"/>
                <a:gd name="T77" fmla="*/ 509 h 745"/>
                <a:gd name="T78" fmla="*/ 547 w 1864"/>
                <a:gd name="T79" fmla="*/ 546 h 745"/>
                <a:gd name="T80" fmla="*/ 439 w 1864"/>
                <a:gd name="T81" fmla="*/ 582 h 745"/>
                <a:gd name="T82" fmla="*/ 334 w 1864"/>
                <a:gd name="T83" fmla="*/ 612 h 745"/>
                <a:gd name="T84" fmla="*/ 233 w 1864"/>
                <a:gd name="T85" fmla="*/ 641 h 745"/>
                <a:gd name="T86" fmla="*/ 135 w 1864"/>
                <a:gd name="T87" fmla="*/ 664 h 745"/>
                <a:gd name="T88" fmla="*/ 39 w 1864"/>
                <a:gd name="T89" fmla="*/ 685 h 7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864" h="745">
                  <a:moveTo>
                    <a:pt x="39" y="685"/>
                  </a:moveTo>
                  <a:lnTo>
                    <a:pt x="29" y="690"/>
                  </a:lnTo>
                  <a:lnTo>
                    <a:pt x="20" y="695"/>
                  </a:lnTo>
                  <a:lnTo>
                    <a:pt x="13" y="702"/>
                  </a:lnTo>
                  <a:lnTo>
                    <a:pt x="10" y="710"/>
                  </a:lnTo>
                  <a:lnTo>
                    <a:pt x="3" y="724"/>
                  </a:lnTo>
                  <a:lnTo>
                    <a:pt x="0" y="737"/>
                  </a:lnTo>
                  <a:lnTo>
                    <a:pt x="39" y="745"/>
                  </a:lnTo>
                  <a:lnTo>
                    <a:pt x="42" y="734"/>
                  </a:lnTo>
                  <a:lnTo>
                    <a:pt x="50" y="722"/>
                  </a:lnTo>
                  <a:lnTo>
                    <a:pt x="62" y="710"/>
                  </a:lnTo>
                  <a:lnTo>
                    <a:pt x="81" y="696"/>
                  </a:lnTo>
                  <a:lnTo>
                    <a:pt x="179" y="673"/>
                  </a:lnTo>
                  <a:lnTo>
                    <a:pt x="280" y="646"/>
                  </a:lnTo>
                  <a:lnTo>
                    <a:pt x="385" y="615"/>
                  </a:lnTo>
                  <a:lnTo>
                    <a:pt x="493" y="580"/>
                  </a:lnTo>
                  <a:lnTo>
                    <a:pt x="604" y="544"/>
                  </a:lnTo>
                  <a:lnTo>
                    <a:pt x="717" y="504"/>
                  </a:lnTo>
                  <a:lnTo>
                    <a:pt x="831" y="462"/>
                  </a:lnTo>
                  <a:lnTo>
                    <a:pt x="947" y="418"/>
                  </a:lnTo>
                  <a:lnTo>
                    <a:pt x="1062" y="370"/>
                  </a:lnTo>
                  <a:lnTo>
                    <a:pt x="1178" y="321"/>
                  </a:lnTo>
                  <a:lnTo>
                    <a:pt x="1297" y="271"/>
                  </a:lnTo>
                  <a:lnTo>
                    <a:pt x="1411" y="220"/>
                  </a:lnTo>
                  <a:lnTo>
                    <a:pt x="1528" y="166"/>
                  </a:lnTo>
                  <a:lnTo>
                    <a:pt x="1641" y="112"/>
                  </a:lnTo>
                  <a:lnTo>
                    <a:pt x="1752" y="58"/>
                  </a:lnTo>
                  <a:lnTo>
                    <a:pt x="1864" y="2"/>
                  </a:lnTo>
                  <a:lnTo>
                    <a:pt x="1854" y="0"/>
                  </a:lnTo>
                  <a:lnTo>
                    <a:pt x="1727" y="58"/>
                  </a:lnTo>
                  <a:lnTo>
                    <a:pt x="1602" y="115"/>
                  </a:lnTo>
                  <a:lnTo>
                    <a:pt x="1479" y="171"/>
                  </a:lnTo>
                  <a:lnTo>
                    <a:pt x="1356" y="227"/>
                  </a:lnTo>
                  <a:lnTo>
                    <a:pt x="1234" y="279"/>
                  </a:lnTo>
                  <a:lnTo>
                    <a:pt x="1116" y="330"/>
                  </a:lnTo>
                  <a:lnTo>
                    <a:pt x="998" y="379"/>
                  </a:lnTo>
                  <a:lnTo>
                    <a:pt x="881" y="424"/>
                  </a:lnTo>
                  <a:lnTo>
                    <a:pt x="768" y="468"/>
                  </a:lnTo>
                  <a:lnTo>
                    <a:pt x="657" y="509"/>
                  </a:lnTo>
                  <a:lnTo>
                    <a:pt x="547" y="546"/>
                  </a:lnTo>
                  <a:lnTo>
                    <a:pt x="439" y="582"/>
                  </a:lnTo>
                  <a:lnTo>
                    <a:pt x="334" y="612"/>
                  </a:lnTo>
                  <a:lnTo>
                    <a:pt x="233" y="641"/>
                  </a:lnTo>
                  <a:lnTo>
                    <a:pt x="135" y="664"/>
                  </a:lnTo>
                  <a:lnTo>
                    <a:pt x="39" y="6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1" name="Freeform 341">
              <a:extLst>
                <a:ext uri="{FF2B5EF4-FFF2-40B4-BE49-F238E27FC236}">
                  <a16:creationId xmlns:a16="http://schemas.microsoft.com/office/drawing/2014/main" id="{714C5EC7-7F59-4261-A7AF-91A8E368471F}"/>
                </a:ext>
              </a:extLst>
            </p:cNvPr>
            <p:cNvSpPr>
              <a:spLocks/>
            </p:cNvSpPr>
            <p:nvPr/>
          </p:nvSpPr>
          <p:spPr bwMode="auto">
            <a:xfrm>
              <a:off x="864" y="1814"/>
              <a:ext cx="779" cy="193"/>
            </a:xfrm>
            <a:custGeom>
              <a:avLst/>
              <a:gdLst>
                <a:gd name="T0" fmla="*/ 17 w 779"/>
                <a:gd name="T1" fmla="*/ 179 h 193"/>
                <a:gd name="T2" fmla="*/ 9 w 779"/>
                <a:gd name="T3" fmla="*/ 181 h 193"/>
                <a:gd name="T4" fmla="*/ 4 w 779"/>
                <a:gd name="T5" fmla="*/ 184 h 193"/>
                <a:gd name="T6" fmla="*/ 2 w 779"/>
                <a:gd name="T7" fmla="*/ 188 h 193"/>
                <a:gd name="T8" fmla="*/ 0 w 779"/>
                <a:gd name="T9" fmla="*/ 191 h 193"/>
                <a:gd name="T10" fmla="*/ 14 w 779"/>
                <a:gd name="T11" fmla="*/ 193 h 193"/>
                <a:gd name="T12" fmla="*/ 14 w 779"/>
                <a:gd name="T13" fmla="*/ 191 h 193"/>
                <a:gd name="T14" fmla="*/ 14 w 779"/>
                <a:gd name="T15" fmla="*/ 189 h 193"/>
                <a:gd name="T16" fmla="*/ 17 w 779"/>
                <a:gd name="T17" fmla="*/ 186 h 193"/>
                <a:gd name="T18" fmla="*/ 24 w 779"/>
                <a:gd name="T19" fmla="*/ 183 h 193"/>
                <a:gd name="T20" fmla="*/ 100 w 779"/>
                <a:gd name="T21" fmla="*/ 171 h 193"/>
                <a:gd name="T22" fmla="*/ 186 w 779"/>
                <a:gd name="T23" fmla="*/ 156 h 193"/>
                <a:gd name="T24" fmla="*/ 279 w 779"/>
                <a:gd name="T25" fmla="*/ 135 h 193"/>
                <a:gd name="T26" fmla="*/ 379 w 779"/>
                <a:gd name="T27" fmla="*/ 112 h 193"/>
                <a:gd name="T28" fmla="*/ 480 w 779"/>
                <a:gd name="T29" fmla="*/ 86 h 193"/>
                <a:gd name="T30" fmla="*/ 581 w 779"/>
                <a:gd name="T31" fmla="*/ 59 h 193"/>
                <a:gd name="T32" fmla="*/ 683 w 779"/>
                <a:gd name="T33" fmla="*/ 30 h 193"/>
                <a:gd name="T34" fmla="*/ 779 w 779"/>
                <a:gd name="T35" fmla="*/ 0 h 193"/>
                <a:gd name="T36" fmla="*/ 777 w 779"/>
                <a:gd name="T37" fmla="*/ 0 h 193"/>
                <a:gd name="T38" fmla="*/ 669 w 779"/>
                <a:gd name="T39" fmla="*/ 30 h 193"/>
                <a:gd name="T40" fmla="*/ 563 w 779"/>
                <a:gd name="T41" fmla="*/ 59 h 193"/>
                <a:gd name="T42" fmla="*/ 458 w 779"/>
                <a:gd name="T43" fmla="*/ 88 h 193"/>
                <a:gd name="T44" fmla="*/ 357 w 779"/>
                <a:gd name="T45" fmla="*/ 113 h 193"/>
                <a:gd name="T46" fmla="*/ 261 w 779"/>
                <a:gd name="T47" fmla="*/ 135 h 193"/>
                <a:gd name="T48" fmla="*/ 171 w 779"/>
                <a:gd name="T49" fmla="*/ 154 h 193"/>
                <a:gd name="T50" fmla="*/ 90 w 779"/>
                <a:gd name="T51" fmla="*/ 169 h 193"/>
                <a:gd name="T52" fmla="*/ 17 w 779"/>
                <a:gd name="T53" fmla="*/ 179 h 19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9" h="193">
                  <a:moveTo>
                    <a:pt x="17" y="179"/>
                  </a:moveTo>
                  <a:lnTo>
                    <a:pt x="9" y="181"/>
                  </a:lnTo>
                  <a:lnTo>
                    <a:pt x="4" y="184"/>
                  </a:lnTo>
                  <a:lnTo>
                    <a:pt x="2" y="188"/>
                  </a:lnTo>
                  <a:lnTo>
                    <a:pt x="0" y="191"/>
                  </a:lnTo>
                  <a:lnTo>
                    <a:pt x="14" y="193"/>
                  </a:lnTo>
                  <a:lnTo>
                    <a:pt x="14" y="191"/>
                  </a:lnTo>
                  <a:lnTo>
                    <a:pt x="14" y="189"/>
                  </a:lnTo>
                  <a:lnTo>
                    <a:pt x="17" y="186"/>
                  </a:lnTo>
                  <a:lnTo>
                    <a:pt x="24" y="183"/>
                  </a:lnTo>
                  <a:lnTo>
                    <a:pt x="100" y="171"/>
                  </a:lnTo>
                  <a:lnTo>
                    <a:pt x="186" y="156"/>
                  </a:lnTo>
                  <a:lnTo>
                    <a:pt x="279" y="135"/>
                  </a:lnTo>
                  <a:lnTo>
                    <a:pt x="379" y="112"/>
                  </a:lnTo>
                  <a:lnTo>
                    <a:pt x="480" y="86"/>
                  </a:lnTo>
                  <a:lnTo>
                    <a:pt x="581" y="59"/>
                  </a:lnTo>
                  <a:lnTo>
                    <a:pt x="683" y="30"/>
                  </a:lnTo>
                  <a:lnTo>
                    <a:pt x="779" y="0"/>
                  </a:lnTo>
                  <a:lnTo>
                    <a:pt x="777" y="0"/>
                  </a:lnTo>
                  <a:lnTo>
                    <a:pt x="669" y="30"/>
                  </a:lnTo>
                  <a:lnTo>
                    <a:pt x="563" y="59"/>
                  </a:lnTo>
                  <a:lnTo>
                    <a:pt x="458" y="88"/>
                  </a:lnTo>
                  <a:lnTo>
                    <a:pt x="357" y="113"/>
                  </a:lnTo>
                  <a:lnTo>
                    <a:pt x="261" y="135"/>
                  </a:lnTo>
                  <a:lnTo>
                    <a:pt x="171" y="154"/>
                  </a:lnTo>
                  <a:lnTo>
                    <a:pt x="90" y="169"/>
                  </a:lnTo>
                  <a:lnTo>
                    <a:pt x="17"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2" name="Freeform 342">
              <a:extLst>
                <a:ext uri="{FF2B5EF4-FFF2-40B4-BE49-F238E27FC236}">
                  <a16:creationId xmlns:a16="http://schemas.microsoft.com/office/drawing/2014/main" id="{1BB29EBF-541C-4DF5-AB3F-F443FF9DC478}"/>
                </a:ext>
              </a:extLst>
            </p:cNvPr>
            <p:cNvSpPr>
              <a:spLocks/>
            </p:cNvSpPr>
            <p:nvPr/>
          </p:nvSpPr>
          <p:spPr bwMode="auto">
            <a:xfrm>
              <a:off x="1530" y="2262"/>
              <a:ext cx="2009" cy="727"/>
            </a:xfrm>
            <a:custGeom>
              <a:avLst/>
              <a:gdLst>
                <a:gd name="T0" fmla="*/ 180 w 2009"/>
                <a:gd name="T1" fmla="*/ 544 h 727"/>
                <a:gd name="T2" fmla="*/ 3 w 2009"/>
                <a:gd name="T3" fmla="*/ 664 h 727"/>
                <a:gd name="T4" fmla="*/ 0 w 2009"/>
                <a:gd name="T5" fmla="*/ 666 h 727"/>
                <a:gd name="T6" fmla="*/ 0 w 2009"/>
                <a:gd name="T7" fmla="*/ 669 h 727"/>
                <a:gd name="T8" fmla="*/ 0 w 2009"/>
                <a:gd name="T9" fmla="*/ 672 h 727"/>
                <a:gd name="T10" fmla="*/ 0 w 2009"/>
                <a:gd name="T11" fmla="*/ 674 h 727"/>
                <a:gd name="T12" fmla="*/ 3 w 2009"/>
                <a:gd name="T13" fmla="*/ 679 h 727"/>
                <a:gd name="T14" fmla="*/ 6 w 2009"/>
                <a:gd name="T15" fmla="*/ 681 h 727"/>
                <a:gd name="T16" fmla="*/ 8 w 2009"/>
                <a:gd name="T17" fmla="*/ 683 h 727"/>
                <a:gd name="T18" fmla="*/ 94 w 2009"/>
                <a:gd name="T19" fmla="*/ 708 h 727"/>
                <a:gd name="T20" fmla="*/ 167 w 2009"/>
                <a:gd name="T21" fmla="*/ 727 h 727"/>
                <a:gd name="T22" fmla="*/ 172 w 2009"/>
                <a:gd name="T23" fmla="*/ 715 h 727"/>
                <a:gd name="T24" fmla="*/ 174 w 2009"/>
                <a:gd name="T25" fmla="*/ 699 h 727"/>
                <a:gd name="T26" fmla="*/ 174 w 2009"/>
                <a:gd name="T27" fmla="*/ 693 h 727"/>
                <a:gd name="T28" fmla="*/ 175 w 2009"/>
                <a:gd name="T29" fmla="*/ 686 h 727"/>
                <a:gd name="T30" fmla="*/ 177 w 2009"/>
                <a:gd name="T31" fmla="*/ 676 h 727"/>
                <a:gd name="T32" fmla="*/ 184 w 2009"/>
                <a:gd name="T33" fmla="*/ 666 h 727"/>
                <a:gd name="T34" fmla="*/ 282 w 2009"/>
                <a:gd name="T35" fmla="*/ 642 h 727"/>
                <a:gd name="T36" fmla="*/ 385 w 2009"/>
                <a:gd name="T37" fmla="*/ 615 h 727"/>
                <a:gd name="T38" fmla="*/ 493 w 2009"/>
                <a:gd name="T39" fmla="*/ 586 h 727"/>
                <a:gd name="T40" fmla="*/ 602 w 2009"/>
                <a:gd name="T41" fmla="*/ 554 h 727"/>
                <a:gd name="T42" fmla="*/ 717 w 2009"/>
                <a:gd name="T43" fmla="*/ 519 h 727"/>
                <a:gd name="T44" fmla="*/ 834 w 2009"/>
                <a:gd name="T45" fmla="*/ 481 h 727"/>
                <a:gd name="T46" fmla="*/ 952 w 2009"/>
                <a:gd name="T47" fmla="*/ 443 h 727"/>
                <a:gd name="T48" fmla="*/ 1072 w 2009"/>
                <a:gd name="T49" fmla="*/ 400 h 727"/>
                <a:gd name="T50" fmla="*/ 1192 w 2009"/>
                <a:gd name="T51" fmla="*/ 356 h 727"/>
                <a:gd name="T52" fmla="*/ 1313 w 2009"/>
                <a:gd name="T53" fmla="*/ 311 h 727"/>
                <a:gd name="T54" fmla="*/ 1433 w 2009"/>
                <a:gd name="T55" fmla="*/ 263 h 727"/>
                <a:gd name="T56" fmla="*/ 1553 w 2009"/>
                <a:gd name="T57" fmla="*/ 214 h 727"/>
                <a:gd name="T58" fmla="*/ 1670 w 2009"/>
                <a:gd name="T59" fmla="*/ 164 h 727"/>
                <a:gd name="T60" fmla="*/ 1786 w 2009"/>
                <a:gd name="T61" fmla="*/ 111 h 727"/>
                <a:gd name="T62" fmla="*/ 1899 w 2009"/>
                <a:gd name="T63" fmla="*/ 57 h 727"/>
                <a:gd name="T64" fmla="*/ 2009 w 2009"/>
                <a:gd name="T65" fmla="*/ 3 h 727"/>
                <a:gd name="T66" fmla="*/ 1999 w 2009"/>
                <a:gd name="T67" fmla="*/ 0 h 727"/>
                <a:gd name="T68" fmla="*/ 1872 w 2009"/>
                <a:gd name="T69" fmla="*/ 57 h 727"/>
                <a:gd name="T70" fmla="*/ 1747 w 2009"/>
                <a:gd name="T71" fmla="*/ 110 h 727"/>
                <a:gd name="T72" fmla="*/ 1624 w 2009"/>
                <a:gd name="T73" fmla="*/ 159 h 727"/>
                <a:gd name="T74" fmla="*/ 1501 w 2009"/>
                <a:gd name="T75" fmla="*/ 204 h 727"/>
                <a:gd name="T76" fmla="*/ 1379 w 2009"/>
                <a:gd name="T77" fmla="*/ 247 h 727"/>
                <a:gd name="T78" fmla="*/ 1259 w 2009"/>
                <a:gd name="T79" fmla="*/ 285 h 727"/>
                <a:gd name="T80" fmla="*/ 1141 w 2009"/>
                <a:gd name="T81" fmla="*/ 321 h 727"/>
                <a:gd name="T82" fmla="*/ 1026 w 2009"/>
                <a:gd name="T83" fmla="*/ 355 h 727"/>
                <a:gd name="T84" fmla="*/ 911 w 2009"/>
                <a:gd name="T85" fmla="*/ 385 h 727"/>
                <a:gd name="T86" fmla="*/ 800 w 2009"/>
                <a:gd name="T87" fmla="*/ 412 h 727"/>
                <a:gd name="T88" fmla="*/ 690 w 2009"/>
                <a:gd name="T89" fmla="*/ 439 h 727"/>
                <a:gd name="T90" fmla="*/ 582 w 2009"/>
                <a:gd name="T91" fmla="*/ 463 h 727"/>
                <a:gd name="T92" fmla="*/ 478 w 2009"/>
                <a:gd name="T93" fmla="*/ 485 h 727"/>
                <a:gd name="T94" fmla="*/ 376 w 2009"/>
                <a:gd name="T95" fmla="*/ 505 h 727"/>
                <a:gd name="T96" fmla="*/ 277 w 2009"/>
                <a:gd name="T97" fmla="*/ 525 h 727"/>
                <a:gd name="T98" fmla="*/ 180 w 2009"/>
                <a:gd name="T99" fmla="*/ 544 h 7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009" h="727">
                  <a:moveTo>
                    <a:pt x="180" y="544"/>
                  </a:moveTo>
                  <a:lnTo>
                    <a:pt x="3" y="664"/>
                  </a:lnTo>
                  <a:lnTo>
                    <a:pt x="0" y="666"/>
                  </a:lnTo>
                  <a:lnTo>
                    <a:pt x="0" y="669"/>
                  </a:lnTo>
                  <a:lnTo>
                    <a:pt x="0" y="672"/>
                  </a:lnTo>
                  <a:lnTo>
                    <a:pt x="0" y="674"/>
                  </a:lnTo>
                  <a:lnTo>
                    <a:pt x="3" y="679"/>
                  </a:lnTo>
                  <a:lnTo>
                    <a:pt x="6" y="681"/>
                  </a:lnTo>
                  <a:lnTo>
                    <a:pt x="8" y="683"/>
                  </a:lnTo>
                  <a:lnTo>
                    <a:pt x="94" y="708"/>
                  </a:lnTo>
                  <a:lnTo>
                    <a:pt x="167" y="727"/>
                  </a:lnTo>
                  <a:lnTo>
                    <a:pt x="172" y="715"/>
                  </a:lnTo>
                  <a:lnTo>
                    <a:pt x="174" y="699"/>
                  </a:lnTo>
                  <a:lnTo>
                    <a:pt x="174" y="693"/>
                  </a:lnTo>
                  <a:lnTo>
                    <a:pt x="175" y="686"/>
                  </a:lnTo>
                  <a:lnTo>
                    <a:pt x="177" y="676"/>
                  </a:lnTo>
                  <a:lnTo>
                    <a:pt x="184" y="666"/>
                  </a:lnTo>
                  <a:lnTo>
                    <a:pt x="282" y="642"/>
                  </a:lnTo>
                  <a:lnTo>
                    <a:pt x="385" y="615"/>
                  </a:lnTo>
                  <a:lnTo>
                    <a:pt x="493" y="586"/>
                  </a:lnTo>
                  <a:lnTo>
                    <a:pt x="602" y="554"/>
                  </a:lnTo>
                  <a:lnTo>
                    <a:pt x="717" y="519"/>
                  </a:lnTo>
                  <a:lnTo>
                    <a:pt x="834" y="481"/>
                  </a:lnTo>
                  <a:lnTo>
                    <a:pt x="952" y="443"/>
                  </a:lnTo>
                  <a:lnTo>
                    <a:pt x="1072" y="400"/>
                  </a:lnTo>
                  <a:lnTo>
                    <a:pt x="1192" y="356"/>
                  </a:lnTo>
                  <a:lnTo>
                    <a:pt x="1313" y="311"/>
                  </a:lnTo>
                  <a:lnTo>
                    <a:pt x="1433" y="263"/>
                  </a:lnTo>
                  <a:lnTo>
                    <a:pt x="1553" y="214"/>
                  </a:lnTo>
                  <a:lnTo>
                    <a:pt x="1670" y="164"/>
                  </a:lnTo>
                  <a:lnTo>
                    <a:pt x="1786" y="111"/>
                  </a:lnTo>
                  <a:lnTo>
                    <a:pt x="1899" y="57"/>
                  </a:lnTo>
                  <a:lnTo>
                    <a:pt x="2009" y="3"/>
                  </a:lnTo>
                  <a:lnTo>
                    <a:pt x="1999" y="0"/>
                  </a:lnTo>
                  <a:lnTo>
                    <a:pt x="1872" y="57"/>
                  </a:lnTo>
                  <a:lnTo>
                    <a:pt x="1747" y="110"/>
                  </a:lnTo>
                  <a:lnTo>
                    <a:pt x="1624" y="159"/>
                  </a:lnTo>
                  <a:lnTo>
                    <a:pt x="1501" y="204"/>
                  </a:lnTo>
                  <a:lnTo>
                    <a:pt x="1379" y="247"/>
                  </a:lnTo>
                  <a:lnTo>
                    <a:pt x="1259" y="285"/>
                  </a:lnTo>
                  <a:lnTo>
                    <a:pt x="1141" y="321"/>
                  </a:lnTo>
                  <a:lnTo>
                    <a:pt x="1026" y="355"/>
                  </a:lnTo>
                  <a:lnTo>
                    <a:pt x="911" y="385"/>
                  </a:lnTo>
                  <a:lnTo>
                    <a:pt x="800" y="412"/>
                  </a:lnTo>
                  <a:lnTo>
                    <a:pt x="690" y="439"/>
                  </a:lnTo>
                  <a:lnTo>
                    <a:pt x="582" y="463"/>
                  </a:lnTo>
                  <a:lnTo>
                    <a:pt x="478" y="485"/>
                  </a:lnTo>
                  <a:lnTo>
                    <a:pt x="376" y="505"/>
                  </a:lnTo>
                  <a:lnTo>
                    <a:pt x="277" y="525"/>
                  </a:lnTo>
                  <a:lnTo>
                    <a:pt x="180" y="54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3" name="Freeform 343">
              <a:extLst>
                <a:ext uri="{FF2B5EF4-FFF2-40B4-BE49-F238E27FC236}">
                  <a16:creationId xmlns:a16="http://schemas.microsoft.com/office/drawing/2014/main" id="{1A534127-19B8-4DCF-95E2-B6F060424B91}"/>
                </a:ext>
              </a:extLst>
            </p:cNvPr>
            <p:cNvSpPr>
              <a:spLocks/>
            </p:cNvSpPr>
            <p:nvPr/>
          </p:nvSpPr>
          <p:spPr bwMode="auto">
            <a:xfrm>
              <a:off x="758" y="1812"/>
              <a:ext cx="865" cy="186"/>
            </a:xfrm>
            <a:custGeom>
              <a:avLst/>
              <a:gdLst>
                <a:gd name="T0" fmla="*/ 83 w 865"/>
                <a:gd name="T1" fmla="*/ 132 h 186"/>
                <a:gd name="T2" fmla="*/ 4 w 865"/>
                <a:gd name="T3" fmla="*/ 166 h 186"/>
                <a:gd name="T4" fmla="*/ 0 w 865"/>
                <a:gd name="T5" fmla="*/ 169 h 186"/>
                <a:gd name="T6" fmla="*/ 0 w 865"/>
                <a:gd name="T7" fmla="*/ 171 h 186"/>
                <a:gd name="T8" fmla="*/ 0 w 865"/>
                <a:gd name="T9" fmla="*/ 171 h 186"/>
                <a:gd name="T10" fmla="*/ 19 w 865"/>
                <a:gd name="T11" fmla="*/ 176 h 186"/>
                <a:gd name="T12" fmla="*/ 37 w 865"/>
                <a:gd name="T13" fmla="*/ 179 h 186"/>
                <a:gd name="T14" fmla="*/ 54 w 865"/>
                <a:gd name="T15" fmla="*/ 183 h 186"/>
                <a:gd name="T16" fmla="*/ 73 w 865"/>
                <a:gd name="T17" fmla="*/ 186 h 186"/>
                <a:gd name="T18" fmla="*/ 73 w 865"/>
                <a:gd name="T19" fmla="*/ 185 h 186"/>
                <a:gd name="T20" fmla="*/ 73 w 865"/>
                <a:gd name="T21" fmla="*/ 181 h 186"/>
                <a:gd name="T22" fmla="*/ 74 w 865"/>
                <a:gd name="T23" fmla="*/ 178 h 186"/>
                <a:gd name="T24" fmla="*/ 76 w 865"/>
                <a:gd name="T25" fmla="*/ 176 h 186"/>
                <a:gd name="T26" fmla="*/ 88 w 865"/>
                <a:gd name="T27" fmla="*/ 171 h 186"/>
                <a:gd name="T28" fmla="*/ 103 w 865"/>
                <a:gd name="T29" fmla="*/ 163 h 186"/>
                <a:gd name="T30" fmla="*/ 181 w 865"/>
                <a:gd name="T31" fmla="*/ 152 h 186"/>
                <a:gd name="T32" fmla="*/ 267 w 865"/>
                <a:gd name="T33" fmla="*/ 137 h 186"/>
                <a:gd name="T34" fmla="*/ 361 w 865"/>
                <a:gd name="T35" fmla="*/ 120 h 186"/>
                <a:gd name="T36" fmla="*/ 461 w 865"/>
                <a:gd name="T37" fmla="*/ 102 h 186"/>
                <a:gd name="T38" fmla="*/ 562 w 865"/>
                <a:gd name="T39" fmla="*/ 80 h 186"/>
                <a:gd name="T40" fmla="*/ 665 w 865"/>
                <a:gd name="T41" fmla="*/ 54 h 186"/>
                <a:gd name="T42" fmla="*/ 767 w 865"/>
                <a:gd name="T43" fmla="*/ 29 h 186"/>
                <a:gd name="T44" fmla="*/ 865 w 865"/>
                <a:gd name="T45" fmla="*/ 0 h 186"/>
                <a:gd name="T46" fmla="*/ 861 w 865"/>
                <a:gd name="T47" fmla="*/ 0 h 186"/>
                <a:gd name="T48" fmla="*/ 807 w 865"/>
                <a:gd name="T49" fmla="*/ 14 h 186"/>
                <a:gd name="T50" fmla="*/ 753 w 865"/>
                <a:gd name="T51" fmla="*/ 27 h 186"/>
                <a:gd name="T52" fmla="*/ 699 w 865"/>
                <a:gd name="T53" fmla="*/ 41 h 186"/>
                <a:gd name="T54" fmla="*/ 645 w 865"/>
                <a:gd name="T55" fmla="*/ 53 h 186"/>
                <a:gd name="T56" fmla="*/ 537 w 865"/>
                <a:gd name="T57" fmla="*/ 73 h 186"/>
                <a:gd name="T58" fmla="*/ 432 w 865"/>
                <a:gd name="T59" fmla="*/ 90 h 186"/>
                <a:gd name="T60" fmla="*/ 333 w 865"/>
                <a:gd name="T61" fmla="*/ 103 h 186"/>
                <a:gd name="T62" fmla="*/ 240 w 865"/>
                <a:gd name="T63" fmla="*/ 115 h 186"/>
                <a:gd name="T64" fmla="*/ 155 w 865"/>
                <a:gd name="T65" fmla="*/ 124 h 186"/>
                <a:gd name="T66" fmla="*/ 83 w 865"/>
                <a:gd name="T67" fmla="*/ 132 h 1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5" h="186">
                  <a:moveTo>
                    <a:pt x="83" y="132"/>
                  </a:moveTo>
                  <a:lnTo>
                    <a:pt x="4" y="166"/>
                  </a:lnTo>
                  <a:lnTo>
                    <a:pt x="0" y="169"/>
                  </a:lnTo>
                  <a:lnTo>
                    <a:pt x="0" y="171"/>
                  </a:lnTo>
                  <a:lnTo>
                    <a:pt x="19" y="176"/>
                  </a:lnTo>
                  <a:lnTo>
                    <a:pt x="37" y="179"/>
                  </a:lnTo>
                  <a:lnTo>
                    <a:pt x="54" y="183"/>
                  </a:lnTo>
                  <a:lnTo>
                    <a:pt x="73" y="186"/>
                  </a:lnTo>
                  <a:lnTo>
                    <a:pt x="73" y="185"/>
                  </a:lnTo>
                  <a:lnTo>
                    <a:pt x="73" y="181"/>
                  </a:lnTo>
                  <a:lnTo>
                    <a:pt x="74" y="178"/>
                  </a:lnTo>
                  <a:lnTo>
                    <a:pt x="76" y="176"/>
                  </a:lnTo>
                  <a:lnTo>
                    <a:pt x="88" y="171"/>
                  </a:lnTo>
                  <a:lnTo>
                    <a:pt x="103" y="163"/>
                  </a:lnTo>
                  <a:lnTo>
                    <a:pt x="181" y="152"/>
                  </a:lnTo>
                  <a:lnTo>
                    <a:pt x="267" y="137"/>
                  </a:lnTo>
                  <a:lnTo>
                    <a:pt x="361" y="120"/>
                  </a:lnTo>
                  <a:lnTo>
                    <a:pt x="461" y="102"/>
                  </a:lnTo>
                  <a:lnTo>
                    <a:pt x="562" y="80"/>
                  </a:lnTo>
                  <a:lnTo>
                    <a:pt x="665" y="54"/>
                  </a:lnTo>
                  <a:lnTo>
                    <a:pt x="767" y="29"/>
                  </a:lnTo>
                  <a:lnTo>
                    <a:pt x="865" y="0"/>
                  </a:lnTo>
                  <a:lnTo>
                    <a:pt x="861" y="0"/>
                  </a:lnTo>
                  <a:lnTo>
                    <a:pt x="807" y="14"/>
                  </a:lnTo>
                  <a:lnTo>
                    <a:pt x="753" y="27"/>
                  </a:lnTo>
                  <a:lnTo>
                    <a:pt x="699" y="41"/>
                  </a:lnTo>
                  <a:lnTo>
                    <a:pt x="645" y="53"/>
                  </a:lnTo>
                  <a:lnTo>
                    <a:pt x="537" y="73"/>
                  </a:lnTo>
                  <a:lnTo>
                    <a:pt x="432" y="90"/>
                  </a:lnTo>
                  <a:lnTo>
                    <a:pt x="333" y="103"/>
                  </a:lnTo>
                  <a:lnTo>
                    <a:pt x="240" y="115"/>
                  </a:lnTo>
                  <a:lnTo>
                    <a:pt x="155" y="124"/>
                  </a:lnTo>
                  <a:lnTo>
                    <a:pt x="83" y="13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4" name="Freeform 344">
              <a:extLst>
                <a:ext uri="{FF2B5EF4-FFF2-40B4-BE49-F238E27FC236}">
                  <a16:creationId xmlns:a16="http://schemas.microsoft.com/office/drawing/2014/main" id="{EEB66D4B-BF4E-49C7-A8E4-AD8D4D4BB4BA}"/>
                </a:ext>
              </a:extLst>
            </p:cNvPr>
            <p:cNvSpPr>
              <a:spLocks/>
            </p:cNvSpPr>
            <p:nvPr/>
          </p:nvSpPr>
          <p:spPr bwMode="auto">
            <a:xfrm>
              <a:off x="1710" y="2264"/>
              <a:ext cx="1817" cy="542"/>
            </a:xfrm>
            <a:custGeom>
              <a:avLst/>
              <a:gdLst>
                <a:gd name="T0" fmla="*/ 0 w 1817"/>
                <a:gd name="T1" fmla="*/ 542 h 542"/>
                <a:gd name="T2" fmla="*/ 54 w 1817"/>
                <a:gd name="T3" fmla="*/ 505 h 542"/>
                <a:gd name="T4" fmla="*/ 80 w 1817"/>
                <a:gd name="T5" fmla="*/ 503 h 542"/>
                <a:gd name="T6" fmla="*/ 125 w 1817"/>
                <a:gd name="T7" fmla="*/ 496 h 542"/>
                <a:gd name="T8" fmla="*/ 188 w 1817"/>
                <a:gd name="T9" fmla="*/ 486 h 542"/>
                <a:gd name="T10" fmla="*/ 265 w 1817"/>
                <a:gd name="T11" fmla="*/ 471 h 542"/>
                <a:gd name="T12" fmla="*/ 358 w 1817"/>
                <a:gd name="T13" fmla="*/ 452 h 542"/>
                <a:gd name="T14" fmla="*/ 465 w 1817"/>
                <a:gd name="T15" fmla="*/ 430 h 542"/>
                <a:gd name="T16" fmla="*/ 579 w 1817"/>
                <a:gd name="T17" fmla="*/ 403 h 542"/>
                <a:gd name="T18" fmla="*/ 706 w 1817"/>
                <a:gd name="T19" fmla="*/ 373 h 542"/>
                <a:gd name="T20" fmla="*/ 838 w 1817"/>
                <a:gd name="T21" fmla="*/ 339 h 542"/>
                <a:gd name="T22" fmla="*/ 975 w 1817"/>
                <a:gd name="T23" fmla="*/ 302 h 542"/>
                <a:gd name="T24" fmla="*/ 1116 w 1817"/>
                <a:gd name="T25" fmla="*/ 261 h 542"/>
                <a:gd name="T26" fmla="*/ 1260 w 1817"/>
                <a:gd name="T27" fmla="*/ 216 h 542"/>
                <a:gd name="T28" fmla="*/ 1333 w 1817"/>
                <a:gd name="T29" fmla="*/ 192 h 542"/>
                <a:gd name="T30" fmla="*/ 1403 w 1817"/>
                <a:gd name="T31" fmla="*/ 167 h 542"/>
                <a:gd name="T32" fmla="*/ 1474 w 1817"/>
                <a:gd name="T33" fmla="*/ 141 h 542"/>
                <a:gd name="T34" fmla="*/ 1545 w 1817"/>
                <a:gd name="T35" fmla="*/ 114 h 542"/>
                <a:gd name="T36" fmla="*/ 1614 w 1817"/>
                <a:gd name="T37" fmla="*/ 87 h 542"/>
                <a:gd name="T38" fmla="*/ 1684 w 1817"/>
                <a:gd name="T39" fmla="*/ 59 h 542"/>
                <a:gd name="T40" fmla="*/ 1751 w 1817"/>
                <a:gd name="T41" fmla="*/ 30 h 542"/>
                <a:gd name="T42" fmla="*/ 1817 w 1817"/>
                <a:gd name="T43" fmla="*/ 0 h 542"/>
                <a:gd name="T44" fmla="*/ 1817 w 1817"/>
                <a:gd name="T45" fmla="*/ 0 h 542"/>
                <a:gd name="T46" fmla="*/ 1692 w 1817"/>
                <a:gd name="T47" fmla="*/ 55 h 542"/>
                <a:gd name="T48" fmla="*/ 1567 w 1817"/>
                <a:gd name="T49" fmla="*/ 109 h 542"/>
                <a:gd name="T50" fmla="*/ 1442 w 1817"/>
                <a:gd name="T51" fmla="*/ 158 h 542"/>
                <a:gd name="T52" fmla="*/ 1321 w 1817"/>
                <a:gd name="T53" fmla="*/ 202 h 542"/>
                <a:gd name="T54" fmla="*/ 1199 w 1817"/>
                <a:gd name="T55" fmla="*/ 245 h 542"/>
                <a:gd name="T56" fmla="*/ 1079 w 1817"/>
                <a:gd name="T57" fmla="*/ 283 h 542"/>
                <a:gd name="T58" fmla="*/ 961 w 1817"/>
                <a:gd name="T59" fmla="*/ 319 h 542"/>
                <a:gd name="T60" fmla="*/ 845 w 1817"/>
                <a:gd name="T61" fmla="*/ 353 h 542"/>
                <a:gd name="T62" fmla="*/ 731 w 1817"/>
                <a:gd name="T63" fmla="*/ 383 h 542"/>
                <a:gd name="T64" fmla="*/ 620 w 1817"/>
                <a:gd name="T65" fmla="*/ 410 h 542"/>
                <a:gd name="T66" fmla="*/ 510 w 1817"/>
                <a:gd name="T67" fmla="*/ 437 h 542"/>
                <a:gd name="T68" fmla="*/ 402 w 1817"/>
                <a:gd name="T69" fmla="*/ 461 h 542"/>
                <a:gd name="T70" fmla="*/ 298 w 1817"/>
                <a:gd name="T71" fmla="*/ 483 h 542"/>
                <a:gd name="T72" fmla="*/ 196 w 1817"/>
                <a:gd name="T73" fmla="*/ 503 h 542"/>
                <a:gd name="T74" fmla="*/ 97 w 1817"/>
                <a:gd name="T75" fmla="*/ 523 h 542"/>
                <a:gd name="T76" fmla="*/ 0 w 1817"/>
                <a:gd name="T77" fmla="*/ 542 h 5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17" h="542">
                  <a:moveTo>
                    <a:pt x="0" y="542"/>
                  </a:moveTo>
                  <a:lnTo>
                    <a:pt x="54" y="505"/>
                  </a:lnTo>
                  <a:lnTo>
                    <a:pt x="80" y="503"/>
                  </a:lnTo>
                  <a:lnTo>
                    <a:pt x="125" y="496"/>
                  </a:lnTo>
                  <a:lnTo>
                    <a:pt x="188" y="486"/>
                  </a:lnTo>
                  <a:lnTo>
                    <a:pt x="265" y="471"/>
                  </a:lnTo>
                  <a:lnTo>
                    <a:pt x="358" y="452"/>
                  </a:lnTo>
                  <a:lnTo>
                    <a:pt x="465" y="430"/>
                  </a:lnTo>
                  <a:lnTo>
                    <a:pt x="579" y="403"/>
                  </a:lnTo>
                  <a:lnTo>
                    <a:pt x="706" y="373"/>
                  </a:lnTo>
                  <a:lnTo>
                    <a:pt x="838" y="339"/>
                  </a:lnTo>
                  <a:lnTo>
                    <a:pt x="975" y="302"/>
                  </a:lnTo>
                  <a:lnTo>
                    <a:pt x="1116" y="261"/>
                  </a:lnTo>
                  <a:lnTo>
                    <a:pt x="1260" y="216"/>
                  </a:lnTo>
                  <a:lnTo>
                    <a:pt x="1333" y="192"/>
                  </a:lnTo>
                  <a:lnTo>
                    <a:pt x="1403" y="167"/>
                  </a:lnTo>
                  <a:lnTo>
                    <a:pt x="1474" y="141"/>
                  </a:lnTo>
                  <a:lnTo>
                    <a:pt x="1545" y="114"/>
                  </a:lnTo>
                  <a:lnTo>
                    <a:pt x="1614" y="87"/>
                  </a:lnTo>
                  <a:lnTo>
                    <a:pt x="1684" y="59"/>
                  </a:lnTo>
                  <a:lnTo>
                    <a:pt x="1751" y="30"/>
                  </a:lnTo>
                  <a:lnTo>
                    <a:pt x="1817" y="0"/>
                  </a:lnTo>
                  <a:lnTo>
                    <a:pt x="1692" y="55"/>
                  </a:lnTo>
                  <a:lnTo>
                    <a:pt x="1567" y="109"/>
                  </a:lnTo>
                  <a:lnTo>
                    <a:pt x="1442" y="158"/>
                  </a:lnTo>
                  <a:lnTo>
                    <a:pt x="1321" y="202"/>
                  </a:lnTo>
                  <a:lnTo>
                    <a:pt x="1199" y="245"/>
                  </a:lnTo>
                  <a:lnTo>
                    <a:pt x="1079" y="283"/>
                  </a:lnTo>
                  <a:lnTo>
                    <a:pt x="961" y="319"/>
                  </a:lnTo>
                  <a:lnTo>
                    <a:pt x="845" y="353"/>
                  </a:lnTo>
                  <a:lnTo>
                    <a:pt x="731" y="383"/>
                  </a:lnTo>
                  <a:lnTo>
                    <a:pt x="620" y="410"/>
                  </a:lnTo>
                  <a:lnTo>
                    <a:pt x="510" y="437"/>
                  </a:lnTo>
                  <a:lnTo>
                    <a:pt x="402" y="461"/>
                  </a:lnTo>
                  <a:lnTo>
                    <a:pt x="298" y="483"/>
                  </a:lnTo>
                  <a:lnTo>
                    <a:pt x="196" y="503"/>
                  </a:lnTo>
                  <a:lnTo>
                    <a:pt x="97" y="523"/>
                  </a:lnTo>
                  <a:lnTo>
                    <a:pt x="0" y="54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5" name="Freeform 345">
              <a:extLst>
                <a:ext uri="{FF2B5EF4-FFF2-40B4-BE49-F238E27FC236}">
                  <a16:creationId xmlns:a16="http://schemas.microsoft.com/office/drawing/2014/main" id="{EFB69F3D-94ED-43F0-AB76-2A04B2301097}"/>
                </a:ext>
              </a:extLst>
            </p:cNvPr>
            <p:cNvSpPr>
              <a:spLocks/>
            </p:cNvSpPr>
            <p:nvPr/>
          </p:nvSpPr>
          <p:spPr bwMode="auto">
            <a:xfrm>
              <a:off x="841" y="1812"/>
              <a:ext cx="778" cy="132"/>
            </a:xfrm>
            <a:custGeom>
              <a:avLst/>
              <a:gdLst>
                <a:gd name="T0" fmla="*/ 0 w 778"/>
                <a:gd name="T1" fmla="*/ 132 h 132"/>
                <a:gd name="T2" fmla="*/ 23 w 778"/>
                <a:gd name="T3" fmla="*/ 122 h 132"/>
                <a:gd name="T4" fmla="*/ 52 w 778"/>
                <a:gd name="T5" fmla="*/ 120 h 132"/>
                <a:gd name="T6" fmla="*/ 111 w 778"/>
                <a:gd name="T7" fmla="*/ 115 h 132"/>
                <a:gd name="T8" fmla="*/ 196 w 778"/>
                <a:gd name="T9" fmla="*/ 105 h 132"/>
                <a:gd name="T10" fmla="*/ 300 w 778"/>
                <a:gd name="T11" fmla="*/ 93 h 132"/>
                <a:gd name="T12" fmla="*/ 417 w 778"/>
                <a:gd name="T13" fmla="*/ 76 h 132"/>
                <a:gd name="T14" fmla="*/ 538 w 778"/>
                <a:gd name="T15" fmla="*/ 54 h 132"/>
                <a:gd name="T16" fmla="*/ 601 w 778"/>
                <a:gd name="T17" fmla="*/ 43 h 132"/>
                <a:gd name="T18" fmla="*/ 662 w 778"/>
                <a:gd name="T19" fmla="*/ 29 h 132"/>
                <a:gd name="T20" fmla="*/ 721 w 778"/>
                <a:gd name="T21" fmla="*/ 16 h 132"/>
                <a:gd name="T22" fmla="*/ 778 w 778"/>
                <a:gd name="T23" fmla="*/ 0 h 132"/>
                <a:gd name="T24" fmla="*/ 778 w 778"/>
                <a:gd name="T25" fmla="*/ 0 h 132"/>
                <a:gd name="T26" fmla="*/ 724 w 778"/>
                <a:gd name="T27" fmla="*/ 14 h 132"/>
                <a:gd name="T28" fmla="*/ 670 w 778"/>
                <a:gd name="T29" fmla="*/ 29 h 132"/>
                <a:gd name="T30" fmla="*/ 616 w 778"/>
                <a:gd name="T31" fmla="*/ 41 h 132"/>
                <a:gd name="T32" fmla="*/ 560 w 778"/>
                <a:gd name="T33" fmla="*/ 53 h 132"/>
                <a:gd name="T34" fmla="*/ 454 w 778"/>
                <a:gd name="T35" fmla="*/ 73 h 132"/>
                <a:gd name="T36" fmla="*/ 349 w 778"/>
                <a:gd name="T37" fmla="*/ 90 h 132"/>
                <a:gd name="T38" fmla="*/ 250 w 778"/>
                <a:gd name="T39" fmla="*/ 103 h 132"/>
                <a:gd name="T40" fmla="*/ 157 w 778"/>
                <a:gd name="T41" fmla="*/ 115 h 132"/>
                <a:gd name="T42" fmla="*/ 72 w 778"/>
                <a:gd name="T43" fmla="*/ 124 h 132"/>
                <a:gd name="T44" fmla="*/ 0 w 778"/>
                <a:gd name="T45" fmla="*/ 132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78" h="132">
                  <a:moveTo>
                    <a:pt x="0" y="132"/>
                  </a:moveTo>
                  <a:lnTo>
                    <a:pt x="23" y="122"/>
                  </a:lnTo>
                  <a:lnTo>
                    <a:pt x="52" y="120"/>
                  </a:lnTo>
                  <a:lnTo>
                    <a:pt x="111" y="115"/>
                  </a:lnTo>
                  <a:lnTo>
                    <a:pt x="196" y="105"/>
                  </a:lnTo>
                  <a:lnTo>
                    <a:pt x="300" y="93"/>
                  </a:lnTo>
                  <a:lnTo>
                    <a:pt x="417" y="76"/>
                  </a:lnTo>
                  <a:lnTo>
                    <a:pt x="538" y="54"/>
                  </a:lnTo>
                  <a:lnTo>
                    <a:pt x="601" y="43"/>
                  </a:lnTo>
                  <a:lnTo>
                    <a:pt x="662" y="29"/>
                  </a:lnTo>
                  <a:lnTo>
                    <a:pt x="721" y="16"/>
                  </a:lnTo>
                  <a:lnTo>
                    <a:pt x="778" y="0"/>
                  </a:lnTo>
                  <a:lnTo>
                    <a:pt x="724" y="14"/>
                  </a:lnTo>
                  <a:lnTo>
                    <a:pt x="670" y="29"/>
                  </a:lnTo>
                  <a:lnTo>
                    <a:pt x="616" y="41"/>
                  </a:lnTo>
                  <a:lnTo>
                    <a:pt x="560" y="53"/>
                  </a:lnTo>
                  <a:lnTo>
                    <a:pt x="454" y="73"/>
                  </a:lnTo>
                  <a:lnTo>
                    <a:pt x="349" y="90"/>
                  </a:lnTo>
                  <a:lnTo>
                    <a:pt x="250" y="103"/>
                  </a:lnTo>
                  <a:lnTo>
                    <a:pt x="157" y="115"/>
                  </a:lnTo>
                  <a:lnTo>
                    <a:pt x="72" y="124"/>
                  </a:lnTo>
                  <a:lnTo>
                    <a:pt x="0" y="1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6" name="Freeform 346">
              <a:extLst>
                <a:ext uri="{FF2B5EF4-FFF2-40B4-BE49-F238E27FC236}">
                  <a16:creationId xmlns:a16="http://schemas.microsoft.com/office/drawing/2014/main" id="{FFD5EBCC-591A-40A5-B4E9-54D0CACB4A1A}"/>
                </a:ext>
              </a:extLst>
            </p:cNvPr>
            <p:cNvSpPr>
              <a:spLocks/>
            </p:cNvSpPr>
            <p:nvPr/>
          </p:nvSpPr>
          <p:spPr bwMode="auto">
            <a:xfrm>
              <a:off x="2056" y="2248"/>
              <a:ext cx="1474" cy="565"/>
            </a:xfrm>
            <a:custGeom>
              <a:avLst/>
              <a:gdLst>
                <a:gd name="T0" fmla="*/ 274 w 1474"/>
                <a:gd name="T1" fmla="*/ 240 h 565"/>
                <a:gd name="T2" fmla="*/ 269 w 1474"/>
                <a:gd name="T3" fmla="*/ 262 h 565"/>
                <a:gd name="T4" fmla="*/ 261 w 1474"/>
                <a:gd name="T5" fmla="*/ 284 h 565"/>
                <a:gd name="T6" fmla="*/ 249 w 1474"/>
                <a:gd name="T7" fmla="*/ 308 h 565"/>
                <a:gd name="T8" fmla="*/ 233 w 1474"/>
                <a:gd name="T9" fmla="*/ 332 h 565"/>
                <a:gd name="T10" fmla="*/ 218 w 1474"/>
                <a:gd name="T11" fmla="*/ 355 h 565"/>
                <a:gd name="T12" fmla="*/ 200 w 1474"/>
                <a:gd name="T13" fmla="*/ 379 h 565"/>
                <a:gd name="T14" fmla="*/ 181 w 1474"/>
                <a:gd name="T15" fmla="*/ 401 h 565"/>
                <a:gd name="T16" fmla="*/ 159 w 1474"/>
                <a:gd name="T17" fmla="*/ 424 h 565"/>
                <a:gd name="T18" fmla="*/ 117 w 1474"/>
                <a:gd name="T19" fmla="*/ 467 h 565"/>
                <a:gd name="T20" fmla="*/ 75 w 1474"/>
                <a:gd name="T21" fmla="*/ 506 h 565"/>
                <a:gd name="T22" fmla="*/ 34 w 1474"/>
                <a:gd name="T23" fmla="*/ 539 h 565"/>
                <a:gd name="T24" fmla="*/ 0 w 1474"/>
                <a:gd name="T25" fmla="*/ 565 h 565"/>
                <a:gd name="T26" fmla="*/ 83 w 1474"/>
                <a:gd name="T27" fmla="*/ 539 h 565"/>
                <a:gd name="T28" fmla="*/ 171 w 1474"/>
                <a:gd name="T29" fmla="*/ 512 h 565"/>
                <a:gd name="T30" fmla="*/ 262 w 1474"/>
                <a:gd name="T31" fmla="*/ 484 h 565"/>
                <a:gd name="T32" fmla="*/ 355 w 1474"/>
                <a:gd name="T33" fmla="*/ 452 h 565"/>
                <a:gd name="T34" fmla="*/ 450 w 1474"/>
                <a:gd name="T35" fmla="*/ 419 h 565"/>
                <a:gd name="T36" fmla="*/ 546 w 1474"/>
                <a:gd name="T37" fmla="*/ 384 h 565"/>
                <a:gd name="T38" fmla="*/ 644 w 1474"/>
                <a:gd name="T39" fmla="*/ 348 h 565"/>
                <a:gd name="T40" fmla="*/ 742 w 1474"/>
                <a:gd name="T41" fmla="*/ 313 h 565"/>
                <a:gd name="T42" fmla="*/ 840 w 1474"/>
                <a:gd name="T43" fmla="*/ 276 h 565"/>
                <a:gd name="T44" fmla="*/ 938 w 1474"/>
                <a:gd name="T45" fmla="*/ 237 h 565"/>
                <a:gd name="T46" fmla="*/ 1032 w 1474"/>
                <a:gd name="T47" fmla="*/ 198 h 565"/>
                <a:gd name="T48" fmla="*/ 1127 w 1474"/>
                <a:gd name="T49" fmla="*/ 159 h 565"/>
                <a:gd name="T50" fmla="*/ 1219 w 1474"/>
                <a:gd name="T51" fmla="*/ 120 h 565"/>
                <a:gd name="T52" fmla="*/ 1307 w 1474"/>
                <a:gd name="T53" fmla="*/ 81 h 565"/>
                <a:gd name="T54" fmla="*/ 1393 w 1474"/>
                <a:gd name="T55" fmla="*/ 43 h 565"/>
                <a:gd name="T56" fmla="*/ 1474 w 1474"/>
                <a:gd name="T57" fmla="*/ 4 h 565"/>
                <a:gd name="T58" fmla="*/ 1454 w 1474"/>
                <a:gd name="T59" fmla="*/ 0 h 565"/>
                <a:gd name="T60" fmla="*/ 1378 w 1474"/>
                <a:gd name="T61" fmla="*/ 27 h 565"/>
                <a:gd name="T62" fmla="*/ 1301 w 1474"/>
                <a:gd name="T63" fmla="*/ 53 h 565"/>
                <a:gd name="T64" fmla="*/ 1223 w 1474"/>
                <a:gd name="T65" fmla="*/ 78 h 565"/>
                <a:gd name="T66" fmla="*/ 1144 w 1474"/>
                <a:gd name="T67" fmla="*/ 102 h 565"/>
                <a:gd name="T68" fmla="*/ 1064 w 1474"/>
                <a:gd name="T69" fmla="*/ 124 h 565"/>
                <a:gd name="T70" fmla="*/ 983 w 1474"/>
                <a:gd name="T71" fmla="*/ 144 h 565"/>
                <a:gd name="T72" fmla="*/ 904 w 1474"/>
                <a:gd name="T73" fmla="*/ 163 h 565"/>
                <a:gd name="T74" fmla="*/ 826 w 1474"/>
                <a:gd name="T75" fmla="*/ 179 h 565"/>
                <a:gd name="T76" fmla="*/ 748 w 1474"/>
                <a:gd name="T77" fmla="*/ 195 h 565"/>
                <a:gd name="T78" fmla="*/ 672 w 1474"/>
                <a:gd name="T79" fmla="*/ 208 h 565"/>
                <a:gd name="T80" fmla="*/ 598 w 1474"/>
                <a:gd name="T81" fmla="*/ 218 h 565"/>
                <a:gd name="T82" fmla="*/ 527 w 1474"/>
                <a:gd name="T83" fmla="*/ 228 h 565"/>
                <a:gd name="T84" fmla="*/ 458 w 1474"/>
                <a:gd name="T85" fmla="*/ 234 h 565"/>
                <a:gd name="T86" fmla="*/ 394 w 1474"/>
                <a:gd name="T87" fmla="*/ 239 h 565"/>
                <a:gd name="T88" fmla="*/ 331 w 1474"/>
                <a:gd name="T89" fmla="*/ 240 h 565"/>
                <a:gd name="T90" fmla="*/ 274 w 1474"/>
                <a:gd name="T91" fmla="*/ 240 h 5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4" h="565">
                  <a:moveTo>
                    <a:pt x="274" y="240"/>
                  </a:moveTo>
                  <a:lnTo>
                    <a:pt x="269" y="262"/>
                  </a:lnTo>
                  <a:lnTo>
                    <a:pt x="261" y="284"/>
                  </a:lnTo>
                  <a:lnTo>
                    <a:pt x="249" y="308"/>
                  </a:lnTo>
                  <a:lnTo>
                    <a:pt x="233" y="332"/>
                  </a:lnTo>
                  <a:lnTo>
                    <a:pt x="218" y="355"/>
                  </a:lnTo>
                  <a:lnTo>
                    <a:pt x="200" y="379"/>
                  </a:lnTo>
                  <a:lnTo>
                    <a:pt x="181" y="401"/>
                  </a:lnTo>
                  <a:lnTo>
                    <a:pt x="159" y="424"/>
                  </a:lnTo>
                  <a:lnTo>
                    <a:pt x="117" y="467"/>
                  </a:lnTo>
                  <a:lnTo>
                    <a:pt x="75" y="506"/>
                  </a:lnTo>
                  <a:lnTo>
                    <a:pt x="34" y="539"/>
                  </a:lnTo>
                  <a:lnTo>
                    <a:pt x="0" y="565"/>
                  </a:lnTo>
                  <a:lnTo>
                    <a:pt x="83" y="539"/>
                  </a:lnTo>
                  <a:lnTo>
                    <a:pt x="171" y="512"/>
                  </a:lnTo>
                  <a:lnTo>
                    <a:pt x="262" y="484"/>
                  </a:lnTo>
                  <a:lnTo>
                    <a:pt x="355" y="452"/>
                  </a:lnTo>
                  <a:lnTo>
                    <a:pt x="450" y="419"/>
                  </a:lnTo>
                  <a:lnTo>
                    <a:pt x="546" y="384"/>
                  </a:lnTo>
                  <a:lnTo>
                    <a:pt x="644" y="348"/>
                  </a:lnTo>
                  <a:lnTo>
                    <a:pt x="742" y="313"/>
                  </a:lnTo>
                  <a:lnTo>
                    <a:pt x="840" y="276"/>
                  </a:lnTo>
                  <a:lnTo>
                    <a:pt x="938" y="237"/>
                  </a:lnTo>
                  <a:lnTo>
                    <a:pt x="1032" y="198"/>
                  </a:lnTo>
                  <a:lnTo>
                    <a:pt x="1127" y="159"/>
                  </a:lnTo>
                  <a:lnTo>
                    <a:pt x="1219" y="120"/>
                  </a:lnTo>
                  <a:lnTo>
                    <a:pt x="1307" y="81"/>
                  </a:lnTo>
                  <a:lnTo>
                    <a:pt x="1393" y="43"/>
                  </a:lnTo>
                  <a:lnTo>
                    <a:pt x="1474" y="4"/>
                  </a:lnTo>
                  <a:lnTo>
                    <a:pt x="1454" y="0"/>
                  </a:lnTo>
                  <a:lnTo>
                    <a:pt x="1378" y="27"/>
                  </a:lnTo>
                  <a:lnTo>
                    <a:pt x="1301" y="53"/>
                  </a:lnTo>
                  <a:lnTo>
                    <a:pt x="1223" y="78"/>
                  </a:lnTo>
                  <a:lnTo>
                    <a:pt x="1144" y="102"/>
                  </a:lnTo>
                  <a:lnTo>
                    <a:pt x="1064" y="124"/>
                  </a:lnTo>
                  <a:lnTo>
                    <a:pt x="983" y="144"/>
                  </a:lnTo>
                  <a:lnTo>
                    <a:pt x="904" y="163"/>
                  </a:lnTo>
                  <a:lnTo>
                    <a:pt x="826" y="179"/>
                  </a:lnTo>
                  <a:lnTo>
                    <a:pt x="748" y="195"/>
                  </a:lnTo>
                  <a:lnTo>
                    <a:pt x="672" y="208"/>
                  </a:lnTo>
                  <a:lnTo>
                    <a:pt x="598" y="218"/>
                  </a:lnTo>
                  <a:lnTo>
                    <a:pt x="527" y="228"/>
                  </a:lnTo>
                  <a:lnTo>
                    <a:pt x="458" y="234"/>
                  </a:lnTo>
                  <a:lnTo>
                    <a:pt x="394" y="239"/>
                  </a:lnTo>
                  <a:lnTo>
                    <a:pt x="331" y="240"/>
                  </a:lnTo>
                  <a:lnTo>
                    <a:pt x="274" y="24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7" name="Freeform 347">
              <a:extLst>
                <a:ext uri="{FF2B5EF4-FFF2-40B4-BE49-F238E27FC236}">
                  <a16:creationId xmlns:a16="http://schemas.microsoft.com/office/drawing/2014/main" id="{B76A9C53-5BB8-49AE-BEDF-DA642756AA3B}"/>
                </a:ext>
              </a:extLst>
            </p:cNvPr>
            <p:cNvSpPr>
              <a:spLocks/>
            </p:cNvSpPr>
            <p:nvPr/>
          </p:nvSpPr>
          <p:spPr bwMode="auto">
            <a:xfrm>
              <a:off x="1028" y="1807"/>
              <a:ext cx="595" cy="135"/>
            </a:xfrm>
            <a:custGeom>
              <a:avLst/>
              <a:gdLst>
                <a:gd name="T0" fmla="*/ 156 w 595"/>
                <a:gd name="T1" fmla="*/ 49 h 135"/>
                <a:gd name="T2" fmla="*/ 140 w 595"/>
                <a:gd name="T3" fmla="*/ 63 h 135"/>
                <a:gd name="T4" fmla="*/ 122 w 595"/>
                <a:gd name="T5" fmla="*/ 76 h 135"/>
                <a:gd name="T6" fmla="*/ 102 w 595"/>
                <a:gd name="T7" fmla="*/ 88 h 135"/>
                <a:gd name="T8" fmla="*/ 80 w 595"/>
                <a:gd name="T9" fmla="*/ 100 h 135"/>
                <a:gd name="T10" fmla="*/ 36 w 595"/>
                <a:gd name="T11" fmla="*/ 120 h 135"/>
                <a:gd name="T12" fmla="*/ 0 w 595"/>
                <a:gd name="T13" fmla="*/ 135 h 135"/>
                <a:gd name="T14" fmla="*/ 66 w 595"/>
                <a:gd name="T15" fmla="*/ 124 h 135"/>
                <a:gd name="T16" fmla="*/ 139 w 595"/>
                <a:gd name="T17" fmla="*/ 110 h 135"/>
                <a:gd name="T18" fmla="*/ 215 w 595"/>
                <a:gd name="T19" fmla="*/ 95 h 135"/>
                <a:gd name="T20" fmla="*/ 292 w 595"/>
                <a:gd name="T21" fmla="*/ 78 h 135"/>
                <a:gd name="T22" fmla="*/ 372 w 595"/>
                <a:gd name="T23" fmla="*/ 59 h 135"/>
                <a:gd name="T24" fmla="*/ 449 w 595"/>
                <a:gd name="T25" fmla="*/ 41 h 135"/>
                <a:gd name="T26" fmla="*/ 524 w 595"/>
                <a:gd name="T27" fmla="*/ 22 h 135"/>
                <a:gd name="T28" fmla="*/ 595 w 595"/>
                <a:gd name="T29" fmla="*/ 2 h 135"/>
                <a:gd name="T30" fmla="*/ 590 w 595"/>
                <a:gd name="T31" fmla="*/ 0 h 135"/>
                <a:gd name="T32" fmla="*/ 529 w 595"/>
                <a:gd name="T33" fmla="*/ 14 h 135"/>
                <a:gd name="T34" fmla="*/ 466 w 595"/>
                <a:gd name="T35" fmla="*/ 24 h 135"/>
                <a:gd name="T36" fmla="*/ 405 w 595"/>
                <a:gd name="T37" fmla="*/ 34 h 135"/>
                <a:gd name="T38" fmla="*/ 346 w 595"/>
                <a:gd name="T39" fmla="*/ 43 h 135"/>
                <a:gd name="T40" fmla="*/ 289 w 595"/>
                <a:gd name="T41" fmla="*/ 48 h 135"/>
                <a:gd name="T42" fmla="*/ 238 w 595"/>
                <a:gd name="T43" fmla="*/ 51 h 135"/>
                <a:gd name="T44" fmla="*/ 193 w 595"/>
                <a:gd name="T45" fmla="*/ 53 h 135"/>
                <a:gd name="T46" fmla="*/ 156 w 595"/>
                <a:gd name="T47" fmla="*/ 49 h 1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5" h="135">
                  <a:moveTo>
                    <a:pt x="156" y="49"/>
                  </a:moveTo>
                  <a:lnTo>
                    <a:pt x="140" y="63"/>
                  </a:lnTo>
                  <a:lnTo>
                    <a:pt x="122" y="76"/>
                  </a:lnTo>
                  <a:lnTo>
                    <a:pt x="102" y="88"/>
                  </a:lnTo>
                  <a:lnTo>
                    <a:pt x="80" y="100"/>
                  </a:lnTo>
                  <a:lnTo>
                    <a:pt x="36" y="120"/>
                  </a:lnTo>
                  <a:lnTo>
                    <a:pt x="0" y="135"/>
                  </a:lnTo>
                  <a:lnTo>
                    <a:pt x="66" y="124"/>
                  </a:lnTo>
                  <a:lnTo>
                    <a:pt x="139" y="110"/>
                  </a:lnTo>
                  <a:lnTo>
                    <a:pt x="215" y="95"/>
                  </a:lnTo>
                  <a:lnTo>
                    <a:pt x="292" y="78"/>
                  </a:lnTo>
                  <a:lnTo>
                    <a:pt x="372" y="59"/>
                  </a:lnTo>
                  <a:lnTo>
                    <a:pt x="449" y="41"/>
                  </a:lnTo>
                  <a:lnTo>
                    <a:pt x="524" y="22"/>
                  </a:lnTo>
                  <a:lnTo>
                    <a:pt x="595" y="2"/>
                  </a:lnTo>
                  <a:lnTo>
                    <a:pt x="590" y="0"/>
                  </a:lnTo>
                  <a:lnTo>
                    <a:pt x="529" y="14"/>
                  </a:lnTo>
                  <a:lnTo>
                    <a:pt x="466" y="24"/>
                  </a:lnTo>
                  <a:lnTo>
                    <a:pt x="405" y="34"/>
                  </a:lnTo>
                  <a:lnTo>
                    <a:pt x="346" y="43"/>
                  </a:lnTo>
                  <a:lnTo>
                    <a:pt x="289" y="48"/>
                  </a:lnTo>
                  <a:lnTo>
                    <a:pt x="238" y="51"/>
                  </a:lnTo>
                  <a:lnTo>
                    <a:pt x="193" y="53"/>
                  </a:lnTo>
                  <a:lnTo>
                    <a:pt x="156" y="49"/>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8" name="Freeform 348">
              <a:extLst>
                <a:ext uri="{FF2B5EF4-FFF2-40B4-BE49-F238E27FC236}">
                  <a16:creationId xmlns:a16="http://schemas.microsoft.com/office/drawing/2014/main" id="{9999A120-2152-4030-84CF-C9FAE9C43B5A}"/>
                </a:ext>
              </a:extLst>
            </p:cNvPr>
            <p:cNvSpPr>
              <a:spLocks/>
            </p:cNvSpPr>
            <p:nvPr/>
          </p:nvSpPr>
          <p:spPr bwMode="auto">
            <a:xfrm>
              <a:off x="2080" y="2252"/>
              <a:ext cx="1471" cy="586"/>
            </a:xfrm>
            <a:custGeom>
              <a:avLst/>
              <a:gdLst>
                <a:gd name="T0" fmla="*/ 275 w 1471"/>
                <a:gd name="T1" fmla="*/ 262 h 586"/>
                <a:gd name="T2" fmla="*/ 269 w 1471"/>
                <a:gd name="T3" fmla="*/ 284 h 586"/>
                <a:gd name="T4" fmla="*/ 260 w 1471"/>
                <a:gd name="T5" fmla="*/ 306 h 586"/>
                <a:gd name="T6" fmla="*/ 248 w 1471"/>
                <a:gd name="T7" fmla="*/ 329 h 586"/>
                <a:gd name="T8" fmla="*/ 235 w 1471"/>
                <a:gd name="T9" fmla="*/ 353 h 586"/>
                <a:gd name="T10" fmla="*/ 218 w 1471"/>
                <a:gd name="T11" fmla="*/ 377 h 586"/>
                <a:gd name="T12" fmla="*/ 199 w 1471"/>
                <a:gd name="T13" fmla="*/ 400 h 586"/>
                <a:gd name="T14" fmla="*/ 181 w 1471"/>
                <a:gd name="T15" fmla="*/ 422 h 586"/>
                <a:gd name="T16" fmla="*/ 161 w 1471"/>
                <a:gd name="T17" fmla="*/ 446 h 586"/>
                <a:gd name="T18" fmla="*/ 117 w 1471"/>
                <a:gd name="T19" fmla="*/ 488 h 586"/>
                <a:gd name="T20" fmla="*/ 74 w 1471"/>
                <a:gd name="T21" fmla="*/ 527 h 586"/>
                <a:gd name="T22" fmla="*/ 34 w 1471"/>
                <a:gd name="T23" fmla="*/ 561 h 586"/>
                <a:gd name="T24" fmla="*/ 0 w 1471"/>
                <a:gd name="T25" fmla="*/ 586 h 586"/>
                <a:gd name="T26" fmla="*/ 85 w 1471"/>
                <a:gd name="T27" fmla="*/ 561 h 586"/>
                <a:gd name="T28" fmla="*/ 171 w 1471"/>
                <a:gd name="T29" fmla="*/ 534 h 586"/>
                <a:gd name="T30" fmla="*/ 262 w 1471"/>
                <a:gd name="T31" fmla="*/ 503 h 586"/>
                <a:gd name="T32" fmla="*/ 355 w 1471"/>
                <a:gd name="T33" fmla="*/ 470 h 586"/>
                <a:gd name="T34" fmla="*/ 449 w 1471"/>
                <a:gd name="T35" fmla="*/ 436 h 586"/>
                <a:gd name="T36" fmla="*/ 545 w 1471"/>
                <a:gd name="T37" fmla="*/ 400 h 586"/>
                <a:gd name="T38" fmla="*/ 642 w 1471"/>
                <a:gd name="T39" fmla="*/ 361 h 586"/>
                <a:gd name="T40" fmla="*/ 740 w 1471"/>
                <a:gd name="T41" fmla="*/ 324 h 586"/>
                <a:gd name="T42" fmla="*/ 836 w 1471"/>
                <a:gd name="T43" fmla="*/ 284 h 586"/>
                <a:gd name="T44" fmla="*/ 934 w 1471"/>
                <a:gd name="T45" fmla="*/ 245 h 586"/>
                <a:gd name="T46" fmla="*/ 1028 w 1471"/>
                <a:gd name="T47" fmla="*/ 204 h 586"/>
                <a:gd name="T48" fmla="*/ 1123 w 1471"/>
                <a:gd name="T49" fmla="*/ 164 h 586"/>
                <a:gd name="T50" fmla="*/ 1214 w 1471"/>
                <a:gd name="T51" fmla="*/ 123 h 586"/>
                <a:gd name="T52" fmla="*/ 1304 w 1471"/>
                <a:gd name="T53" fmla="*/ 83 h 586"/>
                <a:gd name="T54" fmla="*/ 1388 w 1471"/>
                <a:gd name="T55" fmla="*/ 44 h 586"/>
                <a:gd name="T56" fmla="*/ 1471 w 1471"/>
                <a:gd name="T57" fmla="*/ 5 h 586"/>
                <a:gd name="T58" fmla="*/ 1449 w 1471"/>
                <a:gd name="T59" fmla="*/ 0 h 586"/>
                <a:gd name="T60" fmla="*/ 1373 w 1471"/>
                <a:gd name="T61" fmla="*/ 27 h 586"/>
                <a:gd name="T62" fmla="*/ 1297 w 1471"/>
                <a:gd name="T63" fmla="*/ 54 h 586"/>
                <a:gd name="T64" fmla="*/ 1217 w 1471"/>
                <a:gd name="T65" fmla="*/ 81 h 586"/>
                <a:gd name="T66" fmla="*/ 1140 w 1471"/>
                <a:gd name="T67" fmla="*/ 104 h 586"/>
                <a:gd name="T68" fmla="*/ 1059 w 1471"/>
                <a:gd name="T69" fmla="*/ 128 h 586"/>
                <a:gd name="T70" fmla="*/ 979 w 1471"/>
                <a:gd name="T71" fmla="*/ 150 h 586"/>
                <a:gd name="T72" fmla="*/ 902 w 1471"/>
                <a:gd name="T73" fmla="*/ 172 h 586"/>
                <a:gd name="T74" fmla="*/ 822 w 1471"/>
                <a:gd name="T75" fmla="*/ 191 h 586"/>
                <a:gd name="T76" fmla="*/ 746 w 1471"/>
                <a:gd name="T77" fmla="*/ 208 h 586"/>
                <a:gd name="T78" fmla="*/ 670 w 1471"/>
                <a:gd name="T79" fmla="*/ 223 h 586"/>
                <a:gd name="T80" fmla="*/ 598 w 1471"/>
                <a:gd name="T81" fmla="*/ 235 h 586"/>
                <a:gd name="T82" fmla="*/ 527 w 1471"/>
                <a:gd name="T83" fmla="*/ 246 h 586"/>
                <a:gd name="T84" fmla="*/ 458 w 1471"/>
                <a:gd name="T85" fmla="*/ 253 h 586"/>
                <a:gd name="T86" fmla="*/ 394 w 1471"/>
                <a:gd name="T87" fmla="*/ 260 h 586"/>
                <a:gd name="T88" fmla="*/ 333 w 1471"/>
                <a:gd name="T89" fmla="*/ 262 h 586"/>
                <a:gd name="T90" fmla="*/ 275 w 1471"/>
                <a:gd name="T91" fmla="*/ 262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1" h="586">
                  <a:moveTo>
                    <a:pt x="275" y="262"/>
                  </a:moveTo>
                  <a:lnTo>
                    <a:pt x="269" y="284"/>
                  </a:lnTo>
                  <a:lnTo>
                    <a:pt x="260" y="306"/>
                  </a:lnTo>
                  <a:lnTo>
                    <a:pt x="248" y="329"/>
                  </a:lnTo>
                  <a:lnTo>
                    <a:pt x="235" y="353"/>
                  </a:lnTo>
                  <a:lnTo>
                    <a:pt x="218" y="377"/>
                  </a:lnTo>
                  <a:lnTo>
                    <a:pt x="199" y="400"/>
                  </a:lnTo>
                  <a:lnTo>
                    <a:pt x="181" y="422"/>
                  </a:lnTo>
                  <a:lnTo>
                    <a:pt x="161" y="446"/>
                  </a:lnTo>
                  <a:lnTo>
                    <a:pt x="117" y="488"/>
                  </a:lnTo>
                  <a:lnTo>
                    <a:pt x="74" y="527"/>
                  </a:lnTo>
                  <a:lnTo>
                    <a:pt x="34" y="561"/>
                  </a:lnTo>
                  <a:lnTo>
                    <a:pt x="0" y="586"/>
                  </a:lnTo>
                  <a:lnTo>
                    <a:pt x="85" y="561"/>
                  </a:lnTo>
                  <a:lnTo>
                    <a:pt x="171" y="534"/>
                  </a:lnTo>
                  <a:lnTo>
                    <a:pt x="262" y="503"/>
                  </a:lnTo>
                  <a:lnTo>
                    <a:pt x="355" y="470"/>
                  </a:lnTo>
                  <a:lnTo>
                    <a:pt x="449" y="436"/>
                  </a:lnTo>
                  <a:lnTo>
                    <a:pt x="545" y="400"/>
                  </a:lnTo>
                  <a:lnTo>
                    <a:pt x="642" y="361"/>
                  </a:lnTo>
                  <a:lnTo>
                    <a:pt x="740" y="324"/>
                  </a:lnTo>
                  <a:lnTo>
                    <a:pt x="836" y="284"/>
                  </a:lnTo>
                  <a:lnTo>
                    <a:pt x="934" y="245"/>
                  </a:lnTo>
                  <a:lnTo>
                    <a:pt x="1028" y="204"/>
                  </a:lnTo>
                  <a:lnTo>
                    <a:pt x="1123" y="164"/>
                  </a:lnTo>
                  <a:lnTo>
                    <a:pt x="1214" y="123"/>
                  </a:lnTo>
                  <a:lnTo>
                    <a:pt x="1304" y="83"/>
                  </a:lnTo>
                  <a:lnTo>
                    <a:pt x="1388" y="44"/>
                  </a:lnTo>
                  <a:lnTo>
                    <a:pt x="1471" y="5"/>
                  </a:lnTo>
                  <a:lnTo>
                    <a:pt x="1449" y="0"/>
                  </a:lnTo>
                  <a:lnTo>
                    <a:pt x="1373" y="27"/>
                  </a:lnTo>
                  <a:lnTo>
                    <a:pt x="1297" y="54"/>
                  </a:lnTo>
                  <a:lnTo>
                    <a:pt x="1217" y="81"/>
                  </a:lnTo>
                  <a:lnTo>
                    <a:pt x="1140" y="104"/>
                  </a:lnTo>
                  <a:lnTo>
                    <a:pt x="1059" y="128"/>
                  </a:lnTo>
                  <a:lnTo>
                    <a:pt x="979" y="150"/>
                  </a:lnTo>
                  <a:lnTo>
                    <a:pt x="902" y="172"/>
                  </a:lnTo>
                  <a:lnTo>
                    <a:pt x="822" y="191"/>
                  </a:lnTo>
                  <a:lnTo>
                    <a:pt x="746" y="208"/>
                  </a:lnTo>
                  <a:lnTo>
                    <a:pt x="670" y="223"/>
                  </a:lnTo>
                  <a:lnTo>
                    <a:pt x="598" y="235"/>
                  </a:lnTo>
                  <a:lnTo>
                    <a:pt x="527" y="246"/>
                  </a:lnTo>
                  <a:lnTo>
                    <a:pt x="458" y="253"/>
                  </a:lnTo>
                  <a:lnTo>
                    <a:pt x="394" y="260"/>
                  </a:lnTo>
                  <a:lnTo>
                    <a:pt x="333" y="262"/>
                  </a:lnTo>
                  <a:lnTo>
                    <a:pt x="275"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89" name="Freeform 349">
              <a:extLst>
                <a:ext uri="{FF2B5EF4-FFF2-40B4-BE49-F238E27FC236}">
                  <a16:creationId xmlns:a16="http://schemas.microsoft.com/office/drawing/2014/main" id="{C9D83F44-BF7B-4C6F-A261-E0225E20E472}"/>
                </a:ext>
              </a:extLst>
            </p:cNvPr>
            <p:cNvSpPr>
              <a:spLocks/>
            </p:cNvSpPr>
            <p:nvPr/>
          </p:nvSpPr>
          <p:spPr bwMode="auto">
            <a:xfrm>
              <a:off x="4083" y="2235"/>
              <a:ext cx="494" cy="120"/>
            </a:xfrm>
            <a:custGeom>
              <a:avLst/>
              <a:gdLst>
                <a:gd name="T0" fmla="*/ 0 w 494"/>
                <a:gd name="T1" fmla="*/ 0 h 120"/>
                <a:gd name="T2" fmla="*/ 32 w 494"/>
                <a:gd name="T3" fmla="*/ 5 h 120"/>
                <a:gd name="T4" fmla="*/ 67 w 494"/>
                <a:gd name="T5" fmla="*/ 12 h 120"/>
                <a:gd name="T6" fmla="*/ 106 w 494"/>
                <a:gd name="T7" fmla="*/ 18 h 120"/>
                <a:gd name="T8" fmla="*/ 153 w 494"/>
                <a:gd name="T9" fmla="*/ 27 h 120"/>
                <a:gd name="T10" fmla="*/ 206 w 494"/>
                <a:gd name="T11" fmla="*/ 35 h 120"/>
                <a:gd name="T12" fmla="*/ 268 w 494"/>
                <a:gd name="T13" fmla="*/ 44 h 120"/>
                <a:gd name="T14" fmla="*/ 339 w 494"/>
                <a:gd name="T15" fmla="*/ 54 h 120"/>
                <a:gd name="T16" fmla="*/ 420 w 494"/>
                <a:gd name="T17" fmla="*/ 62 h 120"/>
                <a:gd name="T18" fmla="*/ 439 w 494"/>
                <a:gd name="T19" fmla="*/ 64 h 120"/>
                <a:gd name="T20" fmla="*/ 459 w 494"/>
                <a:gd name="T21" fmla="*/ 64 h 120"/>
                <a:gd name="T22" fmla="*/ 476 w 494"/>
                <a:gd name="T23" fmla="*/ 64 h 120"/>
                <a:gd name="T24" fmla="*/ 494 w 494"/>
                <a:gd name="T25" fmla="*/ 62 h 120"/>
                <a:gd name="T26" fmla="*/ 471 w 494"/>
                <a:gd name="T27" fmla="*/ 81 h 120"/>
                <a:gd name="T28" fmla="*/ 449 w 494"/>
                <a:gd name="T29" fmla="*/ 96 h 120"/>
                <a:gd name="T30" fmla="*/ 437 w 494"/>
                <a:gd name="T31" fmla="*/ 105 h 120"/>
                <a:gd name="T32" fmla="*/ 423 w 494"/>
                <a:gd name="T33" fmla="*/ 110 h 120"/>
                <a:gd name="T34" fmla="*/ 408 w 494"/>
                <a:gd name="T35" fmla="*/ 115 h 120"/>
                <a:gd name="T36" fmla="*/ 391 w 494"/>
                <a:gd name="T37" fmla="*/ 120 h 120"/>
                <a:gd name="T38" fmla="*/ 342 w 494"/>
                <a:gd name="T39" fmla="*/ 103 h 120"/>
                <a:gd name="T40" fmla="*/ 295 w 494"/>
                <a:gd name="T41" fmla="*/ 88 h 120"/>
                <a:gd name="T42" fmla="*/ 246 w 494"/>
                <a:gd name="T43" fmla="*/ 71 h 120"/>
                <a:gd name="T44" fmla="*/ 195 w 494"/>
                <a:gd name="T45" fmla="*/ 57 h 120"/>
                <a:gd name="T46" fmla="*/ 146 w 494"/>
                <a:gd name="T47" fmla="*/ 42 h 120"/>
                <a:gd name="T48" fmla="*/ 97 w 494"/>
                <a:gd name="T49" fmla="*/ 29 h 120"/>
                <a:gd name="T50" fmla="*/ 49 w 494"/>
                <a:gd name="T51" fmla="*/ 13 h 120"/>
                <a:gd name="T52" fmla="*/ 0 w 494"/>
                <a:gd name="T53" fmla="*/ 0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94" h="120">
                  <a:moveTo>
                    <a:pt x="0" y="0"/>
                  </a:moveTo>
                  <a:lnTo>
                    <a:pt x="32" y="5"/>
                  </a:lnTo>
                  <a:lnTo>
                    <a:pt x="67" y="12"/>
                  </a:lnTo>
                  <a:lnTo>
                    <a:pt x="106" y="18"/>
                  </a:lnTo>
                  <a:lnTo>
                    <a:pt x="153" y="27"/>
                  </a:lnTo>
                  <a:lnTo>
                    <a:pt x="206" y="35"/>
                  </a:lnTo>
                  <a:lnTo>
                    <a:pt x="268" y="44"/>
                  </a:lnTo>
                  <a:lnTo>
                    <a:pt x="339" y="54"/>
                  </a:lnTo>
                  <a:lnTo>
                    <a:pt x="420" y="62"/>
                  </a:lnTo>
                  <a:lnTo>
                    <a:pt x="439" y="64"/>
                  </a:lnTo>
                  <a:lnTo>
                    <a:pt x="459" y="64"/>
                  </a:lnTo>
                  <a:lnTo>
                    <a:pt x="476" y="64"/>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90" name="Freeform 350">
              <a:extLst>
                <a:ext uri="{FF2B5EF4-FFF2-40B4-BE49-F238E27FC236}">
                  <a16:creationId xmlns:a16="http://schemas.microsoft.com/office/drawing/2014/main" id="{42BDF288-3655-4C1E-962C-A5BE5D0B8EEF}"/>
                </a:ext>
              </a:extLst>
            </p:cNvPr>
            <p:cNvSpPr>
              <a:spLocks/>
            </p:cNvSpPr>
            <p:nvPr/>
          </p:nvSpPr>
          <p:spPr bwMode="auto">
            <a:xfrm>
              <a:off x="1037" y="1809"/>
              <a:ext cx="591" cy="144"/>
            </a:xfrm>
            <a:custGeom>
              <a:avLst/>
              <a:gdLst>
                <a:gd name="T0" fmla="*/ 153 w 591"/>
                <a:gd name="T1" fmla="*/ 54 h 144"/>
                <a:gd name="T2" fmla="*/ 138 w 591"/>
                <a:gd name="T3" fmla="*/ 68 h 144"/>
                <a:gd name="T4" fmla="*/ 120 w 591"/>
                <a:gd name="T5" fmla="*/ 79 h 144"/>
                <a:gd name="T6" fmla="*/ 99 w 591"/>
                <a:gd name="T7" fmla="*/ 93 h 144"/>
                <a:gd name="T8" fmla="*/ 79 w 591"/>
                <a:gd name="T9" fmla="*/ 106 h 144"/>
                <a:gd name="T10" fmla="*/ 35 w 591"/>
                <a:gd name="T11" fmla="*/ 128 h 144"/>
                <a:gd name="T12" fmla="*/ 0 w 591"/>
                <a:gd name="T13" fmla="*/ 144 h 144"/>
                <a:gd name="T14" fmla="*/ 66 w 591"/>
                <a:gd name="T15" fmla="*/ 132 h 144"/>
                <a:gd name="T16" fmla="*/ 136 w 591"/>
                <a:gd name="T17" fmla="*/ 117 h 144"/>
                <a:gd name="T18" fmla="*/ 212 w 591"/>
                <a:gd name="T19" fmla="*/ 100 h 144"/>
                <a:gd name="T20" fmla="*/ 290 w 591"/>
                <a:gd name="T21" fmla="*/ 81 h 144"/>
                <a:gd name="T22" fmla="*/ 368 w 591"/>
                <a:gd name="T23" fmla="*/ 62 h 144"/>
                <a:gd name="T24" fmla="*/ 445 w 591"/>
                <a:gd name="T25" fmla="*/ 42 h 144"/>
                <a:gd name="T26" fmla="*/ 520 w 591"/>
                <a:gd name="T27" fmla="*/ 22 h 144"/>
                <a:gd name="T28" fmla="*/ 591 w 591"/>
                <a:gd name="T29" fmla="*/ 2 h 144"/>
                <a:gd name="T30" fmla="*/ 586 w 591"/>
                <a:gd name="T31" fmla="*/ 0 h 144"/>
                <a:gd name="T32" fmla="*/ 525 w 591"/>
                <a:gd name="T33" fmla="*/ 13 h 144"/>
                <a:gd name="T34" fmla="*/ 462 w 591"/>
                <a:gd name="T35" fmla="*/ 25 h 144"/>
                <a:gd name="T36" fmla="*/ 402 w 591"/>
                <a:gd name="T37" fmla="*/ 35 h 144"/>
                <a:gd name="T38" fmla="*/ 342 w 591"/>
                <a:gd name="T39" fmla="*/ 44 h 144"/>
                <a:gd name="T40" fmla="*/ 287 w 591"/>
                <a:gd name="T41" fmla="*/ 51 h 144"/>
                <a:gd name="T42" fmla="*/ 236 w 591"/>
                <a:gd name="T43" fmla="*/ 54 h 144"/>
                <a:gd name="T44" fmla="*/ 190 w 591"/>
                <a:gd name="T45" fmla="*/ 56 h 144"/>
                <a:gd name="T46" fmla="*/ 153 w 591"/>
                <a:gd name="T47" fmla="*/ 54 h 1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1" h="144">
                  <a:moveTo>
                    <a:pt x="153" y="54"/>
                  </a:moveTo>
                  <a:lnTo>
                    <a:pt x="138" y="68"/>
                  </a:lnTo>
                  <a:lnTo>
                    <a:pt x="120" y="79"/>
                  </a:lnTo>
                  <a:lnTo>
                    <a:pt x="99" y="93"/>
                  </a:lnTo>
                  <a:lnTo>
                    <a:pt x="79" y="106"/>
                  </a:lnTo>
                  <a:lnTo>
                    <a:pt x="35" y="128"/>
                  </a:lnTo>
                  <a:lnTo>
                    <a:pt x="0" y="144"/>
                  </a:lnTo>
                  <a:lnTo>
                    <a:pt x="66" y="132"/>
                  </a:lnTo>
                  <a:lnTo>
                    <a:pt x="136" y="117"/>
                  </a:lnTo>
                  <a:lnTo>
                    <a:pt x="212" y="100"/>
                  </a:lnTo>
                  <a:lnTo>
                    <a:pt x="290" y="81"/>
                  </a:lnTo>
                  <a:lnTo>
                    <a:pt x="368" y="62"/>
                  </a:lnTo>
                  <a:lnTo>
                    <a:pt x="445" y="42"/>
                  </a:lnTo>
                  <a:lnTo>
                    <a:pt x="520" y="22"/>
                  </a:lnTo>
                  <a:lnTo>
                    <a:pt x="591" y="2"/>
                  </a:lnTo>
                  <a:lnTo>
                    <a:pt x="586" y="0"/>
                  </a:lnTo>
                  <a:lnTo>
                    <a:pt x="525" y="13"/>
                  </a:lnTo>
                  <a:lnTo>
                    <a:pt x="462" y="25"/>
                  </a:lnTo>
                  <a:lnTo>
                    <a:pt x="402" y="35"/>
                  </a:lnTo>
                  <a:lnTo>
                    <a:pt x="342" y="44"/>
                  </a:lnTo>
                  <a:lnTo>
                    <a:pt x="287" y="51"/>
                  </a:lnTo>
                  <a:lnTo>
                    <a:pt x="236" y="54"/>
                  </a:lnTo>
                  <a:lnTo>
                    <a:pt x="190" y="56"/>
                  </a:lnTo>
                  <a:lnTo>
                    <a:pt x="153" y="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91" name="Freeform 351">
              <a:extLst>
                <a:ext uri="{FF2B5EF4-FFF2-40B4-BE49-F238E27FC236}">
                  <a16:creationId xmlns:a16="http://schemas.microsoft.com/office/drawing/2014/main" id="{B8EB0EC9-959E-41A0-AFCD-00F5E90C6F60}"/>
                </a:ext>
              </a:extLst>
            </p:cNvPr>
            <p:cNvSpPr>
              <a:spLocks/>
            </p:cNvSpPr>
            <p:nvPr/>
          </p:nvSpPr>
          <p:spPr bwMode="auto">
            <a:xfrm>
              <a:off x="2097" y="2255"/>
              <a:ext cx="1466" cy="598"/>
            </a:xfrm>
            <a:custGeom>
              <a:avLst/>
              <a:gdLst>
                <a:gd name="T0" fmla="*/ 275 w 1466"/>
                <a:gd name="T1" fmla="*/ 272 h 598"/>
                <a:gd name="T2" fmla="*/ 270 w 1466"/>
                <a:gd name="T3" fmla="*/ 294 h 598"/>
                <a:gd name="T4" fmla="*/ 260 w 1466"/>
                <a:gd name="T5" fmla="*/ 318 h 598"/>
                <a:gd name="T6" fmla="*/ 248 w 1466"/>
                <a:gd name="T7" fmla="*/ 340 h 598"/>
                <a:gd name="T8" fmla="*/ 235 w 1466"/>
                <a:gd name="T9" fmla="*/ 363 h 598"/>
                <a:gd name="T10" fmla="*/ 218 w 1466"/>
                <a:gd name="T11" fmla="*/ 387 h 598"/>
                <a:gd name="T12" fmla="*/ 201 w 1466"/>
                <a:gd name="T13" fmla="*/ 411 h 598"/>
                <a:gd name="T14" fmla="*/ 181 w 1466"/>
                <a:gd name="T15" fmla="*/ 434 h 598"/>
                <a:gd name="T16" fmla="*/ 160 w 1466"/>
                <a:gd name="T17" fmla="*/ 456 h 598"/>
                <a:gd name="T18" fmla="*/ 118 w 1466"/>
                <a:gd name="T19" fmla="*/ 500 h 598"/>
                <a:gd name="T20" fmla="*/ 74 w 1466"/>
                <a:gd name="T21" fmla="*/ 539 h 598"/>
                <a:gd name="T22" fmla="*/ 35 w 1466"/>
                <a:gd name="T23" fmla="*/ 571 h 598"/>
                <a:gd name="T24" fmla="*/ 0 w 1466"/>
                <a:gd name="T25" fmla="*/ 598 h 598"/>
                <a:gd name="T26" fmla="*/ 84 w 1466"/>
                <a:gd name="T27" fmla="*/ 573 h 598"/>
                <a:gd name="T28" fmla="*/ 171 w 1466"/>
                <a:gd name="T29" fmla="*/ 544 h 598"/>
                <a:gd name="T30" fmla="*/ 262 w 1466"/>
                <a:gd name="T31" fmla="*/ 512 h 598"/>
                <a:gd name="T32" fmla="*/ 355 w 1466"/>
                <a:gd name="T33" fmla="*/ 480 h 598"/>
                <a:gd name="T34" fmla="*/ 447 w 1466"/>
                <a:gd name="T35" fmla="*/ 445 h 598"/>
                <a:gd name="T36" fmla="*/ 544 w 1466"/>
                <a:gd name="T37" fmla="*/ 407 h 598"/>
                <a:gd name="T38" fmla="*/ 640 w 1466"/>
                <a:gd name="T39" fmla="*/ 368 h 598"/>
                <a:gd name="T40" fmla="*/ 738 w 1466"/>
                <a:gd name="T41" fmla="*/ 330 h 598"/>
                <a:gd name="T42" fmla="*/ 834 w 1466"/>
                <a:gd name="T43" fmla="*/ 289 h 598"/>
                <a:gd name="T44" fmla="*/ 930 w 1466"/>
                <a:gd name="T45" fmla="*/ 247 h 598"/>
                <a:gd name="T46" fmla="*/ 1025 w 1466"/>
                <a:gd name="T47" fmla="*/ 206 h 598"/>
                <a:gd name="T48" fmla="*/ 1119 w 1466"/>
                <a:gd name="T49" fmla="*/ 164 h 598"/>
                <a:gd name="T50" fmla="*/ 1211 w 1466"/>
                <a:gd name="T51" fmla="*/ 123 h 598"/>
                <a:gd name="T52" fmla="*/ 1298 w 1466"/>
                <a:gd name="T53" fmla="*/ 83 h 598"/>
                <a:gd name="T54" fmla="*/ 1384 w 1466"/>
                <a:gd name="T55" fmla="*/ 42 h 598"/>
                <a:gd name="T56" fmla="*/ 1466 w 1466"/>
                <a:gd name="T57" fmla="*/ 3 h 598"/>
                <a:gd name="T58" fmla="*/ 1444 w 1466"/>
                <a:gd name="T59" fmla="*/ 0 h 598"/>
                <a:gd name="T60" fmla="*/ 1369 w 1466"/>
                <a:gd name="T61" fmla="*/ 27 h 598"/>
                <a:gd name="T62" fmla="*/ 1292 w 1466"/>
                <a:gd name="T63" fmla="*/ 54 h 598"/>
                <a:gd name="T64" fmla="*/ 1214 w 1466"/>
                <a:gd name="T65" fmla="*/ 81 h 598"/>
                <a:gd name="T66" fmla="*/ 1135 w 1466"/>
                <a:gd name="T67" fmla="*/ 107 h 598"/>
                <a:gd name="T68" fmla="*/ 1057 w 1466"/>
                <a:gd name="T69" fmla="*/ 130 h 598"/>
                <a:gd name="T70" fmla="*/ 978 w 1466"/>
                <a:gd name="T71" fmla="*/ 154 h 598"/>
                <a:gd name="T72" fmla="*/ 898 w 1466"/>
                <a:gd name="T73" fmla="*/ 176 h 598"/>
                <a:gd name="T74" fmla="*/ 821 w 1466"/>
                <a:gd name="T75" fmla="*/ 196 h 598"/>
                <a:gd name="T76" fmla="*/ 745 w 1466"/>
                <a:gd name="T77" fmla="*/ 215 h 598"/>
                <a:gd name="T78" fmla="*/ 670 w 1466"/>
                <a:gd name="T79" fmla="*/ 230 h 598"/>
                <a:gd name="T80" fmla="*/ 596 w 1466"/>
                <a:gd name="T81" fmla="*/ 243 h 598"/>
                <a:gd name="T82" fmla="*/ 527 w 1466"/>
                <a:gd name="T83" fmla="*/ 255 h 598"/>
                <a:gd name="T84" fmla="*/ 458 w 1466"/>
                <a:gd name="T85" fmla="*/ 264 h 598"/>
                <a:gd name="T86" fmla="*/ 393 w 1466"/>
                <a:gd name="T87" fmla="*/ 270 h 598"/>
                <a:gd name="T88" fmla="*/ 333 w 1466"/>
                <a:gd name="T89" fmla="*/ 272 h 598"/>
                <a:gd name="T90" fmla="*/ 275 w 1466"/>
                <a:gd name="T91" fmla="*/ 272 h 5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66" h="598">
                  <a:moveTo>
                    <a:pt x="275" y="272"/>
                  </a:moveTo>
                  <a:lnTo>
                    <a:pt x="270" y="294"/>
                  </a:lnTo>
                  <a:lnTo>
                    <a:pt x="260" y="318"/>
                  </a:lnTo>
                  <a:lnTo>
                    <a:pt x="248" y="340"/>
                  </a:lnTo>
                  <a:lnTo>
                    <a:pt x="235" y="363"/>
                  </a:lnTo>
                  <a:lnTo>
                    <a:pt x="218" y="387"/>
                  </a:lnTo>
                  <a:lnTo>
                    <a:pt x="201" y="411"/>
                  </a:lnTo>
                  <a:lnTo>
                    <a:pt x="181" y="434"/>
                  </a:lnTo>
                  <a:lnTo>
                    <a:pt x="160" y="456"/>
                  </a:lnTo>
                  <a:lnTo>
                    <a:pt x="118" y="500"/>
                  </a:lnTo>
                  <a:lnTo>
                    <a:pt x="74" y="539"/>
                  </a:lnTo>
                  <a:lnTo>
                    <a:pt x="35" y="571"/>
                  </a:lnTo>
                  <a:lnTo>
                    <a:pt x="0" y="598"/>
                  </a:lnTo>
                  <a:lnTo>
                    <a:pt x="84" y="573"/>
                  </a:lnTo>
                  <a:lnTo>
                    <a:pt x="171" y="544"/>
                  </a:lnTo>
                  <a:lnTo>
                    <a:pt x="262" y="512"/>
                  </a:lnTo>
                  <a:lnTo>
                    <a:pt x="355" y="480"/>
                  </a:lnTo>
                  <a:lnTo>
                    <a:pt x="447" y="445"/>
                  </a:lnTo>
                  <a:lnTo>
                    <a:pt x="544" y="407"/>
                  </a:lnTo>
                  <a:lnTo>
                    <a:pt x="640" y="368"/>
                  </a:lnTo>
                  <a:lnTo>
                    <a:pt x="738" y="330"/>
                  </a:lnTo>
                  <a:lnTo>
                    <a:pt x="834" y="289"/>
                  </a:lnTo>
                  <a:lnTo>
                    <a:pt x="930" y="247"/>
                  </a:lnTo>
                  <a:lnTo>
                    <a:pt x="1025" y="206"/>
                  </a:lnTo>
                  <a:lnTo>
                    <a:pt x="1119" y="164"/>
                  </a:lnTo>
                  <a:lnTo>
                    <a:pt x="1211" y="123"/>
                  </a:lnTo>
                  <a:lnTo>
                    <a:pt x="1298" y="83"/>
                  </a:lnTo>
                  <a:lnTo>
                    <a:pt x="1384" y="42"/>
                  </a:lnTo>
                  <a:lnTo>
                    <a:pt x="1466" y="3"/>
                  </a:lnTo>
                  <a:lnTo>
                    <a:pt x="1444" y="0"/>
                  </a:lnTo>
                  <a:lnTo>
                    <a:pt x="1369" y="27"/>
                  </a:lnTo>
                  <a:lnTo>
                    <a:pt x="1292" y="54"/>
                  </a:lnTo>
                  <a:lnTo>
                    <a:pt x="1214" y="81"/>
                  </a:lnTo>
                  <a:lnTo>
                    <a:pt x="1135" y="107"/>
                  </a:lnTo>
                  <a:lnTo>
                    <a:pt x="1057" y="130"/>
                  </a:lnTo>
                  <a:lnTo>
                    <a:pt x="978" y="154"/>
                  </a:lnTo>
                  <a:lnTo>
                    <a:pt x="898" y="176"/>
                  </a:lnTo>
                  <a:lnTo>
                    <a:pt x="821" y="196"/>
                  </a:lnTo>
                  <a:lnTo>
                    <a:pt x="745" y="215"/>
                  </a:lnTo>
                  <a:lnTo>
                    <a:pt x="670" y="230"/>
                  </a:lnTo>
                  <a:lnTo>
                    <a:pt x="596" y="243"/>
                  </a:lnTo>
                  <a:lnTo>
                    <a:pt x="527" y="255"/>
                  </a:lnTo>
                  <a:lnTo>
                    <a:pt x="458" y="264"/>
                  </a:lnTo>
                  <a:lnTo>
                    <a:pt x="393" y="270"/>
                  </a:lnTo>
                  <a:lnTo>
                    <a:pt x="333" y="272"/>
                  </a:lnTo>
                  <a:lnTo>
                    <a:pt x="275" y="272"/>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92" name="Freeform 352">
              <a:extLst>
                <a:ext uri="{FF2B5EF4-FFF2-40B4-BE49-F238E27FC236}">
                  <a16:creationId xmlns:a16="http://schemas.microsoft.com/office/drawing/2014/main" id="{DB1F1E81-651F-4F5B-8FB5-2ED314835840}"/>
                </a:ext>
              </a:extLst>
            </p:cNvPr>
            <p:cNvSpPr>
              <a:spLocks/>
            </p:cNvSpPr>
            <p:nvPr/>
          </p:nvSpPr>
          <p:spPr bwMode="auto">
            <a:xfrm>
              <a:off x="1030" y="1809"/>
              <a:ext cx="601" cy="154"/>
            </a:xfrm>
            <a:custGeom>
              <a:avLst/>
              <a:gdLst>
                <a:gd name="T0" fmla="*/ 165 w 601"/>
                <a:gd name="T1" fmla="*/ 61 h 154"/>
                <a:gd name="T2" fmla="*/ 150 w 601"/>
                <a:gd name="T3" fmla="*/ 74 h 154"/>
                <a:gd name="T4" fmla="*/ 130 w 601"/>
                <a:gd name="T5" fmla="*/ 88 h 154"/>
                <a:gd name="T6" fmla="*/ 108 w 601"/>
                <a:gd name="T7" fmla="*/ 101 h 154"/>
                <a:gd name="T8" fmla="*/ 84 w 601"/>
                <a:gd name="T9" fmla="*/ 113 h 154"/>
                <a:gd name="T10" fmla="*/ 39 w 601"/>
                <a:gd name="T11" fmla="*/ 137 h 154"/>
                <a:gd name="T12" fmla="*/ 0 w 601"/>
                <a:gd name="T13" fmla="*/ 154 h 154"/>
                <a:gd name="T14" fmla="*/ 67 w 601"/>
                <a:gd name="T15" fmla="*/ 140 h 154"/>
                <a:gd name="T16" fmla="*/ 140 w 601"/>
                <a:gd name="T17" fmla="*/ 125 h 154"/>
                <a:gd name="T18" fmla="*/ 216 w 601"/>
                <a:gd name="T19" fmla="*/ 106 h 154"/>
                <a:gd name="T20" fmla="*/ 295 w 601"/>
                <a:gd name="T21" fmla="*/ 86 h 154"/>
                <a:gd name="T22" fmla="*/ 375 w 601"/>
                <a:gd name="T23" fmla="*/ 66 h 154"/>
                <a:gd name="T24" fmla="*/ 454 w 601"/>
                <a:gd name="T25" fmla="*/ 44 h 154"/>
                <a:gd name="T26" fmla="*/ 530 w 601"/>
                <a:gd name="T27" fmla="*/ 22 h 154"/>
                <a:gd name="T28" fmla="*/ 601 w 601"/>
                <a:gd name="T29" fmla="*/ 2 h 154"/>
                <a:gd name="T30" fmla="*/ 596 w 601"/>
                <a:gd name="T31" fmla="*/ 0 h 154"/>
                <a:gd name="T32" fmla="*/ 535 w 601"/>
                <a:gd name="T33" fmla="*/ 13 h 154"/>
                <a:gd name="T34" fmla="*/ 473 w 601"/>
                <a:gd name="T35" fmla="*/ 27 h 154"/>
                <a:gd name="T36" fmla="*/ 412 w 601"/>
                <a:gd name="T37" fmla="*/ 39 h 154"/>
                <a:gd name="T38" fmla="*/ 353 w 601"/>
                <a:gd name="T39" fmla="*/ 47 h 154"/>
                <a:gd name="T40" fmla="*/ 299 w 601"/>
                <a:gd name="T41" fmla="*/ 56 h 154"/>
                <a:gd name="T42" fmla="*/ 246 w 601"/>
                <a:gd name="T43" fmla="*/ 61 h 154"/>
                <a:gd name="T44" fmla="*/ 203 w 601"/>
                <a:gd name="T45" fmla="*/ 62 h 154"/>
                <a:gd name="T46" fmla="*/ 165 w 601"/>
                <a:gd name="T47" fmla="*/ 61 h 1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01" h="154">
                  <a:moveTo>
                    <a:pt x="165" y="61"/>
                  </a:moveTo>
                  <a:lnTo>
                    <a:pt x="150" y="74"/>
                  </a:lnTo>
                  <a:lnTo>
                    <a:pt x="130" y="88"/>
                  </a:lnTo>
                  <a:lnTo>
                    <a:pt x="108" y="101"/>
                  </a:lnTo>
                  <a:lnTo>
                    <a:pt x="84" y="113"/>
                  </a:lnTo>
                  <a:lnTo>
                    <a:pt x="39" y="137"/>
                  </a:lnTo>
                  <a:lnTo>
                    <a:pt x="0" y="154"/>
                  </a:lnTo>
                  <a:lnTo>
                    <a:pt x="67" y="140"/>
                  </a:lnTo>
                  <a:lnTo>
                    <a:pt x="140" y="125"/>
                  </a:lnTo>
                  <a:lnTo>
                    <a:pt x="216" y="106"/>
                  </a:lnTo>
                  <a:lnTo>
                    <a:pt x="295" y="86"/>
                  </a:lnTo>
                  <a:lnTo>
                    <a:pt x="375" y="66"/>
                  </a:lnTo>
                  <a:lnTo>
                    <a:pt x="454" y="44"/>
                  </a:lnTo>
                  <a:lnTo>
                    <a:pt x="530" y="22"/>
                  </a:lnTo>
                  <a:lnTo>
                    <a:pt x="601" y="2"/>
                  </a:lnTo>
                  <a:lnTo>
                    <a:pt x="596" y="0"/>
                  </a:lnTo>
                  <a:lnTo>
                    <a:pt x="535" y="13"/>
                  </a:lnTo>
                  <a:lnTo>
                    <a:pt x="473" y="27"/>
                  </a:lnTo>
                  <a:lnTo>
                    <a:pt x="412" y="39"/>
                  </a:lnTo>
                  <a:lnTo>
                    <a:pt x="353" y="47"/>
                  </a:lnTo>
                  <a:lnTo>
                    <a:pt x="299" y="56"/>
                  </a:lnTo>
                  <a:lnTo>
                    <a:pt x="246" y="61"/>
                  </a:lnTo>
                  <a:lnTo>
                    <a:pt x="203" y="62"/>
                  </a:lnTo>
                  <a:lnTo>
                    <a:pt x="165" y="61"/>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93" name="Freeform 353">
              <a:extLst>
                <a:ext uri="{FF2B5EF4-FFF2-40B4-BE49-F238E27FC236}">
                  <a16:creationId xmlns:a16="http://schemas.microsoft.com/office/drawing/2014/main" id="{F4FC5206-FB8E-4DD1-B150-503F45932833}"/>
                </a:ext>
              </a:extLst>
            </p:cNvPr>
            <p:cNvSpPr>
              <a:spLocks/>
            </p:cNvSpPr>
            <p:nvPr/>
          </p:nvSpPr>
          <p:spPr bwMode="auto">
            <a:xfrm>
              <a:off x="1705" y="2284"/>
              <a:ext cx="956" cy="711"/>
            </a:xfrm>
            <a:custGeom>
              <a:avLst/>
              <a:gdLst>
                <a:gd name="T0" fmla="*/ 9 w 956"/>
                <a:gd name="T1" fmla="*/ 711 h 711"/>
                <a:gd name="T2" fmla="*/ 5 w 956"/>
                <a:gd name="T3" fmla="*/ 701 h 711"/>
                <a:gd name="T4" fmla="*/ 2 w 956"/>
                <a:gd name="T5" fmla="*/ 689 h 711"/>
                <a:gd name="T6" fmla="*/ 0 w 956"/>
                <a:gd name="T7" fmla="*/ 679 h 711"/>
                <a:gd name="T8" fmla="*/ 0 w 956"/>
                <a:gd name="T9" fmla="*/ 669 h 711"/>
                <a:gd name="T10" fmla="*/ 2 w 956"/>
                <a:gd name="T11" fmla="*/ 657 h 711"/>
                <a:gd name="T12" fmla="*/ 7 w 956"/>
                <a:gd name="T13" fmla="*/ 647 h 711"/>
                <a:gd name="T14" fmla="*/ 14 w 956"/>
                <a:gd name="T15" fmla="*/ 637 h 711"/>
                <a:gd name="T16" fmla="*/ 24 w 956"/>
                <a:gd name="T17" fmla="*/ 628 h 711"/>
                <a:gd name="T18" fmla="*/ 956 w 956"/>
                <a:gd name="T19" fmla="*/ 12 h 711"/>
                <a:gd name="T20" fmla="*/ 782 w 956"/>
                <a:gd name="T21" fmla="*/ 0 h 7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6" h="711">
                  <a:moveTo>
                    <a:pt x="9" y="711"/>
                  </a:moveTo>
                  <a:lnTo>
                    <a:pt x="5" y="701"/>
                  </a:lnTo>
                  <a:lnTo>
                    <a:pt x="2" y="689"/>
                  </a:lnTo>
                  <a:lnTo>
                    <a:pt x="0" y="679"/>
                  </a:lnTo>
                  <a:lnTo>
                    <a:pt x="0" y="669"/>
                  </a:lnTo>
                  <a:lnTo>
                    <a:pt x="2" y="657"/>
                  </a:lnTo>
                  <a:lnTo>
                    <a:pt x="7" y="647"/>
                  </a:lnTo>
                  <a:lnTo>
                    <a:pt x="14" y="637"/>
                  </a:lnTo>
                  <a:lnTo>
                    <a:pt x="24" y="628"/>
                  </a:lnTo>
                  <a:lnTo>
                    <a:pt x="956" y="12"/>
                  </a:lnTo>
                  <a:lnTo>
                    <a:pt x="782"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94" name="Freeform 354">
              <a:extLst>
                <a:ext uri="{FF2B5EF4-FFF2-40B4-BE49-F238E27FC236}">
                  <a16:creationId xmlns:a16="http://schemas.microsoft.com/office/drawing/2014/main" id="{E0E88318-672F-48EA-8A46-9838E2629C5C}"/>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95" name="Freeform 355">
              <a:extLst>
                <a:ext uri="{FF2B5EF4-FFF2-40B4-BE49-F238E27FC236}">
                  <a16:creationId xmlns:a16="http://schemas.microsoft.com/office/drawing/2014/main" id="{BB79395D-D8BE-4C88-84F1-233B76C81438}"/>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96" name="Freeform 356">
              <a:extLst>
                <a:ext uri="{FF2B5EF4-FFF2-40B4-BE49-F238E27FC236}">
                  <a16:creationId xmlns:a16="http://schemas.microsoft.com/office/drawing/2014/main" id="{D9B7667C-795F-4C00-B9EA-7324A45CD963}"/>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97" name="Freeform 357">
              <a:extLst>
                <a:ext uri="{FF2B5EF4-FFF2-40B4-BE49-F238E27FC236}">
                  <a16:creationId xmlns:a16="http://schemas.microsoft.com/office/drawing/2014/main" id="{D7FED72D-03F3-435B-9E90-14B43E76F2BD}"/>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98" name="Freeform 358">
              <a:extLst>
                <a:ext uri="{FF2B5EF4-FFF2-40B4-BE49-F238E27FC236}">
                  <a16:creationId xmlns:a16="http://schemas.microsoft.com/office/drawing/2014/main" id="{F9389CD3-0230-447E-A9FB-6275967792F8}"/>
                </a:ext>
              </a:extLst>
            </p:cNvPr>
            <p:cNvSpPr>
              <a:spLocks/>
            </p:cNvSpPr>
            <p:nvPr/>
          </p:nvSpPr>
          <p:spPr bwMode="auto">
            <a:xfrm>
              <a:off x="831" y="1755"/>
              <a:ext cx="565" cy="245"/>
            </a:xfrm>
            <a:custGeom>
              <a:avLst/>
              <a:gdLst>
                <a:gd name="T0" fmla="*/ 565 w 565"/>
                <a:gd name="T1" fmla="*/ 0 h 245"/>
                <a:gd name="T2" fmla="*/ 6 w 565"/>
                <a:gd name="T3" fmla="*/ 231 h 245"/>
                <a:gd name="T4" fmla="*/ 3 w 565"/>
                <a:gd name="T5" fmla="*/ 235 h 245"/>
                <a:gd name="T6" fmla="*/ 1 w 565"/>
                <a:gd name="T7" fmla="*/ 238 h 245"/>
                <a:gd name="T8" fmla="*/ 0 w 565"/>
                <a:gd name="T9" fmla="*/ 242 h 245"/>
                <a:gd name="T10" fmla="*/ 1 w 565"/>
                <a:gd name="T11" fmla="*/ 245 h 2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5" h="245">
                  <a:moveTo>
                    <a:pt x="565" y="0"/>
                  </a:moveTo>
                  <a:lnTo>
                    <a:pt x="6" y="231"/>
                  </a:lnTo>
                  <a:lnTo>
                    <a:pt x="3" y="235"/>
                  </a:lnTo>
                  <a:lnTo>
                    <a:pt x="1" y="238"/>
                  </a:lnTo>
                  <a:lnTo>
                    <a:pt x="0" y="242"/>
                  </a:lnTo>
                  <a:lnTo>
                    <a:pt x="1" y="245"/>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99" name="Freeform 359">
              <a:extLst>
                <a:ext uri="{FF2B5EF4-FFF2-40B4-BE49-F238E27FC236}">
                  <a16:creationId xmlns:a16="http://schemas.microsoft.com/office/drawing/2014/main" id="{B862A6E6-4BCC-4CC6-A5AC-6014AB3BC16E}"/>
                </a:ext>
              </a:extLst>
            </p:cNvPr>
            <p:cNvSpPr>
              <a:spLocks/>
            </p:cNvSpPr>
            <p:nvPr/>
          </p:nvSpPr>
          <p:spPr bwMode="auto">
            <a:xfrm>
              <a:off x="1202" y="1370"/>
              <a:ext cx="144" cy="243"/>
            </a:xfrm>
            <a:custGeom>
              <a:avLst/>
              <a:gdLst>
                <a:gd name="T0" fmla="*/ 0 w 144"/>
                <a:gd name="T1" fmla="*/ 0 h 243"/>
                <a:gd name="T2" fmla="*/ 4 w 144"/>
                <a:gd name="T3" fmla="*/ 211 h 243"/>
                <a:gd name="T4" fmla="*/ 140 w 144"/>
                <a:gd name="T5" fmla="*/ 243 h 243"/>
                <a:gd name="T6" fmla="*/ 144 w 144"/>
                <a:gd name="T7" fmla="*/ 180 h 243"/>
                <a:gd name="T8" fmla="*/ 127 w 144"/>
                <a:gd name="T9" fmla="*/ 103 h 243"/>
                <a:gd name="T10" fmla="*/ 101 w 144"/>
                <a:gd name="T11" fmla="*/ 37 h 243"/>
                <a:gd name="T12" fmla="*/ 95 w 144"/>
                <a:gd name="T13" fmla="*/ 28 h 243"/>
                <a:gd name="T14" fmla="*/ 73 w 144"/>
                <a:gd name="T15" fmla="*/ 20 h 243"/>
                <a:gd name="T16" fmla="*/ 49 w 144"/>
                <a:gd name="T17" fmla="*/ 11 h 243"/>
                <a:gd name="T18" fmla="*/ 25 w 144"/>
                <a:gd name="T19" fmla="*/ 5 h 243"/>
                <a:gd name="T20" fmla="*/ 0 w 144"/>
                <a:gd name="T21" fmla="*/ 0 h 2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4" h="243">
                  <a:moveTo>
                    <a:pt x="0" y="0"/>
                  </a:moveTo>
                  <a:lnTo>
                    <a:pt x="4" y="211"/>
                  </a:lnTo>
                  <a:lnTo>
                    <a:pt x="140" y="243"/>
                  </a:lnTo>
                  <a:lnTo>
                    <a:pt x="144" y="180"/>
                  </a:lnTo>
                  <a:lnTo>
                    <a:pt x="127" y="103"/>
                  </a:lnTo>
                  <a:lnTo>
                    <a:pt x="101" y="37"/>
                  </a:lnTo>
                  <a:lnTo>
                    <a:pt x="95" y="28"/>
                  </a:lnTo>
                  <a:lnTo>
                    <a:pt x="73" y="20"/>
                  </a:lnTo>
                  <a:lnTo>
                    <a:pt x="49" y="11"/>
                  </a:lnTo>
                  <a:lnTo>
                    <a:pt x="25" y="5"/>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0" name="Freeform 360">
              <a:extLst>
                <a:ext uri="{FF2B5EF4-FFF2-40B4-BE49-F238E27FC236}">
                  <a16:creationId xmlns:a16="http://schemas.microsoft.com/office/drawing/2014/main" id="{10EB362B-589D-41E4-BEEC-2B249F2BB51E}"/>
                </a:ext>
              </a:extLst>
            </p:cNvPr>
            <p:cNvSpPr>
              <a:spLocks/>
            </p:cNvSpPr>
            <p:nvPr/>
          </p:nvSpPr>
          <p:spPr bwMode="auto">
            <a:xfrm>
              <a:off x="1260" y="1346"/>
              <a:ext cx="3344" cy="953"/>
            </a:xfrm>
            <a:custGeom>
              <a:avLst/>
              <a:gdLst>
                <a:gd name="T0" fmla="*/ 3343 w 3344"/>
                <a:gd name="T1" fmla="*/ 946 h 953"/>
                <a:gd name="T2" fmla="*/ 3272 w 3344"/>
                <a:gd name="T3" fmla="*/ 945 h 953"/>
                <a:gd name="T4" fmla="*/ 3175 w 3344"/>
                <a:gd name="T5" fmla="*/ 936 h 953"/>
                <a:gd name="T6" fmla="*/ 3050 w 3344"/>
                <a:gd name="T7" fmla="*/ 923 h 953"/>
                <a:gd name="T8" fmla="*/ 2919 w 3344"/>
                <a:gd name="T9" fmla="*/ 904 h 953"/>
                <a:gd name="T10" fmla="*/ 2698 w 3344"/>
                <a:gd name="T11" fmla="*/ 863 h 953"/>
                <a:gd name="T12" fmla="*/ 2389 w 3344"/>
                <a:gd name="T13" fmla="*/ 801 h 953"/>
                <a:gd name="T14" fmla="*/ 2086 w 3344"/>
                <a:gd name="T15" fmla="*/ 737 h 953"/>
                <a:gd name="T16" fmla="*/ 1791 w 3344"/>
                <a:gd name="T17" fmla="*/ 671 h 953"/>
                <a:gd name="T18" fmla="*/ 1499 w 3344"/>
                <a:gd name="T19" fmla="*/ 605 h 953"/>
                <a:gd name="T20" fmla="*/ 1210 w 3344"/>
                <a:gd name="T21" fmla="*/ 539 h 953"/>
                <a:gd name="T22" fmla="*/ 923 w 3344"/>
                <a:gd name="T23" fmla="*/ 471 h 953"/>
                <a:gd name="T24" fmla="*/ 634 w 3344"/>
                <a:gd name="T25" fmla="*/ 406 h 953"/>
                <a:gd name="T26" fmla="*/ 467 w 3344"/>
                <a:gd name="T27" fmla="*/ 367 h 953"/>
                <a:gd name="T28" fmla="*/ 427 w 3344"/>
                <a:gd name="T29" fmla="*/ 353 h 953"/>
                <a:gd name="T30" fmla="*/ 391 w 3344"/>
                <a:gd name="T31" fmla="*/ 336 h 953"/>
                <a:gd name="T32" fmla="*/ 359 w 3344"/>
                <a:gd name="T33" fmla="*/ 318 h 953"/>
                <a:gd name="T34" fmla="*/ 315 w 3344"/>
                <a:gd name="T35" fmla="*/ 282 h 953"/>
                <a:gd name="T36" fmla="*/ 265 w 3344"/>
                <a:gd name="T37" fmla="*/ 230 h 953"/>
                <a:gd name="T38" fmla="*/ 217 w 3344"/>
                <a:gd name="T39" fmla="*/ 172 h 953"/>
                <a:gd name="T40" fmla="*/ 168 w 3344"/>
                <a:gd name="T41" fmla="*/ 115 h 953"/>
                <a:gd name="T42" fmla="*/ 126 w 3344"/>
                <a:gd name="T43" fmla="*/ 76 h 953"/>
                <a:gd name="T44" fmla="*/ 96 w 3344"/>
                <a:gd name="T45" fmla="*/ 51 h 953"/>
                <a:gd name="T46" fmla="*/ 60 w 3344"/>
                <a:gd name="T47" fmla="*/ 29 h 953"/>
                <a:gd name="T48" fmla="*/ 22 w 3344"/>
                <a:gd name="T49" fmla="*/ 8 h 953"/>
                <a:gd name="T50" fmla="*/ 15 w 3344"/>
                <a:gd name="T51" fmla="*/ 25 h 953"/>
                <a:gd name="T52" fmla="*/ 40 w 3344"/>
                <a:gd name="T53" fmla="*/ 74 h 953"/>
                <a:gd name="T54" fmla="*/ 59 w 3344"/>
                <a:gd name="T55" fmla="*/ 120 h 953"/>
                <a:gd name="T56" fmla="*/ 70 w 3344"/>
                <a:gd name="T57" fmla="*/ 164 h 953"/>
                <a:gd name="T58" fmla="*/ 77 w 3344"/>
                <a:gd name="T59" fmla="*/ 203 h 953"/>
                <a:gd name="T60" fmla="*/ 79 w 3344"/>
                <a:gd name="T61" fmla="*/ 240 h 953"/>
                <a:gd name="T62" fmla="*/ 74 w 3344"/>
                <a:gd name="T63" fmla="*/ 289 h 953"/>
                <a:gd name="T64" fmla="*/ 243 w 3344"/>
                <a:gd name="T65" fmla="*/ 355 h 953"/>
                <a:gd name="T66" fmla="*/ 597 w 3344"/>
                <a:gd name="T67" fmla="*/ 431 h 953"/>
                <a:gd name="T68" fmla="*/ 954 w 3344"/>
                <a:gd name="T69" fmla="*/ 509 h 953"/>
                <a:gd name="T70" fmla="*/ 1311 w 3344"/>
                <a:gd name="T71" fmla="*/ 585 h 953"/>
                <a:gd name="T72" fmla="*/ 1664 w 3344"/>
                <a:gd name="T73" fmla="*/ 659 h 953"/>
                <a:gd name="T74" fmla="*/ 2012 w 3344"/>
                <a:gd name="T75" fmla="*/ 732 h 953"/>
                <a:gd name="T76" fmla="*/ 2350 w 3344"/>
                <a:gd name="T77" fmla="*/ 799 h 953"/>
                <a:gd name="T78" fmla="*/ 2674 w 3344"/>
                <a:gd name="T79" fmla="*/ 865 h 953"/>
                <a:gd name="T80" fmla="*/ 2899 w 3344"/>
                <a:gd name="T81" fmla="*/ 904 h 953"/>
                <a:gd name="T82" fmla="*/ 3034 w 3344"/>
                <a:gd name="T83" fmla="*/ 924 h 953"/>
                <a:gd name="T84" fmla="*/ 3162 w 3344"/>
                <a:gd name="T85" fmla="*/ 941 h 953"/>
                <a:gd name="T86" fmla="*/ 3270 w 3344"/>
                <a:gd name="T87" fmla="*/ 953 h 953"/>
                <a:gd name="T88" fmla="*/ 3344 w 3344"/>
                <a:gd name="T89" fmla="*/ 953 h 9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344" h="953">
                  <a:moveTo>
                    <a:pt x="3344" y="953"/>
                  </a:moveTo>
                  <a:lnTo>
                    <a:pt x="3343" y="946"/>
                  </a:lnTo>
                  <a:lnTo>
                    <a:pt x="3304" y="943"/>
                  </a:lnTo>
                  <a:lnTo>
                    <a:pt x="3272" y="945"/>
                  </a:lnTo>
                  <a:lnTo>
                    <a:pt x="3228" y="941"/>
                  </a:lnTo>
                  <a:lnTo>
                    <a:pt x="3175" y="936"/>
                  </a:lnTo>
                  <a:lnTo>
                    <a:pt x="3115" y="929"/>
                  </a:lnTo>
                  <a:lnTo>
                    <a:pt x="3050" y="923"/>
                  </a:lnTo>
                  <a:lnTo>
                    <a:pt x="2985" y="912"/>
                  </a:lnTo>
                  <a:lnTo>
                    <a:pt x="2919" y="904"/>
                  </a:lnTo>
                  <a:lnTo>
                    <a:pt x="2856" y="896"/>
                  </a:lnTo>
                  <a:lnTo>
                    <a:pt x="2698" y="863"/>
                  </a:lnTo>
                  <a:lnTo>
                    <a:pt x="2542" y="833"/>
                  </a:lnTo>
                  <a:lnTo>
                    <a:pt x="2389" y="801"/>
                  </a:lnTo>
                  <a:lnTo>
                    <a:pt x="2237" y="769"/>
                  </a:lnTo>
                  <a:lnTo>
                    <a:pt x="2086" y="737"/>
                  </a:lnTo>
                  <a:lnTo>
                    <a:pt x="1938" y="703"/>
                  </a:lnTo>
                  <a:lnTo>
                    <a:pt x="1791" y="671"/>
                  </a:lnTo>
                  <a:lnTo>
                    <a:pt x="1644" y="639"/>
                  </a:lnTo>
                  <a:lnTo>
                    <a:pt x="1499" y="605"/>
                  </a:lnTo>
                  <a:lnTo>
                    <a:pt x="1354" y="573"/>
                  </a:lnTo>
                  <a:lnTo>
                    <a:pt x="1210" y="539"/>
                  </a:lnTo>
                  <a:lnTo>
                    <a:pt x="1067" y="505"/>
                  </a:lnTo>
                  <a:lnTo>
                    <a:pt x="923" y="471"/>
                  </a:lnTo>
                  <a:lnTo>
                    <a:pt x="778" y="439"/>
                  </a:lnTo>
                  <a:lnTo>
                    <a:pt x="634" y="406"/>
                  </a:lnTo>
                  <a:lnTo>
                    <a:pt x="489" y="372"/>
                  </a:lnTo>
                  <a:lnTo>
                    <a:pt x="467" y="367"/>
                  </a:lnTo>
                  <a:lnTo>
                    <a:pt x="447" y="360"/>
                  </a:lnTo>
                  <a:lnTo>
                    <a:pt x="427" y="353"/>
                  </a:lnTo>
                  <a:lnTo>
                    <a:pt x="408" y="346"/>
                  </a:lnTo>
                  <a:lnTo>
                    <a:pt x="391" y="336"/>
                  </a:lnTo>
                  <a:lnTo>
                    <a:pt x="374" y="328"/>
                  </a:lnTo>
                  <a:lnTo>
                    <a:pt x="359" y="318"/>
                  </a:lnTo>
                  <a:lnTo>
                    <a:pt x="344" y="306"/>
                  </a:lnTo>
                  <a:lnTo>
                    <a:pt x="315" y="282"/>
                  </a:lnTo>
                  <a:lnTo>
                    <a:pt x="290" y="257"/>
                  </a:lnTo>
                  <a:lnTo>
                    <a:pt x="265" y="230"/>
                  </a:lnTo>
                  <a:lnTo>
                    <a:pt x="241" y="201"/>
                  </a:lnTo>
                  <a:lnTo>
                    <a:pt x="217" y="172"/>
                  </a:lnTo>
                  <a:lnTo>
                    <a:pt x="194" y="144"/>
                  </a:lnTo>
                  <a:lnTo>
                    <a:pt x="168" y="115"/>
                  </a:lnTo>
                  <a:lnTo>
                    <a:pt x="141" y="88"/>
                  </a:lnTo>
                  <a:lnTo>
                    <a:pt x="126" y="76"/>
                  </a:lnTo>
                  <a:lnTo>
                    <a:pt x="111" y="62"/>
                  </a:lnTo>
                  <a:lnTo>
                    <a:pt x="96" y="51"/>
                  </a:lnTo>
                  <a:lnTo>
                    <a:pt x="79" y="39"/>
                  </a:lnTo>
                  <a:lnTo>
                    <a:pt x="60" y="29"/>
                  </a:lnTo>
                  <a:lnTo>
                    <a:pt x="42" y="19"/>
                  </a:lnTo>
                  <a:lnTo>
                    <a:pt x="22" y="8"/>
                  </a:lnTo>
                  <a:lnTo>
                    <a:pt x="0" y="0"/>
                  </a:lnTo>
                  <a:lnTo>
                    <a:pt x="15" y="25"/>
                  </a:lnTo>
                  <a:lnTo>
                    <a:pt x="28" y="51"/>
                  </a:lnTo>
                  <a:lnTo>
                    <a:pt x="40" y="74"/>
                  </a:lnTo>
                  <a:lnTo>
                    <a:pt x="50" y="98"/>
                  </a:lnTo>
                  <a:lnTo>
                    <a:pt x="59" y="120"/>
                  </a:lnTo>
                  <a:lnTo>
                    <a:pt x="65" y="142"/>
                  </a:lnTo>
                  <a:lnTo>
                    <a:pt x="70" y="164"/>
                  </a:lnTo>
                  <a:lnTo>
                    <a:pt x="74" y="184"/>
                  </a:lnTo>
                  <a:lnTo>
                    <a:pt x="77" y="203"/>
                  </a:lnTo>
                  <a:lnTo>
                    <a:pt x="77" y="221"/>
                  </a:lnTo>
                  <a:lnTo>
                    <a:pt x="79" y="240"/>
                  </a:lnTo>
                  <a:lnTo>
                    <a:pt x="77" y="257"/>
                  </a:lnTo>
                  <a:lnTo>
                    <a:pt x="74" y="289"/>
                  </a:lnTo>
                  <a:lnTo>
                    <a:pt x="69" y="316"/>
                  </a:lnTo>
                  <a:lnTo>
                    <a:pt x="243" y="355"/>
                  </a:lnTo>
                  <a:lnTo>
                    <a:pt x="420" y="392"/>
                  </a:lnTo>
                  <a:lnTo>
                    <a:pt x="597" y="431"/>
                  </a:lnTo>
                  <a:lnTo>
                    <a:pt x="775" y="470"/>
                  </a:lnTo>
                  <a:lnTo>
                    <a:pt x="954" y="509"/>
                  </a:lnTo>
                  <a:lnTo>
                    <a:pt x="1132" y="546"/>
                  </a:lnTo>
                  <a:lnTo>
                    <a:pt x="1311" y="585"/>
                  </a:lnTo>
                  <a:lnTo>
                    <a:pt x="1489" y="622"/>
                  </a:lnTo>
                  <a:lnTo>
                    <a:pt x="1664" y="659"/>
                  </a:lnTo>
                  <a:lnTo>
                    <a:pt x="1840" y="696"/>
                  </a:lnTo>
                  <a:lnTo>
                    <a:pt x="2012" y="732"/>
                  </a:lnTo>
                  <a:lnTo>
                    <a:pt x="2183" y="765"/>
                  </a:lnTo>
                  <a:lnTo>
                    <a:pt x="2350" y="799"/>
                  </a:lnTo>
                  <a:lnTo>
                    <a:pt x="2514" y="833"/>
                  </a:lnTo>
                  <a:lnTo>
                    <a:pt x="2674" y="865"/>
                  </a:lnTo>
                  <a:lnTo>
                    <a:pt x="2831" y="896"/>
                  </a:lnTo>
                  <a:lnTo>
                    <a:pt x="2899" y="904"/>
                  </a:lnTo>
                  <a:lnTo>
                    <a:pt x="2968" y="914"/>
                  </a:lnTo>
                  <a:lnTo>
                    <a:pt x="3034" y="924"/>
                  </a:lnTo>
                  <a:lnTo>
                    <a:pt x="3099" y="933"/>
                  </a:lnTo>
                  <a:lnTo>
                    <a:pt x="3162" y="941"/>
                  </a:lnTo>
                  <a:lnTo>
                    <a:pt x="3219" y="948"/>
                  </a:lnTo>
                  <a:lnTo>
                    <a:pt x="3270" y="953"/>
                  </a:lnTo>
                  <a:lnTo>
                    <a:pt x="3314" y="953"/>
                  </a:lnTo>
                  <a:lnTo>
                    <a:pt x="3344" y="9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1" name="Freeform 361">
              <a:extLst>
                <a:ext uri="{FF2B5EF4-FFF2-40B4-BE49-F238E27FC236}">
                  <a16:creationId xmlns:a16="http://schemas.microsoft.com/office/drawing/2014/main" id="{2C4DDED7-D71B-4866-B55C-D4B72A11555C}"/>
                </a:ext>
              </a:extLst>
            </p:cNvPr>
            <p:cNvSpPr>
              <a:spLocks/>
            </p:cNvSpPr>
            <p:nvPr/>
          </p:nvSpPr>
          <p:spPr bwMode="auto">
            <a:xfrm>
              <a:off x="1207" y="1650"/>
              <a:ext cx="3402" cy="683"/>
            </a:xfrm>
            <a:custGeom>
              <a:avLst/>
              <a:gdLst>
                <a:gd name="T0" fmla="*/ 3402 w 3402"/>
                <a:gd name="T1" fmla="*/ 676 h 683"/>
                <a:gd name="T2" fmla="*/ 3399 w 3402"/>
                <a:gd name="T3" fmla="*/ 668 h 683"/>
                <a:gd name="T4" fmla="*/ 3338 w 3402"/>
                <a:gd name="T5" fmla="*/ 673 h 683"/>
                <a:gd name="T6" fmla="*/ 3325 w 3402"/>
                <a:gd name="T7" fmla="*/ 673 h 683"/>
                <a:gd name="T8" fmla="*/ 3309 w 3402"/>
                <a:gd name="T9" fmla="*/ 673 h 683"/>
                <a:gd name="T10" fmla="*/ 3291 w 3402"/>
                <a:gd name="T11" fmla="*/ 671 h 683"/>
                <a:gd name="T12" fmla="*/ 3271 w 3402"/>
                <a:gd name="T13" fmla="*/ 668 h 683"/>
                <a:gd name="T14" fmla="*/ 3225 w 3402"/>
                <a:gd name="T15" fmla="*/ 661 h 683"/>
                <a:gd name="T16" fmla="*/ 3174 w 3402"/>
                <a:gd name="T17" fmla="*/ 649 h 683"/>
                <a:gd name="T18" fmla="*/ 3119 w 3402"/>
                <a:gd name="T19" fmla="*/ 637 h 683"/>
                <a:gd name="T20" fmla="*/ 3060 w 3402"/>
                <a:gd name="T21" fmla="*/ 625 h 683"/>
                <a:gd name="T22" fmla="*/ 2999 w 3402"/>
                <a:gd name="T23" fmla="*/ 614 h 683"/>
                <a:gd name="T24" fmla="*/ 2938 w 3402"/>
                <a:gd name="T25" fmla="*/ 605 h 683"/>
                <a:gd name="T26" fmla="*/ 2762 w 3402"/>
                <a:gd name="T27" fmla="*/ 570 h 683"/>
                <a:gd name="T28" fmla="*/ 2582 w 3402"/>
                <a:gd name="T29" fmla="*/ 536 h 683"/>
                <a:gd name="T30" fmla="*/ 2401 w 3402"/>
                <a:gd name="T31" fmla="*/ 499 h 683"/>
                <a:gd name="T32" fmla="*/ 2215 w 3402"/>
                <a:gd name="T33" fmla="*/ 463 h 683"/>
                <a:gd name="T34" fmla="*/ 2030 w 3402"/>
                <a:gd name="T35" fmla="*/ 426 h 683"/>
                <a:gd name="T36" fmla="*/ 1842 w 3402"/>
                <a:gd name="T37" fmla="*/ 389 h 683"/>
                <a:gd name="T38" fmla="*/ 1655 w 3402"/>
                <a:gd name="T39" fmla="*/ 352 h 683"/>
                <a:gd name="T40" fmla="*/ 1467 w 3402"/>
                <a:gd name="T41" fmla="*/ 313 h 683"/>
                <a:gd name="T42" fmla="*/ 1278 w 3402"/>
                <a:gd name="T43" fmla="*/ 274 h 683"/>
                <a:gd name="T44" fmla="*/ 1091 w 3402"/>
                <a:gd name="T45" fmla="*/ 235 h 683"/>
                <a:gd name="T46" fmla="*/ 904 w 3402"/>
                <a:gd name="T47" fmla="*/ 196 h 683"/>
                <a:gd name="T48" fmla="*/ 718 w 3402"/>
                <a:gd name="T49" fmla="*/ 157 h 683"/>
                <a:gd name="T50" fmla="*/ 535 w 3402"/>
                <a:gd name="T51" fmla="*/ 118 h 683"/>
                <a:gd name="T52" fmla="*/ 353 w 3402"/>
                <a:gd name="T53" fmla="*/ 80 h 683"/>
                <a:gd name="T54" fmla="*/ 176 w 3402"/>
                <a:gd name="T55" fmla="*/ 39 h 683"/>
                <a:gd name="T56" fmla="*/ 0 w 3402"/>
                <a:gd name="T57" fmla="*/ 0 h 683"/>
                <a:gd name="T58" fmla="*/ 0 w 3402"/>
                <a:gd name="T59" fmla="*/ 34 h 683"/>
                <a:gd name="T60" fmla="*/ 178 w 3402"/>
                <a:gd name="T61" fmla="*/ 71 h 683"/>
                <a:gd name="T62" fmla="*/ 362 w 3402"/>
                <a:gd name="T63" fmla="*/ 110 h 683"/>
                <a:gd name="T64" fmla="*/ 551 w 3402"/>
                <a:gd name="T65" fmla="*/ 149 h 683"/>
                <a:gd name="T66" fmla="*/ 745 w 3402"/>
                <a:gd name="T67" fmla="*/ 188 h 683"/>
                <a:gd name="T68" fmla="*/ 941 w 3402"/>
                <a:gd name="T69" fmla="*/ 228 h 683"/>
                <a:gd name="T70" fmla="*/ 1140 w 3402"/>
                <a:gd name="T71" fmla="*/ 267 h 683"/>
                <a:gd name="T72" fmla="*/ 1339 w 3402"/>
                <a:gd name="T73" fmla="*/ 306 h 683"/>
                <a:gd name="T74" fmla="*/ 1538 w 3402"/>
                <a:gd name="T75" fmla="*/ 345 h 683"/>
                <a:gd name="T76" fmla="*/ 1736 w 3402"/>
                <a:gd name="T77" fmla="*/ 382 h 683"/>
                <a:gd name="T78" fmla="*/ 1932 w 3402"/>
                <a:gd name="T79" fmla="*/ 421 h 683"/>
                <a:gd name="T80" fmla="*/ 2124 w 3402"/>
                <a:gd name="T81" fmla="*/ 456 h 683"/>
                <a:gd name="T82" fmla="*/ 2312 w 3402"/>
                <a:gd name="T83" fmla="*/ 492 h 683"/>
                <a:gd name="T84" fmla="*/ 2496 w 3402"/>
                <a:gd name="T85" fmla="*/ 527 h 683"/>
                <a:gd name="T86" fmla="*/ 2671 w 3402"/>
                <a:gd name="T87" fmla="*/ 561 h 683"/>
                <a:gd name="T88" fmla="*/ 2838 w 3402"/>
                <a:gd name="T89" fmla="*/ 592 h 683"/>
                <a:gd name="T90" fmla="*/ 2999 w 3402"/>
                <a:gd name="T91" fmla="*/ 622 h 683"/>
                <a:gd name="T92" fmla="*/ 3056 w 3402"/>
                <a:gd name="T93" fmla="*/ 636 h 683"/>
                <a:gd name="T94" fmla="*/ 3103 w 3402"/>
                <a:gd name="T95" fmla="*/ 646 h 683"/>
                <a:gd name="T96" fmla="*/ 3146 w 3402"/>
                <a:gd name="T97" fmla="*/ 656 h 683"/>
                <a:gd name="T98" fmla="*/ 3183 w 3402"/>
                <a:gd name="T99" fmla="*/ 666 h 683"/>
                <a:gd name="T100" fmla="*/ 3218 w 3402"/>
                <a:gd name="T101" fmla="*/ 673 h 683"/>
                <a:gd name="T102" fmla="*/ 3252 w 3402"/>
                <a:gd name="T103" fmla="*/ 678 h 683"/>
                <a:gd name="T104" fmla="*/ 3286 w 3402"/>
                <a:gd name="T105" fmla="*/ 681 h 683"/>
                <a:gd name="T106" fmla="*/ 3325 w 3402"/>
                <a:gd name="T107" fmla="*/ 683 h 683"/>
                <a:gd name="T108" fmla="*/ 3402 w 3402"/>
                <a:gd name="T109" fmla="*/ 676 h 6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402" h="683">
                  <a:moveTo>
                    <a:pt x="3402" y="676"/>
                  </a:moveTo>
                  <a:lnTo>
                    <a:pt x="3399" y="668"/>
                  </a:lnTo>
                  <a:lnTo>
                    <a:pt x="3338" y="673"/>
                  </a:lnTo>
                  <a:lnTo>
                    <a:pt x="3325" y="673"/>
                  </a:lnTo>
                  <a:lnTo>
                    <a:pt x="3309" y="673"/>
                  </a:lnTo>
                  <a:lnTo>
                    <a:pt x="3291" y="671"/>
                  </a:lnTo>
                  <a:lnTo>
                    <a:pt x="3271" y="668"/>
                  </a:lnTo>
                  <a:lnTo>
                    <a:pt x="3225" y="661"/>
                  </a:lnTo>
                  <a:lnTo>
                    <a:pt x="3174" y="649"/>
                  </a:lnTo>
                  <a:lnTo>
                    <a:pt x="3119" y="637"/>
                  </a:lnTo>
                  <a:lnTo>
                    <a:pt x="3060" y="625"/>
                  </a:lnTo>
                  <a:lnTo>
                    <a:pt x="2999" y="614"/>
                  </a:lnTo>
                  <a:lnTo>
                    <a:pt x="2938" y="605"/>
                  </a:lnTo>
                  <a:lnTo>
                    <a:pt x="2762" y="570"/>
                  </a:lnTo>
                  <a:lnTo>
                    <a:pt x="2582" y="536"/>
                  </a:lnTo>
                  <a:lnTo>
                    <a:pt x="2401" y="499"/>
                  </a:lnTo>
                  <a:lnTo>
                    <a:pt x="2215" y="463"/>
                  </a:lnTo>
                  <a:lnTo>
                    <a:pt x="2030" y="426"/>
                  </a:lnTo>
                  <a:lnTo>
                    <a:pt x="1842" y="389"/>
                  </a:lnTo>
                  <a:lnTo>
                    <a:pt x="1655" y="352"/>
                  </a:lnTo>
                  <a:lnTo>
                    <a:pt x="1467" y="313"/>
                  </a:lnTo>
                  <a:lnTo>
                    <a:pt x="1278" y="274"/>
                  </a:lnTo>
                  <a:lnTo>
                    <a:pt x="1091" y="235"/>
                  </a:lnTo>
                  <a:lnTo>
                    <a:pt x="904" y="196"/>
                  </a:lnTo>
                  <a:lnTo>
                    <a:pt x="718" y="157"/>
                  </a:lnTo>
                  <a:lnTo>
                    <a:pt x="535" y="118"/>
                  </a:lnTo>
                  <a:lnTo>
                    <a:pt x="353" y="80"/>
                  </a:lnTo>
                  <a:lnTo>
                    <a:pt x="176" y="39"/>
                  </a:lnTo>
                  <a:lnTo>
                    <a:pt x="0" y="0"/>
                  </a:lnTo>
                  <a:lnTo>
                    <a:pt x="0" y="34"/>
                  </a:lnTo>
                  <a:lnTo>
                    <a:pt x="178" y="71"/>
                  </a:lnTo>
                  <a:lnTo>
                    <a:pt x="362" y="110"/>
                  </a:lnTo>
                  <a:lnTo>
                    <a:pt x="551" y="149"/>
                  </a:lnTo>
                  <a:lnTo>
                    <a:pt x="745" y="188"/>
                  </a:lnTo>
                  <a:lnTo>
                    <a:pt x="941" y="228"/>
                  </a:lnTo>
                  <a:lnTo>
                    <a:pt x="1140" y="267"/>
                  </a:lnTo>
                  <a:lnTo>
                    <a:pt x="1339" y="306"/>
                  </a:lnTo>
                  <a:lnTo>
                    <a:pt x="1538" y="345"/>
                  </a:lnTo>
                  <a:lnTo>
                    <a:pt x="1736" y="382"/>
                  </a:lnTo>
                  <a:lnTo>
                    <a:pt x="1932" y="421"/>
                  </a:lnTo>
                  <a:lnTo>
                    <a:pt x="2124" y="456"/>
                  </a:lnTo>
                  <a:lnTo>
                    <a:pt x="2312" y="492"/>
                  </a:lnTo>
                  <a:lnTo>
                    <a:pt x="2496" y="527"/>
                  </a:lnTo>
                  <a:lnTo>
                    <a:pt x="2671" y="561"/>
                  </a:lnTo>
                  <a:lnTo>
                    <a:pt x="2838" y="592"/>
                  </a:lnTo>
                  <a:lnTo>
                    <a:pt x="2999" y="622"/>
                  </a:lnTo>
                  <a:lnTo>
                    <a:pt x="3056" y="636"/>
                  </a:lnTo>
                  <a:lnTo>
                    <a:pt x="3103" y="646"/>
                  </a:lnTo>
                  <a:lnTo>
                    <a:pt x="3146" y="656"/>
                  </a:lnTo>
                  <a:lnTo>
                    <a:pt x="3183" y="666"/>
                  </a:lnTo>
                  <a:lnTo>
                    <a:pt x="3218" y="673"/>
                  </a:lnTo>
                  <a:lnTo>
                    <a:pt x="3252" y="678"/>
                  </a:lnTo>
                  <a:lnTo>
                    <a:pt x="3286" y="681"/>
                  </a:lnTo>
                  <a:lnTo>
                    <a:pt x="3325" y="683"/>
                  </a:lnTo>
                  <a:lnTo>
                    <a:pt x="3402" y="676"/>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2" name="Freeform 362">
              <a:extLst>
                <a:ext uri="{FF2B5EF4-FFF2-40B4-BE49-F238E27FC236}">
                  <a16:creationId xmlns:a16="http://schemas.microsoft.com/office/drawing/2014/main" id="{93D35168-310E-4E9C-BAFF-639C27F10B0C}"/>
                </a:ext>
              </a:extLst>
            </p:cNvPr>
            <p:cNvSpPr>
              <a:spLocks/>
            </p:cNvSpPr>
            <p:nvPr/>
          </p:nvSpPr>
          <p:spPr bwMode="auto">
            <a:xfrm>
              <a:off x="1265" y="1329"/>
              <a:ext cx="3339" cy="965"/>
            </a:xfrm>
            <a:custGeom>
              <a:avLst/>
              <a:gdLst>
                <a:gd name="T0" fmla="*/ 3338 w 3339"/>
                <a:gd name="T1" fmla="*/ 957 h 965"/>
                <a:gd name="T2" fmla="*/ 3267 w 3339"/>
                <a:gd name="T3" fmla="*/ 955 h 965"/>
                <a:gd name="T4" fmla="*/ 3175 w 3339"/>
                <a:gd name="T5" fmla="*/ 948 h 965"/>
                <a:gd name="T6" fmla="*/ 3059 w 3339"/>
                <a:gd name="T7" fmla="*/ 933 h 965"/>
                <a:gd name="T8" fmla="*/ 2931 w 3339"/>
                <a:gd name="T9" fmla="*/ 916 h 965"/>
                <a:gd name="T10" fmla="*/ 2711 w 3339"/>
                <a:gd name="T11" fmla="*/ 877 h 965"/>
                <a:gd name="T12" fmla="*/ 2401 w 3339"/>
                <a:gd name="T13" fmla="*/ 813 h 965"/>
                <a:gd name="T14" fmla="*/ 2098 w 3339"/>
                <a:gd name="T15" fmla="*/ 747 h 965"/>
                <a:gd name="T16" fmla="*/ 1803 w 3339"/>
                <a:gd name="T17" fmla="*/ 679 h 965"/>
                <a:gd name="T18" fmla="*/ 1511 w 3339"/>
                <a:gd name="T19" fmla="*/ 613 h 965"/>
                <a:gd name="T20" fmla="*/ 1222 w 3339"/>
                <a:gd name="T21" fmla="*/ 546 h 965"/>
                <a:gd name="T22" fmla="*/ 935 w 3339"/>
                <a:gd name="T23" fmla="*/ 478 h 965"/>
                <a:gd name="T24" fmla="*/ 646 w 3339"/>
                <a:gd name="T25" fmla="*/ 409 h 965"/>
                <a:gd name="T26" fmla="*/ 479 w 3339"/>
                <a:gd name="T27" fmla="*/ 372 h 965"/>
                <a:gd name="T28" fmla="*/ 439 w 3339"/>
                <a:gd name="T29" fmla="*/ 358 h 965"/>
                <a:gd name="T30" fmla="*/ 401 w 3339"/>
                <a:gd name="T31" fmla="*/ 341 h 965"/>
                <a:gd name="T32" fmla="*/ 369 w 3339"/>
                <a:gd name="T33" fmla="*/ 321 h 965"/>
                <a:gd name="T34" fmla="*/ 324 w 3339"/>
                <a:gd name="T35" fmla="*/ 286 h 965"/>
                <a:gd name="T36" fmla="*/ 271 w 3339"/>
                <a:gd name="T37" fmla="*/ 232 h 965"/>
                <a:gd name="T38" fmla="*/ 223 w 3339"/>
                <a:gd name="T39" fmla="*/ 174 h 965"/>
                <a:gd name="T40" fmla="*/ 170 w 3339"/>
                <a:gd name="T41" fmla="*/ 117 h 965"/>
                <a:gd name="T42" fmla="*/ 126 w 3339"/>
                <a:gd name="T43" fmla="*/ 76 h 965"/>
                <a:gd name="T44" fmla="*/ 94 w 3339"/>
                <a:gd name="T45" fmla="*/ 52 h 965"/>
                <a:gd name="T46" fmla="*/ 59 w 3339"/>
                <a:gd name="T47" fmla="*/ 29 h 965"/>
                <a:gd name="T48" fmla="*/ 20 w 3339"/>
                <a:gd name="T49" fmla="*/ 10 h 965"/>
                <a:gd name="T50" fmla="*/ 15 w 3339"/>
                <a:gd name="T51" fmla="*/ 25 h 965"/>
                <a:gd name="T52" fmla="*/ 40 w 3339"/>
                <a:gd name="T53" fmla="*/ 74 h 965"/>
                <a:gd name="T54" fmla="*/ 60 w 3339"/>
                <a:gd name="T55" fmla="*/ 120 h 965"/>
                <a:gd name="T56" fmla="*/ 74 w 3339"/>
                <a:gd name="T57" fmla="*/ 162 h 965"/>
                <a:gd name="T58" fmla="*/ 87 w 3339"/>
                <a:gd name="T59" fmla="*/ 221 h 965"/>
                <a:gd name="T60" fmla="*/ 91 w 3339"/>
                <a:gd name="T61" fmla="*/ 291 h 965"/>
                <a:gd name="T62" fmla="*/ 265 w 3339"/>
                <a:gd name="T63" fmla="*/ 362 h 965"/>
                <a:gd name="T64" fmla="*/ 616 w 3339"/>
                <a:gd name="T65" fmla="*/ 438 h 965"/>
                <a:gd name="T66" fmla="*/ 969 w 3339"/>
                <a:gd name="T67" fmla="*/ 515 h 965"/>
                <a:gd name="T68" fmla="*/ 1322 w 3339"/>
                <a:gd name="T69" fmla="*/ 593 h 965"/>
                <a:gd name="T70" fmla="*/ 1671 w 3339"/>
                <a:gd name="T71" fmla="*/ 669 h 965"/>
                <a:gd name="T72" fmla="*/ 2014 w 3339"/>
                <a:gd name="T73" fmla="*/ 744 h 965"/>
                <a:gd name="T74" fmla="*/ 2348 w 3339"/>
                <a:gd name="T75" fmla="*/ 813 h 965"/>
                <a:gd name="T76" fmla="*/ 2671 w 3339"/>
                <a:gd name="T77" fmla="*/ 879 h 965"/>
                <a:gd name="T78" fmla="*/ 2895 w 3339"/>
                <a:gd name="T79" fmla="*/ 918 h 965"/>
                <a:gd name="T80" fmla="*/ 3030 w 3339"/>
                <a:gd name="T81" fmla="*/ 936 h 965"/>
                <a:gd name="T82" fmla="*/ 3157 w 3339"/>
                <a:gd name="T83" fmla="*/ 953 h 965"/>
                <a:gd name="T84" fmla="*/ 3265 w 3339"/>
                <a:gd name="T85" fmla="*/ 963 h 965"/>
                <a:gd name="T86" fmla="*/ 3339 w 3339"/>
                <a:gd name="T87" fmla="*/ 965 h 9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339" h="965">
                  <a:moveTo>
                    <a:pt x="3339" y="965"/>
                  </a:moveTo>
                  <a:lnTo>
                    <a:pt x="3338" y="957"/>
                  </a:lnTo>
                  <a:lnTo>
                    <a:pt x="3297" y="953"/>
                  </a:lnTo>
                  <a:lnTo>
                    <a:pt x="3267" y="955"/>
                  </a:lnTo>
                  <a:lnTo>
                    <a:pt x="3224" y="953"/>
                  </a:lnTo>
                  <a:lnTo>
                    <a:pt x="3175" y="948"/>
                  </a:lnTo>
                  <a:lnTo>
                    <a:pt x="3118" y="941"/>
                  </a:lnTo>
                  <a:lnTo>
                    <a:pt x="3059" y="933"/>
                  </a:lnTo>
                  <a:lnTo>
                    <a:pt x="2995" y="924"/>
                  </a:lnTo>
                  <a:lnTo>
                    <a:pt x="2931" y="916"/>
                  </a:lnTo>
                  <a:lnTo>
                    <a:pt x="2870" y="908"/>
                  </a:lnTo>
                  <a:lnTo>
                    <a:pt x="2711" y="877"/>
                  </a:lnTo>
                  <a:lnTo>
                    <a:pt x="2554" y="845"/>
                  </a:lnTo>
                  <a:lnTo>
                    <a:pt x="2401" y="813"/>
                  </a:lnTo>
                  <a:lnTo>
                    <a:pt x="2249" y="779"/>
                  </a:lnTo>
                  <a:lnTo>
                    <a:pt x="2098" y="747"/>
                  </a:lnTo>
                  <a:lnTo>
                    <a:pt x="1950" y="713"/>
                  </a:lnTo>
                  <a:lnTo>
                    <a:pt x="1803" y="679"/>
                  </a:lnTo>
                  <a:lnTo>
                    <a:pt x="1656" y="647"/>
                  </a:lnTo>
                  <a:lnTo>
                    <a:pt x="1511" y="613"/>
                  </a:lnTo>
                  <a:lnTo>
                    <a:pt x="1366" y="580"/>
                  </a:lnTo>
                  <a:lnTo>
                    <a:pt x="1222" y="546"/>
                  </a:lnTo>
                  <a:lnTo>
                    <a:pt x="1079" y="512"/>
                  </a:lnTo>
                  <a:lnTo>
                    <a:pt x="935" y="478"/>
                  </a:lnTo>
                  <a:lnTo>
                    <a:pt x="790" y="443"/>
                  </a:lnTo>
                  <a:lnTo>
                    <a:pt x="646" y="409"/>
                  </a:lnTo>
                  <a:lnTo>
                    <a:pt x="501" y="375"/>
                  </a:lnTo>
                  <a:lnTo>
                    <a:pt x="479" y="372"/>
                  </a:lnTo>
                  <a:lnTo>
                    <a:pt x="459" y="365"/>
                  </a:lnTo>
                  <a:lnTo>
                    <a:pt x="439" y="358"/>
                  </a:lnTo>
                  <a:lnTo>
                    <a:pt x="420" y="350"/>
                  </a:lnTo>
                  <a:lnTo>
                    <a:pt x="401" y="341"/>
                  </a:lnTo>
                  <a:lnTo>
                    <a:pt x="385" y="331"/>
                  </a:lnTo>
                  <a:lnTo>
                    <a:pt x="369" y="321"/>
                  </a:lnTo>
                  <a:lnTo>
                    <a:pt x="354" y="309"/>
                  </a:lnTo>
                  <a:lnTo>
                    <a:pt x="324" y="286"/>
                  </a:lnTo>
                  <a:lnTo>
                    <a:pt x="298" y="260"/>
                  </a:lnTo>
                  <a:lnTo>
                    <a:pt x="271" y="232"/>
                  </a:lnTo>
                  <a:lnTo>
                    <a:pt x="248" y="205"/>
                  </a:lnTo>
                  <a:lnTo>
                    <a:pt x="223" y="174"/>
                  </a:lnTo>
                  <a:lnTo>
                    <a:pt x="197" y="145"/>
                  </a:lnTo>
                  <a:lnTo>
                    <a:pt x="170" y="117"/>
                  </a:lnTo>
                  <a:lnTo>
                    <a:pt x="141" y="90"/>
                  </a:lnTo>
                  <a:lnTo>
                    <a:pt x="126" y="76"/>
                  </a:lnTo>
                  <a:lnTo>
                    <a:pt x="111" y="64"/>
                  </a:lnTo>
                  <a:lnTo>
                    <a:pt x="94" y="52"/>
                  </a:lnTo>
                  <a:lnTo>
                    <a:pt x="77" y="41"/>
                  </a:lnTo>
                  <a:lnTo>
                    <a:pt x="59" y="29"/>
                  </a:lnTo>
                  <a:lnTo>
                    <a:pt x="40" y="19"/>
                  </a:lnTo>
                  <a:lnTo>
                    <a:pt x="20" y="10"/>
                  </a:lnTo>
                  <a:lnTo>
                    <a:pt x="0" y="0"/>
                  </a:lnTo>
                  <a:lnTo>
                    <a:pt x="15" y="25"/>
                  </a:lnTo>
                  <a:lnTo>
                    <a:pt x="28" y="51"/>
                  </a:lnTo>
                  <a:lnTo>
                    <a:pt x="40" y="74"/>
                  </a:lnTo>
                  <a:lnTo>
                    <a:pt x="50" y="98"/>
                  </a:lnTo>
                  <a:lnTo>
                    <a:pt x="60" y="120"/>
                  </a:lnTo>
                  <a:lnTo>
                    <a:pt x="67" y="142"/>
                  </a:lnTo>
                  <a:lnTo>
                    <a:pt x="74" y="162"/>
                  </a:lnTo>
                  <a:lnTo>
                    <a:pt x="79" y="183"/>
                  </a:lnTo>
                  <a:lnTo>
                    <a:pt x="87" y="221"/>
                  </a:lnTo>
                  <a:lnTo>
                    <a:pt x="91" y="257"/>
                  </a:lnTo>
                  <a:lnTo>
                    <a:pt x="91" y="291"/>
                  </a:lnTo>
                  <a:lnTo>
                    <a:pt x="89" y="323"/>
                  </a:lnTo>
                  <a:lnTo>
                    <a:pt x="265" y="362"/>
                  </a:lnTo>
                  <a:lnTo>
                    <a:pt x="440" y="399"/>
                  </a:lnTo>
                  <a:lnTo>
                    <a:pt x="616" y="438"/>
                  </a:lnTo>
                  <a:lnTo>
                    <a:pt x="793" y="477"/>
                  </a:lnTo>
                  <a:lnTo>
                    <a:pt x="969" y="515"/>
                  </a:lnTo>
                  <a:lnTo>
                    <a:pt x="1146" y="554"/>
                  </a:lnTo>
                  <a:lnTo>
                    <a:pt x="1322" y="593"/>
                  </a:lnTo>
                  <a:lnTo>
                    <a:pt x="1497" y="632"/>
                  </a:lnTo>
                  <a:lnTo>
                    <a:pt x="1671" y="669"/>
                  </a:lnTo>
                  <a:lnTo>
                    <a:pt x="1843" y="706"/>
                  </a:lnTo>
                  <a:lnTo>
                    <a:pt x="2014" y="744"/>
                  </a:lnTo>
                  <a:lnTo>
                    <a:pt x="2183" y="779"/>
                  </a:lnTo>
                  <a:lnTo>
                    <a:pt x="2348" y="813"/>
                  </a:lnTo>
                  <a:lnTo>
                    <a:pt x="2512" y="847"/>
                  </a:lnTo>
                  <a:lnTo>
                    <a:pt x="2671" y="879"/>
                  </a:lnTo>
                  <a:lnTo>
                    <a:pt x="2828" y="908"/>
                  </a:lnTo>
                  <a:lnTo>
                    <a:pt x="2895" y="918"/>
                  </a:lnTo>
                  <a:lnTo>
                    <a:pt x="2963" y="928"/>
                  </a:lnTo>
                  <a:lnTo>
                    <a:pt x="3030" y="936"/>
                  </a:lnTo>
                  <a:lnTo>
                    <a:pt x="3094" y="946"/>
                  </a:lnTo>
                  <a:lnTo>
                    <a:pt x="3157" y="953"/>
                  </a:lnTo>
                  <a:lnTo>
                    <a:pt x="3214" y="960"/>
                  </a:lnTo>
                  <a:lnTo>
                    <a:pt x="3265" y="963"/>
                  </a:lnTo>
                  <a:lnTo>
                    <a:pt x="3309" y="965"/>
                  </a:lnTo>
                  <a:lnTo>
                    <a:pt x="3339" y="965"/>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3" name="Freeform 363">
              <a:extLst>
                <a:ext uri="{FF2B5EF4-FFF2-40B4-BE49-F238E27FC236}">
                  <a16:creationId xmlns:a16="http://schemas.microsoft.com/office/drawing/2014/main" id="{DA33DD39-F5B3-4BE7-8B7A-22AE6D134E76}"/>
                </a:ext>
              </a:extLst>
            </p:cNvPr>
            <p:cNvSpPr>
              <a:spLocks/>
            </p:cNvSpPr>
            <p:nvPr/>
          </p:nvSpPr>
          <p:spPr bwMode="auto">
            <a:xfrm>
              <a:off x="4083" y="2235"/>
              <a:ext cx="494" cy="120"/>
            </a:xfrm>
            <a:custGeom>
              <a:avLst/>
              <a:gdLst>
                <a:gd name="T0" fmla="*/ 0 w 494"/>
                <a:gd name="T1" fmla="*/ 0 h 120"/>
                <a:gd name="T2" fmla="*/ 50 w 494"/>
                <a:gd name="T3" fmla="*/ 3 h 120"/>
                <a:gd name="T4" fmla="*/ 103 w 494"/>
                <a:gd name="T5" fmla="*/ 3 h 120"/>
                <a:gd name="T6" fmla="*/ 153 w 494"/>
                <a:gd name="T7" fmla="*/ 5 h 120"/>
                <a:gd name="T8" fmla="*/ 204 w 494"/>
                <a:gd name="T9" fmla="*/ 5 h 120"/>
                <a:gd name="T10" fmla="*/ 253 w 494"/>
                <a:gd name="T11" fmla="*/ 5 h 120"/>
                <a:gd name="T12" fmla="*/ 303 w 494"/>
                <a:gd name="T13" fmla="*/ 3 h 120"/>
                <a:gd name="T14" fmla="*/ 354 w 494"/>
                <a:gd name="T15" fmla="*/ 3 h 120"/>
                <a:gd name="T16" fmla="*/ 403 w 494"/>
                <a:gd name="T17" fmla="*/ 0 h 120"/>
                <a:gd name="T18" fmla="*/ 418 w 494"/>
                <a:gd name="T19" fmla="*/ 7 h 120"/>
                <a:gd name="T20" fmla="*/ 430 w 494"/>
                <a:gd name="T21" fmla="*/ 12 h 120"/>
                <a:gd name="T22" fmla="*/ 444 w 494"/>
                <a:gd name="T23" fmla="*/ 18 h 120"/>
                <a:gd name="T24" fmla="*/ 454 w 494"/>
                <a:gd name="T25" fmla="*/ 27 h 120"/>
                <a:gd name="T26" fmla="*/ 474 w 494"/>
                <a:gd name="T27" fmla="*/ 42 h 120"/>
                <a:gd name="T28" fmla="*/ 494 w 494"/>
                <a:gd name="T29" fmla="*/ 62 h 120"/>
                <a:gd name="T30" fmla="*/ 471 w 494"/>
                <a:gd name="T31" fmla="*/ 81 h 120"/>
                <a:gd name="T32" fmla="*/ 449 w 494"/>
                <a:gd name="T33" fmla="*/ 96 h 120"/>
                <a:gd name="T34" fmla="*/ 437 w 494"/>
                <a:gd name="T35" fmla="*/ 105 h 120"/>
                <a:gd name="T36" fmla="*/ 423 w 494"/>
                <a:gd name="T37" fmla="*/ 110 h 120"/>
                <a:gd name="T38" fmla="*/ 408 w 494"/>
                <a:gd name="T39" fmla="*/ 115 h 120"/>
                <a:gd name="T40" fmla="*/ 391 w 494"/>
                <a:gd name="T41" fmla="*/ 120 h 120"/>
                <a:gd name="T42" fmla="*/ 342 w 494"/>
                <a:gd name="T43" fmla="*/ 103 h 120"/>
                <a:gd name="T44" fmla="*/ 295 w 494"/>
                <a:gd name="T45" fmla="*/ 88 h 120"/>
                <a:gd name="T46" fmla="*/ 246 w 494"/>
                <a:gd name="T47" fmla="*/ 71 h 120"/>
                <a:gd name="T48" fmla="*/ 195 w 494"/>
                <a:gd name="T49" fmla="*/ 57 h 120"/>
                <a:gd name="T50" fmla="*/ 146 w 494"/>
                <a:gd name="T51" fmla="*/ 42 h 120"/>
                <a:gd name="T52" fmla="*/ 97 w 494"/>
                <a:gd name="T53" fmla="*/ 29 h 120"/>
                <a:gd name="T54" fmla="*/ 49 w 494"/>
                <a:gd name="T55" fmla="*/ 13 h 120"/>
                <a:gd name="T56" fmla="*/ 0 w 494"/>
                <a:gd name="T57" fmla="*/ 0 h 1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94" h="120">
                  <a:moveTo>
                    <a:pt x="0" y="0"/>
                  </a:moveTo>
                  <a:lnTo>
                    <a:pt x="50" y="3"/>
                  </a:lnTo>
                  <a:lnTo>
                    <a:pt x="103" y="3"/>
                  </a:lnTo>
                  <a:lnTo>
                    <a:pt x="153" y="5"/>
                  </a:lnTo>
                  <a:lnTo>
                    <a:pt x="204" y="5"/>
                  </a:lnTo>
                  <a:lnTo>
                    <a:pt x="253" y="5"/>
                  </a:lnTo>
                  <a:lnTo>
                    <a:pt x="303" y="3"/>
                  </a:lnTo>
                  <a:lnTo>
                    <a:pt x="354" y="3"/>
                  </a:lnTo>
                  <a:lnTo>
                    <a:pt x="403" y="0"/>
                  </a:lnTo>
                  <a:lnTo>
                    <a:pt x="418" y="7"/>
                  </a:lnTo>
                  <a:lnTo>
                    <a:pt x="430" y="12"/>
                  </a:lnTo>
                  <a:lnTo>
                    <a:pt x="444" y="18"/>
                  </a:lnTo>
                  <a:lnTo>
                    <a:pt x="454" y="27"/>
                  </a:lnTo>
                  <a:lnTo>
                    <a:pt x="474" y="42"/>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path>
              </a:pathLst>
            </a:custGeom>
            <a:noFill/>
            <a:ln w="3175">
              <a:solidFill>
                <a:srgbClr val="96959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04" name="Freeform 364">
              <a:extLst>
                <a:ext uri="{FF2B5EF4-FFF2-40B4-BE49-F238E27FC236}">
                  <a16:creationId xmlns:a16="http://schemas.microsoft.com/office/drawing/2014/main" id="{976F0B65-340A-4284-A645-2BFC3C0AEC6E}"/>
                </a:ext>
              </a:extLst>
            </p:cNvPr>
            <p:cNvSpPr>
              <a:spLocks/>
            </p:cNvSpPr>
            <p:nvPr/>
          </p:nvSpPr>
          <p:spPr bwMode="auto">
            <a:xfrm>
              <a:off x="1325" y="1273"/>
              <a:ext cx="76" cy="479"/>
            </a:xfrm>
            <a:custGeom>
              <a:avLst/>
              <a:gdLst>
                <a:gd name="T0" fmla="*/ 7 w 76"/>
                <a:gd name="T1" fmla="*/ 0 h 479"/>
                <a:gd name="T2" fmla="*/ 4 w 76"/>
                <a:gd name="T3" fmla="*/ 2 h 479"/>
                <a:gd name="T4" fmla="*/ 2 w 76"/>
                <a:gd name="T5" fmla="*/ 5 h 479"/>
                <a:gd name="T6" fmla="*/ 0 w 76"/>
                <a:gd name="T7" fmla="*/ 9 h 479"/>
                <a:gd name="T8" fmla="*/ 0 w 76"/>
                <a:gd name="T9" fmla="*/ 12 h 479"/>
                <a:gd name="T10" fmla="*/ 76 w 76"/>
                <a:gd name="T11" fmla="*/ 479 h 47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479">
                  <a:moveTo>
                    <a:pt x="7" y="0"/>
                  </a:moveTo>
                  <a:lnTo>
                    <a:pt x="4" y="2"/>
                  </a:lnTo>
                  <a:lnTo>
                    <a:pt x="2" y="5"/>
                  </a:lnTo>
                  <a:lnTo>
                    <a:pt x="0" y="9"/>
                  </a:lnTo>
                  <a:lnTo>
                    <a:pt x="0" y="12"/>
                  </a:lnTo>
                  <a:lnTo>
                    <a:pt x="76" y="47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05" name="Freeform 365">
              <a:extLst>
                <a:ext uri="{FF2B5EF4-FFF2-40B4-BE49-F238E27FC236}">
                  <a16:creationId xmlns:a16="http://schemas.microsoft.com/office/drawing/2014/main" id="{DB893673-9E1E-4F58-ADDC-FD9584193731}"/>
                </a:ext>
              </a:extLst>
            </p:cNvPr>
            <p:cNvSpPr>
              <a:spLocks/>
            </p:cNvSpPr>
            <p:nvPr/>
          </p:nvSpPr>
          <p:spPr bwMode="auto">
            <a:xfrm>
              <a:off x="1910" y="1547"/>
              <a:ext cx="145" cy="103"/>
            </a:xfrm>
            <a:custGeom>
              <a:avLst/>
              <a:gdLst>
                <a:gd name="T0" fmla="*/ 64 w 145"/>
                <a:gd name="T1" fmla="*/ 0 h 103"/>
                <a:gd name="T2" fmla="*/ 65 w 145"/>
                <a:gd name="T3" fmla="*/ 7 h 103"/>
                <a:gd name="T4" fmla="*/ 67 w 145"/>
                <a:gd name="T5" fmla="*/ 14 h 103"/>
                <a:gd name="T6" fmla="*/ 67 w 145"/>
                <a:gd name="T7" fmla="*/ 19 h 103"/>
                <a:gd name="T8" fmla="*/ 67 w 145"/>
                <a:gd name="T9" fmla="*/ 25 h 103"/>
                <a:gd name="T10" fmla="*/ 62 w 145"/>
                <a:gd name="T11" fmla="*/ 39 h 103"/>
                <a:gd name="T12" fmla="*/ 54 w 145"/>
                <a:gd name="T13" fmla="*/ 51 h 103"/>
                <a:gd name="T14" fmla="*/ 44 w 145"/>
                <a:gd name="T15" fmla="*/ 63 h 103"/>
                <a:gd name="T16" fmla="*/ 30 w 145"/>
                <a:gd name="T17" fmla="*/ 76 h 103"/>
                <a:gd name="T18" fmla="*/ 15 w 145"/>
                <a:gd name="T19" fmla="*/ 88 h 103"/>
                <a:gd name="T20" fmla="*/ 0 w 145"/>
                <a:gd name="T21" fmla="*/ 101 h 103"/>
                <a:gd name="T22" fmla="*/ 20 w 145"/>
                <a:gd name="T23" fmla="*/ 101 h 103"/>
                <a:gd name="T24" fmla="*/ 40 w 145"/>
                <a:gd name="T25" fmla="*/ 103 h 103"/>
                <a:gd name="T26" fmla="*/ 138 w 145"/>
                <a:gd name="T27" fmla="*/ 44 h 103"/>
                <a:gd name="T28" fmla="*/ 141 w 145"/>
                <a:gd name="T29" fmla="*/ 39 h 103"/>
                <a:gd name="T30" fmla="*/ 145 w 145"/>
                <a:gd name="T31" fmla="*/ 36 h 103"/>
                <a:gd name="T32" fmla="*/ 145 w 145"/>
                <a:gd name="T33" fmla="*/ 32 h 103"/>
                <a:gd name="T34" fmla="*/ 145 w 145"/>
                <a:gd name="T35" fmla="*/ 29 h 103"/>
                <a:gd name="T36" fmla="*/ 145 w 145"/>
                <a:gd name="T37" fmla="*/ 25 h 103"/>
                <a:gd name="T38" fmla="*/ 141 w 145"/>
                <a:gd name="T39" fmla="*/ 24 h 103"/>
                <a:gd name="T40" fmla="*/ 138 w 145"/>
                <a:gd name="T41" fmla="*/ 20 h 103"/>
                <a:gd name="T42" fmla="*/ 133 w 145"/>
                <a:gd name="T43" fmla="*/ 19 h 103"/>
                <a:gd name="T44" fmla="*/ 116 w 145"/>
                <a:gd name="T45" fmla="*/ 14 h 103"/>
                <a:gd name="T46" fmla="*/ 99 w 145"/>
                <a:gd name="T47" fmla="*/ 8 h 103"/>
                <a:gd name="T48" fmla="*/ 81 w 145"/>
                <a:gd name="T49" fmla="*/ 3 h 103"/>
                <a:gd name="T50" fmla="*/ 64 w 145"/>
                <a:gd name="T51" fmla="*/ 0 h 1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03">
                  <a:moveTo>
                    <a:pt x="64" y="0"/>
                  </a:moveTo>
                  <a:lnTo>
                    <a:pt x="65" y="7"/>
                  </a:lnTo>
                  <a:lnTo>
                    <a:pt x="67" y="14"/>
                  </a:lnTo>
                  <a:lnTo>
                    <a:pt x="67" y="19"/>
                  </a:lnTo>
                  <a:lnTo>
                    <a:pt x="67" y="25"/>
                  </a:lnTo>
                  <a:lnTo>
                    <a:pt x="62" y="39"/>
                  </a:lnTo>
                  <a:lnTo>
                    <a:pt x="54" y="51"/>
                  </a:lnTo>
                  <a:lnTo>
                    <a:pt x="44" y="63"/>
                  </a:lnTo>
                  <a:lnTo>
                    <a:pt x="30" y="76"/>
                  </a:lnTo>
                  <a:lnTo>
                    <a:pt x="15" y="88"/>
                  </a:lnTo>
                  <a:lnTo>
                    <a:pt x="0" y="101"/>
                  </a:lnTo>
                  <a:lnTo>
                    <a:pt x="20" y="101"/>
                  </a:lnTo>
                  <a:lnTo>
                    <a:pt x="40" y="103"/>
                  </a:lnTo>
                  <a:lnTo>
                    <a:pt x="138" y="44"/>
                  </a:lnTo>
                  <a:lnTo>
                    <a:pt x="141" y="39"/>
                  </a:lnTo>
                  <a:lnTo>
                    <a:pt x="145" y="36"/>
                  </a:lnTo>
                  <a:lnTo>
                    <a:pt x="145" y="32"/>
                  </a:lnTo>
                  <a:lnTo>
                    <a:pt x="145" y="29"/>
                  </a:lnTo>
                  <a:lnTo>
                    <a:pt x="145" y="25"/>
                  </a:lnTo>
                  <a:lnTo>
                    <a:pt x="141" y="24"/>
                  </a:lnTo>
                  <a:lnTo>
                    <a:pt x="138" y="20"/>
                  </a:lnTo>
                  <a:lnTo>
                    <a:pt x="133" y="19"/>
                  </a:lnTo>
                  <a:lnTo>
                    <a:pt x="116" y="14"/>
                  </a:lnTo>
                  <a:lnTo>
                    <a:pt x="99" y="8"/>
                  </a:lnTo>
                  <a:lnTo>
                    <a:pt x="81" y="3"/>
                  </a:lnTo>
                  <a:lnTo>
                    <a:pt x="64"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6" name="Freeform 366">
              <a:extLst>
                <a:ext uri="{FF2B5EF4-FFF2-40B4-BE49-F238E27FC236}">
                  <a16:creationId xmlns:a16="http://schemas.microsoft.com/office/drawing/2014/main" id="{E35C9458-C435-4ED5-B958-DBBFB14BCD26}"/>
                </a:ext>
              </a:extLst>
            </p:cNvPr>
            <p:cNvSpPr>
              <a:spLocks/>
            </p:cNvSpPr>
            <p:nvPr/>
          </p:nvSpPr>
          <p:spPr bwMode="auto">
            <a:xfrm>
              <a:off x="3966" y="1520"/>
              <a:ext cx="365" cy="429"/>
            </a:xfrm>
            <a:custGeom>
              <a:avLst/>
              <a:gdLst>
                <a:gd name="T0" fmla="*/ 138 w 365"/>
                <a:gd name="T1" fmla="*/ 0 h 429"/>
                <a:gd name="T2" fmla="*/ 142 w 365"/>
                <a:gd name="T3" fmla="*/ 25 h 429"/>
                <a:gd name="T4" fmla="*/ 144 w 365"/>
                <a:gd name="T5" fmla="*/ 51 h 429"/>
                <a:gd name="T6" fmla="*/ 142 w 365"/>
                <a:gd name="T7" fmla="*/ 78 h 429"/>
                <a:gd name="T8" fmla="*/ 140 w 365"/>
                <a:gd name="T9" fmla="*/ 103 h 429"/>
                <a:gd name="T10" fmla="*/ 135 w 365"/>
                <a:gd name="T11" fmla="*/ 130 h 429"/>
                <a:gd name="T12" fmla="*/ 128 w 365"/>
                <a:gd name="T13" fmla="*/ 157 h 429"/>
                <a:gd name="T14" fmla="*/ 120 w 365"/>
                <a:gd name="T15" fmla="*/ 183 h 429"/>
                <a:gd name="T16" fmla="*/ 111 w 365"/>
                <a:gd name="T17" fmla="*/ 210 h 429"/>
                <a:gd name="T18" fmla="*/ 101 w 365"/>
                <a:gd name="T19" fmla="*/ 237 h 429"/>
                <a:gd name="T20" fmla="*/ 88 w 365"/>
                <a:gd name="T21" fmla="*/ 264 h 429"/>
                <a:gd name="T22" fmla="*/ 76 w 365"/>
                <a:gd name="T23" fmla="*/ 291 h 429"/>
                <a:gd name="T24" fmla="*/ 63 w 365"/>
                <a:gd name="T25" fmla="*/ 316 h 429"/>
                <a:gd name="T26" fmla="*/ 32 w 365"/>
                <a:gd name="T27" fmla="*/ 368 h 429"/>
                <a:gd name="T28" fmla="*/ 0 w 365"/>
                <a:gd name="T29" fmla="*/ 421 h 429"/>
                <a:gd name="T30" fmla="*/ 22 w 365"/>
                <a:gd name="T31" fmla="*/ 424 h 429"/>
                <a:gd name="T32" fmla="*/ 51 w 365"/>
                <a:gd name="T33" fmla="*/ 429 h 429"/>
                <a:gd name="T34" fmla="*/ 358 w 365"/>
                <a:gd name="T35" fmla="*/ 68 h 429"/>
                <a:gd name="T36" fmla="*/ 363 w 365"/>
                <a:gd name="T37" fmla="*/ 61 h 429"/>
                <a:gd name="T38" fmla="*/ 365 w 365"/>
                <a:gd name="T39" fmla="*/ 54 h 429"/>
                <a:gd name="T40" fmla="*/ 365 w 365"/>
                <a:gd name="T41" fmla="*/ 49 h 429"/>
                <a:gd name="T42" fmla="*/ 361 w 365"/>
                <a:gd name="T43" fmla="*/ 44 h 429"/>
                <a:gd name="T44" fmla="*/ 358 w 365"/>
                <a:gd name="T45" fmla="*/ 41 h 429"/>
                <a:gd name="T46" fmla="*/ 355 w 365"/>
                <a:gd name="T47" fmla="*/ 37 h 429"/>
                <a:gd name="T48" fmla="*/ 350 w 365"/>
                <a:gd name="T49" fmla="*/ 35 h 429"/>
                <a:gd name="T50" fmla="*/ 344 w 365"/>
                <a:gd name="T51" fmla="*/ 32 h 429"/>
                <a:gd name="T52" fmla="*/ 317 w 365"/>
                <a:gd name="T53" fmla="*/ 24 h 429"/>
                <a:gd name="T54" fmla="*/ 287 w 365"/>
                <a:gd name="T55" fmla="*/ 15 h 429"/>
                <a:gd name="T56" fmla="*/ 257 w 365"/>
                <a:gd name="T57" fmla="*/ 10 h 429"/>
                <a:gd name="T58" fmla="*/ 226 w 365"/>
                <a:gd name="T59" fmla="*/ 7 h 429"/>
                <a:gd name="T60" fmla="*/ 172 w 365"/>
                <a:gd name="T61" fmla="*/ 2 h 429"/>
                <a:gd name="T62" fmla="*/ 138 w 365"/>
                <a:gd name="T63" fmla="*/ 0 h 4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65" h="429">
                  <a:moveTo>
                    <a:pt x="138" y="0"/>
                  </a:moveTo>
                  <a:lnTo>
                    <a:pt x="142" y="25"/>
                  </a:lnTo>
                  <a:lnTo>
                    <a:pt x="144" y="51"/>
                  </a:lnTo>
                  <a:lnTo>
                    <a:pt x="142" y="78"/>
                  </a:lnTo>
                  <a:lnTo>
                    <a:pt x="140" y="103"/>
                  </a:lnTo>
                  <a:lnTo>
                    <a:pt x="135" y="130"/>
                  </a:lnTo>
                  <a:lnTo>
                    <a:pt x="128" y="157"/>
                  </a:lnTo>
                  <a:lnTo>
                    <a:pt x="120" y="183"/>
                  </a:lnTo>
                  <a:lnTo>
                    <a:pt x="111" y="210"/>
                  </a:lnTo>
                  <a:lnTo>
                    <a:pt x="101" y="237"/>
                  </a:lnTo>
                  <a:lnTo>
                    <a:pt x="88" y="264"/>
                  </a:lnTo>
                  <a:lnTo>
                    <a:pt x="76" y="291"/>
                  </a:lnTo>
                  <a:lnTo>
                    <a:pt x="63" y="316"/>
                  </a:lnTo>
                  <a:lnTo>
                    <a:pt x="32" y="368"/>
                  </a:lnTo>
                  <a:lnTo>
                    <a:pt x="0" y="421"/>
                  </a:lnTo>
                  <a:lnTo>
                    <a:pt x="22" y="424"/>
                  </a:lnTo>
                  <a:lnTo>
                    <a:pt x="51" y="429"/>
                  </a:lnTo>
                  <a:lnTo>
                    <a:pt x="358" y="68"/>
                  </a:lnTo>
                  <a:lnTo>
                    <a:pt x="363" y="61"/>
                  </a:lnTo>
                  <a:lnTo>
                    <a:pt x="365" y="54"/>
                  </a:lnTo>
                  <a:lnTo>
                    <a:pt x="365" y="49"/>
                  </a:lnTo>
                  <a:lnTo>
                    <a:pt x="361" y="44"/>
                  </a:lnTo>
                  <a:lnTo>
                    <a:pt x="358" y="41"/>
                  </a:lnTo>
                  <a:lnTo>
                    <a:pt x="355" y="37"/>
                  </a:lnTo>
                  <a:lnTo>
                    <a:pt x="350" y="35"/>
                  </a:lnTo>
                  <a:lnTo>
                    <a:pt x="344" y="32"/>
                  </a:lnTo>
                  <a:lnTo>
                    <a:pt x="317" y="24"/>
                  </a:lnTo>
                  <a:lnTo>
                    <a:pt x="287" y="15"/>
                  </a:lnTo>
                  <a:lnTo>
                    <a:pt x="257" y="10"/>
                  </a:lnTo>
                  <a:lnTo>
                    <a:pt x="226" y="7"/>
                  </a:lnTo>
                  <a:lnTo>
                    <a:pt x="172" y="2"/>
                  </a:lnTo>
                  <a:lnTo>
                    <a:pt x="138"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7" name="Freeform 367">
              <a:extLst>
                <a:ext uri="{FF2B5EF4-FFF2-40B4-BE49-F238E27FC236}">
                  <a16:creationId xmlns:a16="http://schemas.microsoft.com/office/drawing/2014/main" id="{8D5B8F5F-C289-40C3-B3CC-C119F25315E1}"/>
                </a:ext>
              </a:extLst>
            </p:cNvPr>
            <p:cNvSpPr>
              <a:spLocks/>
            </p:cNvSpPr>
            <p:nvPr/>
          </p:nvSpPr>
          <p:spPr bwMode="auto">
            <a:xfrm>
              <a:off x="1903" y="1544"/>
              <a:ext cx="76" cy="104"/>
            </a:xfrm>
            <a:custGeom>
              <a:avLst/>
              <a:gdLst>
                <a:gd name="T0" fmla="*/ 71 w 76"/>
                <a:gd name="T1" fmla="*/ 3 h 104"/>
                <a:gd name="T2" fmla="*/ 72 w 76"/>
                <a:gd name="T3" fmla="*/ 10 h 104"/>
                <a:gd name="T4" fmla="*/ 74 w 76"/>
                <a:gd name="T5" fmla="*/ 17 h 104"/>
                <a:gd name="T6" fmla="*/ 74 w 76"/>
                <a:gd name="T7" fmla="*/ 22 h 104"/>
                <a:gd name="T8" fmla="*/ 74 w 76"/>
                <a:gd name="T9" fmla="*/ 28 h 104"/>
                <a:gd name="T10" fmla="*/ 69 w 76"/>
                <a:gd name="T11" fmla="*/ 42 h 104"/>
                <a:gd name="T12" fmla="*/ 61 w 76"/>
                <a:gd name="T13" fmla="*/ 54 h 104"/>
                <a:gd name="T14" fmla="*/ 51 w 76"/>
                <a:gd name="T15" fmla="*/ 66 h 104"/>
                <a:gd name="T16" fmla="*/ 37 w 76"/>
                <a:gd name="T17" fmla="*/ 79 h 104"/>
                <a:gd name="T18" fmla="*/ 22 w 76"/>
                <a:gd name="T19" fmla="*/ 91 h 104"/>
                <a:gd name="T20" fmla="*/ 7 w 76"/>
                <a:gd name="T21" fmla="*/ 104 h 104"/>
                <a:gd name="T22" fmla="*/ 10 w 76"/>
                <a:gd name="T23" fmla="*/ 104 h 104"/>
                <a:gd name="T24" fmla="*/ 5 w 76"/>
                <a:gd name="T25" fmla="*/ 103 h 104"/>
                <a:gd name="T26" fmla="*/ 0 w 76"/>
                <a:gd name="T27" fmla="*/ 103 h 104"/>
                <a:gd name="T28" fmla="*/ 2 w 76"/>
                <a:gd name="T29" fmla="*/ 103 h 104"/>
                <a:gd name="T30" fmla="*/ 18 w 76"/>
                <a:gd name="T31" fmla="*/ 91 h 104"/>
                <a:gd name="T32" fmla="*/ 34 w 76"/>
                <a:gd name="T33" fmla="*/ 77 h 104"/>
                <a:gd name="T34" fmla="*/ 47 w 76"/>
                <a:gd name="T35" fmla="*/ 64 h 104"/>
                <a:gd name="T36" fmla="*/ 57 w 76"/>
                <a:gd name="T37" fmla="*/ 50 h 104"/>
                <a:gd name="T38" fmla="*/ 66 w 76"/>
                <a:gd name="T39" fmla="*/ 37 h 104"/>
                <a:gd name="T40" fmla="*/ 71 w 76"/>
                <a:gd name="T41" fmla="*/ 25 h 104"/>
                <a:gd name="T42" fmla="*/ 71 w 76"/>
                <a:gd name="T43" fmla="*/ 18 h 104"/>
                <a:gd name="T44" fmla="*/ 71 w 76"/>
                <a:gd name="T45" fmla="*/ 13 h 104"/>
                <a:gd name="T46" fmla="*/ 69 w 76"/>
                <a:gd name="T47" fmla="*/ 8 h 104"/>
                <a:gd name="T48" fmla="*/ 66 w 76"/>
                <a:gd name="T49" fmla="*/ 3 h 104"/>
                <a:gd name="T50" fmla="*/ 59 w 76"/>
                <a:gd name="T51" fmla="*/ 1 h 104"/>
                <a:gd name="T52" fmla="*/ 59 w 76"/>
                <a:gd name="T53" fmla="*/ 0 h 104"/>
                <a:gd name="T54" fmla="*/ 62 w 76"/>
                <a:gd name="T55" fmla="*/ 0 h 104"/>
                <a:gd name="T56" fmla="*/ 67 w 76"/>
                <a:gd name="T57" fmla="*/ 1 h 104"/>
                <a:gd name="T58" fmla="*/ 72 w 76"/>
                <a:gd name="T59" fmla="*/ 3 h 104"/>
                <a:gd name="T60" fmla="*/ 76 w 76"/>
                <a:gd name="T61" fmla="*/ 5 h 104"/>
                <a:gd name="T62" fmla="*/ 76 w 76"/>
                <a:gd name="T63" fmla="*/ 5 h 104"/>
                <a:gd name="T64" fmla="*/ 71 w 76"/>
                <a:gd name="T65" fmla="*/ 3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104">
                  <a:moveTo>
                    <a:pt x="71" y="3"/>
                  </a:moveTo>
                  <a:lnTo>
                    <a:pt x="72" y="10"/>
                  </a:lnTo>
                  <a:lnTo>
                    <a:pt x="74" y="17"/>
                  </a:lnTo>
                  <a:lnTo>
                    <a:pt x="74" y="22"/>
                  </a:lnTo>
                  <a:lnTo>
                    <a:pt x="74" y="28"/>
                  </a:lnTo>
                  <a:lnTo>
                    <a:pt x="69" y="42"/>
                  </a:lnTo>
                  <a:lnTo>
                    <a:pt x="61" y="54"/>
                  </a:lnTo>
                  <a:lnTo>
                    <a:pt x="51" y="66"/>
                  </a:lnTo>
                  <a:lnTo>
                    <a:pt x="37" y="79"/>
                  </a:lnTo>
                  <a:lnTo>
                    <a:pt x="22" y="91"/>
                  </a:lnTo>
                  <a:lnTo>
                    <a:pt x="7" y="104"/>
                  </a:lnTo>
                  <a:lnTo>
                    <a:pt x="10" y="104"/>
                  </a:lnTo>
                  <a:lnTo>
                    <a:pt x="5" y="103"/>
                  </a:lnTo>
                  <a:lnTo>
                    <a:pt x="0" y="103"/>
                  </a:lnTo>
                  <a:lnTo>
                    <a:pt x="2" y="103"/>
                  </a:lnTo>
                  <a:lnTo>
                    <a:pt x="18" y="91"/>
                  </a:lnTo>
                  <a:lnTo>
                    <a:pt x="34" y="77"/>
                  </a:lnTo>
                  <a:lnTo>
                    <a:pt x="47" y="64"/>
                  </a:lnTo>
                  <a:lnTo>
                    <a:pt x="57" y="50"/>
                  </a:lnTo>
                  <a:lnTo>
                    <a:pt x="66" y="37"/>
                  </a:lnTo>
                  <a:lnTo>
                    <a:pt x="71" y="25"/>
                  </a:lnTo>
                  <a:lnTo>
                    <a:pt x="71" y="18"/>
                  </a:lnTo>
                  <a:lnTo>
                    <a:pt x="71" y="13"/>
                  </a:lnTo>
                  <a:lnTo>
                    <a:pt x="69" y="8"/>
                  </a:lnTo>
                  <a:lnTo>
                    <a:pt x="66" y="3"/>
                  </a:lnTo>
                  <a:lnTo>
                    <a:pt x="59" y="1"/>
                  </a:lnTo>
                  <a:lnTo>
                    <a:pt x="59" y="0"/>
                  </a:lnTo>
                  <a:lnTo>
                    <a:pt x="62" y="0"/>
                  </a:lnTo>
                  <a:lnTo>
                    <a:pt x="67" y="1"/>
                  </a:lnTo>
                  <a:lnTo>
                    <a:pt x="72" y="3"/>
                  </a:lnTo>
                  <a:lnTo>
                    <a:pt x="76" y="5"/>
                  </a:lnTo>
                  <a:lnTo>
                    <a:pt x="7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8" name="Freeform 368">
              <a:extLst>
                <a:ext uri="{FF2B5EF4-FFF2-40B4-BE49-F238E27FC236}">
                  <a16:creationId xmlns:a16="http://schemas.microsoft.com/office/drawing/2014/main" id="{5935209E-F7AE-4CB8-89F1-FDFF567E4FDD}"/>
                </a:ext>
              </a:extLst>
            </p:cNvPr>
            <p:cNvSpPr>
              <a:spLocks/>
            </p:cNvSpPr>
            <p:nvPr/>
          </p:nvSpPr>
          <p:spPr bwMode="auto">
            <a:xfrm>
              <a:off x="3961" y="1520"/>
              <a:ext cx="149" cy="419"/>
            </a:xfrm>
            <a:custGeom>
              <a:avLst/>
              <a:gdLst>
                <a:gd name="T0" fmla="*/ 143 w 149"/>
                <a:gd name="T1" fmla="*/ 0 h 419"/>
                <a:gd name="T2" fmla="*/ 147 w 149"/>
                <a:gd name="T3" fmla="*/ 25 h 419"/>
                <a:gd name="T4" fmla="*/ 149 w 149"/>
                <a:gd name="T5" fmla="*/ 51 h 419"/>
                <a:gd name="T6" fmla="*/ 149 w 149"/>
                <a:gd name="T7" fmla="*/ 78 h 419"/>
                <a:gd name="T8" fmla="*/ 145 w 149"/>
                <a:gd name="T9" fmla="*/ 103 h 419"/>
                <a:gd name="T10" fmla="*/ 140 w 149"/>
                <a:gd name="T11" fmla="*/ 130 h 419"/>
                <a:gd name="T12" fmla="*/ 133 w 149"/>
                <a:gd name="T13" fmla="*/ 157 h 419"/>
                <a:gd name="T14" fmla="*/ 127 w 149"/>
                <a:gd name="T15" fmla="*/ 183 h 419"/>
                <a:gd name="T16" fmla="*/ 116 w 149"/>
                <a:gd name="T17" fmla="*/ 210 h 419"/>
                <a:gd name="T18" fmla="*/ 106 w 149"/>
                <a:gd name="T19" fmla="*/ 237 h 419"/>
                <a:gd name="T20" fmla="*/ 95 w 149"/>
                <a:gd name="T21" fmla="*/ 264 h 419"/>
                <a:gd name="T22" fmla="*/ 81 w 149"/>
                <a:gd name="T23" fmla="*/ 291 h 419"/>
                <a:gd name="T24" fmla="*/ 68 w 149"/>
                <a:gd name="T25" fmla="*/ 316 h 419"/>
                <a:gd name="T26" fmla="*/ 37 w 149"/>
                <a:gd name="T27" fmla="*/ 368 h 419"/>
                <a:gd name="T28" fmla="*/ 7 w 149"/>
                <a:gd name="T29" fmla="*/ 419 h 419"/>
                <a:gd name="T30" fmla="*/ 0 w 149"/>
                <a:gd name="T31" fmla="*/ 419 h 419"/>
                <a:gd name="T32" fmla="*/ 17 w 149"/>
                <a:gd name="T33" fmla="*/ 395 h 419"/>
                <a:gd name="T34" fmla="*/ 32 w 149"/>
                <a:gd name="T35" fmla="*/ 368 h 419"/>
                <a:gd name="T36" fmla="*/ 49 w 149"/>
                <a:gd name="T37" fmla="*/ 343 h 419"/>
                <a:gd name="T38" fmla="*/ 62 w 149"/>
                <a:gd name="T39" fmla="*/ 314 h 419"/>
                <a:gd name="T40" fmla="*/ 78 w 149"/>
                <a:gd name="T41" fmla="*/ 287 h 419"/>
                <a:gd name="T42" fmla="*/ 89 w 149"/>
                <a:gd name="T43" fmla="*/ 259 h 419"/>
                <a:gd name="T44" fmla="*/ 101 w 149"/>
                <a:gd name="T45" fmla="*/ 230 h 419"/>
                <a:gd name="T46" fmla="*/ 113 w 149"/>
                <a:gd name="T47" fmla="*/ 201 h 419"/>
                <a:gd name="T48" fmla="*/ 122 w 149"/>
                <a:gd name="T49" fmla="*/ 172 h 419"/>
                <a:gd name="T50" fmla="*/ 130 w 149"/>
                <a:gd name="T51" fmla="*/ 144 h 419"/>
                <a:gd name="T52" fmla="*/ 135 w 149"/>
                <a:gd name="T53" fmla="*/ 117 h 419"/>
                <a:gd name="T54" fmla="*/ 138 w 149"/>
                <a:gd name="T55" fmla="*/ 90 h 419"/>
                <a:gd name="T56" fmla="*/ 140 w 149"/>
                <a:gd name="T57" fmla="*/ 64 h 419"/>
                <a:gd name="T58" fmla="*/ 140 w 149"/>
                <a:gd name="T59" fmla="*/ 41 h 419"/>
                <a:gd name="T60" fmla="*/ 138 w 149"/>
                <a:gd name="T61" fmla="*/ 19 h 419"/>
                <a:gd name="T62" fmla="*/ 132 w 149"/>
                <a:gd name="T63" fmla="*/ 0 h 419"/>
                <a:gd name="T64" fmla="*/ 143 w 149"/>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9" h="419">
                  <a:moveTo>
                    <a:pt x="143" y="0"/>
                  </a:moveTo>
                  <a:lnTo>
                    <a:pt x="147" y="25"/>
                  </a:lnTo>
                  <a:lnTo>
                    <a:pt x="149" y="51"/>
                  </a:lnTo>
                  <a:lnTo>
                    <a:pt x="149" y="78"/>
                  </a:lnTo>
                  <a:lnTo>
                    <a:pt x="145" y="103"/>
                  </a:lnTo>
                  <a:lnTo>
                    <a:pt x="140" y="130"/>
                  </a:lnTo>
                  <a:lnTo>
                    <a:pt x="133" y="157"/>
                  </a:lnTo>
                  <a:lnTo>
                    <a:pt x="127" y="183"/>
                  </a:lnTo>
                  <a:lnTo>
                    <a:pt x="116" y="210"/>
                  </a:lnTo>
                  <a:lnTo>
                    <a:pt x="106" y="237"/>
                  </a:lnTo>
                  <a:lnTo>
                    <a:pt x="95" y="264"/>
                  </a:lnTo>
                  <a:lnTo>
                    <a:pt x="81" y="291"/>
                  </a:lnTo>
                  <a:lnTo>
                    <a:pt x="68" y="316"/>
                  </a:lnTo>
                  <a:lnTo>
                    <a:pt x="37" y="368"/>
                  </a:lnTo>
                  <a:lnTo>
                    <a:pt x="7" y="419"/>
                  </a:lnTo>
                  <a:lnTo>
                    <a:pt x="0" y="419"/>
                  </a:lnTo>
                  <a:lnTo>
                    <a:pt x="17" y="395"/>
                  </a:lnTo>
                  <a:lnTo>
                    <a:pt x="32" y="368"/>
                  </a:lnTo>
                  <a:lnTo>
                    <a:pt x="49" y="343"/>
                  </a:lnTo>
                  <a:lnTo>
                    <a:pt x="62" y="314"/>
                  </a:lnTo>
                  <a:lnTo>
                    <a:pt x="78" y="287"/>
                  </a:lnTo>
                  <a:lnTo>
                    <a:pt x="89" y="259"/>
                  </a:lnTo>
                  <a:lnTo>
                    <a:pt x="101" y="230"/>
                  </a:lnTo>
                  <a:lnTo>
                    <a:pt x="113" y="201"/>
                  </a:lnTo>
                  <a:lnTo>
                    <a:pt x="122" y="172"/>
                  </a:lnTo>
                  <a:lnTo>
                    <a:pt x="130" y="144"/>
                  </a:lnTo>
                  <a:lnTo>
                    <a:pt x="135" y="117"/>
                  </a:lnTo>
                  <a:lnTo>
                    <a:pt x="138" y="90"/>
                  </a:lnTo>
                  <a:lnTo>
                    <a:pt x="140" y="64"/>
                  </a:lnTo>
                  <a:lnTo>
                    <a:pt x="140" y="41"/>
                  </a:lnTo>
                  <a:lnTo>
                    <a:pt x="138" y="19"/>
                  </a:lnTo>
                  <a:lnTo>
                    <a:pt x="132" y="0"/>
                  </a:lnTo>
                  <a:lnTo>
                    <a:pt x="14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09" name="Freeform 369">
              <a:extLst>
                <a:ext uri="{FF2B5EF4-FFF2-40B4-BE49-F238E27FC236}">
                  <a16:creationId xmlns:a16="http://schemas.microsoft.com/office/drawing/2014/main" id="{5A17ED18-54BB-4CEC-B018-885D99F3526B}"/>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610" name="Freeform 370">
              <a:extLst>
                <a:ext uri="{FF2B5EF4-FFF2-40B4-BE49-F238E27FC236}">
                  <a16:creationId xmlns:a16="http://schemas.microsoft.com/office/drawing/2014/main" id="{CD7BA962-BD12-4278-8A15-D99124512019}"/>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sp>
        <p:nvSpPr>
          <p:cNvPr id="811" name="Text Box 371">
            <a:extLst>
              <a:ext uri="{FF2B5EF4-FFF2-40B4-BE49-F238E27FC236}">
                <a16:creationId xmlns:a16="http://schemas.microsoft.com/office/drawing/2014/main" id="{AA8F7E24-C151-42CA-AB64-E23D9723DA44}"/>
              </a:ext>
            </a:extLst>
          </p:cNvPr>
          <p:cNvSpPr txBox="1">
            <a:spLocks noChangeArrowheads="1"/>
          </p:cNvSpPr>
          <p:nvPr/>
        </p:nvSpPr>
        <p:spPr bwMode="auto">
          <a:xfrm>
            <a:off x="2806700" y="202283"/>
            <a:ext cx="34988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3600" b="1" dirty="0" err="1"/>
              <a:t>Explanations</a:t>
            </a:r>
            <a:r>
              <a:rPr lang="de-DE" altLang="de-DE" sz="3600" b="1" dirty="0"/>
              <a:t>:</a:t>
            </a:r>
          </a:p>
        </p:txBody>
      </p:sp>
      <p:sp>
        <p:nvSpPr>
          <p:cNvPr id="812" name="Text Box 372">
            <a:extLst>
              <a:ext uri="{FF2B5EF4-FFF2-40B4-BE49-F238E27FC236}">
                <a16:creationId xmlns:a16="http://schemas.microsoft.com/office/drawing/2014/main" id="{77F4671B-8FB4-4ABD-B86C-9F9923FF61AD}"/>
              </a:ext>
            </a:extLst>
          </p:cNvPr>
          <p:cNvSpPr txBox="1">
            <a:spLocks noChangeArrowheads="1"/>
          </p:cNvSpPr>
          <p:nvPr/>
        </p:nvSpPr>
        <p:spPr bwMode="auto">
          <a:xfrm>
            <a:off x="4189413" y="1022420"/>
            <a:ext cx="24272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2000" b="1"/>
              <a:t>Aircraft upright</a:t>
            </a:r>
          </a:p>
        </p:txBody>
      </p:sp>
      <p:sp>
        <p:nvSpPr>
          <p:cNvPr id="813" name="Text Box 373">
            <a:extLst>
              <a:ext uri="{FF2B5EF4-FFF2-40B4-BE49-F238E27FC236}">
                <a16:creationId xmlns:a16="http://schemas.microsoft.com/office/drawing/2014/main" id="{E7E44A88-F140-4F86-BE32-802160434F1B}"/>
              </a:ext>
            </a:extLst>
          </p:cNvPr>
          <p:cNvSpPr txBox="1">
            <a:spLocks noChangeArrowheads="1"/>
          </p:cNvSpPr>
          <p:nvPr/>
        </p:nvSpPr>
        <p:spPr bwMode="auto">
          <a:xfrm>
            <a:off x="4248045" y="1761020"/>
            <a:ext cx="24272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2000" b="1" dirty="0"/>
              <a:t>Aircraft </a:t>
            </a:r>
            <a:r>
              <a:rPr lang="de-DE" altLang="de-DE" sz="2000" b="1" dirty="0" err="1"/>
              <a:t>inverted</a:t>
            </a:r>
            <a:endParaRPr lang="de-DE" altLang="de-DE" sz="2000" b="1" dirty="0"/>
          </a:p>
        </p:txBody>
      </p:sp>
      <p:grpSp>
        <p:nvGrpSpPr>
          <p:cNvPr id="814" name="Group 391">
            <a:extLst>
              <a:ext uri="{FF2B5EF4-FFF2-40B4-BE49-F238E27FC236}">
                <a16:creationId xmlns:a16="http://schemas.microsoft.com/office/drawing/2014/main" id="{25D2C742-14F3-4EFF-BD68-670A7CC003FB}"/>
              </a:ext>
            </a:extLst>
          </p:cNvPr>
          <p:cNvGrpSpPr>
            <a:grpSpLocks/>
          </p:cNvGrpSpPr>
          <p:nvPr/>
        </p:nvGrpSpPr>
        <p:grpSpPr bwMode="auto">
          <a:xfrm rot="5400000" flipH="1" flipV="1">
            <a:off x="1503363" y="660470"/>
            <a:ext cx="641350" cy="1155700"/>
            <a:chOff x="2820" y="264"/>
            <a:chExt cx="420" cy="1452"/>
          </a:xfrm>
        </p:grpSpPr>
        <p:sp>
          <p:nvSpPr>
            <p:cNvPr id="815" name="Line 392">
              <a:extLst>
                <a:ext uri="{FF2B5EF4-FFF2-40B4-BE49-F238E27FC236}">
                  <a16:creationId xmlns:a16="http://schemas.microsoft.com/office/drawing/2014/main" id="{E6C0E04D-3FE1-425B-A359-ABAB58855A6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816" name="Group 393">
              <a:extLst>
                <a:ext uri="{FF2B5EF4-FFF2-40B4-BE49-F238E27FC236}">
                  <a16:creationId xmlns:a16="http://schemas.microsoft.com/office/drawing/2014/main" id="{1D31F8DC-7E11-4C73-B132-C1C6E9730BED}"/>
                </a:ext>
              </a:extLst>
            </p:cNvPr>
            <p:cNvGrpSpPr>
              <a:grpSpLocks/>
            </p:cNvGrpSpPr>
            <p:nvPr/>
          </p:nvGrpSpPr>
          <p:grpSpPr bwMode="auto">
            <a:xfrm>
              <a:off x="2940" y="264"/>
              <a:ext cx="300" cy="1452"/>
              <a:chOff x="2940" y="264"/>
              <a:chExt cx="300" cy="1452"/>
            </a:xfrm>
          </p:grpSpPr>
          <p:grpSp>
            <p:nvGrpSpPr>
              <p:cNvPr id="817" name="Group 394">
                <a:extLst>
                  <a:ext uri="{FF2B5EF4-FFF2-40B4-BE49-F238E27FC236}">
                    <a16:creationId xmlns:a16="http://schemas.microsoft.com/office/drawing/2014/main" id="{FC88657D-8FF1-451A-98B9-658119CD05CE}"/>
                  </a:ext>
                </a:extLst>
              </p:cNvPr>
              <p:cNvGrpSpPr>
                <a:grpSpLocks/>
              </p:cNvGrpSpPr>
              <p:nvPr/>
            </p:nvGrpSpPr>
            <p:grpSpPr bwMode="auto">
              <a:xfrm>
                <a:off x="2940" y="264"/>
                <a:ext cx="252" cy="1368"/>
                <a:chOff x="3024" y="732"/>
                <a:chExt cx="252" cy="1368"/>
              </a:xfrm>
            </p:grpSpPr>
            <p:grpSp>
              <p:nvGrpSpPr>
                <p:cNvPr id="820" name="Group 395">
                  <a:extLst>
                    <a:ext uri="{FF2B5EF4-FFF2-40B4-BE49-F238E27FC236}">
                      <a16:creationId xmlns:a16="http://schemas.microsoft.com/office/drawing/2014/main" id="{97D86AFE-FACC-460A-856E-89281697F942}"/>
                    </a:ext>
                  </a:extLst>
                </p:cNvPr>
                <p:cNvGrpSpPr>
                  <a:grpSpLocks/>
                </p:cNvGrpSpPr>
                <p:nvPr/>
              </p:nvGrpSpPr>
              <p:grpSpPr bwMode="auto">
                <a:xfrm>
                  <a:off x="3024" y="732"/>
                  <a:ext cx="252" cy="1368"/>
                  <a:chOff x="3168" y="1008"/>
                  <a:chExt cx="484" cy="2448"/>
                </a:xfrm>
              </p:grpSpPr>
              <p:grpSp>
                <p:nvGrpSpPr>
                  <p:cNvPr id="822" name="Group 396">
                    <a:extLst>
                      <a:ext uri="{FF2B5EF4-FFF2-40B4-BE49-F238E27FC236}">
                        <a16:creationId xmlns:a16="http://schemas.microsoft.com/office/drawing/2014/main" id="{0BE34F19-FFB3-45DE-B9B7-43323DF2785B}"/>
                      </a:ext>
                    </a:extLst>
                  </p:cNvPr>
                  <p:cNvGrpSpPr>
                    <a:grpSpLocks/>
                  </p:cNvGrpSpPr>
                  <p:nvPr/>
                </p:nvGrpSpPr>
                <p:grpSpPr bwMode="auto">
                  <a:xfrm>
                    <a:off x="3168" y="1008"/>
                    <a:ext cx="484" cy="2448"/>
                    <a:chOff x="2256" y="864"/>
                    <a:chExt cx="532" cy="2448"/>
                  </a:xfrm>
                </p:grpSpPr>
                <p:sp>
                  <p:nvSpPr>
                    <p:cNvPr id="825" name="Freeform 397">
                      <a:extLst>
                        <a:ext uri="{FF2B5EF4-FFF2-40B4-BE49-F238E27FC236}">
                          <a16:creationId xmlns:a16="http://schemas.microsoft.com/office/drawing/2014/main" id="{C8E2B65B-6D1A-49AC-9B7C-D2C8FBB81680}"/>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34288036 w 1153"/>
                        <a:gd name="T35" fmla="*/ 2147483646 h 204"/>
                        <a:gd name="T36" fmla="*/ 620097065 w 1153"/>
                        <a:gd name="T37" fmla="*/ 2147483646 h 204"/>
                        <a:gd name="T38" fmla="*/ 460535410 w 1153"/>
                        <a:gd name="T39" fmla="*/ 2147483646 h 204"/>
                        <a:gd name="T40" fmla="*/ 52197447 w 1153"/>
                        <a:gd name="T41" fmla="*/ 2147483646 h 204"/>
                        <a:gd name="T42" fmla="*/ 27454914 w 1153"/>
                        <a:gd name="T43" fmla="*/ 2147483646 h 204"/>
                        <a:gd name="T44" fmla="*/ 12931175 w 1153"/>
                        <a:gd name="T45" fmla="*/ 2147483646 h 204"/>
                        <a:gd name="T46" fmla="*/ 0 w 1153"/>
                        <a:gd name="T47" fmla="*/ 2147483646 h 204"/>
                        <a:gd name="T48" fmla="*/ 49327274 w 1153"/>
                        <a:gd name="T49" fmla="*/ 1707033759 h 204"/>
                        <a:gd name="T50" fmla="*/ 62222117 w 1153"/>
                        <a:gd name="T51" fmla="*/ 407133120 h 204"/>
                        <a:gd name="T52" fmla="*/ 266128057 w 1153"/>
                        <a:gd name="T53" fmla="*/ 407133120 h 204"/>
                        <a:gd name="T54" fmla="*/ 348982727 w 1153"/>
                        <a:gd name="T55" fmla="*/ 1707033759 h 204"/>
                        <a:gd name="T56" fmla="*/ 428988030 w 1153"/>
                        <a:gd name="T57" fmla="*/ 2147483646 h 204"/>
                        <a:gd name="T58" fmla="*/ 752598717 w 1153"/>
                        <a:gd name="T59" fmla="*/ 2147483646 h 204"/>
                        <a:gd name="T60" fmla="*/ 804703934 w 1153"/>
                        <a:gd name="T61" fmla="*/ 2147483646 h 204"/>
                        <a:gd name="T62" fmla="*/ 887576107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26" name="Freeform 398">
                      <a:extLst>
                        <a:ext uri="{FF2B5EF4-FFF2-40B4-BE49-F238E27FC236}">
                          <a16:creationId xmlns:a16="http://schemas.microsoft.com/office/drawing/2014/main" id="{7879CEA6-EFD5-40D1-8604-3FB464047FB0}"/>
                        </a:ext>
                      </a:extLst>
                    </p:cNvPr>
                    <p:cNvSpPr>
                      <a:spLocks/>
                    </p:cNvSpPr>
                    <p:nvPr/>
                  </p:nvSpPr>
                  <p:spPr bwMode="auto">
                    <a:xfrm rot="5389413">
                      <a:off x="2332" y="2426"/>
                      <a:ext cx="539" cy="173"/>
                    </a:xfrm>
                    <a:custGeom>
                      <a:avLst/>
                      <a:gdLst>
                        <a:gd name="T0" fmla="*/ 0 w 247"/>
                        <a:gd name="T1" fmla="*/ 1841093662 h 69"/>
                        <a:gd name="T2" fmla="*/ 90612866 w 247"/>
                        <a:gd name="T3" fmla="*/ 2147483646 h 69"/>
                        <a:gd name="T4" fmla="*/ 323648885 w 247"/>
                        <a:gd name="T5" fmla="*/ 2147483646 h 69"/>
                        <a:gd name="T6" fmla="*/ 887273054 w 247"/>
                        <a:gd name="T7" fmla="*/ 2147483646 h 69"/>
                        <a:gd name="T8" fmla="*/ 1445245293 w 247"/>
                        <a:gd name="T9" fmla="*/ 2147483646 h 69"/>
                        <a:gd name="T10" fmla="*/ 1480390053 w 247"/>
                        <a:gd name="T11" fmla="*/ 2147483646 h 69"/>
                        <a:gd name="T12" fmla="*/ 1359855305 w 247"/>
                        <a:gd name="T13" fmla="*/ 2147483646 h 69"/>
                        <a:gd name="T14" fmla="*/ 1236377813 w 247"/>
                        <a:gd name="T15" fmla="*/ 1731361708 h 69"/>
                        <a:gd name="T16" fmla="*/ 1110707650 w 247"/>
                        <a:gd name="T17" fmla="*/ 1148691904 h 69"/>
                        <a:gd name="T18" fmla="*/ 989462664 w 247"/>
                        <a:gd name="T19" fmla="*/ 580692635 h 69"/>
                        <a:gd name="T20" fmla="*/ 887273054 w 247"/>
                        <a:gd name="T21" fmla="*/ 202542455 h 69"/>
                        <a:gd name="T22" fmla="*/ 785726552 w 247"/>
                        <a:gd name="T23" fmla="*/ 0 h 69"/>
                        <a:gd name="T24" fmla="*/ 664684801 w 247"/>
                        <a:gd name="T25" fmla="*/ 202542455 h 69"/>
                        <a:gd name="T26" fmla="*/ 532528493 w 247"/>
                        <a:gd name="T27" fmla="*/ 507823836 h 69"/>
                        <a:gd name="T28" fmla="*/ 0 w 247"/>
                        <a:gd name="T29" fmla="*/ 1841093662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23" name="Freeform 399">
                    <a:extLst>
                      <a:ext uri="{FF2B5EF4-FFF2-40B4-BE49-F238E27FC236}">
                        <a16:creationId xmlns:a16="http://schemas.microsoft.com/office/drawing/2014/main" id="{1AE21957-32CD-4F3B-B1C0-4A9617A9D16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24" name="Freeform 400">
                    <a:extLst>
                      <a:ext uri="{FF2B5EF4-FFF2-40B4-BE49-F238E27FC236}">
                        <a16:creationId xmlns:a16="http://schemas.microsoft.com/office/drawing/2014/main" id="{BFB8E474-7E73-453F-B044-222D8D399A2D}"/>
                      </a:ext>
                    </a:extLst>
                  </p:cNvPr>
                  <p:cNvSpPr>
                    <a:spLocks/>
                  </p:cNvSpPr>
                  <p:nvPr/>
                </p:nvSpPr>
                <p:spPr bwMode="auto">
                  <a:xfrm rot="16173530" flipH="1">
                    <a:off x="3167" y="1271"/>
                    <a:ext cx="289" cy="47"/>
                  </a:xfrm>
                  <a:custGeom>
                    <a:avLst/>
                    <a:gdLst>
                      <a:gd name="T0" fmla="*/ 0 w 293"/>
                      <a:gd name="T1" fmla="*/ 19562 h 33"/>
                      <a:gd name="T2" fmla="*/ 0 w 293"/>
                      <a:gd name="T3" fmla="*/ 19029 h 33"/>
                      <a:gd name="T4" fmla="*/ 85 w 293"/>
                      <a:gd name="T5" fmla="*/ 5399 h 33"/>
                      <a:gd name="T6" fmla="*/ 102 w 293"/>
                      <a:gd name="T7" fmla="*/ 2662 h 33"/>
                      <a:gd name="T8" fmla="*/ 119 w 293"/>
                      <a:gd name="T9" fmla="*/ 2662 h 33"/>
                      <a:gd name="T10" fmla="*/ 139 w 293"/>
                      <a:gd name="T11" fmla="*/ 0 h 33"/>
                      <a:gd name="T12" fmla="*/ 151 w 293"/>
                      <a:gd name="T13" fmla="*/ 0 h 33"/>
                      <a:gd name="T14" fmla="*/ 167 w 293"/>
                      <a:gd name="T15" fmla="*/ 2662 h 33"/>
                      <a:gd name="T16" fmla="*/ 180 w 293"/>
                      <a:gd name="T17" fmla="*/ 3791 h 33"/>
                      <a:gd name="T18" fmla="*/ 196 w 293"/>
                      <a:gd name="T19" fmla="*/ 5399 h 33"/>
                      <a:gd name="T20" fmla="*/ 205 w 293"/>
                      <a:gd name="T21" fmla="*/ 8023 h 33"/>
                      <a:gd name="T22" fmla="*/ 213 w 293"/>
                      <a:gd name="T23" fmla="*/ 10951 h 33"/>
                      <a:gd name="T24" fmla="*/ 219 w 293"/>
                      <a:gd name="T25" fmla="*/ 13735 h 33"/>
                      <a:gd name="T26" fmla="*/ 222 w 293"/>
                      <a:gd name="T27" fmla="*/ 16275 h 33"/>
                      <a:gd name="T28" fmla="*/ 223 w 293"/>
                      <a:gd name="T29" fmla="*/ 19562 h 33"/>
                      <a:gd name="T30" fmla="*/ 222 w 293"/>
                      <a:gd name="T31" fmla="*/ 22214 h 33"/>
                      <a:gd name="T32" fmla="*/ 219 w 293"/>
                      <a:gd name="T33" fmla="*/ 25733 h 33"/>
                      <a:gd name="T34" fmla="*/ 213 w 293"/>
                      <a:gd name="T35" fmla="*/ 27861 h 33"/>
                      <a:gd name="T36" fmla="*/ 205 w 293"/>
                      <a:gd name="T37" fmla="*/ 31638 h 33"/>
                      <a:gd name="T38" fmla="*/ 196 w 293"/>
                      <a:gd name="T39" fmla="*/ 33686 h 33"/>
                      <a:gd name="T40" fmla="*/ 180 w 293"/>
                      <a:gd name="T41" fmla="*/ 35625 h 33"/>
                      <a:gd name="T42" fmla="*/ 167 w 293"/>
                      <a:gd name="T43" fmla="*/ 38386 h 33"/>
                      <a:gd name="T44" fmla="*/ 151 w 293"/>
                      <a:gd name="T45" fmla="*/ 38600 h 33"/>
                      <a:gd name="T46" fmla="*/ 140 w 293"/>
                      <a:gd name="T47" fmla="*/ 38600 h 33"/>
                      <a:gd name="T48" fmla="*/ 119 w 293"/>
                      <a:gd name="T49" fmla="*/ 38600 h 33"/>
                      <a:gd name="T50" fmla="*/ 102 w 293"/>
                      <a:gd name="T51" fmla="*/ 38386 h 33"/>
                      <a:gd name="T52" fmla="*/ 85 w 293"/>
                      <a:gd name="T53" fmla="*/ 33686 h 33"/>
                      <a:gd name="T54" fmla="*/ 0 w 293"/>
                      <a:gd name="T55" fmla="*/ 19562 h 33"/>
                      <a:gd name="T56" fmla="*/ 0 w 293"/>
                      <a:gd name="T57" fmla="*/ 19562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21" name="Line 401">
                  <a:extLst>
                    <a:ext uri="{FF2B5EF4-FFF2-40B4-BE49-F238E27FC236}">
                      <a16:creationId xmlns:a16="http://schemas.microsoft.com/office/drawing/2014/main" id="{AC58C579-CD0E-416F-8A1B-304FB078642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818" name="AutoShape 402">
                <a:extLst>
                  <a:ext uri="{FF2B5EF4-FFF2-40B4-BE49-F238E27FC236}">
                    <a16:creationId xmlns:a16="http://schemas.microsoft.com/office/drawing/2014/main" id="{A27C4F23-1154-4339-8CB8-86F03AC0BE2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19" name="Line 403">
                <a:extLst>
                  <a:ext uri="{FF2B5EF4-FFF2-40B4-BE49-F238E27FC236}">
                    <a16:creationId xmlns:a16="http://schemas.microsoft.com/office/drawing/2014/main" id="{348C1FE6-B0C3-43C8-823A-1EE7C772209E}"/>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27" name="Group 404">
            <a:extLst>
              <a:ext uri="{FF2B5EF4-FFF2-40B4-BE49-F238E27FC236}">
                <a16:creationId xmlns:a16="http://schemas.microsoft.com/office/drawing/2014/main" id="{5ECEEA89-F208-4487-AEF2-CA2D541B48CE}"/>
              </a:ext>
            </a:extLst>
          </p:cNvPr>
          <p:cNvGrpSpPr>
            <a:grpSpLocks/>
          </p:cNvGrpSpPr>
          <p:nvPr/>
        </p:nvGrpSpPr>
        <p:grpSpPr bwMode="auto">
          <a:xfrm rot="16200000" flipV="1">
            <a:off x="2874963" y="660470"/>
            <a:ext cx="641350" cy="1155700"/>
            <a:chOff x="2820" y="264"/>
            <a:chExt cx="420" cy="1452"/>
          </a:xfrm>
        </p:grpSpPr>
        <p:sp>
          <p:nvSpPr>
            <p:cNvPr id="828" name="Line 405">
              <a:extLst>
                <a:ext uri="{FF2B5EF4-FFF2-40B4-BE49-F238E27FC236}">
                  <a16:creationId xmlns:a16="http://schemas.microsoft.com/office/drawing/2014/main" id="{4620D93E-9FF5-4C0C-993E-80ABB3412BA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829" name="Group 406">
              <a:extLst>
                <a:ext uri="{FF2B5EF4-FFF2-40B4-BE49-F238E27FC236}">
                  <a16:creationId xmlns:a16="http://schemas.microsoft.com/office/drawing/2014/main" id="{5F05D34D-5CB8-4834-AE44-66AEC2DF754D}"/>
                </a:ext>
              </a:extLst>
            </p:cNvPr>
            <p:cNvGrpSpPr>
              <a:grpSpLocks/>
            </p:cNvGrpSpPr>
            <p:nvPr/>
          </p:nvGrpSpPr>
          <p:grpSpPr bwMode="auto">
            <a:xfrm>
              <a:off x="2940" y="264"/>
              <a:ext cx="300" cy="1452"/>
              <a:chOff x="2940" y="264"/>
              <a:chExt cx="300" cy="1452"/>
            </a:xfrm>
          </p:grpSpPr>
          <p:grpSp>
            <p:nvGrpSpPr>
              <p:cNvPr id="830" name="Group 407">
                <a:extLst>
                  <a:ext uri="{FF2B5EF4-FFF2-40B4-BE49-F238E27FC236}">
                    <a16:creationId xmlns:a16="http://schemas.microsoft.com/office/drawing/2014/main" id="{9F6E6F70-2233-4824-AF79-BDDAE071D6B1}"/>
                  </a:ext>
                </a:extLst>
              </p:cNvPr>
              <p:cNvGrpSpPr>
                <a:grpSpLocks/>
              </p:cNvGrpSpPr>
              <p:nvPr/>
            </p:nvGrpSpPr>
            <p:grpSpPr bwMode="auto">
              <a:xfrm>
                <a:off x="2940" y="264"/>
                <a:ext cx="252" cy="1368"/>
                <a:chOff x="3024" y="732"/>
                <a:chExt cx="252" cy="1368"/>
              </a:xfrm>
            </p:grpSpPr>
            <p:grpSp>
              <p:nvGrpSpPr>
                <p:cNvPr id="833" name="Group 408">
                  <a:extLst>
                    <a:ext uri="{FF2B5EF4-FFF2-40B4-BE49-F238E27FC236}">
                      <a16:creationId xmlns:a16="http://schemas.microsoft.com/office/drawing/2014/main" id="{6A09A8B7-0BC4-4F45-92E3-F7CD34FB1234}"/>
                    </a:ext>
                  </a:extLst>
                </p:cNvPr>
                <p:cNvGrpSpPr>
                  <a:grpSpLocks/>
                </p:cNvGrpSpPr>
                <p:nvPr/>
              </p:nvGrpSpPr>
              <p:grpSpPr bwMode="auto">
                <a:xfrm>
                  <a:off x="3024" y="732"/>
                  <a:ext cx="252" cy="1368"/>
                  <a:chOff x="3168" y="1008"/>
                  <a:chExt cx="484" cy="2448"/>
                </a:xfrm>
              </p:grpSpPr>
              <p:grpSp>
                <p:nvGrpSpPr>
                  <p:cNvPr id="835" name="Group 409">
                    <a:extLst>
                      <a:ext uri="{FF2B5EF4-FFF2-40B4-BE49-F238E27FC236}">
                        <a16:creationId xmlns:a16="http://schemas.microsoft.com/office/drawing/2014/main" id="{29C6B6D2-98EB-43D3-99F6-F81AEC562A82}"/>
                      </a:ext>
                    </a:extLst>
                  </p:cNvPr>
                  <p:cNvGrpSpPr>
                    <a:grpSpLocks/>
                  </p:cNvGrpSpPr>
                  <p:nvPr/>
                </p:nvGrpSpPr>
                <p:grpSpPr bwMode="auto">
                  <a:xfrm>
                    <a:off x="3168" y="1008"/>
                    <a:ext cx="484" cy="2448"/>
                    <a:chOff x="2256" y="864"/>
                    <a:chExt cx="532" cy="2448"/>
                  </a:xfrm>
                </p:grpSpPr>
                <p:sp>
                  <p:nvSpPr>
                    <p:cNvPr id="838" name="Freeform 410">
                      <a:extLst>
                        <a:ext uri="{FF2B5EF4-FFF2-40B4-BE49-F238E27FC236}">
                          <a16:creationId xmlns:a16="http://schemas.microsoft.com/office/drawing/2014/main" id="{AFA904AA-471E-418D-9F00-02D25BE57D2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34288036 w 1153"/>
                        <a:gd name="T35" fmla="*/ 2147483646 h 204"/>
                        <a:gd name="T36" fmla="*/ 620097065 w 1153"/>
                        <a:gd name="T37" fmla="*/ 2147483646 h 204"/>
                        <a:gd name="T38" fmla="*/ 460535410 w 1153"/>
                        <a:gd name="T39" fmla="*/ 2147483646 h 204"/>
                        <a:gd name="T40" fmla="*/ 52197447 w 1153"/>
                        <a:gd name="T41" fmla="*/ 2147483646 h 204"/>
                        <a:gd name="T42" fmla="*/ 27454914 w 1153"/>
                        <a:gd name="T43" fmla="*/ 2147483646 h 204"/>
                        <a:gd name="T44" fmla="*/ 12931175 w 1153"/>
                        <a:gd name="T45" fmla="*/ 2147483646 h 204"/>
                        <a:gd name="T46" fmla="*/ 0 w 1153"/>
                        <a:gd name="T47" fmla="*/ 2147483646 h 204"/>
                        <a:gd name="T48" fmla="*/ 49327274 w 1153"/>
                        <a:gd name="T49" fmla="*/ 1707033759 h 204"/>
                        <a:gd name="T50" fmla="*/ 62222117 w 1153"/>
                        <a:gd name="T51" fmla="*/ 407133120 h 204"/>
                        <a:gd name="T52" fmla="*/ 266128057 w 1153"/>
                        <a:gd name="T53" fmla="*/ 407133120 h 204"/>
                        <a:gd name="T54" fmla="*/ 348982727 w 1153"/>
                        <a:gd name="T55" fmla="*/ 1707033759 h 204"/>
                        <a:gd name="T56" fmla="*/ 428988030 w 1153"/>
                        <a:gd name="T57" fmla="*/ 2147483646 h 204"/>
                        <a:gd name="T58" fmla="*/ 752598717 w 1153"/>
                        <a:gd name="T59" fmla="*/ 2147483646 h 204"/>
                        <a:gd name="T60" fmla="*/ 804703934 w 1153"/>
                        <a:gd name="T61" fmla="*/ 2147483646 h 204"/>
                        <a:gd name="T62" fmla="*/ 887576107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39" name="Freeform 411">
                      <a:extLst>
                        <a:ext uri="{FF2B5EF4-FFF2-40B4-BE49-F238E27FC236}">
                          <a16:creationId xmlns:a16="http://schemas.microsoft.com/office/drawing/2014/main" id="{3B3A11F0-DF69-465C-A3EB-E73DB748EB3F}"/>
                        </a:ext>
                      </a:extLst>
                    </p:cNvPr>
                    <p:cNvSpPr>
                      <a:spLocks/>
                    </p:cNvSpPr>
                    <p:nvPr/>
                  </p:nvSpPr>
                  <p:spPr bwMode="auto">
                    <a:xfrm rot="5389413">
                      <a:off x="2332" y="2426"/>
                      <a:ext cx="539" cy="173"/>
                    </a:xfrm>
                    <a:custGeom>
                      <a:avLst/>
                      <a:gdLst>
                        <a:gd name="T0" fmla="*/ 0 w 247"/>
                        <a:gd name="T1" fmla="*/ 1841093662 h 69"/>
                        <a:gd name="T2" fmla="*/ 90612866 w 247"/>
                        <a:gd name="T3" fmla="*/ 2147483646 h 69"/>
                        <a:gd name="T4" fmla="*/ 323648885 w 247"/>
                        <a:gd name="T5" fmla="*/ 2147483646 h 69"/>
                        <a:gd name="T6" fmla="*/ 887273054 w 247"/>
                        <a:gd name="T7" fmla="*/ 2147483646 h 69"/>
                        <a:gd name="T8" fmla="*/ 1445245293 w 247"/>
                        <a:gd name="T9" fmla="*/ 2147483646 h 69"/>
                        <a:gd name="T10" fmla="*/ 1480390053 w 247"/>
                        <a:gd name="T11" fmla="*/ 2147483646 h 69"/>
                        <a:gd name="T12" fmla="*/ 1359855305 w 247"/>
                        <a:gd name="T13" fmla="*/ 2147483646 h 69"/>
                        <a:gd name="T14" fmla="*/ 1236377813 w 247"/>
                        <a:gd name="T15" fmla="*/ 1731361708 h 69"/>
                        <a:gd name="T16" fmla="*/ 1110707650 w 247"/>
                        <a:gd name="T17" fmla="*/ 1148691904 h 69"/>
                        <a:gd name="T18" fmla="*/ 989462664 w 247"/>
                        <a:gd name="T19" fmla="*/ 580692635 h 69"/>
                        <a:gd name="T20" fmla="*/ 887273054 w 247"/>
                        <a:gd name="T21" fmla="*/ 202542455 h 69"/>
                        <a:gd name="T22" fmla="*/ 785726552 w 247"/>
                        <a:gd name="T23" fmla="*/ 0 h 69"/>
                        <a:gd name="T24" fmla="*/ 664684801 w 247"/>
                        <a:gd name="T25" fmla="*/ 202542455 h 69"/>
                        <a:gd name="T26" fmla="*/ 532528493 w 247"/>
                        <a:gd name="T27" fmla="*/ 507823836 h 69"/>
                        <a:gd name="T28" fmla="*/ 0 w 247"/>
                        <a:gd name="T29" fmla="*/ 1841093662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36" name="Freeform 412">
                    <a:extLst>
                      <a:ext uri="{FF2B5EF4-FFF2-40B4-BE49-F238E27FC236}">
                        <a16:creationId xmlns:a16="http://schemas.microsoft.com/office/drawing/2014/main" id="{D0FF643B-7A31-447B-8B42-A7E49C84107A}"/>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37" name="Freeform 413">
                    <a:extLst>
                      <a:ext uri="{FF2B5EF4-FFF2-40B4-BE49-F238E27FC236}">
                        <a16:creationId xmlns:a16="http://schemas.microsoft.com/office/drawing/2014/main" id="{CC4C9AA1-EC1F-440D-B48A-52272C13C24C}"/>
                      </a:ext>
                    </a:extLst>
                  </p:cNvPr>
                  <p:cNvSpPr>
                    <a:spLocks/>
                  </p:cNvSpPr>
                  <p:nvPr/>
                </p:nvSpPr>
                <p:spPr bwMode="auto">
                  <a:xfrm rot="16173530" flipH="1">
                    <a:off x="3167" y="1271"/>
                    <a:ext cx="289" cy="47"/>
                  </a:xfrm>
                  <a:custGeom>
                    <a:avLst/>
                    <a:gdLst>
                      <a:gd name="T0" fmla="*/ 0 w 293"/>
                      <a:gd name="T1" fmla="*/ 19562 h 33"/>
                      <a:gd name="T2" fmla="*/ 0 w 293"/>
                      <a:gd name="T3" fmla="*/ 19029 h 33"/>
                      <a:gd name="T4" fmla="*/ 85 w 293"/>
                      <a:gd name="T5" fmla="*/ 5399 h 33"/>
                      <a:gd name="T6" fmla="*/ 102 w 293"/>
                      <a:gd name="T7" fmla="*/ 2662 h 33"/>
                      <a:gd name="T8" fmla="*/ 119 w 293"/>
                      <a:gd name="T9" fmla="*/ 2662 h 33"/>
                      <a:gd name="T10" fmla="*/ 139 w 293"/>
                      <a:gd name="T11" fmla="*/ 0 h 33"/>
                      <a:gd name="T12" fmla="*/ 151 w 293"/>
                      <a:gd name="T13" fmla="*/ 0 h 33"/>
                      <a:gd name="T14" fmla="*/ 167 w 293"/>
                      <a:gd name="T15" fmla="*/ 2662 h 33"/>
                      <a:gd name="T16" fmla="*/ 180 w 293"/>
                      <a:gd name="T17" fmla="*/ 3791 h 33"/>
                      <a:gd name="T18" fmla="*/ 196 w 293"/>
                      <a:gd name="T19" fmla="*/ 5399 h 33"/>
                      <a:gd name="T20" fmla="*/ 205 w 293"/>
                      <a:gd name="T21" fmla="*/ 8023 h 33"/>
                      <a:gd name="T22" fmla="*/ 213 w 293"/>
                      <a:gd name="T23" fmla="*/ 10951 h 33"/>
                      <a:gd name="T24" fmla="*/ 219 w 293"/>
                      <a:gd name="T25" fmla="*/ 13735 h 33"/>
                      <a:gd name="T26" fmla="*/ 222 w 293"/>
                      <a:gd name="T27" fmla="*/ 16275 h 33"/>
                      <a:gd name="T28" fmla="*/ 223 w 293"/>
                      <a:gd name="T29" fmla="*/ 19562 h 33"/>
                      <a:gd name="T30" fmla="*/ 222 w 293"/>
                      <a:gd name="T31" fmla="*/ 22214 h 33"/>
                      <a:gd name="T32" fmla="*/ 219 w 293"/>
                      <a:gd name="T33" fmla="*/ 25733 h 33"/>
                      <a:gd name="T34" fmla="*/ 213 w 293"/>
                      <a:gd name="T35" fmla="*/ 27861 h 33"/>
                      <a:gd name="T36" fmla="*/ 205 w 293"/>
                      <a:gd name="T37" fmla="*/ 31638 h 33"/>
                      <a:gd name="T38" fmla="*/ 196 w 293"/>
                      <a:gd name="T39" fmla="*/ 33686 h 33"/>
                      <a:gd name="T40" fmla="*/ 180 w 293"/>
                      <a:gd name="T41" fmla="*/ 35625 h 33"/>
                      <a:gd name="T42" fmla="*/ 167 w 293"/>
                      <a:gd name="T43" fmla="*/ 38386 h 33"/>
                      <a:gd name="T44" fmla="*/ 151 w 293"/>
                      <a:gd name="T45" fmla="*/ 38600 h 33"/>
                      <a:gd name="T46" fmla="*/ 140 w 293"/>
                      <a:gd name="T47" fmla="*/ 38600 h 33"/>
                      <a:gd name="T48" fmla="*/ 119 w 293"/>
                      <a:gd name="T49" fmla="*/ 38600 h 33"/>
                      <a:gd name="T50" fmla="*/ 102 w 293"/>
                      <a:gd name="T51" fmla="*/ 38386 h 33"/>
                      <a:gd name="T52" fmla="*/ 85 w 293"/>
                      <a:gd name="T53" fmla="*/ 33686 h 33"/>
                      <a:gd name="T54" fmla="*/ 0 w 293"/>
                      <a:gd name="T55" fmla="*/ 19562 h 33"/>
                      <a:gd name="T56" fmla="*/ 0 w 293"/>
                      <a:gd name="T57" fmla="*/ 19562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34" name="Line 414">
                  <a:extLst>
                    <a:ext uri="{FF2B5EF4-FFF2-40B4-BE49-F238E27FC236}">
                      <a16:creationId xmlns:a16="http://schemas.microsoft.com/office/drawing/2014/main" id="{08ECD703-7B82-45DC-BF36-E963E495BC2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831" name="AutoShape 415">
                <a:extLst>
                  <a:ext uri="{FF2B5EF4-FFF2-40B4-BE49-F238E27FC236}">
                    <a16:creationId xmlns:a16="http://schemas.microsoft.com/office/drawing/2014/main" id="{F3E98CB0-EC3F-4AE2-8DF6-5431AD73A58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32" name="Line 416">
                <a:extLst>
                  <a:ext uri="{FF2B5EF4-FFF2-40B4-BE49-F238E27FC236}">
                    <a16:creationId xmlns:a16="http://schemas.microsoft.com/office/drawing/2014/main" id="{319517FB-B2B6-459F-AFC6-40F6D61D66A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40" name="Group 417">
            <a:extLst>
              <a:ext uri="{FF2B5EF4-FFF2-40B4-BE49-F238E27FC236}">
                <a16:creationId xmlns:a16="http://schemas.microsoft.com/office/drawing/2014/main" id="{61E71439-7116-46D8-B87C-76C891CDC0CA}"/>
              </a:ext>
            </a:extLst>
          </p:cNvPr>
          <p:cNvGrpSpPr>
            <a:grpSpLocks/>
          </p:cNvGrpSpPr>
          <p:nvPr/>
        </p:nvGrpSpPr>
        <p:grpSpPr bwMode="auto">
          <a:xfrm rot="16200000" flipH="1">
            <a:off x="1503363" y="1382297"/>
            <a:ext cx="641350" cy="1155700"/>
            <a:chOff x="2820" y="264"/>
            <a:chExt cx="420" cy="1452"/>
          </a:xfrm>
        </p:grpSpPr>
        <p:sp>
          <p:nvSpPr>
            <p:cNvPr id="841" name="Line 418">
              <a:extLst>
                <a:ext uri="{FF2B5EF4-FFF2-40B4-BE49-F238E27FC236}">
                  <a16:creationId xmlns:a16="http://schemas.microsoft.com/office/drawing/2014/main" id="{DFE9B4D2-CE11-4DA2-8E00-9AF1B74DA6F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842" name="Group 419">
              <a:extLst>
                <a:ext uri="{FF2B5EF4-FFF2-40B4-BE49-F238E27FC236}">
                  <a16:creationId xmlns:a16="http://schemas.microsoft.com/office/drawing/2014/main" id="{82DD3BAB-078D-4B73-BE26-B8728E2C776B}"/>
                </a:ext>
              </a:extLst>
            </p:cNvPr>
            <p:cNvGrpSpPr>
              <a:grpSpLocks/>
            </p:cNvGrpSpPr>
            <p:nvPr/>
          </p:nvGrpSpPr>
          <p:grpSpPr bwMode="auto">
            <a:xfrm>
              <a:off x="2940" y="264"/>
              <a:ext cx="300" cy="1452"/>
              <a:chOff x="2940" y="264"/>
              <a:chExt cx="300" cy="1452"/>
            </a:xfrm>
          </p:grpSpPr>
          <p:grpSp>
            <p:nvGrpSpPr>
              <p:cNvPr id="843" name="Group 420">
                <a:extLst>
                  <a:ext uri="{FF2B5EF4-FFF2-40B4-BE49-F238E27FC236}">
                    <a16:creationId xmlns:a16="http://schemas.microsoft.com/office/drawing/2014/main" id="{89B73480-1F0A-4C0B-B415-453CC60539FA}"/>
                  </a:ext>
                </a:extLst>
              </p:cNvPr>
              <p:cNvGrpSpPr>
                <a:grpSpLocks/>
              </p:cNvGrpSpPr>
              <p:nvPr/>
            </p:nvGrpSpPr>
            <p:grpSpPr bwMode="auto">
              <a:xfrm>
                <a:off x="2940" y="264"/>
                <a:ext cx="252" cy="1368"/>
                <a:chOff x="3024" y="732"/>
                <a:chExt cx="252" cy="1368"/>
              </a:xfrm>
            </p:grpSpPr>
            <p:grpSp>
              <p:nvGrpSpPr>
                <p:cNvPr id="846" name="Group 421">
                  <a:extLst>
                    <a:ext uri="{FF2B5EF4-FFF2-40B4-BE49-F238E27FC236}">
                      <a16:creationId xmlns:a16="http://schemas.microsoft.com/office/drawing/2014/main" id="{6DF8E7B8-83EB-45E2-96D1-DC615F25B8E8}"/>
                    </a:ext>
                  </a:extLst>
                </p:cNvPr>
                <p:cNvGrpSpPr>
                  <a:grpSpLocks/>
                </p:cNvGrpSpPr>
                <p:nvPr/>
              </p:nvGrpSpPr>
              <p:grpSpPr bwMode="auto">
                <a:xfrm>
                  <a:off x="3024" y="732"/>
                  <a:ext cx="252" cy="1368"/>
                  <a:chOff x="3168" y="1008"/>
                  <a:chExt cx="484" cy="2448"/>
                </a:xfrm>
              </p:grpSpPr>
              <p:grpSp>
                <p:nvGrpSpPr>
                  <p:cNvPr id="848" name="Group 422">
                    <a:extLst>
                      <a:ext uri="{FF2B5EF4-FFF2-40B4-BE49-F238E27FC236}">
                        <a16:creationId xmlns:a16="http://schemas.microsoft.com/office/drawing/2014/main" id="{0A90D01F-190A-4AA9-9D35-AE56904C35B9}"/>
                      </a:ext>
                    </a:extLst>
                  </p:cNvPr>
                  <p:cNvGrpSpPr>
                    <a:grpSpLocks/>
                  </p:cNvGrpSpPr>
                  <p:nvPr/>
                </p:nvGrpSpPr>
                <p:grpSpPr bwMode="auto">
                  <a:xfrm>
                    <a:off x="3168" y="1008"/>
                    <a:ext cx="484" cy="2448"/>
                    <a:chOff x="2256" y="864"/>
                    <a:chExt cx="532" cy="2448"/>
                  </a:xfrm>
                </p:grpSpPr>
                <p:sp>
                  <p:nvSpPr>
                    <p:cNvPr id="851" name="Freeform 423">
                      <a:extLst>
                        <a:ext uri="{FF2B5EF4-FFF2-40B4-BE49-F238E27FC236}">
                          <a16:creationId xmlns:a16="http://schemas.microsoft.com/office/drawing/2014/main" id="{05986993-4807-46CC-A79A-87A076D12B33}"/>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34288036 w 1153"/>
                        <a:gd name="T35" fmla="*/ 2147483646 h 204"/>
                        <a:gd name="T36" fmla="*/ 620097065 w 1153"/>
                        <a:gd name="T37" fmla="*/ 2147483646 h 204"/>
                        <a:gd name="T38" fmla="*/ 460535410 w 1153"/>
                        <a:gd name="T39" fmla="*/ 2147483646 h 204"/>
                        <a:gd name="T40" fmla="*/ 52197447 w 1153"/>
                        <a:gd name="T41" fmla="*/ 2147483646 h 204"/>
                        <a:gd name="T42" fmla="*/ 27454914 w 1153"/>
                        <a:gd name="T43" fmla="*/ 2147483646 h 204"/>
                        <a:gd name="T44" fmla="*/ 12931175 w 1153"/>
                        <a:gd name="T45" fmla="*/ 2147483646 h 204"/>
                        <a:gd name="T46" fmla="*/ 0 w 1153"/>
                        <a:gd name="T47" fmla="*/ 2147483646 h 204"/>
                        <a:gd name="T48" fmla="*/ 49327274 w 1153"/>
                        <a:gd name="T49" fmla="*/ 1707033759 h 204"/>
                        <a:gd name="T50" fmla="*/ 62222117 w 1153"/>
                        <a:gd name="T51" fmla="*/ 407133120 h 204"/>
                        <a:gd name="T52" fmla="*/ 266128057 w 1153"/>
                        <a:gd name="T53" fmla="*/ 407133120 h 204"/>
                        <a:gd name="T54" fmla="*/ 348982727 w 1153"/>
                        <a:gd name="T55" fmla="*/ 1707033759 h 204"/>
                        <a:gd name="T56" fmla="*/ 428988030 w 1153"/>
                        <a:gd name="T57" fmla="*/ 2147483646 h 204"/>
                        <a:gd name="T58" fmla="*/ 752598717 w 1153"/>
                        <a:gd name="T59" fmla="*/ 2147483646 h 204"/>
                        <a:gd name="T60" fmla="*/ 804703934 w 1153"/>
                        <a:gd name="T61" fmla="*/ 2147483646 h 204"/>
                        <a:gd name="T62" fmla="*/ 887576107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52" name="Freeform 424">
                      <a:extLst>
                        <a:ext uri="{FF2B5EF4-FFF2-40B4-BE49-F238E27FC236}">
                          <a16:creationId xmlns:a16="http://schemas.microsoft.com/office/drawing/2014/main" id="{5C9A1DD3-D25A-470A-B093-172D3E5FC46C}"/>
                        </a:ext>
                      </a:extLst>
                    </p:cNvPr>
                    <p:cNvSpPr>
                      <a:spLocks/>
                    </p:cNvSpPr>
                    <p:nvPr/>
                  </p:nvSpPr>
                  <p:spPr bwMode="auto">
                    <a:xfrm rot="5389413">
                      <a:off x="2332" y="2426"/>
                      <a:ext cx="539" cy="173"/>
                    </a:xfrm>
                    <a:custGeom>
                      <a:avLst/>
                      <a:gdLst>
                        <a:gd name="T0" fmla="*/ 0 w 247"/>
                        <a:gd name="T1" fmla="*/ 1841093662 h 69"/>
                        <a:gd name="T2" fmla="*/ 90612866 w 247"/>
                        <a:gd name="T3" fmla="*/ 2147483646 h 69"/>
                        <a:gd name="T4" fmla="*/ 323648885 w 247"/>
                        <a:gd name="T5" fmla="*/ 2147483646 h 69"/>
                        <a:gd name="T6" fmla="*/ 887273054 w 247"/>
                        <a:gd name="T7" fmla="*/ 2147483646 h 69"/>
                        <a:gd name="T8" fmla="*/ 1445245293 w 247"/>
                        <a:gd name="T9" fmla="*/ 2147483646 h 69"/>
                        <a:gd name="T10" fmla="*/ 1480390053 w 247"/>
                        <a:gd name="T11" fmla="*/ 2147483646 h 69"/>
                        <a:gd name="T12" fmla="*/ 1359855305 w 247"/>
                        <a:gd name="T13" fmla="*/ 2147483646 h 69"/>
                        <a:gd name="T14" fmla="*/ 1236377813 w 247"/>
                        <a:gd name="T15" fmla="*/ 1731361708 h 69"/>
                        <a:gd name="T16" fmla="*/ 1110707650 w 247"/>
                        <a:gd name="T17" fmla="*/ 1148691904 h 69"/>
                        <a:gd name="T18" fmla="*/ 989462664 w 247"/>
                        <a:gd name="T19" fmla="*/ 580692635 h 69"/>
                        <a:gd name="T20" fmla="*/ 887273054 w 247"/>
                        <a:gd name="T21" fmla="*/ 202542455 h 69"/>
                        <a:gd name="T22" fmla="*/ 785726552 w 247"/>
                        <a:gd name="T23" fmla="*/ 0 h 69"/>
                        <a:gd name="T24" fmla="*/ 664684801 w 247"/>
                        <a:gd name="T25" fmla="*/ 202542455 h 69"/>
                        <a:gd name="T26" fmla="*/ 532528493 w 247"/>
                        <a:gd name="T27" fmla="*/ 507823836 h 69"/>
                        <a:gd name="T28" fmla="*/ 0 w 247"/>
                        <a:gd name="T29" fmla="*/ 1841093662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49" name="Freeform 425">
                    <a:extLst>
                      <a:ext uri="{FF2B5EF4-FFF2-40B4-BE49-F238E27FC236}">
                        <a16:creationId xmlns:a16="http://schemas.microsoft.com/office/drawing/2014/main" id="{9B6190DA-D249-482B-B3FC-AFBDC5772A35}"/>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50" name="Freeform 426">
                    <a:extLst>
                      <a:ext uri="{FF2B5EF4-FFF2-40B4-BE49-F238E27FC236}">
                        <a16:creationId xmlns:a16="http://schemas.microsoft.com/office/drawing/2014/main" id="{81CEDCB4-5B1C-4DFF-A86B-F613C0BE7A98}"/>
                      </a:ext>
                    </a:extLst>
                  </p:cNvPr>
                  <p:cNvSpPr>
                    <a:spLocks/>
                  </p:cNvSpPr>
                  <p:nvPr/>
                </p:nvSpPr>
                <p:spPr bwMode="auto">
                  <a:xfrm rot="16173530" flipH="1">
                    <a:off x="3167" y="1271"/>
                    <a:ext cx="289" cy="47"/>
                  </a:xfrm>
                  <a:custGeom>
                    <a:avLst/>
                    <a:gdLst>
                      <a:gd name="T0" fmla="*/ 0 w 293"/>
                      <a:gd name="T1" fmla="*/ 19562 h 33"/>
                      <a:gd name="T2" fmla="*/ 0 w 293"/>
                      <a:gd name="T3" fmla="*/ 19029 h 33"/>
                      <a:gd name="T4" fmla="*/ 85 w 293"/>
                      <a:gd name="T5" fmla="*/ 5399 h 33"/>
                      <a:gd name="T6" fmla="*/ 102 w 293"/>
                      <a:gd name="T7" fmla="*/ 2662 h 33"/>
                      <a:gd name="T8" fmla="*/ 119 w 293"/>
                      <a:gd name="T9" fmla="*/ 2662 h 33"/>
                      <a:gd name="T10" fmla="*/ 139 w 293"/>
                      <a:gd name="T11" fmla="*/ 0 h 33"/>
                      <a:gd name="T12" fmla="*/ 151 w 293"/>
                      <a:gd name="T13" fmla="*/ 0 h 33"/>
                      <a:gd name="T14" fmla="*/ 167 w 293"/>
                      <a:gd name="T15" fmla="*/ 2662 h 33"/>
                      <a:gd name="T16" fmla="*/ 180 w 293"/>
                      <a:gd name="T17" fmla="*/ 3791 h 33"/>
                      <a:gd name="T18" fmla="*/ 196 w 293"/>
                      <a:gd name="T19" fmla="*/ 5399 h 33"/>
                      <a:gd name="T20" fmla="*/ 205 w 293"/>
                      <a:gd name="T21" fmla="*/ 8023 h 33"/>
                      <a:gd name="T22" fmla="*/ 213 w 293"/>
                      <a:gd name="T23" fmla="*/ 10951 h 33"/>
                      <a:gd name="T24" fmla="*/ 219 w 293"/>
                      <a:gd name="T25" fmla="*/ 13735 h 33"/>
                      <a:gd name="T26" fmla="*/ 222 w 293"/>
                      <a:gd name="T27" fmla="*/ 16275 h 33"/>
                      <a:gd name="T28" fmla="*/ 223 w 293"/>
                      <a:gd name="T29" fmla="*/ 19562 h 33"/>
                      <a:gd name="T30" fmla="*/ 222 w 293"/>
                      <a:gd name="T31" fmla="*/ 22214 h 33"/>
                      <a:gd name="T32" fmla="*/ 219 w 293"/>
                      <a:gd name="T33" fmla="*/ 25733 h 33"/>
                      <a:gd name="T34" fmla="*/ 213 w 293"/>
                      <a:gd name="T35" fmla="*/ 27861 h 33"/>
                      <a:gd name="T36" fmla="*/ 205 w 293"/>
                      <a:gd name="T37" fmla="*/ 31638 h 33"/>
                      <a:gd name="T38" fmla="*/ 196 w 293"/>
                      <a:gd name="T39" fmla="*/ 33686 h 33"/>
                      <a:gd name="T40" fmla="*/ 180 w 293"/>
                      <a:gd name="T41" fmla="*/ 35625 h 33"/>
                      <a:gd name="T42" fmla="*/ 167 w 293"/>
                      <a:gd name="T43" fmla="*/ 38386 h 33"/>
                      <a:gd name="T44" fmla="*/ 151 w 293"/>
                      <a:gd name="T45" fmla="*/ 38600 h 33"/>
                      <a:gd name="T46" fmla="*/ 140 w 293"/>
                      <a:gd name="T47" fmla="*/ 38600 h 33"/>
                      <a:gd name="T48" fmla="*/ 119 w 293"/>
                      <a:gd name="T49" fmla="*/ 38600 h 33"/>
                      <a:gd name="T50" fmla="*/ 102 w 293"/>
                      <a:gd name="T51" fmla="*/ 38386 h 33"/>
                      <a:gd name="T52" fmla="*/ 85 w 293"/>
                      <a:gd name="T53" fmla="*/ 33686 h 33"/>
                      <a:gd name="T54" fmla="*/ 0 w 293"/>
                      <a:gd name="T55" fmla="*/ 19562 h 33"/>
                      <a:gd name="T56" fmla="*/ 0 w 293"/>
                      <a:gd name="T57" fmla="*/ 19562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47" name="Line 427">
                  <a:extLst>
                    <a:ext uri="{FF2B5EF4-FFF2-40B4-BE49-F238E27FC236}">
                      <a16:creationId xmlns:a16="http://schemas.microsoft.com/office/drawing/2014/main" id="{2D82D2F8-D10E-4DC9-BED2-00FD446C1FA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844" name="AutoShape 428">
                <a:extLst>
                  <a:ext uri="{FF2B5EF4-FFF2-40B4-BE49-F238E27FC236}">
                    <a16:creationId xmlns:a16="http://schemas.microsoft.com/office/drawing/2014/main" id="{C558F22D-6F79-4BD9-A9D6-6D4D9FEE833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45" name="Line 429">
                <a:extLst>
                  <a:ext uri="{FF2B5EF4-FFF2-40B4-BE49-F238E27FC236}">
                    <a16:creationId xmlns:a16="http://schemas.microsoft.com/office/drawing/2014/main" id="{C090977B-C65D-48F6-B5F7-61C1C232EC5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53" name="Group 430">
            <a:extLst>
              <a:ext uri="{FF2B5EF4-FFF2-40B4-BE49-F238E27FC236}">
                <a16:creationId xmlns:a16="http://schemas.microsoft.com/office/drawing/2014/main" id="{71608FCB-6269-417F-B156-0722F8BDFFEE}"/>
              </a:ext>
            </a:extLst>
          </p:cNvPr>
          <p:cNvGrpSpPr>
            <a:grpSpLocks/>
          </p:cNvGrpSpPr>
          <p:nvPr/>
        </p:nvGrpSpPr>
        <p:grpSpPr bwMode="auto">
          <a:xfrm rot="5400000">
            <a:off x="2913168" y="1340612"/>
            <a:ext cx="641350" cy="1155700"/>
            <a:chOff x="2820" y="264"/>
            <a:chExt cx="420" cy="1452"/>
          </a:xfrm>
        </p:grpSpPr>
        <p:sp>
          <p:nvSpPr>
            <p:cNvPr id="854" name="Line 431">
              <a:extLst>
                <a:ext uri="{FF2B5EF4-FFF2-40B4-BE49-F238E27FC236}">
                  <a16:creationId xmlns:a16="http://schemas.microsoft.com/office/drawing/2014/main" id="{2761B2EA-2B34-4D18-A820-2F86800FB44C}"/>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855" name="Group 432">
              <a:extLst>
                <a:ext uri="{FF2B5EF4-FFF2-40B4-BE49-F238E27FC236}">
                  <a16:creationId xmlns:a16="http://schemas.microsoft.com/office/drawing/2014/main" id="{24807399-1E64-416E-AC09-CE9D15B3F409}"/>
                </a:ext>
              </a:extLst>
            </p:cNvPr>
            <p:cNvGrpSpPr>
              <a:grpSpLocks/>
            </p:cNvGrpSpPr>
            <p:nvPr/>
          </p:nvGrpSpPr>
          <p:grpSpPr bwMode="auto">
            <a:xfrm>
              <a:off x="2940" y="264"/>
              <a:ext cx="300" cy="1452"/>
              <a:chOff x="2940" y="264"/>
              <a:chExt cx="300" cy="1452"/>
            </a:xfrm>
          </p:grpSpPr>
          <p:grpSp>
            <p:nvGrpSpPr>
              <p:cNvPr id="856" name="Group 433">
                <a:extLst>
                  <a:ext uri="{FF2B5EF4-FFF2-40B4-BE49-F238E27FC236}">
                    <a16:creationId xmlns:a16="http://schemas.microsoft.com/office/drawing/2014/main" id="{D9A64D54-B083-47D3-B79F-5C57E60A814A}"/>
                  </a:ext>
                </a:extLst>
              </p:cNvPr>
              <p:cNvGrpSpPr>
                <a:grpSpLocks/>
              </p:cNvGrpSpPr>
              <p:nvPr/>
            </p:nvGrpSpPr>
            <p:grpSpPr bwMode="auto">
              <a:xfrm>
                <a:off x="2940" y="264"/>
                <a:ext cx="252" cy="1368"/>
                <a:chOff x="3024" y="732"/>
                <a:chExt cx="252" cy="1368"/>
              </a:xfrm>
            </p:grpSpPr>
            <p:grpSp>
              <p:nvGrpSpPr>
                <p:cNvPr id="859" name="Group 434">
                  <a:extLst>
                    <a:ext uri="{FF2B5EF4-FFF2-40B4-BE49-F238E27FC236}">
                      <a16:creationId xmlns:a16="http://schemas.microsoft.com/office/drawing/2014/main" id="{623EED2C-6588-4F34-9CA1-1BAA5837A114}"/>
                    </a:ext>
                  </a:extLst>
                </p:cNvPr>
                <p:cNvGrpSpPr>
                  <a:grpSpLocks/>
                </p:cNvGrpSpPr>
                <p:nvPr/>
              </p:nvGrpSpPr>
              <p:grpSpPr bwMode="auto">
                <a:xfrm>
                  <a:off x="3024" y="732"/>
                  <a:ext cx="252" cy="1368"/>
                  <a:chOff x="3168" y="1008"/>
                  <a:chExt cx="484" cy="2448"/>
                </a:xfrm>
              </p:grpSpPr>
              <p:grpSp>
                <p:nvGrpSpPr>
                  <p:cNvPr id="861" name="Group 435">
                    <a:extLst>
                      <a:ext uri="{FF2B5EF4-FFF2-40B4-BE49-F238E27FC236}">
                        <a16:creationId xmlns:a16="http://schemas.microsoft.com/office/drawing/2014/main" id="{9B6699A1-54D7-44E8-8CE8-2C0D7AE32935}"/>
                      </a:ext>
                    </a:extLst>
                  </p:cNvPr>
                  <p:cNvGrpSpPr>
                    <a:grpSpLocks/>
                  </p:cNvGrpSpPr>
                  <p:nvPr/>
                </p:nvGrpSpPr>
                <p:grpSpPr bwMode="auto">
                  <a:xfrm>
                    <a:off x="3168" y="1008"/>
                    <a:ext cx="484" cy="2448"/>
                    <a:chOff x="2256" y="864"/>
                    <a:chExt cx="532" cy="2448"/>
                  </a:xfrm>
                </p:grpSpPr>
                <p:sp>
                  <p:nvSpPr>
                    <p:cNvPr id="864" name="Freeform 436">
                      <a:extLst>
                        <a:ext uri="{FF2B5EF4-FFF2-40B4-BE49-F238E27FC236}">
                          <a16:creationId xmlns:a16="http://schemas.microsoft.com/office/drawing/2014/main" id="{25A9A238-5055-4C7E-A821-FB01124E3208}"/>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34288036 w 1153"/>
                        <a:gd name="T35" fmla="*/ 2147483646 h 204"/>
                        <a:gd name="T36" fmla="*/ 620097065 w 1153"/>
                        <a:gd name="T37" fmla="*/ 2147483646 h 204"/>
                        <a:gd name="T38" fmla="*/ 460535410 w 1153"/>
                        <a:gd name="T39" fmla="*/ 2147483646 h 204"/>
                        <a:gd name="T40" fmla="*/ 52197447 w 1153"/>
                        <a:gd name="T41" fmla="*/ 2147483646 h 204"/>
                        <a:gd name="T42" fmla="*/ 27454914 w 1153"/>
                        <a:gd name="T43" fmla="*/ 2147483646 h 204"/>
                        <a:gd name="T44" fmla="*/ 12931175 w 1153"/>
                        <a:gd name="T45" fmla="*/ 2147483646 h 204"/>
                        <a:gd name="T46" fmla="*/ 0 w 1153"/>
                        <a:gd name="T47" fmla="*/ 2147483646 h 204"/>
                        <a:gd name="T48" fmla="*/ 49327274 w 1153"/>
                        <a:gd name="T49" fmla="*/ 1707033759 h 204"/>
                        <a:gd name="T50" fmla="*/ 62222117 w 1153"/>
                        <a:gd name="T51" fmla="*/ 407133120 h 204"/>
                        <a:gd name="T52" fmla="*/ 266128057 w 1153"/>
                        <a:gd name="T53" fmla="*/ 407133120 h 204"/>
                        <a:gd name="T54" fmla="*/ 348982727 w 1153"/>
                        <a:gd name="T55" fmla="*/ 1707033759 h 204"/>
                        <a:gd name="T56" fmla="*/ 428988030 w 1153"/>
                        <a:gd name="T57" fmla="*/ 2147483646 h 204"/>
                        <a:gd name="T58" fmla="*/ 752598717 w 1153"/>
                        <a:gd name="T59" fmla="*/ 2147483646 h 204"/>
                        <a:gd name="T60" fmla="*/ 804703934 w 1153"/>
                        <a:gd name="T61" fmla="*/ 2147483646 h 204"/>
                        <a:gd name="T62" fmla="*/ 887576107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65" name="Freeform 437">
                      <a:extLst>
                        <a:ext uri="{FF2B5EF4-FFF2-40B4-BE49-F238E27FC236}">
                          <a16:creationId xmlns:a16="http://schemas.microsoft.com/office/drawing/2014/main" id="{A555DE1C-5D15-4C37-BF84-91E4D8A48B60}"/>
                        </a:ext>
                      </a:extLst>
                    </p:cNvPr>
                    <p:cNvSpPr>
                      <a:spLocks/>
                    </p:cNvSpPr>
                    <p:nvPr/>
                  </p:nvSpPr>
                  <p:spPr bwMode="auto">
                    <a:xfrm rot="5389413">
                      <a:off x="2332" y="2426"/>
                      <a:ext cx="539" cy="173"/>
                    </a:xfrm>
                    <a:custGeom>
                      <a:avLst/>
                      <a:gdLst>
                        <a:gd name="T0" fmla="*/ 0 w 247"/>
                        <a:gd name="T1" fmla="*/ 1841093662 h 69"/>
                        <a:gd name="T2" fmla="*/ 90612866 w 247"/>
                        <a:gd name="T3" fmla="*/ 2147483646 h 69"/>
                        <a:gd name="T4" fmla="*/ 323648885 w 247"/>
                        <a:gd name="T5" fmla="*/ 2147483646 h 69"/>
                        <a:gd name="T6" fmla="*/ 887273054 w 247"/>
                        <a:gd name="T7" fmla="*/ 2147483646 h 69"/>
                        <a:gd name="T8" fmla="*/ 1445245293 w 247"/>
                        <a:gd name="T9" fmla="*/ 2147483646 h 69"/>
                        <a:gd name="T10" fmla="*/ 1480390053 w 247"/>
                        <a:gd name="T11" fmla="*/ 2147483646 h 69"/>
                        <a:gd name="T12" fmla="*/ 1359855305 w 247"/>
                        <a:gd name="T13" fmla="*/ 2147483646 h 69"/>
                        <a:gd name="T14" fmla="*/ 1236377813 w 247"/>
                        <a:gd name="T15" fmla="*/ 1731361708 h 69"/>
                        <a:gd name="T16" fmla="*/ 1110707650 w 247"/>
                        <a:gd name="T17" fmla="*/ 1148691904 h 69"/>
                        <a:gd name="T18" fmla="*/ 989462664 w 247"/>
                        <a:gd name="T19" fmla="*/ 580692635 h 69"/>
                        <a:gd name="T20" fmla="*/ 887273054 w 247"/>
                        <a:gd name="T21" fmla="*/ 202542455 h 69"/>
                        <a:gd name="T22" fmla="*/ 785726552 w 247"/>
                        <a:gd name="T23" fmla="*/ 0 h 69"/>
                        <a:gd name="T24" fmla="*/ 664684801 w 247"/>
                        <a:gd name="T25" fmla="*/ 202542455 h 69"/>
                        <a:gd name="T26" fmla="*/ 532528493 w 247"/>
                        <a:gd name="T27" fmla="*/ 507823836 h 69"/>
                        <a:gd name="T28" fmla="*/ 0 w 247"/>
                        <a:gd name="T29" fmla="*/ 1841093662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62" name="Freeform 438">
                    <a:extLst>
                      <a:ext uri="{FF2B5EF4-FFF2-40B4-BE49-F238E27FC236}">
                        <a16:creationId xmlns:a16="http://schemas.microsoft.com/office/drawing/2014/main" id="{E1BC8608-663F-4ABD-94DC-9AF20FECA6A4}"/>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63" name="Freeform 439">
                    <a:extLst>
                      <a:ext uri="{FF2B5EF4-FFF2-40B4-BE49-F238E27FC236}">
                        <a16:creationId xmlns:a16="http://schemas.microsoft.com/office/drawing/2014/main" id="{73F750B3-9D3C-462E-80BE-B83A688C8F33}"/>
                      </a:ext>
                    </a:extLst>
                  </p:cNvPr>
                  <p:cNvSpPr>
                    <a:spLocks/>
                  </p:cNvSpPr>
                  <p:nvPr/>
                </p:nvSpPr>
                <p:spPr bwMode="auto">
                  <a:xfrm rot="16173530" flipH="1">
                    <a:off x="3167" y="1271"/>
                    <a:ext cx="289" cy="47"/>
                  </a:xfrm>
                  <a:custGeom>
                    <a:avLst/>
                    <a:gdLst>
                      <a:gd name="T0" fmla="*/ 0 w 293"/>
                      <a:gd name="T1" fmla="*/ 19562 h 33"/>
                      <a:gd name="T2" fmla="*/ 0 w 293"/>
                      <a:gd name="T3" fmla="*/ 19029 h 33"/>
                      <a:gd name="T4" fmla="*/ 85 w 293"/>
                      <a:gd name="T5" fmla="*/ 5399 h 33"/>
                      <a:gd name="T6" fmla="*/ 102 w 293"/>
                      <a:gd name="T7" fmla="*/ 2662 h 33"/>
                      <a:gd name="T8" fmla="*/ 119 w 293"/>
                      <a:gd name="T9" fmla="*/ 2662 h 33"/>
                      <a:gd name="T10" fmla="*/ 139 w 293"/>
                      <a:gd name="T11" fmla="*/ 0 h 33"/>
                      <a:gd name="T12" fmla="*/ 151 w 293"/>
                      <a:gd name="T13" fmla="*/ 0 h 33"/>
                      <a:gd name="T14" fmla="*/ 167 w 293"/>
                      <a:gd name="T15" fmla="*/ 2662 h 33"/>
                      <a:gd name="T16" fmla="*/ 180 w 293"/>
                      <a:gd name="T17" fmla="*/ 3791 h 33"/>
                      <a:gd name="T18" fmla="*/ 196 w 293"/>
                      <a:gd name="T19" fmla="*/ 5399 h 33"/>
                      <a:gd name="T20" fmla="*/ 205 w 293"/>
                      <a:gd name="T21" fmla="*/ 8023 h 33"/>
                      <a:gd name="T22" fmla="*/ 213 w 293"/>
                      <a:gd name="T23" fmla="*/ 10951 h 33"/>
                      <a:gd name="T24" fmla="*/ 219 w 293"/>
                      <a:gd name="T25" fmla="*/ 13735 h 33"/>
                      <a:gd name="T26" fmla="*/ 222 w 293"/>
                      <a:gd name="T27" fmla="*/ 16275 h 33"/>
                      <a:gd name="T28" fmla="*/ 223 w 293"/>
                      <a:gd name="T29" fmla="*/ 19562 h 33"/>
                      <a:gd name="T30" fmla="*/ 222 w 293"/>
                      <a:gd name="T31" fmla="*/ 22214 h 33"/>
                      <a:gd name="T32" fmla="*/ 219 w 293"/>
                      <a:gd name="T33" fmla="*/ 25733 h 33"/>
                      <a:gd name="T34" fmla="*/ 213 w 293"/>
                      <a:gd name="T35" fmla="*/ 27861 h 33"/>
                      <a:gd name="T36" fmla="*/ 205 w 293"/>
                      <a:gd name="T37" fmla="*/ 31638 h 33"/>
                      <a:gd name="T38" fmla="*/ 196 w 293"/>
                      <a:gd name="T39" fmla="*/ 33686 h 33"/>
                      <a:gd name="T40" fmla="*/ 180 w 293"/>
                      <a:gd name="T41" fmla="*/ 35625 h 33"/>
                      <a:gd name="T42" fmla="*/ 167 w 293"/>
                      <a:gd name="T43" fmla="*/ 38386 h 33"/>
                      <a:gd name="T44" fmla="*/ 151 w 293"/>
                      <a:gd name="T45" fmla="*/ 38600 h 33"/>
                      <a:gd name="T46" fmla="*/ 140 w 293"/>
                      <a:gd name="T47" fmla="*/ 38600 h 33"/>
                      <a:gd name="T48" fmla="*/ 119 w 293"/>
                      <a:gd name="T49" fmla="*/ 38600 h 33"/>
                      <a:gd name="T50" fmla="*/ 102 w 293"/>
                      <a:gd name="T51" fmla="*/ 38386 h 33"/>
                      <a:gd name="T52" fmla="*/ 85 w 293"/>
                      <a:gd name="T53" fmla="*/ 33686 h 33"/>
                      <a:gd name="T54" fmla="*/ 0 w 293"/>
                      <a:gd name="T55" fmla="*/ 19562 h 33"/>
                      <a:gd name="T56" fmla="*/ 0 w 293"/>
                      <a:gd name="T57" fmla="*/ 19562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60" name="Line 440">
                  <a:extLst>
                    <a:ext uri="{FF2B5EF4-FFF2-40B4-BE49-F238E27FC236}">
                      <a16:creationId xmlns:a16="http://schemas.microsoft.com/office/drawing/2014/main" id="{9C1F5206-144D-40AE-9B50-B0B9EF7AB39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857" name="AutoShape 441">
                <a:extLst>
                  <a:ext uri="{FF2B5EF4-FFF2-40B4-BE49-F238E27FC236}">
                    <a16:creationId xmlns:a16="http://schemas.microsoft.com/office/drawing/2014/main" id="{0FAF3B66-CA00-47C3-A474-E37793870CF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58" name="Line 442">
                <a:extLst>
                  <a:ext uri="{FF2B5EF4-FFF2-40B4-BE49-F238E27FC236}">
                    <a16:creationId xmlns:a16="http://schemas.microsoft.com/office/drawing/2014/main" id="{896B8A80-17CA-47E9-B3A5-84D5E3E1D4D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66" name="Group 448">
            <a:extLst>
              <a:ext uri="{FF2B5EF4-FFF2-40B4-BE49-F238E27FC236}">
                <a16:creationId xmlns:a16="http://schemas.microsoft.com/office/drawing/2014/main" id="{9C25FCF1-BD22-47D9-80D5-BEB0FC9A8B8D}"/>
              </a:ext>
            </a:extLst>
          </p:cNvPr>
          <p:cNvGrpSpPr>
            <a:grpSpLocks/>
          </p:cNvGrpSpPr>
          <p:nvPr/>
        </p:nvGrpSpPr>
        <p:grpSpPr bwMode="auto">
          <a:xfrm>
            <a:off x="1156387" y="3161485"/>
            <a:ext cx="1506538" cy="1339850"/>
            <a:chOff x="4545" y="394"/>
            <a:chExt cx="392" cy="361"/>
          </a:xfrm>
        </p:grpSpPr>
        <p:sp>
          <p:nvSpPr>
            <p:cNvPr id="867" name="AutoShape 449">
              <a:extLst>
                <a:ext uri="{FF2B5EF4-FFF2-40B4-BE49-F238E27FC236}">
                  <a16:creationId xmlns:a16="http://schemas.microsoft.com/office/drawing/2014/main" id="{48914397-5AB7-47F3-B20B-86DEC850DF2C}"/>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868" name="Freeform 450">
              <a:extLst>
                <a:ext uri="{FF2B5EF4-FFF2-40B4-BE49-F238E27FC236}">
                  <a16:creationId xmlns:a16="http://schemas.microsoft.com/office/drawing/2014/main" id="{8D714EA6-FB9D-467E-99AF-65D6114C8668}"/>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869" name="Freeform 451">
              <a:extLst>
                <a:ext uri="{FF2B5EF4-FFF2-40B4-BE49-F238E27FC236}">
                  <a16:creationId xmlns:a16="http://schemas.microsoft.com/office/drawing/2014/main" id="{1B8D91E9-3E11-43D9-8748-3C23F0E80B92}"/>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870" name="Freeform 452">
              <a:extLst>
                <a:ext uri="{FF2B5EF4-FFF2-40B4-BE49-F238E27FC236}">
                  <a16:creationId xmlns:a16="http://schemas.microsoft.com/office/drawing/2014/main" id="{DB806A3E-4CC1-4552-A99A-D0D9C54AD912}"/>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871" name="Freeform 453">
              <a:extLst>
                <a:ext uri="{FF2B5EF4-FFF2-40B4-BE49-F238E27FC236}">
                  <a16:creationId xmlns:a16="http://schemas.microsoft.com/office/drawing/2014/main" id="{FB861559-94F9-40F4-A743-AC1535C4612D}"/>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872" name="Freeform 454">
              <a:extLst>
                <a:ext uri="{FF2B5EF4-FFF2-40B4-BE49-F238E27FC236}">
                  <a16:creationId xmlns:a16="http://schemas.microsoft.com/office/drawing/2014/main" id="{9F86B3F9-B7FA-477A-9BCE-FD69A05D7779}"/>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873" name="Line 455">
              <a:extLst>
                <a:ext uri="{FF2B5EF4-FFF2-40B4-BE49-F238E27FC236}">
                  <a16:creationId xmlns:a16="http://schemas.microsoft.com/office/drawing/2014/main" id="{6E49A2D9-F935-4C00-BBB7-8AFD6D3FA120}"/>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grpSp>
        <p:nvGrpSpPr>
          <p:cNvPr id="874" name="Group 456">
            <a:extLst>
              <a:ext uri="{FF2B5EF4-FFF2-40B4-BE49-F238E27FC236}">
                <a16:creationId xmlns:a16="http://schemas.microsoft.com/office/drawing/2014/main" id="{947F7AC7-532F-4B2E-ABD3-19A0929AA6F6}"/>
              </a:ext>
            </a:extLst>
          </p:cNvPr>
          <p:cNvGrpSpPr>
            <a:grpSpLocks/>
          </p:cNvGrpSpPr>
          <p:nvPr/>
        </p:nvGrpSpPr>
        <p:grpSpPr bwMode="auto">
          <a:xfrm flipH="1">
            <a:off x="2485062" y="3177898"/>
            <a:ext cx="1506537" cy="1339850"/>
            <a:chOff x="4545" y="394"/>
            <a:chExt cx="392" cy="361"/>
          </a:xfrm>
        </p:grpSpPr>
        <p:sp>
          <p:nvSpPr>
            <p:cNvPr id="875" name="AutoShape 457">
              <a:extLst>
                <a:ext uri="{FF2B5EF4-FFF2-40B4-BE49-F238E27FC236}">
                  <a16:creationId xmlns:a16="http://schemas.microsoft.com/office/drawing/2014/main" id="{F02BD6EF-3905-4C2D-ADC8-93FA6DE05D0A}"/>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876" name="Freeform 458">
              <a:extLst>
                <a:ext uri="{FF2B5EF4-FFF2-40B4-BE49-F238E27FC236}">
                  <a16:creationId xmlns:a16="http://schemas.microsoft.com/office/drawing/2014/main" id="{081C099D-14B3-47A5-BB43-43B6DF16617A}"/>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877" name="Freeform 459">
              <a:extLst>
                <a:ext uri="{FF2B5EF4-FFF2-40B4-BE49-F238E27FC236}">
                  <a16:creationId xmlns:a16="http://schemas.microsoft.com/office/drawing/2014/main" id="{70EC4188-AC32-47E6-8BA5-DBDC45A41476}"/>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878" name="Freeform 460">
              <a:extLst>
                <a:ext uri="{FF2B5EF4-FFF2-40B4-BE49-F238E27FC236}">
                  <a16:creationId xmlns:a16="http://schemas.microsoft.com/office/drawing/2014/main" id="{20FD8F23-AAFF-4981-90A2-4FEC26E21D66}"/>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879" name="Freeform 461">
              <a:extLst>
                <a:ext uri="{FF2B5EF4-FFF2-40B4-BE49-F238E27FC236}">
                  <a16:creationId xmlns:a16="http://schemas.microsoft.com/office/drawing/2014/main" id="{433CF53E-B3FD-4FA4-9468-CCB1E57807B6}"/>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880" name="Freeform 462">
              <a:extLst>
                <a:ext uri="{FF2B5EF4-FFF2-40B4-BE49-F238E27FC236}">
                  <a16:creationId xmlns:a16="http://schemas.microsoft.com/office/drawing/2014/main" id="{A9AB7FFA-1686-4266-BB0A-062B1DCA6B30}"/>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881" name="Line 463">
              <a:extLst>
                <a:ext uri="{FF2B5EF4-FFF2-40B4-BE49-F238E27FC236}">
                  <a16:creationId xmlns:a16="http://schemas.microsoft.com/office/drawing/2014/main" id="{63656FCC-A866-48AD-BD4C-B57A711FF38E}"/>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pic>
        <p:nvPicPr>
          <p:cNvPr id="882" name="Picture 464" descr="messerflugflieger2">
            <a:extLst>
              <a:ext uri="{FF2B5EF4-FFF2-40B4-BE49-F238E27FC236}">
                <a16:creationId xmlns:a16="http://schemas.microsoft.com/office/drawing/2014/main" id="{FFB50F8F-0260-40F0-A401-5109D34E0EC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6200000">
            <a:off x="2234065" y="1183868"/>
            <a:ext cx="2219325" cy="2881312"/>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3" name="Picture 465" descr="messerflugflieger2">
            <a:extLst>
              <a:ext uri="{FF2B5EF4-FFF2-40B4-BE49-F238E27FC236}">
                <a16:creationId xmlns:a16="http://schemas.microsoft.com/office/drawing/2014/main" id="{03DA64FB-CC8F-41EF-98FB-6FED96CE2CD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648488" y="1509603"/>
            <a:ext cx="2346325" cy="2871788"/>
          </a:xfrm>
          <a:prstGeom prst="rect">
            <a:avLst/>
          </a:prstGeo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4" name="Text Box 465">
            <a:extLst>
              <a:ext uri="{FF2B5EF4-FFF2-40B4-BE49-F238E27FC236}">
                <a16:creationId xmlns:a16="http://schemas.microsoft.com/office/drawing/2014/main" id="{4D4E6A53-3663-413D-9E0D-E3509249CAB1}"/>
              </a:ext>
            </a:extLst>
          </p:cNvPr>
          <p:cNvSpPr txBox="1">
            <a:spLocks noChangeArrowheads="1"/>
          </p:cNvSpPr>
          <p:nvPr/>
        </p:nvSpPr>
        <p:spPr bwMode="auto">
          <a:xfrm>
            <a:off x="4378579" y="2426961"/>
            <a:ext cx="31464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en-US" sz="2000" b="1" dirty="0"/>
              <a:t>Aircraft in </a:t>
            </a:r>
            <a:r>
              <a:rPr lang="de-DE" altLang="en-US" sz="2000" b="1" dirty="0" err="1"/>
              <a:t>Knife</a:t>
            </a:r>
            <a:r>
              <a:rPr lang="de-DE" altLang="en-US" sz="2000" b="1" dirty="0"/>
              <a:t>-Edge View </a:t>
            </a:r>
            <a:r>
              <a:rPr lang="de-DE" altLang="en-US" sz="2000" b="1" dirty="0" err="1"/>
              <a:t>from</a:t>
            </a:r>
            <a:r>
              <a:rPr lang="de-DE" altLang="en-US" sz="2000" b="1" dirty="0"/>
              <a:t> Top</a:t>
            </a:r>
          </a:p>
        </p:txBody>
      </p:sp>
      <p:sp>
        <p:nvSpPr>
          <p:cNvPr id="885" name="Text Box 557">
            <a:extLst>
              <a:ext uri="{FF2B5EF4-FFF2-40B4-BE49-F238E27FC236}">
                <a16:creationId xmlns:a16="http://schemas.microsoft.com/office/drawing/2014/main" id="{FB5B7734-F57C-4685-95B4-A1D3E39CE62D}"/>
              </a:ext>
            </a:extLst>
          </p:cNvPr>
          <p:cNvSpPr txBox="1">
            <a:spLocks noChangeArrowheads="1"/>
          </p:cNvSpPr>
          <p:nvPr/>
        </p:nvSpPr>
        <p:spPr bwMode="auto">
          <a:xfrm>
            <a:off x="4386192" y="3429216"/>
            <a:ext cx="31464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en-US" sz="2000" b="1" dirty="0"/>
              <a:t>Aircraft in </a:t>
            </a:r>
            <a:r>
              <a:rPr lang="de-DE" altLang="en-US" sz="2000" b="1" dirty="0" err="1"/>
              <a:t>Knife</a:t>
            </a:r>
            <a:r>
              <a:rPr lang="de-DE" altLang="en-US" sz="2000" b="1" dirty="0"/>
              <a:t>-Edge View </a:t>
            </a:r>
            <a:r>
              <a:rPr lang="de-DE" altLang="en-US" sz="2000" b="1" dirty="0" err="1"/>
              <a:t>from</a:t>
            </a:r>
            <a:r>
              <a:rPr lang="de-DE" altLang="en-US" sz="2000" b="1" dirty="0"/>
              <a:t> Below</a:t>
            </a:r>
          </a:p>
        </p:txBody>
      </p:sp>
      <p:sp>
        <p:nvSpPr>
          <p:cNvPr id="886" name="Oval 86">
            <a:extLst>
              <a:ext uri="{FF2B5EF4-FFF2-40B4-BE49-F238E27FC236}">
                <a16:creationId xmlns:a16="http://schemas.microsoft.com/office/drawing/2014/main" id="{B8D94001-2315-4BFF-8F35-E3CFDF5D00BC}"/>
              </a:ext>
            </a:extLst>
          </p:cNvPr>
          <p:cNvSpPr>
            <a:spLocks noChangeArrowheads="1"/>
          </p:cNvSpPr>
          <p:nvPr/>
        </p:nvSpPr>
        <p:spPr bwMode="auto">
          <a:xfrm>
            <a:off x="1528722" y="6351440"/>
            <a:ext cx="1524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endParaRPr lang="de-DE" altLang="de-DE"/>
          </a:p>
        </p:txBody>
      </p:sp>
      <p:sp>
        <p:nvSpPr>
          <p:cNvPr id="887" name="Text Box 243">
            <a:extLst>
              <a:ext uri="{FF2B5EF4-FFF2-40B4-BE49-F238E27FC236}">
                <a16:creationId xmlns:a16="http://schemas.microsoft.com/office/drawing/2014/main" id="{D50DA539-D342-47CF-B5F2-6ABAC6F4B3E9}"/>
              </a:ext>
            </a:extLst>
          </p:cNvPr>
          <p:cNvSpPr txBox="1">
            <a:spLocks noChangeArrowheads="1"/>
          </p:cNvSpPr>
          <p:nvPr/>
        </p:nvSpPr>
        <p:spPr bwMode="auto">
          <a:xfrm>
            <a:off x="4098929" y="6173922"/>
            <a:ext cx="2627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de-DE" altLang="de-DE" sz="2000" b="1" dirty="0" err="1">
                <a:latin typeface="Arial" panose="020B0604020202020204" pitchFamily="34" charset="0"/>
              </a:rPr>
              <a:t>reference</a:t>
            </a:r>
            <a:r>
              <a:rPr lang="de-DE" altLang="de-DE" sz="2000" b="1" dirty="0">
                <a:latin typeface="Arial" panose="020B0604020202020204" pitchFamily="34" charset="0"/>
              </a:rPr>
              <a:t> </a:t>
            </a:r>
            <a:r>
              <a:rPr lang="de-DE" altLang="de-DE" sz="2000" b="1" dirty="0" err="1">
                <a:latin typeface="Arial" panose="020B0604020202020204" pitchFamily="34" charset="0"/>
              </a:rPr>
              <a:t>points</a:t>
            </a:r>
            <a:endParaRPr lang="de-DE" altLang="de-DE" sz="2000" b="1" dirty="0">
              <a:latin typeface="Arial" panose="020B0604020202020204" pitchFamily="34" charset="0"/>
            </a:endParaRPr>
          </a:p>
        </p:txBody>
      </p:sp>
      <p:sp>
        <p:nvSpPr>
          <p:cNvPr id="888" name="Oval 86">
            <a:extLst>
              <a:ext uri="{FF2B5EF4-FFF2-40B4-BE49-F238E27FC236}">
                <a16:creationId xmlns:a16="http://schemas.microsoft.com/office/drawing/2014/main" id="{3EC05706-F616-49AC-81E6-3F86C8C2F73E}"/>
              </a:ext>
            </a:extLst>
          </p:cNvPr>
          <p:cNvSpPr>
            <a:spLocks noChangeArrowheads="1"/>
          </p:cNvSpPr>
          <p:nvPr/>
        </p:nvSpPr>
        <p:spPr bwMode="auto">
          <a:xfrm>
            <a:off x="1917171" y="6352771"/>
            <a:ext cx="1524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endParaRPr lang="de-DE" altLang="de-DE"/>
          </a:p>
        </p:txBody>
      </p:sp>
      <p:grpSp>
        <p:nvGrpSpPr>
          <p:cNvPr id="889" name="Group 12">
            <a:extLst>
              <a:ext uri="{FF2B5EF4-FFF2-40B4-BE49-F238E27FC236}">
                <a16:creationId xmlns:a16="http://schemas.microsoft.com/office/drawing/2014/main" id="{3A6021FB-CD09-46BD-B8B0-E40016E83873}"/>
              </a:ext>
            </a:extLst>
          </p:cNvPr>
          <p:cNvGrpSpPr>
            <a:grpSpLocks/>
          </p:cNvGrpSpPr>
          <p:nvPr/>
        </p:nvGrpSpPr>
        <p:grpSpPr bwMode="auto">
          <a:xfrm rot="19230513" flipH="1">
            <a:off x="1451642" y="4391154"/>
            <a:ext cx="504825" cy="195263"/>
            <a:chOff x="4875" y="7237"/>
            <a:chExt cx="4230" cy="1883"/>
          </a:xfrm>
        </p:grpSpPr>
        <p:sp>
          <p:nvSpPr>
            <p:cNvPr id="890" name="Arc 13">
              <a:extLst>
                <a:ext uri="{FF2B5EF4-FFF2-40B4-BE49-F238E27FC236}">
                  <a16:creationId xmlns:a16="http://schemas.microsoft.com/office/drawing/2014/main" id="{DE42F668-C819-426F-8E3B-D8B6EB0F387E}"/>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891" name="AutoShape 14">
              <a:extLst>
                <a:ext uri="{FF2B5EF4-FFF2-40B4-BE49-F238E27FC236}">
                  <a16:creationId xmlns:a16="http://schemas.microsoft.com/office/drawing/2014/main" id="{CD8AB127-13BE-4FAE-B8F4-05DDED8B52BA}"/>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6" name="Gruppieren 5">
            <a:extLst>
              <a:ext uri="{FF2B5EF4-FFF2-40B4-BE49-F238E27FC236}">
                <a16:creationId xmlns:a16="http://schemas.microsoft.com/office/drawing/2014/main" id="{C9267C83-F436-472C-87BD-B733B96B4D61}"/>
              </a:ext>
            </a:extLst>
          </p:cNvPr>
          <p:cNvGrpSpPr/>
          <p:nvPr/>
        </p:nvGrpSpPr>
        <p:grpSpPr>
          <a:xfrm>
            <a:off x="6183944" y="4323696"/>
            <a:ext cx="873002" cy="626433"/>
            <a:chOff x="6183944" y="4628488"/>
            <a:chExt cx="873002" cy="626433"/>
          </a:xfrm>
        </p:grpSpPr>
        <p:sp>
          <p:nvSpPr>
            <p:cNvPr id="893" name="Arc 13">
              <a:extLst>
                <a:ext uri="{FF2B5EF4-FFF2-40B4-BE49-F238E27FC236}">
                  <a16:creationId xmlns:a16="http://schemas.microsoft.com/office/drawing/2014/main" id="{ABDB96A5-BDB6-4949-A5C3-214A77F605BD}"/>
                </a:ext>
              </a:extLst>
            </p:cNvPr>
            <p:cNvSpPr>
              <a:spLocks/>
            </p:cNvSpPr>
            <p:nvPr/>
          </p:nvSpPr>
          <p:spPr bwMode="auto">
            <a:xfrm rot="19230513" flipH="1">
              <a:off x="6183944" y="4628488"/>
              <a:ext cx="873002" cy="281928"/>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894" name="AutoShape 14">
              <a:extLst>
                <a:ext uri="{FF2B5EF4-FFF2-40B4-BE49-F238E27FC236}">
                  <a16:creationId xmlns:a16="http://schemas.microsoft.com/office/drawing/2014/main" id="{F4F0E1DA-7AAB-457B-B325-AE9ED68C8171}"/>
                </a:ext>
              </a:extLst>
            </p:cNvPr>
            <p:cNvSpPr>
              <a:spLocks noChangeArrowheads="1"/>
            </p:cNvSpPr>
            <p:nvPr/>
          </p:nvSpPr>
          <p:spPr bwMode="auto">
            <a:xfrm rot="9733198">
              <a:off x="6321145" y="5125818"/>
              <a:ext cx="114869" cy="129103"/>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895" name="Text Box 372">
            <a:extLst>
              <a:ext uri="{FF2B5EF4-FFF2-40B4-BE49-F238E27FC236}">
                <a16:creationId xmlns:a16="http://schemas.microsoft.com/office/drawing/2014/main" id="{2D0F5130-DBC6-4FCB-AAAF-3AA5300DE8BE}"/>
              </a:ext>
            </a:extLst>
          </p:cNvPr>
          <p:cNvSpPr txBox="1">
            <a:spLocks noChangeArrowheads="1"/>
          </p:cNvSpPr>
          <p:nvPr/>
        </p:nvSpPr>
        <p:spPr bwMode="auto">
          <a:xfrm>
            <a:off x="2057735" y="4515891"/>
            <a:ext cx="15913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2000" b="1" dirty="0" err="1"/>
              <a:t>part</a:t>
            </a:r>
            <a:r>
              <a:rPr lang="de-DE" altLang="de-DE" sz="2000" b="1" dirty="0"/>
              <a:t> roll</a:t>
            </a:r>
          </a:p>
        </p:txBody>
      </p:sp>
      <p:sp>
        <p:nvSpPr>
          <p:cNvPr id="896" name="Text Box 372">
            <a:extLst>
              <a:ext uri="{FF2B5EF4-FFF2-40B4-BE49-F238E27FC236}">
                <a16:creationId xmlns:a16="http://schemas.microsoft.com/office/drawing/2014/main" id="{174319D3-85AE-4CC6-95BF-8F5F1DC0D28F}"/>
              </a:ext>
            </a:extLst>
          </p:cNvPr>
          <p:cNvSpPr txBox="1">
            <a:spLocks noChangeArrowheads="1"/>
          </p:cNvSpPr>
          <p:nvPr/>
        </p:nvSpPr>
        <p:spPr bwMode="auto">
          <a:xfrm>
            <a:off x="6553080" y="4454421"/>
            <a:ext cx="914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2000" b="1" dirty="0"/>
              <a:t>roll</a:t>
            </a:r>
          </a:p>
        </p:txBody>
      </p:sp>
      <p:sp>
        <p:nvSpPr>
          <p:cNvPr id="897" name="Text Box 243">
            <a:extLst>
              <a:ext uri="{FF2B5EF4-FFF2-40B4-BE49-F238E27FC236}">
                <a16:creationId xmlns:a16="http://schemas.microsoft.com/office/drawing/2014/main" id="{F695C3F2-8AD0-4AAC-BFF8-267007F57425}"/>
              </a:ext>
            </a:extLst>
          </p:cNvPr>
          <p:cNvSpPr txBox="1">
            <a:spLocks noChangeArrowheads="1"/>
          </p:cNvSpPr>
          <p:nvPr/>
        </p:nvSpPr>
        <p:spPr bwMode="auto">
          <a:xfrm>
            <a:off x="4400649" y="5612448"/>
            <a:ext cx="2627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de-DE" altLang="de-DE" sz="2000" b="1" dirty="0" err="1">
                <a:latin typeface="Arial" panose="020B0604020202020204" pitchFamily="34" charset="0"/>
              </a:rPr>
              <a:t>snap</a:t>
            </a:r>
            <a:r>
              <a:rPr lang="de-DE" altLang="de-DE" sz="2000" b="1" dirty="0">
                <a:latin typeface="Arial" panose="020B0604020202020204" pitchFamily="34" charset="0"/>
              </a:rPr>
              <a:t> </a:t>
            </a:r>
            <a:r>
              <a:rPr lang="de-DE" altLang="de-DE" sz="2000" b="1" dirty="0" err="1">
                <a:latin typeface="Arial" panose="020B0604020202020204" pitchFamily="34" charset="0"/>
              </a:rPr>
              <a:t>rolls</a:t>
            </a:r>
            <a:endParaRPr lang="de-DE" altLang="de-DE" sz="2000" b="1" dirty="0">
              <a:latin typeface="Arial" panose="020B0604020202020204" pitchFamily="34" charset="0"/>
            </a:endParaRPr>
          </a:p>
        </p:txBody>
      </p:sp>
      <p:grpSp>
        <p:nvGrpSpPr>
          <p:cNvPr id="898" name="Group 1136">
            <a:extLst>
              <a:ext uri="{FF2B5EF4-FFF2-40B4-BE49-F238E27FC236}">
                <a16:creationId xmlns:a16="http://schemas.microsoft.com/office/drawing/2014/main" id="{7024609A-3328-4FCF-AD35-B3773592FDE4}"/>
              </a:ext>
            </a:extLst>
          </p:cNvPr>
          <p:cNvGrpSpPr>
            <a:grpSpLocks/>
          </p:cNvGrpSpPr>
          <p:nvPr/>
        </p:nvGrpSpPr>
        <p:grpSpPr bwMode="auto">
          <a:xfrm rot="10800000" flipV="1">
            <a:off x="1477125" y="5618812"/>
            <a:ext cx="365125" cy="246062"/>
            <a:chOff x="4369" y="894"/>
            <a:chExt cx="230" cy="155"/>
          </a:xfrm>
        </p:grpSpPr>
        <p:sp>
          <p:nvSpPr>
            <p:cNvPr id="899" name="AutoShape 1137">
              <a:extLst>
                <a:ext uri="{FF2B5EF4-FFF2-40B4-BE49-F238E27FC236}">
                  <a16:creationId xmlns:a16="http://schemas.microsoft.com/office/drawing/2014/main" id="{5F902638-9E8A-49BF-B46A-A7BAD48377D2}"/>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900" name="Line 1138">
              <a:extLst>
                <a:ext uri="{FF2B5EF4-FFF2-40B4-BE49-F238E27FC236}">
                  <a16:creationId xmlns:a16="http://schemas.microsoft.com/office/drawing/2014/main" id="{03BAFE72-3EB7-44E8-88BA-9840380C4D55}"/>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901" name="Group 1136">
            <a:extLst>
              <a:ext uri="{FF2B5EF4-FFF2-40B4-BE49-F238E27FC236}">
                <a16:creationId xmlns:a16="http://schemas.microsoft.com/office/drawing/2014/main" id="{F053707F-90D0-4224-8901-CDE6567FCBAD}"/>
              </a:ext>
            </a:extLst>
          </p:cNvPr>
          <p:cNvGrpSpPr>
            <a:grpSpLocks/>
          </p:cNvGrpSpPr>
          <p:nvPr/>
        </p:nvGrpSpPr>
        <p:grpSpPr bwMode="auto">
          <a:xfrm rot="10800000" flipV="1">
            <a:off x="2502660" y="5612448"/>
            <a:ext cx="365125" cy="246062"/>
            <a:chOff x="4369" y="894"/>
            <a:chExt cx="230" cy="155"/>
          </a:xfrm>
          <a:solidFill>
            <a:schemeClr val="tx1"/>
          </a:solidFill>
        </p:grpSpPr>
        <p:sp>
          <p:nvSpPr>
            <p:cNvPr id="902" name="AutoShape 1137">
              <a:extLst>
                <a:ext uri="{FF2B5EF4-FFF2-40B4-BE49-F238E27FC236}">
                  <a16:creationId xmlns:a16="http://schemas.microsoft.com/office/drawing/2014/main" id="{C659AE45-5934-431E-9B66-3DAE9021432F}"/>
                </a:ext>
              </a:extLst>
            </p:cNvPr>
            <p:cNvSpPr>
              <a:spLocks noChangeArrowheads="1"/>
            </p:cNvSpPr>
            <p:nvPr/>
          </p:nvSpPr>
          <p:spPr bwMode="auto">
            <a:xfrm>
              <a:off x="4384" y="894"/>
              <a:ext cx="215" cy="155"/>
            </a:xfrm>
            <a:prstGeom prst="triangle">
              <a:avLst>
                <a:gd name="adj" fmla="val 50000"/>
              </a:avLst>
            </a:prstGeom>
            <a:grp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903" name="Line 1138">
              <a:extLst>
                <a:ext uri="{FF2B5EF4-FFF2-40B4-BE49-F238E27FC236}">
                  <a16:creationId xmlns:a16="http://schemas.microsoft.com/office/drawing/2014/main" id="{D45986F9-F5D1-4E5D-9CBC-10A264E08D40}"/>
                </a:ext>
              </a:extLst>
            </p:cNvPr>
            <p:cNvSpPr>
              <a:spLocks noChangeShapeType="1"/>
            </p:cNvSpPr>
            <p:nvPr/>
          </p:nvSpPr>
          <p:spPr bwMode="auto">
            <a:xfrm>
              <a:off x="4369" y="902"/>
              <a:ext cx="120" cy="0"/>
            </a:xfrm>
            <a:prstGeom prst="line">
              <a:avLst/>
            </a:prstGeom>
            <a:gr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2" name="Textfeld 1">
            <a:extLst>
              <a:ext uri="{FF2B5EF4-FFF2-40B4-BE49-F238E27FC236}">
                <a16:creationId xmlns:a16="http://schemas.microsoft.com/office/drawing/2014/main" id="{423285CE-DC11-4EEC-B1CB-80257AB7C4A5}"/>
              </a:ext>
            </a:extLst>
          </p:cNvPr>
          <p:cNvSpPr txBox="1"/>
          <p:nvPr/>
        </p:nvSpPr>
        <p:spPr>
          <a:xfrm>
            <a:off x="2084523" y="5016917"/>
            <a:ext cx="1424884" cy="400110"/>
          </a:xfrm>
          <a:prstGeom prst="rect">
            <a:avLst/>
          </a:prstGeom>
          <a:noFill/>
        </p:spPr>
        <p:txBody>
          <a:bodyPr wrap="square" rtlCol="0">
            <a:spAutoFit/>
          </a:bodyPr>
          <a:lstStyle/>
          <a:p>
            <a:r>
              <a:rPr lang="de-DE" sz="2000" b="1" dirty="0"/>
              <a:t>pos. </a:t>
            </a:r>
            <a:r>
              <a:rPr lang="de-DE" sz="2000" b="1" dirty="0" err="1"/>
              <a:t>spin</a:t>
            </a:r>
            <a:endParaRPr lang="de-DE" sz="2000" b="1" dirty="0"/>
          </a:p>
        </p:txBody>
      </p:sp>
      <p:sp>
        <p:nvSpPr>
          <p:cNvPr id="904" name="Textfeld 903">
            <a:extLst>
              <a:ext uri="{FF2B5EF4-FFF2-40B4-BE49-F238E27FC236}">
                <a16:creationId xmlns:a16="http://schemas.microsoft.com/office/drawing/2014/main" id="{41AE4B3A-3318-4B62-BE30-F691C64FA9EF}"/>
              </a:ext>
            </a:extLst>
          </p:cNvPr>
          <p:cNvSpPr txBox="1"/>
          <p:nvPr/>
        </p:nvSpPr>
        <p:spPr>
          <a:xfrm>
            <a:off x="2364724" y="5833602"/>
            <a:ext cx="757083" cy="400110"/>
          </a:xfrm>
          <a:prstGeom prst="rect">
            <a:avLst/>
          </a:prstGeom>
          <a:noFill/>
        </p:spPr>
        <p:txBody>
          <a:bodyPr wrap="square" rtlCol="0">
            <a:spAutoFit/>
          </a:bodyPr>
          <a:lstStyle/>
          <a:p>
            <a:r>
              <a:rPr lang="de-DE" sz="2000" b="1" dirty="0"/>
              <a:t>neg.</a:t>
            </a:r>
          </a:p>
        </p:txBody>
      </p:sp>
      <p:grpSp>
        <p:nvGrpSpPr>
          <p:cNvPr id="909" name="Group 12">
            <a:extLst>
              <a:ext uri="{FF2B5EF4-FFF2-40B4-BE49-F238E27FC236}">
                <a16:creationId xmlns:a16="http://schemas.microsoft.com/office/drawing/2014/main" id="{1029C1F0-BDD7-4460-8AD5-E6F6A1A50CAF}"/>
              </a:ext>
            </a:extLst>
          </p:cNvPr>
          <p:cNvGrpSpPr>
            <a:grpSpLocks/>
          </p:cNvGrpSpPr>
          <p:nvPr/>
        </p:nvGrpSpPr>
        <p:grpSpPr bwMode="auto">
          <a:xfrm rot="19230513" flipH="1">
            <a:off x="3904898" y="4494266"/>
            <a:ext cx="504825" cy="195263"/>
            <a:chOff x="4875" y="7237"/>
            <a:chExt cx="4230" cy="1883"/>
          </a:xfrm>
        </p:grpSpPr>
        <p:sp>
          <p:nvSpPr>
            <p:cNvPr id="910" name="Arc 13">
              <a:extLst>
                <a:ext uri="{FF2B5EF4-FFF2-40B4-BE49-F238E27FC236}">
                  <a16:creationId xmlns:a16="http://schemas.microsoft.com/office/drawing/2014/main" id="{7C65F6CC-61E2-4D84-AF14-19BA3A0AE74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11" name="AutoShape 14">
              <a:extLst>
                <a:ext uri="{FF2B5EF4-FFF2-40B4-BE49-F238E27FC236}">
                  <a16:creationId xmlns:a16="http://schemas.microsoft.com/office/drawing/2014/main" id="{8A156931-6F06-4562-9CF1-3F4DF2DC00BE}"/>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912" name="Text Box 372">
            <a:extLst>
              <a:ext uri="{FF2B5EF4-FFF2-40B4-BE49-F238E27FC236}">
                <a16:creationId xmlns:a16="http://schemas.microsoft.com/office/drawing/2014/main" id="{46E3E1A8-D8C4-4EDB-9833-2CA1A408121C}"/>
              </a:ext>
            </a:extLst>
          </p:cNvPr>
          <p:cNvSpPr txBox="1">
            <a:spLocks noChangeArrowheads="1"/>
          </p:cNvSpPr>
          <p:nvPr/>
        </p:nvSpPr>
        <p:spPr bwMode="auto">
          <a:xfrm>
            <a:off x="4322642" y="4462152"/>
            <a:ext cx="159134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2000" b="1" dirty="0"/>
              <a:t>half roll</a:t>
            </a:r>
          </a:p>
        </p:txBody>
      </p:sp>
      <p:sp>
        <p:nvSpPr>
          <p:cNvPr id="4" name="Textfeld 3">
            <a:extLst>
              <a:ext uri="{FF2B5EF4-FFF2-40B4-BE49-F238E27FC236}">
                <a16:creationId xmlns:a16="http://schemas.microsoft.com/office/drawing/2014/main" id="{FD2F69EE-2B5C-469C-A5AD-728423B04582}"/>
              </a:ext>
            </a:extLst>
          </p:cNvPr>
          <p:cNvSpPr txBox="1"/>
          <p:nvPr/>
        </p:nvSpPr>
        <p:spPr>
          <a:xfrm>
            <a:off x="1427955" y="4683797"/>
            <a:ext cx="527145" cy="369332"/>
          </a:xfrm>
          <a:prstGeom prst="rect">
            <a:avLst/>
          </a:prstGeom>
          <a:noFill/>
        </p:spPr>
        <p:txBody>
          <a:bodyPr wrap="square" rtlCol="0">
            <a:spAutoFit/>
          </a:bodyPr>
          <a:lstStyle/>
          <a:p>
            <a:r>
              <a:rPr lang="de-DE" dirty="0"/>
              <a:t>¼ </a:t>
            </a:r>
          </a:p>
        </p:txBody>
      </p:sp>
      <p:grpSp>
        <p:nvGrpSpPr>
          <p:cNvPr id="913" name="Group 264">
            <a:extLst>
              <a:ext uri="{FF2B5EF4-FFF2-40B4-BE49-F238E27FC236}">
                <a16:creationId xmlns:a16="http://schemas.microsoft.com/office/drawing/2014/main" id="{FBD52818-DFAC-4043-A256-07F07E19007E}"/>
              </a:ext>
            </a:extLst>
          </p:cNvPr>
          <p:cNvGrpSpPr>
            <a:grpSpLocks/>
          </p:cNvGrpSpPr>
          <p:nvPr/>
        </p:nvGrpSpPr>
        <p:grpSpPr bwMode="auto">
          <a:xfrm>
            <a:off x="1504450" y="5155895"/>
            <a:ext cx="477139" cy="184402"/>
            <a:chOff x="8533" y="5653"/>
            <a:chExt cx="780" cy="270"/>
          </a:xfrm>
          <a:solidFill>
            <a:schemeClr val="bg1"/>
          </a:solidFill>
        </p:grpSpPr>
        <p:sp>
          <p:nvSpPr>
            <p:cNvPr id="914" name="Line 265">
              <a:extLst>
                <a:ext uri="{FF2B5EF4-FFF2-40B4-BE49-F238E27FC236}">
                  <a16:creationId xmlns:a16="http://schemas.microsoft.com/office/drawing/2014/main" id="{96F20EF9-8EED-49C8-B4A3-EE3547A12BCF}"/>
                </a:ext>
              </a:extLst>
            </p:cNvPr>
            <p:cNvSpPr>
              <a:spLocks noChangeShapeType="1"/>
            </p:cNvSpPr>
            <p:nvPr/>
          </p:nvSpPr>
          <p:spPr bwMode="auto">
            <a:xfrm>
              <a:off x="9298" y="5653"/>
              <a:ext cx="15" cy="237"/>
            </a:xfrm>
            <a:prstGeom prst="line">
              <a:avLst/>
            </a:prstGeom>
            <a:grpFill/>
            <a:ln w="9525">
              <a:solidFill>
                <a:srgbClr val="000000"/>
              </a:solidFill>
              <a:round/>
              <a:headEnd/>
              <a:tailEnd/>
            </a:ln>
            <a:extLst/>
          </p:spPr>
          <p:txBody>
            <a:bodyPr/>
            <a:lstStyle/>
            <a:p>
              <a:endParaRPr lang="de-DE"/>
            </a:p>
          </p:txBody>
        </p:sp>
        <p:sp>
          <p:nvSpPr>
            <p:cNvPr id="915" name="AutoShape 266">
              <a:extLst>
                <a:ext uri="{FF2B5EF4-FFF2-40B4-BE49-F238E27FC236}">
                  <a16:creationId xmlns:a16="http://schemas.microsoft.com/office/drawing/2014/main" id="{7540F113-A5F2-4BA2-8BD6-E7275E2308E6}"/>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916" name="Textfeld 915">
            <a:extLst>
              <a:ext uri="{FF2B5EF4-FFF2-40B4-BE49-F238E27FC236}">
                <a16:creationId xmlns:a16="http://schemas.microsoft.com/office/drawing/2014/main" id="{345C0BBA-5DDB-4B09-A017-93515B13CD26}"/>
              </a:ext>
            </a:extLst>
          </p:cNvPr>
          <p:cNvSpPr txBox="1"/>
          <p:nvPr/>
        </p:nvSpPr>
        <p:spPr>
          <a:xfrm>
            <a:off x="1387602" y="5849218"/>
            <a:ext cx="757083" cy="400110"/>
          </a:xfrm>
          <a:prstGeom prst="rect">
            <a:avLst/>
          </a:prstGeom>
          <a:noFill/>
        </p:spPr>
        <p:txBody>
          <a:bodyPr wrap="square" rtlCol="0">
            <a:spAutoFit/>
          </a:bodyPr>
          <a:lstStyle/>
          <a:p>
            <a:r>
              <a:rPr lang="de-DE" sz="2000" b="1" dirty="0"/>
              <a:t>pos.</a:t>
            </a:r>
          </a:p>
        </p:txBody>
      </p:sp>
      <p:grpSp>
        <p:nvGrpSpPr>
          <p:cNvPr id="917" name="Group 264">
            <a:extLst>
              <a:ext uri="{FF2B5EF4-FFF2-40B4-BE49-F238E27FC236}">
                <a16:creationId xmlns:a16="http://schemas.microsoft.com/office/drawing/2014/main" id="{3739F007-20C1-474D-BA46-1A4F3DF68FEB}"/>
              </a:ext>
            </a:extLst>
          </p:cNvPr>
          <p:cNvGrpSpPr>
            <a:grpSpLocks/>
          </p:cNvGrpSpPr>
          <p:nvPr/>
        </p:nvGrpSpPr>
        <p:grpSpPr bwMode="auto">
          <a:xfrm>
            <a:off x="3984050" y="5118241"/>
            <a:ext cx="477139" cy="184402"/>
            <a:chOff x="8533" y="5653"/>
            <a:chExt cx="780" cy="270"/>
          </a:xfrm>
        </p:grpSpPr>
        <p:sp>
          <p:nvSpPr>
            <p:cNvPr id="918" name="Line 265">
              <a:extLst>
                <a:ext uri="{FF2B5EF4-FFF2-40B4-BE49-F238E27FC236}">
                  <a16:creationId xmlns:a16="http://schemas.microsoft.com/office/drawing/2014/main" id="{428FDD93-D087-404A-B856-4C78CF6E6678}"/>
                </a:ext>
              </a:extLst>
            </p:cNvPr>
            <p:cNvSpPr>
              <a:spLocks noChangeShapeType="1"/>
            </p:cNvSpPr>
            <p:nvPr/>
          </p:nvSpPr>
          <p:spPr bwMode="auto">
            <a:xfrm>
              <a:off x="9298" y="5653"/>
              <a:ext cx="1" cy="2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19" name="AutoShape 266">
              <a:extLst>
                <a:ext uri="{FF2B5EF4-FFF2-40B4-BE49-F238E27FC236}">
                  <a16:creationId xmlns:a16="http://schemas.microsoft.com/office/drawing/2014/main" id="{A5187F6A-1A1E-4F42-9523-CC8AE4902909}"/>
                </a:ext>
              </a:extLst>
            </p:cNvPr>
            <p:cNvSpPr>
              <a:spLocks noChangeArrowheads="1"/>
            </p:cNvSpPr>
            <p:nvPr/>
          </p:nvSpPr>
          <p:spPr bwMode="auto">
            <a:xfrm rot="5400000">
              <a:off x="8788" y="5398"/>
              <a:ext cx="270" cy="780"/>
            </a:xfrm>
            <a:prstGeom prst="rtTriangle">
              <a:avLst/>
            </a:prstGeom>
            <a:solidFill>
              <a:schemeClr val="tx1"/>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921" name="Textfeld 920">
            <a:extLst>
              <a:ext uri="{FF2B5EF4-FFF2-40B4-BE49-F238E27FC236}">
                <a16:creationId xmlns:a16="http://schemas.microsoft.com/office/drawing/2014/main" id="{61E3A36B-5806-47FE-A4E0-46A7CDC91137}"/>
              </a:ext>
            </a:extLst>
          </p:cNvPr>
          <p:cNvSpPr txBox="1"/>
          <p:nvPr/>
        </p:nvSpPr>
        <p:spPr>
          <a:xfrm>
            <a:off x="4634539" y="4945408"/>
            <a:ext cx="1424884" cy="400110"/>
          </a:xfrm>
          <a:prstGeom prst="rect">
            <a:avLst/>
          </a:prstGeom>
          <a:noFill/>
        </p:spPr>
        <p:txBody>
          <a:bodyPr wrap="square" rtlCol="0">
            <a:spAutoFit/>
          </a:bodyPr>
          <a:lstStyle/>
          <a:p>
            <a:r>
              <a:rPr lang="de-DE" sz="2000" b="1"/>
              <a:t>neg. </a:t>
            </a:r>
            <a:r>
              <a:rPr lang="de-DE" sz="2000" b="1" dirty="0" err="1"/>
              <a:t>spin</a:t>
            </a:r>
            <a:endParaRPr lang="de-DE" sz="2000" b="1" dirty="0"/>
          </a:p>
        </p:txBody>
      </p:sp>
    </p:spTree>
  </p:cSld>
  <p:clrMapOvr>
    <a:masterClrMapping/>
  </p:clrMapOvr>
  <p:transition>
    <p:pull dir="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136">
            <a:extLst>
              <a:ext uri="{FF2B5EF4-FFF2-40B4-BE49-F238E27FC236}">
                <a16:creationId xmlns:a16="http://schemas.microsoft.com/office/drawing/2014/main" id="{473A4E7D-1371-434A-B159-6A398C5100AD}"/>
              </a:ext>
            </a:extLst>
          </p:cNvPr>
          <p:cNvSpPr>
            <a:spLocks noChangeArrowheads="1"/>
          </p:cNvSpPr>
          <p:nvPr/>
        </p:nvSpPr>
        <p:spPr bwMode="auto">
          <a:xfrm>
            <a:off x="0" y="0"/>
            <a:ext cx="9144000" cy="6858000"/>
          </a:xfrm>
          <a:prstGeom prst="rect">
            <a:avLst/>
          </a:prstGeom>
          <a:gradFill rotWithShape="0">
            <a:gsLst>
              <a:gs pos="0">
                <a:srgbClr val="3DA759"/>
              </a:gs>
              <a:gs pos="100000">
                <a:srgbClr val="BDE7A1"/>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67" name="Text Box 169">
            <a:extLst>
              <a:ext uri="{FF2B5EF4-FFF2-40B4-BE49-F238E27FC236}">
                <a16:creationId xmlns:a16="http://schemas.microsoft.com/office/drawing/2014/main" id="{CB9200C2-42E8-40CA-811D-99392B2AEAA2}"/>
              </a:ext>
            </a:extLst>
          </p:cNvPr>
          <p:cNvSpPr txBox="1">
            <a:spLocks noChangeArrowheads="1"/>
          </p:cNvSpPr>
          <p:nvPr/>
        </p:nvSpPr>
        <p:spPr bwMode="auto">
          <a:xfrm>
            <a:off x="4922838" y="4376738"/>
            <a:ext cx="542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GB" altLang="de-DE" sz="1400" b="1">
                <a:solidFill>
                  <a:srgbClr val="02369E"/>
                </a:solidFill>
              </a:rPr>
              <a:t>120</a:t>
            </a:r>
            <a:r>
              <a:rPr lang="en-GB" altLang="de-DE" sz="1400" b="1" baseline="30000">
                <a:solidFill>
                  <a:srgbClr val="02369E"/>
                </a:solidFill>
              </a:rPr>
              <a:t>0</a:t>
            </a:r>
            <a:endParaRPr lang="en-GB" altLang="de-DE" sz="1400" b="1">
              <a:solidFill>
                <a:srgbClr val="02369E"/>
              </a:solidFill>
            </a:endParaRPr>
          </a:p>
        </p:txBody>
      </p:sp>
      <p:sp>
        <p:nvSpPr>
          <p:cNvPr id="11268" name="Text Box 176">
            <a:extLst>
              <a:ext uri="{FF2B5EF4-FFF2-40B4-BE49-F238E27FC236}">
                <a16:creationId xmlns:a16="http://schemas.microsoft.com/office/drawing/2014/main" id="{9A63B600-4D74-42AD-91AD-956C63ED5E27}"/>
              </a:ext>
            </a:extLst>
          </p:cNvPr>
          <p:cNvSpPr txBox="1">
            <a:spLocks noChangeArrowheads="1"/>
          </p:cNvSpPr>
          <p:nvPr/>
        </p:nvSpPr>
        <p:spPr bwMode="auto">
          <a:xfrm>
            <a:off x="8054975" y="6596063"/>
            <a:ext cx="18415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en-GB" altLang="de-DE" sz="1400" b="1">
              <a:solidFill>
                <a:srgbClr val="CC3300"/>
              </a:solidFill>
            </a:endParaRPr>
          </a:p>
        </p:txBody>
      </p:sp>
      <p:sp>
        <p:nvSpPr>
          <p:cNvPr id="11269" name="Rectangle 220">
            <a:extLst>
              <a:ext uri="{FF2B5EF4-FFF2-40B4-BE49-F238E27FC236}">
                <a16:creationId xmlns:a16="http://schemas.microsoft.com/office/drawing/2014/main" id="{A6BC21BA-8A60-4943-BDF3-CC7ACAA34E4B}"/>
              </a:ext>
            </a:extLst>
          </p:cNvPr>
          <p:cNvSpPr>
            <a:spLocks noChangeArrowheads="1"/>
          </p:cNvSpPr>
          <p:nvPr/>
        </p:nvSpPr>
        <p:spPr bwMode="auto">
          <a:xfrm>
            <a:off x="0" y="0"/>
            <a:ext cx="9144000" cy="6858000"/>
          </a:xfrm>
          <a:prstGeom prst="rect">
            <a:avLst/>
          </a:prstGeom>
          <a:gradFill rotWithShape="0">
            <a:gsLst>
              <a:gs pos="0">
                <a:srgbClr val="3DA759"/>
              </a:gs>
              <a:gs pos="100000">
                <a:srgbClr val="BDE7A1"/>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70" name="Line 222">
            <a:extLst>
              <a:ext uri="{FF2B5EF4-FFF2-40B4-BE49-F238E27FC236}">
                <a16:creationId xmlns:a16="http://schemas.microsoft.com/office/drawing/2014/main" id="{13DD7A86-442B-4EA8-B9B1-24A91E349177}"/>
              </a:ext>
            </a:extLst>
          </p:cNvPr>
          <p:cNvSpPr>
            <a:spLocks noChangeShapeType="1"/>
          </p:cNvSpPr>
          <p:nvPr/>
        </p:nvSpPr>
        <p:spPr bwMode="auto">
          <a:xfrm>
            <a:off x="228600" y="5156200"/>
            <a:ext cx="8915400" cy="1270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271" name="Text Box 223">
            <a:extLst>
              <a:ext uri="{FF2B5EF4-FFF2-40B4-BE49-F238E27FC236}">
                <a16:creationId xmlns:a16="http://schemas.microsoft.com/office/drawing/2014/main" id="{8C6924A7-D0DC-4AE7-B5D4-EFE0797974FA}"/>
              </a:ext>
            </a:extLst>
          </p:cNvPr>
          <p:cNvSpPr txBox="1">
            <a:spLocks noChangeArrowheads="1"/>
          </p:cNvSpPr>
          <p:nvPr/>
        </p:nvSpPr>
        <p:spPr bwMode="auto">
          <a:xfrm>
            <a:off x="4287838" y="5599113"/>
            <a:ext cx="1069975"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r>
              <a:rPr lang="en-GB" altLang="de-DE" sz="1400" b="1">
                <a:solidFill>
                  <a:srgbClr val="CC3300"/>
                </a:solidFill>
              </a:rPr>
              <a:t>Safety line</a:t>
            </a:r>
          </a:p>
        </p:txBody>
      </p:sp>
      <p:graphicFrame>
        <p:nvGraphicFramePr>
          <p:cNvPr id="11272" name="Object 224">
            <a:extLst>
              <a:ext uri="{FF2B5EF4-FFF2-40B4-BE49-F238E27FC236}">
                <a16:creationId xmlns:a16="http://schemas.microsoft.com/office/drawing/2014/main" id="{1C04D4D8-D3E8-40B6-BDE1-9D733D25C344}"/>
              </a:ext>
            </a:extLst>
          </p:cNvPr>
          <p:cNvGraphicFramePr>
            <a:graphicFrameLocks noChangeAspect="1"/>
          </p:cNvGraphicFramePr>
          <p:nvPr/>
        </p:nvGraphicFramePr>
        <p:xfrm>
          <a:off x="4716463" y="1916113"/>
          <a:ext cx="409575" cy="217487"/>
        </p:xfrm>
        <a:graphic>
          <a:graphicData uri="http://schemas.openxmlformats.org/presentationml/2006/ole">
            <mc:AlternateContent xmlns:mc="http://schemas.openxmlformats.org/markup-compatibility/2006">
              <mc:Choice xmlns:v="urn:schemas-microsoft-com:vml" Requires="v">
                <p:oleObj spid="_x0000_s11711" name="Designer Zeichnung" r:id="rId3" imgW="304800" imgH="304800" progId="Designer.Drawing.7">
                  <p:embed/>
                </p:oleObj>
              </mc:Choice>
              <mc:Fallback>
                <p:oleObj name="Designer Zeichnung" r:id="rId3" imgW="304800" imgH="304800" progId="Designer.Drawing.7">
                  <p:embed/>
                  <p:pic>
                    <p:nvPicPr>
                      <p:cNvPr id="0" name="Object 2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16463" y="1916113"/>
                        <a:ext cx="4095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73" name="Text Box 225">
            <a:extLst>
              <a:ext uri="{FF2B5EF4-FFF2-40B4-BE49-F238E27FC236}">
                <a16:creationId xmlns:a16="http://schemas.microsoft.com/office/drawing/2014/main" id="{4F83A055-38E6-411F-9718-EC2E3FFA2C56}"/>
              </a:ext>
            </a:extLst>
          </p:cNvPr>
          <p:cNvSpPr txBox="1">
            <a:spLocks noChangeArrowheads="1"/>
          </p:cNvSpPr>
          <p:nvPr/>
        </p:nvSpPr>
        <p:spPr bwMode="auto">
          <a:xfrm>
            <a:off x="5292725" y="1773238"/>
            <a:ext cx="144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2400" b="1">
                <a:solidFill>
                  <a:srgbClr val="02369E"/>
                </a:solidFill>
              </a:rPr>
              <a:t>wind</a:t>
            </a:r>
          </a:p>
        </p:txBody>
      </p:sp>
      <p:sp>
        <p:nvSpPr>
          <p:cNvPr id="11274" name="Text Box 227">
            <a:extLst>
              <a:ext uri="{FF2B5EF4-FFF2-40B4-BE49-F238E27FC236}">
                <a16:creationId xmlns:a16="http://schemas.microsoft.com/office/drawing/2014/main" id="{A5D7BB81-332F-471E-99C3-58A73DB233FA}"/>
              </a:ext>
            </a:extLst>
          </p:cNvPr>
          <p:cNvSpPr txBox="1">
            <a:spLocks noChangeArrowheads="1"/>
          </p:cNvSpPr>
          <p:nvPr/>
        </p:nvSpPr>
        <p:spPr bwMode="auto">
          <a:xfrm>
            <a:off x="8054975" y="6596063"/>
            <a:ext cx="18415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en-GB" altLang="de-DE" sz="1400" b="1">
              <a:solidFill>
                <a:srgbClr val="CC3300"/>
              </a:solidFill>
            </a:endParaRPr>
          </a:p>
        </p:txBody>
      </p:sp>
      <p:grpSp>
        <p:nvGrpSpPr>
          <p:cNvPr id="11275" name="Group 229">
            <a:extLst>
              <a:ext uri="{FF2B5EF4-FFF2-40B4-BE49-F238E27FC236}">
                <a16:creationId xmlns:a16="http://schemas.microsoft.com/office/drawing/2014/main" id="{FAC027C9-63DA-4714-A4C0-8F335E19149A}"/>
              </a:ext>
            </a:extLst>
          </p:cNvPr>
          <p:cNvGrpSpPr>
            <a:grpSpLocks/>
          </p:cNvGrpSpPr>
          <p:nvPr/>
        </p:nvGrpSpPr>
        <p:grpSpPr bwMode="auto">
          <a:xfrm>
            <a:off x="3527425" y="4879975"/>
            <a:ext cx="2560638" cy="214313"/>
            <a:chOff x="2072" y="3594"/>
            <a:chExt cx="1613" cy="135"/>
          </a:xfrm>
        </p:grpSpPr>
        <p:sp>
          <p:nvSpPr>
            <p:cNvPr id="11659" name="Rectangle 230">
              <a:extLst>
                <a:ext uri="{FF2B5EF4-FFF2-40B4-BE49-F238E27FC236}">
                  <a16:creationId xmlns:a16="http://schemas.microsoft.com/office/drawing/2014/main" id="{0E7C7BAA-9D13-4B22-9DC7-D6E013C4FC53}"/>
                </a:ext>
              </a:extLst>
            </p:cNvPr>
            <p:cNvSpPr>
              <a:spLocks noChangeArrowheads="1"/>
            </p:cNvSpPr>
            <p:nvPr/>
          </p:nvSpPr>
          <p:spPr bwMode="auto">
            <a:xfrm>
              <a:off x="2072" y="3594"/>
              <a:ext cx="1613" cy="135"/>
            </a:xfrm>
            <a:prstGeom prst="rect">
              <a:avLst/>
            </a:prstGeom>
            <a:solidFill>
              <a:srgbClr val="C3C3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660" name="Line 231">
              <a:extLst>
                <a:ext uri="{FF2B5EF4-FFF2-40B4-BE49-F238E27FC236}">
                  <a16:creationId xmlns:a16="http://schemas.microsoft.com/office/drawing/2014/main" id="{F22AE0D2-4F9F-4D90-88BE-6110E917750D}"/>
                </a:ext>
              </a:extLst>
            </p:cNvPr>
            <p:cNvSpPr>
              <a:spLocks noChangeShapeType="1"/>
            </p:cNvSpPr>
            <p:nvPr/>
          </p:nvSpPr>
          <p:spPr bwMode="auto">
            <a:xfrm flipH="1">
              <a:off x="2850" y="3660"/>
              <a:ext cx="835" cy="1"/>
            </a:xfrm>
            <a:prstGeom prst="line">
              <a:avLst/>
            </a:prstGeom>
            <a:noFill/>
            <a:ln w="23813">
              <a:solidFill>
                <a:srgbClr val="FFFFFF"/>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11276" name="Rectangle 232">
            <a:extLst>
              <a:ext uri="{FF2B5EF4-FFF2-40B4-BE49-F238E27FC236}">
                <a16:creationId xmlns:a16="http://schemas.microsoft.com/office/drawing/2014/main" id="{9C260232-F306-490E-B020-0916759B6D48}"/>
              </a:ext>
            </a:extLst>
          </p:cNvPr>
          <p:cNvSpPr>
            <a:spLocks noChangeArrowheads="1"/>
          </p:cNvSpPr>
          <p:nvPr/>
        </p:nvSpPr>
        <p:spPr bwMode="auto">
          <a:xfrm>
            <a:off x="4749800" y="5145088"/>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77" name="Rectangle 233">
            <a:extLst>
              <a:ext uri="{FF2B5EF4-FFF2-40B4-BE49-F238E27FC236}">
                <a16:creationId xmlns:a16="http://schemas.microsoft.com/office/drawing/2014/main" id="{2DE78C80-C963-449E-827F-0C5913DC81FB}"/>
              </a:ext>
            </a:extLst>
          </p:cNvPr>
          <p:cNvSpPr>
            <a:spLocks noChangeArrowheads="1"/>
          </p:cNvSpPr>
          <p:nvPr/>
        </p:nvSpPr>
        <p:spPr bwMode="auto">
          <a:xfrm>
            <a:off x="4359275" y="5318125"/>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78" name="Rectangle 234">
            <a:extLst>
              <a:ext uri="{FF2B5EF4-FFF2-40B4-BE49-F238E27FC236}">
                <a16:creationId xmlns:a16="http://schemas.microsoft.com/office/drawing/2014/main" id="{1DCC094D-5E55-4E99-9A21-D08763F99301}"/>
              </a:ext>
            </a:extLst>
          </p:cNvPr>
          <p:cNvSpPr>
            <a:spLocks noChangeArrowheads="1"/>
          </p:cNvSpPr>
          <p:nvPr/>
        </p:nvSpPr>
        <p:spPr bwMode="auto">
          <a:xfrm>
            <a:off x="5140325" y="5318125"/>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79" name="Rectangle 235">
            <a:extLst>
              <a:ext uri="{FF2B5EF4-FFF2-40B4-BE49-F238E27FC236}">
                <a16:creationId xmlns:a16="http://schemas.microsoft.com/office/drawing/2014/main" id="{E8077819-FE5A-42D5-8E22-C704A57E6676}"/>
              </a:ext>
            </a:extLst>
          </p:cNvPr>
          <p:cNvSpPr>
            <a:spLocks noChangeArrowheads="1"/>
          </p:cNvSpPr>
          <p:nvPr/>
        </p:nvSpPr>
        <p:spPr bwMode="auto">
          <a:xfrm>
            <a:off x="4545013" y="5314950"/>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80" name="Rectangle 236">
            <a:extLst>
              <a:ext uri="{FF2B5EF4-FFF2-40B4-BE49-F238E27FC236}">
                <a16:creationId xmlns:a16="http://schemas.microsoft.com/office/drawing/2014/main" id="{58CD22F5-B767-4E6E-A3D3-024DBF803229}"/>
              </a:ext>
            </a:extLst>
          </p:cNvPr>
          <p:cNvSpPr>
            <a:spLocks noChangeArrowheads="1"/>
          </p:cNvSpPr>
          <p:nvPr/>
        </p:nvSpPr>
        <p:spPr bwMode="auto">
          <a:xfrm>
            <a:off x="4746625" y="5316538"/>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81" name="Rectangle 237">
            <a:extLst>
              <a:ext uri="{FF2B5EF4-FFF2-40B4-BE49-F238E27FC236}">
                <a16:creationId xmlns:a16="http://schemas.microsoft.com/office/drawing/2014/main" id="{5F1C3C41-E169-4586-840F-02B552DED3EC}"/>
              </a:ext>
            </a:extLst>
          </p:cNvPr>
          <p:cNvSpPr>
            <a:spLocks noChangeArrowheads="1"/>
          </p:cNvSpPr>
          <p:nvPr/>
        </p:nvSpPr>
        <p:spPr bwMode="auto">
          <a:xfrm>
            <a:off x="4933950" y="5318125"/>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82" name="Freeform 238">
            <a:extLst>
              <a:ext uri="{FF2B5EF4-FFF2-40B4-BE49-F238E27FC236}">
                <a16:creationId xmlns:a16="http://schemas.microsoft.com/office/drawing/2014/main" id="{95831810-A62C-4EB0-B12A-2239165C791F}"/>
              </a:ext>
            </a:extLst>
          </p:cNvPr>
          <p:cNvSpPr>
            <a:spLocks/>
          </p:cNvSpPr>
          <p:nvPr/>
        </p:nvSpPr>
        <p:spPr bwMode="auto">
          <a:xfrm>
            <a:off x="4179888" y="4876800"/>
            <a:ext cx="196850" cy="190500"/>
          </a:xfrm>
          <a:custGeom>
            <a:avLst/>
            <a:gdLst>
              <a:gd name="T0" fmla="*/ 2147483646 w 124"/>
              <a:gd name="T1" fmla="*/ 2147483646 h 120"/>
              <a:gd name="T2" fmla="*/ 2147483646 w 124"/>
              <a:gd name="T3" fmla="*/ 2147483646 h 120"/>
              <a:gd name="T4" fmla="*/ 2147483646 w 124"/>
              <a:gd name="T5" fmla="*/ 2147483646 h 120"/>
              <a:gd name="T6" fmla="*/ 2147483646 w 124"/>
              <a:gd name="T7" fmla="*/ 2147483646 h 120"/>
              <a:gd name="T8" fmla="*/ 2147483646 w 124"/>
              <a:gd name="T9" fmla="*/ 2147483646 h 120"/>
              <a:gd name="T10" fmla="*/ 2147483646 w 124"/>
              <a:gd name="T11" fmla="*/ 2147483646 h 120"/>
              <a:gd name="T12" fmla="*/ 2147483646 w 124"/>
              <a:gd name="T13" fmla="*/ 2147483646 h 120"/>
              <a:gd name="T14" fmla="*/ 2147483646 w 124"/>
              <a:gd name="T15" fmla="*/ 2147483646 h 120"/>
              <a:gd name="T16" fmla="*/ 2147483646 w 124"/>
              <a:gd name="T17" fmla="*/ 2147483646 h 120"/>
              <a:gd name="T18" fmla="*/ 2147483646 w 124"/>
              <a:gd name="T19" fmla="*/ 2147483646 h 120"/>
              <a:gd name="T20" fmla="*/ 2147483646 w 124"/>
              <a:gd name="T21" fmla="*/ 2147483646 h 120"/>
              <a:gd name="T22" fmla="*/ 0 w 124"/>
              <a:gd name="T23" fmla="*/ 2147483646 h 120"/>
              <a:gd name="T24" fmla="*/ 2147483646 w 124"/>
              <a:gd name="T25" fmla="*/ 2147483646 h 120"/>
              <a:gd name="T26" fmla="*/ 2147483646 w 124"/>
              <a:gd name="T27" fmla="*/ 2147483646 h 120"/>
              <a:gd name="T28" fmla="*/ 2147483646 w 124"/>
              <a:gd name="T29" fmla="*/ 2147483646 h 120"/>
              <a:gd name="T30" fmla="*/ 2147483646 w 124"/>
              <a:gd name="T31" fmla="*/ 2147483646 h 120"/>
              <a:gd name="T32" fmla="*/ 2147483646 w 124"/>
              <a:gd name="T33" fmla="*/ 2147483646 h 120"/>
              <a:gd name="T34" fmla="*/ 2147483646 w 124"/>
              <a:gd name="T35" fmla="*/ 2147483646 h 120"/>
              <a:gd name="T36" fmla="*/ 2147483646 w 124"/>
              <a:gd name="T37" fmla="*/ 0 h 120"/>
              <a:gd name="T38" fmla="*/ 2147483646 w 124"/>
              <a:gd name="T39" fmla="*/ 2147483646 h 120"/>
              <a:gd name="T40" fmla="*/ 2147483646 w 124"/>
              <a:gd name="T41" fmla="*/ 2147483646 h 120"/>
              <a:gd name="T42" fmla="*/ 2147483646 w 124"/>
              <a:gd name="T43" fmla="*/ 2147483646 h 120"/>
              <a:gd name="T44" fmla="*/ 2147483646 w 124"/>
              <a:gd name="T45" fmla="*/ 2147483646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4" h="120">
                <a:moveTo>
                  <a:pt x="124" y="62"/>
                </a:moveTo>
                <a:lnTo>
                  <a:pt x="109" y="65"/>
                </a:lnTo>
                <a:lnTo>
                  <a:pt x="91" y="65"/>
                </a:lnTo>
                <a:lnTo>
                  <a:pt x="80" y="116"/>
                </a:lnTo>
                <a:lnTo>
                  <a:pt x="65" y="120"/>
                </a:lnTo>
                <a:lnTo>
                  <a:pt x="65" y="65"/>
                </a:lnTo>
                <a:lnTo>
                  <a:pt x="43" y="65"/>
                </a:lnTo>
                <a:lnTo>
                  <a:pt x="21" y="62"/>
                </a:lnTo>
                <a:lnTo>
                  <a:pt x="14" y="80"/>
                </a:lnTo>
                <a:lnTo>
                  <a:pt x="7" y="80"/>
                </a:lnTo>
                <a:lnTo>
                  <a:pt x="7" y="62"/>
                </a:lnTo>
                <a:lnTo>
                  <a:pt x="0" y="62"/>
                </a:lnTo>
                <a:lnTo>
                  <a:pt x="7" y="58"/>
                </a:lnTo>
                <a:lnTo>
                  <a:pt x="7" y="40"/>
                </a:lnTo>
                <a:lnTo>
                  <a:pt x="14" y="40"/>
                </a:lnTo>
                <a:lnTo>
                  <a:pt x="21" y="58"/>
                </a:lnTo>
                <a:lnTo>
                  <a:pt x="43" y="54"/>
                </a:lnTo>
                <a:lnTo>
                  <a:pt x="65" y="54"/>
                </a:lnTo>
                <a:lnTo>
                  <a:pt x="65" y="0"/>
                </a:lnTo>
                <a:lnTo>
                  <a:pt x="80" y="3"/>
                </a:lnTo>
                <a:lnTo>
                  <a:pt x="91" y="54"/>
                </a:lnTo>
                <a:lnTo>
                  <a:pt x="109" y="54"/>
                </a:lnTo>
                <a:lnTo>
                  <a:pt x="124" y="62"/>
                </a:lnTo>
              </a:path>
            </a:pathLst>
          </a:custGeom>
          <a:noFill/>
          <a:ln w="635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nvGrpSpPr>
          <p:cNvPr id="11283" name="Group 239">
            <a:extLst>
              <a:ext uri="{FF2B5EF4-FFF2-40B4-BE49-F238E27FC236}">
                <a16:creationId xmlns:a16="http://schemas.microsoft.com/office/drawing/2014/main" id="{EBF2032D-F09A-416F-8EB3-FE58C16963FA}"/>
              </a:ext>
            </a:extLst>
          </p:cNvPr>
          <p:cNvGrpSpPr>
            <a:grpSpLocks/>
          </p:cNvGrpSpPr>
          <p:nvPr/>
        </p:nvGrpSpPr>
        <p:grpSpPr bwMode="auto">
          <a:xfrm>
            <a:off x="1333500" y="2827338"/>
            <a:ext cx="6910388" cy="2317750"/>
            <a:chOff x="1200" y="1805"/>
            <a:chExt cx="4177" cy="1460"/>
          </a:xfrm>
        </p:grpSpPr>
        <p:grpSp>
          <p:nvGrpSpPr>
            <p:cNvPr id="11647" name="Group 240">
              <a:extLst>
                <a:ext uri="{FF2B5EF4-FFF2-40B4-BE49-F238E27FC236}">
                  <a16:creationId xmlns:a16="http://schemas.microsoft.com/office/drawing/2014/main" id="{B5DB8C34-BEDF-45CE-985B-AAAC51D9CA0C}"/>
                </a:ext>
              </a:extLst>
            </p:cNvPr>
            <p:cNvGrpSpPr>
              <a:grpSpLocks/>
            </p:cNvGrpSpPr>
            <p:nvPr/>
          </p:nvGrpSpPr>
          <p:grpSpPr bwMode="auto">
            <a:xfrm>
              <a:off x="3213" y="1805"/>
              <a:ext cx="78" cy="252"/>
              <a:chOff x="2802" y="2429"/>
              <a:chExt cx="78" cy="252"/>
            </a:xfrm>
          </p:grpSpPr>
          <p:sp>
            <p:nvSpPr>
              <p:cNvPr id="11657" name="Freeform 241">
                <a:extLst>
                  <a:ext uri="{FF2B5EF4-FFF2-40B4-BE49-F238E27FC236}">
                    <a16:creationId xmlns:a16="http://schemas.microsoft.com/office/drawing/2014/main" id="{BD3A5B14-9B6C-48A4-BA79-267E9D26513C}"/>
                  </a:ext>
                </a:extLst>
              </p:cNvPr>
              <p:cNvSpPr>
                <a:spLocks/>
              </p:cNvSpPr>
              <p:nvPr/>
            </p:nvSpPr>
            <p:spPr bwMode="auto">
              <a:xfrm>
                <a:off x="2802" y="2429"/>
                <a:ext cx="77" cy="150"/>
              </a:xfrm>
              <a:custGeom>
                <a:avLst/>
                <a:gdLst>
                  <a:gd name="T0" fmla="*/ 77 w 77"/>
                  <a:gd name="T1" fmla="*/ 110 h 150"/>
                  <a:gd name="T2" fmla="*/ 66 w 77"/>
                  <a:gd name="T3" fmla="*/ 106 h 150"/>
                  <a:gd name="T4" fmla="*/ 59 w 77"/>
                  <a:gd name="T5" fmla="*/ 110 h 150"/>
                  <a:gd name="T6" fmla="*/ 59 w 77"/>
                  <a:gd name="T7" fmla="*/ 113 h 150"/>
                  <a:gd name="T8" fmla="*/ 59 w 77"/>
                  <a:gd name="T9" fmla="*/ 121 h 150"/>
                  <a:gd name="T10" fmla="*/ 55 w 77"/>
                  <a:gd name="T11" fmla="*/ 132 h 150"/>
                  <a:gd name="T12" fmla="*/ 48 w 77"/>
                  <a:gd name="T13" fmla="*/ 135 h 150"/>
                  <a:gd name="T14" fmla="*/ 40 w 77"/>
                  <a:gd name="T15" fmla="*/ 135 h 150"/>
                  <a:gd name="T16" fmla="*/ 33 w 77"/>
                  <a:gd name="T17" fmla="*/ 139 h 150"/>
                  <a:gd name="T18" fmla="*/ 26 w 77"/>
                  <a:gd name="T19" fmla="*/ 143 h 150"/>
                  <a:gd name="T20" fmla="*/ 11 w 77"/>
                  <a:gd name="T21" fmla="*/ 150 h 150"/>
                  <a:gd name="T22" fmla="*/ 7 w 77"/>
                  <a:gd name="T23" fmla="*/ 99 h 150"/>
                  <a:gd name="T24" fmla="*/ 0 w 77"/>
                  <a:gd name="T25" fmla="*/ 55 h 150"/>
                  <a:gd name="T26" fmla="*/ 4 w 77"/>
                  <a:gd name="T27" fmla="*/ 48 h 150"/>
                  <a:gd name="T28" fmla="*/ 7 w 77"/>
                  <a:gd name="T29" fmla="*/ 44 h 150"/>
                  <a:gd name="T30" fmla="*/ 11 w 77"/>
                  <a:gd name="T31" fmla="*/ 40 h 150"/>
                  <a:gd name="T32" fmla="*/ 18 w 77"/>
                  <a:gd name="T33" fmla="*/ 37 h 150"/>
                  <a:gd name="T34" fmla="*/ 33 w 77"/>
                  <a:gd name="T35" fmla="*/ 33 h 150"/>
                  <a:gd name="T36" fmla="*/ 44 w 77"/>
                  <a:gd name="T37" fmla="*/ 29 h 150"/>
                  <a:gd name="T38" fmla="*/ 40 w 77"/>
                  <a:gd name="T39" fmla="*/ 19 h 150"/>
                  <a:gd name="T40" fmla="*/ 40 w 77"/>
                  <a:gd name="T41" fmla="*/ 8 h 150"/>
                  <a:gd name="T42" fmla="*/ 48 w 77"/>
                  <a:gd name="T43" fmla="*/ 4 h 150"/>
                  <a:gd name="T44" fmla="*/ 51 w 77"/>
                  <a:gd name="T45" fmla="*/ 0 h 150"/>
                  <a:gd name="T46" fmla="*/ 62 w 77"/>
                  <a:gd name="T47" fmla="*/ 0 h 150"/>
                  <a:gd name="T48" fmla="*/ 77 w 77"/>
                  <a:gd name="T49" fmla="*/ 4 h 150"/>
                  <a:gd name="T50" fmla="*/ 77 w 77"/>
                  <a:gd name="T51" fmla="*/ 55 h 150"/>
                  <a:gd name="T52" fmla="*/ 77 w 77"/>
                  <a:gd name="T53" fmla="*/ 11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77" y="110"/>
                    </a:moveTo>
                    <a:lnTo>
                      <a:pt x="66" y="106"/>
                    </a:lnTo>
                    <a:lnTo>
                      <a:pt x="59" y="110"/>
                    </a:lnTo>
                    <a:lnTo>
                      <a:pt x="59" y="113"/>
                    </a:lnTo>
                    <a:lnTo>
                      <a:pt x="59" y="121"/>
                    </a:lnTo>
                    <a:lnTo>
                      <a:pt x="55" y="132"/>
                    </a:lnTo>
                    <a:lnTo>
                      <a:pt x="48" y="135"/>
                    </a:lnTo>
                    <a:lnTo>
                      <a:pt x="40" y="135"/>
                    </a:lnTo>
                    <a:lnTo>
                      <a:pt x="33" y="139"/>
                    </a:lnTo>
                    <a:lnTo>
                      <a:pt x="26" y="143"/>
                    </a:lnTo>
                    <a:lnTo>
                      <a:pt x="11" y="150"/>
                    </a:lnTo>
                    <a:lnTo>
                      <a:pt x="7" y="99"/>
                    </a:lnTo>
                    <a:lnTo>
                      <a:pt x="0" y="55"/>
                    </a:lnTo>
                    <a:lnTo>
                      <a:pt x="4" y="48"/>
                    </a:lnTo>
                    <a:lnTo>
                      <a:pt x="7" y="44"/>
                    </a:lnTo>
                    <a:lnTo>
                      <a:pt x="11" y="40"/>
                    </a:lnTo>
                    <a:lnTo>
                      <a:pt x="18" y="37"/>
                    </a:lnTo>
                    <a:lnTo>
                      <a:pt x="33" y="33"/>
                    </a:lnTo>
                    <a:lnTo>
                      <a:pt x="44" y="29"/>
                    </a:lnTo>
                    <a:lnTo>
                      <a:pt x="40" y="19"/>
                    </a:lnTo>
                    <a:lnTo>
                      <a:pt x="40" y="8"/>
                    </a:lnTo>
                    <a:lnTo>
                      <a:pt x="48" y="4"/>
                    </a:lnTo>
                    <a:lnTo>
                      <a:pt x="51" y="0"/>
                    </a:lnTo>
                    <a:lnTo>
                      <a:pt x="62" y="0"/>
                    </a:lnTo>
                    <a:lnTo>
                      <a:pt x="77" y="4"/>
                    </a:lnTo>
                    <a:lnTo>
                      <a:pt x="77" y="55"/>
                    </a:lnTo>
                    <a:lnTo>
                      <a:pt x="77" y="1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58" name="Line 242">
                <a:extLst>
                  <a:ext uri="{FF2B5EF4-FFF2-40B4-BE49-F238E27FC236}">
                    <a16:creationId xmlns:a16="http://schemas.microsoft.com/office/drawing/2014/main" id="{95511CA5-D306-43D1-8286-9C3AE4C2CCA5}"/>
                  </a:ext>
                </a:extLst>
              </p:cNvPr>
              <p:cNvSpPr>
                <a:spLocks noChangeShapeType="1"/>
              </p:cNvSpPr>
              <p:nvPr/>
            </p:nvSpPr>
            <p:spPr bwMode="auto">
              <a:xfrm>
                <a:off x="2879" y="2429"/>
                <a:ext cx="1" cy="252"/>
              </a:xfrm>
              <a:prstGeom prst="line">
                <a:avLst/>
              </a:prstGeom>
              <a:noFill/>
              <a:ln w="6350">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grpSp>
        <p:grpSp>
          <p:nvGrpSpPr>
            <p:cNvPr id="11648" name="Group 243">
              <a:extLst>
                <a:ext uri="{FF2B5EF4-FFF2-40B4-BE49-F238E27FC236}">
                  <a16:creationId xmlns:a16="http://schemas.microsoft.com/office/drawing/2014/main" id="{828C997D-166B-400A-94E8-D780FD88DA3D}"/>
                </a:ext>
              </a:extLst>
            </p:cNvPr>
            <p:cNvGrpSpPr>
              <a:grpSpLocks/>
            </p:cNvGrpSpPr>
            <p:nvPr/>
          </p:nvGrpSpPr>
          <p:grpSpPr bwMode="auto">
            <a:xfrm>
              <a:off x="5299" y="1812"/>
              <a:ext cx="78" cy="252"/>
              <a:chOff x="2802" y="2429"/>
              <a:chExt cx="78" cy="252"/>
            </a:xfrm>
          </p:grpSpPr>
          <p:sp>
            <p:nvSpPr>
              <p:cNvPr id="11655" name="Freeform 244">
                <a:extLst>
                  <a:ext uri="{FF2B5EF4-FFF2-40B4-BE49-F238E27FC236}">
                    <a16:creationId xmlns:a16="http://schemas.microsoft.com/office/drawing/2014/main" id="{0567A2C1-4620-4584-8F4E-73C41F87EA77}"/>
                  </a:ext>
                </a:extLst>
              </p:cNvPr>
              <p:cNvSpPr>
                <a:spLocks/>
              </p:cNvSpPr>
              <p:nvPr/>
            </p:nvSpPr>
            <p:spPr bwMode="auto">
              <a:xfrm>
                <a:off x="2802" y="2429"/>
                <a:ext cx="77" cy="150"/>
              </a:xfrm>
              <a:custGeom>
                <a:avLst/>
                <a:gdLst>
                  <a:gd name="T0" fmla="*/ 77 w 77"/>
                  <a:gd name="T1" fmla="*/ 110 h 150"/>
                  <a:gd name="T2" fmla="*/ 66 w 77"/>
                  <a:gd name="T3" fmla="*/ 106 h 150"/>
                  <a:gd name="T4" fmla="*/ 59 w 77"/>
                  <a:gd name="T5" fmla="*/ 110 h 150"/>
                  <a:gd name="T6" fmla="*/ 59 w 77"/>
                  <a:gd name="T7" fmla="*/ 113 h 150"/>
                  <a:gd name="T8" fmla="*/ 59 w 77"/>
                  <a:gd name="T9" fmla="*/ 121 h 150"/>
                  <a:gd name="T10" fmla="*/ 55 w 77"/>
                  <a:gd name="T11" fmla="*/ 132 h 150"/>
                  <a:gd name="T12" fmla="*/ 48 w 77"/>
                  <a:gd name="T13" fmla="*/ 135 h 150"/>
                  <a:gd name="T14" fmla="*/ 40 w 77"/>
                  <a:gd name="T15" fmla="*/ 135 h 150"/>
                  <a:gd name="T16" fmla="*/ 33 w 77"/>
                  <a:gd name="T17" fmla="*/ 139 h 150"/>
                  <a:gd name="T18" fmla="*/ 26 w 77"/>
                  <a:gd name="T19" fmla="*/ 143 h 150"/>
                  <a:gd name="T20" fmla="*/ 11 w 77"/>
                  <a:gd name="T21" fmla="*/ 150 h 150"/>
                  <a:gd name="T22" fmla="*/ 7 w 77"/>
                  <a:gd name="T23" fmla="*/ 99 h 150"/>
                  <a:gd name="T24" fmla="*/ 0 w 77"/>
                  <a:gd name="T25" fmla="*/ 55 h 150"/>
                  <a:gd name="T26" fmla="*/ 4 w 77"/>
                  <a:gd name="T27" fmla="*/ 48 h 150"/>
                  <a:gd name="T28" fmla="*/ 7 w 77"/>
                  <a:gd name="T29" fmla="*/ 44 h 150"/>
                  <a:gd name="T30" fmla="*/ 11 w 77"/>
                  <a:gd name="T31" fmla="*/ 40 h 150"/>
                  <a:gd name="T32" fmla="*/ 18 w 77"/>
                  <a:gd name="T33" fmla="*/ 37 h 150"/>
                  <a:gd name="T34" fmla="*/ 33 w 77"/>
                  <a:gd name="T35" fmla="*/ 33 h 150"/>
                  <a:gd name="T36" fmla="*/ 44 w 77"/>
                  <a:gd name="T37" fmla="*/ 29 h 150"/>
                  <a:gd name="T38" fmla="*/ 40 w 77"/>
                  <a:gd name="T39" fmla="*/ 19 h 150"/>
                  <a:gd name="T40" fmla="*/ 40 w 77"/>
                  <a:gd name="T41" fmla="*/ 8 h 150"/>
                  <a:gd name="T42" fmla="*/ 48 w 77"/>
                  <a:gd name="T43" fmla="*/ 4 h 150"/>
                  <a:gd name="T44" fmla="*/ 51 w 77"/>
                  <a:gd name="T45" fmla="*/ 0 h 150"/>
                  <a:gd name="T46" fmla="*/ 62 w 77"/>
                  <a:gd name="T47" fmla="*/ 0 h 150"/>
                  <a:gd name="T48" fmla="*/ 77 w 77"/>
                  <a:gd name="T49" fmla="*/ 4 h 150"/>
                  <a:gd name="T50" fmla="*/ 77 w 77"/>
                  <a:gd name="T51" fmla="*/ 55 h 150"/>
                  <a:gd name="T52" fmla="*/ 77 w 77"/>
                  <a:gd name="T53" fmla="*/ 11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77" y="110"/>
                    </a:moveTo>
                    <a:lnTo>
                      <a:pt x="66" y="106"/>
                    </a:lnTo>
                    <a:lnTo>
                      <a:pt x="59" y="110"/>
                    </a:lnTo>
                    <a:lnTo>
                      <a:pt x="59" y="113"/>
                    </a:lnTo>
                    <a:lnTo>
                      <a:pt x="59" y="121"/>
                    </a:lnTo>
                    <a:lnTo>
                      <a:pt x="55" y="132"/>
                    </a:lnTo>
                    <a:lnTo>
                      <a:pt x="48" y="135"/>
                    </a:lnTo>
                    <a:lnTo>
                      <a:pt x="40" y="135"/>
                    </a:lnTo>
                    <a:lnTo>
                      <a:pt x="33" y="139"/>
                    </a:lnTo>
                    <a:lnTo>
                      <a:pt x="26" y="143"/>
                    </a:lnTo>
                    <a:lnTo>
                      <a:pt x="11" y="150"/>
                    </a:lnTo>
                    <a:lnTo>
                      <a:pt x="7" y="99"/>
                    </a:lnTo>
                    <a:lnTo>
                      <a:pt x="0" y="55"/>
                    </a:lnTo>
                    <a:lnTo>
                      <a:pt x="4" y="48"/>
                    </a:lnTo>
                    <a:lnTo>
                      <a:pt x="7" y="44"/>
                    </a:lnTo>
                    <a:lnTo>
                      <a:pt x="11" y="40"/>
                    </a:lnTo>
                    <a:lnTo>
                      <a:pt x="18" y="37"/>
                    </a:lnTo>
                    <a:lnTo>
                      <a:pt x="33" y="33"/>
                    </a:lnTo>
                    <a:lnTo>
                      <a:pt x="44" y="29"/>
                    </a:lnTo>
                    <a:lnTo>
                      <a:pt x="40" y="19"/>
                    </a:lnTo>
                    <a:lnTo>
                      <a:pt x="40" y="8"/>
                    </a:lnTo>
                    <a:lnTo>
                      <a:pt x="48" y="4"/>
                    </a:lnTo>
                    <a:lnTo>
                      <a:pt x="51" y="0"/>
                    </a:lnTo>
                    <a:lnTo>
                      <a:pt x="62" y="0"/>
                    </a:lnTo>
                    <a:lnTo>
                      <a:pt x="77" y="4"/>
                    </a:lnTo>
                    <a:lnTo>
                      <a:pt x="77" y="55"/>
                    </a:lnTo>
                    <a:lnTo>
                      <a:pt x="77" y="1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56" name="Line 245">
                <a:extLst>
                  <a:ext uri="{FF2B5EF4-FFF2-40B4-BE49-F238E27FC236}">
                    <a16:creationId xmlns:a16="http://schemas.microsoft.com/office/drawing/2014/main" id="{96A8CB0D-3C89-4978-AF92-A5409DCC3E1D}"/>
                  </a:ext>
                </a:extLst>
              </p:cNvPr>
              <p:cNvSpPr>
                <a:spLocks noChangeShapeType="1"/>
              </p:cNvSpPr>
              <p:nvPr/>
            </p:nvSpPr>
            <p:spPr bwMode="auto">
              <a:xfrm>
                <a:off x="2879" y="2429"/>
                <a:ext cx="1" cy="252"/>
              </a:xfrm>
              <a:prstGeom prst="line">
                <a:avLst/>
              </a:prstGeom>
              <a:noFill/>
              <a:ln w="6350">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11649" name="Line 246">
              <a:extLst>
                <a:ext uri="{FF2B5EF4-FFF2-40B4-BE49-F238E27FC236}">
                  <a16:creationId xmlns:a16="http://schemas.microsoft.com/office/drawing/2014/main" id="{AF4101EB-9EB4-4B16-8CB4-8F558C2C6C45}"/>
                </a:ext>
              </a:extLst>
            </p:cNvPr>
            <p:cNvSpPr>
              <a:spLocks noChangeShapeType="1"/>
            </p:cNvSpPr>
            <p:nvPr/>
          </p:nvSpPr>
          <p:spPr bwMode="auto">
            <a:xfrm flipV="1">
              <a:off x="3319" y="2076"/>
              <a:ext cx="2057" cy="1179"/>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650" name="Line 247">
              <a:extLst>
                <a:ext uri="{FF2B5EF4-FFF2-40B4-BE49-F238E27FC236}">
                  <a16:creationId xmlns:a16="http://schemas.microsoft.com/office/drawing/2014/main" id="{E2FFAC31-F9DA-46A1-B2C5-8BAAB6CE70E8}"/>
                </a:ext>
              </a:extLst>
            </p:cNvPr>
            <p:cNvSpPr>
              <a:spLocks noChangeShapeType="1"/>
            </p:cNvSpPr>
            <p:nvPr/>
          </p:nvSpPr>
          <p:spPr bwMode="auto">
            <a:xfrm>
              <a:off x="3291" y="2075"/>
              <a:ext cx="0" cy="1134"/>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651" name="Line 248">
              <a:extLst>
                <a:ext uri="{FF2B5EF4-FFF2-40B4-BE49-F238E27FC236}">
                  <a16:creationId xmlns:a16="http://schemas.microsoft.com/office/drawing/2014/main" id="{45293FD3-0C69-443A-B0A9-BE5A225D6C13}"/>
                </a:ext>
              </a:extLst>
            </p:cNvPr>
            <p:cNvSpPr>
              <a:spLocks noChangeShapeType="1"/>
            </p:cNvSpPr>
            <p:nvPr/>
          </p:nvSpPr>
          <p:spPr bwMode="auto">
            <a:xfrm flipH="1" flipV="1">
              <a:off x="1260" y="2068"/>
              <a:ext cx="2020" cy="1197"/>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nvGrpSpPr>
            <p:cNvPr id="11652" name="Group 249">
              <a:extLst>
                <a:ext uri="{FF2B5EF4-FFF2-40B4-BE49-F238E27FC236}">
                  <a16:creationId xmlns:a16="http://schemas.microsoft.com/office/drawing/2014/main" id="{16C1856C-C1D5-4BBE-91DD-6B71C31B059B}"/>
                </a:ext>
              </a:extLst>
            </p:cNvPr>
            <p:cNvGrpSpPr>
              <a:grpSpLocks/>
            </p:cNvGrpSpPr>
            <p:nvPr/>
          </p:nvGrpSpPr>
          <p:grpSpPr bwMode="auto">
            <a:xfrm>
              <a:off x="1200" y="1813"/>
              <a:ext cx="78" cy="252"/>
              <a:chOff x="2802" y="2429"/>
              <a:chExt cx="78" cy="252"/>
            </a:xfrm>
          </p:grpSpPr>
          <p:sp>
            <p:nvSpPr>
              <p:cNvPr id="11653" name="Freeform 250">
                <a:extLst>
                  <a:ext uri="{FF2B5EF4-FFF2-40B4-BE49-F238E27FC236}">
                    <a16:creationId xmlns:a16="http://schemas.microsoft.com/office/drawing/2014/main" id="{40AE2BC8-2402-4789-A6A2-9A6944F129B6}"/>
                  </a:ext>
                </a:extLst>
              </p:cNvPr>
              <p:cNvSpPr>
                <a:spLocks/>
              </p:cNvSpPr>
              <p:nvPr/>
            </p:nvSpPr>
            <p:spPr bwMode="auto">
              <a:xfrm>
                <a:off x="2802" y="2429"/>
                <a:ext cx="77" cy="150"/>
              </a:xfrm>
              <a:custGeom>
                <a:avLst/>
                <a:gdLst>
                  <a:gd name="T0" fmla="*/ 77 w 77"/>
                  <a:gd name="T1" fmla="*/ 110 h 150"/>
                  <a:gd name="T2" fmla="*/ 66 w 77"/>
                  <a:gd name="T3" fmla="*/ 106 h 150"/>
                  <a:gd name="T4" fmla="*/ 59 w 77"/>
                  <a:gd name="T5" fmla="*/ 110 h 150"/>
                  <a:gd name="T6" fmla="*/ 59 w 77"/>
                  <a:gd name="T7" fmla="*/ 113 h 150"/>
                  <a:gd name="T8" fmla="*/ 59 w 77"/>
                  <a:gd name="T9" fmla="*/ 121 h 150"/>
                  <a:gd name="T10" fmla="*/ 55 w 77"/>
                  <a:gd name="T11" fmla="*/ 132 h 150"/>
                  <a:gd name="T12" fmla="*/ 48 w 77"/>
                  <a:gd name="T13" fmla="*/ 135 h 150"/>
                  <a:gd name="T14" fmla="*/ 40 w 77"/>
                  <a:gd name="T15" fmla="*/ 135 h 150"/>
                  <a:gd name="T16" fmla="*/ 33 w 77"/>
                  <a:gd name="T17" fmla="*/ 139 h 150"/>
                  <a:gd name="T18" fmla="*/ 26 w 77"/>
                  <a:gd name="T19" fmla="*/ 143 h 150"/>
                  <a:gd name="T20" fmla="*/ 11 w 77"/>
                  <a:gd name="T21" fmla="*/ 150 h 150"/>
                  <a:gd name="T22" fmla="*/ 7 w 77"/>
                  <a:gd name="T23" fmla="*/ 99 h 150"/>
                  <a:gd name="T24" fmla="*/ 0 w 77"/>
                  <a:gd name="T25" fmla="*/ 55 h 150"/>
                  <a:gd name="T26" fmla="*/ 4 w 77"/>
                  <a:gd name="T27" fmla="*/ 48 h 150"/>
                  <a:gd name="T28" fmla="*/ 7 w 77"/>
                  <a:gd name="T29" fmla="*/ 44 h 150"/>
                  <a:gd name="T30" fmla="*/ 11 w 77"/>
                  <a:gd name="T31" fmla="*/ 40 h 150"/>
                  <a:gd name="T32" fmla="*/ 18 w 77"/>
                  <a:gd name="T33" fmla="*/ 37 h 150"/>
                  <a:gd name="T34" fmla="*/ 33 w 77"/>
                  <a:gd name="T35" fmla="*/ 33 h 150"/>
                  <a:gd name="T36" fmla="*/ 44 w 77"/>
                  <a:gd name="T37" fmla="*/ 29 h 150"/>
                  <a:gd name="T38" fmla="*/ 40 w 77"/>
                  <a:gd name="T39" fmla="*/ 19 h 150"/>
                  <a:gd name="T40" fmla="*/ 40 w 77"/>
                  <a:gd name="T41" fmla="*/ 8 h 150"/>
                  <a:gd name="T42" fmla="*/ 48 w 77"/>
                  <a:gd name="T43" fmla="*/ 4 h 150"/>
                  <a:gd name="T44" fmla="*/ 51 w 77"/>
                  <a:gd name="T45" fmla="*/ 0 h 150"/>
                  <a:gd name="T46" fmla="*/ 62 w 77"/>
                  <a:gd name="T47" fmla="*/ 0 h 150"/>
                  <a:gd name="T48" fmla="*/ 77 w 77"/>
                  <a:gd name="T49" fmla="*/ 4 h 150"/>
                  <a:gd name="T50" fmla="*/ 77 w 77"/>
                  <a:gd name="T51" fmla="*/ 55 h 150"/>
                  <a:gd name="T52" fmla="*/ 77 w 77"/>
                  <a:gd name="T53" fmla="*/ 11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77" y="110"/>
                    </a:moveTo>
                    <a:lnTo>
                      <a:pt x="66" y="106"/>
                    </a:lnTo>
                    <a:lnTo>
                      <a:pt x="59" y="110"/>
                    </a:lnTo>
                    <a:lnTo>
                      <a:pt x="59" y="113"/>
                    </a:lnTo>
                    <a:lnTo>
                      <a:pt x="59" y="121"/>
                    </a:lnTo>
                    <a:lnTo>
                      <a:pt x="55" y="132"/>
                    </a:lnTo>
                    <a:lnTo>
                      <a:pt x="48" y="135"/>
                    </a:lnTo>
                    <a:lnTo>
                      <a:pt x="40" y="135"/>
                    </a:lnTo>
                    <a:lnTo>
                      <a:pt x="33" y="139"/>
                    </a:lnTo>
                    <a:lnTo>
                      <a:pt x="26" y="143"/>
                    </a:lnTo>
                    <a:lnTo>
                      <a:pt x="11" y="150"/>
                    </a:lnTo>
                    <a:lnTo>
                      <a:pt x="7" y="99"/>
                    </a:lnTo>
                    <a:lnTo>
                      <a:pt x="0" y="55"/>
                    </a:lnTo>
                    <a:lnTo>
                      <a:pt x="4" y="48"/>
                    </a:lnTo>
                    <a:lnTo>
                      <a:pt x="7" y="44"/>
                    </a:lnTo>
                    <a:lnTo>
                      <a:pt x="11" y="40"/>
                    </a:lnTo>
                    <a:lnTo>
                      <a:pt x="18" y="37"/>
                    </a:lnTo>
                    <a:lnTo>
                      <a:pt x="33" y="33"/>
                    </a:lnTo>
                    <a:lnTo>
                      <a:pt x="44" y="29"/>
                    </a:lnTo>
                    <a:lnTo>
                      <a:pt x="40" y="19"/>
                    </a:lnTo>
                    <a:lnTo>
                      <a:pt x="40" y="8"/>
                    </a:lnTo>
                    <a:lnTo>
                      <a:pt x="48" y="4"/>
                    </a:lnTo>
                    <a:lnTo>
                      <a:pt x="51" y="0"/>
                    </a:lnTo>
                    <a:lnTo>
                      <a:pt x="62" y="0"/>
                    </a:lnTo>
                    <a:lnTo>
                      <a:pt x="77" y="4"/>
                    </a:lnTo>
                    <a:lnTo>
                      <a:pt x="77" y="55"/>
                    </a:lnTo>
                    <a:lnTo>
                      <a:pt x="77" y="1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54" name="Line 251">
                <a:extLst>
                  <a:ext uri="{FF2B5EF4-FFF2-40B4-BE49-F238E27FC236}">
                    <a16:creationId xmlns:a16="http://schemas.microsoft.com/office/drawing/2014/main" id="{F4785E45-4E2C-420F-8F03-7031A4BE60E5}"/>
                  </a:ext>
                </a:extLst>
              </p:cNvPr>
              <p:cNvSpPr>
                <a:spLocks noChangeShapeType="1"/>
              </p:cNvSpPr>
              <p:nvPr/>
            </p:nvSpPr>
            <p:spPr bwMode="auto">
              <a:xfrm>
                <a:off x="2879" y="2429"/>
                <a:ext cx="1" cy="252"/>
              </a:xfrm>
              <a:prstGeom prst="line">
                <a:avLst/>
              </a:prstGeom>
              <a:noFill/>
              <a:ln w="6350">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grpSp>
      </p:grpSp>
      <p:sp>
        <p:nvSpPr>
          <p:cNvPr id="11284" name="Text Box 254">
            <a:extLst>
              <a:ext uri="{FF2B5EF4-FFF2-40B4-BE49-F238E27FC236}">
                <a16:creationId xmlns:a16="http://schemas.microsoft.com/office/drawing/2014/main" id="{F518C375-80A4-4DE4-A5CE-9EC0A75810EA}"/>
              </a:ext>
            </a:extLst>
          </p:cNvPr>
          <p:cNvSpPr txBox="1">
            <a:spLocks noChangeArrowheads="1"/>
          </p:cNvSpPr>
          <p:nvPr/>
        </p:nvSpPr>
        <p:spPr bwMode="auto">
          <a:xfrm>
            <a:off x="2514600" y="323850"/>
            <a:ext cx="4572000" cy="71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gn="ctr">
              <a:lnSpc>
                <a:spcPct val="70000"/>
              </a:lnSpc>
            </a:pPr>
            <a:r>
              <a:rPr lang="en-GB" altLang="de-DE" sz="2000" b="1"/>
              <a:t>Take-off procedure</a:t>
            </a:r>
          </a:p>
          <a:p>
            <a:pPr algn="ctr">
              <a:lnSpc>
                <a:spcPct val="70000"/>
              </a:lnSpc>
            </a:pPr>
            <a:endParaRPr lang="en-GB" altLang="de-DE" sz="2000" b="1"/>
          </a:p>
          <a:p>
            <a:pPr algn="ctr">
              <a:lnSpc>
                <a:spcPct val="70000"/>
              </a:lnSpc>
            </a:pPr>
            <a:r>
              <a:rPr lang="en-GB" altLang="de-DE" sz="2000" b="1"/>
              <a:t>( not judged, not scored )</a:t>
            </a:r>
          </a:p>
        </p:txBody>
      </p:sp>
      <p:grpSp>
        <p:nvGrpSpPr>
          <p:cNvPr id="11285" name="Group 256">
            <a:extLst>
              <a:ext uri="{FF2B5EF4-FFF2-40B4-BE49-F238E27FC236}">
                <a16:creationId xmlns:a16="http://schemas.microsoft.com/office/drawing/2014/main" id="{E8E55BED-16C3-40EA-856B-D210A2B5BA22}"/>
              </a:ext>
            </a:extLst>
          </p:cNvPr>
          <p:cNvGrpSpPr>
            <a:grpSpLocks/>
          </p:cNvGrpSpPr>
          <p:nvPr/>
        </p:nvGrpSpPr>
        <p:grpSpPr bwMode="auto">
          <a:xfrm>
            <a:off x="95250" y="173038"/>
            <a:ext cx="1422400" cy="577850"/>
            <a:chOff x="748" y="1253"/>
            <a:chExt cx="4096" cy="1820"/>
          </a:xfrm>
        </p:grpSpPr>
        <p:sp>
          <p:nvSpPr>
            <p:cNvPr id="11286" name="AutoShape 257">
              <a:extLst>
                <a:ext uri="{FF2B5EF4-FFF2-40B4-BE49-F238E27FC236}">
                  <a16:creationId xmlns:a16="http://schemas.microsoft.com/office/drawing/2014/main" id="{0A34CE7B-7B7D-4EA5-8326-7316E6EF2484}"/>
                </a:ext>
              </a:extLst>
            </p:cNvPr>
            <p:cNvSpPr>
              <a:spLocks noChangeAspect="1" noChangeArrowheads="1" noTextEdit="1"/>
            </p:cNvSpPr>
            <p:nvPr/>
          </p:nvSpPr>
          <p:spPr bwMode="auto">
            <a:xfrm>
              <a:off x="748" y="1253"/>
              <a:ext cx="4096" cy="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grpSp>
          <p:nvGrpSpPr>
            <p:cNvPr id="11287" name="Group 258">
              <a:extLst>
                <a:ext uri="{FF2B5EF4-FFF2-40B4-BE49-F238E27FC236}">
                  <a16:creationId xmlns:a16="http://schemas.microsoft.com/office/drawing/2014/main" id="{62651EA4-EDBE-46C7-B0C2-8D60F1DB264E}"/>
                </a:ext>
              </a:extLst>
            </p:cNvPr>
            <p:cNvGrpSpPr>
              <a:grpSpLocks/>
            </p:cNvGrpSpPr>
            <p:nvPr/>
          </p:nvGrpSpPr>
          <p:grpSpPr bwMode="auto">
            <a:xfrm>
              <a:off x="756" y="1261"/>
              <a:ext cx="4080" cy="1804"/>
              <a:chOff x="756" y="1261"/>
              <a:chExt cx="4080" cy="1804"/>
            </a:xfrm>
          </p:grpSpPr>
          <p:sp>
            <p:nvSpPr>
              <p:cNvPr id="11447" name="Freeform 259">
                <a:extLst>
                  <a:ext uri="{FF2B5EF4-FFF2-40B4-BE49-F238E27FC236}">
                    <a16:creationId xmlns:a16="http://schemas.microsoft.com/office/drawing/2014/main" id="{3CF26931-FF68-4E9B-8C89-1DB50779B158}"/>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48" name="Freeform 260">
                <a:extLst>
                  <a:ext uri="{FF2B5EF4-FFF2-40B4-BE49-F238E27FC236}">
                    <a16:creationId xmlns:a16="http://schemas.microsoft.com/office/drawing/2014/main" id="{675EEC7D-C4A6-46E4-BF7C-7E629E67880D}"/>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49" name="Freeform 261">
                <a:extLst>
                  <a:ext uri="{FF2B5EF4-FFF2-40B4-BE49-F238E27FC236}">
                    <a16:creationId xmlns:a16="http://schemas.microsoft.com/office/drawing/2014/main" id="{DB89A5E2-CEFA-40C9-85E0-71DCB602691F}"/>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0" name="Freeform 262">
                <a:extLst>
                  <a:ext uri="{FF2B5EF4-FFF2-40B4-BE49-F238E27FC236}">
                    <a16:creationId xmlns:a16="http://schemas.microsoft.com/office/drawing/2014/main" id="{67346347-7783-4B03-A183-55778AC8F03A}"/>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51" name="Freeform 263">
                <a:extLst>
                  <a:ext uri="{FF2B5EF4-FFF2-40B4-BE49-F238E27FC236}">
                    <a16:creationId xmlns:a16="http://schemas.microsoft.com/office/drawing/2014/main" id="{C5D9F564-950E-4ACA-9A00-61CBAD4206EE}"/>
                  </a:ext>
                </a:extLst>
              </p:cNvPr>
              <p:cNvSpPr>
                <a:spLocks/>
              </p:cNvSpPr>
              <p:nvPr/>
            </p:nvSpPr>
            <p:spPr bwMode="auto">
              <a:xfrm>
                <a:off x="1753" y="1547"/>
                <a:ext cx="86" cy="171"/>
              </a:xfrm>
              <a:custGeom>
                <a:avLst/>
                <a:gdLst>
                  <a:gd name="T0" fmla="*/ 81 w 86"/>
                  <a:gd name="T1" fmla="*/ 41 h 171"/>
                  <a:gd name="T2" fmla="*/ 82 w 86"/>
                  <a:gd name="T3" fmla="*/ 32 h 171"/>
                  <a:gd name="T4" fmla="*/ 84 w 86"/>
                  <a:gd name="T5" fmla="*/ 25 h 171"/>
                  <a:gd name="T6" fmla="*/ 84 w 86"/>
                  <a:gd name="T7" fmla="*/ 19 h 171"/>
                  <a:gd name="T8" fmla="*/ 82 w 86"/>
                  <a:gd name="T9" fmla="*/ 14 h 171"/>
                  <a:gd name="T10" fmla="*/ 81 w 86"/>
                  <a:gd name="T11" fmla="*/ 8 h 171"/>
                  <a:gd name="T12" fmla="*/ 79 w 86"/>
                  <a:gd name="T13" fmla="*/ 5 h 171"/>
                  <a:gd name="T14" fmla="*/ 76 w 86"/>
                  <a:gd name="T15" fmla="*/ 2 h 171"/>
                  <a:gd name="T16" fmla="*/ 72 w 86"/>
                  <a:gd name="T17" fmla="*/ 0 h 171"/>
                  <a:gd name="T18" fmla="*/ 74 w 86"/>
                  <a:gd name="T19" fmla="*/ 0 h 171"/>
                  <a:gd name="T20" fmla="*/ 79 w 86"/>
                  <a:gd name="T21" fmla="*/ 2 h 171"/>
                  <a:gd name="T22" fmla="*/ 81 w 86"/>
                  <a:gd name="T23" fmla="*/ 3 h 171"/>
                  <a:gd name="T24" fmla="*/ 82 w 86"/>
                  <a:gd name="T25" fmla="*/ 7 h 171"/>
                  <a:gd name="T26" fmla="*/ 84 w 86"/>
                  <a:gd name="T27" fmla="*/ 10 h 171"/>
                  <a:gd name="T28" fmla="*/ 86 w 86"/>
                  <a:gd name="T29" fmla="*/ 20 h 171"/>
                  <a:gd name="T30" fmla="*/ 84 w 86"/>
                  <a:gd name="T31" fmla="*/ 32 h 171"/>
                  <a:gd name="T32" fmla="*/ 81 w 86"/>
                  <a:gd name="T33" fmla="*/ 44 h 171"/>
                  <a:gd name="T34" fmla="*/ 76 w 86"/>
                  <a:gd name="T35" fmla="*/ 59 h 171"/>
                  <a:gd name="T36" fmla="*/ 69 w 86"/>
                  <a:gd name="T37" fmla="*/ 74 h 171"/>
                  <a:gd name="T38" fmla="*/ 62 w 86"/>
                  <a:gd name="T39" fmla="*/ 90 h 171"/>
                  <a:gd name="T40" fmla="*/ 45 w 86"/>
                  <a:gd name="T41" fmla="*/ 118 h 171"/>
                  <a:gd name="T42" fmla="*/ 28 w 86"/>
                  <a:gd name="T43" fmla="*/ 145 h 171"/>
                  <a:gd name="T44" fmla="*/ 20 w 86"/>
                  <a:gd name="T45" fmla="*/ 156 h 171"/>
                  <a:gd name="T46" fmla="*/ 11 w 86"/>
                  <a:gd name="T47" fmla="*/ 164 h 171"/>
                  <a:gd name="T48" fmla="*/ 5 w 86"/>
                  <a:gd name="T49" fmla="*/ 169 h 171"/>
                  <a:gd name="T50" fmla="*/ 0 w 86"/>
                  <a:gd name="T51" fmla="*/ 171 h 171"/>
                  <a:gd name="T52" fmla="*/ 81 w 86"/>
                  <a:gd name="T53" fmla="*/ 41 h 1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6" h="171">
                    <a:moveTo>
                      <a:pt x="81" y="41"/>
                    </a:moveTo>
                    <a:lnTo>
                      <a:pt x="82" y="32"/>
                    </a:lnTo>
                    <a:lnTo>
                      <a:pt x="84" y="25"/>
                    </a:lnTo>
                    <a:lnTo>
                      <a:pt x="84" y="19"/>
                    </a:lnTo>
                    <a:lnTo>
                      <a:pt x="82" y="14"/>
                    </a:lnTo>
                    <a:lnTo>
                      <a:pt x="81" y="8"/>
                    </a:lnTo>
                    <a:lnTo>
                      <a:pt x="79" y="5"/>
                    </a:lnTo>
                    <a:lnTo>
                      <a:pt x="76" y="2"/>
                    </a:lnTo>
                    <a:lnTo>
                      <a:pt x="72" y="0"/>
                    </a:lnTo>
                    <a:lnTo>
                      <a:pt x="74" y="0"/>
                    </a:lnTo>
                    <a:lnTo>
                      <a:pt x="79" y="2"/>
                    </a:lnTo>
                    <a:lnTo>
                      <a:pt x="81" y="3"/>
                    </a:lnTo>
                    <a:lnTo>
                      <a:pt x="82" y="7"/>
                    </a:lnTo>
                    <a:lnTo>
                      <a:pt x="84" y="10"/>
                    </a:lnTo>
                    <a:lnTo>
                      <a:pt x="86" y="20"/>
                    </a:lnTo>
                    <a:lnTo>
                      <a:pt x="84" y="32"/>
                    </a:lnTo>
                    <a:lnTo>
                      <a:pt x="81" y="44"/>
                    </a:lnTo>
                    <a:lnTo>
                      <a:pt x="76" y="59"/>
                    </a:lnTo>
                    <a:lnTo>
                      <a:pt x="69" y="74"/>
                    </a:lnTo>
                    <a:lnTo>
                      <a:pt x="62" y="90"/>
                    </a:lnTo>
                    <a:lnTo>
                      <a:pt x="45" y="118"/>
                    </a:lnTo>
                    <a:lnTo>
                      <a:pt x="28" y="145"/>
                    </a:lnTo>
                    <a:lnTo>
                      <a:pt x="20" y="156"/>
                    </a:lnTo>
                    <a:lnTo>
                      <a:pt x="11" y="164"/>
                    </a:lnTo>
                    <a:lnTo>
                      <a:pt x="5" y="169"/>
                    </a:lnTo>
                    <a:lnTo>
                      <a:pt x="0" y="171"/>
                    </a:lnTo>
                    <a:lnTo>
                      <a:pt x="81" y="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2" name="Freeform 264">
                <a:extLst>
                  <a:ext uri="{FF2B5EF4-FFF2-40B4-BE49-F238E27FC236}">
                    <a16:creationId xmlns:a16="http://schemas.microsoft.com/office/drawing/2014/main" id="{30C3F7F2-97B5-4BEE-ABEA-69CBADF950AF}"/>
                  </a:ext>
                </a:extLst>
              </p:cNvPr>
              <p:cNvSpPr>
                <a:spLocks/>
              </p:cNvSpPr>
              <p:nvPr/>
            </p:nvSpPr>
            <p:spPr bwMode="auto">
              <a:xfrm>
                <a:off x="3838" y="1559"/>
                <a:ext cx="28" cy="164"/>
              </a:xfrm>
              <a:custGeom>
                <a:avLst/>
                <a:gdLst>
                  <a:gd name="T0" fmla="*/ 0 w 28"/>
                  <a:gd name="T1" fmla="*/ 164 h 164"/>
                  <a:gd name="T2" fmla="*/ 6 w 28"/>
                  <a:gd name="T3" fmla="*/ 133 h 164"/>
                  <a:gd name="T4" fmla="*/ 12 w 28"/>
                  <a:gd name="T5" fmla="*/ 105 h 164"/>
                  <a:gd name="T6" fmla="*/ 15 w 28"/>
                  <a:gd name="T7" fmla="*/ 78 h 164"/>
                  <a:gd name="T8" fmla="*/ 15 w 28"/>
                  <a:gd name="T9" fmla="*/ 54 h 164"/>
                  <a:gd name="T10" fmla="*/ 15 w 28"/>
                  <a:gd name="T11" fmla="*/ 35 h 164"/>
                  <a:gd name="T12" fmla="*/ 12 w 28"/>
                  <a:gd name="T13" fmla="*/ 20 h 164"/>
                  <a:gd name="T14" fmla="*/ 10 w 28"/>
                  <a:gd name="T15" fmla="*/ 13 h 164"/>
                  <a:gd name="T16" fmla="*/ 6 w 28"/>
                  <a:gd name="T17" fmla="*/ 8 h 164"/>
                  <a:gd name="T18" fmla="*/ 5 w 28"/>
                  <a:gd name="T19" fmla="*/ 5 h 164"/>
                  <a:gd name="T20" fmla="*/ 1 w 28"/>
                  <a:gd name="T21" fmla="*/ 3 h 164"/>
                  <a:gd name="T22" fmla="*/ 10 w 28"/>
                  <a:gd name="T23" fmla="*/ 0 h 164"/>
                  <a:gd name="T24" fmla="*/ 15 w 28"/>
                  <a:gd name="T25" fmla="*/ 3 h 164"/>
                  <a:gd name="T26" fmla="*/ 18 w 28"/>
                  <a:gd name="T27" fmla="*/ 10 h 164"/>
                  <a:gd name="T28" fmla="*/ 22 w 28"/>
                  <a:gd name="T29" fmla="*/ 17 h 164"/>
                  <a:gd name="T30" fmla="*/ 25 w 28"/>
                  <a:gd name="T31" fmla="*/ 25 h 164"/>
                  <a:gd name="T32" fmla="*/ 28 w 28"/>
                  <a:gd name="T33" fmla="*/ 45 h 164"/>
                  <a:gd name="T34" fmla="*/ 28 w 28"/>
                  <a:gd name="T35" fmla="*/ 69 h 164"/>
                  <a:gd name="T36" fmla="*/ 27 w 28"/>
                  <a:gd name="T37" fmla="*/ 95 h 164"/>
                  <a:gd name="T38" fmla="*/ 23 w 28"/>
                  <a:gd name="T39" fmla="*/ 118 h 164"/>
                  <a:gd name="T40" fmla="*/ 20 w 28"/>
                  <a:gd name="T41" fmla="*/ 144 h 164"/>
                  <a:gd name="T42" fmla="*/ 15 w 28"/>
                  <a:gd name="T43" fmla="*/ 164 h 164"/>
                  <a:gd name="T44" fmla="*/ 0 w 28"/>
                  <a:gd name="T45" fmla="*/ 164 h 1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164">
                    <a:moveTo>
                      <a:pt x="0" y="164"/>
                    </a:moveTo>
                    <a:lnTo>
                      <a:pt x="6" y="133"/>
                    </a:lnTo>
                    <a:lnTo>
                      <a:pt x="12" y="105"/>
                    </a:lnTo>
                    <a:lnTo>
                      <a:pt x="15" y="78"/>
                    </a:lnTo>
                    <a:lnTo>
                      <a:pt x="15" y="54"/>
                    </a:lnTo>
                    <a:lnTo>
                      <a:pt x="15" y="35"/>
                    </a:lnTo>
                    <a:lnTo>
                      <a:pt x="12" y="20"/>
                    </a:lnTo>
                    <a:lnTo>
                      <a:pt x="10" y="13"/>
                    </a:lnTo>
                    <a:lnTo>
                      <a:pt x="6" y="8"/>
                    </a:lnTo>
                    <a:lnTo>
                      <a:pt x="5" y="5"/>
                    </a:lnTo>
                    <a:lnTo>
                      <a:pt x="1" y="3"/>
                    </a:lnTo>
                    <a:lnTo>
                      <a:pt x="10" y="0"/>
                    </a:lnTo>
                    <a:lnTo>
                      <a:pt x="15" y="3"/>
                    </a:lnTo>
                    <a:lnTo>
                      <a:pt x="18" y="10"/>
                    </a:lnTo>
                    <a:lnTo>
                      <a:pt x="22" y="17"/>
                    </a:lnTo>
                    <a:lnTo>
                      <a:pt x="25" y="25"/>
                    </a:lnTo>
                    <a:lnTo>
                      <a:pt x="28" y="45"/>
                    </a:lnTo>
                    <a:lnTo>
                      <a:pt x="28" y="69"/>
                    </a:lnTo>
                    <a:lnTo>
                      <a:pt x="27" y="95"/>
                    </a:lnTo>
                    <a:lnTo>
                      <a:pt x="23" y="118"/>
                    </a:lnTo>
                    <a:lnTo>
                      <a:pt x="20" y="144"/>
                    </a:lnTo>
                    <a:lnTo>
                      <a:pt x="15" y="164"/>
                    </a:lnTo>
                    <a:lnTo>
                      <a:pt x="0" y="16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3" name="Freeform 265">
                <a:extLst>
                  <a:ext uri="{FF2B5EF4-FFF2-40B4-BE49-F238E27FC236}">
                    <a16:creationId xmlns:a16="http://schemas.microsoft.com/office/drawing/2014/main" id="{40B5F008-0F6A-487C-A897-80A1186C4315}"/>
                  </a:ext>
                </a:extLst>
              </p:cNvPr>
              <p:cNvSpPr>
                <a:spLocks/>
              </p:cNvSpPr>
              <p:nvPr/>
            </p:nvSpPr>
            <p:spPr bwMode="auto">
              <a:xfrm>
                <a:off x="1753" y="1532"/>
                <a:ext cx="175" cy="186"/>
              </a:xfrm>
              <a:custGeom>
                <a:avLst/>
                <a:gdLst>
                  <a:gd name="T0" fmla="*/ 172 w 175"/>
                  <a:gd name="T1" fmla="*/ 7 h 186"/>
                  <a:gd name="T2" fmla="*/ 160 w 175"/>
                  <a:gd name="T3" fmla="*/ 5 h 186"/>
                  <a:gd name="T4" fmla="*/ 141 w 175"/>
                  <a:gd name="T5" fmla="*/ 3 h 186"/>
                  <a:gd name="T6" fmla="*/ 125 w 175"/>
                  <a:gd name="T7" fmla="*/ 0 h 186"/>
                  <a:gd name="T8" fmla="*/ 118 w 175"/>
                  <a:gd name="T9" fmla="*/ 0 h 186"/>
                  <a:gd name="T10" fmla="*/ 116 w 175"/>
                  <a:gd name="T11" fmla="*/ 0 h 186"/>
                  <a:gd name="T12" fmla="*/ 96 w 175"/>
                  <a:gd name="T13" fmla="*/ 7 h 186"/>
                  <a:gd name="T14" fmla="*/ 74 w 175"/>
                  <a:gd name="T15" fmla="*/ 15 h 186"/>
                  <a:gd name="T16" fmla="*/ 79 w 175"/>
                  <a:gd name="T17" fmla="*/ 17 h 186"/>
                  <a:gd name="T18" fmla="*/ 81 w 175"/>
                  <a:gd name="T19" fmla="*/ 18 h 186"/>
                  <a:gd name="T20" fmla="*/ 82 w 175"/>
                  <a:gd name="T21" fmla="*/ 22 h 186"/>
                  <a:gd name="T22" fmla="*/ 84 w 175"/>
                  <a:gd name="T23" fmla="*/ 25 h 186"/>
                  <a:gd name="T24" fmla="*/ 86 w 175"/>
                  <a:gd name="T25" fmla="*/ 35 h 186"/>
                  <a:gd name="T26" fmla="*/ 84 w 175"/>
                  <a:gd name="T27" fmla="*/ 47 h 186"/>
                  <a:gd name="T28" fmla="*/ 81 w 175"/>
                  <a:gd name="T29" fmla="*/ 59 h 186"/>
                  <a:gd name="T30" fmla="*/ 76 w 175"/>
                  <a:gd name="T31" fmla="*/ 74 h 186"/>
                  <a:gd name="T32" fmla="*/ 69 w 175"/>
                  <a:gd name="T33" fmla="*/ 89 h 186"/>
                  <a:gd name="T34" fmla="*/ 62 w 175"/>
                  <a:gd name="T35" fmla="*/ 105 h 186"/>
                  <a:gd name="T36" fmla="*/ 45 w 175"/>
                  <a:gd name="T37" fmla="*/ 133 h 186"/>
                  <a:gd name="T38" fmla="*/ 28 w 175"/>
                  <a:gd name="T39" fmla="*/ 160 h 186"/>
                  <a:gd name="T40" fmla="*/ 20 w 175"/>
                  <a:gd name="T41" fmla="*/ 171 h 186"/>
                  <a:gd name="T42" fmla="*/ 11 w 175"/>
                  <a:gd name="T43" fmla="*/ 179 h 186"/>
                  <a:gd name="T44" fmla="*/ 5 w 175"/>
                  <a:gd name="T45" fmla="*/ 184 h 186"/>
                  <a:gd name="T46" fmla="*/ 0 w 175"/>
                  <a:gd name="T47" fmla="*/ 186 h 186"/>
                  <a:gd name="T48" fmla="*/ 3 w 175"/>
                  <a:gd name="T49" fmla="*/ 186 h 186"/>
                  <a:gd name="T50" fmla="*/ 91 w 175"/>
                  <a:gd name="T51" fmla="*/ 118 h 186"/>
                  <a:gd name="T52" fmla="*/ 146 w 175"/>
                  <a:gd name="T53" fmla="*/ 74 h 186"/>
                  <a:gd name="T54" fmla="*/ 155 w 175"/>
                  <a:gd name="T55" fmla="*/ 66 h 186"/>
                  <a:gd name="T56" fmla="*/ 163 w 175"/>
                  <a:gd name="T57" fmla="*/ 57 h 186"/>
                  <a:gd name="T58" fmla="*/ 168 w 175"/>
                  <a:gd name="T59" fmla="*/ 49 h 186"/>
                  <a:gd name="T60" fmla="*/ 172 w 175"/>
                  <a:gd name="T61" fmla="*/ 40 h 186"/>
                  <a:gd name="T62" fmla="*/ 175 w 175"/>
                  <a:gd name="T63" fmla="*/ 32 h 186"/>
                  <a:gd name="T64" fmla="*/ 175 w 175"/>
                  <a:gd name="T65" fmla="*/ 25 h 186"/>
                  <a:gd name="T66" fmla="*/ 173 w 175"/>
                  <a:gd name="T67" fmla="*/ 15 h 186"/>
                  <a:gd name="T68" fmla="*/ 172 w 175"/>
                  <a:gd name="T69" fmla="*/ 7 h 1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75" h="186">
                    <a:moveTo>
                      <a:pt x="172" y="7"/>
                    </a:moveTo>
                    <a:lnTo>
                      <a:pt x="160" y="5"/>
                    </a:lnTo>
                    <a:lnTo>
                      <a:pt x="141" y="3"/>
                    </a:lnTo>
                    <a:lnTo>
                      <a:pt x="125" y="0"/>
                    </a:lnTo>
                    <a:lnTo>
                      <a:pt x="118" y="0"/>
                    </a:lnTo>
                    <a:lnTo>
                      <a:pt x="116" y="0"/>
                    </a:lnTo>
                    <a:lnTo>
                      <a:pt x="96" y="7"/>
                    </a:lnTo>
                    <a:lnTo>
                      <a:pt x="74" y="15"/>
                    </a:lnTo>
                    <a:lnTo>
                      <a:pt x="79" y="17"/>
                    </a:lnTo>
                    <a:lnTo>
                      <a:pt x="81" y="18"/>
                    </a:lnTo>
                    <a:lnTo>
                      <a:pt x="82" y="22"/>
                    </a:lnTo>
                    <a:lnTo>
                      <a:pt x="84" y="25"/>
                    </a:lnTo>
                    <a:lnTo>
                      <a:pt x="86" y="35"/>
                    </a:lnTo>
                    <a:lnTo>
                      <a:pt x="84" y="47"/>
                    </a:lnTo>
                    <a:lnTo>
                      <a:pt x="81" y="59"/>
                    </a:lnTo>
                    <a:lnTo>
                      <a:pt x="76" y="74"/>
                    </a:lnTo>
                    <a:lnTo>
                      <a:pt x="69" y="89"/>
                    </a:lnTo>
                    <a:lnTo>
                      <a:pt x="62" y="105"/>
                    </a:lnTo>
                    <a:lnTo>
                      <a:pt x="45" y="133"/>
                    </a:lnTo>
                    <a:lnTo>
                      <a:pt x="28" y="160"/>
                    </a:lnTo>
                    <a:lnTo>
                      <a:pt x="20" y="171"/>
                    </a:lnTo>
                    <a:lnTo>
                      <a:pt x="11" y="179"/>
                    </a:lnTo>
                    <a:lnTo>
                      <a:pt x="5" y="184"/>
                    </a:lnTo>
                    <a:lnTo>
                      <a:pt x="0" y="186"/>
                    </a:lnTo>
                    <a:lnTo>
                      <a:pt x="3" y="186"/>
                    </a:lnTo>
                    <a:lnTo>
                      <a:pt x="91" y="118"/>
                    </a:lnTo>
                    <a:lnTo>
                      <a:pt x="146" y="74"/>
                    </a:lnTo>
                    <a:lnTo>
                      <a:pt x="155" y="66"/>
                    </a:lnTo>
                    <a:lnTo>
                      <a:pt x="163" y="57"/>
                    </a:lnTo>
                    <a:lnTo>
                      <a:pt x="168" y="49"/>
                    </a:lnTo>
                    <a:lnTo>
                      <a:pt x="172" y="40"/>
                    </a:lnTo>
                    <a:lnTo>
                      <a:pt x="175" y="32"/>
                    </a:lnTo>
                    <a:lnTo>
                      <a:pt x="175" y="25"/>
                    </a:lnTo>
                    <a:lnTo>
                      <a:pt x="173" y="15"/>
                    </a:lnTo>
                    <a:lnTo>
                      <a:pt x="172"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4" name="Freeform 266">
                <a:extLst>
                  <a:ext uri="{FF2B5EF4-FFF2-40B4-BE49-F238E27FC236}">
                    <a16:creationId xmlns:a16="http://schemas.microsoft.com/office/drawing/2014/main" id="{788AE8FA-76EE-491E-A2E1-A495C1C4E00F}"/>
                  </a:ext>
                </a:extLst>
              </p:cNvPr>
              <p:cNvSpPr>
                <a:spLocks/>
              </p:cNvSpPr>
              <p:nvPr/>
            </p:nvSpPr>
            <p:spPr bwMode="auto">
              <a:xfrm>
                <a:off x="3652" y="1517"/>
                <a:ext cx="370" cy="696"/>
              </a:xfrm>
              <a:custGeom>
                <a:avLst/>
                <a:gdLst>
                  <a:gd name="T0" fmla="*/ 366 w 370"/>
                  <a:gd name="T1" fmla="*/ 1 h 696"/>
                  <a:gd name="T2" fmla="*/ 351 w 370"/>
                  <a:gd name="T3" fmla="*/ 0 h 696"/>
                  <a:gd name="T4" fmla="*/ 328 w 370"/>
                  <a:gd name="T5" fmla="*/ 0 h 696"/>
                  <a:gd name="T6" fmla="*/ 307 w 370"/>
                  <a:gd name="T7" fmla="*/ 0 h 696"/>
                  <a:gd name="T8" fmla="*/ 297 w 370"/>
                  <a:gd name="T9" fmla="*/ 0 h 696"/>
                  <a:gd name="T10" fmla="*/ 284 w 370"/>
                  <a:gd name="T11" fmla="*/ 1 h 696"/>
                  <a:gd name="T12" fmla="*/ 272 w 370"/>
                  <a:gd name="T13" fmla="*/ 5 h 696"/>
                  <a:gd name="T14" fmla="*/ 196 w 370"/>
                  <a:gd name="T15" fmla="*/ 42 h 696"/>
                  <a:gd name="T16" fmla="*/ 201 w 370"/>
                  <a:gd name="T17" fmla="*/ 49 h 696"/>
                  <a:gd name="T18" fmla="*/ 206 w 370"/>
                  <a:gd name="T19" fmla="*/ 57 h 696"/>
                  <a:gd name="T20" fmla="*/ 209 w 370"/>
                  <a:gd name="T21" fmla="*/ 71 h 696"/>
                  <a:gd name="T22" fmla="*/ 211 w 370"/>
                  <a:gd name="T23" fmla="*/ 86 h 696"/>
                  <a:gd name="T24" fmla="*/ 211 w 370"/>
                  <a:gd name="T25" fmla="*/ 103 h 696"/>
                  <a:gd name="T26" fmla="*/ 209 w 370"/>
                  <a:gd name="T27" fmla="*/ 121 h 696"/>
                  <a:gd name="T28" fmla="*/ 208 w 370"/>
                  <a:gd name="T29" fmla="*/ 143 h 696"/>
                  <a:gd name="T30" fmla="*/ 203 w 370"/>
                  <a:gd name="T31" fmla="*/ 165 h 696"/>
                  <a:gd name="T32" fmla="*/ 192 w 370"/>
                  <a:gd name="T33" fmla="*/ 216 h 696"/>
                  <a:gd name="T34" fmla="*/ 179 w 370"/>
                  <a:gd name="T35" fmla="*/ 270 h 696"/>
                  <a:gd name="T36" fmla="*/ 162 w 370"/>
                  <a:gd name="T37" fmla="*/ 326 h 696"/>
                  <a:gd name="T38" fmla="*/ 144 w 370"/>
                  <a:gd name="T39" fmla="*/ 385 h 696"/>
                  <a:gd name="T40" fmla="*/ 123 w 370"/>
                  <a:gd name="T41" fmla="*/ 441 h 696"/>
                  <a:gd name="T42" fmla="*/ 101 w 370"/>
                  <a:gd name="T43" fmla="*/ 496 h 696"/>
                  <a:gd name="T44" fmla="*/ 81 w 370"/>
                  <a:gd name="T45" fmla="*/ 549 h 696"/>
                  <a:gd name="T46" fmla="*/ 61 w 370"/>
                  <a:gd name="T47" fmla="*/ 594 h 696"/>
                  <a:gd name="T48" fmla="*/ 42 w 370"/>
                  <a:gd name="T49" fmla="*/ 633 h 696"/>
                  <a:gd name="T50" fmla="*/ 25 w 370"/>
                  <a:gd name="T51" fmla="*/ 665 h 696"/>
                  <a:gd name="T52" fmla="*/ 17 w 370"/>
                  <a:gd name="T53" fmla="*/ 677 h 696"/>
                  <a:gd name="T54" fmla="*/ 10 w 370"/>
                  <a:gd name="T55" fmla="*/ 686 h 696"/>
                  <a:gd name="T56" fmla="*/ 5 w 370"/>
                  <a:gd name="T57" fmla="*/ 692 h 696"/>
                  <a:gd name="T58" fmla="*/ 0 w 370"/>
                  <a:gd name="T59" fmla="*/ 696 h 696"/>
                  <a:gd name="T60" fmla="*/ 3 w 370"/>
                  <a:gd name="T61" fmla="*/ 692 h 696"/>
                  <a:gd name="T62" fmla="*/ 103 w 370"/>
                  <a:gd name="T63" fmla="*/ 542 h 696"/>
                  <a:gd name="T64" fmla="*/ 184 w 370"/>
                  <a:gd name="T65" fmla="*/ 419 h 696"/>
                  <a:gd name="T66" fmla="*/ 252 w 370"/>
                  <a:gd name="T67" fmla="*/ 319 h 696"/>
                  <a:gd name="T68" fmla="*/ 302 w 370"/>
                  <a:gd name="T69" fmla="*/ 236 h 696"/>
                  <a:gd name="T70" fmla="*/ 322 w 370"/>
                  <a:gd name="T71" fmla="*/ 201 h 696"/>
                  <a:gd name="T72" fmla="*/ 338 w 370"/>
                  <a:gd name="T73" fmla="*/ 169 h 696"/>
                  <a:gd name="T74" fmla="*/ 351 w 370"/>
                  <a:gd name="T75" fmla="*/ 138 h 696"/>
                  <a:gd name="T76" fmla="*/ 361 w 370"/>
                  <a:gd name="T77" fmla="*/ 109 h 696"/>
                  <a:gd name="T78" fmla="*/ 366 w 370"/>
                  <a:gd name="T79" fmla="*/ 82 h 696"/>
                  <a:gd name="T80" fmla="*/ 370 w 370"/>
                  <a:gd name="T81" fmla="*/ 55 h 696"/>
                  <a:gd name="T82" fmla="*/ 370 w 370"/>
                  <a:gd name="T83" fmla="*/ 28 h 696"/>
                  <a:gd name="T84" fmla="*/ 366 w 370"/>
                  <a:gd name="T85" fmla="*/ 1 h 6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70" h="696">
                    <a:moveTo>
                      <a:pt x="366" y="1"/>
                    </a:moveTo>
                    <a:lnTo>
                      <a:pt x="351" y="0"/>
                    </a:lnTo>
                    <a:lnTo>
                      <a:pt x="328" y="0"/>
                    </a:lnTo>
                    <a:lnTo>
                      <a:pt x="307" y="0"/>
                    </a:lnTo>
                    <a:lnTo>
                      <a:pt x="297" y="0"/>
                    </a:lnTo>
                    <a:lnTo>
                      <a:pt x="284" y="1"/>
                    </a:lnTo>
                    <a:lnTo>
                      <a:pt x="272" y="5"/>
                    </a:lnTo>
                    <a:lnTo>
                      <a:pt x="196" y="42"/>
                    </a:lnTo>
                    <a:lnTo>
                      <a:pt x="201" y="49"/>
                    </a:lnTo>
                    <a:lnTo>
                      <a:pt x="206" y="57"/>
                    </a:lnTo>
                    <a:lnTo>
                      <a:pt x="209" y="71"/>
                    </a:lnTo>
                    <a:lnTo>
                      <a:pt x="211" y="86"/>
                    </a:lnTo>
                    <a:lnTo>
                      <a:pt x="211" y="103"/>
                    </a:lnTo>
                    <a:lnTo>
                      <a:pt x="209" y="121"/>
                    </a:lnTo>
                    <a:lnTo>
                      <a:pt x="208" y="143"/>
                    </a:lnTo>
                    <a:lnTo>
                      <a:pt x="203" y="165"/>
                    </a:lnTo>
                    <a:lnTo>
                      <a:pt x="192" y="216"/>
                    </a:lnTo>
                    <a:lnTo>
                      <a:pt x="179" y="270"/>
                    </a:lnTo>
                    <a:lnTo>
                      <a:pt x="162" y="326"/>
                    </a:lnTo>
                    <a:lnTo>
                      <a:pt x="144" y="385"/>
                    </a:lnTo>
                    <a:lnTo>
                      <a:pt x="123" y="441"/>
                    </a:lnTo>
                    <a:lnTo>
                      <a:pt x="101" y="496"/>
                    </a:lnTo>
                    <a:lnTo>
                      <a:pt x="81" y="549"/>
                    </a:lnTo>
                    <a:lnTo>
                      <a:pt x="61" y="594"/>
                    </a:lnTo>
                    <a:lnTo>
                      <a:pt x="42" y="633"/>
                    </a:lnTo>
                    <a:lnTo>
                      <a:pt x="25" y="665"/>
                    </a:lnTo>
                    <a:lnTo>
                      <a:pt x="17" y="677"/>
                    </a:lnTo>
                    <a:lnTo>
                      <a:pt x="10" y="686"/>
                    </a:lnTo>
                    <a:lnTo>
                      <a:pt x="5" y="692"/>
                    </a:lnTo>
                    <a:lnTo>
                      <a:pt x="0" y="696"/>
                    </a:lnTo>
                    <a:lnTo>
                      <a:pt x="3" y="692"/>
                    </a:lnTo>
                    <a:lnTo>
                      <a:pt x="103" y="542"/>
                    </a:lnTo>
                    <a:lnTo>
                      <a:pt x="184" y="419"/>
                    </a:lnTo>
                    <a:lnTo>
                      <a:pt x="252" y="319"/>
                    </a:lnTo>
                    <a:lnTo>
                      <a:pt x="302" y="236"/>
                    </a:lnTo>
                    <a:lnTo>
                      <a:pt x="322" y="201"/>
                    </a:lnTo>
                    <a:lnTo>
                      <a:pt x="338" y="169"/>
                    </a:lnTo>
                    <a:lnTo>
                      <a:pt x="351" y="138"/>
                    </a:lnTo>
                    <a:lnTo>
                      <a:pt x="361" y="109"/>
                    </a:lnTo>
                    <a:lnTo>
                      <a:pt x="366" y="82"/>
                    </a:lnTo>
                    <a:lnTo>
                      <a:pt x="370" y="55"/>
                    </a:lnTo>
                    <a:lnTo>
                      <a:pt x="370" y="28"/>
                    </a:lnTo>
                    <a:lnTo>
                      <a:pt x="366"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5" name="Freeform 267">
                <a:extLst>
                  <a:ext uri="{FF2B5EF4-FFF2-40B4-BE49-F238E27FC236}">
                    <a16:creationId xmlns:a16="http://schemas.microsoft.com/office/drawing/2014/main" id="{6581B606-9B73-491D-B96E-A8BC8055EDC2}"/>
                  </a:ext>
                </a:extLst>
              </p:cNvPr>
              <p:cNvSpPr>
                <a:spLocks/>
              </p:cNvSpPr>
              <p:nvPr/>
            </p:nvSpPr>
            <p:spPr bwMode="auto">
              <a:xfrm>
                <a:off x="1791" y="1559"/>
                <a:ext cx="144" cy="86"/>
              </a:xfrm>
              <a:custGeom>
                <a:avLst/>
                <a:gdLst>
                  <a:gd name="T0" fmla="*/ 144 w 144"/>
                  <a:gd name="T1" fmla="*/ 0 h 86"/>
                  <a:gd name="T2" fmla="*/ 134 w 144"/>
                  <a:gd name="T3" fmla="*/ 7 h 86"/>
                  <a:gd name="T4" fmla="*/ 122 w 144"/>
                  <a:gd name="T5" fmla="*/ 13 h 86"/>
                  <a:gd name="T6" fmla="*/ 108 w 144"/>
                  <a:gd name="T7" fmla="*/ 18 h 86"/>
                  <a:gd name="T8" fmla="*/ 93 w 144"/>
                  <a:gd name="T9" fmla="*/ 24 h 86"/>
                  <a:gd name="T10" fmla="*/ 76 w 144"/>
                  <a:gd name="T11" fmla="*/ 25 h 86"/>
                  <a:gd name="T12" fmla="*/ 58 w 144"/>
                  <a:gd name="T13" fmla="*/ 27 h 86"/>
                  <a:gd name="T14" fmla="*/ 38 w 144"/>
                  <a:gd name="T15" fmla="*/ 29 h 86"/>
                  <a:gd name="T16" fmla="*/ 17 w 144"/>
                  <a:gd name="T17" fmla="*/ 29 h 86"/>
                  <a:gd name="T18" fmla="*/ 17 w 144"/>
                  <a:gd name="T19" fmla="*/ 37 h 86"/>
                  <a:gd name="T20" fmla="*/ 17 w 144"/>
                  <a:gd name="T21" fmla="*/ 45 h 86"/>
                  <a:gd name="T22" fmla="*/ 16 w 144"/>
                  <a:gd name="T23" fmla="*/ 54 h 86"/>
                  <a:gd name="T24" fmla="*/ 12 w 144"/>
                  <a:gd name="T25" fmla="*/ 61 h 86"/>
                  <a:gd name="T26" fmla="*/ 7 w 144"/>
                  <a:gd name="T27" fmla="*/ 74 h 86"/>
                  <a:gd name="T28" fmla="*/ 0 w 144"/>
                  <a:gd name="T29" fmla="*/ 81 h 86"/>
                  <a:gd name="T30" fmla="*/ 12 w 144"/>
                  <a:gd name="T31" fmla="*/ 83 h 86"/>
                  <a:gd name="T32" fmla="*/ 26 w 144"/>
                  <a:gd name="T33" fmla="*/ 84 h 86"/>
                  <a:gd name="T34" fmla="*/ 41 w 144"/>
                  <a:gd name="T35" fmla="*/ 84 h 86"/>
                  <a:gd name="T36" fmla="*/ 53 w 144"/>
                  <a:gd name="T37" fmla="*/ 86 h 86"/>
                  <a:gd name="T38" fmla="*/ 71 w 144"/>
                  <a:gd name="T39" fmla="*/ 76 h 86"/>
                  <a:gd name="T40" fmla="*/ 88 w 144"/>
                  <a:gd name="T41" fmla="*/ 66 h 86"/>
                  <a:gd name="T42" fmla="*/ 102 w 144"/>
                  <a:gd name="T43" fmla="*/ 56 h 86"/>
                  <a:gd name="T44" fmla="*/ 115 w 144"/>
                  <a:gd name="T45" fmla="*/ 45 h 86"/>
                  <a:gd name="T46" fmla="*/ 125 w 144"/>
                  <a:gd name="T47" fmla="*/ 35 h 86"/>
                  <a:gd name="T48" fmla="*/ 134 w 144"/>
                  <a:gd name="T49" fmla="*/ 24 h 86"/>
                  <a:gd name="T50" fmla="*/ 141 w 144"/>
                  <a:gd name="T51" fmla="*/ 12 h 86"/>
                  <a:gd name="T52" fmla="*/ 144 w 144"/>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4" h="86">
                    <a:moveTo>
                      <a:pt x="144" y="0"/>
                    </a:moveTo>
                    <a:lnTo>
                      <a:pt x="134" y="7"/>
                    </a:lnTo>
                    <a:lnTo>
                      <a:pt x="122" y="13"/>
                    </a:lnTo>
                    <a:lnTo>
                      <a:pt x="108" y="18"/>
                    </a:lnTo>
                    <a:lnTo>
                      <a:pt x="93" y="24"/>
                    </a:lnTo>
                    <a:lnTo>
                      <a:pt x="76" y="25"/>
                    </a:lnTo>
                    <a:lnTo>
                      <a:pt x="58" y="27"/>
                    </a:lnTo>
                    <a:lnTo>
                      <a:pt x="38" y="29"/>
                    </a:lnTo>
                    <a:lnTo>
                      <a:pt x="17" y="29"/>
                    </a:lnTo>
                    <a:lnTo>
                      <a:pt x="17" y="37"/>
                    </a:lnTo>
                    <a:lnTo>
                      <a:pt x="17" y="45"/>
                    </a:lnTo>
                    <a:lnTo>
                      <a:pt x="16" y="54"/>
                    </a:lnTo>
                    <a:lnTo>
                      <a:pt x="12" y="61"/>
                    </a:lnTo>
                    <a:lnTo>
                      <a:pt x="7" y="74"/>
                    </a:lnTo>
                    <a:lnTo>
                      <a:pt x="0" y="81"/>
                    </a:lnTo>
                    <a:lnTo>
                      <a:pt x="12" y="83"/>
                    </a:lnTo>
                    <a:lnTo>
                      <a:pt x="26" y="84"/>
                    </a:lnTo>
                    <a:lnTo>
                      <a:pt x="41" y="84"/>
                    </a:lnTo>
                    <a:lnTo>
                      <a:pt x="53" y="86"/>
                    </a:lnTo>
                    <a:lnTo>
                      <a:pt x="71" y="76"/>
                    </a:lnTo>
                    <a:lnTo>
                      <a:pt x="88" y="66"/>
                    </a:lnTo>
                    <a:lnTo>
                      <a:pt x="102" y="56"/>
                    </a:lnTo>
                    <a:lnTo>
                      <a:pt x="115" y="45"/>
                    </a:lnTo>
                    <a:lnTo>
                      <a:pt x="125" y="35"/>
                    </a:lnTo>
                    <a:lnTo>
                      <a:pt x="134" y="24"/>
                    </a:lnTo>
                    <a:lnTo>
                      <a:pt x="141" y="12"/>
                    </a:lnTo>
                    <a:lnTo>
                      <a:pt x="144"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6" name="Freeform 268">
                <a:extLst>
                  <a:ext uri="{FF2B5EF4-FFF2-40B4-BE49-F238E27FC236}">
                    <a16:creationId xmlns:a16="http://schemas.microsoft.com/office/drawing/2014/main" id="{45613CFD-C112-4EC4-B6B2-8EBB9219D971}"/>
                  </a:ext>
                </a:extLst>
              </p:cNvPr>
              <p:cNvSpPr>
                <a:spLocks/>
              </p:cNvSpPr>
              <p:nvPr/>
            </p:nvSpPr>
            <p:spPr bwMode="auto">
              <a:xfrm>
                <a:off x="3796" y="1583"/>
                <a:ext cx="243" cy="338"/>
              </a:xfrm>
              <a:custGeom>
                <a:avLst/>
                <a:gdLst>
                  <a:gd name="T0" fmla="*/ 243 w 243"/>
                  <a:gd name="T1" fmla="*/ 0 h 338"/>
                  <a:gd name="T2" fmla="*/ 233 w 243"/>
                  <a:gd name="T3" fmla="*/ 16 h 338"/>
                  <a:gd name="T4" fmla="*/ 222 w 243"/>
                  <a:gd name="T5" fmla="*/ 32 h 338"/>
                  <a:gd name="T6" fmla="*/ 211 w 243"/>
                  <a:gd name="T7" fmla="*/ 47 h 338"/>
                  <a:gd name="T8" fmla="*/ 199 w 243"/>
                  <a:gd name="T9" fmla="*/ 59 h 338"/>
                  <a:gd name="T10" fmla="*/ 185 w 243"/>
                  <a:gd name="T11" fmla="*/ 71 h 338"/>
                  <a:gd name="T12" fmla="*/ 172 w 243"/>
                  <a:gd name="T13" fmla="*/ 81 h 338"/>
                  <a:gd name="T14" fmla="*/ 158 w 243"/>
                  <a:gd name="T15" fmla="*/ 89 h 338"/>
                  <a:gd name="T16" fmla="*/ 143 w 243"/>
                  <a:gd name="T17" fmla="*/ 96 h 338"/>
                  <a:gd name="T18" fmla="*/ 128 w 243"/>
                  <a:gd name="T19" fmla="*/ 103 h 338"/>
                  <a:gd name="T20" fmla="*/ 113 w 243"/>
                  <a:gd name="T21" fmla="*/ 108 h 338"/>
                  <a:gd name="T22" fmla="*/ 96 w 243"/>
                  <a:gd name="T23" fmla="*/ 111 h 338"/>
                  <a:gd name="T24" fmla="*/ 79 w 243"/>
                  <a:gd name="T25" fmla="*/ 114 h 338"/>
                  <a:gd name="T26" fmla="*/ 60 w 243"/>
                  <a:gd name="T27" fmla="*/ 116 h 338"/>
                  <a:gd name="T28" fmla="*/ 42 w 243"/>
                  <a:gd name="T29" fmla="*/ 116 h 338"/>
                  <a:gd name="T30" fmla="*/ 21 w 243"/>
                  <a:gd name="T31" fmla="*/ 116 h 338"/>
                  <a:gd name="T32" fmla="*/ 1 w 243"/>
                  <a:gd name="T33" fmla="*/ 116 h 338"/>
                  <a:gd name="T34" fmla="*/ 8 w 243"/>
                  <a:gd name="T35" fmla="*/ 152 h 338"/>
                  <a:gd name="T36" fmla="*/ 11 w 243"/>
                  <a:gd name="T37" fmla="*/ 187 h 338"/>
                  <a:gd name="T38" fmla="*/ 13 w 243"/>
                  <a:gd name="T39" fmla="*/ 221 h 338"/>
                  <a:gd name="T40" fmla="*/ 13 w 243"/>
                  <a:gd name="T41" fmla="*/ 253 h 338"/>
                  <a:gd name="T42" fmla="*/ 13 w 243"/>
                  <a:gd name="T43" fmla="*/ 282 h 338"/>
                  <a:gd name="T44" fmla="*/ 10 w 243"/>
                  <a:gd name="T45" fmla="*/ 305 h 338"/>
                  <a:gd name="T46" fmla="*/ 5 w 243"/>
                  <a:gd name="T47" fmla="*/ 324 h 338"/>
                  <a:gd name="T48" fmla="*/ 0 w 243"/>
                  <a:gd name="T49" fmla="*/ 336 h 338"/>
                  <a:gd name="T50" fmla="*/ 13 w 243"/>
                  <a:gd name="T51" fmla="*/ 338 h 338"/>
                  <a:gd name="T52" fmla="*/ 21 w 243"/>
                  <a:gd name="T53" fmla="*/ 338 h 338"/>
                  <a:gd name="T54" fmla="*/ 28 w 243"/>
                  <a:gd name="T55" fmla="*/ 336 h 338"/>
                  <a:gd name="T56" fmla="*/ 42 w 243"/>
                  <a:gd name="T57" fmla="*/ 338 h 338"/>
                  <a:gd name="T58" fmla="*/ 79 w 243"/>
                  <a:gd name="T59" fmla="*/ 297 h 338"/>
                  <a:gd name="T60" fmla="*/ 114 w 243"/>
                  <a:gd name="T61" fmla="*/ 258 h 338"/>
                  <a:gd name="T62" fmla="*/ 145 w 243"/>
                  <a:gd name="T63" fmla="*/ 219 h 338"/>
                  <a:gd name="T64" fmla="*/ 173 w 243"/>
                  <a:gd name="T65" fmla="*/ 180 h 338"/>
                  <a:gd name="T66" fmla="*/ 185 w 243"/>
                  <a:gd name="T67" fmla="*/ 160 h 338"/>
                  <a:gd name="T68" fmla="*/ 197 w 243"/>
                  <a:gd name="T69" fmla="*/ 138 h 338"/>
                  <a:gd name="T70" fmla="*/ 207 w 243"/>
                  <a:gd name="T71" fmla="*/ 118 h 338"/>
                  <a:gd name="T72" fmla="*/ 217 w 243"/>
                  <a:gd name="T73" fmla="*/ 96 h 338"/>
                  <a:gd name="T74" fmla="*/ 224 w 243"/>
                  <a:gd name="T75" fmla="*/ 72 h 338"/>
                  <a:gd name="T76" fmla="*/ 233 w 243"/>
                  <a:gd name="T77" fmla="*/ 49 h 338"/>
                  <a:gd name="T78" fmla="*/ 238 w 243"/>
                  <a:gd name="T79" fmla="*/ 25 h 338"/>
                  <a:gd name="T80" fmla="*/ 243 w 243"/>
                  <a:gd name="T81" fmla="*/ 0 h 3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3" h="338">
                    <a:moveTo>
                      <a:pt x="243" y="0"/>
                    </a:moveTo>
                    <a:lnTo>
                      <a:pt x="233" y="16"/>
                    </a:lnTo>
                    <a:lnTo>
                      <a:pt x="222" y="32"/>
                    </a:lnTo>
                    <a:lnTo>
                      <a:pt x="211" y="47"/>
                    </a:lnTo>
                    <a:lnTo>
                      <a:pt x="199" y="59"/>
                    </a:lnTo>
                    <a:lnTo>
                      <a:pt x="185" y="71"/>
                    </a:lnTo>
                    <a:lnTo>
                      <a:pt x="172" y="81"/>
                    </a:lnTo>
                    <a:lnTo>
                      <a:pt x="158" y="89"/>
                    </a:lnTo>
                    <a:lnTo>
                      <a:pt x="143" y="96"/>
                    </a:lnTo>
                    <a:lnTo>
                      <a:pt x="128" y="103"/>
                    </a:lnTo>
                    <a:lnTo>
                      <a:pt x="113" y="108"/>
                    </a:lnTo>
                    <a:lnTo>
                      <a:pt x="96" y="111"/>
                    </a:lnTo>
                    <a:lnTo>
                      <a:pt x="79" y="114"/>
                    </a:lnTo>
                    <a:lnTo>
                      <a:pt x="60" y="116"/>
                    </a:lnTo>
                    <a:lnTo>
                      <a:pt x="42" y="116"/>
                    </a:lnTo>
                    <a:lnTo>
                      <a:pt x="21" y="116"/>
                    </a:lnTo>
                    <a:lnTo>
                      <a:pt x="1" y="116"/>
                    </a:lnTo>
                    <a:lnTo>
                      <a:pt x="8" y="152"/>
                    </a:lnTo>
                    <a:lnTo>
                      <a:pt x="11" y="187"/>
                    </a:lnTo>
                    <a:lnTo>
                      <a:pt x="13" y="221"/>
                    </a:lnTo>
                    <a:lnTo>
                      <a:pt x="13" y="253"/>
                    </a:lnTo>
                    <a:lnTo>
                      <a:pt x="13" y="282"/>
                    </a:lnTo>
                    <a:lnTo>
                      <a:pt x="10" y="305"/>
                    </a:lnTo>
                    <a:lnTo>
                      <a:pt x="5" y="324"/>
                    </a:lnTo>
                    <a:lnTo>
                      <a:pt x="0" y="336"/>
                    </a:lnTo>
                    <a:lnTo>
                      <a:pt x="13" y="338"/>
                    </a:lnTo>
                    <a:lnTo>
                      <a:pt x="21" y="338"/>
                    </a:lnTo>
                    <a:lnTo>
                      <a:pt x="28" y="336"/>
                    </a:lnTo>
                    <a:lnTo>
                      <a:pt x="42" y="338"/>
                    </a:lnTo>
                    <a:lnTo>
                      <a:pt x="79" y="297"/>
                    </a:lnTo>
                    <a:lnTo>
                      <a:pt x="114" y="258"/>
                    </a:lnTo>
                    <a:lnTo>
                      <a:pt x="145" y="219"/>
                    </a:lnTo>
                    <a:lnTo>
                      <a:pt x="173" y="180"/>
                    </a:lnTo>
                    <a:lnTo>
                      <a:pt x="185" y="160"/>
                    </a:lnTo>
                    <a:lnTo>
                      <a:pt x="197" y="138"/>
                    </a:lnTo>
                    <a:lnTo>
                      <a:pt x="207" y="118"/>
                    </a:lnTo>
                    <a:lnTo>
                      <a:pt x="217" y="96"/>
                    </a:lnTo>
                    <a:lnTo>
                      <a:pt x="224" y="72"/>
                    </a:lnTo>
                    <a:lnTo>
                      <a:pt x="233" y="49"/>
                    </a:lnTo>
                    <a:lnTo>
                      <a:pt x="238" y="25"/>
                    </a:lnTo>
                    <a:lnTo>
                      <a:pt x="24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7" name="Freeform 269">
                <a:extLst>
                  <a:ext uri="{FF2B5EF4-FFF2-40B4-BE49-F238E27FC236}">
                    <a16:creationId xmlns:a16="http://schemas.microsoft.com/office/drawing/2014/main" id="{BFBCD8DD-9007-438E-A73A-1CC5D9309E97}"/>
                  </a:ext>
                </a:extLst>
              </p:cNvPr>
              <p:cNvSpPr>
                <a:spLocks/>
              </p:cNvSpPr>
              <p:nvPr/>
            </p:nvSpPr>
            <p:spPr bwMode="auto">
              <a:xfrm>
                <a:off x="1796" y="1564"/>
                <a:ext cx="144" cy="88"/>
              </a:xfrm>
              <a:custGeom>
                <a:avLst/>
                <a:gdLst>
                  <a:gd name="T0" fmla="*/ 144 w 144"/>
                  <a:gd name="T1" fmla="*/ 0 h 88"/>
                  <a:gd name="T2" fmla="*/ 132 w 144"/>
                  <a:gd name="T3" fmla="*/ 7 h 88"/>
                  <a:gd name="T4" fmla="*/ 120 w 144"/>
                  <a:gd name="T5" fmla="*/ 13 h 88"/>
                  <a:gd name="T6" fmla="*/ 107 w 144"/>
                  <a:gd name="T7" fmla="*/ 19 h 88"/>
                  <a:gd name="T8" fmla="*/ 92 w 144"/>
                  <a:gd name="T9" fmla="*/ 22 h 88"/>
                  <a:gd name="T10" fmla="*/ 76 w 144"/>
                  <a:gd name="T11" fmla="*/ 25 h 88"/>
                  <a:gd name="T12" fmla="*/ 60 w 144"/>
                  <a:gd name="T13" fmla="*/ 27 h 88"/>
                  <a:gd name="T14" fmla="*/ 39 w 144"/>
                  <a:gd name="T15" fmla="*/ 29 h 88"/>
                  <a:gd name="T16" fmla="*/ 19 w 144"/>
                  <a:gd name="T17" fmla="*/ 29 h 88"/>
                  <a:gd name="T18" fmla="*/ 17 w 144"/>
                  <a:gd name="T19" fmla="*/ 44 h 88"/>
                  <a:gd name="T20" fmla="*/ 12 w 144"/>
                  <a:gd name="T21" fmla="*/ 59 h 88"/>
                  <a:gd name="T22" fmla="*/ 7 w 144"/>
                  <a:gd name="T23" fmla="*/ 71 h 88"/>
                  <a:gd name="T24" fmla="*/ 0 w 144"/>
                  <a:gd name="T25" fmla="*/ 83 h 88"/>
                  <a:gd name="T26" fmla="*/ 12 w 144"/>
                  <a:gd name="T27" fmla="*/ 83 h 88"/>
                  <a:gd name="T28" fmla="*/ 26 w 144"/>
                  <a:gd name="T29" fmla="*/ 84 h 88"/>
                  <a:gd name="T30" fmla="*/ 41 w 144"/>
                  <a:gd name="T31" fmla="*/ 86 h 88"/>
                  <a:gd name="T32" fmla="*/ 53 w 144"/>
                  <a:gd name="T33" fmla="*/ 88 h 88"/>
                  <a:gd name="T34" fmla="*/ 71 w 144"/>
                  <a:gd name="T35" fmla="*/ 78 h 88"/>
                  <a:gd name="T36" fmla="*/ 88 w 144"/>
                  <a:gd name="T37" fmla="*/ 68 h 88"/>
                  <a:gd name="T38" fmla="*/ 103 w 144"/>
                  <a:gd name="T39" fmla="*/ 57 h 88"/>
                  <a:gd name="T40" fmla="*/ 115 w 144"/>
                  <a:gd name="T41" fmla="*/ 46 h 88"/>
                  <a:gd name="T42" fmla="*/ 125 w 144"/>
                  <a:gd name="T43" fmla="*/ 35 h 88"/>
                  <a:gd name="T44" fmla="*/ 134 w 144"/>
                  <a:gd name="T45" fmla="*/ 24 h 88"/>
                  <a:gd name="T46" fmla="*/ 141 w 144"/>
                  <a:gd name="T47" fmla="*/ 12 h 88"/>
                  <a:gd name="T48" fmla="*/ 144 w 144"/>
                  <a:gd name="T49" fmla="*/ 0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4" h="88">
                    <a:moveTo>
                      <a:pt x="144" y="0"/>
                    </a:moveTo>
                    <a:lnTo>
                      <a:pt x="132" y="7"/>
                    </a:lnTo>
                    <a:lnTo>
                      <a:pt x="120" y="13"/>
                    </a:lnTo>
                    <a:lnTo>
                      <a:pt x="107" y="19"/>
                    </a:lnTo>
                    <a:lnTo>
                      <a:pt x="92" y="22"/>
                    </a:lnTo>
                    <a:lnTo>
                      <a:pt x="76" y="25"/>
                    </a:lnTo>
                    <a:lnTo>
                      <a:pt x="60" y="27"/>
                    </a:lnTo>
                    <a:lnTo>
                      <a:pt x="39" y="29"/>
                    </a:lnTo>
                    <a:lnTo>
                      <a:pt x="19" y="29"/>
                    </a:lnTo>
                    <a:lnTo>
                      <a:pt x="17" y="44"/>
                    </a:lnTo>
                    <a:lnTo>
                      <a:pt x="12" y="59"/>
                    </a:lnTo>
                    <a:lnTo>
                      <a:pt x="7" y="71"/>
                    </a:lnTo>
                    <a:lnTo>
                      <a:pt x="0" y="83"/>
                    </a:lnTo>
                    <a:lnTo>
                      <a:pt x="12" y="83"/>
                    </a:lnTo>
                    <a:lnTo>
                      <a:pt x="26" y="84"/>
                    </a:lnTo>
                    <a:lnTo>
                      <a:pt x="41" y="86"/>
                    </a:lnTo>
                    <a:lnTo>
                      <a:pt x="53" y="88"/>
                    </a:lnTo>
                    <a:lnTo>
                      <a:pt x="71" y="78"/>
                    </a:lnTo>
                    <a:lnTo>
                      <a:pt x="88" y="68"/>
                    </a:lnTo>
                    <a:lnTo>
                      <a:pt x="103" y="57"/>
                    </a:lnTo>
                    <a:lnTo>
                      <a:pt x="115" y="46"/>
                    </a:lnTo>
                    <a:lnTo>
                      <a:pt x="125" y="35"/>
                    </a:lnTo>
                    <a:lnTo>
                      <a:pt x="134" y="24"/>
                    </a:lnTo>
                    <a:lnTo>
                      <a:pt x="141" y="12"/>
                    </a:lnTo>
                    <a:lnTo>
                      <a:pt x="14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8" name="Freeform 270">
                <a:extLst>
                  <a:ext uri="{FF2B5EF4-FFF2-40B4-BE49-F238E27FC236}">
                    <a16:creationId xmlns:a16="http://schemas.microsoft.com/office/drawing/2014/main" id="{33D0E0AC-B4E7-4419-928B-9F2128782D51}"/>
                  </a:ext>
                </a:extLst>
              </p:cNvPr>
              <p:cNvSpPr>
                <a:spLocks/>
              </p:cNvSpPr>
              <p:nvPr/>
            </p:nvSpPr>
            <p:spPr bwMode="auto">
              <a:xfrm>
                <a:off x="3785" y="1598"/>
                <a:ext cx="264" cy="344"/>
              </a:xfrm>
              <a:custGeom>
                <a:avLst/>
                <a:gdLst>
                  <a:gd name="T0" fmla="*/ 264 w 264"/>
                  <a:gd name="T1" fmla="*/ 0 h 344"/>
                  <a:gd name="T2" fmla="*/ 252 w 264"/>
                  <a:gd name="T3" fmla="*/ 15 h 344"/>
                  <a:gd name="T4" fmla="*/ 240 w 264"/>
                  <a:gd name="T5" fmla="*/ 28 h 344"/>
                  <a:gd name="T6" fmla="*/ 228 w 264"/>
                  <a:gd name="T7" fmla="*/ 42 h 344"/>
                  <a:gd name="T8" fmla="*/ 215 w 264"/>
                  <a:gd name="T9" fmla="*/ 54 h 344"/>
                  <a:gd name="T10" fmla="*/ 203 w 264"/>
                  <a:gd name="T11" fmla="*/ 64 h 344"/>
                  <a:gd name="T12" fmla="*/ 189 w 264"/>
                  <a:gd name="T13" fmla="*/ 72 h 344"/>
                  <a:gd name="T14" fmla="*/ 178 w 264"/>
                  <a:gd name="T15" fmla="*/ 81 h 344"/>
                  <a:gd name="T16" fmla="*/ 162 w 264"/>
                  <a:gd name="T17" fmla="*/ 88 h 344"/>
                  <a:gd name="T18" fmla="*/ 149 w 264"/>
                  <a:gd name="T19" fmla="*/ 94 h 344"/>
                  <a:gd name="T20" fmla="*/ 134 w 264"/>
                  <a:gd name="T21" fmla="*/ 99 h 344"/>
                  <a:gd name="T22" fmla="*/ 119 w 264"/>
                  <a:gd name="T23" fmla="*/ 103 h 344"/>
                  <a:gd name="T24" fmla="*/ 102 w 264"/>
                  <a:gd name="T25" fmla="*/ 106 h 344"/>
                  <a:gd name="T26" fmla="*/ 66 w 264"/>
                  <a:gd name="T27" fmla="*/ 111 h 344"/>
                  <a:gd name="T28" fmla="*/ 26 w 264"/>
                  <a:gd name="T29" fmla="*/ 113 h 344"/>
                  <a:gd name="T30" fmla="*/ 31 w 264"/>
                  <a:gd name="T31" fmla="*/ 135 h 344"/>
                  <a:gd name="T32" fmla="*/ 36 w 264"/>
                  <a:gd name="T33" fmla="*/ 155 h 344"/>
                  <a:gd name="T34" fmla="*/ 38 w 264"/>
                  <a:gd name="T35" fmla="*/ 174 h 344"/>
                  <a:gd name="T36" fmla="*/ 39 w 264"/>
                  <a:gd name="T37" fmla="*/ 192 h 344"/>
                  <a:gd name="T38" fmla="*/ 41 w 264"/>
                  <a:gd name="T39" fmla="*/ 209 h 344"/>
                  <a:gd name="T40" fmla="*/ 41 w 264"/>
                  <a:gd name="T41" fmla="*/ 226 h 344"/>
                  <a:gd name="T42" fmla="*/ 39 w 264"/>
                  <a:gd name="T43" fmla="*/ 241 h 344"/>
                  <a:gd name="T44" fmla="*/ 38 w 264"/>
                  <a:gd name="T45" fmla="*/ 257 h 344"/>
                  <a:gd name="T46" fmla="*/ 36 w 264"/>
                  <a:gd name="T47" fmla="*/ 270 h 344"/>
                  <a:gd name="T48" fmla="*/ 32 w 264"/>
                  <a:gd name="T49" fmla="*/ 282 h 344"/>
                  <a:gd name="T50" fmla="*/ 29 w 264"/>
                  <a:gd name="T51" fmla="*/ 294 h 344"/>
                  <a:gd name="T52" fmla="*/ 24 w 264"/>
                  <a:gd name="T53" fmla="*/ 304 h 344"/>
                  <a:gd name="T54" fmla="*/ 19 w 264"/>
                  <a:gd name="T55" fmla="*/ 314 h 344"/>
                  <a:gd name="T56" fmla="*/ 12 w 264"/>
                  <a:gd name="T57" fmla="*/ 323 h 344"/>
                  <a:gd name="T58" fmla="*/ 7 w 264"/>
                  <a:gd name="T59" fmla="*/ 329 h 344"/>
                  <a:gd name="T60" fmla="*/ 0 w 264"/>
                  <a:gd name="T61" fmla="*/ 336 h 344"/>
                  <a:gd name="T62" fmla="*/ 17 w 264"/>
                  <a:gd name="T63" fmla="*/ 339 h 344"/>
                  <a:gd name="T64" fmla="*/ 31 w 264"/>
                  <a:gd name="T65" fmla="*/ 339 h 344"/>
                  <a:gd name="T66" fmla="*/ 44 w 264"/>
                  <a:gd name="T67" fmla="*/ 341 h 344"/>
                  <a:gd name="T68" fmla="*/ 61 w 264"/>
                  <a:gd name="T69" fmla="*/ 344 h 344"/>
                  <a:gd name="T70" fmla="*/ 98 w 264"/>
                  <a:gd name="T71" fmla="*/ 304 h 344"/>
                  <a:gd name="T72" fmla="*/ 134 w 264"/>
                  <a:gd name="T73" fmla="*/ 265 h 344"/>
                  <a:gd name="T74" fmla="*/ 149 w 264"/>
                  <a:gd name="T75" fmla="*/ 245 h 344"/>
                  <a:gd name="T76" fmla="*/ 166 w 264"/>
                  <a:gd name="T77" fmla="*/ 224 h 344"/>
                  <a:gd name="T78" fmla="*/ 179 w 264"/>
                  <a:gd name="T79" fmla="*/ 204 h 344"/>
                  <a:gd name="T80" fmla="*/ 193 w 264"/>
                  <a:gd name="T81" fmla="*/ 184 h 344"/>
                  <a:gd name="T82" fmla="*/ 206 w 264"/>
                  <a:gd name="T83" fmla="*/ 162 h 344"/>
                  <a:gd name="T84" fmla="*/ 217 w 264"/>
                  <a:gd name="T85" fmla="*/ 140 h 344"/>
                  <a:gd name="T86" fmla="*/ 228 w 264"/>
                  <a:gd name="T87" fmla="*/ 118 h 344"/>
                  <a:gd name="T88" fmla="*/ 237 w 264"/>
                  <a:gd name="T89" fmla="*/ 96 h 344"/>
                  <a:gd name="T90" fmla="*/ 245 w 264"/>
                  <a:gd name="T91" fmla="*/ 72 h 344"/>
                  <a:gd name="T92" fmla="*/ 252 w 264"/>
                  <a:gd name="T93" fmla="*/ 49 h 344"/>
                  <a:gd name="T94" fmla="*/ 259 w 264"/>
                  <a:gd name="T95" fmla="*/ 25 h 344"/>
                  <a:gd name="T96" fmla="*/ 264 w 264"/>
                  <a:gd name="T97" fmla="*/ 0 h 3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344">
                    <a:moveTo>
                      <a:pt x="264" y="0"/>
                    </a:moveTo>
                    <a:lnTo>
                      <a:pt x="252" y="15"/>
                    </a:lnTo>
                    <a:lnTo>
                      <a:pt x="240" y="28"/>
                    </a:lnTo>
                    <a:lnTo>
                      <a:pt x="228" y="42"/>
                    </a:lnTo>
                    <a:lnTo>
                      <a:pt x="215" y="54"/>
                    </a:lnTo>
                    <a:lnTo>
                      <a:pt x="203" y="64"/>
                    </a:lnTo>
                    <a:lnTo>
                      <a:pt x="189" y="72"/>
                    </a:lnTo>
                    <a:lnTo>
                      <a:pt x="178" y="81"/>
                    </a:lnTo>
                    <a:lnTo>
                      <a:pt x="162" y="88"/>
                    </a:lnTo>
                    <a:lnTo>
                      <a:pt x="149" y="94"/>
                    </a:lnTo>
                    <a:lnTo>
                      <a:pt x="134" y="99"/>
                    </a:lnTo>
                    <a:lnTo>
                      <a:pt x="119" y="103"/>
                    </a:lnTo>
                    <a:lnTo>
                      <a:pt x="102" y="106"/>
                    </a:lnTo>
                    <a:lnTo>
                      <a:pt x="66" y="111"/>
                    </a:lnTo>
                    <a:lnTo>
                      <a:pt x="26" y="113"/>
                    </a:lnTo>
                    <a:lnTo>
                      <a:pt x="31" y="135"/>
                    </a:lnTo>
                    <a:lnTo>
                      <a:pt x="36" y="155"/>
                    </a:lnTo>
                    <a:lnTo>
                      <a:pt x="38" y="174"/>
                    </a:lnTo>
                    <a:lnTo>
                      <a:pt x="39" y="192"/>
                    </a:lnTo>
                    <a:lnTo>
                      <a:pt x="41" y="209"/>
                    </a:lnTo>
                    <a:lnTo>
                      <a:pt x="41" y="226"/>
                    </a:lnTo>
                    <a:lnTo>
                      <a:pt x="39" y="241"/>
                    </a:lnTo>
                    <a:lnTo>
                      <a:pt x="38" y="257"/>
                    </a:lnTo>
                    <a:lnTo>
                      <a:pt x="36" y="270"/>
                    </a:lnTo>
                    <a:lnTo>
                      <a:pt x="32" y="282"/>
                    </a:lnTo>
                    <a:lnTo>
                      <a:pt x="29" y="294"/>
                    </a:lnTo>
                    <a:lnTo>
                      <a:pt x="24" y="304"/>
                    </a:lnTo>
                    <a:lnTo>
                      <a:pt x="19" y="314"/>
                    </a:lnTo>
                    <a:lnTo>
                      <a:pt x="12" y="323"/>
                    </a:lnTo>
                    <a:lnTo>
                      <a:pt x="7" y="329"/>
                    </a:lnTo>
                    <a:lnTo>
                      <a:pt x="0" y="336"/>
                    </a:lnTo>
                    <a:lnTo>
                      <a:pt x="17" y="339"/>
                    </a:lnTo>
                    <a:lnTo>
                      <a:pt x="31" y="339"/>
                    </a:lnTo>
                    <a:lnTo>
                      <a:pt x="44" y="341"/>
                    </a:lnTo>
                    <a:lnTo>
                      <a:pt x="61" y="344"/>
                    </a:lnTo>
                    <a:lnTo>
                      <a:pt x="98" y="304"/>
                    </a:lnTo>
                    <a:lnTo>
                      <a:pt x="134" y="265"/>
                    </a:lnTo>
                    <a:lnTo>
                      <a:pt x="149" y="245"/>
                    </a:lnTo>
                    <a:lnTo>
                      <a:pt x="166" y="224"/>
                    </a:lnTo>
                    <a:lnTo>
                      <a:pt x="179" y="204"/>
                    </a:lnTo>
                    <a:lnTo>
                      <a:pt x="193" y="184"/>
                    </a:lnTo>
                    <a:lnTo>
                      <a:pt x="206" y="162"/>
                    </a:lnTo>
                    <a:lnTo>
                      <a:pt x="217" y="140"/>
                    </a:lnTo>
                    <a:lnTo>
                      <a:pt x="228" y="118"/>
                    </a:lnTo>
                    <a:lnTo>
                      <a:pt x="237" y="96"/>
                    </a:lnTo>
                    <a:lnTo>
                      <a:pt x="245" y="72"/>
                    </a:lnTo>
                    <a:lnTo>
                      <a:pt x="252" y="49"/>
                    </a:lnTo>
                    <a:lnTo>
                      <a:pt x="259" y="25"/>
                    </a:lnTo>
                    <a:lnTo>
                      <a:pt x="26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59" name="Freeform 271">
                <a:extLst>
                  <a:ext uri="{FF2B5EF4-FFF2-40B4-BE49-F238E27FC236}">
                    <a16:creationId xmlns:a16="http://schemas.microsoft.com/office/drawing/2014/main" id="{CDEA047E-ACF6-494B-8DC6-A74198176E34}"/>
                  </a:ext>
                </a:extLst>
              </p:cNvPr>
              <p:cNvSpPr>
                <a:spLocks/>
              </p:cNvSpPr>
              <p:nvPr/>
            </p:nvSpPr>
            <p:spPr bwMode="auto">
              <a:xfrm>
                <a:off x="1800" y="1564"/>
                <a:ext cx="147" cy="91"/>
              </a:xfrm>
              <a:custGeom>
                <a:avLst/>
                <a:gdLst>
                  <a:gd name="T0" fmla="*/ 147 w 147"/>
                  <a:gd name="T1" fmla="*/ 0 h 91"/>
                  <a:gd name="T2" fmla="*/ 135 w 147"/>
                  <a:gd name="T3" fmla="*/ 8 h 91"/>
                  <a:gd name="T4" fmla="*/ 123 w 147"/>
                  <a:gd name="T5" fmla="*/ 15 h 91"/>
                  <a:gd name="T6" fmla="*/ 110 w 147"/>
                  <a:gd name="T7" fmla="*/ 20 h 91"/>
                  <a:gd name="T8" fmla="*/ 94 w 147"/>
                  <a:gd name="T9" fmla="*/ 25 h 91"/>
                  <a:gd name="T10" fmla="*/ 79 w 147"/>
                  <a:gd name="T11" fmla="*/ 29 h 91"/>
                  <a:gd name="T12" fmla="*/ 61 w 147"/>
                  <a:gd name="T13" fmla="*/ 30 h 91"/>
                  <a:gd name="T14" fmla="*/ 40 w 147"/>
                  <a:gd name="T15" fmla="*/ 32 h 91"/>
                  <a:gd name="T16" fmla="*/ 20 w 147"/>
                  <a:gd name="T17" fmla="*/ 30 h 91"/>
                  <a:gd name="T18" fmla="*/ 15 w 147"/>
                  <a:gd name="T19" fmla="*/ 52 h 91"/>
                  <a:gd name="T20" fmla="*/ 12 w 147"/>
                  <a:gd name="T21" fmla="*/ 68 h 91"/>
                  <a:gd name="T22" fmla="*/ 5 w 147"/>
                  <a:gd name="T23" fmla="*/ 78 h 91"/>
                  <a:gd name="T24" fmla="*/ 0 w 147"/>
                  <a:gd name="T25" fmla="*/ 88 h 91"/>
                  <a:gd name="T26" fmla="*/ 13 w 147"/>
                  <a:gd name="T27" fmla="*/ 88 h 91"/>
                  <a:gd name="T28" fmla="*/ 27 w 147"/>
                  <a:gd name="T29" fmla="*/ 90 h 91"/>
                  <a:gd name="T30" fmla="*/ 40 w 147"/>
                  <a:gd name="T31" fmla="*/ 91 h 91"/>
                  <a:gd name="T32" fmla="*/ 52 w 147"/>
                  <a:gd name="T33" fmla="*/ 91 h 91"/>
                  <a:gd name="T34" fmla="*/ 71 w 147"/>
                  <a:gd name="T35" fmla="*/ 81 h 91"/>
                  <a:gd name="T36" fmla="*/ 89 w 147"/>
                  <a:gd name="T37" fmla="*/ 71 h 91"/>
                  <a:gd name="T38" fmla="*/ 105 w 147"/>
                  <a:gd name="T39" fmla="*/ 61 h 91"/>
                  <a:gd name="T40" fmla="*/ 116 w 147"/>
                  <a:gd name="T41" fmla="*/ 49 h 91"/>
                  <a:gd name="T42" fmla="*/ 128 w 147"/>
                  <a:gd name="T43" fmla="*/ 37 h 91"/>
                  <a:gd name="T44" fmla="*/ 137 w 147"/>
                  <a:gd name="T45" fmla="*/ 25 h 91"/>
                  <a:gd name="T46" fmla="*/ 143 w 147"/>
                  <a:gd name="T47" fmla="*/ 13 h 91"/>
                  <a:gd name="T48" fmla="*/ 147 w 147"/>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7" h="91">
                    <a:moveTo>
                      <a:pt x="147" y="0"/>
                    </a:moveTo>
                    <a:lnTo>
                      <a:pt x="135" y="8"/>
                    </a:lnTo>
                    <a:lnTo>
                      <a:pt x="123" y="15"/>
                    </a:lnTo>
                    <a:lnTo>
                      <a:pt x="110" y="20"/>
                    </a:lnTo>
                    <a:lnTo>
                      <a:pt x="94" y="25"/>
                    </a:lnTo>
                    <a:lnTo>
                      <a:pt x="79" y="29"/>
                    </a:lnTo>
                    <a:lnTo>
                      <a:pt x="61" y="30"/>
                    </a:lnTo>
                    <a:lnTo>
                      <a:pt x="40" y="32"/>
                    </a:lnTo>
                    <a:lnTo>
                      <a:pt x="20" y="30"/>
                    </a:lnTo>
                    <a:lnTo>
                      <a:pt x="15" y="52"/>
                    </a:lnTo>
                    <a:lnTo>
                      <a:pt x="12" y="68"/>
                    </a:lnTo>
                    <a:lnTo>
                      <a:pt x="5" y="78"/>
                    </a:lnTo>
                    <a:lnTo>
                      <a:pt x="0" y="88"/>
                    </a:lnTo>
                    <a:lnTo>
                      <a:pt x="13" y="88"/>
                    </a:lnTo>
                    <a:lnTo>
                      <a:pt x="27" y="90"/>
                    </a:lnTo>
                    <a:lnTo>
                      <a:pt x="40" y="91"/>
                    </a:lnTo>
                    <a:lnTo>
                      <a:pt x="52" y="91"/>
                    </a:lnTo>
                    <a:lnTo>
                      <a:pt x="71" y="81"/>
                    </a:lnTo>
                    <a:lnTo>
                      <a:pt x="89" y="71"/>
                    </a:lnTo>
                    <a:lnTo>
                      <a:pt x="105" y="61"/>
                    </a:lnTo>
                    <a:lnTo>
                      <a:pt x="116" y="49"/>
                    </a:lnTo>
                    <a:lnTo>
                      <a:pt x="128" y="37"/>
                    </a:lnTo>
                    <a:lnTo>
                      <a:pt x="137" y="25"/>
                    </a:lnTo>
                    <a:lnTo>
                      <a:pt x="143" y="13"/>
                    </a:lnTo>
                    <a:lnTo>
                      <a:pt x="147"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0" name="Freeform 272">
                <a:extLst>
                  <a:ext uri="{FF2B5EF4-FFF2-40B4-BE49-F238E27FC236}">
                    <a16:creationId xmlns:a16="http://schemas.microsoft.com/office/drawing/2014/main" id="{0024286D-1136-429E-B0FE-DA047C1A96C5}"/>
                  </a:ext>
                </a:extLst>
              </p:cNvPr>
              <p:cNvSpPr>
                <a:spLocks/>
              </p:cNvSpPr>
              <p:nvPr/>
            </p:nvSpPr>
            <p:spPr bwMode="auto">
              <a:xfrm>
                <a:off x="3807" y="1596"/>
                <a:ext cx="252" cy="367"/>
              </a:xfrm>
              <a:custGeom>
                <a:avLst/>
                <a:gdLst>
                  <a:gd name="T0" fmla="*/ 252 w 252"/>
                  <a:gd name="T1" fmla="*/ 0 h 367"/>
                  <a:gd name="T2" fmla="*/ 228 w 252"/>
                  <a:gd name="T3" fmla="*/ 30 h 367"/>
                  <a:gd name="T4" fmla="*/ 205 w 252"/>
                  <a:gd name="T5" fmla="*/ 56 h 367"/>
                  <a:gd name="T6" fmla="*/ 193 w 252"/>
                  <a:gd name="T7" fmla="*/ 68 h 367"/>
                  <a:gd name="T8" fmla="*/ 181 w 252"/>
                  <a:gd name="T9" fmla="*/ 78 h 367"/>
                  <a:gd name="T10" fmla="*/ 167 w 252"/>
                  <a:gd name="T11" fmla="*/ 86 h 367"/>
                  <a:gd name="T12" fmla="*/ 154 w 252"/>
                  <a:gd name="T13" fmla="*/ 95 h 367"/>
                  <a:gd name="T14" fmla="*/ 140 w 252"/>
                  <a:gd name="T15" fmla="*/ 101 h 367"/>
                  <a:gd name="T16" fmla="*/ 127 w 252"/>
                  <a:gd name="T17" fmla="*/ 107 h 367"/>
                  <a:gd name="T18" fmla="*/ 110 w 252"/>
                  <a:gd name="T19" fmla="*/ 112 h 367"/>
                  <a:gd name="T20" fmla="*/ 95 w 252"/>
                  <a:gd name="T21" fmla="*/ 115 h 367"/>
                  <a:gd name="T22" fmla="*/ 78 w 252"/>
                  <a:gd name="T23" fmla="*/ 118 h 367"/>
                  <a:gd name="T24" fmla="*/ 59 w 252"/>
                  <a:gd name="T25" fmla="*/ 120 h 367"/>
                  <a:gd name="T26" fmla="*/ 39 w 252"/>
                  <a:gd name="T27" fmla="*/ 122 h 367"/>
                  <a:gd name="T28" fmla="*/ 19 w 252"/>
                  <a:gd name="T29" fmla="*/ 123 h 367"/>
                  <a:gd name="T30" fmla="*/ 26 w 252"/>
                  <a:gd name="T31" fmla="*/ 161 h 367"/>
                  <a:gd name="T32" fmla="*/ 27 w 252"/>
                  <a:gd name="T33" fmla="*/ 194 h 367"/>
                  <a:gd name="T34" fmla="*/ 27 w 252"/>
                  <a:gd name="T35" fmla="*/ 226 h 367"/>
                  <a:gd name="T36" fmla="*/ 26 w 252"/>
                  <a:gd name="T37" fmla="*/ 254 h 367"/>
                  <a:gd name="T38" fmla="*/ 21 w 252"/>
                  <a:gd name="T39" fmla="*/ 279 h 367"/>
                  <a:gd name="T40" fmla="*/ 14 w 252"/>
                  <a:gd name="T41" fmla="*/ 303 h 367"/>
                  <a:gd name="T42" fmla="*/ 7 w 252"/>
                  <a:gd name="T43" fmla="*/ 326 h 367"/>
                  <a:gd name="T44" fmla="*/ 0 w 252"/>
                  <a:gd name="T45" fmla="*/ 346 h 367"/>
                  <a:gd name="T46" fmla="*/ 22 w 252"/>
                  <a:gd name="T47" fmla="*/ 352 h 367"/>
                  <a:gd name="T48" fmla="*/ 48 w 252"/>
                  <a:gd name="T49" fmla="*/ 357 h 367"/>
                  <a:gd name="T50" fmla="*/ 73 w 252"/>
                  <a:gd name="T51" fmla="*/ 362 h 367"/>
                  <a:gd name="T52" fmla="*/ 97 w 252"/>
                  <a:gd name="T53" fmla="*/ 367 h 367"/>
                  <a:gd name="T54" fmla="*/ 115 w 252"/>
                  <a:gd name="T55" fmla="*/ 346 h 367"/>
                  <a:gd name="T56" fmla="*/ 132 w 252"/>
                  <a:gd name="T57" fmla="*/ 325 h 367"/>
                  <a:gd name="T58" fmla="*/ 149 w 252"/>
                  <a:gd name="T59" fmla="*/ 303 h 367"/>
                  <a:gd name="T60" fmla="*/ 164 w 252"/>
                  <a:gd name="T61" fmla="*/ 279 h 367"/>
                  <a:gd name="T62" fmla="*/ 178 w 252"/>
                  <a:gd name="T63" fmla="*/ 257 h 367"/>
                  <a:gd name="T64" fmla="*/ 191 w 252"/>
                  <a:gd name="T65" fmla="*/ 233 h 367"/>
                  <a:gd name="T66" fmla="*/ 203 w 252"/>
                  <a:gd name="T67" fmla="*/ 210 h 367"/>
                  <a:gd name="T68" fmla="*/ 213 w 252"/>
                  <a:gd name="T69" fmla="*/ 184 h 367"/>
                  <a:gd name="T70" fmla="*/ 222 w 252"/>
                  <a:gd name="T71" fmla="*/ 161 h 367"/>
                  <a:gd name="T72" fmla="*/ 228 w 252"/>
                  <a:gd name="T73" fmla="*/ 137 h 367"/>
                  <a:gd name="T74" fmla="*/ 235 w 252"/>
                  <a:gd name="T75" fmla="*/ 113 h 367"/>
                  <a:gd name="T76" fmla="*/ 242 w 252"/>
                  <a:gd name="T77" fmla="*/ 90 h 367"/>
                  <a:gd name="T78" fmla="*/ 245 w 252"/>
                  <a:gd name="T79" fmla="*/ 66 h 367"/>
                  <a:gd name="T80" fmla="*/ 249 w 252"/>
                  <a:gd name="T81" fmla="*/ 44 h 367"/>
                  <a:gd name="T82" fmla="*/ 252 w 252"/>
                  <a:gd name="T83" fmla="*/ 22 h 367"/>
                  <a:gd name="T84" fmla="*/ 252 w 252"/>
                  <a:gd name="T85" fmla="*/ 0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2" h="367">
                    <a:moveTo>
                      <a:pt x="252" y="0"/>
                    </a:moveTo>
                    <a:lnTo>
                      <a:pt x="228" y="30"/>
                    </a:lnTo>
                    <a:lnTo>
                      <a:pt x="205" y="56"/>
                    </a:lnTo>
                    <a:lnTo>
                      <a:pt x="193" y="68"/>
                    </a:lnTo>
                    <a:lnTo>
                      <a:pt x="181" y="78"/>
                    </a:lnTo>
                    <a:lnTo>
                      <a:pt x="167" y="86"/>
                    </a:lnTo>
                    <a:lnTo>
                      <a:pt x="154" y="95"/>
                    </a:lnTo>
                    <a:lnTo>
                      <a:pt x="140" y="101"/>
                    </a:lnTo>
                    <a:lnTo>
                      <a:pt x="127" y="107"/>
                    </a:lnTo>
                    <a:lnTo>
                      <a:pt x="110" y="112"/>
                    </a:lnTo>
                    <a:lnTo>
                      <a:pt x="95" y="115"/>
                    </a:lnTo>
                    <a:lnTo>
                      <a:pt x="78" y="118"/>
                    </a:lnTo>
                    <a:lnTo>
                      <a:pt x="59" y="120"/>
                    </a:lnTo>
                    <a:lnTo>
                      <a:pt x="39" y="122"/>
                    </a:lnTo>
                    <a:lnTo>
                      <a:pt x="19" y="123"/>
                    </a:lnTo>
                    <a:lnTo>
                      <a:pt x="26" y="161"/>
                    </a:lnTo>
                    <a:lnTo>
                      <a:pt x="27" y="194"/>
                    </a:lnTo>
                    <a:lnTo>
                      <a:pt x="27" y="226"/>
                    </a:lnTo>
                    <a:lnTo>
                      <a:pt x="26" y="254"/>
                    </a:lnTo>
                    <a:lnTo>
                      <a:pt x="21" y="279"/>
                    </a:lnTo>
                    <a:lnTo>
                      <a:pt x="14" y="303"/>
                    </a:lnTo>
                    <a:lnTo>
                      <a:pt x="7" y="326"/>
                    </a:lnTo>
                    <a:lnTo>
                      <a:pt x="0" y="346"/>
                    </a:lnTo>
                    <a:lnTo>
                      <a:pt x="22" y="352"/>
                    </a:lnTo>
                    <a:lnTo>
                      <a:pt x="48" y="357"/>
                    </a:lnTo>
                    <a:lnTo>
                      <a:pt x="73" y="362"/>
                    </a:lnTo>
                    <a:lnTo>
                      <a:pt x="97" y="367"/>
                    </a:lnTo>
                    <a:lnTo>
                      <a:pt x="115" y="346"/>
                    </a:lnTo>
                    <a:lnTo>
                      <a:pt x="132" y="325"/>
                    </a:lnTo>
                    <a:lnTo>
                      <a:pt x="149" y="303"/>
                    </a:lnTo>
                    <a:lnTo>
                      <a:pt x="164" y="279"/>
                    </a:lnTo>
                    <a:lnTo>
                      <a:pt x="178" y="257"/>
                    </a:lnTo>
                    <a:lnTo>
                      <a:pt x="191" y="233"/>
                    </a:lnTo>
                    <a:lnTo>
                      <a:pt x="203" y="210"/>
                    </a:lnTo>
                    <a:lnTo>
                      <a:pt x="213" y="184"/>
                    </a:lnTo>
                    <a:lnTo>
                      <a:pt x="222" y="161"/>
                    </a:lnTo>
                    <a:lnTo>
                      <a:pt x="228" y="137"/>
                    </a:lnTo>
                    <a:lnTo>
                      <a:pt x="235" y="113"/>
                    </a:lnTo>
                    <a:lnTo>
                      <a:pt x="242" y="90"/>
                    </a:lnTo>
                    <a:lnTo>
                      <a:pt x="245" y="66"/>
                    </a:lnTo>
                    <a:lnTo>
                      <a:pt x="249" y="44"/>
                    </a:lnTo>
                    <a:lnTo>
                      <a:pt x="252" y="22"/>
                    </a:lnTo>
                    <a:lnTo>
                      <a:pt x="252"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1" name="Freeform 273">
                <a:extLst>
                  <a:ext uri="{FF2B5EF4-FFF2-40B4-BE49-F238E27FC236}">
                    <a16:creationId xmlns:a16="http://schemas.microsoft.com/office/drawing/2014/main" id="{060A90CF-D3E3-4173-820B-DEE7C5DBF16D}"/>
                  </a:ext>
                </a:extLst>
              </p:cNvPr>
              <p:cNvSpPr>
                <a:spLocks/>
              </p:cNvSpPr>
              <p:nvPr/>
            </p:nvSpPr>
            <p:spPr bwMode="auto">
              <a:xfrm>
                <a:off x="1704" y="1540"/>
                <a:ext cx="234" cy="88"/>
              </a:xfrm>
              <a:custGeom>
                <a:avLst/>
                <a:gdLst>
                  <a:gd name="T0" fmla="*/ 234 w 234"/>
                  <a:gd name="T1" fmla="*/ 0 h 88"/>
                  <a:gd name="T2" fmla="*/ 221 w 234"/>
                  <a:gd name="T3" fmla="*/ 0 h 88"/>
                  <a:gd name="T4" fmla="*/ 209 w 234"/>
                  <a:gd name="T5" fmla="*/ 4 h 88"/>
                  <a:gd name="T6" fmla="*/ 0 w 234"/>
                  <a:gd name="T7" fmla="*/ 88 h 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4" h="88">
                    <a:moveTo>
                      <a:pt x="234" y="0"/>
                    </a:moveTo>
                    <a:lnTo>
                      <a:pt x="221" y="0"/>
                    </a:lnTo>
                    <a:lnTo>
                      <a:pt x="209" y="4"/>
                    </a:lnTo>
                    <a:lnTo>
                      <a:pt x="0" y="8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62" name="Freeform 274">
                <a:extLst>
                  <a:ext uri="{FF2B5EF4-FFF2-40B4-BE49-F238E27FC236}">
                    <a16:creationId xmlns:a16="http://schemas.microsoft.com/office/drawing/2014/main" id="{7D49BF58-017B-4D6F-939D-D86A14F2A589}"/>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3" name="Freeform 275">
                <a:extLst>
                  <a:ext uri="{FF2B5EF4-FFF2-40B4-BE49-F238E27FC236}">
                    <a16:creationId xmlns:a16="http://schemas.microsoft.com/office/drawing/2014/main" id="{17C32580-1460-44A2-8E24-F75BCF4B7BEA}"/>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64" name="Freeform 276">
                <a:extLst>
                  <a:ext uri="{FF2B5EF4-FFF2-40B4-BE49-F238E27FC236}">
                    <a16:creationId xmlns:a16="http://schemas.microsoft.com/office/drawing/2014/main" id="{3993421F-A765-468C-9080-FAEC6F0E3EE1}"/>
                  </a:ext>
                </a:extLst>
              </p:cNvPr>
              <p:cNvSpPr>
                <a:spLocks/>
              </p:cNvSpPr>
              <p:nvPr/>
            </p:nvSpPr>
            <p:spPr bwMode="auto">
              <a:xfrm>
                <a:off x="1209" y="1795"/>
                <a:ext cx="3422" cy="717"/>
              </a:xfrm>
              <a:custGeom>
                <a:avLst/>
                <a:gdLst>
                  <a:gd name="T0" fmla="*/ 3422 w 3422"/>
                  <a:gd name="T1" fmla="*/ 565 h 717"/>
                  <a:gd name="T2" fmla="*/ 3416 w 3422"/>
                  <a:gd name="T3" fmla="*/ 585 h 717"/>
                  <a:gd name="T4" fmla="*/ 3410 w 3422"/>
                  <a:gd name="T5" fmla="*/ 605 h 717"/>
                  <a:gd name="T6" fmla="*/ 3402 w 3422"/>
                  <a:gd name="T7" fmla="*/ 626 h 717"/>
                  <a:gd name="T8" fmla="*/ 3394 w 3422"/>
                  <a:gd name="T9" fmla="*/ 646 h 717"/>
                  <a:gd name="T10" fmla="*/ 3383 w 3422"/>
                  <a:gd name="T11" fmla="*/ 663 h 717"/>
                  <a:gd name="T12" fmla="*/ 3372 w 3422"/>
                  <a:gd name="T13" fmla="*/ 678 h 717"/>
                  <a:gd name="T14" fmla="*/ 3367 w 3422"/>
                  <a:gd name="T15" fmla="*/ 685 h 717"/>
                  <a:gd name="T16" fmla="*/ 3360 w 3422"/>
                  <a:gd name="T17" fmla="*/ 692 h 717"/>
                  <a:gd name="T18" fmla="*/ 3353 w 3422"/>
                  <a:gd name="T19" fmla="*/ 697 h 717"/>
                  <a:gd name="T20" fmla="*/ 3346 w 3422"/>
                  <a:gd name="T21" fmla="*/ 700 h 717"/>
                  <a:gd name="T22" fmla="*/ 3323 w 3422"/>
                  <a:gd name="T23" fmla="*/ 707 h 717"/>
                  <a:gd name="T24" fmla="*/ 3299 w 3422"/>
                  <a:gd name="T25" fmla="*/ 712 h 717"/>
                  <a:gd name="T26" fmla="*/ 3274 w 3422"/>
                  <a:gd name="T27" fmla="*/ 715 h 717"/>
                  <a:gd name="T28" fmla="*/ 3247 w 3422"/>
                  <a:gd name="T29" fmla="*/ 717 h 717"/>
                  <a:gd name="T30" fmla="*/ 3218 w 3422"/>
                  <a:gd name="T31" fmla="*/ 717 h 717"/>
                  <a:gd name="T32" fmla="*/ 3188 w 3422"/>
                  <a:gd name="T33" fmla="*/ 717 h 717"/>
                  <a:gd name="T34" fmla="*/ 3157 w 3422"/>
                  <a:gd name="T35" fmla="*/ 717 h 717"/>
                  <a:gd name="T36" fmla="*/ 3127 w 3422"/>
                  <a:gd name="T37" fmla="*/ 714 h 717"/>
                  <a:gd name="T38" fmla="*/ 3061 w 3422"/>
                  <a:gd name="T39" fmla="*/ 709 h 717"/>
                  <a:gd name="T40" fmla="*/ 2995 w 3422"/>
                  <a:gd name="T41" fmla="*/ 700 h 717"/>
                  <a:gd name="T42" fmla="*/ 2926 w 3422"/>
                  <a:gd name="T43" fmla="*/ 690 h 717"/>
                  <a:gd name="T44" fmla="*/ 2857 w 3422"/>
                  <a:gd name="T45" fmla="*/ 680 h 717"/>
                  <a:gd name="T46" fmla="*/ 2784 w 3422"/>
                  <a:gd name="T47" fmla="*/ 666 h 717"/>
                  <a:gd name="T48" fmla="*/ 2713 w 3422"/>
                  <a:gd name="T49" fmla="*/ 653 h 717"/>
                  <a:gd name="T50" fmla="*/ 2644 w 3422"/>
                  <a:gd name="T51" fmla="*/ 638 h 717"/>
                  <a:gd name="T52" fmla="*/ 2573 w 3422"/>
                  <a:gd name="T53" fmla="*/ 622 h 717"/>
                  <a:gd name="T54" fmla="*/ 2504 w 3422"/>
                  <a:gd name="T55" fmla="*/ 607 h 717"/>
                  <a:gd name="T56" fmla="*/ 2436 w 3422"/>
                  <a:gd name="T57" fmla="*/ 592 h 717"/>
                  <a:gd name="T58" fmla="*/ 2367 w 3422"/>
                  <a:gd name="T59" fmla="*/ 577 h 717"/>
                  <a:gd name="T60" fmla="*/ 2296 w 3422"/>
                  <a:gd name="T61" fmla="*/ 563 h 717"/>
                  <a:gd name="T62" fmla="*/ 1427 w 3422"/>
                  <a:gd name="T63" fmla="*/ 357 h 717"/>
                  <a:gd name="T64" fmla="*/ 0 w 3422"/>
                  <a:gd name="T65" fmla="*/ 9 h 717"/>
                  <a:gd name="T66" fmla="*/ 0 w 3422"/>
                  <a:gd name="T67" fmla="*/ 0 h 717"/>
                  <a:gd name="T68" fmla="*/ 2375 w 3422"/>
                  <a:gd name="T69" fmla="*/ 499 h 717"/>
                  <a:gd name="T70" fmla="*/ 2387 w 3422"/>
                  <a:gd name="T71" fmla="*/ 502 h 717"/>
                  <a:gd name="T72" fmla="*/ 2391 w 3422"/>
                  <a:gd name="T73" fmla="*/ 504 h 717"/>
                  <a:gd name="T74" fmla="*/ 2391 w 3422"/>
                  <a:gd name="T75" fmla="*/ 506 h 717"/>
                  <a:gd name="T76" fmla="*/ 2387 w 3422"/>
                  <a:gd name="T77" fmla="*/ 507 h 717"/>
                  <a:gd name="T78" fmla="*/ 2384 w 3422"/>
                  <a:gd name="T79" fmla="*/ 507 h 717"/>
                  <a:gd name="T80" fmla="*/ 2384 w 3422"/>
                  <a:gd name="T81" fmla="*/ 509 h 717"/>
                  <a:gd name="T82" fmla="*/ 2387 w 3422"/>
                  <a:gd name="T83" fmla="*/ 511 h 717"/>
                  <a:gd name="T84" fmla="*/ 2399 w 3422"/>
                  <a:gd name="T85" fmla="*/ 512 h 717"/>
                  <a:gd name="T86" fmla="*/ 2487 w 3422"/>
                  <a:gd name="T87" fmla="*/ 524 h 717"/>
                  <a:gd name="T88" fmla="*/ 2600 w 3422"/>
                  <a:gd name="T89" fmla="*/ 536 h 717"/>
                  <a:gd name="T90" fmla="*/ 2722 w 3422"/>
                  <a:gd name="T91" fmla="*/ 546 h 717"/>
                  <a:gd name="T92" fmla="*/ 2847 w 3422"/>
                  <a:gd name="T93" fmla="*/ 555 h 717"/>
                  <a:gd name="T94" fmla="*/ 2971 w 3422"/>
                  <a:gd name="T95" fmla="*/ 560 h 717"/>
                  <a:gd name="T96" fmla="*/ 3034 w 3422"/>
                  <a:gd name="T97" fmla="*/ 561 h 717"/>
                  <a:gd name="T98" fmla="*/ 3095 w 3422"/>
                  <a:gd name="T99" fmla="*/ 561 h 717"/>
                  <a:gd name="T100" fmla="*/ 3152 w 3422"/>
                  <a:gd name="T101" fmla="*/ 561 h 717"/>
                  <a:gd name="T102" fmla="*/ 3210 w 3422"/>
                  <a:gd name="T103" fmla="*/ 560 h 717"/>
                  <a:gd name="T104" fmla="*/ 3264 w 3422"/>
                  <a:gd name="T105" fmla="*/ 556 h 717"/>
                  <a:gd name="T106" fmla="*/ 3314 w 3422"/>
                  <a:gd name="T107" fmla="*/ 553 h 717"/>
                  <a:gd name="T108" fmla="*/ 3361 w 3422"/>
                  <a:gd name="T109" fmla="*/ 548 h 717"/>
                  <a:gd name="T110" fmla="*/ 3404 w 3422"/>
                  <a:gd name="T111" fmla="*/ 540 h 717"/>
                  <a:gd name="T112" fmla="*/ 3407 w 3422"/>
                  <a:gd name="T113" fmla="*/ 546 h 717"/>
                  <a:gd name="T114" fmla="*/ 3410 w 3422"/>
                  <a:gd name="T115" fmla="*/ 553 h 717"/>
                  <a:gd name="T116" fmla="*/ 3416 w 3422"/>
                  <a:gd name="T117" fmla="*/ 560 h 717"/>
                  <a:gd name="T118" fmla="*/ 3422 w 3422"/>
                  <a:gd name="T119" fmla="*/ 565 h 7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22" h="717">
                    <a:moveTo>
                      <a:pt x="3422" y="565"/>
                    </a:moveTo>
                    <a:lnTo>
                      <a:pt x="3416" y="585"/>
                    </a:lnTo>
                    <a:lnTo>
                      <a:pt x="3410" y="605"/>
                    </a:lnTo>
                    <a:lnTo>
                      <a:pt x="3402" y="626"/>
                    </a:lnTo>
                    <a:lnTo>
                      <a:pt x="3394" y="646"/>
                    </a:lnTo>
                    <a:lnTo>
                      <a:pt x="3383" y="663"/>
                    </a:lnTo>
                    <a:lnTo>
                      <a:pt x="3372" y="678"/>
                    </a:lnTo>
                    <a:lnTo>
                      <a:pt x="3367" y="685"/>
                    </a:lnTo>
                    <a:lnTo>
                      <a:pt x="3360" y="692"/>
                    </a:lnTo>
                    <a:lnTo>
                      <a:pt x="3353" y="697"/>
                    </a:lnTo>
                    <a:lnTo>
                      <a:pt x="3346" y="700"/>
                    </a:lnTo>
                    <a:lnTo>
                      <a:pt x="3323" y="707"/>
                    </a:lnTo>
                    <a:lnTo>
                      <a:pt x="3299" y="712"/>
                    </a:lnTo>
                    <a:lnTo>
                      <a:pt x="3274" y="715"/>
                    </a:lnTo>
                    <a:lnTo>
                      <a:pt x="3247" y="717"/>
                    </a:lnTo>
                    <a:lnTo>
                      <a:pt x="3218" y="717"/>
                    </a:lnTo>
                    <a:lnTo>
                      <a:pt x="3188" y="717"/>
                    </a:lnTo>
                    <a:lnTo>
                      <a:pt x="3157" y="717"/>
                    </a:lnTo>
                    <a:lnTo>
                      <a:pt x="3127" y="714"/>
                    </a:lnTo>
                    <a:lnTo>
                      <a:pt x="3061" y="709"/>
                    </a:lnTo>
                    <a:lnTo>
                      <a:pt x="2995" y="700"/>
                    </a:lnTo>
                    <a:lnTo>
                      <a:pt x="2926" y="690"/>
                    </a:lnTo>
                    <a:lnTo>
                      <a:pt x="2857" y="680"/>
                    </a:lnTo>
                    <a:lnTo>
                      <a:pt x="2784" y="666"/>
                    </a:lnTo>
                    <a:lnTo>
                      <a:pt x="2713" y="653"/>
                    </a:lnTo>
                    <a:lnTo>
                      <a:pt x="2644" y="638"/>
                    </a:lnTo>
                    <a:lnTo>
                      <a:pt x="2573" y="622"/>
                    </a:lnTo>
                    <a:lnTo>
                      <a:pt x="2504" y="607"/>
                    </a:lnTo>
                    <a:lnTo>
                      <a:pt x="2436" y="592"/>
                    </a:lnTo>
                    <a:lnTo>
                      <a:pt x="2367" y="577"/>
                    </a:lnTo>
                    <a:lnTo>
                      <a:pt x="2296" y="563"/>
                    </a:lnTo>
                    <a:lnTo>
                      <a:pt x="1427" y="357"/>
                    </a:lnTo>
                    <a:lnTo>
                      <a:pt x="0" y="9"/>
                    </a:lnTo>
                    <a:lnTo>
                      <a:pt x="0" y="0"/>
                    </a:lnTo>
                    <a:lnTo>
                      <a:pt x="2375" y="499"/>
                    </a:lnTo>
                    <a:lnTo>
                      <a:pt x="2387" y="502"/>
                    </a:lnTo>
                    <a:lnTo>
                      <a:pt x="2391" y="504"/>
                    </a:lnTo>
                    <a:lnTo>
                      <a:pt x="2391" y="506"/>
                    </a:lnTo>
                    <a:lnTo>
                      <a:pt x="2387" y="507"/>
                    </a:lnTo>
                    <a:lnTo>
                      <a:pt x="2384" y="507"/>
                    </a:lnTo>
                    <a:lnTo>
                      <a:pt x="2384" y="509"/>
                    </a:lnTo>
                    <a:lnTo>
                      <a:pt x="2387" y="511"/>
                    </a:lnTo>
                    <a:lnTo>
                      <a:pt x="2399" y="512"/>
                    </a:lnTo>
                    <a:lnTo>
                      <a:pt x="2487" y="524"/>
                    </a:lnTo>
                    <a:lnTo>
                      <a:pt x="2600" y="536"/>
                    </a:lnTo>
                    <a:lnTo>
                      <a:pt x="2722" y="546"/>
                    </a:lnTo>
                    <a:lnTo>
                      <a:pt x="2847" y="555"/>
                    </a:lnTo>
                    <a:lnTo>
                      <a:pt x="2971" y="560"/>
                    </a:lnTo>
                    <a:lnTo>
                      <a:pt x="3034" y="561"/>
                    </a:lnTo>
                    <a:lnTo>
                      <a:pt x="3095" y="561"/>
                    </a:lnTo>
                    <a:lnTo>
                      <a:pt x="3152" y="561"/>
                    </a:lnTo>
                    <a:lnTo>
                      <a:pt x="3210" y="560"/>
                    </a:lnTo>
                    <a:lnTo>
                      <a:pt x="3264" y="556"/>
                    </a:lnTo>
                    <a:lnTo>
                      <a:pt x="3314" y="553"/>
                    </a:lnTo>
                    <a:lnTo>
                      <a:pt x="3361" y="548"/>
                    </a:lnTo>
                    <a:lnTo>
                      <a:pt x="3404" y="540"/>
                    </a:lnTo>
                    <a:lnTo>
                      <a:pt x="3407" y="546"/>
                    </a:lnTo>
                    <a:lnTo>
                      <a:pt x="3410" y="553"/>
                    </a:lnTo>
                    <a:lnTo>
                      <a:pt x="3416" y="560"/>
                    </a:lnTo>
                    <a:lnTo>
                      <a:pt x="3422" y="565"/>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5" name="Freeform 277">
                <a:extLst>
                  <a:ext uri="{FF2B5EF4-FFF2-40B4-BE49-F238E27FC236}">
                    <a16:creationId xmlns:a16="http://schemas.microsoft.com/office/drawing/2014/main" id="{1E2DF48A-4665-4180-A85C-BF5A033E03FB}"/>
                  </a:ext>
                </a:extLst>
              </p:cNvPr>
              <p:cNvSpPr>
                <a:spLocks/>
              </p:cNvSpPr>
              <p:nvPr/>
            </p:nvSpPr>
            <p:spPr bwMode="auto">
              <a:xfrm>
                <a:off x="1209" y="1802"/>
                <a:ext cx="3431" cy="742"/>
              </a:xfrm>
              <a:custGeom>
                <a:avLst/>
                <a:gdLst>
                  <a:gd name="T0" fmla="*/ 3427 w 3431"/>
                  <a:gd name="T1" fmla="*/ 561 h 742"/>
                  <a:gd name="T2" fmla="*/ 3426 w 3431"/>
                  <a:gd name="T3" fmla="*/ 566 h 742"/>
                  <a:gd name="T4" fmla="*/ 3419 w 3431"/>
                  <a:gd name="T5" fmla="*/ 575 h 742"/>
                  <a:gd name="T6" fmla="*/ 3416 w 3431"/>
                  <a:gd name="T7" fmla="*/ 587 h 742"/>
                  <a:gd name="T8" fmla="*/ 3417 w 3431"/>
                  <a:gd name="T9" fmla="*/ 600 h 742"/>
                  <a:gd name="T10" fmla="*/ 3414 w 3431"/>
                  <a:gd name="T11" fmla="*/ 627 h 742"/>
                  <a:gd name="T12" fmla="*/ 3400 w 3431"/>
                  <a:gd name="T13" fmla="*/ 663 h 742"/>
                  <a:gd name="T14" fmla="*/ 3382 w 3431"/>
                  <a:gd name="T15" fmla="*/ 693 h 742"/>
                  <a:gd name="T16" fmla="*/ 3360 w 3431"/>
                  <a:gd name="T17" fmla="*/ 717 h 742"/>
                  <a:gd name="T18" fmla="*/ 3323 w 3431"/>
                  <a:gd name="T19" fmla="*/ 730 h 742"/>
                  <a:gd name="T20" fmla="*/ 3274 w 3431"/>
                  <a:gd name="T21" fmla="*/ 739 h 742"/>
                  <a:gd name="T22" fmla="*/ 3218 w 3431"/>
                  <a:gd name="T23" fmla="*/ 742 h 742"/>
                  <a:gd name="T24" fmla="*/ 3157 w 3431"/>
                  <a:gd name="T25" fmla="*/ 740 h 742"/>
                  <a:gd name="T26" fmla="*/ 3061 w 3431"/>
                  <a:gd name="T27" fmla="*/ 732 h 742"/>
                  <a:gd name="T28" fmla="*/ 2926 w 3431"/>
                  <a:gd name="T29" fmla="*/ 715 h 742"/>
                  <a:gd name="T30" fmla="*/ 2784 w 3431"/>
                  <a:gd name="T31" fmla="*/ 691 h 742"/>
                  <a:gd name="T32" fmla="*/ 2644 w 3431"/>
                  <a:gd name="T33" fmla="*/ 663 h 742"/>
                  <a:gd name="T34" fmla="*/ 2504 w 3431"/>
                  <a:gd name="T35" fmla="*/ 632 h 742"/>
                  <a:gd name="T36" fmla="*/ 2367 w 3431"/>
                  <a:gd name="T37" fmla="*/ 602 h 742"/>
                  <a:gd name="T38" fmla="*/ 1427 w 3431"/>
                  <a:gd name="T39" fmla="*/ 382 h 742"/>
                  <a:gd name="T40" fmla="*/ 0 w 3431"/>
                  <a:gd name="T41" fmla="*/ 0 h 742"/>
                  <a:gd name="T42" fmla="*/ 2408 w 3431"/>
                  <a:gd name="T43" fmla="*/ 529 h 742"/>
                  <a:gd name="T44" fmla="*/ 2472 w 3431"/>
                  <a:gd name="T45" fmla="*/ 538 h 742"/>
                  <a:gd name="T46" fmla="*/ 2505 w 3431"/>
                  <a:gd name="T47" fmla="*/ 539 h 742"/>
                  <a:gd name="T48" fmla="*/ 2514 w 3431"/>
                  <a:gd name="T49" fmla="*/ 536 h 742"/>
                  <a:gd name="T50" fmla="*/ 2585 w 3431"/>
                  <a:gd name="T51" fmla="*/ 543 h 742"/>
                  <a:gd name="T52" fmla="*/ 2590 w 3431"/>
                  <a:gd name="T53" fmla="*/ 553 h 742"/>
                  <a:gd name="T54" fmla="*/ 2806 w 3431"/>
                  <a:gd name="T55" fmla="*/ 573 h 742"/>
                  <a:gd name="T56" fmla="*/ 3015 w 3431"/>
                  <a:gd name="T57" fmla="*/ 582 h 742"/>
                  <a:gd name="T58" fmla="*/ 3115 w 3431"/>
                  <a:gd name="T59" fmla="*/ 582 h 742"/>
                  <a:gd name="T60" fmla="*/ 3210 w 3431"/>
                  <a:gd name="T61" fmla="*/ 576 h 742"/>
                  <a:gd name="T62" fmla="*/ 3301 w 3431"/>
                  <a:gd name="T63" fmla="*/ 568 h 742"/>
                  <a:gd name="T64" fmla="*/ 3385 w 3431"/>
                  <a:gd name="T65" fmla="*/ 554 h 742"/>
                  <a:gd name="T66" fmla="*/ 3405 w 3431"/>
                  <a:gd name="T67" fmla="*/ 560 h 742"/>
                  <a:gd name="T68" fmla="*/ 3424 w 3431"/>
                  <a:gd name="T69" fmla="*/ 558 h 7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31" h="742">
                    <a:moveTo>
                      <a:pt x="3424" y="558"/>
                    </a:moveTo>
                    <a:lnTo>
                      <a:pt x="3427" y="561"/>
                    </a:lnTo>
                    <a:lnTo>
                      <a:pt x="3431" y="563"/>
                    </a:lnTo>
                    <a:lnTo>
                      <a:pt x="3426" y="566"/>
                    </a:lnTo>
                    <a:lnTo>
                      <a:pt x="3422" y="570"/>
                    </a:lnTo>
                    <a:lnTo>
                      <a:pt x="3419" y="575"/>
                    </a:lnTo>
                    <a:lnTo>
                      <a:pt x="3416" y="582"/>
                    </a:lnTo>
                    <a:lnTo>
                      <a:pt x="3416" y="587"/>
                    </a:lnTo>
                    <a:lnTo>
                      <a:pt x="3416" y="593"/>
                    </a:lnTo>
                    <a:lnTo>
                      <a:pt x="3417" y="600"/>
                    </a:lnTo>
                    <a:lnTo>
                      <a:pt x="3419" y="607"/>
                    </a:lnTo>
                    <a:lnTo>
                      <a:pt x="3414" y="627"/>
                    </a:lnTo>
                    <a:lnTo>
                      <a:pt x="3407" y="646"/>
                    </a:lnTo>
                    <a:lnTo>
                      <a:pt x="3400" y="663"/>
                    </a:lnTo>
                    <a:lnTo>
                      <a:pt x="3392" y="680"/>
                    </a:lnTo>
                    <a:lnTo>
                      <a:pt x="3382" y="693"/>
                    </a:lnTo>
                    <a:lnTo>
                      <a:pt x="3372" y="707"/>
                    </a:lnTo>
                    <a:lnTo>
                      <a:pt x="3360" y="717"/>
                    </a:lnTo>
                    <a:lnTo>
                      <a:pt x="3346" y="725"/>
                    </a:lnTo>
                    <a:lnTo>
                      <a:pt x="3323" y="730"/>
                    </a:lnTo>
                    <a:lnTo>
                      <a:pt x="3299" y="735"/>
                    </a:lnTo>
                    <a:lnTo>
                      <a:pt x="3274" y="739"/>
                    </a:lnTo>
                    <a:lnTo>
                      <a:pt x="3247" y="740"/>
                    </a:lnTo>
                    <a:lnTo>
                      <a:pt x="3218" y="742"/>
                    </a:lnTo>
                    <a:lnTo>
                      <a:pt x="3188" y="742"/>
                    </a:lnTo>
                    <a:lnTo>
                      <a:pt x="3157" y="740"/>
                    </a:lnTo>
                    <a:lnTo>
                      <a:pt x="3127" y="739"/>
                    </a:lnTo>
                    <a:lnTo>
                      <a:pt x="3061" y="732"/>
                    </a:lnTo>
                    <a:lnTo>
                      <a:pt x="2995" y="725"/>
                    </a:lnTo>
                    <a:lnTo>
                      <a:pt x="2926" y="715"/>
                    </a:lnTo>
                    <a:lnTo>
                      <a:pt x="2857" y="705"/>
                    </a:lnTo>
                    <a:lnTo>
                      <a:pt x="2784" y="691"/>
                    </a:lnTo>
                    <a:lnTo>
                      <a:pt x="2713" y="678"/>
                    </a:lnTo>
                    <a:lnTo>
                      <a:pt x="2644" y="663"/>
                    </a:lnTo>
                    <a:lnTo>
                      <a:pt x="2573" y="647"/>
                    </a:lnTo>
                    <a:lnTo>
                      <a:pt x="2504" y="632"/>
                    </a:lnTo>
                    <a:lnTo>
                      <a:pt x="2436" y="617"/>
                    </a:lnTo>
                    <a:lnTo>
                      <a:pt x="2367" y="602"/>
                    </a:lnTo>
                    <a:lnTo>
                      <a:pt x="2296" y="587"/>
                    </a:lnTo>
                    <a:lnTo>
                      <a:pt x="1427" y="382"/>
                    </a:lnTo>
                    <a:lnTo>
                      <a:pt x="0" y="34"/>
                    </a:lnTo>
                    <a:lnTo>
                      <a:pt x="0" y="0"/>
                    </a:lnTo>
                    <a:lnTo>
                      <a:pt x="2375" y="524"/>
                    </a:lnTo>
                    <a:lnTo>
                      <a:pt x="2408" y="529"/>
                    </a:lnTo>
                    <a:lnTo>
                      <a:pt x="2440" y="533"/>
                    </a:lnTo>
                    <a:lnTo>
                      <a:pt x="2472" y="538"/>
                    </a:lnTo>
                    <a:lnTo>
                      <a:pt x="2504" y="541"/>
                    </a:lnTo>
                    <a:lnTo>
                      <a:pt x="2505" y="539"/>
                    </a:lnTo>
                    <a:lnTo>
                      <a:pt x="2509" y="538"/>
                    </a:lnTo>
                    <a:lnTo>
                      <a:pt x="2514" y="536"/>
                    </a:lnTo>
                    <a:lnTo>
                      <a:pt x="2519" y="536"/>
                    </a:lnTo>
                    <a:lnTo>
                      <a:pt x="2585" y="543"/>
                    </a:lnTo>
                    <a:lnTo>
                      <a:pt x="2588" y="546"/>
                    </a:lnTo>
                    <a:lnTo>
                      <a:pt x="2590" y="553"/>
                    </a:lnTo>
                    <a:lnTo>
                      <a:pt x="2700" y="563"/>
                    </a:lnTo>
                    <a:lnTo>
                      <a:pt x="2806" y="573"/>
                    </a:lnTo>
                    <a:lnTo>
                      <a:pt x="2912" y="578"/>
                    </a:lnTo>
                    <a:lnTo>
                      <a:pt x="3015" y="582"/>
                    </a:lnTo>
                    <a:lnTo>
                      <a:pt x="3066" y="582"/>
                    </a:lnTo>
                    <a:lnTo>
                      <a:pt x="3115" y="582"/>
                    </a:lnTo>
                    <a:lnTo>
                      <a:pt x="3162" y="580"/>
                    </a:lnTo>
                    <a:lnTo>
                      <a:pt x="3210" y="576"/>
                    </a:lnTo>
                    <a:lnTo>
                      <a:pt x="3257" y="573"/>
                    </a:lnTo>
                    <a:lnTo>
                      <a:pt x="3301" y="568"/>
                    </a:lnTo>
                    <a:lnTo>
                      <a:pt x="3345" y="561"/>
                    </a:lnTo>
                    <a:lnTo>
                      <a:pt x="3385" y="554"/>
                    </a:lnTo>
                    <a:lnTo>
                      <a:pt x="3397" y="558"/>
                    </a:lnTo>
                    <a:lnTo>
                      <a:pt x="3405" y="560"/>
                    </a:lnTo>
                    <a:lnTo>
                      <a:pt x="3414" y="560"/>
                    </a:lnTo>
                    <a:lnTo>
                      <a:pt x="3424" y="55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6" name="Freeform 278">
                <a:extLst>
                  <a:ext uri="{FF2B5EF4-FFF2-40B4-BE49-F238E27FC236}">
                    <a16:creationId xmlns:a16="http://schemas.microsoft.com/office/drawing/2014/main" id="{85801436-6E30-4080-BA0C-7F5583A07BD5}"/>
                  </a:ext>
                </a:extLst>
              </p:cNvPr>
              <p:cNvSpPr>
                <a:spLocks/>
              </p:cNvSpPr>
              <p:nvPr/>
            </p:nvSpPr>
            <p:spPr bwMode="auto">
              <a:xfrm>
                <a:off x="1200" y="1261"/>
                <a:ext cx="3458" cy="1003"/>
              </a:xfrm>
              <a:custGeom>
                <a:avLst/>
                <a:gdLst>
                  <a:gd name="T0" fmla="*/ 0 w 3458"/>
                  <a:gd name="T1" fmla="*/ 7 h 1003"/>
                  <a:gd name="T2" fmla="*/ 11 w 3458"/>
                  <a:gd name="T3" fmla="*/ 0 h 1003"/>
                  <a:gd name="T4" fmla="*/ 132 w 3458"/>
                  <a:gd name="T5" fmla="*/ 12 h 1003"/>
                  <a:gd name="T6" fmla="*/ 188 w 3458"/>
                  <a:gd name="T7" fmla="*/ 27 h 1003"/>
                  <a:gd name="T8" fmla="*/ 463 w 3458"/>
                  <a:gd name="T9" fmla="*/ 337 h 1003"/>
                  <a:gd name="T10" fmla="*/ 493 w 3458"/>
                  <a:gd name="T11" fmla="*/ 364 h 1003"/>
                  <a:gd name="T12" fmla="*/ 521 w 3458"/>
                  <a:gd name="T13" fmla="*/ 372 h 1003"/>
                  <a:gd name="T14" fmla="*/ 666 w 3458"/>
                  <a:gd name="T15" fmla="*/ 384 h 1003"/>
                  <a:gd name="T16" fmla="*/ 884 w 3458"/>
                  <a:gd name="T17" fmla="*/ 396 h 1003"/>
                  <a:gd name="T18" fmla="*/ 1140 w 3458"/>
                  <a:gd name="T19" fmla="*/ 408 h 1003"/>
                  <a:gd name="T20" fmla="*/ 1405 w 3458"/>
                  <a:gd name="T21" fmla="*/ 416 h 1003"/>
                  <a:gd name="T22" fmla="*/ 1647 w 3458"/>
                  <a:gd name="T23" fmla="*/ 421 h 1003"/>
                  <a:gd name="T24" fmla="*/ 1711 w 3458"/>
                  <a:gd name="T25" fmla="*/ 442 h 1003"/>
                  <a:gd name="T26" fmla="*/ 1741 w 3458"/>
                  <a:gd name="T27" fmla="*/ 491 h 1003"/>
                  <a:gd name="T28" fmla="*/ 1824 w 3458"/>
                  <a:gd name="T29" fmla="*/ 583 h 1003"/>
                  <a:gd name="T30" fmla="*/ 1918 w 3458"/>
                  <a:gd name="T31" fmla="*/ 670 h 1003"/>
                  <a:gd name="T32" fmla="*/ 1976 w 3458"/>
                  <a:gd name="T33" fmla="*/ 714 h 1003"/>
                  <a:gd name="T34" fmla="*/ 2452 w 3458"/>
                  <a:gd name="T35" fmla="*/ 793 h 1003"/>
                  <a:gd name="T36" fmla="*/ 2533 w 3458"/>
                  <a:gd name="T37" fmla="*/ 791 h 1003"/>
                  <a:gd name="T38" fmla="*/ 2602 w 3458"/>
                  <a:gd name="T39" fmla="*/ 781 h 1003"/>
                  <a:gd name="T40" fmla="*/ 2661 w 3458"/>
                  <a:gd name="T41" fmla="*/ 761 h 1003"/>
                  <a:gd name="T42" fmla="*/ 2710 w 3458"/>
                  <a:gd name="T43" fmla="*/ 732 h 1003"/>
                  <a:gd name="T44" fmla="*/ 2747 w 3458"/>
                  <a:gd name="T45" fmla="*/ 693 h 1003"/>
                  <a:gd name="T46" fmla="*/ 2783 w 3458"/>
                  <a:gd name="T47" fmla="*/ 683 h 1003"/>
                  <a:gd name="T48" fmla="*/ 3109 w 3458"/>
                  <a:gd name="T49" fmla="*/ 759 h 1003"/>
                  <a:gd name="T50" fmla="*/ 3274 w 3458"/>
                  <a:gd name="T51" fmla="*/ 812 h 1003"/>
                  <a:gd name="T52" fmla="*/ 3374 w 3458"/>
                  <a:gd name="T53" fmla="*/ 854 h 1003"/>
                  <a:gd name="T54" fmla="*/ 3458 w 3458"/>
                  <a:gd name="T55" fmla="*/ 896 h 1003"/>
                  <a:gd name="T56" fmla="*/ 3428 w 3458"/>
                  <a:gd name="T57" fmla="*/ 928 h 1003"/>
                  <a:gd name="T58" fmla="*/ 3411 w 3458"/>
                  <a:gd name="T59" fmla="*/ 967 h 1003"/>
                  <a:gd name="T60" fmla="*/ 3403 w 3458"/>
                  <a:gd name="T61" fmla="*/ 1003 h 1003"/>
                  <a:gd name="T62" fmla="*/ 3296 w 3458"/>
                  <a:gd name="T63" fmla="*/ 999 h 1003"/>
                  <a:gd name="T64" fmla="*/ 3203 w 3458"/>
                  <a:gd name="T65" fmla="*/ 986 h 1003"/>
                  <a:gd name="T66" fmla="*/ 3036 w 3458"/>
                  <a:gd name="T67" fmla="*/ 962 h 1003"/>
                  <a:gd name="T68" fmla="*/ 2839 w 3458"/>
                  <a:gd name="T69" fmla="*/ 930 h 1003"/>
                  <a:gd name="T70" fmla="*/ 2619 w 3458"/>
                  <a:gd name="T71" fmla="*/ 889 h 1003"/>
                  <a:gd name="T72" fmla="*/ 2378 w 3458"/>
                  <a:gd name="T73" fmla="*/ 840 h 1003"/>
                  <a:gd name="T74" fmla="*/ 2116 w 3458"/>
                  <a:gd name="T75" fmla="*/ 785 h 1003"/>
                  <a:gd name="T76" fmla="*/ 569 w 3458"/>
                  <a:gd name="T77" fmla="*/ 430 h 1003"/>
                  <a:gd name="T78" fmla="*/ 510 w 3458"/>
                  <a:gd name="T79" fmla="*/ 409 h 1003"/>
                  <a:gd name="T80" fmla="*/ 456 w 3458"/>
                  <a:gd name="T81" fmla="*/ 379 h 1003"/>
                  <a:gd name="T82" fmla="*/ 392 w 3458"/>
                  <a:gd name="T83" fmla="*/ 323 h 1003"/>
                  <a:gd name="T84" fmla="*/ 301 w 3458"/>
                  <a:gd name="T85" fmla="*/ 224 h 1003"/>
                  <a:gd name="T86" fmla="*/ 223 w 3458"/>
                  <a:gd name="T87" fmla="*/ 142 h 1003"/>
                  <a:gd name="T88" fmla="*/ 171 w 3458"/>
                  <a:gd name="T89" fmla="*/ 100 h 1003"/>
                  <a:gd name="T90" fmla="*/ 114 w 3458"/>
                  <a:gd name="T91" fmla="*/ 66 h 1003"/>
                  <a:gd name="T92" fmla="*/ 49 w 3458"/>
                  <a:gd name="T93" fmla="*/ 46 h 10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458" h="1003">
                    <a:moveTo>
                      <a:pt x="0" y="39"/>
                    </a:moveTo>
                    <a:lnTo>
                      <a:pt x="0" y="12"/>
                    </a:lnTo>
                    <a:lnTo>
                      <a:pt x="0" y="7"/>
                    </a:lnTo>
                    <a:lnTo>
                      <a:pt x="2" y="2"/>
                    </a:lnTo>
                    <a:lnTo>
                      <a:pt x="6" y="0"/>
                    </a:lnTo>
                    <a:lnTo>
                      <a:pt x="11" y="0"/>
                    </a:lnTo>
                    <a:lnTo>
                      <a:pt x="51" y="4"/>
                    </a:lnTo>
                    <a:lnTo>
                      <a:pt x="92" y="7"/>
                    </a:lnTo>
                    <a:lnTo>
                      <a:pt x="132" y="12"/>
                    </a:lnTo>
                    <a:lnTo>
                      <a:pt x="173" y="19"/>
                    </a:lnTo>
                    <a:lnTo>
                      <a:pt x="181" y="24"/>
                    </a:lnTo>
                    <a:lnTo>
                      <a:pt x="188" y="27"/>
                    </a:lnTo>
                    <a:lnTo>
                      <a:pt x="195" y="33"/>
                    </a:lnTo>
                    <a:lnTo>
                      <a:pt x="200" y="39"/>
                    </a:lnTo>
                    <a:lnTo>
                      <a:pt x="463" y="337"/>
                    </a:lnTo>
                    <a:lnTo>
                      <a:pt x="475" y="349"/>
                    </a:lnTo>
                    <a:lnTo>
                      <a:pt x="487" y="359"/>
                    </a:lnTo>
                    <a:lnTo>
                      <a:pt x="493" y="364"/>
                    </a:lnTo>
                    <a:lnTo>
                      <a:pt x="502" y="367"/>
                    </a:lnTo>
                    <a:lnTo>
                      <a:pt x="510" y="371"/>
                    </a:lnTo>
                    <a:lnTo>
                      <a:pt x="521" y="372"/>
                    </a:lnTo>
                    <a:lnTo>
                      <a:pt x="559" y="377"/>
                    </a:lnTo>
                    <a:lnTo>
                      <a:pt x="608" y="381"/>
                    </a:lnTo>
                    <a:lnTo>
                      <a:pt x="666" y="384"/>
                    </a:lnTo>
                    <a:lnTo>
                      <a:pt x="732" y="389"/>
                    </a:lnTo>
                    <a:lnTo>
                      <a:pt x="804" y="393"/>
                    </a:lnTo>
                    <a:lnTo>
                      <a:pt x="884" y="396"/>
                    </a:lnTo>
                    <a:lnTo>
                      <a:pt x="966" y="401"/>
                    </a:lnTo>
                    <a:lnTo>
                      <a:pt x="1052" y="404"/>
                    </a:lnTo>
                    <a:lnTo>
                      <a:pt x="1140" y="408"/>
                    </a:lnTo>
                    <a:lnTo>
                      <a:pt x="1230" y="409"/>
                    </a:lnTo>
                    <a:lnTo>
                      <a:pt x="1317" y="413"/>
                    </a:lnTo>
                    <a:lnTo>
                      <a:pt x="1405" y="416"/>
                    </a:lnTo>
                    <a:lnTo>
                      <a:pt x="1490" y="418"/>
                    </a:lnTo>
                    <a:lnTo>
                      <a:pt x="1571" y="420"/>
                    </a:lnTo>
                    <a:lnTo>
                      <a:pt x="1647" y="421"/>
                    </a:lnTo>
                    <a:lnTo>
                      <a:pt x="1716" y="423"/>
                    </a:lnTo>
                    <a:lnTo>
                      <a:pt x="1712" y="431"/>
                    </a:lnTo>
                    <a:lnTo>
                      <a:pt x="1711" y="442"/>
                    </a:lnTo>
                    <a:lnTo>
                      <a:pt x="1712" y="450"/>
                    </a:lnTo>
                    <a:lnTo>
                      <a:pt x="1716" y="458"/>
                    </a:lnTo>
                    <a:lnTo>
                      <a:pt x="1741" y="491"/>
                    </a:lnTo>
                    <a:lnTo>
                      <a:pt x="1767" y="523"/>
                    </a:lnTo>
                    <a:lnTo>
                      <a:pt x="1795" y="553"/>
                    </a:lnTo>
                    <a:lnTo>
                      <a:pt x="1824" y="583"/>
                    </a:lnTo>
                    <a:lnTo>
                      <a:pt x="1854" y="614"/>
                    </a:lnTo>
                    <a:lnTo>
                      <a:pt x="1885" y="643"/>
                    </a:lnTo>
                    <a:lnTo>
                      <a:pt x="1918" y="670"/>
                    </a:lnTo>
                    <a:lnTo>
                      <a:pt x="1952" y="698"/>
                    </a:lnTo>
                    <a:lnTo>
                      <a:pt x="1962" y="707"/>
                    </a:lnTo>
                    <a:lnTo>
                      <a:pt x="1976" y="714"/>
                    </a:lnTo>
                    <a:lnTo>
                      <a:pt x="1991" y="717"/>
                    </a:lnTo>
                    <a:lnTo>
                      <a:pt x="2006" y="722"/>
                    </a:lnTo>
                    <a:lnTo>
                      <a:pt x="2452" y="793"/>
                    </a:lnTo>
                    <a:lnTo>
                      <a:pt x="2481" y="793"/>
                    </a:lnTo>
                    <a:lnTo>
                      <a:pt x="2506" y="793"/>
                    </a:lnTo>
                    <a:lnTo>
                      <a:pt x="2533" y="791"/>
                    </a:lnTo>
                    <a:lnTo>
                      <a:pt x="2557" y="790"/>
                    </a:lnTo>
                    <a:lnTo>
                      <a:pt x="2580" y="786"/>
                    </a:lnTo>
                    <a:lnTo>
                      <a:pt x="2602" y="781"/>
                    </a:lnTo>
                    <a:lnTo>
                      <a:pt x="2624" y="776"/>
                    </a:lnTo>
                    <a:lnTo>
                      <a:pt x="2643" y="769"/>
                    </a:lnTo>
                    <a:lnTo>
                      <a:pt x="2661" y="761"/>
                    </a:lnTo>
                    <a:lnTo>
                      <a:pt x="2680" y="752"/>
                    </a:lnTo>
                    <a:lnTo>
                      <a:pt x="2695" y="742"/>
                    </a:lnTo>
                    <a:lnTo>
                      <a:pt x="2710" y="732"/>
                    </a:lnTo>
                    <a:lnTo>
                      <a:pt x="2724" y="720"/>
                    </a:lnTo>
                    <a:lnTo>
                      <a:pt x="2737" y="707"/>
                    </a:lnTo>
                    <a:lnTo>
                      <a:pt x="2747" y="693"/>
                    </a:lnTo>
                    <a:lnTo>
                      <a:pt x="2759" y="678"/>
                    </a:lnTo>
                    <a:lnTo>
                      <a:pt x="2769" y="680"/>
                    </a:lnTo>
                    <a:lnTo>
                      <a:pt x="2783" y="683"/>
                    </a:lnTo>
                    <a:lnTo>
                      <a:pt x="2903" y="709"/>
                    </a:lnTo>
                    <a:lnTo>
                      <a:pt x="3011" y="734"/>
                    </a:lnTo>
                    <a:lnTo>
                      <a:pt x="3109" y="759"/>
                    </a:lnTo>
                    <a:lnTo>
                      <a:pt x="3195" y="785"/>
                    </a:lnTo>
                    <a:lnTo>
                      <a:pt x="3235" y="798"/>
                    </a:lnTo>
                    <a:lnTo>
                      <a:pt x="3274" y="812"/>
                    </a:lnTo>
                    <a:lnTo>
                      <a:pt x="3310" y="825"/>
                    </a:lnTo>
                    <a:lnTo>
                      <a:pt x="3343" y="840"/>
                    </a:lnTo>
                    <a:lnTo>
                      <a:pt x="3374" y="854"/>
                    </a:lnTo>
                    <a:lnTo>
                      <a:pt x="3404" y="867"/>
                    </a:lnTo>
                    <a:lnTo>
                      <a:pt x="3433" y="881"/>
                    </a:lnTo>
                    <a:lnTo>
                      <a:pt x="3458" y="896"/>
                    </a:lnTo>
                    <a:lnTo>
                      <a:pt x="3446" y="906"/>
                    </a:lnTo>
                    <a:lnTo>
                      <a:pt x="3436" y="916"/>
                    </a:lnTo>
                    <a:lnTo>
                      <a:pt x="3428" y="928"/>
                    </a:lnTo>
                    <a:lnTo>
                      <a:pt x="3421" y="940"/>
                    </a:lnTo>
                    <a:lnTo>
                      <a:pt x="3416" y="954"/>
                    </a:lnTo>
                    <a:lnTo>
                      <a:pt x="3411" y="967"/>
                    </a:lnTo>
                    <a:lnTo>
                      <a:pt x="3408" y="981"/>
                    </a:lnTo>
                    <a:lnTo>
                      <a:pt x="3404" y="994"/>
                    </a:lnTo>
                    <a:lnTo>
                      <a:pt x="3403" y="1003"/>
                    </a:lnTo>
                    <a:lnTo>
                      <a:pt x="3328" y="996"/>
                    </a:lnTo>
                    <a:lnTo>
                      <a:pt x="3315" y="997"/>
                    </a:lnTo>
                    <a:lnTo>
                      <a:pt x="3296" y="999"/>
                    </a:lnTo>
                    <a:lnTo>
                      <a:pt x="3276" y="997"/>
                    </a:lnTo>
                    <a:lnTo>
                      <a:pt x="3252" y="994"/>
                    </a:lnTo>
                    <a:lnTo>
                      <a:pt x="3203" y="986"/>
                    </a:lnTo>
                    <a:lnTo>
                      <a:pt x="3153" y="979"/>
                    </a:lnTo>
                    <a:lnTo>
                      <a:pt x="3095" y="970"/>
                    </a:lnTo>
                    <a:lnTo>
                      <a:pt x="3036" y="962"/>
                    </a:lnTo>
                    <a:lnTo>
                      <a:pt x="2972" y="952"/>
                    </a:lnTo>
                    <a:lnTo>
                      <a:pt x="2906" y="942"/>
                    </a:lnTo>
                    <a:lnTo>
                      <a:pt x="2839" y="930"/>
                    </a:lnTo>
                    <a:lnTo>
                      <a:pt x="2768" y="918"/>
                    </a:lnTo>
                    <a:lnTo>
                      <a:pt x="2693" y="903"/>
                    </a:lnTo>
                    <a:lnTo>
                      <a:pt x="2619" y="889"/>
                    </a:lnTo>
                    <a:lnTo>
                      <a:pt x="2540" y="874"/>
                    </a:lnTo>
                    <a:lnTo>
                      <a:pt x="2460" y="857"/>
                    </a:lnTo>
                    <a:lnTo>
                      <a:pt x="2378" y="840"/>
                    </a:lnTo>
                    <a:lnTo>
                      <a:pt x="2292" y="822"/>
                    </a:lnTo>
                    <a:lnTo>
                      <a:pt x="2206" y="803"/>
                    </a:lnTo>
                    <a:lnTo>
                      <a:pt x="2116" y="785"/>
                    </a:lnTo>
                    <a:lnTo>
                      <a:pt x="2025" y="764"/>
                    </a:lnTo>
                    <a:lnTo>
                      <a:pt x="1932" y="742"/>
                    </a:lnTo>
                    <a:lnTo>
                      <a:pt x="569" y="430"/>
                    </a:lnTo>
                    <a:lnTo>
                      <a:pt x="549" y="425"/>
                    </a:lnTo>
                    <a:lnTo>
                      <a:pt x="529" y="418"/>
                    </a:lnTo>
                    <a:lnTo>
                      <a:pt x="510" y="409"/>
                    </a:lnTo>
                    <a:lnTo>
                      <a:pt x="492" y="401"/>
                    </a:lnTo>
                    <a:lnTo>
                      <a:pt x="473" y="391"/>
                    </a:lnTo>
                    <a:lnTo>
                      <a:pt x="456" y="379"/>
                    </a:lnTo>
                    <a:lnTo>
                      <a:pt x="439" y="365"/>
                    </a:lnTo>
                    <a:lnTo>
                      <a:pt x="423" y="352"/>
                    </a:lnTo>
                    <a:lnTo>
                      <a:pt x="392" y="323"/>
                    </a:lnTo>
                    <a:lnTo>
                      <a:pt x="362" y="291"/>
                    </a:lnTo>
                    <a:lnTo>
                      <a:pt x="331" y="257"/>
                    </a:lnTo>
                    <a:lnTo>
                      <a:pt x="301" y="224"/>
                    </a:lnTo>
                    <a:lnTo>
                      <a:pt x="271" y="190"/>
                    </a:lnTo>
                    <a:lnTo>
                      <a:pt x="240" y="158"/>
                    </a:lnTo>
                    <a:lnTo>
                      <a:pt x="223" y="142"/>
                    </a:lnTo>
                    <a:lnTo>
                      <a:pt x="206" y="127"/>
                    </a:lnTo>
                    <a:lnTo>
                      <a:pt x="190" y="114"/>
                    </a:lnTo>
                    <a:lnTo>
                      <a:pt x="171" y="100"/>
                    </a:lnTo>
                    <a:lnTo>
                      <a:pt x="154" y="88"/>
                    </a:lnTo>
                    <a:lnTo>
                      <a:pt x="134" y="76"/>
                    </a:lnTo>
                    <a:lnTo>
                      <a:pt x="114" y="66"/>
                    </a:lnTo>
                    <a:lnTo>
                      <a:pt x="93" y="58"/>
                    </a:lnTo>
                    <a:lnTo>
                      <a:pt x="71" y="51"/>
                    </a:lnTo>
                    <a:lnTo>
                      <a:pt x="49" y="46"/>
                    </a:lnTo>
                    <a:lnTo>
                      <a:pt x="26" y="41"/>
                    </a:lnTo>
                    <a:lnTo>
                      <a:pt x="0" y="39"/>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7" name="Freeform 279">
                <a:extLst>
                  <a:ext uri="{FF2B5EF4-FFF2-40B4-BE49-F238E27FC236}">
                    <a16:creationId xmlns:a16="http://schemas.microsoft.com/office/drawing/2014/main" id="{BBF9B572-E433-4EC7-AB4D-3D34EBF0FE64}"/>
                  </a:ext>
                </a:extLst>
              </p:cNvPr>
              <p:cNvSpPr>
                <a:spLocks/>
              </p:cNvSpPr>
              <p:nvPr/>
            </p:nvSpPr>
            <p:spPr bwMode="auto">
              <a:xfrm>
                <a:off x="2364" y="1669"/>
                <a:ext cx="2011" cy="471"/>
              </a:xfrm>
              <a:custGeom>
                <a:avLst/>
                <a:gdLst>
                  <a:gd name="T0" fmla="*/ 72 w 2011"/>
                  <a:gd name="T1" fmla="*/ 3 h 471"/>
                  <a:gd name="T2" fmla="*/ 219 w 2011"/>
                  <a:gd name="T3" fmla="*/ 6 h 471"/>
                  <a:gd name="T4" fmla="*/ 363 w 2011"/>
                  <a:gd name="T5" fmla="*/ 10 h 471"/>
                  <a:gd name="T6" fmla="*/ 494 w 2011"/>
                  <a:gd name="T7" fmla="*/ 13 h 471"/>
                  <a:gd name="T8" fmla="*/ 548 w 2011"/>
                  <a:gd name="T9" fmla="*/ 23 h 471"/>
                  <a:gd name="T10" fmla="*/ 548 w 2011"/>
                  <a:gd name="T11" fmla="*/ 42 h 471"/>
                  <a:gd name="T12" fmla="*/ 577 w 2011"/>
                  <a:gd name="T13" fmla="*/ 83 h 471"/>
                  <a:gd name="T14" fmla="*/ 631 w 2011"/>
                  <a:gd name="T15" fmla="*/ 145 h 471"/>
                  <a:gd name="T16" fmla="*/ 690 w 2011"/>
                  <a:gd name="T17" fmla="*/ 206 h 471"/>
                  <a:gd name="T18" fmla="*/ 754 w 2011"/>
                  <a:gd name="T19" fmla="*/ 262 h 471"/>
                  <a:gd name="T20" fmla="*/ 798 w 2011"/>
                  <a:gd name="T21" fmla="*/ 299 h 471"/>
                  <a:gd name="T22" fmla="*/ 827 w 2011"/>
                  <a:gd name="T23" fmla="*/ 309 h 471"/>
                  <a:gd name="T24" fmla="*/ 1288 w 2011"/>
                  <a:gd name="T25" fmla="*/ 385 h 471"/>
                  <a:gd name="T26" fmla="*/ 1342 w 2011"/>
                  <a:gd name="T27" fmla="*/ 385 h 471"/>
                  <a:gd name="T28" fmla="*/ 1393 w 2011"/>
                  <a:gd name="T29" fmla="*/ 382 h 471"/>
                  <a:gd name="T30" fmla="*/ 1438 w 2011"/>
                  <a:gd name="T31" fmla="*/ 373 h 471"/>
                  <a:gd name="T32" fmla="*/ 1479 w 2011"/>
                  <a:gd name="T33" fmla="*/ 361 h 471"/>
                  <a:gd name="T34" fmla="*/ 1516 w 2011"/>
                  <a:gd name="T35" fmla="*/ 344 h 471"/>
                  <a:gd name="T36" fmla="*/ 1546 w 2011"/>
                  <a:gd name="T37" fmla="*/ 324 h 471"/>
                  <a:gd name="T38" fmla="*/ 1573 w 2011"/>
                  <a:gd name="T39" fmla="*/ 299 h 471"/>
                  <a:gd name="T40" fmla="*/ 1595 w 2011"/>
                  <a:gd name="T41" fmla="*/ 270 h 471"/>
                  <a:gd name="T42" fmla="*/ 1619 w 2011"/>
                  <a:gd name="T43" fmla="*/ 275 h 471"/>
                  <a:gd name="T44" fmla="*/ 1730 w 2011"/>
                  <a:gd name="T45" fmla="*/ 299 h 471"/>
                  <a:gd name="T46" fmla="*/ 1833 w 2011"/>
                  <a:gd name="T47" fmla="*/ 322 h 471"/>
                  <a:gd name="T48" fmla="*/ 1926 w 2011"/>
                  <a:gd name="T49" fmla="*/ 346 h 471"/>
                  <a:gd name="T50" fmla="*/ 2011 w 2011"/>
                  <a:gd name="T51" fmla="*/ 371 h 471"/>
                  <a:gd name="T52" fmla="*/ 1973 w 2011"/>
                  <a:gd name="T53" fmla="*/ 397 h 471"/>
                  <a:gd name="T54" fmla="*/ 1930 w 2011"/>
                  <a:gd name="T55" fmla="*/ 417 h 471"/>
                  <a:gd name="T56" fmla="*/ 1884 w 2011"/>
                  <a:gd name="T57" fmla="*/ 434 h 471"/>
                  <a:gd name="T58" fmla="*/ 1833 w 2011"/>
                  <a:gd name="T59" fmla="*/ 448 h 471"/>
                  <a:gd name="T60" fmla="*/ 1725 w 2011"/>
                  <a:gd name="T61" fmla="*/ 464 h 471"/>
                  <a:gd name="T62" fmla="*/ 1614 w 2011"/>
                  <a:gd name="T63" fmla="*/ 471 h 471"/>
                  <a:gd name="T64" fmla="*/ 1506 w 2011"/>
                  <a:gd name="T65" fmla="*/ 469 h 471"/>
                  <a:gd name="T66" fmla="*/ 1408 w 2011"/>
                  <a:gd name="T67" fmla="*/ 463 h 471"/>
                  <a:gd name="T68" fmla="*/ 1268 w 2011"/>
                  <a:gd name="T69" fmla="*/ 444 h 471"/>
                  <a:gd name="T70" fmla="*/ 1148 w 2011"/>
                  <a:gd name="T71" fmla="*/ 419 h 471"/>
                  <a:gd name="T72" fmla="*/ 1026 w 2011"/>
                  <a:gd name="T73" fmla="*/ 392 h 471"/>
                  <a:gd name="T74" fmla="*/ 898 w 2011"/>
                  <a:gd name="T75" fmla="*/ 365 h 471"/>
                  <a:gd name="T76" fmla="*/ 768 w 2011"/>
                  <a:gd name="T77" fmla="*/ 334 h 4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11" h="471">
                    <a:moveTo>
                      <a:pt x="0" y="0"/>
                    </a:moveTo>
                    <a:lnTo>
                      <a:pt x="72" y="3"/>
                    </a:lnTo>
                    <a:lnTo>
                      <a:pt x="147" y="5"/>
                    </a:lnTo>
                    <a:lnTo>
                      <a:pt x="219" y="6"/>
                    </a:lnTo>
                    <a:lnTo>
                      <a:pt x="292" y="10"/>
                    </a:lnTo>
                    <a:lnTo>
                      <a:pt x="363" y="10"/>
                    </a:lnTo>
                    <a:lnTo>
                      <a:pt x="430" y="12"/>
                    </a:lnTo>
                    <a:lnTo>
                      <a:pt x="494" y="13"/>
                    </a:lnTo>
                    <a:lnTo>
                      <a:pt x="552" y="15"/>
                    </a:lnTo>
                    <a:lnTo>
                      <a:pt x="548" y="23"/>
                    </a:lnTo>
                    <a:lnTo>
                      <a:pt x="547" y="34"/>
                    </a:lnTo>
                    <a:lnTo>
                      <a:pt x="548" y="42"/>
                    </a:lnTo>
                    <a:lnTo>
                      <a:pt x="552" y="50"/>
                    </a:lnTo>
                    <a:lnTo>
                      <a:pt x="577" y="83"/>
                    </a:lnTo>
                    <a:lnTo>
                      <a:pt x="603" y="115"/>
                    </a:lnTo>
                    <a:lnTo>
                      <a:pt x="631" y="145"/>
                    </a:lnTo>
                    <a:lnTo>
                      <a:pt x="660" y="175"/>
                    </a:lnTo>
                    <a:lnTo>
                      <a:pt x="690" y="206"/>
                    </a:lnTo>
                    <a:lnTo>
                      <a:pt x="721" y="235"/>
                    </a:lnTo>
                    <a:lnTo>
                      <a:pt x="754" y="262"/>
                    </a:lnTo>
                    <a:lnTo>
                      <a:pt x="788" y="290"/>
                    </a:lnTo>
                    <a:lnTo>
                      <a:pt x="798" y="299"/>
                    </a:lnTo>
                    <a:lnTo>
                      <a:pt x="812" y="306"/>
                    </a:lnTo>
                    <a:lnTo>
                      <a:pt x="827" y="309"/>
                    </a:lnTo>
                    <a:lnTo>
                      <a:pt x="842" y="314"/>
                    </a:lnTo>
                    <a:lnTo>
                      <a:pt x="1288" y="385"/>
                    </a:lnTo>
                    <a:lnTo>
                      <a:pt x="1317" y="385"/>
                    </a:lnTo>
                    <a:lnTo>
                      <a:pt x="1342" y="385"/>
                    </a:lnTo>
                    <a:lnTo>
                      <a:pt x="1369" y="383"/>
                    </a:lnTo>
                    <a:lnTo>
                      <a:pt x="1393" y="382"/>
                    </a:lnTo>
                    <a:lnTo>
                      <a:pt x="1416" y="378"/>
                    </a:lnTo>
                    <a:lnTo>
                      <a:pt x="1438" y="373"/>
                    </a:lnTo>
                    <a:lnTo>
                      <a:pt x="1460" y="368"/>
                    </a:lnTo>
                    <a:lnTo>
                      <a:pt x="1479" y="361"/>
                    </a:lnTo>
                    <a:lnTo>
                      <a:pt x="1497" y="353"/>
                    </a:lnTo>
                    <a:lnTo>
                      <a:pt x="1516" y="344"/>
                    </a:lnTo>
                    <a:lnTo>
                      <a:pt x="1531" y="334"/>
                    </a:lnTo>
                    <a:lnTo>
                      <a:pt x="1546" y="324"/>
                    </a:lnTo>
                    <a:lnTo>
                      <a:pt x="1560" y="312"/>
                    </a:lnTo>
                    <a:lnTo>
                      <a:pt x="1573" y="299"/>
                    </a:lnTo>
                    <a:lnTo>
                      <a:pt x="1583" y="285"/>
                    </a:lnTo>
                    <a:lnTo>
                      <a:pt x="1595" y="270"/>
                    </a:lnTo>
                    <a:lnTo>
                      <a:pt x="1605" y="272"/>
                    </a:lnTo>
                    <a:lnTo>
                      <a:pt x="1619" y="275"/>
                    </a:lnTo>
                    <a:lnTo>
                      <a:pt x="1676" y="287"/>
                    </a:lnTo>
                    <a:lnTo>
                      <a:pt x="1730" y="299"/>
                    </a:lnTo>
                    <a:lnTo>
                      <a:pt x="1783" y="311"/>
                    </a:lnTo>
                    <a:lnTo>
                      <a:pt x="1833" y="322"/>
                    </a:lnTo>
                    <a:lnTo>
                      <a:pt x="1881" y="334"/>
                    </a:lnTo>
                    <a:lnTo>
                      <a:pt x="1926" y="346"/>
                    </a:lnTo>
                    <a:lnTo>
                      <a:pt x="1970" y="358"/>
                    </a:lnTo>
                    <a:lnTo>
                      <a:pt x="2011" y="371"/>
                    </a:lnTo>
                    <a:lnTo>
                      <a:pt x="1992" y="383"/>
                    </a:lnTo>
                    <a:lnTo>
                      <a:pt x="1973" y="397"/>
                    </a:lnTo>
                    <a:lnTo>
                      <a:pt x="1952" y="407"/>
                    </a:lnTo>
                    <a:lnTo>
                      <a:pt x="1930" y="417"/>
                    </a:lnTo>
                    <a:lnTo>
                      <a:pt x="1908" y="426"/>
                    </a:lnTo>
                    <a:lnTo>
                      <a:pt x="1884" y="434"/>
                    </a:lnTo>
                    <a:lnTo>
                      <a:pt x="1859" y="441"/>
                    </a:lnTo>
                    <a:lnTo>
                      <a:pt x="1833" y="448"/>
                    </a:lnTo>
                    <a:lnTo>
                      <a:pt x="1779" y="458"/>
                    </a:lnTo>
                    <a:lnTo>
                      <a:pt x="1725" y="464"/>
                    </a:lnTo>
                    <a:lnTo>
                      <a:pt x="1670" y="469"/>
                    </a:lnTo>
                    <a:lnTo>
                      <a:pt x="1614" y="471"/>
                    </a:lnTo>
                    <a:lnTo>
                      <a:pt x="1560" y="471"/>
                    </a:lnTo>
                    <a:lnTo>
                      <a:pt x="1506" y="469"/>
                    </a:lnTo>
                    <a:lnTo>
                      <a:pt x="1455" y="466"/>
                    </a:lnTo>
                    <a:lnTo>
                      <a:pt x="1408" y="463"/>
                    </a:lnTo>
                    <a:lnTo>
                      <a:pt x="1325" y="453"/>
                    </a:lnTo>
                    <a:lnTo>
                      <a:pt x="1268" y="444"/>
                    </a:lnTo>
                    <a:lnTo>
                      <a:pt x="1209" y="431"/>
                    </a:lnTo>
                    <a:lnTo>
                      <a:pt x="1148" y="419"/>
                    </a:lnTo>
                    <a:lnTo>
                      <a:pt x="1087" y="405"/>
                    </a:lnTo>
                    <a:lnTo>
                      <a:pt x="1026" y="392"/>
                    </a:lnTo>
                    <a:lnTo>
                      <a:pt x="962" y="378"/>
                    </a:lnTo>
                    <a:lnTo>
                      <a:pt x="898" y="365"/>
                    </a:lnTo>
                    <a:lnTo>
                      <a:pt x="834" y="350"/>
                    </a:lnTo>
                    <a:lnTo>
                      <a:pt x="768" y="334"/>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8" name="Freeform 280">
                <a:extLst>
                  <a:ext uri="{FF2B5EF4-FFF2-40B4-BE49-F238E27FC236}">
                    <a16:creationId xmlns:a16="http://schemas.microsoft.com/office/drawing/2014/main" id="{0BE0DAB9-EB89-453A-83DA-BD86669A506C}"/>
                  </a:ext>
                </a:extLst>
              </p:cNvPr>
              <p:cNvSpPr>
                <a:spLocks/>
              </p:cNvSpPr>
              <p:nvPr/>
            </p:nvSpPr>
            <p:spPr bwMode="auto">
              <a:xfrm>
                <a:off x="2791" y="1682"/>
                <a:ext cx="1395" cy="421"/>
              </a:xfrm>
              <a:custGeom>
                <a:avLst/>
                <a:gdLst>
                  <a:gd name="T0" fmla="*/ 30 w 1395"/>
                  <a:gd name="T1" fmla="*/ 0 h 421"/>
                  <a:gd name="T2" fmla="*/ 98 w 1395"/>
                  <a:gd name="T3" fmla="*/ 2 h 421"/>
                  <a:gd name="T4" fmla="*/ 121 w 1395"/>
                  <a:gd name="T5" fmla="*/ 10 h 421"/>
                  <a:gd name="T6" fmla="*/ 121 w 1395"/>
                  <a:gd name="T7" fmla="*/ 29 h 421"/>
                  <a:gd name="T8" fmla="*/ 150 w 1395"/>
                  <a:gd name="T9" fmla="*/ 70 h 421"/>
                  <a:gd name="T10" fmla="*/ 204 w 1395"/>
                  <a:gd name="T11" fmla="*/ 132 h 421"/>
                  <a:gd name="T12" fmla="*/ 263 w 1395"/>
                  <a:gd name="T13" fmla="*/ 193 h 421"/>
                  <a:gd name="T14" fmla="*/ 327 w 1395"/>
                  <a:gd name="T15" fmla="*/ 249 h 421"/>
                  <a:gd name="T16" fmla="*/ 371 w 1395"/>
                  <a:gd name="T17" fmla="*/ 286 h 421"/>
                  <a:gd name="T18" fmla="*/ 400 w 1395"/>
                  <a:gd name="T19" fmla="*/ 296 h 421"/>
                  <a:gd name="T20" fmla="*/ 861 w 1395"/>
                  <a:gd name="T21" fmla="*/ 372 h 421"/>
                  <a:gd name="T22" fmla="*/ 915 w 1395"/>
                  <a:gd name="T23" fmla="*/ 372 h 421"/>
                  <a:gd name="T24" fmla="*/ 966 w 1395"/>
                  <a:gd name="T25" fmla="*/ 369 h 421"/>
                  <a:gd name="T26" fmla="*/ 1011 w 1395"/>
                  <a:gd name="T27" fmla="*/ 360 h 421"/>
                  <a:gd name="T28" fmla="*/ 1052 w 1395"/>
                  <a:gd name="T29" fmla="*/ 348 h 421"/>
                  <a:gd name="T30" fmla="*/ 1089 w 1395"/>
                  <a:gd name="T31" fmla="*/ 331 h 421"/>
                  <a:gd name="T32" fmla="*/ 1119 w 1395"/>
                  <a:gd name="T33" fmla="*/ 311 h 421"/>
                  <a:gd name="T34" fmla="*/ 1146 w 1395"/>
                  <a:gd name="T35" fmla="*/ 286 h 421"/>
                  <a:gd name="T36" fmla="*/ 1168 w 1395"/>
                  <a:gd name="T37" fmla="*/ 257 h 421"/>
                  <a:gd name="T38" fmla="*/ 1192 w 1395"/>
                  <a:gd name="T39" fmla="*/ 262 h 421"/>
                  <a:gd name="T40" fmla="*/ 1297 w 1395"/>
                  <a:gd name="T41" fmla="*/ 284 h 421"/>
                  <a:gd name="T42" fmla="*/ 1395 w 1395"/>
                  <a:gd name="T43" fmla="*/ 306 h 421"/>
                  <a:gd name="T44" fmla="*/ 1381 w 1395"/>
                  <a:gd name="T45" fmla="*/ 325 h 421"/>
                  <a:gd name="T46" fmla="*/ 1361 w 1395"/>
                  <a:gd name="T47" fmla="*/ 342 h 421"/>
                  <a:gd name="T48" fmla="*/ 1335 w 1395"/>
                  <a:gd name="T49" fmla="*/ 357 h 421"/>
                  <a:gd name="T50" fmla="*/ 1307 w 1395"/>
                  <a:gd name="T51" fmla="*/ 370 h 421"/>
                  <a:gd name="T52" fmla="*/ 1234 w 1395"/>
                  <a:gd name="T53" fmla="*/ 392 h 421"/>
                  <a:gd name="T54" fmla="*/ 1153 w 1395"/>
                  <a:gd name="T55" fmla="*/ 407 h 421"/>
                  <a:gd name="T56" fmla="*/ 1067 w 1395"/>
                  <a:gd name="T57" fmla="*/ 418 h 421"/>
                  <a:gd name="T58" fmla="*/ 984 w 1395"/>
                  <a:gd name="T59" fmla="*/ 421 h 421"/>
                  <a:gd name="T60" fmla="*/ 908 w 1395"/>
                  <a:gd name="T61" fmla="*/ 419 h 421"/>
                  <a:gd name="T62" fmla="*/ 847 w 1395"/>
                  <a:gd name="T63" fmla="*/ 413 h 421"/>
                  <a:gd name="T64" fmla="*/ 385 w 1395"/>
                  <a:gd name="T65" fmla="*/ 320 h 421"/>
                  <a:gd name="T66" fmla="*/ 371 w 1395"/>
                  <a:gd name="T67" fmla="*/ 315 h 421"/>
                  <a:gd name="T68" fmla="*/ 341 w 1395"/>
                  <a:gd name="T69" fmla="*/ 298 h 421"/>
                  <a:gd name="T70" fmla="*/ 282 w 1395"/>
                  <a:gd name="T71" fmla="*/ 260 h 421"/>
                  <a:gd name="T72" fmla="*/ 213 w 1395"/>
                  <a:gd name="T73" fmla="*/ 210 h 421"/>
                  <a:gd name="T74" fmla="*/ 140 w 1395"/>
                  <a:gd name="T75" fmla="*/ 154 h 421"/>
                  <a:gd name="T76" fmla="*/ 76 w 1395"/>
                  <a:gd name="T77" fmla="*/ 98 h 421"/>
                  <a:gd name="T78" fmla="*/ 25 w 1395"/>
                  <a:gd name="T79" fmla="*/ 49 h 421"/>
                  <a:gd name="T80" fmla="*/ 5 w 1395"/>
                  <a:gd name="T81" fmla="*/ 19 h 421"/>
                  <a:gd name="T82" fmla="*/ 0 w 1395"/>
                  <a:gd name="T83" fmla="*/ 5 h 4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95" h="421">
                    <a:moveTo>
                      <a:pt x="2" y="0"/>
                    </a:moveTo>
                    <a:lnTo>
                      <a:pt x="30" y="0"/>
                    </a:lnTo>
                    <a:lnTo>
                      <a:pt x="66" y="0"/>
                    </a:lnTo>
                    <a:lnTo>
                      <a:pt x="98" y="2"/>
                    </a:lnTo>
                    <a:lnTo>
                      <a:pt x="125" y="2"/>
                    </a:lnTo>
                    <a:lnTo>
                      <a:pt x="121" y="10"/>
                    </a:lnTo>
                    <a:lnTo>
                      <a:pt x="120" y="21"/>
                    </a:lnTo>
                    <a:lnTo>
                      <a:pt x="121" y="29"/>
                    </a:lnTo>
                    <a:lnTo>
                      <a:pt x="125" y="37"/>
                    </a:lnTo>
                    <a:lnTo>
                      <a:pt x="150" y="70"/>
                    </a:lnTo>
                    <a:lnTo>
                      <a:pt x="176" y="102"/>
                    </a:lnTo>
                    <a:lnTo>
                      <a:pt x="204" y="132"/>
                    </a:lnTo>
                    <a:lnTo>
                      <a:pt x="233" y="162"/>
                    </a:lnTo>
                    <a:lnTo>
                      <a:pt x="263" y="193"/>
                    </a:lnTo>
                    <a:lnTo>
                      <a:pt x="294" y="222"/>
                    </a:lnTo>
                    <a:lnTo>
                      <a:pt x="327" y="249"/>
                    </a:lnTo>
                    <a:lnTo>
                      <a:pt x="361" y="277"/>
                    </a:lnTo>
                    <a:lnTo>
                      <a:pt x="371" y="286"/>
                    </a:lnTo>
                    <a:lnTo>
                      <a:pt x="385" y="293"/>
                    </a:lnTo>
                    <a:lnTo>
                      <a:pt x="400" y="296"/>
                    </a:lnTo>
                    <a:lnTo>
                      <a:pt x="415" y="301"/>
                    </a:lnTo>
                    <a:lnTo>
                      <a:pt x="861" y="372"/>
                    </a:lnTo>
                    <a:lnTo>
                      <a:pt x="890" y="372"/>
                    </a:lnTo>
                    <a:lnTo>
                      <a:pt x="915" y="372"/>
                    </a:lnTo>
                    <a:lnTo>
                      <a:pt x="942" y="370"/>
                    </a:lnTo>
                    <a:lnTo>
                      <a:pt x="966" y="369"/>
                    </a:lnTo>
                    <a:lnTo>
                      <a:pt x="989" y="365"/>
                    </a:lnTo>
                    <a:lnTo>
                      <a:pt x="1011" y="360"/>
                    </a:lnTo>
                    <a:lnTo>
                      <a:pt x="1033" y="355"/>
                    </a:lnTo>
                    <a:lnTo>
                      <a:pt x="1052" y="348"/>
                    </a:lnTo>
                    <a:lnTo>
                      <a:pt x="1070" y="340"/>
                    </a:lnTo>
                    <a:lnTo>
                      <a:pt x="1089" y="331"/>
                    </a:lnTo>
                    <a:lnTo>
                      <a:pt x="1104" y="321"/>
                    </a:lnTo>
                    <a:lnTo>
                      <a:pt x="1119" y="311"/>
                    </a:lnTo>
                    <a:lnTo>
                      <a:pt x="1133" y="299"/>
                    </a:lnTo>
                    <a:lnTo>
                      <a:pt x="1146" y="286"/>
                    </a:lnTo>
                    <a:lnTo>
                      <a:pt x="1156" y="272"/>
                    </a:lnTo>
                    <a:lnTo>
                      <a:pt x="1168" y="257"/>
                    </a:lnTo>
                    <a:lnTo>
                      <a:pt x="1178" y="259"/>
                    </a:lnTo>
                    <a:lnTo>
                      <a:pt x="1192" y="262"/>
                    </a:lnTo>
                    <a:lnTo>
                      <a:pt x="1246" y="272"/>
                    </a:lnTo>
                    <a:lnTo>
                      <a:pt x="1297" y="284"/>
                    </a:lnTo>
                    <a:lnTo>
                      <a:pt x="1347" y="294"/>
                    </a:lnTo>
                    <a:lnTo>
                      <a:pt x="1395" y="306"/>
                    </a:lnTo>
                    <a:lnTo>
                      <a:pt x="1388" y="316"/>
                    </a:lnTo>
                    <a:lnTo>
                      <a:pt x="1381" y="325"/>
                    </a:lnTo>
                    <a:lnTo>
                      <a:pt x="1373" y="333"/>
                    </a:lnTo>
                    <a:lnTo>
                      <a:pt x="1361" y="342"/>
                    </a:lnTo>
                    <a:lnTo>
                      <a:pt x="1349" y="348"/>
                    </a:lnTo>
                    <a:lnTo>
                      <a:pt x="1335" y="357"/>
                    </a:lnTo>
                    <a:lnTo>
                      <a:pt x="1322" y="364"/>
                    </a:lnTo>
                    <a:lnTo>
                      <a:pt x="1307" y="370"/>
                    </a:lnTo>
                    <a:lnTo>
                      <a:pt x="1271" y="382"/>
                    </a:lnTo>
                    <a:lnTo>
                      <a:pt x="1234" y="392"/>
                    </a:lnTo>
                    <a:lnTo>
                      <a:pt x="1195" y="401"/>
                    </a:lnTo>
                    <a:lnTo>
                      <a:pt x="1153" y="407"/>
                    </a:lnTo>
                    <a:lnTo>
                      <a:pt x="1111" y="413"/>
                    </a:lnTo>
                    <a:lnTo>
                      <a:pt x="1067" y="418"/>
                    </a:lnTo>
                    <a:lnTo>
                      <a:pt x="1025" y="421"/>
                    </a:lnTo>
                    <a:lnTo>
                      <a:pt x="984" y="421"/>
                    </a:lnTo>
                    <a:lnTo>
                      <a:pt x="944" y="421"/>
                    </a:lnTo>
                    <a:lnTo>
                      <a:pt x="908" y="419"/>
                    </a:lnTo>
                    <a:lnTo>
                      <a:pt x="875" y="418"/>
                    </a:lnTo>
                    <a:lnTo>
                      <a:pt x="847" y="413"/>
                    </a:lnTo>
                    <a:lnTo>
                      <a:pt x="388" y="318"/>
                    </a:lnTo>
                    <a:lnTo>
                      <a:pt x="385" y="320"/>
                    </a:lnTo>
                    <a:lnTo>
                      <a:pt x="380" y="318"/>
                    </a:lnTo>
                    <a:lnTo>
                      <a:pt x="371" y="315"/>
                    </a:lnTo>
                    <a:lnTo>
                      <a:pt x="363" y="311"/>
                    </a:lnTo>
                    <a:lnTo>
                      <a:pt x="341" y="298"/>
                    </a:lnTo>
                    <a:lnTo>
                      <a:pt x="312" y="281"/>
                    </a:lnTo>
                    <a:lnTo>
                      <a:pt x="282" y="260"/>
                    </a:lnTo>
                    <a:lnTo>
                      <a:pt x="248" y="237"/>
                    </a:lnTo>
                    <a:lnTo>
                      <a:pt x="213" y="210"/>
                    </a:lnTo>
                    <a:lnTo>
                      <a:pt x="176" y="183"/>
                    </a:lnTo>
                    <a:lnTo>
                      <a:pt x="140" y="154"/>
                    </a:lnTo>
                    <a:lnTo>
                      <a:pt x="106" y="125"/>
                    </a:lnTo>
                    <a:lnTo>
                      <a:pt x="76" y="98"/>
                    </a:lnTo>
                    <a:lnTo>
                      <a:pt x="49" y="73"/>
                    </a:lnTo>
                    <a:lnTo>
                      <a:pt x="25" y="49"/>
                    </a:lnTo>
                    <a:lnTo>
                      <a:pt x="10" y="29"/>
                    </a:lnTo>
                    <a:lnTo>
                      <a:pt x="5" y="19"/>
                    </a:lnTo>
                    <a:lnTo>
                      <a:pt x="2" y="12"/>
                    </a:lnTo>
                    <a:lnTo>
                      <a:pt x="0" y="5"/>
                    </a:lnTo>
                    <a:lnTo>
                      <a:pt x="2"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69" name="Freeform 281">
                <a:extLst>
                  <a:ext uri="{FF2B5EF4-FFF2-40B4-BE49-F238E27FC236}">
                    <a16:creationId xmlns:a16="http://schemas.microsoft.com/office/drawing/2014/main" id="{FB8A599E-5C26-4C71-8A92-6AF1A703D1EC}"/>
                  </a:ext>
                </a:extLst>
              </p:cNvPr>
              <p:cNvSpPr>
                <a:spLocks/>
              </p:cNvSpPr>
              <p:nvPr/>
            </p:nvSpPr>
            <p:spPr bwMode="auto">
              <a:xfrm>
                <a:off x="2904" y="1684"/>
                <a:ext cx="1065" cy="380"/>
              </a:xfrm>
              <a:custGeom>
                <a:avLst/>
                <a:gdLst>
                  <a:gd name="T0" fmla="*/ 12 w 1065"/>
                  <a:gd name="T1" fmla="*/ 0 h 380"/>
                  <a:gd name="T2" fmla="*/ 7 w 1065"/>
                  <a:gd name="T3" fmla="*/ 19 h 380"/>
                  <a:gd name="T4" fmla="*/ 12 w 1065"/>
                  <a:gd name="T5" fmla="*/ 35 h 380"/>
                  <a:gd name="T6" fmla="*/ 63 w 1065"/>
                  <a:gd name="T7" fmla="*/ 100 h 380"/>
                  <a:gd name="T8" fmla="*/ 120 w 1065"/>
                  <a:gd name="T9" fmla="*/ 160 h 380"/>
                  <a:gd name="T10" fmla="*/ 181 w 1065"/>
                  <a:gd name="T11" fmla="*/ 220 h 380"/>
                  <a:gd name="T12" fmla="*/ 248 w 1065"/>
                  <a:gd name="T13" fmla="*/ 275 h 380"/>
                  <a:gd name="T14" fmla="*/ 272 w 1065"/>
                  <a:gd name="T15" fmla="*/ 291 h 380"/>
                  <a:gd name="T16" fmla="*/ 302 w 1065"/>
                  <a:gd name="T17" fmla="*/ 299 h 380"/>
                  <a:gd name="T18" fmla="*/ 777 w 1065"/>
                  <a:gd name="T19" fmla="*/ 370 h 380"/>
                  <a:gd name="T20" fmla="*/ 829 w 1065"/>
                  <a:gd name="T21" fmla="*/ 368 h 380"/>
                  <a:gd name="T22" fmla="*/ 876 w 1065"/>
                  <a:gd name="T23" fmla="*/ 363 h 380"/>
                  <a:gd name="T24" fmla="*/ 920 w 1065"/>
                  <a:gd name="T25" fmla="*/ 353 h 380"/>
                  <a:gd name="T26" fmla="*/ 957 w 1065"/>
                  <a:gd name="T27" fmla="*/ 338 h 380"/>
                  <a:gd name="T28" fmla="*/ 991 w 1065"/>
                  <a:gd name="T29" fmla="*/ 319 h 380"/>
                  <a:gd name="T30" fmla="*/ 1020 w 1065"/>
                  <a:gd name="T31" fmla="*/ 297 h 380"/>
                  <a:gd name="T32" fmla="*/ 1043 w 1065"/>
                  <a:gd name="T33" fmla="*/ 270 h 380"/>
                  <a:gd name="T34" fmla="*/ 1060 w 1065"/>
                  <a:gd name="T35" fmla="*/ 257 h 380"/>
                  <a:gd name="T36" fmla="*/ 1052 w 1065"/>
                  <a:gd name="T37" fmla="*/ 277 h 380"/>
                  <a:gd name="T38" fmla="*/ 1016 w 1065"/>
                  <a:gd name="T39" fmla="*/ 311 h 380"/>
                  <a:gd name="T40" fmla="*/ 978 w 1065"/>
                  <a:gd name="T41" fmla="*/ 336 h 380"/>
                  <a:gd name="T42" fmla="*/ 934 w 1065"/>
                  <a:gd name="T43" fmla="*/ 356 h 380"/>
                  <a:gd name="T44" fmla="*/ 888 w 1065"/>
                  <a:gd name="T45" fmla="*/ 368 h 380"/>
                  <a:gd name="T46" fmla="*/ 844 w 1065"/>
                  <a:gd name="T47" fmla="*/ 377 h 380"/>
                  <a:gd name="T48" fmla="*/ 802 w 1065"/>
                  <a:gd name="T49" fmla="*/ 380 h 380"/>
                  <a:gd name="T50" fmla="*/ 763 w 1065"/>
                  <a:gd name="T51" fmla="*/ 378 h 380"/>
                  <a:gd name="T52" fmla="*/ 299 w 1065"/>
                  <a:gd name="T53" fmla="*/ 304 h 380"/>
                  <a:gd name="T54" fmla="*/ 269 w 1065"/>
                  <a:gd name="T55" fmla="*/ 296 h 380"/>
                  <a:gd name="T56" fmla="*/ 243 w 1065"/>
                  <a:gd name="T57" fmla="*/ 280 h 380"/>
                  <a:gd name="T58" fmla="*/ 186 w 1065"/>
                  <a:gd name="T59" fmla="*/ 231 h 380"/>
                  <a:gd name="T60" fmla="*/ 120 w 1065"/>
                  <a:gd name="T61" fmla="*/ 171 h 380"/>
                  <a:gd name="T62" fmla="*/ 56 w 1065"/>
                  <a:gd name="T63" fmla="*/ 103 h 380"/>
                  <a:gd name="T64" fmla="*/ 7 w 1065"/>
                  <a:gd name="T65" fmla="*/ 39 h 380"/>
                  <a:gd name="T66" fmla="*/ 0 w 1065"/>
                  <a:gd name="T67" fmla="*/ 25 h 380"/>
                  <a:gd name="T68" fmla="*/ 0 w 1065"/>
                  <a:gd name="T69" fmla="*/ 17 h 380"/>
                  <a:gd name="T70" fmla="*/ 5 w 1065"/>
                  <a:gd name="T71" fmla="*/ 0 h 3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5" h="380">
                    <a:moveTo>
                      <a:pt x="5" y="0"/>
                    </a:moveTo>
                    <a:lnTo>
                      <a:pt x="12" y="0"/>
                    </a:lnTo>
                    <a:lnTo>
                      <a:pt x="8" y="8"/>
                    </a:lnTo>
                    <a:lnTo>
                      <a:pt x="7" y="19"/>
                    </a:lnTo>
                    <a:lnTo>
                      <a:pt x="8" y="27"/>
                    </a:lnTo>
                    <a:lnTo>
                      <a:pt x="12" y="35"/>
                    </a:lnTo>
                    <a:lnTo>
                      <a:pt x="37" y="68"/>
                    </a:lnTo>
                    <a:lnTo>
                      <a:pt x="63" y="100"/>
                    </a:lnTo>
                    <a:lnTo>
                      <a:pt x="91" y="130"/>
                    </a:lnTo>
                    <a:lnTo>
                      <a:pt x="120" y="160"/>
                    </a:lnTo>
                    <a:lnTo>
                      <a:pt x="150" y="191"/>
                    </a:lnTo>
                    <a:lnTo>
                      <a:pt x="181" y="220"/>
                    </a:lnTo>
                    <a:lnTo>
                      <a:pt x="214" y="247"/>
                    </a:lnTo>
                    <a:lnTo>
                      <a:pt x="248" y="275"/>
                    </a:lnTo>
                    <a:lnTo>
                      <a:pt x="258" y="284"/>
                    </a:lnTo>
                    <a:lnTo>
                      <a:pt x="272" y="291"/>
                    </a:lnTo>
                    <a:lnTo>
                      <a:pt x="287" y="294"/>
                    </a:lnTo>
                    <a:lnTo>
                      <a:pt x="302" y="299"/>
                    </a:lnTo>
                    <a:lnTo>
                      <a:pt x="748" y="370"/>
                    </a:lnTo>
                    <a:lnTo>
                      <a:pt x="777" y="370"/>
                    </a:lnTo>
                    <a:lnTo>
                      <a:pt x="802" y="370"/>
                    </a:lnTo>
                    <a:lnTo>
                      <a:pt x="829" y="368"/>
                    </a:lnTo>
                    <a:lnTo>
                      <a:pt x="853" y="367"/>
                    </a:lnTo>
                    <a:lnTo>
                      <a:pt x="876" y="363"/>
                    </a:lnTo>
                    <a:lnTo>
                      <a:pt x="898" y="358"/>
                    </a:lnTo>
                    <a:lnTo>
                      <a:pt x="920" y="353"/>
                    </a:lnTo>
                    <a:lnTo>
                      <a:pt x="939" y="346"/>
                    </a:lnTo>
                    <a:lnTo>
                      <a:pt x="957" y="338"/>
                    </a:lnTo>
                    <a:lnTo>
                      <a:pt x="976" y="329"/>
                    </a:lnTo>
                    <a:lnTo>
                      <a:pt x="991" y="319"/>
                    </a:lnTo>
                    <a:lnTo>
                      <a:pt x="1006" y="309"/>
                    </a:lnTo>
                    <a:lnTo>
                      <a:pt x="1020" y="297"/>
                    </a:lnTo>
                    <a:lnTo>
                      <a:pt x="1033" y="284"/>
                    </a:lnTo>
                    <a:lnTo>
                      <a:pt x="1043" y="270"/>
                    </a:lnTo>
                    <a:lnTo>
                      <a:pt x="1055" y="255"/>
                    </a:lnTo>
                    <a:lnTo>
                      <a:pt x="1060" y="257"/>
                    </a:lnTo>
                    <a:lnTo>
                      <a:pt x="1065" y="257"/>
                    </a:lnTo>
                    <a:lnTo>
                      <a:pt x="1052" y="277"/>
                    </a:lnTo>
                    <a:lnTo>
                      <a:pt x="1035" y="296"/>
                    </a:lnTo>
                    <a:lnTo>
                      <a:pt x="1016" y="311"/>
                    </a:lnTo>
                    <a:lnTo>
                      <a:pt x="998" y="324"/>
                    </a:lnTo>
                    <a:lnTo>
                      <a:pt x="978" y="336"/>
                    </a:lnTo>
                    <a:lnTo>
                      <a:pt x="956" y="346"/>
                    </a:lnTo>
                    <a:lnTo>
                      <a:pt x="934" y="356"/>
                    </a:lnTo>
                    <a:lnTo>
                      <a:pt x="910" y="363"/>
                    </a:lnTo>
                    <a:lnTo>
                      <a:pt x="888" y="368"/>
                    </a:lnTo>
                    <a:lnTo>
                      <a:pt x="866" y="373"/>
                    </a:lnTo>
                    <a:lnTo>
                      <a:pt x="844" y="377"/>
                    </a:lnTo>
                    <a:lnTo>
                      <a:pt x="822" y="378"/>
                    </a:lnTo>
                    <a:lnTo>
                      <a:pt x="802" y="380"/>
                    </a:lnTo>
                    <a:lnTo>
                      <a:pt x="782" y="380"/>
                    </a:lnTo>
                    <a:lnTo>
                      <a:pt x="763" y="378"/>
                    </a:lnTo>
                    <a:lnTo>
                      <a:pt x="748" y="377"/>
                    </a:lnTo>
                    <a:lnTo>
                      <a:pt x="299" y="304"/>
                    </a:lnTo>
                    <a:lnTo>
                      <a:pt x="284" y="301"/>
                    </a:lnTo>
                    <a:lnTo>
                      <a:pt x="269" y="296"/>
                    </a:lnTo>
                    <a:lnTo>
                      <a:pt x="255" y="289"/>
                    </a:lnTo>
                    <a:lnTo>
                      <a:pt x="243" y="280"/>
                    </a:lnTo>
                    <a:lnTo>
                      <a:pt x="216" y="258"/>
                    </a:lnTo>
                    <a:lnTo>
                      <a:pt x="186" y="231"/>
                    </a:lnTo>
                    <a:lnTo>
                      <a:pt x="154" y="203"/>
                    </a:lnTo>
                    <a:lnTo>
                      <a:pt x="120" y="171"/>
                    </a:lnTo>
                    <a:lnTo>
                      <a:pt x="88" y="137"/>
                    </a:lnTo>
                    <a:lnTo>
                      <a:pt x="56" y="103"/>
                    </a:lnTo>
                    <a:lnTo>
                      <a:pt x="29" y="71"/>
                    </a:lnTo>
                    <a:lnTo>
                      <a:pt x="7" y="39"/>
                    </a:lnTo>
                    <a:lnTo>
                      <a:pt x="3" y="32"/>
                    </a:lnTo>
                    <a:lnTo>
                      <a:pt x="0" y="25"/>
                    </a:lnTo>
                    <a:lnTo>
                      <a:pt x="0" y="20"/>
                    </a:lnTo>
                    <a:lnTo>
                      <a:pt x="0" y="17"/>
                    </a:lnTo>
                    <a:lnTo>
                      <a:pt x="2"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0" name="Freeform 282">
                <a:extLst>
                  <a:ext uri="{FF2B5EF4-FFF2-40B4-BE49-F238E27FC236}">
                    <a16:creationId xmlns:a16="http://schemas.microsoft.com/office/drawing/2014/main" id="{5CF46002-EADA-4A19-9134-EFA6D8982D8C}"/>
                  </a:ext>
                </a:extLst>
              </p:cNvPr>
              <p:cNvSpPr>
                <a:spLocks/>
              </p:cNvSpPr>
              <p:nvPr/>
            </p:nvSpPr>
            <p:spPr bwMode="auto">
              <a:xfrm>
                <a:off x="4655" y="2155"/>
                <a:ext cx="7" cy="4"/>
              </a:xfrm>
              <a:custGeom>
                <a:avLst/>
                <a:gdLst>
                  <a:gd name="T0" fmla="*/ 7 w 7"/>
                  <a:gd name="T1" fmla="*/ 4 h 4"/>
                  <a:gd name="T2" fmla="*/ 0 w 7"/>
                  <a:gd name="T3" fmla="*/ 4 h 4"/>
                  <a:gd name="T4" fmla="*/ 2 w 7"/>
                  <a:gd name="T5" fmla="*/ 2 h 4"/>
                  <a:gd name="T6" fmla="*/ 2 w 7"/>
                  <a:gd name="T7" fmla="*/ 0 h 4"/>
                  <a:gd name="T8" fmla="*/ 5 w 7"/>
                  <a:gd name="T9" fmla="*/ 2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0" y="4"/>
                    </a:lnTo>
                    <a:lnTo>
                      <a:pt x="2" y="2"/>
                    </a:lnTo>
                    <a:lnTo>
                      <a:pt x="2" y="0"/>
                    </a:lnTo>
                    <a:lnTo>
                      <a:pt x="5" y="2"/>
                    </a:lnTo>
                    <a:lnTo>
                      <a:pt x="7" y="4"/>
                    </a:lnTo>
                    <a:close/>
                  </a:path>
                </a:pathLst>
              </a:custGeom>
              <a:solidFill>
                <a:srgbClr val="5A57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1" name="Freeform 283">
                <a:extLst>
                  <a:ext uri="{FF2B5EF4-FFF2-40B4-BE49-F238E27FC236}">
                    <a16:creationId xmlns:a16="http://schemas.microsoft.com/office/drawing/2014/main" id="{DD725599-CF48-46AA-AFBD-0D1B3296740D}"/>
                  </a:ext>
                </a:extLst>
              </p:cNvPr>
              <p:cNvSpPr>
                <a:spLocks/>
              </p:cNvSpPr>
              <p:nvPr/>
            </p:nvSpPr>
            <p:spPr bwMode="auto">
              <a:xfrm>
                <a:off x="4653" y="2157"/>
                <a:ext cx="14" cy="5"/>
              </a:xfrm>
              <a:custGeom>
                <a:avLst/>
                <a:gdLst>
                  <a:gd name="T0" fmla="*/ 4 w 14"/>
                  <a:gd name="T1" fmla="*/ 0 h 5"/>
                  <a:gd name="T2" fmla="*/ 5 w 14"/>
                  <a:gd name="T3" fmla="*/ 0 h 5"/>
                  <a:gd name="T4" fmla="*/ 9 w 14"/>
                  <a:gd name="T5" fmla="*/ 2 h 5"/>
                  <a:gd name="T6" fmla="*/ 14 w 14"/>
                  <a:gd name="T7" fmla="*/ 5 h 5"/>
                  <a:gd name="T8" fmla="*/ 0 w 14"/>
                  <a:gd name="T9" fmla="*/ 2 h 5"/>
                  <a:gd name="T10" fmla="*/ 2 w 14"/>
                  <a:gd name="T11" fmla="*/ 2 h 5"/>
                  <a:gd name="T12" fmla="*/ 4 w 14"/>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5">
                    <a:moveTo>
                      <a:pt x="4" y="0"/>
                    </a:moveTo>
                    <a:lnTo>
                      <a:pt x="5" y="0"/>
                    </a:lnTo>
                    <a:lnTo>
                      <a:pt x="9" y="2"/>
                    </a:lnTo>
                    <a:lnTo>
                      <a:pt x="14" y="5"/>
                    </a:lnTo>
                    <a:lnTo>
                      <a:pt x="0" y="2"/>
                    </a:lnTo>
                    <a:lnTo>
                      <a:pt x="2" y="2"/>
                    </a:lnTo>
                    <a:lnTo>
                      <a:pt x="4" y="0"/>
                    </a:lnTo>
                    <a:close/>
                  </a:path>
                </a:pathLst>
              </a:custGeom>
              <a:solidFill>
                <a:srgbClr val="5B59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2" name="Freeform 284">
                <a:extLst>
                  <a:ext uri="{FF2B5EF4-FFF2-40B4-BE49-F238E27FC236}">
                    <a16:creationId xmlns:a16="http://schemas.microsoft.com/office/drawing/2014/main" id="{4BFE3B6D-8396-4910-A81F-95B4A2BF4B3D}"/>
                  </a:ext>
                </a:extLst>
              </p:cNvPr>
              <p:cNvSpPr>
                <a:spLocks/>
              </p:cNvSpPr>
              <p:nvPr/>
            </p:nvSpPr>
            <p:spPr bwMode="auto">
              <a:xfrm>
                <a:off x="4653" y="2159"/>
                <a:ext cx="19" cy="5"/>
              </a:xfrm>
              <a:custGeom>
                <a:avLst/>
                <a:gdLst>
                  <a:gd name="T0" fmla="*/ 2 w 19"/>
                  <a:gd name="T1" fmla="*/ 0 h 5"/>
                  <a:gd name="T2" fmla="*/ 9 w 19"/>
                  <a:gd name="T3" fmla="*/ 0 h 5"/>
                  <a:gd name="T4" fmla="*/ 14 w 19"/>
                  <a:gd name="T5" fmla="*/ 3 h 5"/>
                  <a:gd name="T6" fmla="*/ 19 w 19"/>
                  <a:gd name="T7" fmla="*/ 5 h 5"/>
                  <a:gd name="T8" fmla="*/ 0 w 19"/>
                  <a:gd name="T9" fmla="*/ 1 h 5"/>
                  <a:gd name="T10" fmla="*/ 0 w 19"/>
                  <a:gd name="T11" fmla="*/ 0 h 5"/>
                  <a:gd name="T12" fmla="*/ 2 w 19"/>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2" y="0"/>
                    </a:moveTo>
                    <a:lnTo>
                      <a:pt x="9" y="0"/>
                    </a:lnTo>
                    <a:lnTo>
                      <a:pt x="14" y="3"/>
                    </a:lnTo>
                    <a:lnTo>
                      <a:pt x="19" y="5"/>
                    </a:lnTo>
                    <a:lnTo>
                      <a:pt x="0" y="1"/>
                    </a:lnTo>
                    <a:lnTo>
                      <a:pt x="0" y="0"/>
                    </a:lnTo>
                    <a:lnTo>
                      <a:pt x="2" y="0"/>
                    </a:lnTo>
                    <a:close/>
                  </a:path>
                </a:pathLst>
              </a:custGeom>
              <a:solidFill>
                <a:srgbClr val="5F5D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3" name="Freeform 285">
                <a:extLst>
                  <a:ext uri="{FF2B5EF4-FFF2-40B4-BE49-F238E27FC236}">
                    <a16:creationId xmlns:a16="http://schemas.microsoft.com/office/drawing/2014/main" id="{650E4D4B-3AE5-4801-AB0B-CF35C30D006E}"/>
                  </a:ext>
                </a:extLst>
              </p:cNvPr>
              <p:cNvSpPr>
                <a:spLocks/>
              </p:cNvSpPr>
              <p:nvPr/>
            </p:nvSpPr>
            <p:spPr bwMode="auto">
              <a:xfrm>
                <a:off x="4652" y="2159"/>
                <a:ext cx="23" cy="8"/>
              </a:xfrm>
              <a:custGeom>
                <a:avLst/>
                <a:gdLst>
                  <a:gd name="T0" fmla="*/ 1 w 23"/>
                  <a:gd name="T1" fmla="*/ 0 h 8"/>
                  <a:gd name="T2" fmla="*/ 15 w 23"/>
                  <a:gd name="T3" fmla="*/ 3 h 8"/>
                  <a:gd name="T4" fmla="*/ 18 w 23"/>
                  <a:gd name="T5" fmla="*/ 5 h 8"/>
                  <a:gd name="T6" fmla="*/ 23 w 23"/>
                  <a:gd name="T7" fmla="*/ 8 h 8"/>
                  <a:gd name="T8" fmla="*/ 0 w 23"/>
                  <a:gd name="T9" fmla="*/ 3 h 8"/>
                  <a:gd name="T10" fmla="*/ 0 w 23"/>
                  <a:gd name="T11" fmla="*/ 1 h 8"/>
                  <a:gd name="T12" fmla="*/ 1 w 23"/>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8">
                    <a:moveTo>
                      <a:pt x="1" y="0"/>
                    </a:moveTo>
                    <a:lnTo>
                      <a:pt x="15" y="3"/>
                    </a:lnTo>
                    <a:lnTo>
                      <a:pt x="18" y="5"/>
                    </a:lnTo>
                    <a:lnTo>
                      <a:pt x="23" y="8"/>
                    </a:lnTo>
                    <a:lnTo>
                      <a:pt x="0" y="3"/>
                    </a:lnTo>
                    <a:lnTo>
                      <a:pt x="0" y="1"/>
                    </a:lnTo>
                    <a:lnTo>
                      <a:pt x="1" y="0"/>
                    </a:lnTo>
                    <a:close/>
                  </a:path>
                </a:pathLst>
              </a:custGeom>
              <a:solidFill>
                <a:srgbClr val="625F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4" name="Freeform 286">
                <a:extLst>
                  <a:ext uri="{FF2B5EF4-FFF2-40B4-BE49-F238E27FC236}">
                    <a16:creationId xmlns:a16="http://schemas.microsoft.com/office/drawing/2014/main" id="{16A520C8-8EFA-478C-B401-9F7D8DD5142B}"/>
                  </a:ext>
                </a:extLst>
              </p:cNvPr>
              <p:cNvSpPr>
                <a:spLocks/>
              </p:cNvSpPr>
              <p:nvPr/>
            </p:nvSpPr>
            <p:spPr bwMode="auto">
              <a:xfrm>
                <a:off x="4650" y="2160"/>
                <a:ext cx="27" cy="9"/>
              </a:xfrm>
              <a:custGeom>
                <a:avLst/>
                <a:gdLst>
                  <a:gd name="T0" fmla="*/ 3 w 27"/>
                  <a:gd name="T1" fmla="*/ 0 h 9"/>
                  <a:gd name="T2" fmla="*/ 22 w 27"/>
                  <a:gd name="T3" fmla="*/ 4 h 9"/>
                  <a:gd name="T4" fmla="*/ 23 w 27"/>
                  <a:gd name="T5" fmla="*/ 6 h 9"/>
                  <a:gd name="T6" fmla="*/ 27 w 27"/>
                  <a:gd name="T7" fmla="*/ 7 h 9"/>
                  <a:gd name="T8" fmla="*/ 27 w 27"/>
                  <a:gd name="T9" fmla="*/ 9 h 9"/>
                  <a:gd name="T10" fmla="*/ 27 w 27"/>
                  <a:gd name="T11" fmla="*/ 9 h 9"/>
                  <a:gd name="T12" fmla="*/ 0 w 27"/>
                  <a:gd name="T13" fmla="*/ 4 h 9"/>
                  <a:gd name="T14" fmla="*/ 2 w 27"/>
                  <a:gd name="T15" fmla="*/ 2 h 9"/>
                  <a:gd name="T16" fmla="*/ 3 w 2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9">
                    <a:moveTo>
                      <a:pt x="3" y="0"/>
                    </a:moveTo>
                    <a:lnTo>
                      <a:pt x="22" y="4"/>
                    </a:lnTo>
                    <a:lnTo>
                      <a:pt x="23" y="6"/>
                    </a:lnTo>
                    <a:lnTo>
                      <a:pt x="27" y="7"/>
                    </a:lnTo>
                    <a:lnTo>
                      <a:pt x="27" y="9"/>
                    </a:lnTo>
                    <a:lnTo>
                      <a:pt x="0" y="4"/>
                    </a:lnTo>
                    <a:lnTo>
                      <a:pt x="2" y="2"/>
                    </a:lnTo>
                    <a:lnTo>
                      <a:pt x="3" y="0"/>
                    </a:lnTo>
                    <a:close/>
                  </a:path>
                </a:pathLst>
              </a:custGeom>
              <a:solidFill>
                <a:srgbClr val="6462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5" name="Freeform 287">
                <a:extLst>
                  <a:ext uri="{FF2B5EF4-FFF2-40B4-BE49-F238E27FC236}">
                    <a16:creationId xmlns:a16="http://schemas.microsoft.com/office/drawing/2014/main" id="{AC870194-A334-43FE-B700-392166895EC7}"/>
                  </a:ext>
                </a:extLst>
              </p:cNvPr>
              <p:cNvSpPr>
                <a:spLocks/>
              </p:cNvSpPr>
              <p:nvPr/>
            </p:nvSpPr>
            <p:spPr bwMode="auto">
              <a:xfrm>
                <a:off x="4648" y="2162"/>
                <a:ext cx="29" cy="9"/>
              </a:xfrm>
              <a:custGeom>
                <a:avLst/>
                <a:gdLst>
                  <a:gd name="T0" fmla="*/ 4 w 29"/>
                  <a:gd name="T1" fmla="*/ 0 h 9"/>
                  <a:gd name="T2" fmla="*/ 27 w 29"/>
                  <a:gd name="T3" fmla="*/ 5 h 9"/>
                  <a:gd name="T4" fmla="*/ 27 w 29"/>
                  <a:gd name="T5" fmla="*/ 5 h 9"/>
                  <a:gd name="T6" fmla="*/ 29 w 29"/>
                  <a:gd name="T7" fmla="*/ 5 h 9"/>
                  <a:gd name="T8" fmla="*/ 29 w 29"/>
                  <a:gd name="T9" fmla="*/ 7 h 9"/>
                  <a:gd name="T10" fmla="*/ 29 w 29"/>
                  <a:gd name="T11" fmla="*/ 9 h 9"/>
                  <a:gd name="T12" fmla="*/ 0 w 29"/>
                  <a:gd name="T13" fmla="*/ 4 h 9"/>
                  <a:gd name="T14" fmla="*/ 2 w 29"/>
                  <a:gd name="T15" fmla="*/ 2 h 9"/>
                  <a:gd name="T16" fmla="*/ 4 w 29"/>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
                    <a:moveTo>
                      <a:pt x="4" y="0"/>
                    </a:moveTo>
                    <a:lnTo>
                      <a:pt x="27" y="5"/>
                    </a:lnTo>
                    <a:lnTo>
                      <a:pt x="29" y="5"/>
                    </a:lnTo>
                    <a:lnTo>
                      <a:pt x="29" y="7"/>
                    </a:lnTo>
                    <a:lnTo>
                      <a:pt x="29" y="9"/>
                    </a:lnTo>
                    <a:lnTo>
                      <a:pt x="0" y="4"/>
                    </a:lnTo>
                    <a:lnTo>
                      <a:pt x="2" y="2"/>
                    </a:lnTo>
                    <a:lnTo>
                      <a:pt x="4" y="0"/>
                    </a:lnTo>
                    <a:close/>
                  </a:path>
                </a:pathLst>
              </a:custGeom>
              <a:solidFill>
                <a:srgbClr val="6866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6" name="Freeform 288">
                <a:extLst>
                  <a:ext uri="{FF2B5EF4-FFF2-40B4-BE49-F238E27FC236}">
                    <a16:creationId xmlns:a16="http://schemas.microsoft.com/office/drawing/2014/main" id="{ED1CDEAA-6153-4326-8DAA-3337DFACC599}"/>
                  </a:ext>
                </a:extLst>
              </p:cNvPr>
              <p:cNvSpPr>
                <a:spLocks/>
              </p:cNvSpPr>
              <p:nvPr/>
            </p:nvSpPr>
            <p:spPr bwMode="auto">
              <a:xfrm>
                <a:off x="4648" y="2164"/>
                <a:ext cx="29" cy="8"/>
              </a:xfrm>
              <a:custGeom>
                <a:avLst/>
                <a:gdLst>
                  <a:gd name="T0" fmla="*/ 2 w 29"/>
                  <a:gd name="T1" fmla="*/ 0 h 8"/>
                  <a:gd name="T2" fmla="*/ 29 w 29"/>
                  <a:gd name="T3" fmla="*/ 5 h 8"/>
                  <a:gd name="T4" fmla="*/ 29 w 29"/>
                  <a:gd name="T5" fmla="*/ 7 h 8"/>
                  <a:gd name="T6" fmla="*/ 29 w 29"/>
                  <a:gd name="T7" fmla="*/ 8 h 8"/>
                  <a:gd name="T8" fmla="*/ 0 w 29"/>
                  <a:gd name="T9" fmla="*/ 3 h 8"/>
                  <a:gd name="T10" fmla="*/ 0 w 29"/>
                  <a:gd name="T11" fmla="*/ 2 h 8"/>
                  <a:gd name="T12" fmla="*/ 2 w 29"/>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8">
                    <a:moveTo>
                      <a:pt x="2" y="0"/>
                    </a:moveTo>
                    <a:lnTo>
                      <a:pt x="29" y="5"/>
                    </a:lnTo>
                    <a:lnTo>
                      <a:pt x="29" y="7"/>
                    </a:lnTo>
                    <a:lnTo>
                      <a:pt x="29" y="8"/>
                    </a:lnTo>
                    <a:lnTo>
                      <a:pt x="0" y="3"/>
                    </a:lnTo>
                    <a:lnTo>
                      <a:pt x="0" y="2"/>
                    </a:lnTo>
                    <a:lnTo>
                      <a:pt x="2" y="0"/>
                    </a:lnTo>
                    <a:close/>
                  </a:path>
                </a:pathLst>
              </a:custGeom>
              <a:solidFill>
                <a:srgbClr val="6A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7" name="Freeform 289">
                <a:extLst>
                  <a:ext uri="{FF2B5EF4-FFF2-40B4-BE49-F238E27FC236}">
                    <a16:creationId xmlns:a16="http://schemas.microsoft.com/office/drawing/2014/main" id="{E7D610C8-2F39-49B8-B621-83D4EEE47902}"/>
                  </a:ext>
                </a:extLst>
              </p:cNvPr>
              <p:cNvSpPr>
                <a:spLocks/>
              </p:cNvSpPr>
              <p:nvPr/>
            </p:nvSpPr>
            <p:spPr bwMode="auto">
              <a:xfrm>
                <a:off x="4646" y="2166"/>
                <a:ext cx="31" cy="8"/>
              </a:xfrm>
              <a:custGeom>
                <a:avLst/>
                <a:gdLst>
                  <a:gd name="T0" fmla="*/ 2 w 31"/>
                  <a:gd name="T1" fmla="*/ 0 h 8"/>
                  <a:gd name="T2" fmla="*/ 31 w 31"/>
                  <a:gd name="T3" fmla="*/ 5 h 8"/>
                  <a:gd name="T4" fmla="*/ 31 w 31"/>
                  <a:gd name="T5" fmla="*/ 6 h 8"/>
                  <a:gd name="T6" fmla="*/ 31 w 31"/>
                  <a:gd name="T7" fmla="*/ 8 h 8"/>
                  <a:gd name="T8" fmla="*/ 0 w 31"/>
                  <a:gd name="T9" fmla="*/ 3 h 8"/>
                  <a:gd name="T10" fmla="*/ 2 w 31"/>
                  <a:gd name="T11" fmla="*/ 1 h 8"/>
                  <a:gd name="T12" fmla="*/ 2 w 31"/>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8">
                    <a:moveTo>
                      <a:pt x="2" y="0"/>
                    </a:moveTo>
                    <a:lnTo>
                      <a:pt x="31" y="5"/>
                    </a:lnTo>
                    <a:lnTo>
                      <a:pt x="31" y="6"/>
                    </a:lnTo>
                    <a:lnTo>
                      <a:pt x="31" y="8"/>
                    </a:lnTo>
                    <a:lnTo>
                      <a:pt x="0" y="3"/>
                    </a:lnTo>
                    <a:lnTo>
                      <a:pt x="2" y="1"/>
                    </a:lnTo>
                    <a:lnTo>
                      <a:pt x="2" y="0"/>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8" name="Freeform 290">
                <a:extLst>
                  <a:ext uri="{FF2B5EF4-FFF2-40B4-BE49-F238E27FC236}">
                    <a16:creationId xmlns:a16="http://schemas.microsoft.com/office/drawing/2014/main" id="{C65C6C4E-B49E-47A9-9882-A7AE18B32D44}"/>
                  </a:ext>
                </a:extLst>
              </p:cNvPr>
              <p:cNvSpPr>
                <a:spLocks/>
              </p:cNvSpPr>
              <p:nvPr/>
            </p:nvSpPr>
            <p:spPr bwMode="auto">
              <a:xfrm>
                <a:off x="4645" y="2167"/>
                <a:ext cx="32" cy="9"/>
              </a:xfrm>
              <a:custGeom>
                <a:avLst/>
                <a:gdLst>
                  <a:gd name="T0" fmla="*/ 3 w 32"/>
                  <a:gd name="T1" fmla="*/ 0 h 9"/>
                  <a:gd name="T2" fmla="*/ 32 w 32"/>
                  <a:gd name="T3" fmla="*/ 5 h 9"/>
                  <a:gd name="T4" fmla="*/ 32 w 32"/>
                  <a:gd name="T5" fmla="*/ 7 h 9"/>
                  <a:gd name="T6" fmla="*/ 32 w 32"/>
                  <a:gd name="T7" fmla="*/ 9 h 9"/>
                  <a:gd name="T8" fmla="*/ 0 w 32"/>
                  <a:gd name="T9" fmla="*/ 4 h 9"/>
                  <a:gd name="T10" fmla="*/ 1 w 32"/>
                  <a:gd name="T11" fmla="*/ 2 h 9"/>
                  <a:gd name="T12" fmla="*/ 3 w 32"/>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9">
                    <a:moveTo>
                      <a:pt x="3" y="0"/>
                    </a:moveTo>
                    <a:lnTo>
                      <a:pt x="32" y="5"/>
                    </a:lnTo>
                    <a:lnTo>
                      <a:pt x="32" y="7"/>
                    </a:lnTo>
                    <a:lnTo>
                      <a:pt x="32" y="9"/>
                    </a:lnTo>
                    <a:lnTo>
                      <a:pt x="0" y="4"/>
                    </a:lnTo>
                    <a:lnTo>
                      <a:pt x="1" y="2"/>
                    </a:lnTo>
                    <a:lnTo>
                      <a:pt x="3" y="0"/>
                    </a:lnTo>
                    <a:close/>
                  </a:path>
                </a:pathLst>
              </a:custGeom>
              <a:solidFill>
                <a:srgbClr val="706E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79" name="Freeform 291">
                <a:extLst>
                  <a:ext uri="{FF2B5EF4-FFF2-40B4-BE49-F238E27FC236}">
                    <a16:creationId xmlns:a16="http://schemas.microsoft.com/office/drawing/2014/main" id="{8C365B11-4B19-4FE4-916E-68F2A35CC786}"/>
                  </a:ext>
                </a:extLst>
              </p:cNvPr>
              <p:cNvSpPr>
                <a:spLocks/>
              </p:cNvSpPr>
              <p:nvPr/>
            </p:nvSpPr>
            <p:spPr bwMode="auto">
              <a:xfrm>
                <a:off x="4645" y="2169"/>
                <a:ext cx="34" cy="8"/>
              </a:xfrm>
              <a:custGeom>
                <a:avLst/>
                <a:gdLst>
                  <a:gd name="T0" fmla="*/ 1 w 34"/>
                  <a:gd name="T1" fmla="*/ 0 h 8"/>
                  <a:gd name="T2" fmla="*/ 32 w 34"/>
                  <a:gd name="T3" fmla="*/ 5 h 8"/>
                  <a:gd name="T4" fmla="*/ 32 w 34"/>
                  <a:gd name="T5" fmla="*/ 7 h 8"/>
                  <a:gd name="T6" fmla="*/ 34 w 34"/>
                  <a:gd name="T7" fmla="*/ 8 h 8"/>
                  <a:gd name="T8" fmla="*/ 0 w 34"/>
                  <a:gd name="T9" fmla="*/ 3 h 8"/>
                  <a:gd name="T10" fmla="*/ 0 w 34"/>
                  <a:gd name="T11" fmla="*/ 2 h 8"/>
                  <a:gd name="T12" fmla="*/ 1 w 3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8">
                    <a:moveTo>
                      <a:pt x="1" y="0"/>
                    </a:moveTo>
                    <a:lnTo>
                      <a:pt x="32" y="5"/>
                    </a:lnTo>
                    <a:lnTo>
                      <a:pt x="32" y="7"/>
                    </a:lnTo>
                    <a:lnTo>
                      <a:pt x="34" y="8"/>
                    </a:lnTo>
                    <a:lnTo>
                      <a:pt x="0" y="3"/>
                    </a:lnTo>
                    <a:lnTo>
                      <a:pt x="0" y="2"/>
                    </a:lnTo>
                    <a:lnTo>
                      <a:pt x="1" y="0"/>
                    </a:lnTo>
                    <a:close/>
                  </a:path>
                </a:pathLst>
              </a:custGeom>
              <a:solidFill>
                <a:srgbClr val="7170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0" name="Freeform 292">
                <a:extLst>
                  <a:ext uri="{FF2B5EF4-FFF2-40B4-BE49-F238E27FC236}">
                    <a16:creationId xmlns:a16="http://schemas.microsoft.com/office/drawing/2014/main" id="{72C60690-19D4-4724-BA37-1316CFFB981F}"/>
                  </a:ext>
                </a:extLst>
              </p:cNvPr>
              <p:cNvSpPr>
                <a:spLocks/>
              </p:cNvSpPr>
              <p:nvPr/>
            </p:nvSpPr>
            <p:spPr bwMode="auto">
              <a:xfrm>
                <a:off x="4643" y="2171"/>
                <a:ext cx="36" cy="8"/>
              </a:xfrm>
              <a:custGeom>
                <a:avLst/>
                <a:gdLst>
                  <a:gd name="T0" fmla="*/ 2 w 36"/>
                  <a:gd name="T1" fmla="*/ 0 h 8"/>
                  <a:gd name="T2" fmla="*/ 34 w 36"/>
                  <a:gd name="T3" fmla="*/ 5 h 8"/>
                  <a:gd name="T4" fmla="*/ 36 w 36"/>
                  <a:gd name="T5" fmla="*/ 6 h 8"/>
                  <a:gd name="T6" fmla="*/ 36 w 36"/>
                  <a:gd name="T7" fmla="*/ 8 h 8"/>
                  <a:gd name="T8" fmla="*/ 0 w 36"/>
                  <a:gd name="T9" fmla="*/ 3 h 8"/>
                  <a:gd name="T10" fmla="*/ 2 w 36"/>
                  <a:gd name="T11" fmla="*/ 1 h 8"/>
                  <a:gd name="T12" fmla="*/ 2 w 36"/>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8">
                    <a:moveTo>
                      <a:pt x="2" y="0"/>
                    </a:moveTo>
                    <a:lnTo>
                      <a:pt x="34" y="5"/>
                    </a:lnTo>
                    <a:lnTo>
                      <a:pt x="36" y="6"/>
                    </a:lnTo>
                    <a:lnTo>
                      <a:pt x="36" y="8"/>
                    </a:lnTo>
                    <a:lnTo>
                      <a:pt x="0" y="3"/>
                    </a:lnTo>
                    <a:lnTo>
                      <a:pt x="2" y="1"/>
                    </a:lnTo>
                    <a:lnTo>
                      <a:pt x="2" y="0"/>
                    </a:lnTo>
                    <a:close/>
                  </a:path>
                </a:pathLst>
              </a:custGeom>
              <a:solidFill>
                <a:srgbClr val="7372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1" name="Freeform 293">
                <a:extLst>
                  <a:ext uri="{FF2B5EF4-FFF2-40B4-BE49-F238E27FC236}">
                    <a16:creationId xmlns:a16="http://schemas.microsoft.com/office/drawing/2014/main" id="{8E566DEA-4F2F-43E0-9A20-C69B454286CB}"/>
                  </a:ext>
                </a:extLst>
              </p:cNvPr>
              <p:cNvSpPr>
                <a:spLocks/>
              </p:cNvSpPr>
              <p:nvPr/>
            </p:nvSpPr>
            <p:spPr bwMode="auto">
              <a:xfrm>
                <a:off x="4641" y="2172"/>
                <a:ext cx="38" cy="9"/>
              </a:xfrm>
              <a:custGeom>
                <a:avLst/>
                <a:gdLst>
                  <a:gd name="T0" fmla="*/ 4 w 38"/>
                  <a:gd name="T1" fmla="*/ 0 h 9"/>
                  <a:gd name="T2" fmla="*/ 38 w 38"/>
                  <a:gd name="T3" fmla="*/ 5 h 9"/>
                  <a:gd name="T4" fmla="*/ 38 w 38"/>
                  <a:gd name="T5" fmla="*/ 7 h 9"/>
                  <a:gd name="T6" fmla="*/ 38 w 38"/>
                  <a:gd name="T7" fmla="*/ 9 h 9"/>
                  <a:gd name="T8" fmla="*/ 0 w 38"/>
                  <a:gd name="T9" fmla="*/ 2 h 9"/>
                  <a:gd name="T10" fmla="*/ 2 w 38"/>
                  <a:gd name="T11" fmla="*/ 2 h 9"/>
                  <a:gd name="T12" fmla="*/ 4 w 38"/>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9">
                    <a:moveTo>
                      <a:pt x="4" y="0"/>
                    </a:moveTo>
                    <a:lnTo>
                      <a:pt x="38" y="5"/>
                    </a:lnTo>
                    <a:lnTo>
                      <a:pt x="38" y="7"/>
                    </a:lnTo>
                    <a:lnTo>
                      <a:pt x="38" y="9"/>
                    </a:lnTo>
                    <a:lnTo>
                      <a:pt x="0" y="2"/>
                    </a:lnTo>
                    <a:lnTo>
                      <a:pt x="2" y="2"/>
                    </a:lnTo>
                    <a:lnTo>
                      <a:pt x="4" y="0"/>
                    </a:lnTo>
                    <a:close/>
                  </a:path>
                </a:pathLst>
              </a:custGeom>
              <a:solidFill>
                <a:srgbClr val="777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2" name="Freeform 294">
                <a:extLst>
                  <a:ext uri="{FF2B5EF4-FFF2-40B4-BE49-F238E27FC236}">
                    <a16:creationId xmlns:a16="http://schemas.microsoft.com/office/drawing/2014/main" id="{1ED409D6-CAE7-43A8-8505-B9841B2B8A46}"/>
                  </a:ext>
                </a:extLst>
              </p:cNvPr>
              <p:cNvSpPr>
                <a:spLocks noEditPoints="1"/>
              </p:cNvSpPr>
              <p:nvPr/>
            </p:nvSpPr>
            <p:spPr bwMode="auto">
              <a:xfrm>
                <a:off x="4641" y="2174"/>
                <a:ext cx="76" cy="15"/>
              </a:xfrm>
              <a:custGeom>
                <a:avLst/>
                <a:gdLst>
                  <a:gd name="T0" fmla="*/ 2 w 76"/>
                  <a:gd name="T1" fmla="*/ 0 h 15"/>
                  <a:gd name="T2" fmla="*/ 38 w 76"/>
                  <a:gd name="T3" fmla="*/ 5 h 15"/>
                  <a:gd name="T4" fmla="*/ 38 w 76"/>
                  <a:gd name="T5" fmla="*/ 7 h 15"/>
                  <a:gd name="T6" fmla="*/ 38 w 76"/>
                  <a:gd name="T7" fmla="*/ 8 h 15"/>
                  <a:gd name="T8" fmla="*/ 0 w 76"/>
                  <a:gd name="T9" fmla="*/ 2 h 15"/>
                  <a:gd name="T10" fmla="*/ 0 w 76"/>
                  <a:gd name="T11" fmla="*/ 0 h 15"/>
                  <a:gd name="T12" fmla="*/ 2 w 76"/>
                  <a:gd name="T13" fmla="*/ 0 h 15"/>
                  <a:gd name="T14" fmla="*/ 76 w 76"/>
                  <a:gd name="T15" fmla="*/ 15 h 15"/>
                  <a:gd name="T16" fmla="*/ 73 w 76"/>
                  <a:gd name="T17" fmla="*/ 15 h 15"/>
                  <a:gd name="T18" fmla="*/ 73 w 76"/>
                  <a:gd name="T19" fmla="*/ 15 h 15"/>
                  <a:gd name="T20" fmla="*/ 73 w 76"/>
                  <a:gd name="T21" fmla="*/ 14 h 15"/>
                  <a:gd name="T22" fmla="*/ 75 w 76"/>
                  <a:gd name="T23" fmla="*/ 15 h 15"/>
                  <a:gd name="T24" fmla="*/ 76 w 76"/>
                  <a:gd name="T25" fmla="*/ 15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15">
                    <a:moveTo>
                      <a:pt x="2" y="0"/>
                    </a:moveTo>
                    <a:lnTo>
                      <a:pt x="38" y="5"/>
                    </a:lnTo>
                    <a:lnTo>
                      <a:pt x="38" y="7"/>
                    </a:lnTo>
                    <a:lnTo>
                      <a:pt x="38" y="8"/>
                    </a:lnTo>
                    <a:lnTo>
                      <a:pt x="0" y="2"/>
                    </a:lnTo>
                    <a:lnTo>
                      <a:pt x="0" y="0"/>
                    </a:lnTo>
                    <a:lnTo>
                      <a:pt x="2" y="0"/>
                    </a:lnTo>
                    <a:close/>
                    <a:moveTo>
                      <a:pt x="76" y="15"/>
                    </a:moveTo>
                    <a:lnTo>
                      <a:pt x="73" y="15"/>
                    </a:lnTo>
                    <a:lnTo>
                      <a:pt x="73" y="14"/>
                    </a:lnTo>
                    <a:lnTo>
                      <a:pt x="75" y="15"/>
                    </a:lnTo>
                    <a:lnTo>
                      <a:pt x="76" y="15"/>
                    </a:lnTo>
                    <a:close/>
                  </a:path>
                </a:pathLst>
              </a:custGeom>
              <a:solidFill>
                <a:srgbClr val="7978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3" name="Freeform 295">
                <a:extLst>
                  <a:ext uri="{FF2B5EF4-FFF2-40B4-BE49-F238E27FC236}">
                    <a16:creationId xmlns:a16="http://schemas.microsoft.com/office/drawing/2014/main" id="{7C7ABD6E-9E0C-48C0-B801-F1BB206A0462}"/>
                  </a:ext>
                </a:extLst>
              </p:cNvPr>
              <p:cNvSpPr>
                <a:spLocks noEditPoints="1"/>
              </p:cNvSpPr>
              <p:nvPr/>
            </p:nvSpPr>
            <p:spPr bwMode="auto">
              <a:xfrm>
                <a:off x="4640" y="2174"/>
                <a:ext cx="82" cy="19"/>
              </a:xfrm>
              <a:custGeom>
                <a:avLst/>
                <a:gdLst>
                  <a:gd name="T0" fmla="*/ 1 w 82"/>
                  <a:gd name="T1" fmla="*/ 0 h 19"/>
                  <a:gd name="T2" fmla="*/ 39 w 82"/>
                  <a:gd name="T3" fmla="*/ 7 h 19"/>
                  <a:gd name="T4" fmla="*/ 39 w 82"/>
                  <a:gd name="T5" fmla="*/ 8 h 19"/>
                  <a:gd name="T6" fmla="*/ 40 w 82"/>
                  <a:gd name="T7" fmla="*/ 10 h 19"/>
                  <a:gd name="T8" fmla="*/ 0 w 82"/>
                  <a:gd name="T9" fmla="*/ 3 h 19"/>
                  <a:gd name="T10" fmla="*/ 1 w 82"/>
                  <a:gd name="T11" fmla="*/ 2 h 19"/>
                  <a:gd name="T12" fmla="*/ 1 w 82"/>
                  <a:gd name="T13" fmla="*/ 0 h 19"/>
                  <a:gd name="T14" fmla="*/ 82 w 82"/>
                  <a:gd name="T15" fmla="*/ 19 h 19"/>
                  <a:gd name="T16" fmla="*/ 74 w 82"/>
                  <a:gd name="T17" fmla="*/ 17 h 19"/>
                  <a:gd name="T18" fmla="*/ 74 w 82"/>
                  <a:gd name="T19" fmla="*/ 15 h 19"/>
                  <a:gd name="T20" fmla="*/ 74 w 82"/>
                  <a:gd name="T21" fmla="*/ 14 h 19"/>
                  <a:gd name="T22" fmla="*/ 79 w 82"/>
                  <a:gd name="T23" fmla="*/ 17 h 19"/>
                  <a:gd name="T24" fmla="*/ 82 w 82"/>
                  <a:gd name="T25" fmla="*/ 19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19">
                    <a:moveTo>
                      <a:pt x="1" y="0"/>
                    </a:moveTo>
                    <a:lnTo>
                      <a:pt x="39" y="7"/>
                    </a:lnTo>
                    <a:lnTo>
                      <a:pt x="39" y="8"/>
                    </a:lnTo>
                    <a:lnTo>
                      <a:pt x="40" y="10"/>
                    </a:lnTo>
                    <a:lnTo>
                      <a:pt x="0" y="3"/>
                    </a:lnTo>
                    <a:lnTo>
                      <a:pt x="1" y="2"/>
                    </a:lnTo>
                    <a:lnTo>
                      <a:pt x="1" y="0"/>
                    </a:lnTo>
                    <a:close/>
                    <a:moveTo>
                      <a:pt x="82" y="19"/>
                    </a:moveTo>
                    <a:lnTo>
                      <a:pt x="74" y="17"/>
                    </a:lnTo>
                    <a:lnTo>
                      <a:pt x="74" y="15"/>
                    </a:lnTo>
                    <a:lnTo>
                      <a:pt x="74" y="14"/>
                    </a:lnTo>
                    <a:lnTo>
                      <a:pt x="79" y="17"/>
                    </a:lnTo>
                    <a:lnTo>
                      <a:pt x="82" y="19"/>
                    </a:lnTo>
                    <a:close/>
                  </a:path>
                </a:pathLst>
              </a:custGeom>
              <a:solidFill>
                <a:srgbClr val="7C7A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4" name="Freeform 296">
                <a:extLst>
                  <a:ext uri="{FF2B5EF4-FFF2-40B4-BE49-F238E27FC236}">
                    <a16:creationId xmlns:a16="http://schemas.microsoft.com/office/drawing/2014/main" id="{322E848D-D34E-4F98-BCC0-0A8D54199834}"/>
                  </a:ext>
                </a:extLst>
              </p:cNvPr>
              <p:cNvSpPr>
                <a:spLocks noEditPoints="1"/>
              </p:cNvSpPr>
              <p:nvPr/>
            </p:nvSpPr>
            <p:spPr bwMode="auto">
              <a:xfrm>
                <a:off x="4640" y="2176"/>
                <a:ext cx="89" cy="20"/>
              </a:xfrm>
              <a:custGeom>
                <a:avLst/>
                <a:gdLst>
                  <a:gd name="T0" fmla="*/ 1 w 89"/>
                  <a:gd name="T1" fmla="*/ 0 h 20"/>
                  <a:gd name="T2" fmla="*/ 39 w 89"/>
                  <a:gd name="T3" fmla="*/ 6 h 20"/>
                  <a:gd name="T4" fmla="*/ 40 w 89"/>
                  <a:gd name="T5" fmla="*/ 8 h 20"/>
                  <a:gd name="T6" fmla="*/ 40 w 89"/>
                  <a:gd name="T7" fmla="*/ 10 h 20"/>
                  <a:gd name="T8" fmla="*/ 0 w 89"/>
                  <a:gd name="T9" fmla="*/ 3 h 20"/>
                  <a:gd name="T10" fmla="*/ 0 w 89"/>
                  <a:gd name="T11" fmla="*/ 1 h 20"/>
                  <a:gd name="T12" fmla="*/ 1 w 89"/>
                  <a:gd name="T13" fmla="*/ 0 h 20"/>
                  <a:gd name="T14" fmla="*/ 74 w 89"/>
                  <a:gd name="T15" fmla="*/ 13 h 20"/>
                  <a:gd name="T16" fmla="*/ 77 w 89"/>
                  <a:gd name="T17" fmla="*/ 13 h 20"/>
                  <a:gd name="T18" fmla="*/ 82 w 89"/>
                  <a:gd name="T19" fmla="*/ 17 h 20"/>
                  <a:gd name="T20" fmla="*/ 89 w 89"/>
                  <a:gd name="T21" fmla="*/ 20 h 20"/>
                  <a:gd name="T22" fmla="*/ 74 w 89"/>
                  <a:gd name="T23" fmla="*/ 17 h 20"/>
                  <a:gd name="T24" fmla="*/ 74 w 89"/>
                  <a:gd name="T25" fmla="*/ 15 h 20"/>
                  <a:gd name="T26" fmla="*/ 74 w 89"/>
                  <a:gd name="T27" fmla="*/ 13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20">
                    <a:moveTo>
                      <a:pt x="1" y="0"/>
                    </a:moveTo>
                    <a:lnTo>
                      <a:pt x="39" y="6"/>
                    </a:lnTo>
                    <a:lnTo>
                      <a:pt x="40" y="8"/>
                    </a:lnTo>
                    <a:lnTo>
                      <a:pt x="40" y="10"/>
                    </a:lnTo>
                    <a:lnTo>
                      <a:pt x="0" y="3"/>
                    </a:lnTo>
                    <a:lnTo>
                      <a:pt x="0" y="1"/>
                    </a:lnTo>
                    <a:lnTo>
                      <a:pt x="1" y="0"/>
                    </a:lnTo>
                    <a:close/>
                    <a:moveTo>
                      <a:pt x="74" y="13"/>
                    </a:moveTo>
                    <a:lnTo>
                      <a:pt x="77" y="13"/>
                    </a:lnTo>
                    <a:lnTo>
                      <a:pt x="82" y="17"/>
                    </a:lnTo>
                    <a:lnTo>
                      <a:pt x="89" y="20"/>
                    </a:lnTo>
                    <a:lnTo>
                      <a:pt x="74" y="17"/>
                    </a:lnTo>
                    <a:lnTo>
                      <a:pt x="74" y="15"/>
                    </a:lnTo>
                    <a:lnTo>
                      <a:pt x="74" y="13"/>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5" name="Freeform 297">
                <a:extLst>
                  <a:ext uri="{FF2B5EF4-FFF2-40B4-BE49-F238E27FC236}">
                    <a16:creationId xmlns:a16="http://schemas.microsoft.com/office/drawing/2014/main" id="{3618B4DD-520B-4782-B59E-5CABE006ACD2}"/>
                  </a:ext>
                </a:extLst>
              </p:cNvPr>
              <p:cNvSpPr>
                <a:spLocks noEditPoints="1"/>
              </p:cNvSpPr>
              <p:nvPr/>
            </p:nvSpPr>
            <p:spPr bwMode="auto">
              <a:xfrm>
                <a:off x="4638" y="2177"/>
                <a:ext cx="96" cy="21"/>
              </a:xfrm>
              <a:custGeom>
                <a:avLst/>
                <a:gdLst>
                  <a:gd name="T0" fmla="*/ 2 w 96"/>
                  <a:gd name="T1" fmla="*/ 0 h 21"/>
                  <a:gd name="T2" fmla="*/ 42 w 96"/>
                  <a:gd name="T3" fmla="*/ 7 h 21"/>
                  <a:gd name="T4" fmla="*/ 42 w 96"/>
                  <a:gd name="T5" fmla="*/ 9 h 21"/>
                  <a:gd name="T6" fmla="*/ 42 w 96"/>
                  <a:gd name="T7" fmla="*/ 12 h 21"/>
                  <a:gd name="T8" fmla="*/ 0 w 96"/>
                  <a:gd name="T9" fmla="*/ 4 h 21"/>
                  <a:gd name="T10" fmla="*/ 2 w 96"/>
                  <a:gd name="T11" fmla="*/ 2 h 21"/>
                  <a:gd name="T12" fmla="*/ 2 w 96"/>
                  <a:gd name="T13" fmla="*/ 0 h 21"/>
                  <a:gd name="T14" fmla="*/ 76 w 96"/>
                  <a:gd name="T15" fmla="*/ 14 h 21"/>
                  <a:gd name="T16" fmla="*/ 84 w 96"/>
                  <a:gd name="T17" fmla="*/ 16 h 21"/>
                  <a:gd name="T18" fmla="*/ 90 w 96"/>
                  <a:gd name="T19" fmla="*/ 17 h 21"/>
                  <a:gd name="T20" fmla="*/ 96 w 96"/>
                  <a:gd name="T21" fmla="*/ 21 h 21"/>
                  <a:gd name="T22" fmla="*/ 76 w 96"/>
                  <a:gd name="T23" fmla="*/ 17 h 21"/>
                  <a:gd name="T24" fmla="*/ 76 w 96"/>
                  <a:gd name="T25" fmla="*/ 16 h 21"/>
                  <a:gd name="T26" fmla="*/ 76 w 96"/>
                  <a:gd name="T27" fmla="*/ 14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6" h="21">
                    <a:moveTo>
                      <a:pt x="2" y="0"/>
                    </a:moveTo>
                    <a:lnTo>
                      <a:pt x="42" y="7"/>
                    </a:lnTo>
                    <a:lnTo>
                      <a:pt x="42" y="9"/>
                    </a:lnTo>
                    <a:lnTo>
                      <a:pt x="42" y="12"/>
                    </a:lnTo>
                    <a:lnTo>
                      <a:pt x="0" y="4"/>
                    </a:lnTo>
                    <a:lnTo>
                      <a:pt x="2" y="2"/>
                    </a:lnTo>
                    <a:lnTo>
                      <a:pt x="2" y="0"/>
                    </a:lnTo>
                    <a:close/>
                    <a:moveTo>
                      <a:pt x="76" y="14"/>
                    </a:moveTo>
                    <a:lnTo>
                      <a:pt x="84" y="16"/>
                    </a:lnTo>
                    <a:lnTo>
                      <a:pt x="90" y="17"/>
                    </a:lnTo>
                    <a:lnTo>
                      <a:pt x="96" y="21"/>
                    </a:lnTo>
                    <a:lnTo>
                      <a:pt x="76" y="17"/>
                    </a:lnTo>
                    <a:lnTo>
                      <a:pt x="76" y="16"/>
                    </a:lnTo>
                    <a:lnTo>
                      <a:pt x="76" y="14"/>
                    </a:lnTo>
                    <a:close/>
                  </a:path>
                </a:pathLst>
              </a:custGeom>
              <a:solidFill>
                <a:srgbClr val="828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6" name="Freeform 298">
                <a:extLst>
                  <a:ext uri="{FF2B5EF4-FFF2-40B4-BE49-F238E27FC236}">
                    <a16:creationId xmlns:a16="http://schemas.microsoft.com/office/drawing/2014/main" id="{8D2F88DC-8C8D-49A4-B0D8-B758B0091B26}"/>
                  </a:ext>
                </a:extLst>
              </p:cNvPr>
              <p:cNvSpPr>
                <a:spLocks noEditPoints="1"/>
              </p:cNvSpPr>
              <p:nvPr/>
            </p:nvSpPr>
            <p:spPr bwMode="auto">
              <a:xfrm>
                <a:off x="4636" y="2179"/>
                <a:ext cx="102" cy="22"/>
              </a:xfrm>
              <a:custGeom>
                <a:avLst/>
                <a:gdLst>
                  <a:gd name="T0" fmla="*/ 4 w 102"/>
                  <a:gd name="T1" fmla="*/ 0 h 22"/>
                  <a:gd name="T2" fmla="*/ 44 w 102"/>
                  <a:gd name="T3" fmla="*/ 7 h 22"/>
                  <a:gd name="T4" fmla="*/ 44 w 102"/>
                  <a:gd name="T5" fmla="*/ 10 h 22"/>
                  <a:gd name="T6" fmla="*/ 46 w 102"/>
                  <a:gd name="T7" fmla="*/ 12 h 22"/>
                  <a:gd name="T8" fmla="*/ 0 w 102"/>
                  <a:gd name="T9" fmla="*/ 3 h 22"/>
                  <a:gd name="T10" fmla="*/ 2 w 102"/>
                  <a:gd name="T11" fmla="*/ 2 h 22"/>
                  <a:gd name="T12" fmla="*/ 4 w 102"/>
                  <a:gd name="T13" fmla="*/ 0 h 22"/>
                  <a:gd name="T14" fmla="*/ 78 w 102"/>
                  <a:gd name="T15" fmla="*/ 14 h 22"/>
                  <a:gd name="T16" fmla="*/ 93 w 102"/>
                  <a:gd name="T17" fmla="*/ 17 h 22"/>
                  <a:gd name="T18" fmla="*/ 98 w 102"/>
                  <a:gd name="T19" fmla="*/ 19 h 22"/>
                  <a:gd name="T20" fmla="*/ 102 w 102"/>
                  <a:gd name="T21" fmla="*/ 22 h 22"/>
                  <a:gd name="T22" fmla="*/ 78 w 102"/>
                  <a:gd name="T23" fmla="*/ 17 h 22"/>
                  <a:gd name="T24" fmla="*/ 78 w 102"/>
                  <a:gd name="T25" fmla="*/ 15 h 22"/>
                  <a:gd name="T26" fmla="*/ 78 w 102"/>
                  <a:gd name="T27" fmla="*/ 1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2" h="22">
                    <a:moveTo>
                      <a:pt x="4" y="0"/>
                    </a:moveTo>
                    <a:lnTo>
                      <a:pt x="44" y="7"/>
                    </a:lnTo>
                    <a:lnTo>
                      <a:pt x="44" y="10"/>
                    </a:lnTo>
                    <a:lnTo>
                      <a:pt x="46" y="12"/>
                    </a:lnTo>
                    <a:lnTo>
                      <a:pt x="0" y="3"/>
                    </a:lnTo>
                    <a:lnTo>
                      <a:pt x="2" y="2"/>
                    </a:lnTo>
                    <a:lnTo>
                      <a:pt x="4" y="0"/>
                    </a:lnTo>
                    <a:close/>
                    <a:moveTo>
                      <a:pt x="78" y="14"/>
                    </a:moveTo>
                    <a:lnTo>
                      <a:pt x="93" y="17"/>
                    </a:lnTo>
                    <a:lnTo>
                      <a:pt x="98" y="19"/>
                    </a:lnTo>
                    <a:lnTo>
                      <a:pt x="102" y="22"/>
                    </a:lnTo>
                    <a:lnTo>
                      <a:pt x="78" y="17"/>
                    </a:lnTo>
                    <a:lnTo>
                      <a:pt x="78" y="15"/>
                    </a:lnTo>
                    <a:lnTo>
                      <a:pt x="78" y="14"/>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7" name="Freeform 299">
                <a:extLst>
                  <a:ext uri="{FF2B5EF4-FFF2-40B4-BE49-F238E27FC236}">
                    <a16:creationId xmlns:a16="http://schemas.microsoft.com/office/drawing/2014/main" id="{B6E4E799-B829-4BBC-A825-8BE2F1333172}"/>
                  </a:ext>
                </a:extLst>
              </p:cNvPr>
              <p:cNvSpPr>
                <a:spLocks noEditPoints="1"/>
              </p:cNvSpPr>
              <p:nvPr/>
            </p:nvSpPr>
            <p:spPr bwMode="auto">
              <a:xfrm>
                <a:off x="4636" y="2181"/>
                <a:ext cx="107" cy="22"/>
              </a:xfrm>
              <a:custGeom>
                <a:avLst/>
                <a:gdLst>
                  <a:gd name="T0" fmla="*/ 2 w 107"/>
                  <a:gd name="T1" fmla="*/ 0 h 22"/>
                  <a:gd name="T2" fmla="*/ 44 w 107"/>
                  <a:gd name="T3" fmla="*/ 8 h 22"/>
                  <a:gd name="T4" fmla="*/ 46 w 107"/>
                  <a:gd name="T5" fmla="*/ 10 h 22"/>
                  <a:gd name="T6" fmla="*/ 46 w 107"/>
                  <a:gd name="T7" fmla="*/ 12 h 22"/>
                  <a:gd name="T8" fmla="*/ 0 w 107"/>
                  <a:gd name="T9" fmla="*/ 3 h 22"/>
                  <a:gd name="T10" fmla="*/ 0 w 107"/>
                  <a:gd name="T11" fmla="*/ 1 h 22"/>
                  <a:gd name="T12" fmla="*/ 2 w 107"/>
                  <a:gd name="T13" fmla="*/ 0 h 22"/>
                  <a:gd name="T14" fmla="*/ 78 w 107"/>
                  <a:gd name="T15" fmla="*/ 13 h 22"/>
                  <a:gd name="T16" fmla="*/ 98 w 107"/>
                  <a:gd name="T17" fmla="*/ 17 h 22"/>
                  <a:gd name="T18" fmla="*/ 102 w 107"/>
                  <a:gd name="T19" fmla="*/ 20 h 22"/>
                  <a:gd name="T20" fmla="*/ 107 w 107"/>
                  <a:gd name="T21" fmla="*/ 22 h 22"/>
                  <a:gd name="T22" fmla="*/ 78 w 107"/>
                  <a:gd name="T23" fmla="*/ 17 h 22"/>
                  <a:gd name="T24" fmla="*/ 78 w 107"/>
                  <a:gd name="T25" fmla="*/ 15 h 22"/>
                  <a:gd name="T26" fmla="*/ 78 w 107"/>
                  <a:gd name="T27" fmla="*/ 13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2">
                    <a:moveTo>
                      <a:pt x="2" y="0"/>
                    </a:moveTo>
                    <a:lnTo>
                      <a:pt x="44" y="8"/>
                    </a:lnTo>
                    <a:lnTo>
                      <a:pt x="46" y="10"/>
                    </a:lnTo>
                    <a:lnTo>
                      <a:pt x="46" y="12"/>
                    </a:lnTo>
                    <a:lnTo>
                      <a:pt x="0" y="3"/>
                    </a:lnTo>
                    <a:lnTo>
                      <a:pt x="0" y="1"/>
                    </a:lnTo>
                    <a:lnTo>
                      <a:pt x="2" y="0"/>
                    </a:lnTo>
                    <a:close/>
                    <a:moveTo>
                      <a:pt x="78" y="13"/>
                    </a:moveTo>
                    <a:lnTo>
                      <a:pt x="98" y="17"/>
                    </a:lnTo>
                    <a:lnTo>
                      <a:pt x="102" y="20"/>
                    </a:lnTo>
                    <a:lnTo>
                      <a:pt x="107" y="22"/>
                    </a:lnTo>
                    <a:lnTo>
                      <a:pt x="78" y="17"/>
                    </a:lnTo>
                    <a:lnTo>
                      <a:pt x="78" y="15"/>
                    </a:lnTo>
                    <a:lnTo>
                      <a:pt x="78" y="13"/>
                    </a:lnTo>
                    <a:close/>
                  </a:path>
                </a:pathLst>
              </a:custGeom>
              <a:solidFill>
                <a:srgbClr val="88878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8" name="Freeform 300">
                <a:extLst>
                  <a:ext uri="{FF2B5EF4-FFF2-40B4-BE49-F238E27FC236}">
                    <a16:creationId xmlns:a16="http://schemas.microsoft.com/office/drawing/2014/main" id="{9FFA7B51-470A-4727-ACDA-EA8C33F7BDD9}"/>
                  </a:ext>
                </a:extLst>
              </p:cNvPr>
              <p:cNvSpPr>
                <a:spLocks noEditPoints="1"/>
              </p:cNvSpPr>
              <p:nvPr/>
            </p:nvSpPr>
            <p:spPr bwMode="auto">
              <a:xfrm>
                <a:off x="4635" y="2182"/>
                <a:ext cx="113" cy="24"/>
              </a:xfrm>
              <a:custGeom>
                <a:avLst/>
                <a:gdLst>
                  <a:gd name="T0" fmla="*/ 1 w 113"/>
                  <a:gd name="T1" fmla="*/ 0 h 24"/>
                  <a:gd name="T2" fmla="*/ 47 w 113"/>
                  <a:gd name="T3" fmla="*/ 9 h 24"/>
                  <a:gd name="T4" fmla="*/ 47 w 113"/>
                  <a:gd name="T5" fmla="*/ 11 h 24"/>
                  <a:gd name="T6" fmla="*/ 49 w 113"/>
                  <a:gd name="T7" fmla="*/ 12 h 24"/>
                  <a:gd name="T8" fmla="*/ 0 w 113"/>
                  <a:gd name="T9" fmla="*/ 4 h 24"/>
                  <a:gd name="T10" fmla="*/ 1 w 113"/>
                  <a:gd name="T11" fmla="*/ 2 h 24"/>
                  <a:gd name="T12" fmla="*/ 1 w 113"/>
                  <a:gd name="T13" fmla="*/ 0 h 24"/>
                  <a:gd name="T14" fmla="*/ 79 w 113"/>
                  <a:gd name="T15" fmla="*/ 14 h 24"/>
                  <a:gd name="T16" fmla="*/ 103 w 113"/>
                  <a:gd name="T17" fmla="*/ 19 h 24"/>
                  <a:gd name="T18" fmla="*/ 108 w 113"/>
                  <a:gd name="T19" fmla="*/ 21 h 24"/>
                  <a:gd name="T20" fmla="*/ 113 w 113"/>
                  <a:gd name="T21" fmla="*/ 24 h 24"/>
                  <a:gd name="T22" fmla="*/ 79 w 113"/>
                  <a:gd name="T23" fmla="*/ 17 h 24"/>
                  <a:gd name="T24" fmla="*/ 79 w 113"/>
                  <a:gd name="T25" fmla="*/ 16 h 24"/>
                  <a:gd name="T26" fmla="*/ 79 w 113"/>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3" h="24">
                    <a:moveTo>
                      <a:pt x="1" y="0"/>
                    </a:moveTo>
                    <a:lnTo>
                      <a:pt x="47" y="9"/>
                    </a:lnTo>
                    <a:lnTo>
                      <a:pt x="47" y="11"/>
                    </a:lnTo>
                    <a:lnTo>
                      <a:pt x="49" y="12"/>
                    </a:lnTo>
                    <a:lnTo>
                      <a:pt x="0" y="4"/>
                    </a:lnTo>
                    <a:lnTo>
                      <a:pt x="1" y="2"/>
                    </a:lnTo>
                    <a:lnTo>
                      <a:pt x="1" y="0"/>
                    </a:lnTo>
                    <a:close/>
                    <a:moveTo>
                      <a:pt x="79" y="14"/>
                    </a:moveTo>
                    <a:lnTo>
                      <a:pt x="103" y="19"/>
                    </a:lnTo>
                    <a:lnTo>
                      <a:pt x="108" y="21"/>
                    </a:lnTo>
                    <a:lnTo>
                      <a:pt x="113" y="24"/>
                    </a:lnTo>
                    <a:lnTo>
                      <a:pt x="79" y="17"/>
                    </a:lnTo>
                    <a:lnTo>
                      <a:pt x="79" y="16"/>
                    </a:lnTo>
                    <a:lnTo>
                      <a:pt x="79" y="14"/>
                    </a:lnTo>
                    <a:close/>
                  </a:path>
                </a:pathLst>
              </a:custGeom>
              <a:solidFill>
                <a:srgbClr val="8A89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89" name="Freeform 301">
                <a:extLst>
                  <a:ext uri="{FF2B5EF4-FFF2-40B4-BE49-F238E27FC236}">
                    <a16:creationId xmlns:a16="http://schemas.microsoft.com/office/drawing/2014/main" id="{2D9928F1-5D63-4E08-A74F-303A55963A82}"/>
                  </a:ext>
                </a:extLst>
              </p:cNvPr>
              <p:cNvSpPr>
                <a:spLocks noEditPoints="1"/>
              </p:cNvSpPr>
              <p:nvPr/>
            </p:nvSpPr>
            <p:spPr bwMode="auto">
              <a:xfrm>
                <a:off x="4635" y="2184"/>
                <a:ext cx="118" cy="24"/>
              </a:xfrm>
              <a:custGeom>
                <a:avLst/>
                <a:gdLst>
                  <a:gd name="T0" fmla="*/ 1 w 118"/>
                  <a:gd name="T1" fmla="*/ 0 h 24"/>
                  <a:gd name="T2" fmla="*/ 47 w 118"/>
                  <a:gd name="T3" fmla="*/ 9 h 24"/>
                  <a:gd name="T4" fmla="*/ 49 w 118"/>
                  <a:gd name="T5" fmla="*/ 10 h 24"/>
                  <a:gd name="T6" fmla="*/ 49 w 118"/>
                  <a:gd name="T7" fmla="*/ 12 h 24"/>
                  <a:gd name="T8" fmla="*/ 0 w 118"/>
                  <a:gd name="T9" fmla="*/ 4 h 24"/>
                  <a:gd name="T10" fmla="*/ 0 w 118"/>
                  <a:gd name="T11" fmla="*/ 2 h 24"/>
                  <a:gd name="T12" fmla="*/ 1 w 118"/>
                  <a:gd name="T13" fmla="*/ 0 h 24"/>
                  <a:gd name="T14" fmla="*/ 79 w 118"/>
                  <a:gd name="T15" fmla="*/ 14 h 24"/>
                  <a:gd name="T16" fmla="*/ 108 w 118"/>
                  <a:gd name="T17" fmla="*/ 19 h 24"/>
                  <a:gd name="T18" fmla="*/ 113 w 118"/>
                  <a:gd name="T19" fmla="*/ 22 h 24"/>
                  <a:gd name="T20" fmla="*/ 118 w 118"/>
                  <a:gd name="T21" fmla="*/ 24 h 24"/>
                  <a:gd name="T22" fmla="*/ 79 w 118"/>
                  <a:gd name="T23" fmla="*/ 17 h 24"/>
                  <a:gd name="T24" fmla="*/ 79 w 118"/>
                  <a:gd name="T25" fmla="*/ 15 h 24"/>
                  <a:gd name="T26" fmla="*/ 79 w 118"/>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24">
                    <a:moveTo>
                      <a:pt x="1" y="0"/>
                    </a:moveTo>
                    <a:lnTo>
                      <a:pt x="47" y="9"/>
                    </a:lnTo>
                    <a:lnTo>
                      <a:pt x="49" y="10"/>
                    </a:lnTo>
                    <a:lnTo>
                      <a:pt x="49" y="12"/>
                    </a:lnTo>
                    <a:lnTo>
                      <a:pt x="0" y="4"/>
                    </a:lnTo>
                    <a:lnTo>
                      <a:pt x="0" y="2"/>
                    </a:lnTo>
                    <a:lnTo>
                      <a:pt x="1" y="0"/>
                    </a:lnTo>
                    <a:close/>
                    <a:moveTo>
                      <a:pt x="79" y="14"/>
                    </a:moveTo>
                    <a:lnTo>
                      <a:pt x="108" y="19"/>
                    </a:lnTo>
                    <a:lnTo>
                      <a:pt x="113" y="22"/>
                    </a:lnTo>
                    <a:lnTo>
                      <a:pt x="118" y="24"/>
                    </a:lnTo>
                    <a:lnTo>
                      <a:pt x="79" y="17"/>
                    </a:lnTo>
                    <a:lnTo>
                      <a:pt x="79" y="15"/>
                    </a:lnTo>
                    <a:lnTo>
                      <a:pt x="79" y="14"/>
                    </a:lnTo>
                    <a:close/>
                  </a:path>
                </a:pathLst>
              </a:custGeom>
              <a:solidFill>
                <a:srgbClr val="8C8B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0" name="Freeform 302">
                <a:extLst>
                  <a:ext uri="{FF2B5EF4-FFF2-40B4-BE49-F238E27FC236}">
                    <a16:creationId xmlns:a16="http://schemas.microsoft.com/office/drawing/2014/main" id="{96C719CF-A41D-49F4-B252-758EB031C8D8}"/>
                  </a:ext>
                </a:extLst>
              </p:cNvPr>
              <p:cNvSpPr>
                <a:spLocks noEditPoints="1"/>
              </p:cNvSpPr>
              <p:nvPr/>
            </p:nvSpPr>
            <p:spPr bwMode="auto">
              <a:xfrm>
                <a:off x="4633" y="2186"/>
                <a:ext cx="123" cy="25"/>
              </a:xfrm>
              <a:custGeom>
                <a:avLst/>
                <a:gdLst>
                  <a:gd name="T0" fmla="*/ 2 w 123"/>
                  <a:gd name="T1" fmla="*/ 0 h 25"/>
                  <a:gd name="T2" fmla="*/ 51 w 123"/>
                  <a:gd name="T3" fmla="*/ 8 h 25"/>
                  <a:gd name="T4" fmla="*/ 51 w 123"/>
                  <a:gd name="T5" fmla="*/ 10 h 25"/>
                  <a:gd name="T6" fmla="*/ 52 w 123"/>
                  <a:gd name="T7" fmla="*/ 12 h 25"/>
                  <a:gd name="T8" fmla="*/ 0 w 123"/>
                  <a:gd name="T9" fmla="*/ 3 h 25"/>
                  <a:gd name="T10" fmla="*/ 2 w 123"/>
                  <a:gd name="T11" fmla="*/ 2 h 25"/>
                  <a:gd name="T12" fmla="*/ 2 w 123"/>
                  <a:gd name="T13" fmla="*/ 0 h 25"/>
                  <a:gd name="T14" fmla="*/ 81 w 123"/>
                  <a:gd name="T15" fmla="*/ 13 h 25"/>
                  <a:gd name="T16" fmla="*/ 115 w 123"/>
                  <a:gd name="T17" fmla="*/ 20 h 25"/>
                  <a:gd name="T18" fmla="*/ 118 w 123"/>
                  <a:gd name="T19" fmla="*/ 22 h 25"/>
                  <a:gd name="T20" fmla="*/ 123 w 123"/>
                  <a:gd name="T21" fmla="*/ 25 h 25"/>
                  <a:gd name="T22" fmla="*/ 79 w 123"/>
                  <a:gd name="T23" fmla="*/ 17 h 25"/>
                  <a:gd name="T24" fmla="*/ 81 w 123"/>
                  <a:gd name="T25" fmla="*/ 15 h 25"/>
                  <a:gd name="T26" fmla="*/ 81 w 123"/>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3" h="25">
                    <a:moveTo>
                      <a:pt x="2" y="0"/>
                    </a:moveTo>
                    <a:lnTo>
                      <a:pt x="51" y="8"/>
                    </a:lnTo>
                    <a:lnTo>
                      <a:pt x="51" y="10"/>
                    </a:lnTo>
                    <a:lnTo>
                      <a:pt x="52" y="12"/>
                    </a:lnTo>
                    <a:lnTo>
                      <a:pt x="0" y="3"/>
                    </a:lnTo>
                    <a:lnTo>
                      <a:pt x="2" y="2"/>
                    </a:lnTo>
                    <a:lnTo>
                      <a:pt x="2" y="0"/>
                    </a:lnTo>
                    <a:close/>
                    <a:moveTo>
                      <a:pt x="81" y="13"/>
                    </a:moveTo>
                    <a:lnTo>
                      <a:pt x="115" y="20"/>
                    </a:lnTo>
                    <a:lnTo>
                      <a:pt x="118" y="22"/>
                    </a:lnTo>
                    <a:lnTo>
                      <a:pt x="123" y="25"/>
                    </a:lnTo>
                    <a:lnTo>
                      <a:pt x="79" y="17"/>
                    </a:lnTo>
                    <a:lnTo>
                      <a:pt x="81" y="15"/>
                    </a:lnTo>
                    <a:lnTo>
                      <a:pt x="81" y="13"/>
                    </a:lnTo>
                    <a:close/>
                  </a:path>
                </a:pathLst>
              </a:custGeom>
              <a:solidFill>
                <a:srgbClr val="908F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1" name="Freeform 303">
                <a:extLst>
                  <a:ext uri="{FF2B5EF4-FFF2-40B4-BE49-F238E27FC236}">
                    <a16:creationId xmlns:a16="http://schemas.microsoft.com/office/drawing/2014/main" id="{75271DD5-86F9-4A78-A622-B229A2E27DBC}"/>
                  </a:ext>
                </a:extLst>
              </p:cNvPr>
              <p:cNvSpPr>
                <a:spLocks noEditPoints="1"/>
              </p:cNvSpPr>
              <p:nvPr/>
            </p:nvSpPr>
            <p:spPr bwMode="auto">
              <a:xfrm>
                <a:off x="4631" y="2188"/>
                <a:ext cx="130" cy="25"/>
              </a:xfrm>
              <a:custGeom>
                <a:avLst/>
                <a:gdLst>
                  <a:gd name="T0" fmla="*/ 4 w 130"/>
                  <a:gd name="T1" fmla="*/ 0 h 25"/>
                  <a:gd name="T2" fmla="*/ 53 w 130"/>
                  <a:gd name="T3" fmla="*/ 8 h 25"/>
                  <a:gd name="T4" fmla="*/ 54 w 130"/>
                  <a:gd name="T5" fmla="*/ 10 h 25"/>
                  <a:gd name="T6" fmla="*/ 56 w 130"/>
                  <a:gd name="T7" fmla="*/ 11 h 25"/>
                  <a:gd name="T8" fmla="*/ 0 w 130"/>
                  <a:gd name="T9" fmla="*/ 3 h 25"/>
                  <a:gd name="T10" fmla="*/ 2 w 130"/>
                  <a:gd name="T11" fmla="*/ 1 h 25"/>
                  <a:gd name="T12" fmla="*/ 4 w 130"/>
                  <a:gd name="T13" fmla="*/ 0 h 25"/>
                  <a:gd name="T14" fmla="*/ 83 w 130"/>
                  <a:gd name="T15" fmla="*/ 13 h 25"/>
                  <a:gd name="T16" fmla="*/ 122 w 130"/>
                  <a:gd name="T17" fmla="*/ 20 h 25"/>
                  <a:gd name="T18" fmla="*/ 125 w 130"/>
                  <a:gd name="T19" fmla="*/ 23 h 25"/>
                  <a:gd name="T20" fmla="*/ 130 w 130"/>
                  <a:gd name="T21" fmla="*/ 25 h 25"/>
                  <a:gd name="T22" fmla="*/ 81 w 130"/>
                  <a:gd name="T23" fmla="*/ 16 h 25"/>
                  <a:gd name="T24" fmla="*/ 81 w 130"/>
                  <a:gd name="T25" fmla="*/ 15 h 25"/>
                  <a:gd name="T26" fmla="*/ 83 w 130"/>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0" h="25">
                    <a:moveTo>
                      <a:pt x="4" y="0"/>
                    </a:moveTo>
                    <a:lnTo>
                      <a:pt x="53" y="8"/>
                    </a:lnTo>
                    <a:lnTo>
                      <a:pt x="54" y="10"/>
                    </a:lnTo>
                    <a:lnTo>
                      <a:pt x="56" y="11"/>
                    </a:lnTo>
                    <a:lnTo>
                      <a:pt x="0" y="3"/>
                    </a:lnTo>
                    <a:lnTo>
                      <a:pt x="2" y="1"/>
                    </a:lnTo>
                    <a:lnTo>
                      <a:pt x="4" y="0"/>
                    </a:lnTo>
                    <a:close/>
                    <a:moveTo>
                      <a:pt x="83" y="13"/>
                    </a:moveTo>
                    <a:lnTo>
                      <a:pt x="122" y="20"/>
                    </a:lnTo>
                    <a:lnTo>
                      <a:pt x="125" y="23"/>
                    </a:lnTo>
                    <a:lnTo>
                      <a:pt x="130" y="25"/>
                    </a:lnTo>
                    <a:lnTo>
                      <a:pt x="81" y="16"/>
                    </a:lnTo>
                    <a:lnTo>
                      <a:pt x="81" y="15"/>
                    </a:lnTo>
                    <a:lnTo>
                      <a:pt x="83" y="13"/>
                    </a:lnTo>
                    <a:close/>
                  </a:path>
                </a:pathLst>
              </a:custGeom>
              <a:solidFill>
                <a:srgbClr val="9291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2" name="Freeform 304">
                <a:extLst>
                  <a:ext uri="{FF2B5EF4-FFF2-40B4-BE49-F238E27FC236}">
                    <a16:creationId xmlns:a16="http://schemas.microsoft.com/office/drawing/2014/main" id="{51AF15D0-CA41-4A4A-82B1-5393D3F18F01}"/>
                  </a:ext>
                </a:extLst>
              </p:cNvPr>
              <p:cNvSpPr>
                <a:spLocks noEditPoints="1"/>
              </p:cNvSpPr>
              <p:nvPr/>
            </p:nvSpPr>
            <p:spPr bwMode="auto">
              <a:xfrm>
                <a:off x="4631" y="2189"/>
                <a:ext cx="134" cy="26"/>
              </a:xfrm>
              <a:custGeom>
                <a:avLst/>
                <a:gdLst>
                  <a:gd name="T0" fmla="*/ 2 w 134"/>
                  <a:gd name="T1" fmla="*/ 0 h 26"/>
                  <a:gd name="T2" fmla="*/ 54 w 134"/>
                  <a:gd name="T3" fmla="*/ 9 h 26"/>
                  <a:gd name="T4" fmla="*/ 56 w 134"/>
                  <a:gd name="T5" fmla="*/ 10 h 26"/>
                  <a:gd name="T6" fmla="*/ 56 w 134"/>
                  <a:gd name="T7" fmla="*/ 12 h 26"/>
                  <a:gd name="T8" fmla="*/ 0 w 134"/>
                  <a:gd name="T9" fmla="*/ 4 h 26"/>
                  <a:gd name="T10" fmla="*/ 0 w 134"/>
                  <a:gd name="T11" fmla="*/ 2 h 26"/>
                  <a:gd name="T12" fmla="*/ 2 w 134"/>
                  <a:gd name="T13" fmla="*/ 0 h 26"/>
                  <a:gd name="T14" fmla="*/ 81 w 134"/>
                  <a:gd name="T15" fmla="*/ 14 h 26"/>
                  <a:gd name="T16" fmla="*/ 125 w 134"/>
                  <a:gd name="T17" fmla="*/ 22 h 26"/>
                  <a:gd name="T18" fmla="*/ 129 w 134"/>
                  <a:gd name="T19" fmla="*/ 24 h 26"/>
                  <a:gd name="T20" fmla="*/ 134 w 134"/>
                  <a:gd name="T21" fmla="*/ 26 h 26"/>
                  <a:gd name="T22" fmla="*/ 81 w 134"/>
                  <a:gd name="T23" fmla="*/ 17 h 26"/>
                  <a:gd name="T24" fmla="*/ 81 w 134"/>
                  <a:gd name="T25" fmla="*/ 15 h 26"/>
                  <a:gd name="T26" fmla="*/ 81 w 134"/>
                  <a:gd name="T27" fmla="*/ 14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4" h="26">
                    <a:moveTo>
                      <a:pt x="2" y="0"/>
                    </a:moveTo>
                    <a:lnTo>
                      <a:pt x="54" y="9"/>
                    </a:lnTo>
                    <a:lnTo>
                      <a:pt x="56" y="10"/>
                    </a:lnTo>
                    <a:lnTo>
                      <a:pt x="56" y="12"/>
                    </a:lnTo>
                    <a:lnTo>
                      <a:pt x="0" y="4"/>
                    </a:lnTo>
                    <a:lnTo>
                      <a:pt x="0" y="2"/>
                    </a:lnTo>
                    <a:lnTo>
                      <a:pt x="2" y="0"/>
                    </a:lnTo>
                    <a:close/>
                    <a:moveTo>
                      <a:pt x="81" y="14"/>
                    </a:moveTo>
                    <a:lnTo>
                      <a:pt x="125" y="22"/>
                    </a:lnTo>
                    <a:lnTo>
                      <a:pt x="129" y="24"/>
                    </a:lnTo>
                    <a:lnTo>
                      <a:pt x="134" y="26"/>
                    </a:lnTo>
                    <a:lnTo>
                      <a:pt x="81" y="17"/>
                    </a:lnTo>
                    <a:lnTo>
                      <a:pt x="81" y="15"/>
                    </a:lnTo>
                    <a:lnTo>
                      <a:pt x="81" y="14"/>
                    </a:lnTo>
                    <a:close/>
                  </a:path>
                </a:pathLst>
              </a:custGeom>
              <a:solidFill>
                <a:srgbClr val="94939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3" name="Freeform 305">
                <a:extLst>
                  <a:ext uri="{FF2B5EF4-FFF2-40B4-BE49-F238E27FC236}">
                    <a16:creationId xmlns:a16="http://schemas.microsoft.com/office/drawing/2014/main" id="{E3CC80EB-0D5C-41A1-975F-4361A2C46156}"/>
                  </a:ext>
                </a:extLst>
              </p:cNvPr>
              <p:cNvSpPr>
                <a:spLocks noEditPoints="1"/>
              </p:cNvSpPr>
              <p:nvPr/>
            </p:nvSpPr>
            <p:spPr bwMode="auto">
              <a:xfrm>
                <a:off x="4630" y="2191"/>
                <a:ext cx="138" cy="27"/>
              </a:xfrm>
              <a:custGeom>
                <a:avLst/>
                <a:gdLst>
                  <a:gd name="T0" fmla="*/ 1 w 138"/>
                  <a:gd name="T1" fmla="*/ 0 h 27"/>
                  <a:gd name="T2" fmla="*/ 57 w 138"/>
                  <a:gd name="T3" fmla="*/ 8 h 27"/>
                  <a:gd name="T4" fmla="*/ 57 w 138"/>
                  <a:gd name="T5" fmla="*/ 10 h 27"/>
                  <a:gd name="T6" fmla="*/ 59 w 138"/>
                  <a:gd name="T7" fmla="*/ 13 h 27"/>
                  <a:gd name="T8" fmla="*/ 0 w 138"/>
                  <a:gd name="T9" fmla="*/ 2 h 27"/>
                  <a:gd name="T10" fmla="*/ 1 w 138"/>
                  <a:gd name="T11" fmla="*/ 2 h 27"/>
                  <a:gd name="T12" fmla="*/ 1 w 138"/>
                  <a:gd name="T13" fmla="*/ 0 h 27"/>
                  <a:gd name="T14" fmla="*/ 82 w 138"/>
                  <a:gd name="T15" fmla="*/ 13 h 27"/>
                  <a:gd name="T16" fmla="*/ 131 w 138"/>
                  <a:gd name="T17" fmla="*/ 22 h 27"/>
                  <a:gd name="T18" fmla="*/ 135 w 138"/>
                  <a:gd name="T19" fmla="*/ 24 h 27"/>
                  <a:gd name="T20" fmla="*/ 138 w 138"/>
                  <a:gd name="T21" fmla="*/ 27 h 27"/>
                  <a:gd name="T22" fmla="*/ 81 w 138"/>
                  <a:gd name="T23" fmla="*/ 17 h 27"/>
                  <a:gd name="T24" fmla="*/ 82 w 138"/>
                  <a:gd name="T25" fmla="*/ 15 h 27"/>
                  <a:gd name="T26" fmla="*/ 82 w 138"/>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8" h="27">
                    <a:moveTo>
                      <a:pt x="1" y="0"/>
                    </a:moveTo>
                    <a:lnTo>
                      <a:pt x="57" y="8"/>
                    </a:lnTo>
                    <a:lnTo>
                      <a:pt x="57" y="10"/>
                    </a:lnTo>
                    <a:lnTo>
                      <a:pt x="59" y="13"/>
                    </a:lnTo>
                    <a:lnTo>
                      <a:pt x="0" y="2"/>
                    </a:lnTo>
                    <a:lnTo>
                      <a:pt x="1" y="2"/>
                    </a:lnTo>
                    <a:lnTo>
                      <a:pt x="1" y="0"/>
                    </a:lnTo>
                    <a:close/>
                    <a:moveTo>
                      <a:pt x="82" y="13"/>
                    </a:moveTo>
                    <a:lnTo>
                      <a:pt x="131" y="22"/>
                    </a:lnTo>
                    <a:lnTo>
                      <a:pt x="135" y="24"/>
                    </a:lnTo>
                    <a:lnTo>
                      <a:pt x="138" y="27"/>
                    </a:lnTo>
                    <a:lnTo>
                      <a:pt x="81" y="17"/>
                    </a:lnTo>
                    <a:lnTo>
                      <a:pt x="82" y="15"/>
                    </a:lnTo>
                    <a:lnTo>
                      <a:pt x="82" y="13"/>
                    </a:lnTo>
                    <a:close/>
                  </a:path>
                </a:pathLst>
              </a:custGeom>
              <a:solidFill>
                <a:srgbClr val="9998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4" name="Freeform 306">
                <a:extLst>
                  <a:ext uri="{FF2B5EF4-FFF2-40B4-BE49-F238E27FC236}">
                    <a16:creationId xmlns:a16="http://schemas.microsoft.com/office/drawing/2014/main" id="{9007FA5A-9C8D-45C6-9DD7-11EDF42B1B12}"/>
                  </a:ext>
                </a:extLst>
              </p:cNvPr>
              <p:cNvSpPr>
                <a:spLocks noEditPoints="1"/>
              </p:cNvSpPr>
              <p:nvPr/>
            </p:nvSpPr>
            <p:spPr bwMode="auto">
              <a:xfrm>
                <a:off x="4630" y="2193"/>
                <a:ext cx="141" cy="27"/>
              </a:xfrm>
              <a:custGeom>
                <a:avLst/>
                <a:gdLst>
                  <a:gd name="T0" fmla="*/ 1 w 141"/>
                  <a:gd name="T1" fmla="*/ 0 h 27"/>
                  <a:gd name="T2" fmla="*/ 57 w 141"/>
                  <a:gd name="T3" fmla="*/ 8 h 27"/>
                  <a:gd name="T4" fmla="*/ 59 w 141"/>
                  <a:gd name="T5" fmla="*/ 11 h 27"/>
                  <a:gd name="T6" fmla="*/ 60 w 141"/>
                  <a:gd name="T7" fmla="*/ 13 h 27"/>
                  <a:gd name="T8" fmla="*/ 0 w 141"/>
                  <a:gd name="T9" fmla="*/ 1 h 27"/>
                  <a:gd name="T10" fmla="*/ 0 w 141"/>
                  <a:gd name="T11" fmla="*/ 0 h 27"/>
                  <a:gd name="T12" fmla="*/ 1 w 141"/>
                  <a:gd name="T13" fmla="*/ 0 h 27"/>
                  <a:gd name="T14" fmla="*/ 82 w 141"/>
                  <a:gd name="T15" fmla="*/ 13 h 27"/>
                  <a:gd name="T16" fmla="*/ 135 w 141"/>
                  <a:gd name="T17" fmla="*/ 22 h 27"/>
                  <a:gd name="T18" fmla="*/ 138 w 141"/>
                  <a:gd name="T19" fmla="*/ 25 h 27"/>
                  <a:gd name="T20" fmla="*/ 141 w 141"/>
                  <a:gd name="T21" fmla="*/ 27 h 27"/>
                  <a:gd name="T22" fmla="*/ 81 w 141"/>
                  <a:gd name="T23" fmla="*/ 16 h 27"/>
                  <a:gd name="T24" fmla="*/ 81 w 141"/>
                  <a:gd name="T25" fmla="*/ 15 h 27"/>
                  <a:gd name="T26" fmla="*/ 82 w 141"/>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27">
                    <a:moveTo>
                      <a:pt x="1" y="0"/>
                    </a:moveTo>
                    <a:lnTo>
                      <a:pt x="57" y="8"/>
                    </a:lnTo>
                    <a:lnTo>
                      <a:pt x="59" y="11"/>
                    </a:lnTo>
                    <a:lnTo>
                      <a:pt x="60" y="13"/>
                    </a:lnTo>
                    <a:lnTo>
                      <a:pt x="0" y="1"/>
                    </a:lnTo>
                    <a:lnTo>
                      <a:pt x="0" y="0"/>
                    </a:lnTo>
                    <a:lnTo>
                      <a:pt x="1" y="0"/>
                    </a:lnTo>
                    <a:close/>
                    <a:moveTo>
                      <a:pt x="82" y="13"/>
                    </a:moveTo>
                    <a:lnTo>
                      <a:pt x="135" y="22"/>
                    </a:lnTo>
                    <a:lnTo>
                      <a:pt x="138" y="25"/>
                    </a:lnTo>
                    <a:lnTo>
                      <a:pt x="141" y="27"/>
                    </a:lnTo>
                    <a:lnTo>
                      <a:pt x="81" y="16"/>
                    </a:lnTo>
                    <a:lnTo>
                      <a:pt x="81" y="15"/>
                    </a:lnTo>
                    <a:lnTo>
                      <a:pt x="82" y="13"/>
                    </a:lnTo>
                    <a:close/>
                  </a:path>
                </a:pathLst>
              </a:cu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5" name="Freeform 307">
                <a:extLst>
                  <a:ext uri="{FF2B5EF4-FFF2-40B4-BE49-F238E27FC236}">
                    <a16:creationId xmlns:a16="http://schemas.microsoft.com/office/drawing/2014/main" id="{DF11DA24-464A-4E83-BD77-E0FF217176AB}"/>
                  </a:ext>
                </a:extLst>
              </p:cNvPr>
              <p:cNvSpPr>
                <a:spLocks noEditPoints="1"/>
              </p:cNvSpPr>
              <p:nvPr/>
            </p:nvSpPr>
            <p:spPr bwMode="auto">
              <a:xfrm>
                <a:off x="4628" y="2193"/>
                <a:ext cx="148" cy="30"/>
              </a:xfrm>
              <a:custGeom>
                <a:avLst/>
                <a:gdLst>
                  <a:gd name="T0" fmla="*/ 2 w 148"/>
                  <a:gd name="T1" fmla="*/ 0 h 30"/>
                  <a:gd name="T2" fmla="*/ 61 w 148"/>
                  <a:gd name="T3" fmla="*/ 11 h 30"/>
                  <a:gd name="T4" fmla="*/ 62 w 148"/>
                  <a:gd name="T5" fmla="*/ 13 h 30"/>
                  <a:gd name="T6" fmla="*/ 64 w 148"/>
                  <a:gd name="T7" fmla="*/ 15 h 30"/>
                  <a:gd name="T8" fmla="*/ 0 w 148"/>
                  <a:gd name="T9" fmla="*/ 3 h 30"/>
                  <a:gd name="T10" fmla="*/ 2 w 148"/>
                  <a:gd name="T11" fmla="*/ 1 h 30"/>
                  <a:gd name="T12" fmla="*/ 2 w 148"/>
                  <a:gd name="T13" fmla="*/ 0 h 30"/>
                  <a:gd name="T14" fmla="*/ 83 w 148"/>
                  <a:gd name="T15" fmla="*/ 15 h 30"/>
                  <a:gd name="T16" fmla="*/ 140 w 148"/>
                  <a:gd name="T17" fmla="*/ 25 h 30"/>
                  <a:gd name="T18" fmla="*/ 143 w 148"/>
                  <a:gd name="T19" fmla="*/ 27 h 30"/>
                  <a:gd name="T20" fmla="*/ 148 w 148"/>
                  <a:gd name="T21" fmla="*/ 30 h 30"/>
                  <a:gd name="T22" fmla="*/ 81 w 148"/>
                  <a:gd name="T23" fmla="*/ 18 h 30"/>
                  <a:gd name="T24" fmla="*/ 83 w 148"/>
                  <a:gd name="T25" fmla="*/ 16 h 30"/>
                  <a:gd name="T26" fmla="*/ 83 w 148"/>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30">
                    <a:moveTo>
                      <a:pt x="2" y="0"/>
                    </a:moveTo>
                    <a:lnTo>
                      <a:pt x="61" y="11"/>
                    </a:lnTo>
                    <a:lnTo>
                      <a:pt x="62" y="13"/>
                    </a:lnTo>
                    <a:lnTo>
                      <a:pt x="64" y="15"/>
                    </a:lnTo>
                    <a:lnTo>
                      <a:pt x="0" y="3"/>
                    </a:lnTo>
                    <a:lnTo>
                      <a:pt x="2" y="1"/>
                    </a:lnTo>
                    <a:lnTo>
                      <a:pt x="2" y="0"/>
                    </a:lnTo>
                    <a:close/>
                    <a:moveTo>
                      <a:pt x="83" y="15"/>
                    </a:moveTo>
                    <a:lnTo>
                      <a:pt x="140" y="25"/>
                    </a:lnTo>
                    <a:lnTo>
                      <a:pt x="143" y="27"/>
                    </a:lnTo>
                    <a:lnTo>
                      <a:pt x="148" y="30"/>
                    </a:lnTo>
                    <a:lnTo>
                      <a:pt x="81" y="18"/>
                    </a:lnTo>
                    <a:lnTo>
                      <a:pt x="83" y="16"/>
                    </a:lnTo>
                    <a:lnTo>
                      <a:pt x="83" y="15"/>
                    </a:lnTo>
                    <a:close/>
                  </a:path>
                </a:pathLst>
              </a:custGeom>
              <a:solidFill>
                <a:srgbClr val="9E9D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6" name="Freeform 308">
                <a:extLst>
                  <a:ext uri="{FF2B5EF4-FFF2-40B4-BE49-F238E27FC236}">
                    <a16:creationId xmlns:a16="http://schemas.microsoft.com/office/drawing/2014/main" id="{34915402-C902-4414-A9DB-F7476ED53094}"/>
                  </a:ext>
                </a:extLst>
              </p:cNvPr>
              <p:cNvSpPr>
                <a:spLocks noEditPoints="1"/>
              </p:cNvSpPr>
              <p:nvPr/>
            </p:nvSpPr>
            <p:spPr bwMode="auto">
              <a:xfrm>
                <a:off x="4628" y="2194"/>
                <a:ext cx="152" cy="31"/>
              </a:xfrm>
              <a:custGeom>
                <a:avLst/>
                <a:gdLst>
                  <a:gd name="T0" fmla="*/ 2 w 152"/>
                  <a:gd name="T1" fmla="*/ 0 h 31"/>
                  <a:gd name="T2" fmla="*/ 62 w 152"/>
                  <a:gd name="T3" fmla="*/ 12 h 31"/>
                  <a:gd name="T4" fmla="*/ 64 w 152"/>
                  <a:gd name="T5" fmla="*/ 14 h 31"/>
                  <a:gd name="T6" fmla="*/ 67 w 152"/>
                  <a:gd name="T7" fmla="*/ 15 h 31"/>
                  <a:gd name="T8" fmla="*/ 0 w 152"/>
                  <a:gd name="T9" fmla="*/ 4 h 31"/>
                  <a:gd name="T10" fmla="*/ 0 w 152"/>
                  <a:gd name="T11" fmla="*/ 2 h 31"/>
                  <a:gd name="T12" fmla="*/ 2 w 152"/>
                  <a:gd name="T13" fmla="*/ 0 h 31"/>
                  <a:gd name="T14" fmla="*/ 83 w 152"/>
                  <a:gd name="T15" fmla="*/ 15 h 31"/>
                  <a:gd name="T16" fmla="*/ 143 w 152"/>
                  <a:gd name="T17" fmla="*/ 26 h 31"/>
                  <a:gd name="T18" fmla="*/ 148 w 152"/>
                  <a:gd name="T19" fmla="*/ 29 h 31"/>
                  <a:gd name="T20" fmla="*/ 152 w 152"/>
                  <a:gd name="T21" fmla="*/ 31 h 31"/>
                  <a:gd name="T22" fmla="*/ 79 w 152"/>
                  <a:gd name="T23" fmla="*/ 19 h 31"/>
                  <a:gd name="T24" fmla="*/ 81 w 152"/>
                  <a:gd name="T25" fmla="*/ 17 h 31"/>
                  <a:gd name="T26" fmla="*/ 83 w 152"/>
                  <a:gd name="T27" fmla="*/ 15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2" h="31">
                    <a:moveTo>
                      <a:pt x="2" y="0"/>
                    </a:moveTo>
                    <a:lnTo>
                      <a:pt x="62" y="12"/>
                    </a:lnTo>
                    <a:lnTo>
                      <a:pt x="64" y="14"/>
                    </a:lnTo>
                    <a:lnTo>
                      <a:pt x="67" y="15"/>
                    </a:lnTo>
                    <a:lnTo>
                      <a:pt x="0" y="4"/>
                    </a:lnTo>
                    <a:lnTo>
                      <a:pt x="0" y="2"/>
                    </a:lnTo>
                    <a:lnTo>
                      <a:pt x="2" y="0"/>
                    </a:lnTo>
                    <a:close/>
                    <a:moveTo>
                      <a:pt x="83" y="15"/>
                    </a:moveTo>
                    <a:lnTo>
                      <a:pt x="143" y="26"/>
                    </a:lnTo>
                    <a:lnTo>
                      <a:pt x="148" y="29"/>
                    </a:lnTo>
                    <a:lnTo>
                      <a:pt x="152" y="31"/>
                    </a:lnTo>
                    <a:lnTo>
                      <a:pt x="79" y="19"/>
                    </a:lnTo>
                    <a:lnTo>
                      <a:pt x="81" y="17"/>
                    </a:lnTo>
                    <a:lnTo>
                      <a:pt x="83" y="15"/>
                    </a:lnTo>
                    <a:close/>
                  </a:path>
                </a:pathLst>
              </a:custGeom>
              <a:solidFill>
                <a:srgbClr val="A2A2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7" name="Freeform 309">
                <a:extLst>
                  <a:ext uri="{FF2B5EF4-FFF2-40B4-BE49-F238E27FC236}">
                    <a16:creationId xmlns:a16="http://schemas.microsoft.com/office/drawing/2014/main" id="{766C73D9-58DD-417F-88EF-14789BA8C540}"/>
                  </a:ext>
                </a:extLst>
              </p:cNvPr>
              <p:cNvSpPr>
                <a:spLocks noEditPoints="1"/>
              </p:cNvSpPr>
              <p:nvPr/>
            </p:nvSpPr>
            <p:spPr bwMode="auto">
              <a:xfrm>
                <a:off x="4626" y="2196"/>
                <a:ext cx="157" cy="30"/>
              </a:xfrm>
              <a:custGeom>
                <a:avLst/>
                <a:gdLst>
                  <a:gd name="T0" fmla="*/ 2 w 157"/>
                  <a:gd name="T1" fmla="*/ 0 h 30"/>
                  <a:gd name="T2" fmla="*/ 66 w 157"/>
                  <a:gd name="T3" fmla="*/ 12 h 30"/>
                  <a:gd name="T4" fmla="*/ 69 w 157"/>
                  <a:gd name="T5" fmla="*/ 15 h 30"/>
                  <a:gd name="T6" fmla="*/ 73 w 157"/>
                  <a:gd name="T7" fmla="*/ 17 h 30"/>
                  <a:gd name="T8" fmla="*/ 0 w 157"/>
                  <a:gd name="T9" fmla="*/ 3 h 30"/>
                  <a:gd name="T10" fmla="*/ 2 w 157"/>
                  <a:gd name="T11" fmla="*/ 2 h 30"/>
                  <a:gd name="T12" fmla="*/ 2 w 157"/>
                  <a:gd name="T13" fmla="*/ 0 h 30"/>
                  <a:gd name="T14" fmla="*/ 83 w 157"/>
                  <a:gd name="T15" fmla="*/ 15 h 30"/>
                  <a:gd name="T16" fmla="*/ 150 w 157"/>
                  <a:gd name="T17" fmla="*/ 27 h 30"/>
                  <a:gd name="T18" fmla="*/ 154 w 157"/>
                  <a:gd name="T19" fmla="*/ 29 h 30"/>
                  <a:gd name="T20" fmla="*/ 157 w 157"/>
                  <a:gd name="T21" fmla="*/ 30 h 30"/>
                  <a:gd name="T22" fmla="*/ 78 w 157"/>
                  <a:gd name="T23" fmla="*/ 17 h 30"/>
                  <a:gd name="T24" fmla="*/ 81 w 157"/>
                  <a:gd name="T25" fmla="*/ 17 h 30"/>
                  <a:gd name="T26" fmla="*/ 83 w 157"/>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7" h="30">
                    <a:moveTo>
                      <a:pt x="2" y="0"/>
                    </a:moveTo>
                    <a:lnTo>
                      <a:pt x="66" y="12"/>
                    </a:lnTo>
                    <a:lnTo>
                      <a:pt x="69" y="15"/>
                    </a:lnTo>
                    <a:lnTo>
                      <a:pt x="73" y="17"/>
                    </a:lnTo>
                    <a:lnTo>
                      <a:pt x="0" y="3"/>
                    </a:lnTo>
                    <a:lnTo>
                      <a:pt x="2" y="2"/>
                    </a:lnTo>
                    <a:lnTo>
                      <a:pt x="2" y="0"/>
                    </a:lnTo>
                    <a:close/>
                    <a:moveTo>
                      <a:pt x="83" y="15"/>
                    </a:moveTo>
                    <a:lnTo>
                      <a:pt x="150" y="27"/>
                    </a:lnTo>
                    <a:lnTo>
                      <a:pt x="154" y="29"/>
                    </a:lnTo>
                    <a:lnTo>
                      <a:pt x="157" y="30"/>
                    </a:lnTo>
                    <a:lnTo>
                      <a:pt x="78" y="17"/>
                    </a:lnTo>
                    <a:lnTo>
                      <a:pt x="81" y="17"/>
                    </a:lnTo>
                    <a:lnTo>
                      <a:pt x="83" y="15"/>
                    </a:lnTo>
                    <a:close/>
                  </a:path>
                </a:pathLst>
              </a:custGeom>
              <a:solidFill>
                <a:srgbClr val="A5A4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8" name="Freeform 310">
                <a:extLst>
                  <a:ext uri="{FF2B5EF4-FFF2-40B4-BE49-F238E27FC236}">
                    <a16:creationId xmlns:a16="http://schemas.microsoft.com/office/drawing/2014/main" id="{DA062604-D8A3-4306-8411-554AB9413E14}"/>
                  </a:ext>
                </a:extLst>
              </p:cNvPr>
              <p:cNvSpPr>
                <a:spLocks/>
              </p:cNvSpPr>
              <p:nvPr/>
            </p:nvSpPr>
            <p:spPr bwMode="auto">
              <a:xfrm>
                <a:off x="4626" y="2198"/>
                <a:ext cx="161" cy="32"/>
              </a:xfrm>
              <a:custGeom>
                <a:avLst/>
                <a:gdLst>
                  <a:gd name="T0" fmla="*/ 2 w 161"/>
                  <a:gd name="T1" fmla="*/ 0 h 32"/>
                  <a:gd name="T2" fmla="*/ 69 w 161"/>
                  <a:gd name="T3" fmla="*/ 11 h 32"/>
                  <a:gd name="T4" fmla="*/ 73 w 161"/>
                  <a:gd name="T5" fmla="*/ 15 h 32"/>
                  <a:gd name="T6" fmla="*/ 76 w 161"/>
                  <a:gd name="T7" fmla="*/ 15 h 32"/>
                  <a:gd name="T8" fmla="*/ 78 w 161"/>
                  <a:gd name="T9" fmla="*/ 15 h 32"/>
                  <a:gd name="T10" fmla="*/ 81 w 161"/>
                  <a:gd name="T11" fmla="*/ 15 h 32"/>
                  <a:gd name="T12" fmla="*/ 154 w 161"/>
                  <a:gd name="T13" fmla="*/ 27 h 32"/>
                  <a:gd name="T14" fmla="*/ 157 w 161"/>
                  <a:gd name="T15" fmla="*/ 28 h 32"/>
                  <a:gd name="T16" fmla="*/ 161 w 161"/>
                  <a:gd name="T17" fmla="*/ 32 h 32"/>
                  <a:gd name="T18" fmla="*/ 0 w 161"/>
                  <a:gd name="T19" fmla="*/ 3 h 32"/>
                  <a:gd name="T20" fmla="*/ 0 w 161"/>
                  <a:gd name="T21" fmla="*/ 1 h 32"/>
                  <a:gd name="T22" fmla="*/ 2 w 161"/>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1" h="32">
                    <a:moveTo>
                      <a:pt x="2" y="0"/>
                    </a:moveTo>
                    <a:lnTo>
                      <a:pt x="69" y="11"/>
                    </a:lnTo>
                    <a:lnTo>
                      <a:pt x="73" y="15"/>
                    </a:lnTo>
                    <a:lnTo>
                      <a:pt x="76" y="15"/>
                    </a:lnTo>
                    <a:lnTo>
                      <a:pt x="78" y="15"/>
                    </a:lnTo>
                    <a:lnTo>
                      <a:pt x="81" y="15"/>
                    </a:lnTo>
                    <a:lnTo>
                      <a:pt x="154" y="27"/>
                    </a:lnTo>
                    <a:lnTo>
                      <a:pt x="157" y="28"/>
                    </a:lnTo>
                    <a:lnTo>
                      <a:pt x="161" y="32"/>
                    </a:lnTo>
                    <a:lnTo>
                      <a:pt x="0" y="3"/>
                    </a:lnTo>
                    <a:lnTo>
                      <a:pt x="0" y="1"/>
                    </a:lnTo>
                    <a:lnTo>
                      <a:pt x="2" y="0"/>
                    </a:lnTo>
                    <a:close/>
                  </a:path>
                </a:pathLst>
              </a:custGeom>
              <a:solidFill>
                <a:srgbClr val="A7A6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99" name="Freeform 311">
                <a:extLst>
                  <a:ext uri="{FF2B5EF4-FFF2-40B4-BE49-F238E27FC236}">
                    <a16:creationId xmlns:a16="http://schemas.microsoft.com/office/drawing/2014/main" id="{0CD0042F-1624-446D-AEA7-C76CA52E5845}"/>
                  </a:ext>
                </a:extLst>
              </p:cNvPr>
              <p:cNvSpPr>
                <a:spLocks/>
              </p:cNvSpPr>
              <p:nvPr/>
            </p:nvSpPr>
            <p:spPr bwMode="auto">
              <a:xfrm>
                <a:off x="4625" y="2199"/>
                <a:ext cx="165" cy="32"/>
              </a:xfrm>
              <a:custGeom>
                <a:avLst/>
                <a:gdLst>
                  <a:gd name="T0" fmla="*/ 1 w 165"/>
                  <a:gd name="T1" fmla="*/ 0 h 32"/>
                  <a:gd name="T2" fmla="*/ 74 w 165"/>
                  <a:gd name="T3" fmla="*/ 14 h 32"/>
                  <a:gd name="T4" fmla="*/ 77 w 165"/>
                  <a:gd name="T5" fmla="*/ 14 h 32"/>
                  <a:gd name="T6" fmla="*/ 79 w 165"/>
                  <a:gd name="T7" fmla="*/ 14 h 32"/>
                  <a:gd name="T8" fmla="*/ 158 w 165"/>
                  <a:gd name="T9" fmla="*/ 27 h 32"/>
                  <a:gd name="T10" fmla="*/ 162 w 165"/>
                  <a:gd name="T11" fmla="*/ 31 h 32"/>
                  <a:gd name="T12" fmla="*/ 165 w 165"/>
                  <a:gd name="T13" fmla="*/ 32 h 32"/>
                  <a:gd name="T14" fmla="*/ 0 w 165"/>
                  <a:gd name="T15" fmla="*/ 4 h 32"/>
                  <a:gd name="T16" fmla="*/ 1 w 165"/>
                  <a:gd name="T17" fmla="*/ 2 h 32"/>
                  <a:gd name="T18" fmla="*/ 1 w 165"/>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5" h="32">
                    <a:moveTo>
                      <a:pt x="1" y="0"/>
                    </a:moveTo>
                    <a:lnTo>
                      <a:pt x="74" y="14"/>
                    </a:lnTo>
                    <a:lnTo>
                      <a:pt x="77" y="14"/>
                    </a:lnTo>
                    <a:lnTo>
                      <a:pt x="79" y="14"/>
                    </a:lnTo>
                    <a:lnTo>
                      <a:pt x="158" y="27"/>
                    </a:lnTo>
                    <a:lnTo>
                      <a:pt x="162" y="31"/>
                    </a:lnTo>
                    <a:lnTo>
                      <a:pt x="165" y="32"/>
                    </a:lnTo>
                    <a:lnTo>
                      <a:pt x="0" y="4"/>
                    </a:lnTo>
                    <a:lnTo>
                      <a:pt x="1" y="2"/>
                    </a:lnTo>
                    <a:lnTo>
                      <a:pt x="1" y="0"/>
                    </a:lnTo>
                    <a:close/>
                  </a:path>
                </a:pathLst>
              </a:custGeom>
              <a:solidFill>
                <a:srgbClr val="ABAA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0" name="Freeform 312">
                <a:extLst>
                  <a:ext uri="{FF2B5EF4-FFF2-40B4-BE49-F238E27FC236}">
                    <a16:creationId xmlns:a16="http://schemas.microsoft.com/office/drawing/2014/main" id="{8C821885-D325-43BB-AA4B-6B93BF2A1686}"/>
                  </a:ext>
                </a:extLst>
              </p:cNvPr>
              <p:cNvSpPr>
                <a:spLocks/>
              </p:cNvSpPr>
              <p:nvPr/>
            </p:nvSpPr>
            <p:spPr bwMode="auto">
              <a:xfrm>
                <a:off x="4625" y="2201"/>
                <a:ext cx="168" cy="34"/>
              </a:xfrm>
              <a:custGeom>
                <a:avLst/>
                <a:gdLst>
                  <a:gd name="T0" fmla="*/ 1 w 168"/>
                  <a:gd name="T1" fmla="*/ 0 h 34"/>
                  <a:gd name="T2" fmla="*/ 162 w 168"/>
                  <a:gd name="T3" fmla="*/ 29 h 34"/>
                  <a:gd name="T4" fmla="*/ 165 w 168"/>
                  <a:gd name="T5" fmla="*/ 30 h 34"/>
                  <a:gd name="T6" fmla="*/ 168 w 168"/>
                  <a:gd name="T7" fmla="*/ 34 h 34"/>
                  <a:gd name="T8" fmla="*/ 0 w 168"/>
                  <a:gd name="T9" fmla="*/ 3 h 34"/>
                  <a:gd name="T10" fmla="*/ 0 w 168"/>
                  <a:gd name="T11" fmla="*/ 2 h 34"/>
                  <a:gd name="T12" fmla="*/ 1 w 168"/>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 h="34">
                    <a:moveTo>
                      <a:pt x="1" y="0"/>
                    </a:moveTo>
                    <a:lnTo>
                      <a:pt x="162" y="29"/>
                    </a:lnTo>
                    <a:lnTo>
                      <a:pt x="165" y="30"/>
                    </a:lnTo>
                    <a:lnTo>
                      <a:pt x="168" y="34"/>
                    </a:lnTo>
                    <a:lnTo>
                      <a:pt x="0" y="3"/>
                    </a:lnTo>
                    <a:lnTo>
                      <a:pt x="0" y="2"/>
                    </a:lnTo>
                    <a:lnTo>
                      <a:pt x="1" y="0"/>
                    </a:lnTo>
                    <a:close/>
                  </a:path>
                </a:pathLst>
              </a:custGeom>
              <a:solidFill>
                <a:srgbClr val="ADAC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1" name="Freeform 313">
                <a:extLst>
                  <a:ext uri="{FF2B5EF4-FFF2-40B4-BE49-F238E27FC236}">
                    <a16:creationId xmlns:a16="http://schemas.microsoft.com/office/drawing/2014/main" id="{A2666C46-92F4-4A56-9E42-A10DA3EEC69D}"/>
                  </a:ext>
                </a:extLst>
              </p:cNvPr>
              <p:cNvSpPr>
                <a:spLocks/>
              </p:cNvSpPr>
              <p:nvPr/>
            </p:nvSpPr>
            <p:spPr bwMode="auto">
              <a:xfrm>
                <a:off x="4625" y="2203"/>
                <a:ext cx="172" cy="34"/>
              </a:xfrm>
              <a:custGeom>
                <a:avLst/>
                <a:gdLst>
                  <a:gd name="T0" fmla="*/ 0 w 172"/>
                  <a:gd name="T1" fmla="*/ 0 h 34"/>
                  <a:gd name="T2" fmla="*/ 165 w 172"/>
                  <a:gd name="T3" fmla="*/ 28 h 34"/>
                  <a:gd name="T4" fmla="*/ 168 w 172"/>
                  <a:gd name="T5" fmla="*/ 32 h 34"/>
                  <a:gd name="T6" fmla="*/ 172 w 172"/>
                  <a:gd name="T7" fmla="*/ 34 h 34"/>
                  <a:gd name="T8" fmla="*/ 0 w 172"/>
                  <a:gd name="T9" fmla="*/ 3 h 34"/>
                  <a:gd name="T10" fmla="*/ 0 w 172"/>
                  <a:gd name="T11" fmla="*/ 1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65" y="28"/>
                    </a:lnTo>
                    <a:lnTo>
                      <a:pt x="168" y="32"/>
                    </a:lnTo>
                    <a:lnTo>
                      <a:pt x="172" y="34"/>
                    </a:lnTo>
                    <a:lnTo>
                      <a:pt x="0" y="3"/>
                    </a:lnTo>
                    <a:lnTo>
                      <a:pt x="0" y="1"/>
                    </a:lnTo>
                    <a:lnTo>
                      <a:pt x="0" y="0"/>
                    </a:lnTo>
                    <a:close/>
                  </a:path>
                </a:pathLst>
              </a:custGeom>
              <a:solidFill>
                <a:srgbClr val="B0AF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2" name="Freeform 314">
                <a:extLst>
                  <a:ext uri="{FF2B5EF4-FFF2-40B4-BE49-F238E27FC236}">
                    <a16:creationId xmlns:a16="http://schemas.microsoft.com/office/drawing/2014/main" id="{7AAE4BCF-3AAB-456A-8B3A-063472CB9019}"/>
                  </a:ext>
                </a:extLst>
              </p:cNvPr>
              <p:cNvSpPr>
                <a:spLocks/>
              </p:cNvSpPr>
              <p:nvPr/>
            </p:nvSpPr>
            <p:spPr bwMode="auto">
              <a:xfrm>
                <a:off x="4623" y="2204"/>
                <a:ext cx="175" cy="34"/>
              </a:xfrm>
              <a:custGeom>
                <a:avLst/>
                <a:gdLst>
                  <a:gd name="T0" fmla="*/ 2 w 175"/>
                  <a:gd name="T1" fmla="*/ 0 h 34"/>
                  <a:gd name="T2" fmla="*/ 170 w 175"/>
                  <a:gd name="T3" fmla="*/ 31 h 34"/>
                  <a:gd name="T4" fmla="*/ 174 w 175"/>
                  <a:gd name="T5" fmla="*/ 33 h 34"/>
                  <a:gd name="T6" fmla="*/ 175 w 175"/>
                  <a:gd name="T7" fmla="*/ 34 h 34"/>
                  <a:gd name="T8" fmla="*/ 0 w 175"/>
                  <a:gd name="T9" fmla="*/ 4 h 34"/>
                  <a:gd name="T10" fmla="*/ 2 w 175"/>
                  <a:gd name="T11" fmla="*/ 2 h 34"/>
                  <a:gd name="T12" fmla="*/ 2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2" y="0"/>
                    </a:moveTo>
                    <a:lnTo>
                      <a:pt x="170" y="31"/>
                    </a:lnTo>
                    <a:lnTo>
                      <a:pt x="174" y="33"/>
                    </a:lnTo>
                    <a:lnTo>
                      <a:pt x="175" y="34"/>
                    </a:lnTo>
                    <a:lnTo>
                      <a:pt x="0" y="4"/>
                    </a:lnTo>
                    <a:lnTo>
                      <a:pt x="2" y="2"/>
                    </a:lnTo>
                    <a:lnTo>
                      <a:pt x="2" y="0"/>
                    </a:lnTo>
                    <a:close/>
                  </a:path>
                </a:pathLst>
              </a:custGeom>
              <a:solidFill>
                <a:srgbClr val="B6B6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3" name="Freeform 315">
                <a:extLst>
                  <a:ext uri="{FF2B5EF4-FFF2-40B4-BE49-F238E27FC236}">
                    <a16:creationId xmlns:a16="http://schemas.microsoft.com/office/drawing/2014/main" id="{9B4FD83C-C1B2-4F2C-B508-423D35693DD4}"/>
                  </a:ext>
                </a:extLst>
              </p:cNvPr>
              <p:cNvSpPr>
                <a:spLocks/>
              </p:cNvSpPr>
              <p:nvPr/>
            </p:nvSpPr>
            <p:spPr bwMode="auto">
              <a:xfrm>
                <a:off x="4623" y="2206"/>
                <a:ext cx="179" cy="36"/>
              </a:xfrm>
              <a:custGeom>
                <a:avLst/>
                <a:gdLst>
                  <a:gd name="T0" fmla="*/ 2 w 179"/>
                  <a:gd name="T1" fmla="*/ 0 h 36"/>
                  <a:gd name="T2" fmla="*/ 174 w 179"/>
                  <a:gd name="T3" fmla="*/ 31 h 36"/>
                  <a:gd name="T4" fmla="*/ 175 w 179"/>
                  <a:gd name="T5" fmla="*/ 32 h 36"/>
                  <a:gd name="T6" fmla="*/ 179 w 179"/>
                  <a:gd name="T7" fmla="*/ 36 h 36"/>
                  <a:gd name="T8" fmla="*/ 0 w 179"/>
                  <a:gd name="T9" fmla="*/ 3 h 36"/>
                  <a:gd name="T10" fmla="*/ 0 w 179"/>
                  <a:gd name="T11" fmla="*/ 2 h 36"/>
                  <a:gd name="T12" fmla="*/ 2 w 179"/>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6">
                    <a:moveTo>
                      <a:pt x="2" y="0"/>
                    </a:moveTo>
                    <a:lnTo>
                      <a:pt x="174" y="31"/>
                    </a:lnTo>
                    <a:lnTo>
                      <a:pt x="175" y="32"/>
                    </a:lnTo>
                    <a:lnTo>
                      <a:pt x="179" y="36"/>
                    </a:lnTo>
                    <a:lnTo>
                      <a:pt x="0" y="3"/>
                    </a:lnTo>
                    <a:lnTo>
                      <a:pt x="0" y="2"/>
                    </a:lnTo>
                    <a:lnTo>
                      <a:pt x="2" y="0"/>
                    </a:lnTo>
                    <a:close/>
                  </a:path>
                </a:pathLst>
              </a:custGeom>
              <a:solidFill>
                <a:srgbClr val="B9B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4" name="Freeform 316">
                <a:extLst>
                  <a:ext uri="{FF2B5EF4-FFF2-40B4-BE49-F238E27FC236}">
                    <a16:creationId xmlns:a16="http://schemas.microsoft.com/office/drawing/2014/main" id="{0034E375-2BC3-4E64-8F7D-E1A18FB63B6B}"/>
                  </a:ext>
                </a:extLst>
              </p:cNvPr>
              <p:cNvSpPr>
                <a:spLocks/>
              </p:cNvSpPr>
              <p:nvPr/>
            </p:nvSpPr>
            <p:spPr bwMode="auto">
              <a:xfrm>
                <a:off x="4621" y="2208"/>
                <a:ext cx="184" cy="35"/>
              </a:xfrm>
              <a:custGeom>
                <a:avLst/>
                <a:gdLst>
                  <a:gd name="T0" fmla="*/ 2 w 184"/>
                  <a:gd name="T1" fmla="*/ 0 h 35"/>
                  <a:gd name="T2" fmla="*/ 177 w 184"/>
                  <a:gd name="T3" fmla="*/ 30 h 35"/>
                  <a:gd name="T4" fmla="*/ 181 w 184"/>
                  <a:gd name="T5" fmla="*/ 34 h 35"/>
                  <a:gd name="T6" fmla="*/ 184 w 184"/>
                  <a:gd name="T7" fmla="*/ 35 h 35"/>
                  <a:gd name="T8" fmla="*/ 0 w 184"/>
                  <a:gd name="T9" fmla="*/ 3 h 35"/>
                  <a:gd name="T10" fmla="*/ 2 w 184"/>
                  <a:gd name="T11" fmla="*/ 1 h 35"/>
                  <a:gd name="T12" fmla="*/ 2 w 184"/>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5">
                    <a:moveTo>
                      <a:pt x="2" y="0"/>
                    </a:moveTo>
                    <a:lnTo>
                      <a:pt x="177" y="30"/>
                    </a:lnTo>
                    <a:lnTo>
                      <a:pt x="181" y="34"/>
                    </a:lnTo>
                    <a:lnTo>
                      <a:pt x="184" y="35"/>
                    </a:lnTo>
                    <a:lnTo>
                      <a:pt x="0" y="3"/>
                    </a:lnTo>
                    <a:lnTo>
                      <a:pt x="2" y="1"/>
                    </a:lnTo>
                    <a:lnTo>
                      <a:pt x="2" y="0"/>
                    </a:lnTo>
                    <a:close/>
                  </a:path>
                </a:pathLst>
              </a:custGeom>
              <a:solidFill>
                <a:srgbClr val="BCBC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5" name="Freeform 317">
                <a:extLst>
                  <a:ext uri="{FF2B5EF4-FFF2-40B4-BE49-F238E27FC236}">
                    <a16:creationId xmlns:a16="http://schemas.microsoft.com/office/drawing/2014/main" id="{2F8018B5-61E8-4D15-8A2F-30B936772F8C}"/>
                  </a:ext>
                </a:extLst>
              </p:cNvPr>
              <p:cNvSpPr>
                <a:spLocks/>
              </p:cNvSpPr>
              <p:nvPr/>
            </p:nvSpPr>
            <p:spPr bwMode="auto">
              <a:xfrm>
                <a:off x="4621" y="2209"/>
                <a:ext cx="188" cy="36"/>
              </a:xfrm>
              <a:custGeom>
                <a:avLst/>
                <a:gdLst>
                  <a:gd name="T0" fmla="*/ 2 w 188"/>
                  <a:gd name="T1" fmla="*/ 0 h 36"/>
                  <a:gd name="T2" fmla="*/ 181 w 188"/>
                  <a:gd name="T3" fmla="*/ 33 h 36"/>
                  <a:gd name="T4" fmla="*/ 184 w 188"/>
                  <a:gd name="T5" fmla="*/ 34 h 36"/>
                  <a:gd name="T6" fmla="*/ 188 w 188"/>
                  <a:gd name="T7" fmla="*/ 36 h 36"/>
                  <a:gd name="T8" fmla="*/ 0 w 188"/>
                  <a:gd name="T9" fmla="*/ 4 h 36"/>
                  <a:gd name="T10" fmla="*/ 0 w 188"/>
                  <a:gd name="T11" fmla="*/ 2 h 36"/>
                  <a:gd name="T12" fmla="*/ 2 w 188"/>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8" h="36">
                    <a:moveTo>
                      <a:pt x="2" y="0"/>
                    </a:moveTo>
                    <a:lnTo>
                      <a:pt x="181" y="33"/>
                    </a:lnTo>
                    <a:lnTo>
                      <a:pt x="184" y="34"/>
                    </a:lnTo>
                    <a:lnTo>
                      <a:pt x="188" y="36"/>
                    </a:lnTo>
                    <a:lnTo>
                      <a:pt x="0" y="4"/>
                    </a:lnTo>
                    <a:lnTo>
                      <a:pt x="0" y="2"/>
                    </a:lnTo>
                    <a:lnTo>
                      <a:pt x="2" y="0"/>
                    </a:lnTo>
                    <a:close/>
                  </a:path>
                </a:pathLst>
              </a:custGeom>
              <a:solidFill>
                <a:srgbClr val="C1C1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6" name="Freeform 318">
                <a:extLst>
                  <a:ext uri="{FF2B5EF4-FFF2-40B4-BE49-F238E27FC236}">
                    <a16:creationId xmlns:a16="http://schemas.microsoft.com/office/drawing/2014/main" id="{137DFAF2-4985-449D-8173-05D127635ABF}"/>
                  </a:ext>
                </a:extLst>
              </p:cNvPr>
              <p:cNvSpPr>
                <a:spLocks/>
              </p:cNvSpPr>
              <p:nvPr/>
            </p:nvSpPr>
            <p:spPr bwMode="auto">
              <a:xfrm>
                <a:off x="4619" y="2211"/>
                <a:ext cx="191" cy="36"/>
              </a:xfrm>
              <a:custGeom>
                <a:avLst/>
                <a:gdLst>
                  <a:gd name="T0" fmla="*/ 2 w 191"/>
                  <a:gd name="T1" fmla="*/ 0 h 36"/>
                  <a:gd name="T2" fmla="*/ 186 w 191"/>
                  <a:gd name="T3" fmla="*/ 32 h 36"/>
                  <a:gd name="T4" fmla="*/ 190 w 191"/>
                  <a:gd name="T5" fmla="*/ 34 h 36"/>
                  <a:gd name="T6" fmla="*/ 191 w 191"/>
                  <a:gd name="T7" fmla="*/ 36 h 36"/>
                  <a:gd name="T8" fmla="*/ 0 w 191"/>
                  <a:gd name="T9" fmla="*/ 4 h 36"/>
                  <a:gd name="T10" fmla="*/ 2 w 191"/>
                  <a:gd name="T11" fmla="*/ 2 h 36"/>
                  <a:gd name="T12" fmla="*/ 2 w 19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6">
                    <a:moveTo>
                      <a:pt x="2" y="0"/>
                    </a:moveTo>
                    <a:lnTo>
                      <a:pt x="186" y="32"/>
                    </a:lnTo>
                    <a:lnTo>
                      <a:pt x="190" y="34"/>
                    </a:lnTo>
                    <a:lnTo>
                      <a:pt x="191" y="36"/>
                    </a:lnTo>
                    <a:lnTo>
                      <a:pt x="0" y="4"/>
                    </a:lnTo>
                    <a:lnTo>
                      <a:pt x="2" y="2"/>
                    </a:lnTo>
                    <a:lnTo>
                      <a:pt x="2" y="0"/>
                    </a:lnTo>
                    <a:close/>
                  </a:path>
                </a:pathLst>
              </a:custGeom>
              <a:solidFill>
                <a:srgbClr val="C4C4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7" name="Freeform 319">
                <a:extLst>
                  <a:ext uri="{FF2B5EF4-FFF2-40B4-BE49-F238E27FC236}">
                    <a16:creationId xmlns:a16="http://schemas.microsoft.com/office/drawing/2014/main" id="{4F466A6F-6A7F-449F-B072-0FD49C9CE248}"/>
                  </a:ext>
                </a:extLst>
              </p:cNvPr>
              <p:cNvSpPr>
                <a:spLocks/>
              </p:cNvSpPr>
              <p:nvPr/>
            </p:nvSpPr>
            <p:spPr bwMode="auto">
              <a:xfrm>
                <a:off x="4619" y="2213"/>
                <a:ext cx="195" cy="37"/>
              </a:xfrm>
              <a:custGeom>
                <a:avLst/>
                <a:gdLst>
                  <a:gd name="T0" fmla="*/ 2 w 195"/>
                  <a:gd name="T1" fmla="*/ 0 h 37"/>
                  <a:gd name="T2" fmla="*/ 190 w 195"/>
                  <a:gd name="T3" fmla="*/ 32 h 37"/>
                  <a:gd name="T4" fmla="*/ 191 w 195"/>
                  <a:gd name="T5" fmla="*/ 34 h 37"/>
                  <a:gd name="T6" fmla="*/ 195 w 195"/>
                  <a:gd name="T7" fmla="*/ 37 h 37"/>
                  <a:gd name="T8" fmla="*/ 0 w 195"/>
                  <a:gd name="T9" fmla="*/ 3 h 37"/>
                  <a:gd name="T10" fmla="*/ 0 w 195"/>
                  <a:gd name="T11" fmla="*/ 2 h 37"/>
                  <a:gd name="T12" fmla="*/ 2 w 195"/>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5" h="37">
                    <a:moveTo>
                      <a:pt x="2" y="0"/>
                    </a:moveTo>
                    <a:lnTo>
                      <a:pt x="190" y="32"/>
                    </a:lnTo>
                    <a:lnTo>
                      <a:pt x="191" y="34"/>
                    </a:lnTo>
                    <a:lnTo>
                      <a:pt x="195" y="37"/>
                    </a:lnTo>
                    <a:lnTo>
                      <a:pt x="0" y="3"/>
                    </a:lnTo>
                    <a:lnTo>
                      <a:pt x="0" y="2"/>
                    </a:lnTo>
                    <a:lnTo>
                      <a:pt x="2" y="0"/>
                    </a:lnTo>
                    <a:close/>
                  </a:path>
                </a:pathLst>
              </a:custGeom>
              <a:solidFill>
                <a:srgbClr val="C7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8" name="Freeform 320">
                <a:extLst>
                  <a:ext uri="{FF2B5EF4-FFF2-40B4-BE49-F238E27FC236}">
                    <a16:creationId xmlns:a16="http://schemas.microsoft.com/office/drawing/2014/main" id="{45A5E80D-3B6F-48E4-8251-BFBD0E2FE6DD}"/>
                  </a:ext>
                </a:extLst>
              </p:cNvPr>
              <p:cNvSpPr>
                <a:spLocks/>
              </p:cNvSpPr>
              <p:nvPr/>
            </p:nvSpPr>
            <p:spPr bwMode="auto">
              <a:xfrm>
                <a:off x="4619" y="2215"/>
                <a:ext cx="196" cy="37"/>
              </a:xfrm>
              <a:custGeom>
                <a:avLst/>
                <a:gdLst>
                  <a:gd name="T0" fmla="*/ 0 w 196"/>
                  <a:gd name="T1" fmla="*/ 0 h 37"/>
                  <a:gd name="T2" fmla="*/ 191 w 196"/>
                  <a:gd name="T3" fmla="*/ 32 h 37"/>
                  <a:gd name="T4" fmla="*/ 195 w 196"/>
                  <a:gd name="T5" fmla="*/ 35 h 37"/>
                  <a:gd name="T6" fmla="*/ 196 w 196"/>
                  <a:gd name="T7" fmla="*/ 37 h 37"/>
                  <a:gd name="T8" fmla="*/ 0 w 196"/>
                  <a:gd name="T9" fmla="*/ 3 h 37"/>
                  <a:gd name="T10" fmla="*/ 0 w 196"/>
                  <a:gd name="T11" fmla="*/ 1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1" y="32"/>
                    </a:lnTo>
                    <a:lnTo>
                      <a:pt x="195" y="35"/>
                    </a:lnTo>
                    <a:lnTo>
                      <a:pt x="196" y="37"/>
                    </a:lnTo>
                    <a:lnTo>
                      <a:pt x="0" y="3"/>
                    </a:lnTo>
                    <a:lnTo>
                      <a:pt x="0"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09" name="Freeform 321">
                <a:extLst>
                  <a:ext uri="{FF2B5EF4-FFF2-40B4-BE49-F238E27FC236}">
                    <a16:creationId xmlns:a16="http://schemas.microsoft.com/office/drawing/2014/main" id="{69347FB6-F910-4469-94AE-28AA2D2DE4BD}"/>
                  </a:ext>
                </a:extLst>
              </p:cNvPr>
              <p:cNvSpPr>
                <a:spLocks/>
              </p:cNvSpPr>
              <p:nvPr/>
            </p:nvSpPr>
            <p:spPr bwMode="auto">
              <a:xfrm>
                <a:off x="4618" y="2216"/>
                <a:ext cx="199" cy="37"/>
              </a:xfrm>
              <a:custGeom>
                <a:avLst/>
                <a:gdLst>
                  <a:gd name="T0" fmla="*/ 1 w 199"/>
                  <a:gd name="T1" fmla="*/ 0 h 37"/>
                  <a:gd name="T2" fmla="*/ 196 w 199"/>
                  <a:gd name="T3" fmla="*/ 34 h 37"/>
                  <a:gd name="T4" fmla="*/ 197 w 199"/>
                  <a:gd name="T5" fmla="*/ 36 h 37"/>
                  <a:gd name="T6" fmla="*/ 199 w 199"/>
                  <a:gd name="T7" fmla="*/ 37 h 37"/>
                  <a:gd name="T8" fmla="*/ 0 w 199"/>
                  <a:gd name="T9" fmla="*/ 2 h 37"/>
                  <a:gd name="T10" fmla="*/ 1 w 199"/>
                  <a:gd name="T11" fmla="*/ 2 h 37"/>
                  <a:gd name="T12" fmla="*/ 1 w 199"/>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9" h="37">
                    <a:moveTo>
                      <a:pt x="1" y="0"/>
                    </a:moveTo>
                    <a:lnTo>
                      <a:pt x="196" y="34"/>
                    </a:lnTo>
                    <a:lnTo>
                      <a:pt x="197" y="36"/>
                    </a:lnTo>
                    <a:lnTo>
                      <a:pt x="199" y="37"/>
                    </a:lnTo>
                    <a:lnTo>
                      <a:pt x="0" y="2"/>
                    </a:lnTo>
                    <a:lnTo>
                      <a:pt x="1" y="2"/>
                    </a:lnTo>
                    <a:lnTo>
                      <a:pt x="1"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0" name="Freeform 322">
                <a:extLst>
                  <a:ext uri="{FF2B5EF4-FFF2-40B4-BE49-F238E27FC236}">
                    <a16:creationId xmlns:a16="http://schemas.microsoft.com/office/drawing/2014/main" id="{2C36D166-9CD1-4A8D-A860-9822E914564A}"/>
                  </a:ext>
                </a:extLst>
              </p:cNvPr>
              <p:cNvSpPr>
                <a:spLocks/>
              </p:cNvSpPr>
              <p:nvPr/>
            </p:nvSpPr>
            <p:spPr bwMode="auto">
              <a:xfrm>
                <a:off x="4618" y="2218"/>
                <a:ext cx="202" cy="39"/>
              </a:xfrm>
              <a:custGeom>
                <a:avLst/>
                <a:gdLst>
                  <a:gd name="T0" fmla="*/ 1 w 202"/>
                  <a:gd name="T1" fmla="*/ 0 h 39"/>
                  <a:gd name="T2" fmla="*/ 197 w 202"/>
                  <a:gd name="T3" fmla="*/ 34 h 39"/>
                  <a:gd name="T4" fmla="*/ 199 w 202"/>
                  <a:gd name="T5" fmla="*/ 35 h 39"/>
                  <a:gd name="T6" fmla="*/ 202 w 202"/>
                  <a:gd name="T7" fmla="*/ 39 h 39"/>
                  <a:gd name="T8" fmla="*/ 0 w 202"/>
                  <a:gd name="T9" fmla="*/ 2 h 39"/>
                  <a:gd name="T10" fmla="*/ 0 w 202"/>
                  <a:gd name="T11" fmla="*/ 0 h 39"/>
                  <a:gd name="T12" fmla="*/ 1 w 202"/>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2" h="39">
                    <a:moveTo>
                      <a:pt x="1" y="0"/>
                    </a:moveTo>
                    <a:lnTo>
                      <a:pt x="197" y="34"/>
                    </a:lnTo>
                    <a:lnTo>
                      <a:pt x="199" y="35"/>
                    </a:lnTo>
                    <a:lnTo>
                      <a:pt x="202" y="39"/>
                    </a:lnTo>
                    <a:lnTo>
                      <a:pt x="0" y="2"/>
                    </a:lnTo>
                    <a:lnTo>
                      <a:pt x="0" y="0"/>
                    </a:lnTo>
                    <a:lnTo>
                      <a:pt x="1"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1" name="Freeform 323">
                <a:extLst>
                  <a:ext uri="{FF2B5EF4-FFF2-40B4-BE49-F238E27FC236}">
                    <a16:creationId xmlns:a16="http://schemas.microsoft.com/office/drawing/2014/main" id="{69DA2011-B401-477E-89A1-B7E959AB3B6E}"/>
                  </a:ext>
                </a:extLst>
              </p:cNvPr>
              <p:cNvSpPr>
                <a:spLocks/>
              </p:cNvSpPr>
              <p:nvPr/>
            </p:nvSpPr>
            <p:spPr bwMode="auto">
              <a:xfrm>
                <a:off x="4616" y="2218"/>
                <a:ext cx="206" cy="40"/>
              </a:xfrm>
              <a:custGeom>
                <a:avLst/>
                <a:gdLst>
                  <a:gd name="T0" fmla="*/ 2 w 206"/>
                  <a:gd name="T1" fmla="*/ 0 h 40"/>
                  <a:gd name="T2" fmla="*/ 201 w 206"/>
                  <a:gd name="T3" fmla="*/ 35 h 40"/>
                  <a:gd name="T4" fmla="*/ 204 w 206"/>
                  <a:gd name="T5" fmla="*/ 39 h 40"/>
                  <a:gd name="T6" fmla="*/ 206 w 206"/>
                  <a:gd name="T7" fmla="*/ 40 h 40"/>
                  <a:gd name="T8" fmla="*/ 0 w 206"/>
                  <a:gd name="T9" fmla="*/ 3 h 40"/>
                  <a:gd name="T10" fmla="*/ 2 w 206"/>
                  <a:gd name="T11" fmla="*/ 2 h 40"/>
                  <a:gd name="T12" fmla="*/ 2 w 206"/>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40">
                    <a:moveTo>
                      <a:pt x="2" y="0"/>
                    </a:moveTo>
                    <a:lnTo>
                      <a:pt x="201" y="35"/>
                    </a:lnTo>
                    <a:lnTo>
                      <a:pt x="204" y="39"/>
                    </a:lnTo>
                    <a:lnTo>
                      <a:pt x="206" y="40"/>
                    </a:lnTo>
                    <a:lnTo>
                      <a:pt x="0" y="3"/>
                    </a:lnTo>
                    <a:lnTo>
                      <a:pt x="2" y="2"/>
                    </a:lnTo>
                    <a:lnTo>
                      <a:pt x="2"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2" name="Freeform 324">
                <a:extLst>
                  <a:ext uri="{FF2B5EF4-FFF2-40B4-BE49-F238E27FC236}">
                    <a16:creationId xmlns:a16="http://schemas.microsoft.com/office/drawing/2014/main" id="{0259327B-E5CC-409D-BD36-6073B92D57B7}"/>
                  </a:ext>
                </a:extLst>
              </p:cNvPr>
              <p:cNvSpPr>
                <a:spLocks/>
              </p:cNvSpPr>
              <p:nvPr/>
            </p:nvSpPr>
            <p:spPr bwMode="auto">
              <a:xfrm>
                <a:off x="4616" y="2220"/>
                <a:ext cx="208" cy="40"/>
              </a:xfrm>
              <a:custGeom>
                <a:avLst/>
                <a:gdLst>
                  <a:gd name="T0" fmla="*/ 2 w 208"/>
                  <a:gd name="T1" fmla="*/ 0 h 40"/>
                  <a:gd name="T2" fmla="*/ 204 w 208"/>
                  <a:gd name="T3" fmla="*/ 37 h 40"/>
                  <a:gd name="T4" fmla="*/ 206 w 208"/>
                  <a:gd name="T5" fmla="*/ 38 h 40"/>
                  <a:gd name="T6" fmla="*/ 208 w 208"/>
                  <a:gd name="T7" fmla="*/ 40 h 40"/>
                  <a:gd name="T8" fmla="*/ 0 w 208"/>
                  <a:gd name="T9" fmla="*/ 3 h 40"/>
                  <a:gd name="T10" fmla="*/ 0 w 208"/>
                  <a:gd name="T11" fmla="*/ 1 h 40"/>
                  <a:gd name="T12" fmla="*/ 2 w 208"/>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8" h="40">
                    <a:moveTo>
                      <a:pt x="2" y="0"/>
                    </a:moveTo>
                    <a:lnTo>
                      <a:pt x="204" y="37"/>
                    </a:lnTo>
                    <a:lnTo>
                      <a:pt x="206" y="38"/>
                    </a:lnTo>
                    <a:lnTo>
                      <a:pt x="208" y="40"/>
                    </a:lnTo>
                    <a:lnTo>
                      <a:pt x="0" y="3"/>
                    </a:lnTo>
                    <a:lnTo>
                      <a:pt x="0" y="1"/>
                    </a:lnTo>
                    <a:lnTo>
                      <a:pt x="2"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3" name="Freeform 325">
                <a:extLst>
                  <a:ext uri="{FF2B5EF4-FFF2-40B4-BE49-F238E27FC236}">
                    <a16:creationId xmlns:a16="http://schemas.microsoft.com/office/drawing/2014/main" id="{4A158566-A035-4AC1-855B-828AD610D570}"/>
                  </a:ext>
                </a:extLst>
              </p:cNvPr>
              <p:cNvSpPr>
                <a:spLocks/>
              </p:cNvSpPr>
              <p:nvPr/>
            </p:nvSpPr>
            <p:spPr bwMode="auto">
              <a:xfrm>
                <a:off x="4616" y="2221"/>
                <a:ext cx="209" cy="41"/>
              </a:xfrm>
              <a:custGeom>
                <a:avLst/>
                <a:gdLst>
                  <a:gd name="T0" fmla="*/ 0 w 209"/>
                  <a:gd name="T1" fmla="*/ 0 h 41"/>
                  <a:gd name="T2" fmla="*/ 206 w 209"/>
                  <a:gd name="T3" fmla="*/ 37 h 41"/>
                  <a:gd name="T4" fmla="*/ 208 w 209"/>
                  <a:gd name="T5" fmla="*/ 39 h 41"/>
                  <a:gd name="T6" fmla="*/ 209 w 209"/>
                  <a:gd name="T7" fmla="*/ 41 h 41"/>
                  <a:gd name="T8" fmla="*/ 0 w 209"/>
                  <a:gd name="T9" fmla="*/ 4 h 41"/>
                  <a:gd name="T10" fmla="*/ 0 w 209"/>
                  <a:gd name="T11" fmla="*/ 2 h 41"/>
                  <a:gd name="T12" fmla="*/ 0 w 209"/>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41">
                    <a:moveTo>
                      <a:pt x="0" y="0"/>
                    </a:moveTo>
                    <a:lnTo>
                      <a:pt x="206" y="37"/>
                    </a:lnTo>
                    <a:lnTo>
                      <a:pt x="208" y="39"/>
                    </a:lnTo>
                    <a:lnTo>
                      <a:pt x="209" y="41"/>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4" name="Freeform 326">
                <a:extLst>
                  <a:ext uri="{FF2B5EF4-FFF2-40B4-BE49-F238E27FC236}">
                    <a16:creationId xmlns:a16="http://schemas.microsoft.com/office/drawing/2014/main" id="{41CA568D-5600-45CA-8B1E-2A15906DD84B}"/>
                  </a:ext>
                </a:extLst>
              </p:cNvPr>
              <p:cNvSpPr>
                <a:spLocks/>
              </p:cNvSpPr>
              <p:nvPr/>
            </p:nvSpPr>
            <p:spPr bwMode="auto">
              <a:xfrm>
                <a:off x="4614" y="2223"/>
                <a:ext cx="215" cy="41"/>
              </a:xfrm>
              <a:custGeom>
                <a:avLst/>
                <a:gdLst>
                  <a:gd name="T0" fmla="*/ 2 w 215"/>
                  <a:gd name="T1" fmla="*/ 0 h 41"/>
                  <a:gd name="T2" fmla="*/ 210 w 215"/>
                  <a:gd name="T3" fmla="*/ 37 h 41"/>
                  <a:gd name="T4" fmla="*/ 211 w 215"/>
                  <a:gd name="T5" fmla="*/ 39 h 41"/>
                  <a:gd name="T6" fmla="*/ 213 w 215"/>
                  <a:gd name="T7" fmla="*/ 41 h 41"/>
                  <a:gd name="T8" fmla="*/ 213 w 215"/>
                  <a:gd name="T9" fmla="*/ 41 h 41"/>
                  <a:gd name="T10" fmla="*/ 215 w 215"/>
                  <a:gd name="T11" fmla="*/ 41 h 41"/>
                  <a:gd name="T12" fmla="*/ 0 w 215"/>
                  <a:gd name="T13" fmla="*/ 3 h 41"/>
                  <a:gd name="T14" fmla="*/ 2 w 215"/>
                  <a:gd name="T15" fmla="*/ 2 h 41"/>
                  <a:gd name="T16" fmla="*/ 2 w 21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1">
                    <a:moveTo>
                      <a:pt x="2" y="0"/>
                    </a:moveTo>
                    <a:lnTo>
                      <a:pt x="210" y="37"/>
                    </a:lnTo>
                    <a:lnTo>
                      <a:pt x="211" y="39"/>
                    </a:lnTo>
                    <a:lnTo>
                      <a:pt x="213" y="41"/>
                    </a:lnTo>
                    <a:lnTo>
                      <a:pt x="215" y="41"/>
                    </a:lnTo>
                    <a:lnTo>
                      <a:pt x="0" y="3"/>
                    </a:lnTo>
                    <a:lnTo>
                      <a:pt x="2" y="2"/>
                    </a:lnTo>
                    <a:lnTo>
                      <a:pt x="2"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5" name="Freeform 327">
                <a:extLst>
                  <a:ext uri="{FF2B5EF4-FFF2-40B4-BE49-F238E27FC236}">
                    <a16:creationId xmlns:a16="http://schemas.microsoft.com/office/drawing/2014/main" id="{808A43EF-AF19-4126-9D73-333768BE82BF}"/>
                  </a:ext>
                </a:extLst>
              </p:cNvPr>
              <p:cNvSpPr>
                <a:spLocks/>
              </p:cNvSpPr>
              <p:nvPr/>
            </p:nvSpPr>
            <p:spPr bwMode="auto">
              <a:xfrm>
                <a:off x="4614" y="2225"/>
                <a:ext cx="215" cy="42"/>
              </a:xfrm>
              <a:custGeom>
                <a:avLst/>
                <a:gdLst>
                  <a:gd name="T0" fmla="*/ 2 w 215"/>
                  <a:gd name="T1" fmla="*/ 0 h 42"/>
                  <a:gd name="T2" fmla="*/ 211 w 215"/>
                  <a:gd name="T3" fmla="*/ 37 h 42"/>
                  <a:gd name="T4" fmla="*/ 213 w 215"/>
                  <a:gd name="T5" fmla="*/ 39 h 42"/>
                  <a:gd name="T6" fmla="*/ 213 w 215"/>
                  <a:gd name="T7" fmla="*/ 39 h 42"/>
                  <a:gd name="T8" fmla="*/ 215 w 215"/>
                  <a:gd name="T9" fmla="*/ 40 h 42"/>
                  <a:gd name="T10" fmla="*/ 215 w 215"/>
                  <a:gd name="T11" fmla="*/ 42 h 42"/>
                  <a:gd name="T12" fmla="*/ 0 w 215"/>
                  <a:gd name="T13" fmla="*/ 3 h 42"/>
                  <a:gd name="T14" fmla="*/ 0 w 215"/>
                  <a:gd name="T15" fmla="*/ 1 h 42"/>
                  <a:gd name="T16" fmla="*/ 2 w 21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2">
                    <a:moveTo>
                      <a:pt x="2" y="0"/>
                    </a:moveTo>
                    <a:lnTo>
                      <a:pt x="211" y="37"/>
                    </a:lnTo>
                    <a:lnTo>
                      <a:pt x="213" y="39"/>
                    </a:lnTo>
                    <a:lnTo>
                      <a:pt x="215" y="40"/>
                    </a:lnTo>
                    <a:lnTo>
                      <a:pt x="215" y="42"/>
                    </a:lnTo>
                    <a:lnTo>
                      <a:pt x="0" y="3"/>
                    </a:lnTo>
                    <a:lnTo>
                      <a:pt x="0" y="1"/>
                    </a:lnTo>
                    <a:lnTo>
                      <a:pt x="2" y="0"/>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6" name="Freeform 328">
                <a:extLst>
                  <a:ext uri="{FF2B5EF4-FFF2-40B4-BE49-F238E27FC236}">
                    <a16:creationId xmlns:a16="http://schemas.microsoft.com/office/drawing/2014/main" id="{666F793D-BBF0-4348-99FE-53FD08C735B9}"/>
                  </a:ext>
                </a:extLst>
              </p:cNvPr>
              <p:cNvSpPr>
                <a:spLocks/>
              </p:cNvSpPr>
              <p:nvPr/>
            </p:nvSpPr>
            <p:spPr bwMode="auto">
              <a:xfrm>
                <a:off x="4614" y="2226"/>
                <a:ext cx="216" cy="43"/>
              </a:xfrm>
              <a:custGeom>
                <a:avLst/>
                <a:gdLst>
                  <a:gd name="T0" fmla="*/ 0 w 216"/>
                  <a:gd name="T1" fmla="*/ 0 h 43"/>
                  <a:gd name="T2" fmla="*/ 215 w 216"/>
                  <a:gd name="T3" fmla="*/ 38 h 43"/>
                  <a:gd name="T4" fmla="*/ 215 w 216"/>
                  <a:gd name="T5" fmla="*/ 41 h 43"/>
                  <a:gd name="T6" fmla="*/ 216 w 216"/>
                  <a:gd name="T7" fmla="*/ 43 h 43"/>
                  <a:gd name="T8" fmla="*/ 0 w 216"/>
                  <a:gd name="T9" fmla="*/ 4 h 43"/>
                  <a:gd name="T10" fmla="*/ 0 w 216"/>
                  <a:gd name="T11" fmla="*/ 2 h 43"/>
                  <a:gd name="T12" fmla="*/ 0 w 21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3">
                    <a:moveTo>
                      <a:pt x="0" y="0"/>
                    </a:moveTo>
                    <a:lnTo>
                      <a:pt x="215" y="38"/>
                    </a:lnTo>
                    <a:lnTo>
                      <a:pt x="215" y="41"/>
                    </a:lnTo>
                    <a:lnTo>
                      <a:pt x="216" y="43"/>
                    </a:lnTo>
                    <a:lnTo>
                      <a:pt x="0" y="4"/>
                    </a:lnTo>
                    <a:lnTo>
                      <a:pt x="0" y="2"/>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7" name="Freeform 329">
                <a:extLst>
                  <a:ext uri="{FF2B5EF4-FFF2-40B4-BE49-F238E27FC236}">
                    <a16:creationId xmlns:a16="http://schemas.microsoft.com/office/drawing/2014/main" id="{5E273FC2-3725-4E83-89E9-97F2EE8FFEF1}"/>
                  </a:ext>
                </a:extLst>
              </p:cNvPr>
              <p:cNvSpPr>
                <a:spLocks/>
              </p:cNvSpPr>
              <p:nvPr/>
            </p:nvSpPr>
            <p:spPr bwMode="auto">
              <a:xfrm>
                <a:off x="4613" y="2228"/>
                <a:ext cx="219" cy="42"/>
              </a:xfrm>
              <a:custGeom>
                <a:avLst/>
                <a:gdLst>
                  <a:gd name="T0" fmla="*/ 1 w 219"/>
                  <a:gd name="T1" fmla="*/ 0 h 42"/>
                  <a:gd name="T2" fmla="*/ 216 w 219"/>
                  <a:gd name="T3" fmla="*/ 39 h 42"/>
                  <a:gd name="T4" fmla="*/ 217 w 219"/>
                  <a:gd name="T5" fmla="*/ 41 h 42"/>
                  <a:gd name="T6" fmla="*/ 219 w 219"/>
                  <a:gd name="T7" fmla="*/ 42 h 42"/>
                  <a:gd name="T8" fmla="*/ 0 w 219"/>
                  <a:gd name="T9" fmla="*/ 3 h 42"/>
                  <a:gd name="T10" fmla="*/ 1 w 219"/>
                  <a:gd name="T11" fmla="*/ 2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6" y="39"/>
                    </a:lnTo>
                    <a:lnTo>
                      <a:pt x="217" y="41"/>
                    </a:lnTo>
                    <a:lnTo>
                      <a:pt x="219" y="42"/>
                    </a:lnTo>
                    <a:lnTo>
                      <a:pt x="0" y="3"/>
                    </a:lnTo>
                    <a:lnTo>
                      <a:pt x="1" y="2"/>
                    </a:lnTo>
                    <a:lnTo>
                      <a:pt x="1"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8" name="Freeform 330">
                <a:extLst>
                  <a:ext uri="{FF2B5EF4-FFF2-40B4-BE49-F238E27FC236}">
                    <a16:creationId xmlns:a16="http://schemas.microsoft.com/office/drawing/2014/main" id="{C0463E67-3E64-4A85-9524-2E47CAD4EF86}"/>
                  </a:ext>
                </a:extLst>
              </p:cNvPr>
              <p:cNvSpPr>
                <a:spLocks/>
              </p:cNvSpPr>
              <p:nvPr/>
            </p:nvSpPr>
            <p:spPr bwMode="auto">
              <a:xfrm>
                <a:off x="4613" y="2230"/>
                <a:ext cx="219" cy="42"/>
              </a:xfrm>
              <a:custGeom>
                <a:avLst/>
                <a:gdLst>
                  <a:gd name="T0" fmla="*/ 1 w 219"/>
                  <a:gd name="T1" fmla="*/ 0 h 42"/>
                  <a:gd name="T2" fmla="*/ 217 w 219"/>
                  <a:gd name="T3" fmla="*/ 39 h 42"/>
                  <a:gd name="T4" fmla="*/ 219 w 219"/>
                  <a:gd name="T5" fmla="*/ 40 h 42"/>
                  <a:gd name="T6" fmla="*/ 219 w 219"/>
                  <a:gd name="T7" fmla="*/ 42 h 42"/>
                  <a:gd name="T8" fmla="*/ 0 w 219"/>
                  <a:gd name="T9" fmla="*/ 3 h 42"/>
                  <a:gd name="T10" fmla="*/ 0 w 219"/>
                  <a:gd name="T11" fmla="*/ 1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7" y="39"/>
                    </a:lnTo>
                    <a:lnTo>
                      <a:pt x="219" y="40"/>
                    </a:lnTo>
                    <a:lnTo>
                      <a:pt x="219" y="42"/>
                    </a:lnTo>
                    <a:lnTo>
                      <a:pt x="0" y="3"/>
                    </a:lnTo>
                    <a:lnTo>
                      <a:pt x="0" y="1"/>
                    </a:lnTo>
                    <a:lnTo>
                      <a:pt x="1"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19" name="Freeform 331">
                <a:extLst>
                  <a:ext uri="{FF2B5EF4-FFF2-40B4-BE49-F238E27FC236}">
                    <a16:creationId xmlns:a16="http://schemas.microsoft.com/office/drawing/2014/main" id="{147122FF-2A00-4621-8AE8-35FA00B30DEC}"/>
                  </a:ext>
                </a:extLst>
              </p:cNvPr>
              <p:cNvSpPr>
                <a:spLocks/>
              </p:cNvSpPr>
              <p:nvPr/>
            </p:nvSpPr>
            <p:spPr bwMode="auto">
              <a:xfrm>
                <a:off x="4613" y="2231"/>
                <a:ext cx="221" cy="43"/>
              </a:xfrm>
              <a:custGeom>
                <a:avLst/>
                <a:gdLst>
                  <a:gd name="T0" fmla="*/ 0 w 221"/>
                  <a:gd name="T1" fmla="*/ 0 h 43"/>
                  <a:gd name="T2" fmla="*/ 219 w 221"/>
                  <a:gd name="T3" fmla="*/ 39 h 43"/>
                  <a:gd name="T4" fmla="*/ 219 w 221"/>
                  <a:gd name="T5" fmla="*/ 41 h 43"/>
                  <a:gd name="T6" fmla="*/ 221 w 221"/>
                  <a:gd name="T7" fmla="*/ 43 h 43"/>
                  <a:gd name="T8" fmla="*/ 0 w 221"/>
                  <a:gd name="T9" fmla="*/ 4 h 43"/>
                  <a:gd name="T10" fmla="*/ 0 w 221"/>
                  <a:gd name="T11" fmla="*/ 2 h 43"/>
                  <a:gd name="T12" fmla="*/ 0 w 221"/>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3">
                    <a:moveTo>
                      <a:pt x="0" y="0"/>
                    </a:moveTo>
                    <a:lnTo>
                      <a:pt x="219" y="39"/>
                    </a:lnTo>
                    <a:lnTo>
                      <a:pt x="219" y="41"/>
                    </a:lnTo>
                    <a:lnTo>
                      <a:pt x="221" y="43"/>
                    </a:lnTo>
                    <a:lnTo>
                      <a:pt x="0" y="4"/>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0" name="Freeform 332">
                <a:extLst>
                  <a:ext uri="{FF2B5EF4-FFF2-40B4-BE49-F238E27FC236}">
                    <a16:creationId xmlns:a16="http://schemas.microsoft.com/office/drawing/2014/main" id="{146CCA3D-18BD-44C4-8B53-3BEB145706ED}"/>
                  </a:ext>
                </a:extLst>
              </p:cNvPr>
              <p:cNvSpPr>
                <a:spLocks/>
              </p:cNvSpPr>
              <p:nvPr/>
            </p:nvSpPr>
            <p:spPr bwMode="auto">
              <a:xfrm>
                <a:off x="4613" y="2233"/>
                <a:ext cx="221" cy="42"/>
              </a:xfrm>
              <a:custGeom>
                <a:avLst/>
                <a:gdLst>
                  <a:gd name="T0" fmla="*/ 0 w 221"/>
                  <a:gd name="T1" fmla="*/ 0 h 42"/>
                  <a:gd name="T2" fmla="*/ 219 w 221"/>
                  <a:gd name="T3" fmla="*/ 39 h 42"/>
                  <a:gd name="T4" fmla="*/ 221 w 221"/>
                  <a:gd name="T5" fmla="*/ 41 h 42"/>
                  <a:gd name="T6" fmla="*/ 221 w 221"/>
                  <a:gd name="T7" fmla="*/ 42 h 42"/>
                  <a:gd name="T8" fmla="*/ 0 w 221"/>
                  <a:gd name="T9" fmla="*/ 4 h 42"/>
                  <a:gd name="T10" fmla="*/ 0 w 221"/>
                  <a:gd name="T11" fmla="*/ 2 h 42"/>
                  <a:gd name="T12" fmla="*/ 0 w 221"/>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2">
                    <a:moveTo>
                      <a:pt x="0" y="0"/>
                    </a:moveTo>
                    <a:lnTo>
                      <a:pt x="219" y="39"/>
                    </a:lnTo>
                    <a:lnTo>
                      <a:pt x="221" y="41"/>
                    </a:lnTo>
                    <a:lnTo>
                      <a:pt x="221" y="42"/>
                    </a:lnTo>
                    <a:lnTo>
                      <a:pt x="0" y="4"/>
                    </a:lnTo>
                    <a:lnTo>
                      <a:pt x="0"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1" name="Freeform 333">
                <a:extLst>
                  <a:ext uri="{FF2B5EF4-FFF2-40B4-BE49-F238E27FC236}">
                    <a16:creationId xmlns:a16="http://schemas.microsoft.com/office/drawing/2014/main" id="{EA01A23E-8915-451B-BDC3-59B140E85D61}"/>
                  </a:ext>
                </a:extLst>
              </p:cNvPr>
              <p:cNvSpPr>
                <a:spLocks/>
              </p:cNvSpPr>
              <p:nvPr/>
            </p:nvSpPr>
            <p:spPr bwMode="auto">
              <a:xfrm>
                <a:off x="4611" y="2235"/>
                <a:ext cx="225" cy="42"/>
              </a:xfrm>
              <a:custGeom>
                <a:avLst/>
                <a:gdLst>
                  <a:gd name="T0" fmla="*/ 2 w 225"/>
                  <a:gd name="T1" fmla="*/ 0 h 42"/>
                  <a:gd name="T2" fmla="*/ 223 w 225"/>
                  <a:gd name="T3" fmla="*/ 39 h 42"/>
                  <a:gd name="T4" fmla="*/ 223 w 225"/>
                  <a:gd name="T5" fmla="*/ 40 h 42"/>
                  <a:gd name="T6" fmla="*/ 225 w 225"/>
                  <a:gd name="T7" fmla="*/ 42 h 42"/>
                  <a:gd name="T8" fmla="*/ 0 w 225"/>
                  <a:gd name="T9" fmla="*/ 3 h 42"/>
                  <a:gd name="T10" fmla="*/ 2 w 225"/>
                  <a:gd name="T11" fmla="*/ 2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9"/>
                    </a:lnTo>
                    <a:lnTo>
                      <a:pt x="223" y="40"/>
                    </a:lnTo>
                    <a:lnTo>
                      <a:pt x="225" y="42"/>
                    </a:lnTo>
                    <a:lnTo>
                      <a:pt x="0" y="3"/>
                    </a:lnTo>
                    <a:lnTo>
                      <a:pt x="2" y="2"/>
                    </a:lnTo>
                    <a:lnTo>
                      <a:pt x="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2" name="Freeform 334">
                <a:extLst>
                  <a:ext uri="{FF2B5EF4-FFF2-40B4-BE49-F238E27FC236}">
                    <a16:creationId xmlns:a16="http://schemas.microsoft.com/office/drawing/2014/main" id="{147A7CDD-2334-4FB2-8E57-0FC69D54B5EF}"/>
                  </a:ext>
                </a:extLst>
              </p:cNvPr>
              <p:cNvSpPr>
                <a:spLocks/>
              </p:cNvSpPr>
              <p:nvPr/>
            </p:nvSpPr>
            <p:spPr bwMode="auto">
              <a:xfrm>
                <a:off x="4611" y="2237"/>
                <a:ext cx="225" cy="42"/>
              </a:xfrm>
              <a:custGeom>
                <a:avLst/>
                <a:gdLst>
                  <a:gd name="T0" fmla="*/ 2 w 225"/>
                  <a:gd name="T1" fmla="*/ 0 h 42"/>
                  <a:gd name="T2" fmla="*/ 223 w 225"/>
                  <a:gd name="T3" fmla="*/ 38 h 42"/>
                  <a:gd name="T4" fmla="*/ 225 w 225"/>
                  <a:gd name="T5" fmla="*/ 40 h 42"/>
                  <a:gd name="T6" fmla="*/ 225 w 225"/>
                  <a:gd name="T7" fmla="*/ 42 h 42"/>
                  <a:gd name="T8" fmla="*/ 0 w 225"/>
                  <a:gd name="T9" fmla="*/ 3 h 42"/>
                  <a:gd name="T10" fmla="*/ 0 w 225"/>
                  <a:gd name="T11" fmla="*/ 1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8"/>
                    </a:lnTo>
                    <a:lnTo>
                      <a:pt x="225" y="40"/>
                    </a:lnTo>
                    <a:lnTo>
                      <a:pt x="225" y="42"/>
                    </a:lnTo>
                    <a:lnTo>
                      <a:pt x="0" y="3"/>
                    </a:lnTo>
                    <a:lnTo>
                      <a:pt x="0" y="1"/>
                    </a:lnTo>
                    <a:lnTo>
                      <a:pt x="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3" name="Freeform 335">
                <a:extLst>
                  <a:ext uri="{FF2B5EF4-FFF2-40B4-BE49-F238E27FC236}">
                    <a16:creationId xmlns:a16="http://schemas.microsoft.com/office/drawing/2014/main" id="{92941BF7-1B05-400B-A465-383CBC1A90D2}"/>
                  </a:ext>
                </a:extLst>
              </p:cNvPr>
              <p:cNvSpPr>
                <a:spLocks/>
              </p:cNvSpPr>
              <p:nvPr/>
            </p:nvSpPr>
            <p:spPr bwMode="auto">
              <a:xfrm>
                <a:off x="4611" y="2238"/>
                <a:ext cx="225" cy="42"/>
              </a:xfrm>
              <a:custGeom>
                <a:avLst/>
                <a:gdLst>
                  <a:gd name="T0" fmla="*/ 0 w 225"/>
                  <a:gd name="T1" fmla="*/ 0 h 42"/>
                  <a:gd name="T2" fmla="*/ 225 w 225"/>
                  <a:gd name="T3" fmla="*/ 39 h 42"/>
                  <a:gd name="T4" fmla="*/ 225 w 225"/>
                  <a:gd name="T5" fmla="*/ 41 h 42"/>
                  <a:gd name="T6" fmla="*/ 225 w 225"/>
                  <a:gd name="T7" fmla="*/ 42 h 42"/>
                  <a:gd name="T8" fmla="*/ 0 w 225"/>
                  <a:gd name="T9" fmla="*/ 4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1"/>
                    </a:lnTo>
                    <a:lnTo>
                      <a:pt x="225" y="42"/>
                    </a:lnTo>
                    <a:lnTo>
                      <a:pt x="0" y="4"/>
                    </a:lnTo>
                    <a:lnTo>
                      <a:pt x="0" y="2"/>
                    </a:lnTo>
                    <a:lnTo>
                      <a:pt x="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4" name="Freeform 336">
                <a:extLst>
                  <a:ext uri="{FF2B5EF4-FFF2-40B4-BE49-F238E27FC236}">
                    <a16:creationId xmlns:a16="http://schemas.microsoft.com/office/drawing/2014/main" id="{BCF95F2A-1001-4A6E-84FE-A2B8C07473D5}"/>
                  </a:ext>
                </a:extLst>
              </p:cNvPr>
              <p:cNvSpPr>
                <a:spLocks/>
              </p:cNvSpPr>
              <p:nvPr/>
            </p:nvSpPr>
            <p:spPr bwMode="auto">
              <a:xfrm>
                <a:off x="4611" y="2240"/>
                <a:ext cx="225" cy="42"/>
              </a:xfrm>
              <a:custGeom>
                <a:avLst/>
                <a:gdLst>
                  <a:gd name="T0" fmla="*/ 0 w 225"/>
                  <a:gd name="T1" fmla="*/ 0 h 42"/>
                  <a:gd name="T2" fmla="*/ 225 w 225"/>
                  <a:gd name="T3" fmla="*/ 39 h 42"/>
                  <a:gd name="T4" fmla="*/ 225 w 225"/>
                  <a:gd name="T5" fmla="*/ 40 h 42"/>
                  <a:gd name="T6" fmla="*/ 225 w 225"/>
                  <a:gd name="T7" fmla="*/ 42 h 42"/>
                  <a:gd name="T8" fmla="*/ 0 w 225"/>
                  <a:gd name="T9" fmla="*/ 3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0"/>
                    </a:lnTo>
                    <a:lnTo>
                      <a:pt x="225" y="42"/>
                    </a:lnTo>
                    <a:lnTo>
                      <a:pt x="0" y="3"/>
                    </a:lnTo>
                    <a:lnTo>
                      <a:pt x="0" y="2"/>
                    </a:lnTo>
                    <a:lnTo>
                      <a:pt x="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5" name="Freeform 337">
                <a:extLst>
                  <a:ext uri="{FF2B5EF4-FFF2-40B4-BE49-F238E27FC236}">
                    <a16:creationId xmlns:a16="http://schemas.microsoft.com/office/drawing/2014/main" id="{147F3428-FC3F-4AC5-BF47-53B5BE95E99F}"/>
                  </a:ext>
                </a:extLst>
              </p:cNvPr>
              <p:cNvSpPr>
                <a:spLocks/>
              </p:cNvSpPr>
              <p:nvPr/>
            </p:nvSpPr>
            <p:spPr bwMode="auto">
              <a:xfrm>
                <a:off x="4609" y="2242"/>
                <a:ext cx="227" cy="42"/>
              </a:xfrm>
              <a:custGeom>
                <a:avLst/>
                <a:gdLst>
                  <a:gd name="T0" fmla="*/ 2 w 227"/>
                  <a:gd name="T1" fmla="*/ 0 h 42"/>
                  <a:gd name="T2" fmla="*/ 227 w 227"/>
                  <a:gd name="T3" fmla="*/ 38 h 42"/>
                  <a:gd name="T4" fmla="*/ 227 w 227"/>
                  <a:gd name="T5" fmla="*/ 40 h 42"/>
                  <a:gd name="T6" fmla="*/ 227 w 227"/>
                  <a:gd name="T7" fmla="*/ 42 h 42"/>
                  <a:gd name="T8" fmla="*/ 0 w 227"/>
                  <a:gd name="T9" fmla="*/ 3 h 42"/>
                  <a:gd name="T10" fmla="*/ 2 w 227"/>
                  <a:gd name="T11" fmla="*/ 1 h 42"/>
                  <a:gd name="T12" fmla="*/ 2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2" y="0"/>
                    </a:moveTo>
                    <a:lnTo>
                      <a:pt x="227" y="38"/>
                    </a:lnTo>
                    <a:lnTo>
                      <a:pt x="227" y="40"/>
                    </a:lnTo>
                    <a:lnTo>
                      <a:pt x="227" y="42"/>
                    </a:lnTo>
                    <a:lnTo>
                      <a:pt x="0" y="3"/>
                    </a:lnTo>
                    <a:lnTo>
                      <a:pt x="2" y="1"/>
                    </a:lnTo>
                    <a:lnTo>
                      <a:pt x="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6" name="Freeform 338">
                <a:extLst>
                  <a:ext uri="{FF2B5EF4-FFF2-40B4-BE49-F238E27FC236}">
                    <a16:creationId xmlns:a16="http://schemas.microsoft.com/office/drawing/2014/main" id="{8A8DFDD0-2FE5-44EA-A1E1-23EF6246F600}"/>
                  </a:ext>
                </a:extLst>
              </p:cNvPr>
              <p:cNvSpPr>
                <a:spLocks/>
              </p:cNvSpPr>
              <p:nvPr/>
            </p:nvSpPr>
            <p:spPr bwMode="auto">
              <a:xfrm>
                <a:off x="4609" y="2243"/>
                <a:ext cx="227" cy="43"/>
              </a:xfrm>
              <a:custGeom>
                <a:avLst/>
                <a:gdLst>
                  <a:gd name="T0" fmla="*/ 2 w 227"/>
                  <a:gd name="T1" fmla="*/ 0 h 43"/>
                  <a:gd name="T2" fmla="*/ 227 w 227"/>
                  <a:gd name="T3" fmla="*/ 39 h 43"/>
                  <a:gd name="T4" fmla="*/ 227 w 227"/>
                  <a:gd name="T5" fmla="*/ 41 h 43"/>
                  <a:gd name="T6" fmla="*/ 227 w 227"/>
                  <a:gd name="T7" fmla="*/ 43 h 43"/>
                  <a:gd name="T8" fmla="*/ 0 w 227"/>
                  <a:gd name="T9" fmla="*/ 4 h 43"/>
                  <a:gd name="T10" fmla="*/ 0 w 227"/>
                  <a:gd name="T11" fmla="*/ 2 h 43"/>
                  <a:gd name="T12" fmla="*/ 2 w 227"/>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3">
                    <a:moveTo>
                      <a:pt x="2" y="0"/>
                    </a:moveTo>
                    <a:lnTo>
                      <a:pt x="227" y="39"/>
                    </a:lnTo>
                    <a:lnTo>
                      <a:pt x="227" y="41"/>
                    </a:lnTo>
                    <a:lnTo>
                      <a:pt x="227" y="43"/>
                    </a:lnTo>
                    <a:lnTo>
                      <a:pt x="0" y="4"/>
                    </a:lnTo>
                    <a:lnTo>
                      <a:pt x="0" y="2"/>
                    </a:lnTo>
                    <a:lnTo>
                      <a:pt x="2"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7" name="Freeform 339">
                <a:extLst>
                  <a:ext uri="{FF2B5EF4-FFF2-40B4-BE49-F238E27FC236}">
                    <a16:creationId xmlns:a16="http://schemas.microsoft.com/office/drawing/2014/main" id="{634F686A-9822-47A3-AD16-4ED526B207F4}"/>
                  </a:ext>
                </a:extLst>
              </p:cNvPr>
              <p:cNvSpPr>
                <a:spLocks/>
              </p:cNvSpPr>
              <p:nvPr/>
            </p:nvSpPr>
            <p:spPr bwMode="auto">
              <a:xfrm>
                <a:off x="4609" y="2245"/>
                <a:ext cx="227" cy="42"/>
              </a:xfrm>
              <a:custGeom>
                <a:avLst/>
                <a:gdLst>
                  <a:gd name="T0" fmla="*/ 0 w 227"/>
                  <a:gd name="T1" fmla="*/ 0 h 42"/>
                  <a:gd name="T2" fmla="*/ 227 w 227"/>
                  <a:gd name="T3" fmla="*/ 39 h 42"/>
                  <a:gd name="T4" fmla="*/ 227 w 227"/>
                  <a:gd name="T5" fmla="*/ 41 h 42"/>
                  <a:gd name="T6" fmla="*/ 227 w 227"/>
                  <a:gd name="T7" fmla="*/ 42 h 42"/>
                  <a:gd name="T8" fmla="*/ 0 w 227"/>
                  <a:gd name="T9" fmla="*/ 3 h 42"/>
                  <a:gd name="T10" fmla="*/ 0 w 227"/>
                  <a:gd name="T11" fmla="*/ 2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1"/>
                    </a:lnTo>
                    <a:lnTo>
                      <a:pt x="227" y="42"/>
                    </a:lnTo>
                    <a:lnTo>
                      <a:pt x="0" y="3"/>
                    </a:lnTo>
                    <a:lnTo>
                      <a:pt x="0" y="2"/>
                    </a:lnTo>
                    <a:lnTo>
                      <a:pt x="0"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8" name="Freeform 340">
                <a:extLst>
                  <a:ext uri="{FF2B5EF4-FFF2-40B4-BE49-F238E27FC236}">
                    <a16:creationId xmlns:a16="http://schemas.microsoft.com/office/drawing/2014/main" id="{40AF0765-9D54-4241-972F-0F9CA53A9ACE}"/>
                  </a:ext>
                </a:extLst>
              </p:cNvPr>
              <p:cNvSpPr>
                <a:spLocks/>
              </p:cNvSpPr>
              <p:nvPr/>
            </p:nvSpPr>
            <p:spPr bwMode="auto">
              <a:xfrm>
                <a:off x="4609" y="2247"/>
                <a:ext cx="227" cy="42"/>
              </a:xfrm>
              <a:custGeom>
                <a:avLst/>
                <a:gdLst>
                  <a:gd name="T0" fmla="*/ 0 w 227"/>
                  <a:gd name="T1" fmla="*/ 0 h 42"/>
                  <a:gd name="T2" fmla="*/ 227 w 227"/>
                  <a:gd name="T3" fmla="*/ 39 h 42"/>
                  <a:gd name="T4" fmla="*/ 227 w 227"/>
                  <a:gd name="T5" fmla="*/ 40 h 42"/>
                  <a:gd name="T6" fmla="*/ 227 w 227"/>
                  <a:gd name="T7" fmla="*/ 42 h 42"/>
                  <a:gd name="T8" fmla="*/ 0 w 227"/>
                  <a:gd name="T9" fmla="*/ 3 h 42"/>
                  <a:gd name="T10" fmla="*/ 0 w 227"/>
                  <a:gd name="T11" fmla="*/ 1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0"/>
                    </a:lnTo>
                    <a:lnTo>
                      <a:pt x="227" y="42"/>
                    </a:lnTo>
                    <a:lnTo>
                      <a:pt x="0" y="3"/>
                    </a:lnTo>
                    <a:lnTo>
                      <a:pt x="0" y="1"/>
                    </a:lnTo>
                    <a:lnTo>
                      <a:pt x="0" y="0"/>
                    </a:ln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29" name="Freeform 341">
                <a:extLst>
                  <a:ext uri="{FF2B5EF4-FFF2-40B4-BE49-F238E27FC236}">
                    <a16:creationId xmlns:a16="http://schemas.microsoft.com/office/drawing/2014/main" id="{9F0A661E-70DE-4464-A421-BB8A553A1290}"/>
                  </a:ext>
                </a:extLst>
              </p:cNvPr>
              <p:cNvSpPr>
                <a:spLocks/>
              </p:cNvSpPr>
              <p:nvPr/>
            </p:nvSpPr>
            <p:spPr bwMode="auto">
              <a:xfrm>
                <a:off x="4608" y="2248"/>
                <a:ext cx="228" cy="43"/>
              </a:xfrm>
              <a:custGeom>
                <a:avLst/>
                <a:gdLst>
                  <a:gd name="T0" fmla="*/ 1 w 228"/>
                  <a:gd name="T1" fmla="*/ 0 h 43"/>
                  <a:gd name="T2" fmla="*/ 228 w 228"/>
                  <a:gd name="T3" fmla="*/ 39 h 43"/>
                  <a:gd name="T4" fmla="*/ 228 w 228"/>
                  <a:gd name="T5" fmla="*/ 41 h 43"/>
                  <a:gd name="T6" fmla="*/ 226 w 228"/>
                  <a:gd name="T7" fmla="*/ 43 h 43"/>
                  <a:gd name="T8" fmla="*/ 0 w 228"/>
                  <a:gd name="T9" fmla="*/ 4 h 43"/>
                  <a:gd name="T10" fmla="*/ 1 w 228"/>
                  <a:gd name="T11" fmla="*/ 2 h 43"/>
                  <a:gd name="T12" fmla="*/ 1 w 228"/>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3">
                    <a:moveTo>
                      <a:pt x="1" y="0"/>
                    </a:moveTo>
                    <a:lnTo>
                      <a:pt x="228" y="39"/>
                    </a:lnTo>
                    <a:lnTo>
                      <a:pt x="228" y="41"/>
                    </a:lnTo>
                    <a:lnTo>
                      <a:pt x="226" y="43"/>
                    </a:lnTo>
                    <a:lnTo>
                      <a:pt x="0" y="4"/>
                    </a:lnTo>
                    <a:lnTo>
                      <a:pt x="1" y="2"/>
                    </a:lnTo>
                    <a:lnTo>
                      <a:pt x="1"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0" name="Freeform 342">
                <a:extLst>
                  <a:ext uri="{FF2B5EF4-FFF2-40B4-BE49-F238E27FC236}">
                    <a16:creationId xmlns:a16="http://schemas.microsoft.com/office/drawing/2014/main" id="{4A77A036-A3C3-4643-A7FE-3D9C72BDB14F}"/>
                  </a:ext>
                </a:extLst>
              </p:cNvPr>
              <p:cNvSpPr>
                <a:spLocks/>
              </p:cNvSpPr>
              <p:nvPr/>
            </p:nvSpPr>
            <p:spPr bwMode="auto">
              <a:xfrm>
                <a:off x="4608" y="2250"/>
                <a:ext cx="228" cy="42"/>
              </a:xfrm>
              <a:custGeom>
                <a:avLst/>
                <a:gdLst>
                  <a:gd name="T0" fmla="*/ 1 w 228"/>
                  <a:gd name="T1" fmla="*/ 0 h 42"/>
                  <a:gd name="T2" fmla="*/ 228 w 228"/>
                  <a:gd name="T3" fmla="*/ 39 h 42"/>
                  <a:gd name="T4" fmla="*/ 226 w 228"/>
                  <a:gd name="T5" fmla="*/ 41 h 42"/>
                  <a:gd name="T6" fmla="*/ 226 w 228"/>
                  <a:gd name="T7" fmla="*/ 42 h 42"/>
                  <a:gd name="T8" fmla="*/ 0 w 228"/>
                  <a:gd name="T9" fmla="*/ 3 h 42"/>
                  <a:gd name="T10" fmla="*/ 0 w 228"/>
                  <a:gd name="T11" fmla="*/ 2 h 42"/>
                  <a:gd name="T12" fmla="*/ 1 w 228"/>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2">
                    <a:moveTo>
                      <a:pt x="1" y="0"/>
                    </a:moveTo>
                    <a:lnTo>
                      <a:pt x="228" y="39"/>
                    </a:lnTo>
                    <a:lnTo>
                      <a:pt x="226" y="41"/>
                    </a:lnTo>
                    <a:lnTo>
                      <a:pt x="226" y="42"/>
                    </a:lnTo>
                    <a:lnTo>
                      <a:pt x="0" y="3"/>
                    </a:lnTo>
                    <a:lnTo>
                      <a:pt x="0" y="2"/>
                    </a:lnTo>
                    <a:lnTo>
                      <a:pt x="1"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1" name="Freeform 343">
                <a:extLst>
                  <a:ext uri="{FF2B5EF4-FFF2-40B4-BE49-F238E27FC236}">
                    <a16:creationId xmlns:a16="http://schemas.microsoft.com/office/drawing/2014/main" id="{7D3A73BC-3D57-43E0-AF14-70C9D1FCECB9}"/>
                  </a:ext>
                </a:extLst>
              </p:cNvPr>
              <p:cNvSpPr>
                <a:spLocks/>
              </p:cNvSpPr>
              <p:nvPr/>
            </p:nvSpPr>
            <p:spPr bwMode="auto">
              <a:xfrm>
                <a:off x="4608" y="2252"/>
                <a:ext cx="226" cy="42"/>
              </a:xfrm>
              <a:custGeom>
                <a:avLst/>
                <a:gdLst>
                  <a:gd name="T0" fmla="*/ 0 w 226"/>
                  <a:gd name="T1" fmla="*/ 0 h 42"/>
                  <a:gd name="T2" fmla="*/ 226 w 226"/>
                  <a:gd name="T3" fmla="*/ 39 h 42"/>
                  <a:gd name="T4" fmla="*/ 226 w 226"/>
                  <a:gd name="T5" fmla="*/ 40 h 42"/>
                  <a:gd name="T6" fmla="*/ 226 w 226"/>
                  <a:gd name="T7" fmla="*/ 42 h 42"/>
                  <a:gd name="T8" fmla="*/ 0 w 226"/>
                  <a:gd name="T9" fmla="*/ 3 h 42"/>
                  <a:gd name="T10" fmla="*/ 0 w 226"/>
                  <a:gd name="T11" fmla="*/ 1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6" y="40"/>
                    </a:lnTo>
                    <a:lnTo>
                      <a:pt x="226" y="42"/>
                    </a:lnTo>
                    <a:lnTo>
                      <a:pt x="0" y="3"/>
                    </a:lnTo>
                    <a:lnTo>
                      <a:pt x="0" y="1"/>
                    </a:lnTo>
                    <a:lnTo>
                      <a:pt x="0"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2" name="Freeform 344">
                <a:extLst>
                  <a:ext uri="{FF2B5EF4-FFF2-40B4-BE49-F238E27FC236}">
                    <a16:creationId xmlns:a16="http://schemas.microsoft.com/office/drawing/2014/main" id="{8A73A6D9-DB3B-45DA-B6A7-674399EDBFC2}"/>
                  </a:ext>
                </a:extLst>
              </p:cNvPr>
              <p:cNvSpPr>
                <a:spLocks/>
              </p:cNvSpPr>
              <p:nvPr/>
            </p:nvSpPr>
            <p:spPr bwMode="auto">
              <a:xfrm>
                <a:off x="4608" y="2253"/>
                <a:ext cx="226" cy="43"/>
              </a:xfrm>
              <a:custGeom>
                <a:avLst/>
                <a:gdLst>
                  <a:gd name="T0" fmla="*/ 0 w 226"/>
                  <a:gd name="T1" fmla="*/ 0 h 43"/>
                  <a:gd name="T2" fmla="*/ 226 w 226"/>
                  <a:gd name="T3" fmla="*/ 39 h 43"/>
                  <a:gd name="T4" fmla="*/ 226 w 226"/>
                  <a:gd name="T5" fmla="*/ 41 h 43"/>
                  <a:gd name="T6" fmla="*/ 224 w 226"/>
                  <a:gd name="T7" fmla="*/ 43 h 43"/>
                  <a:gd name="T8" fmla="*/ 0 w 226"/>
                  <a:gd name="T9" fmla="*/ 4 h 43"/>
                  <a:gd name="T10" fmla="*/ 0 w 226"/>
                  <a:gd name="T11" fmla="*/ 2 h 43"/>
                  <a:gd name="T12" fmla="*/ 0 w 22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3">
                    <a:moveTo>
                      <a:pt x="0" y="0"/>
                    </a:moveTo>
                    <a:lnTo>
                      <a:pt x="226" y="39"/>
                    </a:lnTo>
                    <a:lnTo>
                      <a:pt x="226" y="41"/>
                    </a:lnTo>
                    <a:lnTo>
                      <a:pt x="224" y="43"/>
                    </a:lnTo>
                    <a:lnTo>
                      <a:pt x="0" y="4"/>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3" name="Freeform 345">
                <a:extLst>
                  <a:ext uri="{FF2B5EF4-FFF2-40B4-BE49-F238E27FC236}">
                    <a16:creationId xmlns:a16="http://schemas.microsoft.com/office/drawing/2014/main" id="{A8082C13-34F4-46B3-8B9E-98D63DE1F65A}"/>
                  </a:ext>
                </a:extLst>
              </p:cNvPr>
              <p:cNvSpPr>
                <a:spLocks/>
              </p:cNvSpPr>
              <p:nvPr/>
            </p:nvSpPr>
            <p:spPr bwMode="auto">
              <a:xfrm>
                <a:off x="4608" y="2255"/>
                <a:ext cx="226" cy="42"/>
              </a:xfrm>
              <a:custGeom>
                <a:avLst/>
                <a:gdLst>
                  <a:gd name="T0" fmla="*/ 0 w 226"/>
                  <a:gd name="T1" fmla="*/ 0 h 42"/>
                  <a:gd name="T2" fmla="*/ 226 w 226"/>
                  <a:gd name="T3" fmla="*/ 39 h 42"/>
                  <a:gd name="T4" fmla="*/ 224 w 226"/>
                  <a:gd name="T5" fmla="*/ 41 h 42"/>
                  <a:gd name="T6" fmla="*/ 224 w 226"/>
                  <a:gd name="T7" fmla="*/ 42 h 42"/>
                  <a:gd name="T8" fmla="*/ 0 w 226"/>
                  <a:gd name="T9" fmla="*/ 3 h 42"/>
                  <a:gd name="T10" fmla="*/ 0 w 226"/>
                  <a:gd name="T11" fmla="*/ 2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4" y="41"/>
                    </a:lnTo>
                    <a:lnTo>
                      <a:pt x="224" y="42"/>
                    </a:lnTo>
                    <a:lnTo>
                      <a:pt x="0" y="3"/>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4" name="Freeform 346">
                <a:extLst>
                  <a:ext uri="{FF2B5EF4-FFF2-40B4-BE49-F238E27FC236}">
                    <a16:creationId xmlns:a16="http://schemas.microsoft.com/office/drawing/2014/main" id="{DE11174D-D0C6-4886-90B3-A2A25DE937A6}"/>
                  </a:ext>
                </a:extLst>
              </p:cNvPr>
              <p:cNvSpPr>
                <a:spLocks/>
              </p:cNvSpPr>
              <p:nvPr/>
            </p:nvSpPr>
            <p:spPr bwMode="auto">
              <a:xfrm>
                <a:off x="4608" y="2257"/>
                <a:ext cx="224" cy="42"/>
              </a:xfrm>
              <a:custGeom>
                <a:avLst/>
                <a:gdLst>
                  <a:gd name="T0" fmla="*/ 0 w 224"/>
                  <a:gd name="T1" fmla="*/ 0 h 42"/>
                  <a:gd name="T2" fmla="*/ 224 w 224"/>
                  <a:gd name="T3" fmla="*/ 39 h 42"/>
                  <a:gd name="T4" fmla="*/ 224 w 224"/>
                  <a:gd name="T5" fmla="*/ 40 h 42"/>
                  <a:gd name="T6" fmla="*/ 222 w 224"/>
                  <a:gd name="T7" fmla="*/ 42 h 42"/>
                  <a:gd name="T8" fmla="*/ 0 w 224"/>
                  <a:gd name="T9" fmla="*/ 3 h 42"/>
                  <a:gd name="T10" fmla="*/ 0 w 224"/>
                  <a:gd name="T11" fmla="*/ 1 h 42"/>
                  <a:gd name="T12" fmla="*/ 0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0" y="0"/>
                    </a:moveTo>
                    <a:lnTo>
                      <a:pt x="224" y="39"/>
                    </a:lnTo>
                    <a:lnTo>
                      <a:pt x="224" y="40"/>
                    </a:lnTo>
                    <a:lnTo>
                      <a:pt x="222" y="42"/>
                    </a:lnTo>
                    <a:lnTo>
                      <a:pt x="0" y="3"/>
                    </a:lnTo>
                    <a:lnTo>
                      <a:pt x="0" y="1"/>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5" name="Freeform 347">
                <a:extLst>
                  <a:ext uri="{FF2B5EF4-FFF2-40B4-BE49-F238E27FC236}">
                    <a16:creationId xmlns:a16="http://schemas.microsoft.com/office/drawing/2014/main" id="{B9FB2A74-CA3B-43EB-9D0A-5A580EBD3504}"/>
                  </a:ext>
                </a:extLst>
              </p:cNvPr>
              <p:cNvSpPr>
                <a:spLocks/>
              </p:cNvSpPr>
              <p:nvPr/>
            </p:nvSpPr>
            <p:spPr bwMode="auto">
              <a:xfrm>
                <a:off x="4608" y="2258"/>
                <a:ext cx="224" cy="43"/>
              </a:xfrm>
              <a:custGeom>
                <a:avLst/>
                <a:gdLst>
                  <a:gd name="T0" fmla="*/ 0 w 224"/>
                  <a:gd name="T1" fmla="*/ 0 h 43"/>
                  <a:gd name="T2" fmla="*/ 224 w 224"/>
                  <a:gd name="T3" fmla="*/ 39 h 43"/>
                  <a:gd name="T4" fmla="*/ 222 w 224"/>
                  <a:gd name="T5" fmla="*/ 41 h 43"/>
                  <a:gd name="T6" fmla="*/ 222 w 224"/>
                  <a:gd name="T7" fmla="*/ 43 h 43"/>
                  <a:gd name="T8" fmla="*/ 0 w 224"/>
                  <a:gd name="T9" fmla="*/ 4 h 43"/>
                  <a:gd name="T10" fmla="*/ 0 w 224"/>
                  <a:gd name="T11" fmla="*/ 2 h 43"/>
                  <a:gd name="T12" fmla="*/ 0 w 224"/>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3">
                    <a:moveTo>
                      <a:pt x="0" y="0"/>
                    </a:moveTo>
                    <a:lnTo>
                      <a:pt x="224" y="39"/>
                    </a:lnTo>
                    <a:lnTo>
                      <a:pt x="222" y="41"/>
                    </a:lnTo>
                    <a:lnTo>
                      <a:pt x="222" y="43"/>
                    </a:lnTo>
                    <a:lnTo>
                      <a:pt x="0" y="4"/>
                    </a:lnTo>
                    <a:lnTo>
                      <a:pt x="0" y="2"/>
                    </a:lnTo>
                    <a:lnTo>
                      <a:pt x="0" y="0"/>
                    </a:lnTo>
                    <a:close/>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6" name="Freeform 348">
                <a:extLst>
                  <a:ext uri="{FF2B5EF4-FFF2-40B4-BE49-F238E27FC236}">
                    <a16:creationId xmlns:a16="http://schemas.microsoft.com/office/drawing/2014/main" id="{81236D73-84F1-42B0-8A0C-49D0D74443E7}"/>
                  </a:ext>
                </a:extLst>
              </p:cNvPr>
              <p:cNvSpPr>
                <a:spLocks/>
              </p:cNvSpPr>
              <p:nvPr/>
            </p:nvSpPr>
            <p:spPr bwMode="auto">
              <a:xfrm>
                <a:off x="4606" y="2260"/>
                <a:ext cx="224" cy="42"/>
              </a:xfrm>
              <a:custGeom>
                <a:avLst/>
                <a:gdLst>
                  <a:gd name="T0" fmla="*/ 2 w 224"/>
                  <a:gd name="T1" fmla="*/ 0 h 42"/>
                  <a:gd name="T2" fmla="*/ 224 w 224"/>
                  <a:gd name="T3" fmla="*/ 39 h 42"/>
                  <a:gd name="T4" fmla="*/ 224 w 224"/>
                  <a:gd name="T5" fmla="*/ 41 h 42"/>
                  <a:gd name="T6" fmla="*/ 223 w 224"/>
                  <a:gd name="T7" fmla="*/ 42 h 42"/>
                  <a:gd name="T8" fmla="*/ 0 w 224"/>
                  <a:gd name="T9" fmla="*/ 4 h 42"/>
                  <a:gd name="T10" fmla="*/ 2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4" y="41"/>
                    </a:lnTo>
                    <a:lnTo>
                      <a:pt x="223" y="42"/>
                    </a:lnTo>
                    <a:lnTo>
                      <a:pt x="0" y="4"/>
                    </a:lnTo>
                    <a:lnTo>
                      <a:pt x="2"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7" name="Freeform 349">
                <a:extLst>
                  <a:ext uri="{FF2B5EF4-FFF2-40B4-BE49-F238E27FC236}">
                    <a16:creationId xmlns:a16="http://schemas.microsoft.com/office/drawing/2014/main" id="{21B811ED-0E89-40DE-A661-AC7B18DE0B95}"/>
                  </a:ext>
                </a:extLst>
              </p:cNvPr>
              <p:cNvSpPr>
                <a:spLocks/>
              </p:cNvSpPr>
              <p:nvPr/>
            </p:nvSpPr>
            <p:spPr bwMode="auto">
              <a:xfrm>
                <a:off x="4606" y="2262"/>
                <a:ext cx="224" cy="42"/>
              </a:xfrm>
              <a:custGeom>
                <a:avLst/>
                <a:gdLst>
                  <a:gd name="T0" fmla="*/ 2 w 224"/>
                  <a:gd name="T1" fmla="*/ 0 h 42"/>
                  <a:gd name="T2" fmla="*/ 224 w 224"/>
                  <a:gd name="T3" fmla="*/ 39 h 42"/>
                  <a:gd name="T4" fmla="*/ 223 w 224"/>
                  <a:gd name="T5" fmla="*/ 40 h 42"/>
                  <a:gd name="T6" fmla="*/ 223 w 224"/>
                  <a:gd name="T7" fmla="*/ 42 h 42"/>
                  <a:gd name="T8" fmla="*/ 0 w 224"/>
                  <a:gd name="T9" fmla="*/ 3 h 42"/>
                  <a:gd name="T10" fmla="*/ 0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3" y="40"/>
                    </a:lnTo>
                    <a:lnTo>
                      <a:pt x="223" y="42"/>
                    </a:lnTo>
                    <a:lnTo>
                      <a:pt x="0" y="3"/>
                    </a:lnTo>
                    <a:lnTo>
                      <a:pt x="0"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8" name="Freeform 350">
                <a:extLst>
                  <a:ext uri="{FF2B5EF4-FFF2-40B4-BE49-F238E27FC236}">
                    <a16:creationId xmlns:a16="http://schemas.microsoft.com/office/drawing/2014/main" id="{1616B23E-2FB1-4E91-BB7C-D3BBC192EB7B}"/>
                  </a:ext>
                </a:extLst>
              </p:cNvPr>
              <p:cNvSpPr>
                <a:spLocks/>
              </p:cNvSpPr>
              <p:nvPr/>
            </p:nvSpPr>
            <p:spPr bwMode="auto">
              <a:xfrm>
                <a:off x="4606" y="2264"/>
                <a:ext cx="223" cy="42"/>
              </a:xfrm>
              <a:custGeom>
                <a:avLst/>
                <a:gdLst>
                  <a:gd name="T0" fmla="*/ 0 w 223"/>
                  <a:gd name="T1" fmla="*/ 0 h 42"/>
                  <a:gd name="T2" fmla="*/ 223 w 223"/>
                  <a:gd name="T3" fmla="*/ 38 h 42"/>
                  <a:gd name="T4" fmla="*/ 223 w 223"/>
                  <a:gd name="T5" fmla="*/ 40 h 42"/>
                  <a:gd name="T6" fmla="*/ 221 w 223"/>
                  <a:gd name="T7" fmla="*/ 42 h 42"/>
                  <a:gd name="T8" fmla="*/ 0 w 223"/>
                  <a:gd name="T9" fmla="*/ 3 h 42"/>
                  <a:gd name="T10" fmla="*/ 0 w 223"/>
                  <a:gd name="T11" fmla="*/ 1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8"/>
                    </a:lnTo>
                    <a:lnTo>
                      <a:pt x="223" y="40"/>
                    </a:lnTo>
                    <a:lnTo>
                      <a:pt x="221" y="42"/>
                    </a:lnTo>
                    <a:lnTo>
                      <a:pt x="0" y="3"/>
                    </a:lnTo>
                    <a:lnTo>
                      <a:pt x="0" y="1"/>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39" name="Freeform 351">
                <a:extLst>
                  <a:ext uri="{FF2B5EF4-FFF2-40B4-BE49-F238E27FC236}">
                    <a16:creationId xmlns:a16="http://schemas.microsoft.com/office/drawing/2014/main" id="{B3F74863-011B-43A7-9F00-2A1C3F4CBA4B}"/>
                  </a:ext>
                </a:extLst>
              </p:cNvPr>
              <p:cNvSpPr>
                <a:spLocks/>
              </p:cNvSpPr>
              <p:nvPr/>
            </p:nvSpPr>
            <p:spPr bwMode="auto">
              <a:xfrm>
                <a:off x="4606" y="2265"/>
                <a:ext cx="223" cy="42"/>
              </a:xfrm>
              <a:custGeom>
                <a:avLst/>
                <a:gdLst>
                  <a:gd name="T0" fmla="*/ 0 w 223"/>
                  <a:gd name="T1" fmla="*/ 0 h 42"/>
                  <a:gd name="T2" fmla="*/ 223 w 223"/>
                  <a:gd name="T3" fmla="*/ 39 h 42"/>
                  <a:gd name="T4" fmla="*/ 221 w 223"/>
                  <a:gd name="T5" fmla="*/ 41 h 42"/>
                  <a:gd name="T6" fmla="*/ 219 w 223"/>
                  <a:gd name="T7" fmla="*/ 42 h 42"/>
                  <a:gd name="T8" fmla="*/ 0 w 223"/>
                  <a:gd name="T9" fmla="*/ 4 h 42"/>
                  <a:gd name="T10" fmla="*/ 0 w 223"/>
                  <a:gd name="T11" fmla="*/ 2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9"/>
                    </a:lnTo>
                    <a:lnTo>
                      <a:pt x="221" y="41"/>
                    </a:lnTo>
                    <a:lnTo>
                      <a:pt x="219" y="42"/>
                    </a:lnTo>
                    <a:lnTo>
                      <a:pt x="0" y="4"/>
                    </a:lnTo>
                    <a:lnTo>
                      <a:pt x="0" y="2"/>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0" name="Freeform 352">
                <a:extLst>
                  <a:ext uri="{FF2B5EF4-FFF2-40B4-BE49-F238E27FC236}">
                    <a16:creationId xmlns:a16="http://schemas.microsoft.com/office/drawing/2014/main" id="{65DC542D-DC01-4828-A541-77AB0CBE364B}"/>
                  </a:ext>
                </a:extLst>
              </p:cNvPr>
              <p:cNvSpPr>
                <a:spLocks/>
              </p:cNvSpPr>
              <p:nvPr/>
            </p:nvSpPr>
            <p:spPr bwMode="auto">
              <a:xfrm>
                <a:off x="4606" y="2267"/>
                <a:ext cx="221" cy="42"/>
              </a:xfrm>
              <a:custGeom>
                <a:avLst/>
                <a:gdLst>
                  <a:gd name="T0" fmla="*/ 0 w 221"/>
                  <a:gd name="T1" fmla="*/ 0 h 42"/>
                  <a:gd name="T2" fmla="*/ 221 w 221"/>
                  <a:gd name="T3" fmla="*/ 39 h 42"/>
                  <a:gd name="T4" fmla="*/ 221 w 221"/>
                  <a:gd name="T5" fmla="*/ 39 h 42"/>
                  <a:gd name="T6" fmla="*/ 219 w 221"/>
                  <a:gd name="T7" fmla="*/ 40 h 42"/>
                  <a:gd name="T8" fmla="*/ 219 w 221"/>
                  <a:gd name="T9" fmla="*/ 40 h 42"/>
                  <a:gd name="T10" fmla="*/ 218 w 221"/>
                  <a:gd name="T11" fmla="*/ 42 h 42"/>
                  <a:gd name="T12" fmla="*/ 0 w 221"/>
                  <a:gd name="T13" fmla="*/ 3 h 42"/>
                  <a:gd name="T14" fmla="*/ 0 w 221"/>
                  <a:gd name="T15" fmla="*/ 2 h 42"/>
                  <a:gd name="T16" fmla="*/ 0 w 221"/>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1" h="42">
                    <a:moveTo>
                      <a:pt x="0" y="0"/>
                    </a:moveTo>
                    <a:lnTo>
                      <a:pt x="221" y="39"/>
                    </a:lnTo>
                    <a:lnTo>
                      <a:pt x="219" y="40"/>
                    </a:lnTo>
                    <a:lnTo>
                      <a:pt x="218" y="42"/>
                    </a:lnTo>
                    <a:lnTo>
                      <a:pt x="0" y="3"/>
                    </a:lnTo>
                    <a:lnTo>
                      <a:pt x="0" y="2"/>
                    </a:lnTo>
                    <a:lnTo>
                      <a:pt x="0" y="0"/>
                    </a:lnTo>
                    <a:close/>
                  </a:path>
                </a:pathLst>
              </a:custGeom>
              <a:solidFill>
                <a:srgbClr val="EBE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1" name="Freeform 353">
                <a:extLst>
                  <a:ext uri="{FF2B5EF4-FFF2-40B4-BE49-F238E27FC236}">
                    <a16:creationId xmlns:a16="http://schemas.microsoft.com/office/drawing/2014/main" id="{50499ED8-113A-4C3C-A08E-2E371845387E}"/>
                  </a:ext>
                </a:extLst>
              </p:cNvPr>
              <p:cNvSpPr>
                <a:spLocks/>
              </p:cNvSpPr>
              <p:nvPr/>
            </p:nvSpPr>
            <p:spPr bwMode="auto">
              <a:xfrm>
                <a:off x="4606" y="2269"/>
                <a:ext cx="219" cy="40"/>
              </a:xfrm>
              <a:custGeom>
                <a:avLst/>
                <a:gdLst>
                  <a:gd name="T0" fmla="*/ 0 w 219"/>
                  <a:gd name="T1" fmla="*/ 0 h 40"/>
                  <a:gd name="T2" fmla="*/ 219 w 219"/>
                  <a:gd name="T3" fmla="*/ 38 h 40"/>
                  <a:gd name="T4" fmla="*/ 219 w 219"/>
                  <a:gd name="T5" fmla="*/ 38 h 40"/>
                  <a:gd name="T6" fmla="*/ 219 w 219"/>
                  <a:gd name="T7" fmla="*/ 38 h 40"/>
                  <a:gd name="T8" fmla="*/ 218 w 219"/>
                  <a:gd name="T9" fmla="*/ 40 h 40"/>
                  <a:gd name="T10" fmla="*/ 216 w 219"/>
                  <a:gd name="T11" fmla="*/ 40 h 40"/>
                  <a:gd name="T12" fmla="*/ 0 w 219"/>
                  <a:gd name="T13" fmla="*/ 3 h 40"/>
                  <a:gd name="T14" fmla="*/ 0 w 219"/>
                  <a:gd name="T15" fmla="*/ 1 h 40"/>
                  <a:gd name="T16" fmla="*/ 0 w 219"/>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9" h="40">
                    <a:moveTo>
                      <a:pt x="0" y="0"/>
                    </a:moveTo>
                    <a:lnTo>
                      <a:pt x="219" y="38"/>
                    </a:lnTo>
                    <a:lnTo>
                      <a:pt x="218" y="40"/>
                    </a:lnTo>
                    <a:lnTo>
                      <a:pt x="216" y="40"/>
                    </a:lnTo>
                    <a:lnTo>
                      <a:pt x="0" y="3"/>
                    </a:lnTo>
                    <a:lnTo>
                      <a:pt x="0" y="1"/>
                    </a:lnTo>
                    <a:lnTo>
                      <a:pt x="0"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2" name="Freeform 354">
                <a:extLst>
                  <a:ext uri="{FF2B5EF4-FFF2-40B4-BE49-F238E27FC236}">
                    <a16:creationId xmlns:a16="http://schemas.microsoft.com/office/drawing/2014/main" id="{66E9DCF8-C01F-4C1D-9306-9CFCCC312BEA}"/>
                  </a:ext>
                </a:extLst>
              </p:cNvPr>
              <p:cNvSpPr>
                <a:spLocks/>
              </p:cNvSpPr>
              <p:nvPr/>
            </p:nvSpPr>
            <p:spPr bwMode="auto">
              <a:xfrm>
                <a:off x="4606" y="2270"/>
                <a:ext cx="218" cy="41"/>
              </a:xfrm>
              <a:custGeom>
                <a:avLst/>
                <a:gdLst>
                  <a:gd name="T0" fmla="*/ 0 w 218"/>
                  <a:gd name="T1" fmla="*/ 0 h 41"/>
                  <a:gd name="T2" fmla="*/ 218 w 218"/>
                  <a:gd name="T3" fmla="*/ 39 h 41"/>
                  <a:gd name="T4" fmla="*/ 216 w 218"/>
                  <a:gd name="T5" fmla="*/ 39 h 41"/>
                  <a:gd name="T6" fmla="*/ 214 w 218"/>
                  <a:gd name="T7" fmla="*/ 41 h 41"/>
                  <a:gd name="T8" fmla="*/ 0 w 218"/>
                  <a:gd name="T9" fmla="*/ 4 h 41"/>
                  <a:gd name="T10" fmla="*/ 0 w 218"/>
                  <a:gd name="T11" fmla="*/ 2 h 41"/>
                  <a:gd name="T12" fmla="*/ 0 w 218"/>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8" h="41">
                    <a:moveTo>
                      <a:pt x="0" y="0"/>
                    </a:moveTo>
                    <a:lnTo>
                      <a:pt x="218" y="39"/>
                    </a:lnTo>
                    <a:lnTo>
                      <a:pt x="216" y="39"/>
                    </a:lnTo>
                    <a:lnTo>
                      <a:pt x="214" y="41"/>
                    </a:lnTo>
                    <a:lnTo>
                      <a:pt x="0" y="4"/>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3" name="Freeform 355">
                <a:extLst>
                  <a:ext uri="{FF2B5EF4-FFF2-40B4-BE49-F238E27FC236}">
                    <a16:creationId xmlns:a16="http://schemas.microsoft.com/office/drawing/2014/main" id="{2DDAD651-57FB-41D9-AC7E-06DB5C85F20B}"/>
                  </a:ext>
                </a:extLst>
              </p:cNvPr>
              <p:cNvSpPr>
                <a:spLocks/>
              </p:cNvSpPr>
              <p:nvPr/>
            </p:nvSpPr>
            <p:spPr bwMode="auto">
              <a:xfrm>
                <a:off x="4606" y="2272"/>
                <a:ext cx="216" cy="41"/>
              </a:xfrm>
              <a:custGeom>
                <a:avLst/>
                <a:gdLst>
                  <a:gd name="T0" fmla="*/ 0 w 216"/>
                  <a:gd name="T1" fmla="*/ 0 h 41"/>
                  <a:gd name="T2" fmla="*/ 216 w 216"/>
                  <a:gd name="T3" fmla="*/ 37 h 41"/>
                  <a:gd name="T4" fmla="*/ 214 w 216"/>
                  <a:gd name="T5" fmla="*/ 39 h 41"/>
                  <a:gd name="T6" fmla="*/ 213 w 216"/>
                  <a:gd name="T7" fmla="*/ 41 h 41"/>
                  <a:gd name="T8" fmla="*/ 0 w 216"/>
                  <a:gd name="T9" fmla="*/ 3 h 41"/>
                  <a:gd name="T10" fmla="*/ 0 w 216"/>
                  <a:gd name="T11" fmla="*/ 2 h 41"/>
                  <a:gd name="T12" fmla="*/ 0 w 216"/>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1">
                    <a:moveTo>
                      <a:pt x="0" y="0"/>
                    </a:moveTo>
                    <a:lnTo>
                      <a:pt x="216" y="37"/>
                    </a:lnTo>
                    <a:lnTo>
                      <a:pt x="214" y="39"/>
                    </a:lnTo>
                    <a:lnTo>
                      <a:pt x="213" y="41"/>
                    </a:lnTo>
                    <a:lnTo>
                      <a:pt x="0" y="3"/>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4" name="Freeform 356">
                <a:extLst>
                  <a:ext uri="{FF2B5EF4-FFF2-40B4-BE49-F238E27FC236}">
                    <a16:creationId xmlns:a16="http://schemas.microsoft.com/office/drawing/2014/main" id="{91E81087-EB09-4882-BF22-8BE8F3C0B340}"/>
                  </a:ext>
                </a:extLst>
              </p:cNvPr>
              <p:cNvSpPr>
                <a:spLocks/>
              </p:cNvSpPr>
              <p:nvPr/>
            </p:nvSpPr>
            <p:spPr bwMode="auto">
              <a:xfrm>
                <a:off x="4606" y="2274"/>
                <a:ext cx="214" cy="40"/>
              </a:xfrm>
              <a:custGeom>
                <a:avLst/>
                <a:gdLst>
                  <a:gd name="T0" fmla="*/ 0 w 214"/>
                  <a:gd name="T1" fmla="*/ 0 h 40"/>
                  <a:gd name="T2" fmla="*/ 214 w 214"/>
                  <a:gd name="T3" fmla="*/ 37 h 40"/>
                  <a:gd name="T4" fmla="*/ 213 w 214"/>
                  <a:gd name="T5" fmla="*/ 39 h 40"/>
                  <a:gd name="T6" fmla="*/ 211 w 214"/>
                  <a:gd name="T7" fmla="*/ 40 h 40"/>
                  <a:gd name="T8" fmla="*/ 0 w 214"/>
                  <a:gd name="T9" fmla="*/ 3 h 40"/>
                  <a:gd name="T10" fmla="*/ 0 w 214"/>
                  <a:gd name="T11" fmla="*/ 1 h 40"/>
                  <a:gd name="T12" fmla="*/ 0 w 214"/>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4" h="40">
                    <a:moveTo>
                      <a:pt x="0" y="0"/>
                    </a:moveTo>
                    <a:lnTo>
                      <a:pt x="214" y="37"/>
                    </a:lnTo>
                    <a:lnTo>
                      <a:pt x="213" y="39"/>
                    </a:lnTo>
                    <a:lnTo>
                      <a:pt x="211" y="40"/>
                    </a:lnTo>
                    <a:lnTo>
                      <a:pt x="0" y="3"/>
                    </a:lnTo>
                    <a:lnTo>
                      <a:pt x="0" y="1"/>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5" name="Freeform 357">
                <a:extLst>
                  <a:ext uri="{FF2B5EF4-FFF2-40B4-BE49-F238E27FC236}">
                    <a16:creationId xmlns:a16="http://schemas.microsoft.com/office/drawing/2014/main" id="{D5F33CC1-7C71-4704-9FB3-F3137CCA661C}"/>
                  </a:ext>
                </a:extLst>
              </p:cNvPr>
              <p:cNvSpPr>
                <a:spLocks/>
              </p:cNvSpPr>
              <p:nvPr/>
            </p:nvSpPr>
            <p:spPr bwMode="auto">
              <a:xfrm>
                <a:off x="4606" y="2275"/>
                <a:ext cx="213" cy="41"/>
              </a:xfrm>
              <a:custGeom>
                <a:avLst/>
                <a:gdLst>
                  <a:gd name="T0" fmla="*/ 0 w 213"/>
                  <a:gd name="T1" fmla="*/ 0 h 41"/>
                  <a:gd name="T2" fmla="*/ 213 w 213"/>
                  <a:gd name="T3" fmla="*/ 38 h 41"/>
                  <a:gd name="T4" fmla="*/ 211 w 213"/>
                  <a:gd name="T5" fmla="*/ 39 h 41"/>
                  <a:gd name="T6" fmla="*/ 209 w 213"/>
                  <a:gd name="T7" fmla="*/ 41 h 41"/>
                  <a:gd name="T8" fmla="*/ 0 w 213"/>
                  <a:gd name="T9" fmla="*/ 4 h 41"/>
                  <a:gd name="T10" fmla="*/ 0 w 213"/>
                  <a:gd name="T11" fmla="*/ 2 h 41"/>
                  <a:gd name="T12" fmla="*/ 0 w 213"/>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3" h="41">
                    <a:moveTo>
                      <a:pt x="0" y="0"/>
                    </a:moveTo>
                    <a:lnTo>
                      <a:pt x="213" y="38"/>
                    </a:lnTo>
                    <a:lnTo>
                      <a:pt x="211" y="39"/>
                    </a:lnTo>
                    <a:lnTo>
                      <a:pt x="209" y="41"/>
                    </a:lnTo>
                    <a:lnTo>
                      <a:pt x="0" y="4"/>
                    </a:lnTo>
                    <a:lnTo>
                      <a:pt x="0" y="2"/>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6" name="Freeform 358">
                <a:extLst>
                  <a:ext uri="{FF2B5EF4-FFF2-40B4-BE49-F238E27FC236}">
                    <a16:creationId xmlns:a16="http://schemas.microsoft.com/office/drawing/2014/main" id="{52429914-7D97-49D0-BC2C-296C2E8C4C8C}"/>
                  </a:ext>
                </a:extLst>
              </p:cNvPr>
              <p:cNvSpPr>
                <a:spLocks/>
              </p:cNvSpPr>
              <p:nvPr/>
            </p:nvSpPr>
            <p:spPr bwMode="auto">
              <a:xfrm>
                <a:off x="4606" y="2277"/>
                <a:ext cx="211" cy="39"/>
              </a:xfrm>
              <a:custGeom>
                <a:avLst/>
                <a:gdLst>
                  <a:gd name="T0" fmla="*/ 0 w 211"/>
                  <a:gd name="T1" fmla="*/ 0 h 39"/>
                  <a:gd name="T2" fmla="*/ 211 w 211"/>
                  <a:gd name="T3" fmla="*/ 37 h 39"/>
                  <a:gd name="T4" fmla="*/ 209 w 211"/>
                  <a:gd name="T5" fmla="*/ 39 h 39"/>
                  <a:gd name="T6" fmla="*/ 206 w 211"/>
                  <a:gd name="T7" fmla="*/ 39 h 39"/>
                  <a:gd name="T8" fmla="*/ 0 w 211"/>
                  <a:gd name="T9" fmla="*/ 3 h 39"/>
                  <a:gd name="T10" fmla="*/ 0 w 211"/>
                  <a:gd name="T11" fmla="*/ 2 h 39"/>
                  <a:gd name="T12" fmla="*/ 0 w 211"/>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1" h="39">
                    <a:moveTo>
                      <a:pt x="0" y="0"/>
                    </a:moveTo>
                    <a:lnTo>
                      <a:pt x="211" y="37"/>
                    </a:lnTo>
                    <a:lnTo>
                      <a:pt x="209" y="39"/>
                    </a:lnTo>
                    <a:lnTo>
                      <a:pt x="206" y="39"/>
                    </a:lnTo>
                    <a:lnTo>
                      <a:pt x="0" y="3"/>
                    </a:lnTo>
                    <a:lnTo>
                      <a:pt x="0" y="2"/>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7" name="Freeform 359">
                <a:extLst>
                  <a:ext uri="{FF2B5EF4-FFF2-40B4-BE49-F238E27FC236}">
                    <a16:creationId xmlns:a16="http://schemas.microsoft.com/office/drawing/2014/main" id="{03C5CE2C-5147-4D88-B6BE-5B2FE531A038}"/>
                  </a:ext>
                </a:extLst>
              </p:cNvPr>
              <p:cNvSpPr>
                <a:spLocks/>
              </p:cNvSpPr>
              <p:nvPr/>
            </p:nvSpPr>
            <p:spPr bwMode="auto">
              <a:xfrm>
                <a:off x="4606" y="2279"/>
                <a:ext cx="209" cy="39"/>
              </a:xfrm>
              <a:custGeom>
                <a:avLst/>
                <a:gdLst>
                  <a:gd name="T0" fmla="*/ 0 w 209"/>
                  <a:gd name="T1" fmla="*/ 0 h 39"/>
                  <a:gd name="T2" fmla="*/ 209 w 209"/>
                  <a:gd name="T3" fmla="*/ 37 h 39"/>
                  <a:gd name="T4" fmla="*/ 206 w 209"/>
                  <a:gd name="T5" fmla="*/ 37 h 39"/>
                  <a:gd name="T6" fmla="*/ 204 w 209"/>
                  <a:gd name="T7" fmla="*/ 39 h 39"/>
                  <a:gd name="T8" fmla="*/ 0 w 209"/>
                  <a:gd name="T9" fmla="*/ 3 h 39"/>
                  <a:gd name="T10" fmla="*/ 0 w 209"/>
                  <a:gd name="T11" fmla="*/ 1 h 39"/>
                  <a:gd name="T12" fmla="*/ 0 w 209"/>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39">
                    <a:moveTo>
                      <a:pt x="0" y="0"/>
                    </a:moveTo>
                    <a:lnTo>
                      <a:pt x="209" y="37"/>
                    </a:lnTo>
                    <a:lnTo>
                      <a:pt x="206" y="37"/>
                    </a:lnTo>
                    <a:lnTo>
                      <a:pt x="204" y="39"/>
                    </a:lnTo>
                    <a:lnTo>
                      <a:pt x="0" y="3"/>
                    </a:lnTo>
                    <a:lnTo>
                      <a:pt x="0" y="1"/>
                    </a:lnTo>
                    <a:lnTo>
                      <a:pt x="0" y="0"/>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8" name="Freeform 360">
                <a:extLst>
                  <a:ext uri="{FF2B5EF4-FFF2-40B4-BE49-F238E27FC236}">
                    <a16:creationId xmlns:a16="http://schemas.microsoft.com/office/drawing/2014/main" id="{3A6C76C1-AF56-4E6C-9618-31E20D32FB21}"/>
                  </a:ext>
                </a:extLst>
              </p:cNvPr>
              <p:cNvSpPr>
                <a:spLocks/>
              </p:cNvSpPr>
              <p:nvPr/>
            </p:nvSpPr>
            <p:spPr bwMode="auto">
              <a:xfrm>
                <a:off x="4606" y="2280"/>
                <a:ext cx="206" cy="39"/>
              </a:xfrm>
              <a:custGeom>
                <a:avLst/>
                <a:gdLst>
                  <a:gd name="T0" fmla="*/ 0 w 206"/>
                  <a:gd name="T1" fmla="*/ 0 h 39"/>
                  <a:gd name="T2" fmla="*/ 206 w 206"/>
                  <a:gd name="T3" fmla="*/ 36 h 39"/>
                  <a:gd name="T4" fmla="*/ 204 w 206"/>
                  <a:gd name="T5" fmla="*/ 38 h 39"/>
                  <a:gd name="T6" fmla="*/ 203 w 206"/>
                  <a:gd name="T7" fmla="*/ 39 h 39"/>
                  <a:gd name="T8" fmla="*/ 0 w 206"/>
                  <a:gd name="T9" fmla="*/ 4 h 39"/>
                  <a:gd name="T10" fmla="*/ 0 w 206"/>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6" h="39">
                    <a:moveTo>
                      <a:pt x="0" y="0"/>
                    </a:moveTo>
                    <a:lnTo>
                      <a:pt x="206" y="36"/>
                    </a:lnTo>
                    <a:lnTo>
                      <a:pt x="204" y="38"/>
                    </a:lnTo>
                    <a:lnTo>
                      <a:pt x="203" y="39"/>
                    </a:lnTo>
                    <a:lnTo>
                      <a:pt x="0" y="4"/>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49" name="Freeform 361">
                <a:extLst>
                  <a:ext uri="{FF2B5EF4-FFF2-40B4-BE49-F238E27FC236}">
                    <a16:creationId xmlns:a16="http://schemas.microsoft.com/office/drawing/2014/main" id="{B6FF0743-51CB-43AD-8477-A894A453FB4C}"/>
                  </a:ext>
                </a:extLst>
              </p:cNvPr>
              <p:cNvSpPr>
                <a:spLocks/>
              </p:cNvSpPr>
              <p:nvPr/>
            </p:nvSpPr>
            <p:spPr bwMode="auto">
              <a:xfrm>
                <a:off x="4606" y="2282"/>
                <a:ext cx="204" cy="39"/>
              </a:xfrm>
              <a:custGeom>
                <a:avLst/>
                <a:gdLst>
                  <a:gd name="T0" fmla="*/ 0 w 204"/>
                  <a:gd name="T1" fmla="*/ 0 h 39"/>
                  <a:gd name="T2" fmla="*/ 204 w 204"/>
                  <a:gd name="T3" fmla="*/ 36 h 39"/>
                  <a:gd name="T4" fmla="*/ 203 w 204"/>
                  <a:gd name="T5" fmla="*/ 37 h 39"/>
                  <a:gd name="T6" fmla="*/ 201 w 204"/>
                  <a:gd name="T7" fmla="*/ 39 h 39"/>
                  <a:gd name="T8" fmla="*/ 0 w 204"/>
                  <a:gd name="T9" fmla="*/ 4 h 39"/>
                  <a:gd name="T10" fmla="*/ 0 w 204"/>
                  <a:gd name="T11" fmla="*/ 2 h 39"/>
                  <a:gd name="T12" fmla="*/ 0 w 204"/>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 h="39">
                    <a:moveTo>
                      <a:pt x="0" y="0"/>
                    </a:moveTo>
                    <a:lnTo>
                      <a:pt x="204" y="36"/>
                    </a:lnTo>
                    <a:lnTo>
                      <a:pt x="203" y="37"/>
                    </a:lnTo>
                    <a:lnTo>
                      <a:pt x="201" y="39"/>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0" name="Freeform 362">
                <a:extLst>
                  <a:ext uri="{FF2B5EF4-FFF2-40B4-BE49-F238E27FC236}">
                    <a16:creationId xmlns:a16="http://schemas.microsoft.com/office/drawing/2014/main" id="{B3C78CFF-48C1-4C99-8229-1734E31E2A54}"/>
                  </a:ext>
                </a:extLst>
              </p:cNvPr>
              <p:cNvSpPr>
                <a:spLocks/>
              </p:cNvSpPr>
              <p:nvPr/>
            </p:nvSpPr>
            <p:spPr bwMode="auto">
              <a:xfrm>
                <a:off x="4606" y="2284"/>
                <a:ext cx="203" cy="39"/>
              </a:xfrm>
              <a:custGeom>
                <a:avLst/>
                <a:gdLst>
                  <a:gd name="T0" fmla="*/ 0 w 203"/>
                  <a:gd name="T1" fmla="*/ 0 h 39"/>
                  <a:gd name="T2" fmla="*/ 203 w 203"/>
                  <a:gd name="T3" fmla="*/ 35 h 39"/>
                  <a:gd name="T4" fmla="*/ 201 w 203"/>
                  <a:gd name="T5" fmla="*/ 37 h 39"/>
                  <a:gd name="T6" fmla="*/ 197 w 203"/>
                  <a:gd name="T7" fmla="*/ 39 h 39"/>
                  <a:gd name="T8" fmla="*/ 0 w 203"/>
                  <a:gd name="T9" fmla="*/ 3 h 39"/>
                  <a:gd name="T10" fmla="*/ 0 w 203"/>
                  <a:gd name="T11" fmla="*/ 2 h 39"/>
                  <a:gd name="T12" fmla="*/ 0 w 203"/>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3" h="39">
                    <a:moveTo>
                      <a:pt x="0" y="0"/>
                    </a:moveTo>
                    <a:lnTo>
                      <a:pt x="203" y="35"/>
                    </a:lnTo>
                    <a:lnTo>
                      <a:pt x="201" y="37"/>
                    </a:lnTo>
                    <a:lnTo>
                      <a:pt x="197" y="39"/>
                    </a:lnTo>
                    <a:lnTo>
                      <a:pt x="0" y="3"/>
                    </a:lnTo>
                    <a:lnTo>
                      <a:pt x="0" y="2"/>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1" name="Freeform 363">
                <a:extLst>
                  <a:ext uri="{FF2B5EF4-FFF2-40B4-BE49-F238E27FC236}">
                    <a16:creationId xmlns:a16="http://schemas.microsoft.com/office/drawing/2014/main" id="{4CB004CF-3E2E-4734-9668-A44810FAF309}"/>
                  </a:ext>
                </a:extLst>
              </p:cNvPr>
              <p:cNvSpPr>
                <a:spLocks/>
              </p:cNvSpPr>
              <p:nvPr/>
            </p:nvSpPr>
            <p:spPr bwMode="auto">
              <a:xfrm>
                <a:off x="4606" y="2286"/>
                <a:ext cx="201" cy="37"/>
              </a:xfrm>
              <a:custGeom>
                <a:avLst/>
                <a:gdLst>
                  <a:gd name="T0" fmla="*/ 0 w 201"/>
                  <a:gd name="T1" fmla="*/ 0 h 37"/>
                  <a:gd name="T2" fmla="*/ 201 w 201"/>
                  <a:gd name="T3" fmla="*/ 35 h 37"/>
                  <a:gd name="T4" fmla="*/ 197 w 201"/>
                  <a:gd name="T5" fmla="*/ 37 h 37"/>
                  <a:gd name="T6" fmla="*/ 196 w 201"/>
                  <a:gd name="T7" fmla="*/ 37 h 37"/>
                  <a:gd name="T8" fmla="*/ 0 w 201"/>
                  <a:gd name="T9" fmla="*/ 3 h 37"/>
                  <a:gd name="T10" fmla="*/ 0 w 201"/>
                  <a:gd name="T11" fmla="*/ 1 h 37"/>
                  <a:gd name="T12" fmla="*/ 0 w 20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37">
                    <a:moveTo>
                      <a:pt x="0" y="0"/>
                    </a:moveTo>
                    <a:lnTo>
                      <a:pt x="201" y="35"/>
                    </a:lnTo>
                    <a:lnTo>
                      <a:pt x="197" y="37"/>
                    </a:lnTo>
                    <a:lnTo>
                      <a:pt x="196" y="37"/>
                    </a:lnTo>
                    <a:lnTo>
                      <a:pt x="0" y="3"/>
                    </a:lnTo>
                    <a:lnTo>
                      <a:pt x="0" y="1"/>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2" name="Freeform 364">
                <a:extLst>
                  <a:ext uri="{FF2B5EF4-FFF2-40B4-BE49-F238E27FC236}">
                    <a16:creationId xmlns:a16="http://schemas.microsoft.com/office/drawing/2014/main" id="{A6987B96-6995-4106-97A1-BB7BDB9C3A96}"/>
                  </a:ext>
                </a:extLst>
              </p:cNvPr>
              <p:cNvSpPr>
                <a:spLocks/>
              </p:cNvSpPr>
              <p:nvPr/>
            </p:nvSpPr>
            <p:spPr bwMode="auto">
              <a:xfrm>
                <a:off x="4606" y="2287"/>
                <a:ext cx="197" cy="37"/>
              </a:xfrm>
              <a:custGeom>
                <a:avLst/>
                <a:gdLst>
                  <a:gd name="T0" fmla="*/ 0 w 197"/>
                  <a:gd name="T1" fmla="*/ 0 h 37"/>
                  <a:gd name="T2" fmla="*/ 197 w 197"/>
                  <a:gd name="T3" fmla="*/ 36 h 37"/>
                  <a:gd name="T4" fmla="*/ 196 w 197"/>
                  <a:gd name="T5" fmla="*/ 36 h 37"/>
                  <a:gd name="T6" fmla="*/ 194 w 197"/>
                  <a:gd name="T7" fmla="*/ 37 h 37"/>
                  <a:gd name="T8" fmla="*/ 0 w 197"/>
                  <a:gd name="T9" fmla="*/ 4 h 37"/>
                  <a:gd name="T10" fmla="*/ 0 w 197"/>
                  <a:gd name="T11" fmla="*/ 2 h 37"/>
                  <a:gd name="T12" fmla="*/ 0 w 197"/>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7" h="37">
                    <a:moveTo>
                      <a:pt x="0" y="0"/>
                    </a:moveTo>
                    <a:lnTo>
                      <a:pt x="197" y="36"/>
                    </a:lnTo>
                    <a:lnTo>
                      <a:pt x="196" y="36"/>
                    </a:lnTo>
                    <a:lnTo>
                      <a:pt x="194" y="37"/>
                    </a:lnTo>
                    <a:lnTo>
                      <a:pt x="0" y="4"/>
                    </a:lnTo>
                    <a:lnTo>
                      <a:pt x="0" y="2"/>
                    </a:lnTo>
                    <a:lnTo>
                      <a:pt x="0"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3" name="Freeform 365">
                <a:extLst>
                  <a:ext uri="{FF2B5EF4-FFF2-40B4-BE49-F238E27FC236}">
                    <a16:creationId xmlns:a16="http://schemas.microsoft.com/office/drawing/2014/main" id="{959362A8-2FDA-40EC-9F6F-0378605E8FF3}"/>
                  </a:ext>
                </a:extLst>
              </p:cNvPr>
              <p:cNvSpPr>
                <a:spLocks/>
              </p:cNvSpPr>
              <p:nvPr/>
            </p:nvSpPr>
            <p:spPr bwMode="auto">
              <a:xfrm>
                <a:off x="4606" y="2289"/>
                <a:ext cx="196" cy="37"/>
              </a:xfrm>
              <a:custGeom>
                <a:avLst/>
                <a:gdLst>
                  <a:gd name="T0" fmla="*/ 0 w 196"/>
                  <a:gd name="T1" fmla="*/ 0 h 37"/>
                  <a:gd name="T2" fmla="*/ 196 w 196"/>
                  <a:gd name="T3" fmla="*/ 34 h 37"/>
                  <a:gd name="T4" fmla="*/ 194 w 196"/>
                  <a:gd name="T5" fmla="*/ 35 h 37"/>
                  <a:gd name="T6" fmla="*/ 191 w 196"/>
                  <a:gd name="T7" fmla="*/ 37 h 37"/>
                  <a:gd name="T8" fmla="*/ 0 w 196"/>
                  <a:gd name="T9" fmla="*/ 3 h 37"/>
                  <a:gd name="T10" fmla="*/ 0 w 196"/>
                  <a:gd name="T11" fmla="*/ 2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6" y="34"/>
                    </a:lnTo>
                    <a:lnTo>
                      <a:pt x="194" y="35"/>
                    </a:lnTo>
                    <a:lnTo>
                      <a:pt x="191" y="37"/>
                    </a:lnTo>
                    <a:lnTo>
                      <a:pt x="0" y="3"/>
                    </a:lnTo>
                    <a:lnTo>
                      <a:pt x="0" y="2"/>
                    </a:lnTo>
                    <a:lnTo>
                      <a:pt x="0" y="0"/>
                    </a:ln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4" name="Freeform 366">
                <a:extLst>
                  <a:ext uri="{FF2B5EF4-FFF2-40B4-BE49-F238E27FC236}">
                    <a16:creationId xmlns:a16="http://schemas.microsoft.com/office/drawing/2014/main" id="{6A0F93B8-2EC1-4A29-9348-A8A92DFE79D4}"/>
                  </a:ext>
                </a:extLst>
              </p:cNvPr>
              <p:cNvSpPr>
                <a:spLocks/>
              </p:cNvSpPr>
              <p:nvPr/>
            </p:nvSpPr>
            <p:spPr bwMode="auto">
              <a:xfrm>
                <a:off x="4606" y="2291"/>
                <a:ext cx="194" cy="37"/>
              </a:xfrm>
              <a:custGeom>
                <a:avLst/>
                <a:gdLst>
                  <a:gd name="T0" fmla="*/ 0 w 194"/>
                  <a:gd name="T1" fmla="*/ 0 h 37"/>
                  <a:gd name="T2" fmla="*/ 194 w 194"/>
                  <a:gd name="T3" fmla="*/ 33 h 37"/>
                  <a:gd name="T4" fmla="*/ 191 w 194"/>
                  <a:gd name="T5" fmla="*/ 35 h 37"/>
                  <a:gd name="T6" fmla="*/ 189 w 194"/>
                  <a:gd name="T7" fmla="*/ 37 h 37"/>
                  <a:gd name="T8" fmla="*/ 0 w 194"/>
                  <a:gd name="T9" fmla="*/ 3 h 37"/>
                  <a:gd name="T10" fmla="*/ 0 w 194"/>
                  <a:gd name="T11" fmla="*/ 1 h 37"/>
                  <a:gd name="T12" fmla="*/ 0 w 194"/>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4" h="37">
                    <a:moveTo>
                      <a:pt x="0" y="0"/>
                    </a:moveTo>
                    <a:lnTo>
                      <a:pt x="194" y="33"/>
                    </a:lnTo>
                    <a:lnTo>
                      <a:pt x="191" y="35"/>
                    </a:lnTo>
                    <a:lnTo>
                      <a:pt x="189" y="37"/>
                    </a:lnTo>
                    <a:lnTo>
                      <a:pt x="0" y="3"/>
                    </a:lnTo>
                    <a:lnTo>
                      <a:pt x="0" y="1"/>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5" name="Freeform 367">
                <a:extLst>
                  <a:ext uri="{FF2B5EF4-FFF2-40B4-BE49-F238E27FC236}">
                    <a16:creationId xmlns:a16="http://schemas.microsoft.com/office/drawing/2014/main" id="{94EC74B7-914A-4FE0-9318-FE896842155D}"/>
                  </a:ext>
                </a:extLst>
              </p:cNvPr>
              <p:cNvSpPr>
                <a:spLocks/>
              </p:cNvSpPr>
              <p:nvPr/>
            </p:nvSpPr>
            <p:spPr bwMode="auto">
              <a:xfrm>
                <a:off x="4606" y="2292"/>
                <a:ext cx="191" cy="37"/>
              </a:xfrm>
              <a:custGeom>
                <a:avLst/>
                <a:gdLst>
                  <a:gd name="T0" fmla="*/ 0 w 191"/>
                  <a:gd name="T1" fmla="*/ 0 h 37"/>
                  <a:gd name="T2" fmla="*/ 191 w 191"/>
                  <a:gd name="T3" fmla="*/ 34 h 37"/>
                  <a:gd name="T4" fmla="*/ 189 w 191"/>
                  <a:gd name="T5" fmla="*/ 36 h 37"/>
                  <a:gd name="T6" fmla="*/ 187 w 191"/>
                  <a:gd name="T7" fmla="*/ 37 h 37"/>
                  <a:gd name="T8" fmla="*/ 0 w 191"/>
                  <a:gd name="T9" fmla="*/ 4 h 37"/>
                  <a:gd name="T10" fmla="*/ 0 w 191"/>
                  <a:gd name="T11" fmla="*/ 2 h 37"/>
                  <a:gd name="T12" fmla="*/ 0 w 19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7">
                    <a:moveTo>
                      <a:pt x="0" y="0"/>
                    </a:moveTo>
                    <a:lnTo>
                      <a:pt x="191" y="34"/>
                    </a:lnTo>
                    <a:lnTo>
                      <a:pt x="189" y="36"/>
                    </a:lnTo>
                    <a:lnTo>
                      <a:pt x="187" y="37"/>
                    </a:lnTo>
                    <a:lnTo>
                      <a:pt x="0" y="4"/>
                    </a:lnTo>
                    <a:lnTo>
                      <a:pt x="0" y="2"/>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6" name="Freeform 368">
                <a:extLst>
                  <a:ext uri="{FF2B5EF4-FFF2-40B4-BE49-F238E27FC236}">
                    <a16:creationId xmlns:a16="http://schemas.microsoft.com/office/drawing/2014/main" id="{DD3CA8C6-900E-4855-93D7-2AB1D61FFA6D}"/>
                  </a:ext>
                </a:extLst>
              </p:cNvPr>
              <p:cNvSpPr>
                <a:spLocks/>
              </p:cNvSpPr>
              <p:nvPr/>
            </p:nvSpPr>
            <p:spPr bwMode="auto">
              <a:xfrm>
                <a:off x="4606" y="2294"/>
                <a:ext cx="189" cy="35"/>
              </a:xfrm>
              <a:custGeom>
                <a:avLst/>
                <a:gdLst>
                  <a:gd name="T0" fmla="*/ 0 w 189"/>
                  <a:gd name="T1" fmla="*/ 0 h 35"/>
                  <a:gd name="T2" fmla="*/ 189 w 189"/>
                  <a:gd name="T3" fmla="*/ 34 h 35"/>
                  <a:gd name="T4" fmla="*/ 187 w 189"/>
                  <a:gd name="T5" fmla="*/ 35 h 35"/>
                  <a:gd name="T6" fmla="*/ 184 w 189"/>
                  <a:gd name="T7" fmla="*/ 35 h 35"/>
                  <a:gd name="T8" fmla="*/ 0 w 189"/>
                  <a:gd name="T9" fmla="*/ 3 h 35"/>
                  <a:gd name="T10" fmla="*/ 0 w 189"/>
                  <a:gd name="T11" fmla="*/ 2 h 35"/>
                  <a:gd name="T12" fmla="*/ 0 w 189"/>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9" h="35">
                    <a:moveTo>
                      <a:pt x="0" y="0"/>
                    </a:moveTo>
                    <a:lnTo>
                      <a:pt x="189" y="34"/>
                    </a:lnTo>
                    <a:lnTo>
                      <a:pt x="187" y="35"/>
                    </a:lnTo>
                    <a:lnTo>
                      <a:pt x="184" y="35"/>
                    </a:lnTo>
                    <a:lnTo>
                      <a:pt x="0" y="3"/>
                    </a:lnTo>
                    <a:lnTo>
                      <a:pt x="0" y="2"/>
                    </a:lnTo>
                    <a:lnTo>
                      <a:pt x="0" y="0"/>
                    </a:lnTo>
                    <a:close/>
                  </a:path>
                </a:pathLst>
              </a:custGeom>
              <a:solidFill>
                <a:srgbClr val="DA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7" name="Freeform 369">
                <a:extLst>
                  <a:ext uri="{FF2B5EF4-FFF2-40B4-BE49-F238E27FC236}">
                    <a16:creationId xmlns:a16="http://schemas.microsoft.com/office/drawing/2014/main" id="{EEEA1725-90EF-438B-A844-FB9AE4D7458B}"/>
                  </a:ext>
                </a:extLst>
              </p:cNvPr>
              <p:cNvSpPr>
                <a:spLocks/>
              </p:cNvSpPr>
              <p:nvPr/>
            </p:nvSpPr>
            <p:spPr bwMode="auto">
              <a:xfrm>
                <a:off x="4606" y="2296"/>
                <a:ext cx="187" cy="35"/>
              </a:xfrm>
              <a:custGeom>
                <a:avLst/>
                <a:gdLst>
                  <a:gd name="T0" fmla="*/ 0 w 187"/>
                  <a:gd name="T1" fmla="*/ 0 h 35"/>
                  <a:gd name="T2" fmla="*/ 187 w 187"/>
                  <a:gd name="T3" fmla="*/ 33 h 35"/>
                  <a:gd name="T4" fmla="*/ 184 w 187"/>
                  <a:gd name="T5" fmla="*/ 33 h 35"/>
                  <a:gd name="T6" fmla="*/ 182 w 187"/>
                  <a:gd name="T7" fmla="*/ 35 h 35"/>
                  <a:gd name="T8" fmla="*/ 0 w 187"/>
                  <a:gd name="T9" fmla="*/ 3 h 35"/>
                  <a:gd name="T10" fmla="*/ 0 w 187"/>
                  <a:gd name="T11" fmla="*/ 1 h 35"/>
                  <a:gd name="T12" fmla="*/ 0 w 187"/>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7" h="35">
                    <a:moveTo>
                      <a:pt x="0" y="0"/>
                    </a:moveTo>
                    <a:lnTo>
                      <a:pt x="187" y="33"/>
                    </a:lnTo>
                    <a:lnTo>
                      <a:pt x="184" y="33"/>
                    </a:lnTo>
                    <a:lnTo>
                      <a:pt x="182" y="35"/>
                    </a:lnTo>
                    <a:lnTo>
                      <a:pt x="0" y="3"/>
                    </a:lnTo>
                    <a:lnTo>
                      <a:pt x="0" y="1"/>
                    </a:lnTo>
                    <a:lnTo>
                      <a:pt x="0" y="0"/>
                    </a:lnTo>
                    <a:close/>
                  </a:path>
                </a:pathLst>
              </a:custGeom>
              <a:solidFill>
                <a:srgbClr val="D8D8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8" name="Freeform 370">
                <a:extLst>
                  <a:ext uri="{FF2B5EF4-FFF2-40B4-BE49-F238E27FC236}">
                    <a16:creationId xmlns:a16="http://schemas.microsoft.com/office/drawing/2014/main" id="{2F81CFCF-F7E3-4F19-9513-CA0CE86F3B6F}"/>
                  </a:ext>
                </a:extLst>
              </p:cNvPr>
              <p:cNvSpPr>
                <a:spLocks/>
              </p:cNvSpPr>
              <p:nvPr/>
            </p:nvSpPr>
            <p:spPr bwMode="auto">
              <a:xfrm>
                <a:off x="4606" y="2297"/>
                <a:ext cx="184" cy="36"/>
              </a:xfrm>
              <a:custGeom>
                <a:avLst/>
                <a:gdLst>
                  <a:gd name="T0" fmla="*/ 0 w 184"/>
                  <a:gd name="T1" fmla="*/ 0 h 36"/>
                  <a:gd name="T2" fmla="*/ 184 w 184"/>
                  <a:gd name="T3" fmla="*/ 32 h 36"/>
                  <a:gd name="T4" fmla="*/ 182 w 184"/>
                  <a:gd name="T5" fmla="*/ 34 h 36"/>
                  <a:gd name="T6" fmla="*/ 179 w 184"/>
                  <a:gd name="T7" fmla="*/ 36 h 36"/>
                  <a:gd name="T8" fmla="*/ 0 w 184"/>
                  <a:gd name="T9" fmla="*/ 4 h 36"/>
                  <a:gd name="T10" fmla="*/ 0 w 184"/>
                  <a:gd name="T11" fmla="*/ 2 h 36"/>
                  <a:gd name="T12" fmla="*/ 0 w 184"/>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6">
                    <a:moveTo>
                      <a:pt x="0" y="0"/>
                    </a:moveTo>
                    <a:lnTo>
                      <a:pt x="184" y="32"/>
                    </a:lnTo>
                    <a:lnTo>
                      <a:pt x="182" y="34"/>
                    </a:lnTo>
                    <a:lnTo>
                      <a:pt x="179" y="36"/>
                    </a:lnTo>
                    <a:lnTo>
                      <a:pt x="0" y="4"/>
                    </a:lnTo>
                    <a:lnTo>
                      <a:pt x="0" y="2"/>
                    </a:lnTo>
                    <a:lnTo>
                      <a:pt x="0" y="0"/>
                    </a:lnTo>
                    <a:close/>
                  </a:path>
                </a:pathLst>
              </a:custGeom>
              <a:solidFill>
                <a:srgbClr val="D7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59" name="Freeform 371">
                <a:extLst>
                  <a:ext uri="{FF2B5EF4-FFF2-40B4-BE49-F238E27FC236}">
                    <a16:creationId xmlns:a16="http://schemas.microsoft.com/office/drawing/2014/main" id="{FF2D19B4-F6F3-4E9E-9B3C-EF6BEC4EA06F}"/>
                  </a:ext>
                </a:extLst>
              </p:cNvPr>
              <p:cNvSpPr>
                <a:spLocks/>
              </p:cNvSpPr>
              <p:nvPr/>
            </p:nvSpPr>
            <p:spPr bwMode="auto">
              <a:xfrm>
                <a:off x="4606" y="2299"/>
                <a:ext cx="182" cy="36"/>
              </a:xfrm>
              <a:custGeom>
                <a:avLst/>
                <a:gdLst>
                  <a:gd name="T0" fmla="*/ 0 w 182"/>
                  <a:gd name="T1" fmla="*/ 0 h 36"/>
                  <a:gd name="T2" fmla="*/ 182 w 182"/>
                  <a:gd name="T3" fmla="*/ 32 h 36"/>
                  <a:gd name="T4" fmla="*/ 179 w 182"/>
                  <a:gd name="T5" fmla="*/ 34 h 36"/>
                  <a:gd name="T6" fmla="*/ 177 w 182"/>
                  <a:gd name="T7" fmla="*/ 36 h 36"/>
                  <a:gd name="T8" fmla="*/ 2 w 182"/>
                  <a:gd name="T9" fmla="*/ 3 h 36"/>
                  <a:gd name="T10" fmla="*/ 0 w 182"/>
                  <a:gd name="T11" fmla="*/ 2 h 36"/>
                  <a:gd name="T12" fmla="*/ 0 w 1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2" h="36">
                    <a:moveTo>
                      <a:pt x="0" y="0"/>
                    </a:moveTo>
                    <a:lnTo>
                      <a:pt x="182" y="32"/>
                    </a:lnTo>
                    <a:lnTo>
                      <a:pt x="179" y="34"/>
                    </a:lnTo>
                    <a:lnTo>
                      <a:pt x="177" y="36"/>
                    </a:lnTo>
                    <a:lnTo>
                      <a:pt x="2" y="3"/>
                    </a:lnTo>
                    <a:lnTo>
                      <a:pt x="0" y="2"/>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0" name="Freeform 372">
                <a:extLst>
                  <a:ext uri="{FF2B5EF4-FFF2-40B4-BE49-F238E27FC236}">
                    <a16:creationId xmlns:a16="http://schemas.microsoft.com/office/drawing/2014/main" id="{8A9B21FF-B760-4C89-89F9-1CAD98A4F5E1}"/>
                  </a:ext>
                </a:extLst>
              </p:cNvPr>
              <p:cNvSpPr>
                <a:spLocks/>
              </p:cNvSpPr>
              <p:nvPr/>
            </p:nvSpPr>
            <p:spPr bwMode="auto">
              <a:xfrm>
                <a:off x="4606" y="2301"/>
                <a:ext cx="179" cy="34"/>
              </a:xfrm>
              <a:custGeom>
                <a:avLst/>
                <a:gdLst>
                  <a:gd name="T0" fmla="*/ 0 w 179"/>
                  <a:gd name="T1" fmla="*/ 0 h 34"/>
                  <a:gd name="T2" fmla="*/ 179 w 179"/>
                  <a:gd name="T3" fmla="*/ 32 h 34"/>
                  <a:gd name="T4" fmla="*/ 177 w 179"/>
                  <a:gd name="T5" fmla="*/ 34 h 34"/>
                  <a:gd name="T6" fmla="*/ 174 w 179"/>
                  <a:gd name="T7" fmla="*/ 34 h 34"/>
                  <a:gd name="T8" fmla="*/ 2 w 179"/>
                  <a:gd name="T9" fmla="*/ 3 h 34"/>
                  <a:gd name="T10" fmla="*/ 2 w 179"/>
                  <a:gd name="T11" fmla="*/ 1 h 34"/>
                  <a:gd name="T12" fmla="*/ 0 w 179"/>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4">
                    <a:moveTo>
                      <a:pt x="0" y="0"/>
                    </a:moveTo>
                    <a:lnTo>
                      <a:pt x="179" y="32"/>
                    </a:lnTo>
                    <a:lnTo>
                      <a:pt x="177" y="34"/>
                    </a:lnTo>
                    <a:lnTo>
                      <a:pt x="174" y="34"/>
                    </a:lnTo>
                    <a:lnTo>
                      <a:pt x="2" y="3"/>
                    </a:lnTo>
                    <a:lnTo>
                      <a:pt x="2" y="1"/>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1" name="Freeform 373">
                <a:extLst>
                  <a:ext uri="{FF2B5EF4-FFF2-40B4-BE49-F238E27FC236}">
                    <a16:creationId xmlns:a16="http://schemas.microsoft.com/office/drawing/2014/main" id="{155A8407-AE0E-438B-82D0-44037E4883B5}"/>
                  </a:ext>
                </a:extLst>
              </p:cNvPr>
              <p:cNvSpPr>
                <a:spLocks/>
              </p:cNvSpPr>
              <p:nvPr/>
            </p:nvSpPr>
            <p:spPr bwMode="auto">
              <a:xfrm>
                <a:off x="4608" y="2302"/>
                <a:ext cx="175" cy="34"/>
              </a:xfrm>
              <a:custGeom>
                <a:avLst/>
                <a:gdLst>
                  <a:gd name="T0" fmla="*/ 0 w 175"/>
                  <a:gd name="T1" fmla="*/ 0 h 34"/>
                  <a:gd name="T2" fmla="*/ 175 w 175"/>
                  <a:gd name="T3" fmla="*/ 33 h 34"/>
                  <a:gd name="T4" fmla="*/ 172 w 175"/>
                  <a:gd name="T5" fmla="*/ 33 h 34"/>
                  <a:gd name="T6" fmla="*/ 170 w 175"/>
                  <a:gd name="T7" fmla="*/ 34 h 34"/>
                  <a:gd name="T8" fmla="*/ 0 w 175"/>
                  <a:gd name="T9" fmla="*/ 4 h 34"/>
                  <a:gd name="T10" fmla="*/ 0 w 175"/>
                  <a:gd name="T11" fmla="*/ 2 h 34"/>
                  <a:gd name="T12" fmla="*/ 0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0" y="0"/>
                    </a:moveTo>
                    <a:lnTo>
                      <a:pt x="175" y="33"/>
                    </a:lnTo>
                    <a:lnTo>
                      <a:pt x="172" y="33"/>
                    </a:lnTo>
                    <a:lnTo>
                      <a:pt x="170" y="34"/>
                    </a:lnTo>
                    <a:lnTo>
                      <a:pt x="0" y="4"/>
                    </a:lnTo>
                    <a:lnTo>
                      <a:pt x="0" y="2"/>
                    </a:lnTo>
                    <a:lnTo>
                      <a:pt x="0" y="0"/>
                    </a:lnTo>
                    <a:close/>
                  </a:path>
                </a:pathLst>
              </a:custGeom>
              <a:solidFill>
                <a:srgbClr val="D4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2" name="Freeform 374">
                <a:extLst>
                  <a:ext uri="{FF2B5EF4-FFF2-40B4-BE49-F238E27FC236}">
                    <a16:creationId xmlns:a16="http://schemas.microsoft.com/office/drawing/2014/main" id="{4C86B7AB-A5BD-4320-ABA3-3D906DC7214C}"/>
                  </a:ext>
                </a:extLst>
              </p:cNvPr>
              <p:cNvSpPr>
                <a:spLocks/>
              </p:cNvSpPr>
              <p:nvPr/>
            </p:nvSpPr>
            <p:spPr bwMode="auto">
              <a:xfrm>
                <a:off x="4608" y="2304"/>
                <a:ext cx="172" cy="34"/>
              </a:xfrm>
              <a:custGeom>
                <a:avLst/>
                <a:gdLst>
                  <a:gd name="T0" fmla="*/ 0 w 172"/>
                  <a:gd name="T1" fmla="*/ 0 h 34"/>
                  <a:gd name="T2" fmla="*/ 172 w 172"/>
                  <a:gd name="T3" fmla="*/ 31 h 34"/>
                  <a:gd name="T4" fmla="*/ 170 w 172"/>
                  <a:gd name="T5" fmla="*/ 32 h 34"/>
                  <a:gd name="T6" fmla="*/ 167 w 172"/>
                  <a:gd name="T7" fmla="*/ 34 h 34"/>
                  <a:gd name="T8" fmla="*/ 0 w 172"/>
                  <a:gd name="T9" fmla="*/ 3 h 34"/>
                  <a:gd name="T10" fmla="*/ 0 w 172"/>
                  <a:gd name="T11" fmla="*/ 2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72" y="31"/>
                    </a:lnTo>
                    <a:lnTo>
                      <a:pt x="170" y="32"/>
                    </a:lnTo>
                    <a:lnTo>
                      <a:pt x="167" y="34"/>
                    </a:lnTo>
                    <a:lnTo>
                      <a:pt x="0" y="3"/>
                    </a:lnTo>
                    <a:lnTo>
                      <a:pt x="0" y="2"/>
                    </a:lnTo>
                    <a:lnTo>
                      <a:pt x="0"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3" name="Freeform 375">
                <a:extLst>
                  <a:ext uri="{FF2B5EF4-FFF2-40B4-BE49-F238E27FC236}">
                    <a16:creationId xmlns:a16="http://schemas.microsoft.com/office/drawing/2014/main" id="{C645E9B1-82B2-4470-9BDB-C0544239D336}"/>
                  </a:ext>
                </a:extLst>
              </p:cNvPr>
              <p:cNvSpPr>
                <a:spLocks/>
              </p:cNvSpPr>
              <p:nvPr/>
            </p:nvSpPr>
            <p:spPr bwMode="auto">
              <a:xfrm>
                <a:off x="4608" y="2306"/>
                <a:ext cx="170" cy="34"/>
              </a:xfrm>
              <a:custGeom>
                <a:avLst/>
                <a:gdLst>
                  <a:gd name="T0" fmla="*/ 0 w 170"/>
                  <a:gd name="T1" fmla="*/ 0 h 34"/>
                  <a:gd name="T2" fmla="*/ 170 w 170"/>
                  <a:gd name="T3" fmla="*/ 30 h 34"/>
                  <a:gd name="T4" fmla="*/ 167 w 170"/>
                  <a:gd name="T5" fmla="*/ 32 h 34"/>
                  <a:gd name="T6" fmla="*/ 165 w 170"/>
                  <a:gd name="T7" fmla="*/ 34 h 34"/>
                  <a:gd name="T8" fmla="*/ 0 w 170"/>
                  <a:gd name="T9" fmla="*/ 3 h 34"/>
                  <a:gd name="T10" fmla="*/ 0 w 170"/>
                  <a:gd name="T11" fmla="*/ 1 h 34"/>
                  <a:gd name="T12" fmla="*/ 0 w 170"/>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 h="34">
                    <a:moveTo>
                      <a:pt x="0" y="0"/>
                    </a:moveTo>
                    <a:lnTo>
                      <a:pt x="170" y="30"/>
                    </a:lnTo>
                    <a:lnTo>
                      <a:pt x="167" y="32"/>
                    </a:lnTo>
                    <a:lnTo>
                      <a:pt x="165" y="34"/>
                    </a:lnTo>
                    <a:lnTo>
                      <a:pt x="0" y="3"/>
                    </a:lnTo>
                    <a:lnTo>
                      <a:pt x="0" y="1"/>
                    </a:lnTo>
                    <a:lnTo>
                      <a:pt x="0" y="0"/>
                    </a:lnTo>
                    <a:close/>
                  </a:path>
                </a:pathLst>
              </a:custGeom>
              <a:solidFill>
                <a:srgbClr val="D1D0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4" name="Freeform 376">
                <a:extLst>
                  <a:ext uri="{FF2B5EF4-FFF2-40B4-BE49-F238E27FC236}">
                    <a16:creationId xmlns:a16="http://schemas.microsoft.com/office/drawing/2014/main" id="{F34C01B5-0A36-45E1-99FE-A983B1DDF700}"/>
                  </a:ext>
                </a:extLst>
              </p:cNvPr>
              <p:cNvSpPr>
                <a:spLocks/>
              </p:cNvSpPr>
              <p:nvPr/>
            </p:nvSpPr>
            <p:spPr bwMode="auto">
              <a:xfrm>
                <a:off x="4608" y="2307"/>
                <a:ext cx="167" cy="33"/>
              </a:xfrm>
              <a:custGeom>
                <a:avLst/>
                <a:gdLst>
                  <a:gd name="T0" fmla="*/ 0 w 167"/>
                  <a:gd name="T1" fmla="*/ 0 h 33"/>
                  <a:gd name="T2" fmla="*/ 167 w 167"/>
                  <a:gd name="T3" fmla="*/ 31 h 33"/>
                  <a:gd name="T4" fmla="*/ 165 w 167"/>
                  <a:gd name="T5" fmla="*/ 33 h 33"/>
                  <a:gd name="T6" fmla="*/ 162 w 167"/>
                  <a:gd name="T7" fmla="*/ 33 h 33"/>
                  <a:gd name="T8" fmla="*/ 1 w 167"/>
                  <a:gd name="T9" fmla="*/ 6 h 33"/>
                  <a:gd name="T10" fmla="*/ 0 w 167"/>
                  <a:gd name="T11" fmla="*/ 2 h 33"/>
                  <a:gd name="T12" fmla="*/ 0 w 167"/>
                  <a:gd name="T13" fmla="*/ 0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33">
                    <a:moveTo>
                      <a:pt x="0" y="0"/>
                    </a:moveTo>
                    <a:lnTo>
                      <a:pt x="167" y="31"/>
                    </a:lnTo>
                    <a:lnTo>
                      <a:pt x="165" y="33"/>
                    </a:lnTo>
                    <a:lnTo>
                      <a:pt x="162" y="33"/>
                    </a:lnTo>
                    <a:lnTo>
                      <a:pt x="1" y="6"/>
                    </a:lnTo>
                    <a:lnTo>
                      <a:pt x="0" y="2"/>
                    </a:lnTo>
                    <a:lnTo>
                      <a:pt x="0" y="0"/>
                    </a:lnTo>
                    <a:close/>
                  </a:path>
                </a:pathLst>
              </a:custGeom>
              <a:solidFill>
                <a:srgbClr val="D0C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5" name="Freeform 377">
                <a:extLst>
                  <a:ext uri="{FF2B5EF4-FFF2-40B4-BE49-F238E27FC236}">
                    <a16:creationId xmlns:a16="http://schemas.microsoft.com/office/drawing/2014/main" id="{8DD782A2-2A1C-4AD3-A7B8-F2E5039EFFBB}"/>
                  </a:ext>
                </a:extLst>
              </p:cNvPr>
              <p:cNvSpPr>
                <a:spLocks/>
              </p:cNvSpPr>
              <p:nvPr/>
            </p:nvSpPr>
            <p:spPr bwMode="auto">
              <a:xfrm>
                <a:off x="4608" y="2309"/>
                <a:ext cx="165" cy="32"/>
              </a:xfrm>
              <a:custGeom>
                <a:avLst/>
                <a:gdLst>
                  <a:gd name="T0" fmla="*/ 0 w 165"/>
                  <a:gd name="T1" fmla="*/ 0 h 32"/>
                  <a:gd name="T2" fmla="*/ 165 w 165"/>
                  <a:gd name="T3" fmla="*/ 31 h 32"/>
                  <a:gd name="T4" fmla="*/ 162 w 165"/>
                  <a:gd name="T5" fmla="*/ 31 h 32"/>
                  <a:gd name="T6" fmla="*/ 160 w 165"/>
                  <a:gd name="T7" fmla="*/ 32 h 32"/>
                  <a:gd name="T8" fmla="*/ 1 w 165"/>
                  <a:gd name="T9" fmla="*/ 5 h 32"/>
                  <a:gd name="T10" fmla="*/ 1 w 165"/>
                  <a:gd name="T11" fmla="*/ 4 h 32"/>
                  <a:gd name="T12" fmla="*/ 0 w 165"/>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5" h="32">
                    <a:moveTo>
                      <a:pt x="0" y="0"/>
                    </a:moveTo>
                    <a:lnTo>
                      <a:pt x="165" y="31"/>
                    </a:lnTo>
                    <a:lnTo>
                      <a:pt x="162" y="31"/>
                    </a:lnTo>
                    <a:lnTo>
                      <a:pt x="160" y="32"/>
                    </a:lnTo>
                    <a:lnTo>
                      <a:pt x="1" y="5"/>
                    </a:lnTo>
                    <a:lnTo>
                      <a:pt x="1" y="4"/>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6" name="Freeform 378">
                <a:extLst>
                  <a:ext uri="{FF2B5EF4-FFF2-40B4-BE49-F238E27FC236}">
                    <a16:creationId xmlns:a16="http://schemas.microsoft.com/office/drawing/2014/main" id="{EACB9DC9-8FF1-4D27-85BB-3E5892467F3B}"/>
                  </a:ext>
                </a:extLst>
              </p:cNvPr>
              <p:cNvSpPr>
                <a:spLocks/>
              </p:cNvSpPr>
              <p:nvPr/>
            </p:nvSpPr>
            <p:spPr bwMode="auto">
              <a:xfrm>
                <a:off x="4609" y="2313"/>
                <a:ext cx="161" cy="30"/>
              </a:xfrm>
              <a:custGeom>
                <a:avLst/>
                <a:gdLst>
                  <a:gd name="T0" fmla="*/ 0 w 161"/>
                  <a:gd name="T1" fmla="*/ 0 h 30"/>
                  <a:gd name="T2" fmla="*/ 161 w 161"/>
                  <a:gd name="T3" fmla="*/ 27 h 30"/>
                  <a:gd name="T4" fmla="*/ 159 w 161"/>
                  <a:gd name="T5" fmla="*/ 28 h 30"/>
                  <a:gd name="T6" fmla="*/ 156 w 161"/>
                  <a:gd name="T7" fmla="*/ 30 h 30"/>
                  <a:gd name="T8" fmla="*/ 0 w 161"/>
                  <a:gd name="T9" fmla="*/ 3 h 30"/>
                  <a:gd name="T10" fmla="*/ 0 w 161"/>
                  <a:gd name="T11" fmla="*/ 1 h 30"/>
                  <a:gd name="T12" fmla="*/ 0 w 161"/>
                  <a:gd name="T13" fmla="*/ 0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30">
                    <a:moveTo>
                      <a:pt x="0" y="0"/>
                    </a:moveTo>
                    <a:lnTo>
                      <a:pt x="161" y="27"/>
                    </a:lnTo>
                    <a:lnTo>
                      <a:pt x="159" y="28"/>
                    </a:lnTo>
                    <a:lnTo>
                      <a:pt x="156" y="30"/>
                    </a:lnTo>
                    <a:lnTo>
                      <a:pt x="0" y="3"/>
                    </a:lnTo>
                    <a:lnTo>
                      <a:pt x="0" y="1"/>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7" name="Freeform 379">
                <a:extLst>
                  <a:ext uri="{FF2B5EF4-FFF2-40B4-BE49-F238E27FC236}">
                    <a16:creationId xmlns:a16="http://schemas.microsoft.com/office/drawing/2014/main" id="{81B11B3B-2404-4283-B8C6-CD9F9E70F0D2}"/>
                  </a:ext>
                </a:extLst>
              </p:cNvPr>
              <p:cNvSpPr>
                <a:spLocks/>
              </p:cNvSpPr>
              <p:nvPr/>
            </p:nvSpPr>
            <p:spPr bwMode="auto">
              <a:xfrm>
                <a:off x="4609" y="2314"/>
                <a:ext cx="159" cy="31"/>
              </a:xfrm>
              <a:custGeom>
                <a:avLst/>
                <a:gdLst>
                  <a:gd name="T0" fmla="*/ 0 w 159"/>
                  <a:gd name="T1" fmla="*/ 0 h 31"/>
                  <a:gd name="T2" fmla="*/ 159 w 159"/>
                  <a:gd name="T3" fmla="*/ 27 h 31"/>
                  <a:gd name="T4" fmla="*/ 156 w 159"/>
                  <a:gd name="T5" fmla="*/ 29 h 31"/>
                  <a:gd name="T6" fmla="*/ 152 w 159"/>
                  <a:gd name="T7" fmla="*/ 31 h 31"/>
                  <a:gd name="T8" fmla="*/ 0 w 159"/>
                  <a:gd name="T9" fmla="*/ 4 h 31"/>
                  <a:gd name="T10" fmla="*/ 0 w 159"/>
                  <a:gd name="T11" fmla="*/ 2 h 31"/>
                  <a:gd name="T12" fmla="*/ 0 w 159"/>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31">
                    <a:moveTo>
                      <a:pt x="0" y="0"/>
                    </a:moveTo>
                    <a:lnTo>
                      <a:pt x="159" y="27"/>
                    </a:lnTo>
                    <a:lnTo>
                      <a:pt x="156" y="29"/>
                    </a:lnTo>
                    <a:lnTo>
                      <a:pt x="152" y="31"/>
                    </a:lnTo>
                    <a:lnTo>
                      <a:pt x="0" y="4"/>
                    </a:lnTo>
                    <a:lnTo>
                      <a:pt x="0" y="2"/>
                    </a:lnTo>
                    <a:lnTo>
                      <a:pt x="0" y="0"/>
                    </a:lnTo>
                    <a:close/>
                  </a:path>
                </a:pathLst>
              </a:custGeom>
              <a:solidFill>
                <a:srgbClr val="CECE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8" name="Freeform 380">
                <a:extLst>
                  <a:ext uri="{FF2B5EF4-FFF2-40B4-BE49-F238E27FC236}">
                    <a16:creationId xmlns:a16="http://schemas.microsoft.com/office/drawing/2014/main" id="{74DDE885-1191-4033-805E-F5CE50A6154A}"/>
                  </a:ext>
                </a:extLst>
              </p:cNvPr>
              <p:cNvSpPr>
                <a:spLocks/>
              </p:cNvSpPr>
              <p:nvPr/>
            </p:nvSpPr>
            <p:spPr bwMode="auto">
              <a:xfrm>
                <a:off x="4609" y="2316"/>
                <a:ext cx="156" cy="29"/>
              </a:xfrm>
              <a:custGeom>
                <a:avLst/>
                <a:gdLst>
                  <a:gd name="T0" fmla="*/ 0 w 156"/>
                  <a:gd name="T1" fmla="*/ 0 h 29"/>
                  <a:gd name="T2" fmla="*/ 156 w 156"/>
                  <a:gd name="T3" fmla="*/ 27 h 29"/>
                  <a:gd name="T4" fmla="*/ 152 w 156"/>
                  <a:gd name="T5" fmla="*/ 29 h 29"/>
                  <a:gd name="T6" fmla="*/ 151 w 156"/>
                  <a:gd name="T7" fmla="*/ 29 h 29"/>
                  <a:gd name="T8" fmla="*/ 2 w 156"/>
                  <a:gd name="T9" fmla="*/ 3 h 29"/>
                  <a:gd name="T10" fmla="*/ 0 w 156"/>
                  <a:gd name="T11" fmla="*/ 2 h 29"/>
                  <a:gd name="T12" fmla="*/ 0 w 156"/>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6" h="29">
                    <a:moveTo>
                      <a:pt x="0" y="0"/>
                    </a:moveTo>
                    <a:lnTo>
                      <a:pt x="156" y="27"/>
                    </a:lnTo>
                    <a:lnTo>
                      <a:pt x="152" y="29"/>
                    </a:lnTo>
                    <a:lnTo>
                      <a:pt x="151" y="29"/>
                    </a:lnTo>
                    <a:lnTo>
                      <a:pt x="2" y="3"/>
                    </a:lnTo>
                    <a:lnTo>
                      <a:pt x="0" y="2"/>
                    </a:lnTo>
                    <a:lnTo>
                      <a:pt x="0" y="0"/>
                    </a:lnTo>
                    <a:close/>
                  </a:path>
                </a:pathLst>
              </a:custGeom>
              <a:solidFill>
                <a:srgbClr val="CDCD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69" name="Freeform 381">
                <a:extLst>
                  <a:ext uri="{FF2B5EF4-FFF2-40B4-BE49-F238E27FC236}">
                    <a16:creationId xmlns:a16="http://schemas.microsoft.com/office/drawing/2014/main" id="{B50EB97C-FE6C-44FD-A528-708388CE3748}"/>
                  </a:ext>
                </a:extLst>
              </p:cNvPr>
              <p:cNvSpPr>
                <a:spLocks/>
              </p:cNvSpPr>
              <p:nvPr/>
            </p:nvSpPr>
            <p:spPr bwMode="auto">
              <a:xfrm>
                <a:off x="4609" y="2318"/>
                <a:ext cx="152" cy="28"/>
              </a:xfrm>
              <a:custGeom>
                <a:avLst/>
                <a:gdLst>
                  <a:gd name="T0" fmla="*/ 0 w 152"/>
                  <a:gd name="T1" fmla="*/ 0 h 28"/>
                  <a:gd name="T2" fmla="*/ 152 w 152"/>
                  <a:gd name="T3" fmla="*/ 27 h 28"/>
                  <a:gd name="T4" fmla="*/ 151 w 152"/>
                  <a:gd name="T5" fmla="*/ 27 h 28"/>
                  <a:gd name="T6" fmla="*/ 147 w 152"/>
                  <a:gd name="T7" fmla="*/ 28 h 28"/>
                  <a:gd name="T8" fmla="*/ 2 w 152"/>
                  <a:gd name="T9" fmla="*/ 3 h 28"/>
                  <a:gd name="T10" fmla="*/ 2 w 152"/>
                  <a:gd name="T11" fmla="*/ 1 h 28"/>
                  <a:gd name="T12" fmla="*/ 0 w 152"/>
                  <a:gd name="T13" fmla="*/ 0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28">
                    <a:moveTo>
                      <a:pt x="0" y="0"/>
                    </a:moveTo>
                    <a:lnTo>
                      <a:pt x="152" y="27"/>
                    </a:lnTo>
                    <a:lnTo>
                      <a:pt x="151" y="27"/>
                    </a:lnTo>
                    <a:lnTo>
                      <a:pt x="147" y="28"/>
                    </a:lnTo>
                    <a:lnTo>
                      <a:pt x="2" y="3"/>
                    </a:lnTo>
                    <a:lnTo>
                      <a:pt x="2"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0" name="Freeform 382">
                <a:extLst>
                  <a:ext uri="{FF2B5EF4-FFF2-40B4-BE49-F238E27FC236}">
                    <a16:creationId xmlns:a16="http://schemas.microsoft.com/office/drawing/2014/main" id="{3BAF5DA4-C409-4408-8F84-18A02BC34EE0}"/>
                  </a:ext>
                </a:extLst>
              </p:cNvPr>
              <p:cNvSpPr>
                <a:spLocks/>
              </p:cNvSpPr>
              <p:nvPr/>
            </p:nvSpPr>
            <p:spPr bwMode="auto">
              <a:xfrm>
                <a:off x="4611" y="2319"/>
                <a:ext cx="149" cy="29"/>
              </a:xfrm>
              <a:custGeom>
                <a:avLst/>
                <a:gdLst>
                  <a:gd name="T0" fmla="*/ 0 w 149"/>
                  <a:gd name="T1" fmla="*/ 0 h 29"/>
                  <a:gd name="T2" fmla="*/ 149 w 149"/>
                  <a:gd name="T3" fmla="*/ 26 h 29"/>
                  <a:gd name="T4" fmla="*/ 145 w 149"/>
                  <a:gd name="T5" fmla="*/ 27 h 29"/>
                  <a:gd name="T6" fmla="*/ 142 w 149"/>
                  <a:gd name="T7" fmla="*/ 29 h 29"/>
                  <a:gd name="T8" fmla="*/ 0 w 149"/>
                  <a:gd name="T9" fmla="*/ 4 h 29"/>
                  <a:gd name="T10" fmla="*/ 0 w 149"/>
                  <a:gd name="T11" fmla="*/ 2 h 29"/>
                  <a:gd name="T12" fmla="*/ 0 w 149"/>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9" h="29">
                    <a:moveTo>
                      <a:pt x="0" y="0"/>
                    </a:moveTo>
                    <a:lnTo>
                      <a:pt x="149" y="26"/>
                    </a:lnTo>
                    <a:lnTo>
                      <a:pt x="145" y="27"/>
                    </a:lnTo>
                    <a:lnTo>
                      <a:pt x="142" y="29"/>
                    </a:lnTo>
                    <a:lnTo>
                      <a:pt x="0" y="4"/>
                    </a:lnTo>
                    <a:lnTo>
                      <a:pt x="0" y="2"/>
                    </a:lnTo>
                    <a:lnTo>
                      <a:pt x="0" y="0"/>
                    </a:lnTo>
                    <a:close/>
                  </a:path>
                </a:pathLst>
              </a:custGeom>
              <a:solidFill>
                <a:srgbClr val="CBCB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1" name="Freeform 383">
                <a:extLst>
                  <a:ext uri="{FF2B5EF4-FFF2-40B4-BE49-F238E27FC236}">
                    <a16:creationId xmlns:a16="http://schemas.microsoft.com/office/drawing/2014/main" id="{CEBE77EE-1B01-4BDE-B762-999B37FE0F51}"/>
                  </a:ext>
                </a:extLst>
              </p:cNvPr>
              <p:cNvSpPr>
                <a:spLocks/>
              </p:cNvSpPr>
              <p:nvPr/>
            </p:nvSpPr>
            <p:spPr bwMode="auto">
              <a:xfrm>
                <a:off x="4611" y="2321"/>
                <a:ext cx="145" cy="27"/>
              </a:xfrm>
              <a:custGeom>
                <a:avLst/>
                <a:gdLst>
                  <a:gd name="T0" fmla="*/ 0 w 145"/>
                  <a:gd name="T1" fmla="*/ 0 h 27"/>
                  <a:gd name="T2" fmla="*/ 145 w 145"/>
                  <a:gd name="T3" fmla="*/ 25 h 27"/>
                  <a:gd name="T4" fmla="*/ 142 w 145"/>
                  <a:gd name="T5" fmla="*/ 27 h 27"/>
                  <a:gd name="T6" fmla="*/ 140 w 145"/>
                  <a:gd name="T7" fmla="*/ 27 h 27"/>
                  <a:gd name="T8" fmla="*/ 2 w 145"/>
                  <a:gd name="T9" fmla="*/ 3 h 27"/>
                  <a:gd name="T10" fmla="*/ 0 w 145"/>
                  <a:gd name="T11" fmla="*/ 2 h 27"/>
                  <a:gd name="T12" fmla="*/ 0 w 14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5" h="27">
                    <a:moveTo>
                      <a:pt x="0" y="0"/>
                    </a:moveTo>
                    <a:lnTo>
                      <a:pt x="145" y="25"/>
                    </a:lnTo>
                    <a:lnTo>
                      <a:pt x="142" y="27"/>
                    </a:lnTo>
                    <a:lnTo>
                      <a:pt x="140" y="27"/>
                    </a:lnTo>
                    <a:lnTo>
                      <a:pt x="2" y="3"/>
                    </a:lnTo>
                    <a:lnTo>
                      <a:pt x="0" y="2"/>
                    </a:lnTo>
                    <a:lnTo>
                      <a:pt x="0" y="0"/>
                    </a:ln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2" name="Freeform 384">
                <a:extLst>
                  <a:ext uri="{FF2B5EF4-FFF2-40B4-BE49-F238E27FC236}">
                    <a16:creationId xmlns:a16="http://schemas.microsoft.com/office/drawing/2014/main" id="{E0CAE5C2-EF86-41AE-95F1-CFBD84EFC155}"/>
                  </a:ext>
                </a:extLst>
              </p:cNvPr>
              <p:cNvSpPr>
                <a:spLocks/>
              </p:cNvSpPr>
              <p:nvPr/>
            </p:nvSpPr>
            <p:spPr bwMode="auto">
              <a:xfrm>
                <a:off x="4611" y="2323"/>
                <a:ext cx="142" cy="27"/>
              </a:xfrm>
              <a:custGeom>
                <a:avLst/>
                <a:gdLst>
                  <a:gd name="T0" fmla="*/ 0 w 142"/>
                  <a:gd name="T1" fmla="*/ 0 h 27"/>
                  <a:gd name="T2" fmla="*/ 142 w 142"/>
                  <a:gd name="T3" fmla="*/ 25 h 27"/>
                  <a:gd name="T4" fmla="*/ 140 w 142"/>
                  <a:gd name="T5" fmla="*/ 25 h 27"/>
                  <a:gd name="T6" fmla="*/ 137 w 142"/>
                  <a:gd name="T7" fmla="*/ 27 h 27"/>
                  <a:gd name="T8" fmla="*/ 2 w 142"/>
                  <a:gd name="T9" fmla="*/ 3 h 27"/>
                  <a:gd name="T10" fmla="*/ 2 w 142"/>
                  <a:gd name="T11" fmla="*/ 1 h 27"/>
                  <a:gd name="T12" fmla="*/ 0 w 142"/>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2" h="27">
                    <a:moveTo>
                      <a:pt x="0" y="0"/>
                    </a:moveTo>
                    <a:lnTo>
                      <a:pt x="142" y="25"/>
                    </a:lnTo>
                    <a:lnTo>
                      <a:pt x="140" y="25"/>
                    </a:lnTo>
                    <a:lnTo>
                      <a:pt x="137" y="27"/>
                    </a:lnTo>
                    <a:lnTo>
                      <a:pt x="2" y="3"/>
                    </a:lnTo>
                    <a:lnTo>
                      <a:pt x="2" y="1"/>
                    </a:lnTo>
                    <a:lnTo>
                      <a:pt x="0" y="0"/>
                    </a:lnTo>
                    <a:close/>
                  </a:path>
                </a:pathLst>
              </a:custGeom>
              <a:solidFill>
                <a:srgbClr val="BDBD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3" name="Freeform 385">
                <a:extLst>
                  <a:ext uri="{FF2B5EF4-FFF2-40B4-BE49-F238E27FC236}">
                    <a16:creationId xmlns:a16="http://schemas.microsoft.com/office/drawing/2014/main" id="{993126F7-BF84-4443-8F7B-02B771047134}"/>
                  </a:ext>
                </a:extLst>
              </p:cNvPr>
              <p:cNvSpPr>
                <a:spLocks/>
              </p:cNvSpPr>
              <p:nvPr/>
            </p:nvSpPr>
            <p:spPr bwMode="auto">
              <a:xfrm>
                <a:off x="4613" y="2324"/>
                <a:ext cx="138" cy="27"/>
              </a:xfrm>
              <a:custGeom>
                <a:avLst/>
                <a:gdLst>
                  <a:gd name="T0" fmla="*/ 0 w 138"/>
                  <a:gd name="T1" fmla="*/ 0 h 27"/>
                  <a:gd name="T2" fmla="*/ 138 w 138"/>
                  <a:gd name="T3" fmla="*/ 24 h 27"/>
                  <a:gd name="T4" fmla="*/ 135 w 138"/>
                  <a:gd name="T5" fmla="*/ 26 h 27"/>
                  <a:gd name="T6" fmla="*/ 131 w 138"/>
                  <a:gd name="T7" fmla="*/ 27 h 27"/>
                  <a:gd name="T8" fmla="*/ 1 w 138"/>
                  <a:gd name="T9" fmla="*/ 4 h 27"/>
                  <a:gd name="T10" fmla="*/ 0 w 138"/>
                  <a:gd name="T11" fmla="*/ 2 h 27"/>
                  <a:gd name="T12" fmla="*/ 0 w 138"/>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 h="27">
                    <a:moveTo>
                      <a:pt x="0" y="0"/>
                    </a:moveTo>
                    <a:lnTo>
                      <a:pt x="138" y="24"/>
                    </a:lnTo>
                    <a:lnTo>
                      <a:pt x="135" y="26"/>
                    </a:lnTo>
                    <a:lnTo>
                      <a:pt x="131" y="27"/>
                    </a:lnTo>
                    <a:lnTo>
                      <a:pt x="1" y="4"/>
                    </a:lnTo>
                    <a:lnTo>
                      <a:pt x="0" y="2"/>
                    </a:lnTo>
                    <a:lnTo>
                      <a:pt x="0" y="0"/>
                    </a:lnTo>
                    <a:close/>
                  </a:path>
                </a:pathLst>
              </a:custGeom>
              <a:solidFill>
                <a:srgbClr val="B8B8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4" name="Freeform 386">
                <a:extLst>
                  <a:ext uri="{FF2B5EF4-FFF2-40B4-BE49-F238E27FC236}">
                    <a16:creationId xmlns:a16="http://schemas.microsoft.com/office/drawing/2014/main" id="{BD912246-8E59-4A2E-97A6-B79C52C200A2}"/>
                  </a:ext>
                </a:extLst>
              </p:cNvPr>
              <p:cNvSpPr>
                <a:spLocks/>
              </p:cNvSpPr>
              <p:nvPr/>
            </p:nvSpPr>
            <p:spPr bwMode="auto">
              <a:xfrm>
                <a:off x="4613" y="2326"/>
                <a:ext cx="135" cy="27"/>
              </a:xfrm>
              <a:custGeom>
                <a:avLst/>
                <a:gdLst>
                  <a:gd name="T0" fmla="*/ 0 w 135"/>
                  <a:gd name="T1" fmla="*/ 0 h 27"/>
                  <a:gd name="T2" fmla="*/ 135 w 135"/>
                  <a:gd name="T3" fmla="*/ 24 h 27"/>
                  <a:gd name="T4" fmla="*/ 131 w 135"/>
                  <a:gd name="T5" fmla="*/ 25 h 27"/>
                  <a:gd name="T6" fmla="*/ 130 w 135"/>
                  <a:gd name="T7" fmla="*/ 27 h 27"/>
                  <a:gd name="T8" fmla="*/ 1 w 135"/>
                  <a:gd name="T9" fmla="*/ 3 h 27"/>
                  <a:gd name="T10" fmla="*/ 1 w 135"/>
                  <a:gd name="T11" fmla="*/ 2 h 27"/>
                  <a:gd name="T12" fmla="*/ 0 w 13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27">
                    <a:moveTo>
                      <a:pt x="0" y="0"/>
                    </a:moveTo>
                    <a:lnTo>
                      <a:pt x="135" y="24"/>
                    </a:lnTo>
                    <a:lnTo>
                      <a:pt x="131" y="25"/>
                    </a:lnTo>
                    <a:lnTo>
                      <a:pt x="130" y="27"/>
                    </a:lnTo>
                    <a:lnTo>
                      <a:pt x="1" y="3"/>
                    </a:lnTo>
                    <a:lnTo>
                      <a:pt x="1" y="2"/>
                    </a:lnTo>
                    <a:lnTo>
                      <a:pt x="0" y="0"/>
                    </a:lnTo>
                    <a:close/>
                  </a:path>
                </a:pathLst>
              </a:custGeom>
              <a:solidFill>
                <a:srgbClr val="AE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5" name="Freeform 387">
                <a:extLst>
                  <a:ext uri="{FF2B5EF4-FFF2-40B4-BE49-F238E27FC236}">
                    <a16:creationId xmlns:a16="http://schemas.microsoft.com/office/drawing/2014/main" id="{7EAAFC05-9401-4D62-8324-C1B4BDF9E49B}"/>
                  </a:ext>
                </a:extLst>
              </p:cNvPr>
              <p:cNvSpPr>
                <a:spLocks/>
              </p:cNvSpPr>
              <p:nvPr/>
            </p:nvSpPr>
            <p:spPr bwMode="auto">
              <a:xfrm>
                <a:off x="4614" y="2328"/>
                <a:ext cx="130" cy="25"/>
              </a:xfrm>
              <a:custGeom>
                <a:avLst/>
                <a:gdLst>
                  <a:gd name="T0" fmla="*/ 0 w 130"/>
                  <a:gd name="T1" fmla="*/ 0 h 25"/>
                  <a:gd name="T2" fmla="*/ 130 w 130"/>
                  <a:gd name="T3" fmla="*/ 23 h 25"/>
                  <a:gd name="T4" fmla="*/ 129 w 130"/>
                  <a:gd name="T5" fmla="*/ 25 h 25"/>
                  <a:gd name="T6" fmla="*/ 125 w 130"/>
                  <a:gd name="T7" fmla="*/ 25 h 25"/>
                  <a:gd name="T8" fmla="*/ 2 w 130"/>
                  <a:gd name="T9" fmla="*/ 3 h 25"/>
                  <a:gd name="T10" fmla="*/ 0 w 130"/>
                  <a:gd name="T11" fmla="*/ 1 h 25"/>
                  <a:gd name="T12" fmla="*/ 0 w 130"/>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0" h="25">
                    <a:moveTo>
                      <a:pt x="0" y="0"/>
                    </a:moveTo>
                    <a:lnTo>
                      <a:pt x="130" y="23"/>
                    </a:lnTo>
                    <a:lnTo>
                      <a:pt x="129" y="25"/>
                    </a:lnTo>
                    <a:lnTo>
                      <a:pt x="125" y="25"/>
                    </a:lnTo>
                    <a:lnTo>
                      <a:pt x="2" y="3"/>
                    </a:lnTo>
                    <a:lnTo>
                      <a:pt x="0" y="1"/>
                    </a:lnTo>
                    <a:lnTo>
                      <a:pt x="0" y="0"/>
                    </a:lnTo>
                    <a:close/>
                  </a:path>
                </a:pathLst>
              </a:custGeom>
              <a:solidFill>
                <a:srgbClr val="AAA9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6" name="Freeform 388">
                <a:extLst>
                  <a:ext uri="{FF2B5EF4-FFF2-40B4-BE49-F238E27FC236}">
                    <a16:creationId xmlns:a16="http://schemas.microsoft.com/office/drawing/2014/main" id="{080E6352-C22D-4C45-B271-F50DBCB00D8D}"/>
                  </a:ext>
                </a:extLst>
              </p:cNvPr>
              <p:cNvSpPr>
                <a:spLocks/>
              </p:cNvSpPr>
              <p:nvPr/>
            </p:nvSpPr>
            <p:spPr bwMode="auto">
              <a:xfrm>
                <a:off x="4614" y="2329"/>
                <a:ext cx="129" cy="26"/>
              </a:xfrm>
              <a:custGeom>
                <a:avLst/>
                <a:gdLst>
                  <a:gd name="T0" fmla="*/ 0 w 129"/>
                  <a:gd name="T1" fmla="*/ 0 h 26"/>
                  <a:gd name="T2" fmla="*/ 129 w 129"/>
                  <a:gd name="T3" fmla="*/ 24 h 26"/>
                  <a:gd name="T4" fmla="*/ 125 w 129"/>
                  <a:gd name="T5" fmla="*/ 24 h 26"/>
                  <a:gd name="T6" fmla="*/ 122 w 129"/>
                  <a:gd name="T7" fmla="*/ 26 h 26"/>
                  <a:gd name="T8" fmla="*/ 2 w 129"/>
                  <a:gd name="T9" fmla="*/ 6 h 26"/>
                  <a:gd name="T10" fmla="*/ 2 w 129"/>
                  <a:gd name="T11" fmla="*/ 2 h 26"/>
                  <a:gd name="T12" fmla="*/ 0 w 129"/>
                  <a:gd name="T13" fmla="*/ 0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9" h="26">
                    <a:moveTo>
                      <a:pt x="0" y="0"/>
                    </a:moveTo>
                    <a:lnTo>
                      <a:pt x="129" y="24"/>
                    </a:lnTo>
                    <a:lnTo>
                      <a:pt x="125" y="24"/>
                    </a:lnTo>
                    <a:lnTo>
                      <a:pt x="122" y="26"/>
                    </a:lnTo>
                    <a:lnTo>
                      <a:pt x="2" y="6"/>
                    </a:lnTo>
                    <a:lnTo>
                      <a:pt x="2" y="2"/>
                    </a:lnTo>
                    <a:lnTo>
                      <a:pt x="0" y="0"/>
                    </a:lnTo>
                    <a:close/>
                  </a:path>
                </a:pathLst>
              </a:custGeom>
              <a:solidFill>
                <a:srgbClr val="A6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7" name="Freeform 389">
                <a:extLst>
                  <a:ext uri="{FF2B5EF4-FFF2-40B4-BE49-F238E27FC236}">
                    <a16:creationId xmlns:a16="http://schemas.microsoft.com/office/drawing/2014/main" id="{D420BD14-782F-4007-8889-5E286D159498}"/>
                  </a:ext>
                </a:extLst>
              </p:cNvPr>
              <p:cNvSpPr>
                <a:spLocks/>
              </p:cNvSpPr>
              <p:nvPr/>
            </p:nvSpPr>
            <p:spPr bwMode="auto">
              <a:xfrm>
                <a:off x="4616" y="2331"/>
                <a:ext cx="123" cy="25"/>
              </a:xfrm>
              <a:custGeom>
                <a:avLst/>
                <a:gdLst>
                  <a:gd name="T0" fmla="*/ 0 w 123"/>
                  <a:gd name="T1" fmla="*/ 0 h 25"/>
                  <a:gd name="T2" fmla="*/ 123 w 123"/>
                  <a:gd name="T3" fmla="*/ 22 h 25"/>
                  <a:gd name="T4" fmla="*/ 120 w 123"/>
                  <a:gd name="T5" fmla="*/ 24 h 25"/>
                  <a:gd name="T6" fmla="*/ 117 w 123"/>
                  <a:gd name="T7" fmla="*/ 25 h 25"/>
                  <a:gd name="T8" fmla="*/ 2 w 123"/>
                  <a:gd name="T9" fmla="*/ 5 h 25"/>
                  <a:gd name="T10" fmla="*/ 0 w 123"/>
                  <a:gd name="T11" fmla="*/ 4 h 25"/>
                  <a:gd name="T12" fmla="*/ 0 w 123"/>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3" h="25">
                    <a:moveTo>
                      <a:pt x="0" y="0"/>
                    </a:moveTo>
                    <a:lnTo>
                      <a:pt x="123" y="22"/>
                    </a:lnTo>
                    <a:lnTo>
                      <a:pt x="120" y="24"/>
                    </a:lnTo>
                    <a:lnTo>
                      <a:pt x="117" y="25"/>
                    </a:lnTo>
                    <a:lnTo>
                      <a:pt x="2" y="5"/>
                    </a:lnTo>
                    <a:lnTo>
                      <a:pt x="0" y="4"/>
                    </a:lnTo>
                    <a:lnTo>
                      <a:pt x="0" y="0"/>
                    </a:lnTo>
                    <a:close/>
                  </a:path>
                </a:pathLst>
              </a:custGeom>
              <a:solidFill>
                <a:srgbClr val="9F9E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8" name="Freeform 390">
                <a:extLst>
                  <a:ext uri="{FF2B5EF4-FFF2-40B4-BE49-F238E27FC236}">
                    <a16:creationId xmlns:a16="http://schemas.microsoft.com/office/drawing/2014/main" id="{DEE1EA86-DE82-4F15-8EC1-CFCDF0074168}"/>
                  </a:ext>
                </a:extLst>
              </p:cNvPr>
              <p:cNvSpPr>
                <a:spLocks/>
              </p:cNvSpPr>
              <p:nvPr/>
            </p:nvSpPr>
            <p:spPr bwMode="auto">
              <a:xfrm>
                <a:off x="4616" y="2335"/>
                <a:ext cx="120" cy="21"/>
              </a:xfrm>
              <a:custGeom>
                <a:avLst/>
                <a:gdLst>
                  <a:gd name="T0" fmla="*/ 0 w 120"/>
                  <a:gd name="T1" fmla="*/ 0 h 21"/>
                  <a:gd name="T2" fmla="*/ 120 w 120"/>
                  <a:gd name="T3" fmla="*/ 20 h 21"/>
                  <a:gd name="T4" fmla="*/ 117 w 120"/>
                  <a:gd name="T5" fmla="*/ 21 h 21"/>
                  <a:gd name="T6" fmla="*/ 113 w 120"/>
                  <a:gd name="T7" fmla="*/ 21 h 21"/>
                  <a:gd name="T8" fmla="*/ 2 w 120"/>
                  <a:gd name="T9" fmla="*/ 3 h 21"/>
                  <a:gd name="T10" fmla="*/ 2 w 120"/>
                  <a:gd name="T11" fmla="*/ 1 h 21"/>
                  <a:gd name="T12" fmla="*/ 0 w 120"/>
                  <a:gd name="T13" fmla="*/ 0 h 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 h="21">
                    <a:moveTo>
                      <a:pt x="0" y="0"/>
                    </a:moveTo>
                    <a:lnTo>
                      <a:pt x="120" y="20"/>
                    </a:lnTo>
                    <a:lnTo>
                      <a:pt x="117" y="21"/>
                    </a:lnTo>
                    <a:lnTo>
                      <a:pt x="113" y="21"/>
                    </a:lnTo>
                    <a:lnTo>
                      <a:pt x="2" y="3"/>
                    </a:lnTo>
                    <a:lnTo>
                      <a:pt x="2" y="1"/>
                    </a:lnTo>
                    <a:lnTo>
                      <a:pt x="0" y="0"/>
                    </a:lnTo>
                    <a:close/>
                  </a:path>
                </a:pathLst>
              </a:custGeom>
              <a:solidFill>
                <a:srgbClr val="9A9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79" name="Freeform 391">
                <a:extLst>
                  <a:ext uri="{FF2B5EF4-FFF2-40B4-BE49-F238E27FC236}">
                    <a16:creationId xmlns:a16="http://schemas.microsoft.com/office/drawing/2014/main" id="{3D208CB9-700F-490D-BBB1-061E1D4472BB}"/>
                  </a:ext>
                </a:extLst>
              </p:cNvPr>
              <p:cNvSpPr>
                <a:spLocks/>
              </p:cNvSpPr>
              <p:nvPr/>
            </p:nvSpPr>
            <p:spPr bwMode="auto">
              <a:xfrm>
                <a:off x="4618" y="2336"/>
                <a:ext cx="115" cy="22"/>
              </a:xfrm>
              <a:custGeom>
                <a:avLst/>
                <a:gdLst>
                  <a:gd name="T0" fmla="*/ 0 w 115"/>
                  <a:gd name="T1" fmla="*/ 0 h 22"/>
                  <a:gd name="T2" fmla="*/ 115 w 115"/>
                  <a:gd name="T3" fmla="*/ 20 h 22"/>
                  <a:gd name="T4" fmla="*/ 111 w 115"/>
                  <a:gd name="T5" fmla="*/ 20 h 22"/>
                  <a:gd name="T6" fmla="*/ 108 w 115"/>
                  <a:gd name="T7" fmla="*/ 22 h 22"/>
                  <a:gd name="T8" fmla="*/ 66 w 115"/>
                  <a:gd name="T9" fmla="*/ 15 h 22"/>
                  <a:gd name="T10" fmla="*/ 61 w 115"/>
                  <a:gd name="T11" fmla="*/ 14 h 22"/>
                  <a:gd name="T12" fmla="*/ 55 w 115"/>
                  <a:gd name="T13" fmla="*/ 14 h 22"/>
                  <a:gd name="T14" fmla="*/ 1 w 115"/>
                  <a:gd name="T15" fmla="*/ 4 h 22"/>
                  <a:gd name="T16" fmla="*/ 0 w 115"/>
                  <a:gd name="T17" fmla="*/ 2 h 22"/>
                  <a:gd name="T18" fmla="*/ 0 w 115"/>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5" h="22">
                    <a:moveTo>
                      <a:pt x="0" y="0"/>
                    </a:moveTo>
                    <a:lnTo>
                      <a:pt x="115" y="20"/>
                    </a:lnTo>
                    <a:lnTo>
                      <a:pt x="111" y="20"/>
                    </a:lnTo>
                    <a:lnTo>
                      <a:pt x="108" y="22"/>
                    </a:lnTo>
                    <a:lnTo>
                      <a:pt x="66" y="15"/>
                    </a:lnTo>
                    <a:lnTo>
                      <a:pt x="61" y="14"/>
                    </a:lnTo>
                    <a:lnTo>
                      <a:pt x="55" y="14"/>
                    </a:lnTo>
                    <a:lnTo>
                      <a:pt x="1" y="4"/>
                    </a:lnTo>
                    <a:lnTo>
                      <a:pt x="0" y="2"/>
                    </a:lnTo>
                    <a:lnTo>
                      <a:pt x="0" y="0"/>
                    </a:lnTo>
                    <a:close/>
                  </a:path>
                </a:pathLst>
              </a:custGeom>
              <a:solidFill>
                <a:srgbClr val="96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0" name="Freeform 392">
                <a:extLst>
                  <a:ext uri="{FF2B5EF4-FFF2-40B4-BE49-F238E27FC236}">
                    <a16:creationId xmlns:a16="http://schemas.microsoft.com/office/drawing/2014/main" id="{42449EFC-37F1-4634-B053-4B78593380AA}"/>
                  </a:ext>
                </a:extLst>
              </p:cNvPr>
              <p:cNvSpPr>
                <a:spLocks/>
              </p:cNvSpPr>
              <p:nvPr/>
            </p:nvSpPr>
            <p:spPr bwMode="auto">
              <a:xfrm>
                <a:off x="4618" y="2338"/>
                <a:ext cx="111" cy="22"/>
              </a:xfrm>
              <a:custGeom>
                <a:avLst/>
                <a:gdLst>
                  <a:gd name="T0" fmla="*/ 0 w 111"/>
                  <a:gd name="T1" fmla="*/ 0 h 22"/>
                  <a:gd name="T2" fmla="*/ 111 w 111"/>
                  <a:gd name="T3" fmla="*/ 18 h 22"/>
                  <a:gd name="T4" fmla="*/ 108 w 111"/>
                  <a:gd name="T5" fmla="*/ 20 h 22"/>
                  <a:gd name="T6" fmla="*/ 106 w 111"/>
                  <a:gd name="T7" fmla="*/ 22 h 22"/>
                  <a:gd name="T8" fmla="*/ 67 w 111"/>
                  <a:gd name="T9" fmla="*/ 15 h 22"/>
                  <a:gd name="T10" fmla="*/ 64 w 111"/>
                  <a:gd name="T11" fmla="*/ 12 h 22"/>
                  <a:gd name="T12" fmla="*/ 61 w 111"/>
                  <a:gd name="T13" fmla="*/ 12 h 22"/>
                  <a:gd name="T14" fmla="*/ 55 w 111"/>
                  <a:gd name="T15" fmla="*/ 12 h 22"/>
                  <a:gd name="T16" fmla="*/ 50 w 111"/>
                  <a:gd name="T17" fmla="*/ 12 h 22"/>
                  <a:gd name="T18" fmla="*/ 1 w 111"/>
                  <a:gd name="T19" fmla="*/ 3 h 22"/>
                  <a:gd name="T20" fmla="*/ 1 w 111"/>
                  <a:gd name="T21" fmla="*/ 2 h 22"/>
                  <a:gd name="T22" fmla="*/ 0 w 111"/>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1" h="22">
                    <a:moveTo>
                      <a:pt x="0" y="0"/>
                    </a:moveTo>
                    <a:lnTo>
                      <a:pt x="111" y="18"/>
                    </a:lnTo>
                    <a:lnTo>
                      <a:pt x="108" y="20"/>
                    </a:lnTo>
                    <a:lnTo>
                      <a:pt x="106" y="22"/>
                    </a:lnTo>
                    <a:lnTo>
                      <a:pt x="67" y="15"/>
                    </a:lnTo>
                    <a:lnTo>
                      <a:pt x="64" y="12"/>
                    </a:lnTo>
                    <a:lnTo>
                      <a:pt x="61" y="12"/>
                    </a:lnTo>
                    <a:lnTo>
                      <a:pt x="55" y="12"/>
                    </a:lnTo>
                    <a:lnTo>
                      <a:pt x="50" y="12"/>
                    </a:lnTo>
                    <a:lnTo>
                      <a:pt x="1" y="3"/>
                    </a:lnTo>
                    <a:lnTo>
                      <a:pt x="1" y="2"/>
                    </a:lnTo>
                    <a:lnTo>
                      <a:pt x="0" y="0"/>
                    </a:lnTo>
                    <a:close/>
                  </a:path>
                </a:pathLst>
              </a:custGeom>
              <a:solidFill>
                <a:srgbClr val="8E8D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1" name="Freeform 393">
                <a:extLst>
                  <a:ext uri="{FF2B5EF4-FFF2-40B4-BE49-F238E27FC236}">
                    <a16:creationId xmlns:a16="http://schemas.microsoft.com/office/drawing/2014/main" id="{3A953ECF-A51C-4314-9C96-6E6407B09578}"/>
                  </a:ext>
                </a:extLst>
              </p:cNvPr>
              <p:cNvSpPr>
                <a:spLocks noEditPoints="1"/>
              </p:cNvSpPr>
              <p:nvPr/>
            </p:nvSpPr>
            <p:spPr bwMode="auto">
              <a:xfrm>
                <a:off x="4619" y="2340"/>
                <a:ext cx="107" cy="20"/>
              </a:xfrm>
              <a:custGeom>
                <a:avLst/>
                <a:gdLst>
                  <a:gd name="T0" fmla="*/ 0 w 107"/>
                  <a:gd name="T1" fmla="*/ 0 h 20"/>
                  <a:gd name="T2" fmla="*/ 54 w 107"/>
                  <a:gd name="T3" fmla="*/ 10 h 20"/>
                  <a:gd name="T4" fmla="*/ 49 w 107"/>
                  <a:gd name="T5" fmla="*/ 10 h 20"/>
                  <a:gd name="T6" fmla="*/ 46 w 107"/>
                  <a:gd name="T7" fmla="*/ 11 h 20"/>
                  <a:gd name="T8" fmla="*/ 2 w 107"/>
                  <a:gd name="T9" fmla="*/ 3 h 20"/>
                  <a:gd name="T10" fmla="*/ 0 w 107"/>
                  <a:gd name="T11" fmla="*/ 1 h 20"/>
                  <a:gd name="T12" fmla="*/ 0 w 107"/>
                  <a:gd name="T13" fmla="*/ 0 h 20"/>
                  <a:gd name="T14" fmla="*/ 65 w 107"/>
                  <a:gd name="T15" fmla="*/ 11 h 20"/>
                  <a:gd name="T16" fmla="*/ 107 w 107"/>
                  <a:gd name="T17" fmla="*/ 18 h 20"/>
                  <a:gd name="T18" fmla="*/ 103 w 107"/>
                  <a:gd name="T19" fmla="*/ 20 h 20"/>
                  <a:gd name="T20" fmla="*/ 102 w 107"/>
                  <a:gd name="T21" fmla="*/ 20 h 20"/>
                  <a:gd name="T22" fmla="*/ 68 w 107"/>
                  <a:gd name="T23" fmla="*/ 15 h 20"/>
                  <a:gd name="T24" fmla="*/ 66 w 107"/>
                  <a:gd name="T25" fmla="*/ 13 h 20"/>
                  <a:gd name="T26" fmla="*/ 65 w 107"/>
                  <a:gd name="T27" fmla="*/ 11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0">
                    <a:moveTo>
                      <a:pt x="0" y="0"/>
                    </a:moveTo>
                    <a:lnTo>
                      <a:pt x="54" y="10"/>
                    </a:lnTo>
                    <a:lnTo>
                      <a:pt x="49" y="10"/>
                    </a:lnTo>
                    <a:lnTo>
                      <a:pt x="46" y="11"/>
                    </a:lnTo>
                    <a:lnTo>
                      <a:pt x="2" y="3"/>
                    </a:lnTo>
                    <a:lnTo>
                      <a:pt x="0" y="1"/>
                    </a:lnTo>
                    <a:lnTo>
                      <a:pt x="0" y="0"/>
                    </a:lnTo>
                    <a:close/>
                    <a:moveTo>
                      <a:pt x="65" y="11"/>
                    </a:moveTo>
                    <a:lnTo>
                      <a:pt x="107" y="18"/>
                    </a:lnTo>
                    <a:lnTo>
                      <a:pt x="103" y="20"/>
                    </a:lnTo>
                    <a:lnTo>
                      <a:pt x="102" y="20"/>
                    </a:lnTo>
                    <a:lnTo>
                      <a:pt x="68" y="15"/>
                    </a:lnTo>
                    <a:lnTo>
                      <a:pt x="66" y="13"/>
                    </a:lnTo>
                    <a:lnTo>
                      <a:pt x="65" y="11"/>
                    </a:lnTo>
                    <a:close/>
                  </a:path>
                </a:pathLst>
              </a:custGeom>
              <a:solidFill>
                <a:srgbClr val="8B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2" name="Freeform 394">
                <a:extLst>
                  <a:ext uri="{FF2B5EF4-FFF2-40B4-BE49-F238E27FC236}">
                    <a16:creationId xmlns:a16="http://schemas.microsoft.com/office/drawing/2014/main" id="{7B53C76F-0876-452D-8042-45792DC65DC0}"/>
                  </a:ext>
                </a:extLst>
              </p:cNvPr>
              <p:cNvSpPr>
                <a:spLocks noEditPoints="1"/>
              </p:cNvSpPr>
              <p:nvPr/>
            </p:nvSpPr>
            <p:spPr bwMode="auto">
              <a:xfrm>
                <a:off x="4619" y="2341"/>
                <a:ext cx="105" cy="21"/>
              </a:xfrm>
              <a:custGeom>
                <a:avLst/>
                <a:gdLst>
                  <a:gd name="T0" fmla="*/ 0 w 105"/>
                  <a:gd name="T1" fmla="*/ 0 h 21"/>
                  <a:gd name="T2" fmla="*/ 49 w 105"/>
                  <a:gd name="T3" fmla="*/ 9 h 21"/>
                  <a:gd name="T4" fmla="*/ 46 w 105"/>
                  <a:gd name="T5" fmla="*/ 10 h 21"/>
                  <a:gd name="T6" fmla="*/ 43 w 105"/>
                  <a:gd name="T7" fmla="*/ 10 h 21"/>
                  <a:gd name="T8" fmla="*/ 4 w 105"/>
                  <a:gd name="T9" fmla="*/ 4 h 21"/>
                  <a:gd name="T10" fmla="*/ 2 w 105"/>
                  <a:gd name="T11" fmla="*/ 2 h 21"/>
                  <a:gd name="T12" fmla="*/ 0 w 105"/>
                  <a:gd name="T13" fmla="*/ 0 h 21"/>
                  <a:gd name="T14" fmla="*/ 66 w 105"/>
                  <a:gd name="T15" fmla="*/ 12 h 21"/>
                  <a:gd name="T16" fmla="*/ 105 w 105"/>
                  <a:gd name="T17" fmla="*/ 19 h 21"/>
                  <a:gd name="T18" fmla="*/ 102 w 105"/>
                  <a:gd name="T19" fmla="*/ 19 h 21"/>
                  <a:gd name="T20" fmla="*/ 98 w 105"/>
                  <a:gd name="T21" fmla="*/ 21 h 21"/>
                  <a:gd name="T22" fmla="*/ 70 w 105"/>
                  <a:gd name="T23" fmla="*/ 15 h 21"/>
                  <a:gd name="T24" fmla="*/ 68 w 105"/>
                  <a:gd name="T25" fmla="*/ 14 h 21"/>
                  <a:gd name="T26" fmla="*/ 66 w 105"/>
                  <a:gd name="T27" fmla="*/ 12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5" h="21">
                    <a:moveTo>
                      <a:pt x="0" y="0"/>
                    </a:moveTo>
                    <a:lnTo>
                      <a:pt x="49" y="9"/>
                    </a:lnTo>
                    <a:lnTo>
                      <a:pt x="46" y="10"/>
                    </a:lnTo>
                    <a:lnTo>
                      <a:pt x="43" y="10"/>
                    </a:lnTo>
                    <a:lnTo>
                      <a:pt x="4" y="4"/>
                    </a:lnTo>
                    <a:lnTo>
                      <a:pt x="2" y="2"/>
                    </a:lnTo>
                    <a:lnTo>
                      <a:pt x="0" y="0"/>
                    </a:lnTo>
                    <a:close/>
                    <a:moveTo>
                      <a:pt x="66" y="12"/>
                    </a:moveTo>
                    <a:lnTo>
                      <a:pt x="105" y="19"/>
                    </a:lnTo>
                    <a:lnTo>
                      <a:pt x="102" y="19"/>
                    </a:lnTo>
                    <a:lnTo>
                      <a:pt x="98" y="21"/>
                    </a:lnTo>
                    <a:lnTo>
                      <a:pt x="70" y="15"/>
                    </a:lnTo>
                    <a:lnTo>
                      <a:pt x="68" y="14"/>
                    </a:lnTo>
                    <a:lnTo>
                      <a:pt x="66" y="12"/>
                    </a:lnTo>
                    <a:close/>
                  </a:path>
                </a:pathLst>
              </a:custGeom>
              <a:solidFill>
                <a:srgbClr val="8786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3" name="Freeform 395">
                <a:extLst>
                  <a:ext uri="{FF2B5EF4-FFF2-40B4-BE49-F238E27FC236}">
                    <a16:creationId xmlns:a16="http://schemas.microsoft.com/office/drawing/2014/main" id="{DB4F232F-72CE-443F-9934-798B79390EDF}"/>
                  </a:ext>
                </a:extLst>
              </p:cNvPr>
              <p:cNvSpPr>
                <a:spLocks noEditPoints="1"/>
              </p:cNvSpPr>
              <p:nvPr/>
            </p:nvSpPr>
            <p:spPr bwMode="auto">
              <a:xfrm>
                <a:off x="4621" y="2343"/>
                <a:ext cx="100" cy="20"/>
              </a:xfrm>
              <a:custGeom>
                <a:avLst/>
                <a:gdLst>
                  <a:gd name="T0" fmla="*/ 0 w 100"/>
                  <a:gd name="T1" fmla="*/ 0 h 20"/>
                  <a:gd name="T2" fmla="*/ 44 w 100"/>
                  <a:gd name="T3" fmla="*/ 8 h 20"/>
                  <a:gd name="T4" fmla="*/ 41 w 100"/>
                  <a:gd name="T5" fmla="*/ 8 h 20"/>
                  <a:gd name="T6" fmla="*/ 37 w 100"/>
                  <a:gd name="T7" fmla="*/ 10 h 20"/>
                  <a:gd name="T8" fmla="*/ 4 w 100"/>
                  <a:gd name="T9" fmla="*/ 3 h 20"/>
                  <a:gd name="T10" fmla="*/ 2 w 100"/>
                  <a:gd name="T11" fmla="*/ 2 h 20"/>
                  <a:gd name="T12" fmla="*/ 0 w 100"/>
                  <a:gd name="T13" fmla="*/ 0 h 20"/>
                  <a:gd name="T14" fmla="*/ 66 w 100"/>
                  <a:gd name="T15" fmla="*/ 12 h 20"/>
                  <a:gd name="T16" fmla="*/ 100 w 100"/>
                  <a:gd name="T17" fmla="*/ 17 h 20"/>
                  <a:gd name="T18" fmla="*/ 96 w 100"/>
                  <a:gd name="T19" fmla="*/ 19 h 20"/>
                  <a:gd name="T20" fmla="*/ 93 w 100"/>
                  <a:gd name="T21" fmla="*/ 20 h 20"/>
                  <a:gd name="T22" fmla="*/ 69 w 100"/>
                  <a:gd name="T23" fmla="*/ 15 h 20"/>
                  <a:gd name="T24" fmla="*/ 68 w 100"/>
                  <a:gd name="T25" fmla="*/ 13 h 20"/>
                  <a:gd name="T26" fmla="*/ 66 w 100"/>
                  <a:gd name="T27" fmla="*/ 12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 h="20">
                    <a:moveTo>
                      <a:pt x="0" y="0"/>
                    </a:moveTo>
                    <a:lnTo>
                      <a:pt x="44" y="8"/>
                    </a:lnTo>
                    <a:lnTo>
                      <a:pt x="41" y="8"/>
                    </a:lnTo>
                    <a:lnTo>
                      <a:pt x="37" y="10"/>
                    </a:lnTo>
                    <a:lnTo>
                      <a:pt x="4" y="3"/>
                    </a:lnTo>
                    <a:lnTo>
                      <a:pt x="2" y="2"/>
                    </a:lnTo>
                    <a:lnTo>
                      <a:pt x="0" y="0"/>
                    </a:lnTo>
                    <a:close/>
                    <a:moveTo>
                      <a:pt x="66" y="12"/>
                    </a:moveTo>
                    <a:lnTo>
                      <a:pt x="100" y="17"/>
                    </a:lnTo>
                    <a:lnTo>
                      <a:pt x="96" y="19"/>
                    </a:lnTo>
                    <a:lnTo>
                      <a:pt x="93" y="20"/>
                    </a:lnTo>
                    <a:lnTo>
                      <a:pt x="69" y="15"/>
                    </a:lnTo>
                    <a:lnTo>
                      <a:pt x="68" y="13"/>
                    </a:lnTo>
                    <a:lnTo>
                      <a:pt x="66" y="12"/>
                    </a:lnTo>
                    <a:close/>
                  </a:path>
                </a:pathLst>
              </a:custGeom>
              <a:solidFill>
                <a:srgbClr val="807F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4" name="Freeform 396">
                <a:extLst>
                  <a:ext uri="{FF2B5EF4-FFF2-40B4-BE49-F238E27FC236}">
                    <a16:creationId xmlns:a16="http://schemas.microsoft.com/office/drawing/2014/main" id="{FE1D1883-316C-4F50-9CDA-76F8688FD62A}"/>
                  </a:ext>
                </a:extLst>
              </p:cNvPr>
              <p:cNvSpPr>
                <a:spLocks noEditPoints="1"/>
              </p:cNvSpPr>
              <p:nvPr/>
            </p:nvSpPr>
            <p:spPr bwMode="auto">
              <a:xfrm>
                <a:off x="4623" y="2345"/>
                <a:ext cx="94" cy="18"/>
              </a:xfrm>
              <a:custGeom>
                <a:avLst/>
                <a:gdLst>
                  <a:gd name="T0" fmla="*/ 0 w 94"/>
                  <a:gd name="T1" fmla="*/ 0 h 18"/>
                  <a:gd name="T2" fmla="*/ 39 w 94"/>
                  <a:gd name="T3" fmla="*/ 6 h 18"/>
                  <a:gd name="T4" fmla="*/ 35 w 94"/>
                  <a:gd name="T5" fmla="*/ 8 h 18"/>
                  <a:gd name="T6" fmla="*/ 34 w 94"/>
                  <a:gd name="T7" fmla="*/ 10 h 18"/>
                  <a:gd name="T8" fmla="*/ 2 w 94"/>
                  <a:gd name="T9" fmla="*/ 5 h 18"/>
                  <a:gd name="T10" fmla="*/ 2 w 94"/>
                  <a:gd name="T11" fmla="*/ 1 h 18"/>
                  <a:gd name="T12" fmla="*/ 0 w 94"/>
                  <a:gd name="T13" fmla="*/ 0 h 18"/>
                  <a:gd name="T14" fmla="*/ 66 w 94"/>
                  <a:gd name="T15" fmla="*/ 11 h 18"/>
                  <a:gd name="T16" fmla="*/ 94 w 94"/>
                  <a:gd name="T17" fmla="*/ 17 h 18"/>
                  <a:gd name="T18" fmla="*/ 91 w 94"/>
                  <a:gd name="T19" fmla="*/ 18 h 18"/>
                  <a:gd name="T20" fmla="*/ 88 w 94"/>
                  <a:gd name="T21" fmla="*/ 18 h 18"/>
                  <a:gd name="T22" fmla="*/ 67 w 94"/>
                  <a:gd name="T23" fmla="*/ 15 h 18"/>
                  <a:gd name="T24" fmla="*/ 67 w 94"/>
                  <a:gd name="T25" fmla="*/ 13 h 18"/>
                  <a:gd name="T26" fmla="*/ 66 w 94"/>
                  <a:gd name="T27" fmla="*/ 11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4" h="18">
                    <a:moveTo>
                      <a:pt x="0" y="0"/>
                    </a:moveTo>
                    <a:lnTo>
                      <a:pt x="39" y="6"/>
                    </a:lnTo>
                    <a:lnTo>
                      <a:pt x="35" y="8"/>
                    </a:lnTo>
                    <a:lnTo>
                      <a:pt x="34" y="10"/>
                    </a:lnTo>
                    <a:lnTo>
                      <a:pt x="2" y="5"/>
                    </a:lnTo>
                    <a:lnTo>
                      <a:pt x="2" y="1"/>
                    </a:lnTo>
                    <a:lnTo>
                      <a:pt x="0" y="0"/>
                    </a:lnTo>
                    <a:close/>
                    <a:moveTo>
                      <a:pt x="66" y="11"/>
                    </a:moveTo>
                    <a:lnTo>
                      <a:pt x="94" y="17"/>
                    </a:lnTo>
                    <a:lnTo>
                      <a:pt x="91" y="18"/>
                    </a:lnTo>
                    <a:lnTo>
                      <a:pt x="88" y="18"/>
                    </a:lnTo>
                    <a:lnTo>
                      <a:pt x="67" y="15"/>
                    </a:lnTo>
                    <a:lnTo>
                      <a:pt x="67" y="13"/>
                    </a:lnTo>
                    <a:lnTo>
                      <a:pt x="66" y="11"/>
                    </a:lnTo>
                    <a:close/>
                  </a:path>
                </a:pathLst>
              </a:custGeom>
              <a:solidFill>
                <a:srgbClr val="7D7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5" name="Freeform 397">
                <a:extLst>
                  <a:ext uri="{FF2B5EF4-FFF2-40B4-BE49-F238E27FC236}">
                    <a16:creationId xmlns:a16="http://schemas.microsoft.com/office/drawing/2014/main" id="{0B5D413B-98DA-4D5C-84F2-3CB2AE7D6FAA}"/>
                  </a:ext>
                </a:extLst>
              </p:cNvPr>
              <p:cNvSpPr>
                <a:spLocks noEditPoints="1"/>
              </p:cNvSpPr>
              <p:nvPr/>
            </p:nvSpPr>
            <p:spPr bwMode="auto">
              <a:xfrm>
                <a:off x="4625" y="2346"/>
                <a:ext cx="89" cy="19"/>
              </a:xfrm>
              <a:custGeom>
                <a:avLst/>
                <a:gdLst>
                  <a:gd name="T0" fmla="*/ 0 w 89"/>
                  <a:gd name="T1" fmla="*/ 0 h 19"/>
                  <a:gd name="T2" fmla="*/ 33 w 89"/>
                  <a:gd name="T3" fmla="*/ 7 h 19"/>
                  <a:gd name="T4" fmla="*/ 32 w 89"/>
                  <a:gd name="T5" fmla="*/ 9 h 19"/>
                  <a:gd name="T6" fmla="*/ 28 w 89"/>
                  <a:gd name="T7" fmla="*/ 10 h 19"/>
                  <a:gd name="T8" fmla="*/ 1 w 89"/>
                  <a:gd name="T9" fmla="*/ 5 h 19"/>
                  <a:gd name="T10" fmla="*/ 0 w 89"/>
                  <a:gd name="T11" fmla="*/ 4 h 19"/>
                  <a:gd name="T12" fmla="*/ 0 w 89"/>
                  <a:gd name="T13" fmla="*/ 0 h 19"/>
                  <a:gd name="T14" fmla="*/ 65 w 89"/>
                  <a:gd name="T15" fmla="*/ 12 h 19"/>
                  <a:gd name="T16" fmla="*/ 89 w 89"/>
                  <a:gd name="T17" fmla="*/ 17 h 19"/>
                  <a:gd name="T18" fmla="*/ 86 w 89"/>
                  <a:gd name="T19" fmla="*/ 17 h 19"/>
                  <a:gd name="T20" fmla="*/ 82 w 89"/>
                  <a:gd name="T21" fmla="*/ 19 h 19"/>
                  <a:gd name="T22" fmla="*/ 67 w 89"/>
                  <a:gd name="T23" fmla="*/ 17 h 19"/>
                  <a:gd name="T24" fmla="*/ 65 w 89"/>
                  <a:gd name="T25" fmla="*/ 14 h 19"/>
                  <a:gd name="T26" fmla="*/ 65 w 89"/>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19">
                    <a:moveTo>
                      <a:pt x="0" y="0"/>
                    </a:moveTo>
                    <a:lnTo>
                      <a:pt x="33" y="7"/>
                    </a:lnTo>
                    <a:lnTo>
                      <a:pt x="32" y="9"/>
                    </a:lnTo>
                    <a:lnTo>
                      <a:pt x="28" y="10"/>
                    </a:lnTo>
                    <a:lnTo>
                      <a:pt x="1" y="5"/>
                    </a:lnTo>
                    <a:lnTo>
                      <a:pt x="0" y="4"/>
                    </a:lnTo>
                    <a:lnTo>
                      <a:pt x="0" y="0"/>
                    </a:lnTo>
                    <a:close/>
                    <a:moveTo>
                      <a:pt x="65" y="12"/>
                    </a:moveTo>
                    <a:lnTo>
                      <a:pt x="89" y="17"/>
                    </a:lnTo>
                    <a:lnTo>
                      <a:pt x="86" y="17"/>
                    </a:lnTo>
                    <a:lnTo>
                      <a:pt x="82" y="19"/>
                    </a:lnTo>
                    <a:lnTo>
                      <a:pt x="67" y="17"/>
                    </a:lnTo>
                    <a:lnTo>
                      <a:pt x="65" y="14"/>
                    </a:lnTo>
                    <a:lnTo>
                      <a:pt x="65" y="12"/>
                    </a:lnTo>
                    <a:close/>
                  </a:path>
                </a:pathLst>
              </a:custGeom>
              <a:solidFill>
                <a:srgbClr val="7977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6" name="Freeform 398">
                <a:extLst>
                  <a:ext uri="{FF2B5EF4-FFF2-40B4-BE49-F238E27FC236}">
                    <a16:creationId xmlns:a16="http://schemas.microsoft.com/office/drawing/2014/main" id="{E5F368AD-E8B2-4154-8A70-6B711022237A}"/>
                  </a:ext>
                </a:extLst>
              </p:cNvPr>
              <p:cNvSpPr>
                <a:spLocks noEditPoints="1"/>
              </p:cNvSpPr>
              <p:nvPr/>
            </p:nvSpPr>
            <p:spPr bwMode="auto">
              <a:xfrm>
                <a:off x="4625" y="2350"/>
                <a:ext cx="86" cy="17"/>
              </a:xfrm>
              <a:custGeom>
                <a:avLst/>
                <a:gdLst>
                  <a:gd name="T0" fmla="*/ 0 w 86"/>
                  <a:gd name="T1" fmla="*/ 0 h 17"/>
                  <a:gd name="T2" fmla="*/ 32 w 86"/>
                  <a:gd name="T3" fmla="*/ 5 h 17"/>
                  <a:gd name="T4" fmla="*/ 28 w 86"/>
                  <a:gd name="T5" fmla="*/ 6 h 17"/>
                  <a:gd name="T6" fmla="*/ 27 w 86"/>
                  <a:gd name="T7" fmla="*/ 6 h 17"/>
                  <a:gd name="T8" fmla="*/ 3 w 86"/>
                  <a:gd name="T9" fmla="*/ 3 h 17"/>
                  <a:gd name="T10" fmla="*/ 1 w 86"/>
                  <a:gd name="T11" fmla="*/ 1 h 17"/>
                  <a:gd name="T12" fmla="*/ 0 w 86"/>
                  <a:gd name="T13" fmla="*/ 0 h 17"/>
                  <a:gd name="T14" fmla="*/ 65 w 86"/>
                  <a:gd name="T15" fmla="*/ 10 h 17"/>
                  <a:gd name="T16" fmla="*/ 86 w 86"/>
                  <a:gd name="T17" fmla="*/ 13 h 17"/>
                  <a:gd name="T18" fmla="*/ 82 w 86"/>
                  <a:gd name="T19" fmla="*/ 15 h 17"/>
                  <a:gd name="T20" fmla="*/ 79 w 86"/>
                  <a:gd name="T21" fmla="*/ 17 h 17"/>
                  <a:gd name="T22" fmla="*/ 67 w 86"/>
                  <a:gd name="T23" fmla="*/ 15 h 17"/>
                  <a:gd name="T24" fmla="*/ 67 w 86"/>
                  <a:gd name="T25" fmla="*/ 13 h 17"/>
                  <a:gd name="T26" fmla="*/ 65 w 86"/>
                  <a:gd name="T27" fmla="*/ 1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6" h="17">
                    <a:moveTo>
                      <a:pt x="0" y="0"/>
                    </a:moveTo>
                    <a:lnTo>
                      <a:pt x="32" y="5"/>
                    </a:lnTo>
                    <a:lnTo>
                      <a:pt x="28" y="6"/>
                    </a:lnTo>
                    <a:lnTo>
                      <a:pt x="27" y="6"/>
                    </a:lnTo>
                    <a:lnTo>
                      <a:pt x="3" y="3"/>
                    </a:lnTo>
                    <a:lnTo>
                      <a:pt x="1" y="1"/>
                    </a:lnTo>
                    <a:lnTo>
                      <a:pt x="0" y="0"/>
                    </a:lnTo>
                    <a:close/>
                    <a:moveTo>
                      <a:pt x="65" y="10"/>
                    </a:moveTo>
                    <a:lnTo>
                      <a:pt x="86" y="13"/>
                    </a:lnTo>
                    <a:lnTo>
                      <a:pt x="82" y="15"/>
                    </a:lnTo>
                    <a:lnTo>
                      <a:pt x="79" y="17"/>
                    </a:lnTo>
                    <a:lnTo>
                      <a:pt x="67" y="15"/>
                    </a:lnTo>
                    <a:lnTo>
                      <a:pt x="67" y="13"/>
                    </a:lnTo>
                    <a:lnTo>
                      <a:pt x="65" y="10"/>
                    </a:lnTo>
                    <a:close/>
                  </a:path>
                </a:pathLst>
              </a:custGeom>
              <a:solidFill>
                <a:srgbClr val="7270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7" name="Freeform 399">
                <a:extLst>
                  <a:ext uri="{FF2B5EF4-FFF2-40B4-BE49-F238E27FC236}">
                    <a16:creationId xmlns:a16="http://schemas.microsoft.com/office/drawing/2014/main" id="{88065BDE-A4AD-46D2-8D91-D4DC247C07AC}"/>
                  </a:ext>
                </a:extLst>
              </p:cNvPr>
              <p:cNvSpPr>
                <a:spLocks noEditPoints="1"/>
              </p:cNvSpPr>
              <p:nvPr/>
            </p:nvSpPr>
            <p:spPr bwMode="auto">
              <a:xfrm>
                <a:off x="4626" y="2351"/>
                <a:ext cx="81" cy="16"/>
              </a:xfrm>
              <a:custGeom>
                <a:avLst/>
                <a:gdLst>
                  <a:gd name="T0" fmla="*/ 0 w 81"/>
                  <a:gd name="T1" fmla="*/ 0 h 16"/>
                  <a:gd name="T2" fmla="*/ 27 w 81"/>
                  <a:gd name="T3" fmla="*/ 5 h 16"/>
                  <a:gd name="T4" fmla="*/ 26 w 81"/>
                  <a:gd name="T5" fmla="*/ 5 h 16"/>
                  <a:gd name="T6" fmla="*/ 24 w 81"/>
                  <a:gd name="T7" fmla="*/ 7 h 16"/>
                  <a:gd name="T8" fmla="*/ 4 w 81"/>
                  <a:gd name="T9" fmla="*/ 4 h 16"/>
                  <a:gd name="T10" fmla="*/ 2 w 81"/>
                  <a:gd name="T11" fmla="*/ 2 h 16"/>
                  <a:gd name="T12" fmla="*/ 0 w 81"/>
                  <a:gd name="T13" fmla="*/ 0 h 16"/>
                  <a:gd name="T14" fmla="*/ 66 w 81"/>
                  <a:gd name="T15" fmla="*/ 12 h 16"/>
                  <a:gd name="T16" fmla="*/ 81 w 81"/>
                  <a:gd name="T17" fmla="*/ 14 h 16"/>
                  <a:gd name="T18" fmla="*/ 78 w 81"/>
                  <a:gd name="T19" fmla="*/ 16 h 16"/>
                  <a:gd name="T20" fmla="*/ 73 w 81"/>
                  <a:gd name="T21" fmla="*/ 16 h 16"/>
                  <a:gd name="T22" fmla="*/ 66 w 81"/>
                  <a:gd name="T23" fmla="*/ 16 h 16"/>
                  <a:gd name="T24" fmla="*/ 66 w 81"/>
                  <a:gd name="T25" fmla="*/ 14 h 16"/>
                  <a:gd name="T26" fmla="*/ 66 w 81"/>
                  <a:gd name="T27" fmla="*/ 12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1" h="16">
                    <a:moveTo>
                      <a:pt x="0" y="0"/>
                    </a:moveTo>
                    <a:lnTo>
                      <a:pt x="27" y="5"/>
                    </a:lnTo>
                    <a:lnTo>
                      <a:pt x="26" y="5"/>
                    </a:lnTo>
                    <a:lnTo>
                      <a:pt x="24" y="7"/>
                    </a:lnTo>
                    <a:lnTo>
                      <a:pt x="4" y="4"/>
                    </a:lnTo>
                    <a:lnTo>
                      <a:pt x="2" y="2"/>
                    </a:lnTo>
                    <a:lnTo>
                      <a:pt x="0" y="0"/>
                    </a:lnTo>
                    <a:close/>
                    <a:moveTo>
                      <a:pt x="66" y="12"/>
                    </a:moveTo>
                    <a:lnTo>
                      <a:pt x="81" y="14"/>
                    </a:lnTo>
                    <a:lnTo>
                      <a:pt x="78" y="16"/>
                    </a:lnTo>
                    <a:lnTo>
                      <a:pt x="73" y="16"/>
                    </a:lnTo>
                    <a:lnTo>
                      <a:pt x="66" y="16"/>
                    </a:lnTo>
                    <a:lnTo>
                      <a:pt x="66" y="14"/>
                    </a:lnTo>
                    <a:lnTo>
                      <a:pt x="66" y="12"/>
                    </a:lnTo>
                    <a:close/>
                  </a:path>
                </a:pathLst>
              </a:custGeom>
              <a:solidFill>
                <a:srgbClr val="6F6D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8" name="Freeform 400">
                <a:extLst>
                  <a:ext uri="{FF2B5EF4-FFF2-40B4-BE49-F238E27FC236}">
                    <a16:creationId xmlns:a16="http://schemas.microsoft.com/office/drawing/2014/main" id="{FB907471-7E89-48AE-84D3-0E5666281D59}"/>
                  </a:ext>
                </a:extLst>
              </p:cNvPr>
              <p:cNvSpPr>
                <a:spLocks noEditPoints="1"/>
              </p:cNvSpPr>
              <p:nvPr/>
            </p:nvSpPr>
            <p:spPr bwMode="auto">
              <a:xfrm>
                <a:off x="4628" y="2353"/>
                <a:ext cx="76" cy="15"/>
              </a:xfrm>
              <a:custGeom>
                <a:avLst/>
                <a:gdLst>
                  <a:gd name="T0" fmla="*/ 0 w 76"/>
                  <a:gd name="T1" fmla="*/ 0 h 15"/>
                  <a:gd name="T2" fmla="*/ 24 w 76"/>
                  <a:gd name="T3" fmla="*/ 3 h 15"/>
                  <a:gd name="T4" fmla="*/ 22 w 76"/>
                  <a:gd name="T5" fmla="*/ 5 h 15"/>
                  <a:gd name="T6" fmla="*/ 18 w 76"/>
                  <a:gd name="T7" fmla="*/ 7 h 15"/>
                  <a:gd name="T8" fmla="*/ 3 w 76"/>
                  <a:gd name="T9" fmla="*/ 3 h 15"/>
                  <a:gd name="T10" fmla="*/ 2 w 76"/>
                  <a:gd name="T11" fmla="*/ 2 h 15"/>
                  <a:gd name="T12" fmla="*/ 0 w 76"/>
                  <a:gd name="T13" fmla="*/ 0 h 15"/>
                  <a:gd name="T14" fmla="*/ 64 w 76"/>
                  <a:gd name="T15" fmla="*/ 12 h 15"/>
                  <a:gd name="T16" fmla="*/ 76 w 76"/>
                  <a:gd name="T17" fmla="*/ 14 h 15"/>
                  <a:gd name="T18" fmla="*/ 71 w 76"/>
                  <a:gd name="T19" fmla="*/ 14 h 15"/>
                  <a:gd name="T20" fmla="*/ 67 w 76"/>
                  <a:gd name="T21" fmla="*/ 15 h 15"/>
                  <a:gd name="T22" fmla="*/ 64 w 76"/>
                  <a:gd name="T23" fmla="*/ 15 h 15"/>
                  <a:gd name="T24" fmla="*/ 64 w 76"/>
                  <a:gd name="T25" fmla="*/ 14 h 15"/>
                  <a:gd name="T26" fmla="*/ 64 w 76"/>
                  <a:gd name="T27" fmla="*/ 12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6" h="15">
                    <a:moveTo>
                      <a:pt x="0" y="0"/>
                    </a:moveTo>
                    <a:lnTo>
                      <a:pt x="24" y="3"/>
                    </a:lnTo>
                    <a:lnTo>
                      <a:pt x="22" y="5"/>
                    </a:lnTo>
                    <a:lnTo>
                      <a:pt x="18" y="7"/>
                    </a:lnTo>
                    <a:lnTo>
                      <a:pt x="3" y="3"/>
                    </a:lnTo>
                    <a:lnTo>
                      <a:pt x="2" y="2"/>
                    </a:lnTo>
                    <a:lnTo>
                      <a:pt x="0" y="0"/>
                    </a:lnTo>
                    <a:close/>
                    <a:moveTo>
                      <a:pt x="64" y="12"/>
                    </a:moveTo>
                    <a:lnTo>
                      <a:pt x="76" y="14"/>
                    </a:lnTo>
                    <a:lnTo>
                      <a:pt x="71" y="14"/>
                    </a:lnTo>
                    <a:lnTo>
                      <a:pt x="67" y="15"/>
                    </a:lnTo>
                    <a:lnTo>
                      <a:pt x="64" y="15"/>
                    </a:lnTo>
                    <a:lnTo>
                      <a:pt x="64" y="14"/>
                    </a:lnTo>
                    <a:lnTo>
                      <a:pt x="64" y="12"/>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89" name="Freeform 401">
                <a:extLst>
                  <a:ext uri="{FF2B5EF4-FFF2-40B4-BE49-F238E27FC236}">
                    <a16:creationId xmlns:a16="http://schemas.microsoft.com/office/drawing/2014/main" id="{0C7EC6E2-08F5-473B-9255-96FB67035A59}"/>
                  </a:ext>
                </a:extLst>
              </p:cNvPr>
              <p:cNvSpPr>
                <a:spLocks noEditPoints="1"/>
              </p:cNvSpPr>
              <p:nvPr/>
            </p:nvSpPr>
            <p:spPr bwMode="auto">
              <a:xfrm>
                <a:off x="4630" y="2355"/>
                <a:ext cx="69" cy="15"/>
              </a:xfrm>
              <a:custGeom>
                <a:avLst/>
                <a:gdLst>
                  <a:gd name="T0" fmla="*/ 0 w 69"/>
                  <a:gd name="T1" fmla="*/ 0 h 15"/>
                  <a:gd name="T2" fmla="*/ 20 w 69"/>
                  <a:gd name="T3" fmla="*/ 3 h 15"/>
                  <a:gd name="T4" fmla="*/ 16 w 69"/>
                  <a:gd name="T5" fmla="*/ 5 h 15"/>
                  <a:gd name="T6" fmla="*/ 15 w 69"/>
                  <a:gd name="T7" fmla="*/ 7 h 15"/>
                  <a:gd name="T8" fmla="*/ 3 w 69"/>
                  <a:gd name="T9" fmla="*/ 5 h 15"/>
                  <a:gd name="T10" fmla="*/ 1 w 69"/>
                  <a:gd name="T11" fmla="*/ 1 h 15"/>
                  <a:gd name="T12" fmla="*/ 0 w 69"/>
                  <a:gd name="T13" fmla="*/ 0 h 15"/>
                  <a:gd name="T14" fmla="*/ 62 w 69"/>
                  <a:gd name="T15" fmla="*/ 12 h 15"/>
                  <a:gd name="T16" fmla="*/ 69 w 69"/>
                  <a:gd name="T17" fmla="*/ 12 h 15"/>
                  <a:gd name="T18" fmla="*/ 65 w 69"/>
                  <a:gd name="T19" fmla="*/ 13 h 15"/>
                  <a:gd name="T20" fmla="*/ 64 w 69"/>
                  <a:gd name="T21" fmla="*/ 15 h 15"/>
                  <a:gd name="T22" fmla="*/ 62 w 69"/>
                  <a:gd name="T23" fmla="*/ 13 h 15"/>
                  <a:gd name="T24" fmla="*/ 62 w 69"/>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5">
                    <a:moveTo>
                      <a:pt x="0" y="0"/>
                    </a:moveTo>
                    <a:lnTo>
                      <a:pt x="20" y="3"/>
                    </a:lnTo>
                    <a:lnTo>
                      <a:pt x="16" y="5"/>
                    </a:lnTo>
                    <a:lnTo>
                      <a:pt x="15" y="7"/>
                    </a:lnTo>
                    <a:lnTo>
                      <a:pt x="3" y="5"/>
                    </a:lnTo>
                    <a:lnTo>
                      <a:pt x="1" y="1"/>
                    </a:lnTo>
                    <a:lnTo>
                      <a:pt x="0" y="0"/>
                    </a:lnTo>
                    <a:close/>
                    <a:moveTo>
                      <a:pt x="62" y="12"/>
                    </a:moveTo>
                    <a:lnTo>
                      <a:pt x="69" y="12"/>
                    </a:lnTo>
                    <a:lnTo>
                      <a:pt x="65" y="13"/>
                    </a:lnTo>
                    <a:lnTo>
                      <a:pt x="64" y="15"/>
                    </a:lnTo>
                    <a:lnTo>
                      <a:pt x="62" y="13"/>
                    </a:lnTo>
                    <a:lnTo>
                      <a:pt x="62" y="12"/>
                    </a:lnTo>
                    <a:close/>
                  </a:path>
                </a:pathLst>
              </a:custGeom>
              <a:solidFill>
                <a:srgbClr val="6562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0" name="Freeform 402">
                <a:extLst>
                  <a:ext uri="{FF2B5EF4-FFF2-40B4-BE49-F238E27FC236}">
                    <a16:creationId xmlns:a16="http://schemas.microsoft.com/office/drawing/2014/main" id="{445126DB-ACA6-4E88-A3D2-6C13A71CAF6E}"/>
                  </a:ext>
                </a:extLst>
              </p:cNvPr>
              <p:cNvSpPr>
                <a:spLocks noEditPoints="1"/>
              </p:cNvSpPr>
              <p:nvPr/>
            </p:nvSpPr>
            <p:spPr bwMode="auto">
              <a:xfrm>
                <a:off x="4631" y="2356"/>
                <a:ext cx="64" cy="14"/>
              </a:xfrm>
              <a:custGeom>
                <a:avLst/>
                <a:gdLst>
                  <a:gd name="T0" fmla="*/ 0 w 64"/>
                  <a:gd name="T1" fmla="*/ 0 h 14"/>
                  <a:gd name="T2" fmla="*/ 15 w 64"/>
                  <a:gd name="T3" fmla="*/ 4 h 14"/>
                  <a:gd name="T4" fmla="*/ 14 w 64"/>
                  <a:gd name="T5" fmla="*/ 6 h 14"/>
                  <a:gd name="T6" fmla="*/ 12 w 64"/>
                  <a:gd name="T7" fmla="*/ 7 h 14"/>
                  <a:gd name="T8" fmla="*/ 4 w 64"/>
                  <a:gd name="T9" fmla="*/ 6 h 14"/>
                  <a:gd name="T10" fmla="*/ 2 w 64"/>
                  <a:gd name="T11" fmla="*/ 4 h 14"/>
                  <a:gd name="T12" fmla="*/ 0 w 64"/>
                  <a:gd name="T13" fmla="*/ 0 h 14"/>
                  <a:gd name="T14" fmla="*/ 61 w 64"/>
                  <a:gd name="T15" fmla="*/ 12 h 14"/>
                  <a:gd name="T16" fmla="*/ 64 w 64"/>
                  <a:gd name="T17" fmla="*/ 12 h 14"/>
                  <a:gd name="T18" fmla="*/ 63 w 64"/>
                  <a:gd name="T19" fmla="*/ 12 h 14"/>
                  <a:gd name="T20" fmla="*/ 63 w 64"/>
                  <a:gd name="T21" fmla="*/ 14 h 14"/>
                  <a:gd name="T22" fmla="*/ 61 w 64"/>
                  <a:gd name="T23" fmla="*/ 12 h 14"/>
                  <a:gd name="T24" fmla="*/ 61 w 64"/>
                  <a:gd name="T25" fmla="*/ 12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14">
                    <a:moveTo>
                      <a:pt x="0" y="0"/>
                    </a:moveTo>
                    <a:lnTo>
                      <a:pt x="15" y="4"/>
                    </a:lnTo>
                    <a:lnTo>
                      <a:pt x="14" y="6"/>
                    </a:lnTo>
                    <a:lnTo>
                      <a:pt x="12" y="7"/>
                    </a:lnTo>
                    <a:lnTo>
                      <a:pt x="4" y="6"/>
                    </a:lnTo>
                    <a:lnTo>
                      <a:pt x="2" y="4"/>
                    </a:lnTo>
                    <a:lnTo>
                      <a:pt x="0" y="0"/>
                    </a:lnTo>
                    <a:close/>
                    <a:moveTo>
                      <a:pt x="61" y="12"/>
                    </a:moveTo>
                    <a:lnTo>
                      <a:pt x="64" y="12"/>
                    </a:lnTo>
                    <a:lnTo>
                      <a:pt x="63" y="12"/>
                    </a:lnTo>
                    <a:lnTo>
                      <a:pt x="63" y="14"/>
                    </a:lnTo>
                    <a:lnTo>
                      <a:pt x="61" y="12"/>
                    </a:lnTo>
                    <a:close/>
                  </a:path>
                </a:pathLst>
              </a:custGeom>
              <a:solidFill>
                <a:srgbClr val="615E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1" name="Freeform 403">
                <a:extLst>
                  <a:ext uri="{FF2B5EF4-FFF2-40B4-BE49-F238E27FC236}">
                    <a16:creationId xmlns:a16="http://schemas.microsoft.com/office/drawing/2014/main" id="{6B7F1189-6E73-4D2D-ACD4-2B5A66ADD5CC}"/>
                  </a:ext>
                </a:extLst>
              </p:cNvPr>
              <p:cNvSpPr>
                <a:spLocks/>
              </p:cNvSpPr>
              <p:nvPr/>
            </p:nvSpPr>
            <p:spPr bwMode="auto">
              <a:xfrm>
                <a:off x="4633" y="2360"/>
                <a:ext cx="12" cy="3"/>
              </a:xfrm>
              <a:custGeom>
                <a:avLst/>
                <a:gdLst>
                  <a:gd name="T0" fmla="*/ 0 w 12"/>
                  <a:gd name="T1" fmla="*/ 0 h 3"/>
                  <a:gd name="T2" fmla="*/ 12 w 12"/>
                  <a:gd name="T3" fmla="*/ 2 h 3"/>
                  <a:gd name="T4" fmla="*/ 10 w 12"/>
                  <a:gd name="T5" fmla="*/ 3 h 3"/>
                  <a:gd name="T6" fmla="*/ 8 w 12"/>
                  <a:gd name="T7" fmla="*/ 3 h 3"/>
                  <a:gd name="T8" fmla="*/ 5 w 12"/>
                  <a:gd name="T9" fmla="*/ 3 h 3"/>
                  <a:gd name="T10" fmla="*/ 3 w 12"/>
                  <a:gd name="T11" fmla="*/ 2 h 3"/>
                  <a:gd name="T12" fmla="*/ 0 w 12"/>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3">
                    <a:moveTo>
                      <a:pt x="0" y="0"/>
                    </a:moveTo>
                    <a:lnTo>
                      <a:pt x="12" y="2"/>
                    </a:lnTo>
                    <a:lnTo>
                      <a:pt x="10" y="3"/>
                    </a:lnTo>
                    <a:lnTo>
                      <a:pt x="8" y="3"/>
                    </a:lnTo>
                    <a:lnTo>
                      <a:pt x="5" y="3"/>
                    </a:lnTo>
                    <a:lnTo>
                      <a:pt x="3" y="2"/>
                    </a:lnTo>
                    <a:lnTo>
                      <a:pt x="0" y="0"/>
                    </a:lnTo>
                    <a:close/>
                  </a:path>
                </a:pathLst>
              </a:custGeom>
              <a:solidFill>
                <a:srgbClr val="5C5A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2" name="Freeform 404">
                <a:extLst>
                  <a:ext uri="{FF2B5EF4-FFF2-40B4-BE49-F238E27FC236}">
                    <a16:creationId xmlns:a16="http://schemas.microsoft.com/office/drawing/2014/main" id="{DBF0785C-53AA-4BD0-94B8-5C00275FBDBC}"/>
                  </a:ext>
                </a:extLst>
              </p:cNvPr>
              <p:cNvSpPr>
                <a:spLocks/>
              </p:cNvSpPr>
              <p:nvPr/>
            </p:nvSpPr>
            <p:spPr bwMode="auto">
              <a:xfrm>
                <a:off x="4635" y="2362"/>
                <a:ext cx="8" cy="3"/>
              </a:xfrm>
              <a:custGeom>
                <a:avLst/>
                <a:gdLst>
                  <a:gd name="T0" fmla="*/ 0 w 8"/>
                  <a:gd name="T1" fmla="*/ 0 h 3"/>
                  <a:gd name="T2" fmla="*/ 8 w 8"/>
                  <a:gd name="T3" fmla="*/ 1 h 3"/>
                  <a:gd name="T4" fmla="*/ 6 w 8"/>
                  <a:gd name="T5" fmla="*/ 1 h 3"/>
                  <a:gd name="T6" fmla="*/ 5 w 8"/>
                  <a:gd name="T7" fmla="*/ 3 h 3"/>
                  <a:gd name="T8" fmla="*/ 3 w 8"/>
                  <a:gd name="T9" fmla="*/ 1 h 3"/>
                  <a:gd name="T10" fmla="*/ 0 w 8"/>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3">
                    <a:moveTo>
                      <a:pt x="0" y="0"/>
                    </a:moveTo>
                    <a:lnTo>
                      <a:pt x="8" y="1"/>
                    </a:lnTo>
                    <a:lnTo>
                      <a:pt x="6" y="1"/>
                    </a:lnTo>
                    <a:lnTo>
                      <a:pt x="5" y="3"/>
                    </a:lnTo>
                    <a:lnTo>
                      <a:pt x="3" y="1"/>
                    </a:lnTo>
                    <a:lnTo>
                      <a:pt x="0" y="0"/>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3" name="Freeform 405">
                <a:extLst>
                  <a:ext uri="{FF2B5EF4-FFF2-40B4-BE49-F238E27FC236}">
                    <a16:creationId xmlns:a16="http://schemas.microsoft.com/office/drawing/2014/main" id="{0F377E02-023D-47DC-A3B3-FF19CCC6072B}"/>
                  </a:ext>
                </a:extLst>
              </p:cNvPr>
              <p:cNvSpPr>
                <a:spLocks/>
              </p:cNvSpPr>
              <p:nvPr/>
            </p:nvSpPr>
            <p:spPr bwMode="auto">
              <a:xfrm>
                <a:off x="4638" y="2363"/>
                <a:ext cx="3" cy="2"/>
              </a:xfrm>
              <a:custGeom>
                <a:avLst/>
                <a:gdLst>
                  <a:gd name="T0" fmla="*/ 0 w 3"/>
                  <a:gd name="T1" fmla="*/ 0 h 2"/>
                  <a:gd name="T2" fmla="*/ 3 w 3"/>
                  <a:gd name="T3" fmla="*/ 0 h 2"/>
                  <a:gd name="T4" fmla="*/ 2 w 3"/>
                  <a:gd name="T5" fmla="*/ 2 h 2"/>
                  <a:gd name="T6" fmla="*/ 2 w 3"/>
                  <a:gd name="T7" fmla="*/ 2 h 2"/>
                  <a:gd name="T8" fmla="*/ 0 w 3"/>
                  <a:gd name="T9" fmla="*/ 0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0"/>
                    </a:lnTo>
                    <a:lnTo>
                      <a:pt x="2" y="2"/>
                    </a:lnTo>
                    <a:lnTo>
                      <a:pt x="0" y="0"/>
                    </a:lnTo>
                    <a:close/>
                  </a:path>
                </a:pathLst>
              </a:custGeom>
              <a:solidFill>
                <a:srgbClr val="524F4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4" name="Freeform 406">
                <a:extLst>
                  <a:ext uri="{FF2B5EF4-FFF2-40B4-BE49-F238E27FC236}">
                    <a16:creationId xmlns:a16="http://schemas.microsoft.com/office/drawing/2014/main" id="{7C50377B-00B2-4BA7-B7CF-8A3CA4C027E3}"/>
                  </a:ext>
                </a:extLst>
              </p:cNvPr>
              <p:cNvSpPr>
                <a:spLocks/>
              </p:cNvSpPr>
              <p:nvPr/>
            </p:nvSpPr>
            <p:spPr bwMode="auto">
              <a:xfrm>
                <a:off x="4606" y="2155"/>
                <a:ext cx="230" cy="215"/>
              </a:xfrm>
              <a:custGeom>
                <a:avLst/>
                <a:gdLst>
                  <a:gd name="T0" fmla="*/ 221 w 230"/>
                  <a:gd name="T1" fmla="*/ 109 h 215"/>
                  <a:gd name="T2" fmla="*/ 224 w 230"/>
                  <a:gd name="T3" fmla="*/ 114 h 215"/>
                  <a:gd name="T4" fmla="*/ 228 w 230"/>
                  <a:gd name="T5" fmla="*/ 119 h 215"/>
                  <a:gd name="T6" fmla="*/ 230 w 230"/>
                  <a:gd name="T7" fmla="*/ 125 h 215"/>
                  <a:gd name="T8" fmla="*/ 230 w 230"/>
                  <a:gd name="T9" fmla="*/ 131 h 215"/>
                  <a:gd name="T10" fmla="*/ 228 w 230"/>
                  <a:gd name="T11" fmla="*/ 136 h 215"/>
                  <a:gd name="T12" fmla="*/ 226 w 230"/>
                  <a:gd name="T13" fmla="*/ 141 h 215"/>
                  <a:gd name="T14" fmla="*/ 224 w 230"/>
                  <a:gd name="T15" fmla="*/ 147 h 215"/>
                  <a:gd name="T16" fmla="*/ 219 w 230"/>
                  <a:gd name="T17" fmla="*/ 152 h 215"/>
                  <a:gd name="T18" fmla="*/ 208 w 230"/>
                  <a:gd name="T19" fmla="*/ 161 h 215"/>
                  <a:gd name="T20" fmla="*/ 192 w 230"/>
                  <a:gd name="T21" fmla="*/ 171 h 215"/>
                  <a:gd name="T22" fmla="*/ 176 w 230"/>
                  <a:gd name="T23" fmla="*/ 180 h 215"/>
                  <a:gd name="T24" fmla="*/ 159 w 230"/>
                  <a:gd name="T25" fmla="*/ 188 h 215"/>
                  <a:gd name="T26" fmla="*/ 122 w 230"/>
                  <a:gd name="T27" fmla="*/ 203 h 215"/>
                  <a:gd name="T28" fmla="*/ 88 w 230"/>
                  <a:gd name="T29" fmla="*/ 215 h 215"/>
                  <a:gd name="T30" fmla="*/ 84 w 230"/>
                  <a:gd name="T31" fmla="*/ 205 h 215"/>
                  <a:gd name="T32" fmla="*/ 81 w 230"/>
                  <a:gd name="T33" fmla="*/ 198 h 215"/>
                  <a:gd name="T34" fmla="*/ 76 w 230"/>
                  <a:gd name="T35" fmla="*/ 195 h 215"/>
                  <a:gd name="T36" fmla="*/ 69 w 230"/>
                  <a:gd name="T37" fmla="*/ 193 h 215"/>
                  <a:gd name="T38" fmla="*/ 62 w 230"/>
                  <a:gd name="T39" fmla="*/ 195 h 215"/>
                  <a:gd name="T40" fmla="*/ 52 w 230"/>
                  <a:gd name="T41" fmla="*/ 198 h 215"/>
                  <a:gd name="T42" fmla="*/ 44 w 230"/>
                  <a:gd name="T43" fmla="*/ 203 h 215"/>
                  <a:gd name="T44" fmla="*/ 34 w 230"/>
                  <a:gd name="T45" fmla="*/ 210 h 215"/>
                  <a:gd name="T46" fmla="*/ 25 w 230"/>
                  <a:gd name="T47" fmla="*/ 201 h 215"/>
                  <a:gd name="T48" fmla="*/ 17 w 230"/>
                  <a:gd name="T49" fmla="*/ 191 h 215"/>
                  <a:gd name="T50" fmla="*/ 12 w 230"/>
                  <a:gd name="T51" fmla="*/ 181 h 215"/>
                  <a:gd name="T52" fmla="*/ 7 w 230"/>
                  <a:gd name="T53" fmla="*/ 171 h 215"/>
                  <a:gd name="T54" fmla="*/ 3 w 230"/>
                  <a:gd name="T55" fmla="*/ 158 h 215"/>
                  <a:gd name="T56" fmla="*/ 0 w 230"/>
                  <a:gd name="T57" fmla="*/ 146 h 215"/>
                  <a:gd name="T58" fmla="*/ 0 w 230"/>
                  <a:gd name="T59" fmla="*/ 132 h 215"/>
                  <a:gd name="T60" fmla="*/ 0 w 230"/>
                  <a:gd name="T61" fmla="*/ 119 h 215"/>
                  <a:gd name="T62" fmla="*/ 2 w 230"/>
                  <a:gd name="T63" fmla="*/ 103 h 215"/>
                  <a:gd name="T64" fmla="*/ 3 w 230"/>
                  <a:gd name="T65" fmla="*/ 90 h 215"/>
                  <a:gd name="T66" fmla="*/ 8 w 230"/>
                  <a:gd name="T67" fmla="*/ 75 h 215"/>
                  <a:gd name="T68" fmla="*/ 13 w 230"/>
                  <a:gd name="T69" fmla="*/ 60 h 215"/>
                  <a:gd name="T70" fmla="*/ 20 w 230"/>
                  <a:gd name="T71" fmla="*/ 44 h 215"/>
                  <a:gd name="T72" fmla="*/ 29 w 230"/>
                  <a:gd name="T73" fmla="*/ 29 h 215"/>
                  <a:gd name="T74" fmla="*/ 39 w 230"/>
                  <a:gd name="T75" fmla="*/ 16 h 215"/>
                  <a:gd name="T76" fmla="*/ 51 w 230"/>
                  <a:gd name="T77" fmla="*/ 0 h 215"/>
                  <a:gd name="T78" fmla="*/ 61 w 230"/>
                  <a:gd name="T79" fmla="*/ 7 h 215"/>
                  <a:gd name="T80" fmla="*/ 71 w 230"/>
                  <a:gd name="T81" fmla="*/ 12 h 215"/>
                  <a:gd name="T82" fmla="*/ 73 w 230"/>
                  <a:gd name="T83" fmla="*/ 27 h 215"/>
                  <a:gd name="T84" fmla="*/ 78 w 230"/>
                  <a:gd name="T85" fmla="*/ 41 h 215"/>
                  <a:gd name="T86" fmla="*/ 84 w 230"/>
                  <a:gd name="T87" fmla="*/ 51 h 215"/>
                  <a:gd name="T88" fmla="*/ 91 w 230"/>
                  <a:gd name="T89" fmla="*/ 56 h 215"/>
                  <a:gd name="T90" fmla="*/ 94 w 230"/>
                  <a:gd name="T91" fmla="*/ 58 h 215"/>
                  <a:gd name="T92" fmla="*/ 98 w 230"/>
                  <a:gd name="T93" fmla="*/ 58 h 215"/>
                  <a:gd name="T94" fmla="*/ 101 w 230"/>
                  <a:gd name="T95" fmla="*/ 58 h 215"/>
                  <a:gd name="T96" fmla="*/ 103 w 230"/>
                  <a:gd name="T97" fmla="*/ 56 h 215"/>
                  <a:gd name="T98" fmla="*/ 106 w 230"/>
                  <a:gd name="T99" fmla="*/ 53 h 215"/>
                  <a:gd name="T100" fmla="*/ 108 w 230"/>
                  <a:gd name="T101" fmla="*/ 48 h 215"/>
                  <a:gd name="T102" fmla="*/ 108 w 230"/>
                  <a:gd name="T103" fmla="*/ 41 h 215"/>
                  <a:gd name="T104" fmla="*/ 108 w 230"/>
                  <a:gd name="T105" fmla="*/ 33 h 215"/>
                  <a:gd name="T106" fmla="*/ 137 w 230"/>
                  <a:gd name="T107" fmla="*/ 48 h 215"/>
                  <a:gd name="T108" fmla="*/ 169 w 230"/>
                  <a:gd name="T109" fmla="*/ 66 h 215"/>
                  <a:gd name="T110" fmla="*/ 184 w 230"/>
                  <a:gd name="T111" fmla="*/ 76 h 215"/>
                  <a:gd name="T112" fmla="*/ 199 w 230"/>
                  <a:gd name="T113" fmla="*/ 88 h 215"/>
                  <a:gd name="T114" fmla="*/ 211 w 230"/>
                  <a:gd name="T115" fmla="*/ 98 h 215"/>
                  <a:gd name="T116" fmla="*/ 221 w 230"/>
                  <a:gd name="T117" fmla="*/ 109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0" h="215">
                    <a:moveTo>
                      <a:pt x="221" y="109"/>
                    </a:moveTo>
                    <a:lnTo>
                      <a:pt x="224" y="114"/>
                    </a:lnTo>
                    <a:lnTo>
                      <a:pt x="228" y="119"/>
                    </a:lnTo>
                    <a:lnTo>
                      <a:pt x="230" y="125"/>
                    </a:lnTo>
                    <a:lnTo>
                      <a:pt x="230" y="131"/>
                    </a:lnTo>
                    <a:lnTo>
                      <a:pt x="228" y="136"/>
                    </a:lnTo>
                    <a:lnTo>
                      <a:pt x="226" y="141"/>
                    </a:lnTo>
                    <a:lnTo>
                      <a:pt x="224" y="147"/>
                    </a:lnTo>
                    <a:lnTo>
                      <a:pt x="219" y="152"/>
                    </a:lnTo>
                    <a:lnTo>
                      <a:pt x="208" y="161"/>
                    </a:lnTo>
                    <a:lnTo>
                      <a:pt x="192" y="171"/>
                    </a:lnTo>
                    <a:lnTo>
                      <a:pt x="176" y="180"/>
                    </a:lnTo>
                    <a:lnTo>
                      <a:pt x="159" y="188"/>
                    </a:lnTo>
                    <a:lnTo>
                      <a:pt x="122" y="203"/>
                    </a:lnTo>
                    <a:lnTo>
                      <a:pt x="88" y="215"/>
                    </a:lnTo>
                    <a:lnTo>
                      <a:pt x="84" y="205"/>
                    </a:lnTo>
                    <a:lnTo>
                      <a:pt x="81" y="198"/>
                    </a:lnTo>
                    <a:lnTo>
                      <a:pt x="76" y="195"/>
                    </a:lnTo>
                    <a:lnTo>
                      <a:pt x="69" y="193"/>
                    </a:lnTo>
                    <a:lnTo>
                      <a:pt x="62" y="195"/>
                    </a:lnTo>
                    <a:lnTo>
                      <a:pt x="52" y="198"/>
                    </a:lnTo>
                    <a:lnTo>
                      <a:pt x="44" y="203"/>
                    </a:lnTo>
                    <a:lnTo>
                      <a:pt x="34" y="210"/>
                    </a:lnTo>
                    <a:lnTo>
                      <a:pt x="25" y="201"/>
                    </a:lnTo>
                    <a:lnTo>
                      <a:pt x="17" y="191"/>
                    </a:lnTo>
                    <a:lnTo>
                      <a:pt x="12" y="181"/>
                    </a:lnTo>
                    <a:lnTo>
                      <a:pt x="7" y="171"/>
                    </a:lnTo>
                    <a:lnTo>
                      <a:pt x="3" y="158"/>
                    </a:lnTo>
                    <a:lnTo>
                      <a:pt x="0" y="146"/>
                    </a:lnTo>
                    <a:lnTo>
                      <a:pt x="0" y="132"/>
                    </a:lnTo>
                    <a:lnTo>
                      <a:pt x="0" y="119"/>
                    </a:lnTo>
                    <a:lnTo>
                      <a:pt x="2" y="103"/>
                    </a:lnTo>
                    <a:lnTo>
                      <a:pt x="3" y="90"/>
                    </a:lnTo>
                    <a:lnTo>
                      <a:pt x="8" y="75"/>
                    </a:lnTo>
                    <a:lnTo>
                      <a:pt x="13" y="60"/>
                    </a:lnTo>
                    <a:lnTo>
                      <a:pt x="20" y="44"/>
                    </a:lnTo>
                    <a:lnTo>
                      <a:pt x="29" y="29"/>
                    </a:lnTo>
                    <a:lnTo>
                      <a:pt x="39" y="16"/>
                    </a:lnTo>
                    <a:lnTo>
                      <a:pt x="51" y="0"/>
                    </a:lnTo>
                    <a:lnTo>
                      <a:pt x="61" y="7"/>
                    </a:lnTo>
                    <a:lnTo>
                      <a:pt x="71" y="12"/>
                    </a:lnTo>
                    <a:lnTo>
                      <a:pt x="73" y="27"/>
                    </a:lnTo>
                    <a:lnTo>
                      <a:pt x="78" y="41"/>
                    </a:lnTo>
                    <a:lnTo>
                      <a:pt x="84" y="51"/>
                    </a:lnTo>
                    <a:lnTo>
                      <a:pt x="91" y="56"/>
                    </a:lnTo>
                    <a:lnTo>
                      <a:pt x="94" y="58"/>
                    </a:lnTo>
                    <a:lnTo>
                      <a:pt x="98" y="58"/>
                    </a:lnTo>
                    <a:lnTo>
                      <a:pt x="101" y="58"/>
                    </a:lnTo>
                    <a:lnTo>
                      <a:pt x="103" y="56"/>
                    </a:lnTo>
                    <a:lnTo>
                      <a:pt x="106" y="53"/>
                    </a:lnTo>
                    <a:lnTo>
                      <a:pt x="108" y="48"/>
                    </a:lnTo>
                    <a:lnTo>
                      <a:pt x="108" y="41"/>
                    </a:lnTo>
                    <a:lnTo>
                      <a:pt x="108" y="33"/>
                    </a:lnTo>
                    <a:lnTo>
                      <a:pt x="137" y="48"/>
                    </a:lnTo>
                    <a:lnTo>
                      <a:pt x="169" y="66"/>
                    </a:lnTo>
                    <a:lnTo>
                      <a:pt x="184" y="76"/>
                    </a:lnTo>
                    <a:lnTo>
                      <a:pt x="199" y="88"/>
                    </a:lnTo>
                    <a:lnTo>
                      <a:pt x="211" y="98"/>
                    </a:lnTo>
                    <a:lnTo>
                      <a:pt x="221" y="10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595" name="Freeform 407">
                <a:extLst>
                  <a:ext uri="{FF2B5EF4-FFF2-40B4-BE49-F238E27FC236}">
                    <a16:creationId xmlns:a16="http://schemas.microsoft.com/office/drawing/2014/main" id="{F9D63743-8E46-4825-8DD7-7B9BBA728BFB}"/>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6" name="Freeform 408">
                <a:extLst>
                  <a:ext uri="{FF2B5EF4-FFF2-40B4-BE49-F238E27FC236}">
                    <a16:creationId xmlns:a16="http://schemas.microsoft.com/office/drawing/2014/main" id="{700CA371-46A7-47F1-8861-8DEC4BAB8C4C}"/>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597" name="Freeform 409">
                <a:extLst>
                  <a:ext uri="{FF2B5EF4-FFF2-40B4-BE49-F238E27FC236}">
                    <a16:creationId xmlns:a16="http://schemas.microsoft.com/office/drawing/2014/main" id="{E1970447-400E-4474-B145-130AACD5F68B}"/>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598" name="Freeform 410">
                <a:extLst>
                  <a:ext uri="{FF2B5EF4-FFF2-40B4-BE49-F238E27FC236}">
                    <a16:creationId xmlns:a16="http://schemas.microsoft.com/office/drawing/2014/main" id="{477A49CA-9C98-4239-8F4A-30F5D4EFE139}"/>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599" name="Freeform 411">
                <a:extLst>
                  <a:ext uri="{FF2B5EF4-FFF2-40B4-BE49-F238E27FC236}">
                    <a16:creationId xmlns:a16="http://schemas.microsoft.com/office/drawing/2014/main" id="{4FAE08AF-D208-40A7-BC07-2178B758348E}"/>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00" name="Freeform 412">
                <a:extLst>
                  <a:ext uri="{FF2B5EF4-FFF2-40B4-BE49-F238E27FC236}">
                    <a16:creationId xmlns:a16="http://schemas.microsoft.com/office/drawing/2014/main" id="{F0245308-CC25-40B4-946F-5DF1BB0122F7}"/>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601" name="Freeform 413">
                <a:extLst>
                  <a:ext uri="{FF2B5EF4-FFF2-40B4-BE49-F238E27FC236}">
                    <a16:creationId xmlns:a16="http://schemas.microsoft.com/office/drawing/2014/main" id="{2BF44DF8-0E5E-40F0-A697-E4740D96429C}"/>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02" name="Freeform 414">
                <a:extLst>
                  <a:ext uri="{FF2B5EF4-FFF2-40B4-BE49-F238E27FC236}">
                    <a16:creationId xmlns:a16="http://schemas.microsoft.com/office/drawing/2014/main" id="{D6C230E5-8AFE-451F-9F29-B46F22B19E9C}"/>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603" name="Line 415">
                <a:extLst>
                  <a:ext uri="{FF2B5EF4-FFF2-40B4-BE49-F238E27FC236}">
                    <a16:creationId xmlns:a16="http://schemas.microsoft.com/office/drawing/2014/main" id="{BACF3BE3-CA6B-42BE-984A-9DB14B7D83DF}"/>
                  </a:ext>
                </a:extLst>
              </p:cNvPr>
              <p:cNvSpPr>
                <a:spLocks noChangeShapeType="1"/>
              </p:cNvSpPr>
              <p:nvPr/>
            </p:nvSpPr>
            <p:spPr bwMode="auto">
              <a:xfrm flipV="1">
                <a:off x="3635" y="1517"/>
                <a:ext cx="385" cy="229"/>
              </a:xfrm>
              <a:prstGeom prst="line">
                <a:avLst/>
              </a:prstGeom>
              <a:noFill/>
              <a:ln w="3175">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604" name="Freeform 416">
                <a:extLst>
                  <a:ext uri="{FF2B5EF4-FFF2-40B4-BE49-F238E27FC236}">
                    <a16:creationId xmlns:a16="http://schemas.microsoft.com/office/drawing/2014/main" id="{1D23170F-6036-47B7-BFDC-7D7BF59CAF07}"/>
                  </a:ext>
                </a:extLst>
              </p:cNvPr>
              <p:cNvSpPr>
                <a:spLocks/>
              </p:cNvSpPr>
              <p:nvPr/>
            </p:nvSpPr>
            <p:spPr bwMode="auto">
              <a:xfrm>
                <a:off x="3584" y="2326"/>
                <a:ext cx="1049" cy="58"/>
              </a:xfrm>
              <a:custGeom>
                <a:avLst/>
                <a:gdLst>
                  <a:gd name="T0" fmla="*/ 1049 w 1049"/>
                  <a:gd name="T1" fmla="*/ 34 h 58"/>
                  <a:gd name="T2" fmla="*/ 1039 w 1049"/>
                  <a:gd name="T3" fmla="*/ 36 h 58"/>
                  <a:gd name="T4" fmla="*/ 1030 w 1049"/>
                  <a:gd name="T5" fmla="*/ 36 h 58"/>
                  <a:gd name="T6" fmla="*/ 1022 w 1049"/>
                  <a:gd name="T7" fmla="*/ 34 h 58"/>
                  <a:gd name="T8" fmla="*/ 1010 w 1049"/>
                  <a:gd name="T9" fmla="*/ 30 h 58"/>
                  <a:gd name="T10" fmla="*/ 970 w 1049"/>
                  <a:gd name="T11" fmla="*/ 37 h 58"/>
                  <a:gd name="T12" fmla="*/ 926 w 1049"/>
                  <a:gd name="T13" fmla="*/ 44 h 58"/>
                  <a:gd name="T14" fmla="*/ 882 w 1049"/>
                  <a:gd name="T15" fmla="*/ 49 h 58"/>
                  <a:gd name="T16" fmla="*/ 835 w 1049"/>
                  <a:gd name="T17" fmla="*/ 52 h 58"/>
                  <a:gd name="T18" fmla="*/ 787 w 1049"/>
                  <a:gd name="T19" fmla="*/ 56 h 58"/>
                  <a:gd name="T20" fmla="*/ 740 w 1049"/>
                  <a:gd name="T21" fmla="*/ 58 h 58"/>
                  <a:gd name="T22" fmla="*/ 691 w 1049"/>
                  <a:gd name="T23" fmla="*/ 58 h 58"/>
                  <a:gd name="T24" fmla="*/ 640 w 1049"/>
                  <a:gd name="T25" fmla="*/ 58 h 58"/>
                  <a:gd name="T26" fmla="*/ 537 w 1049"/>
                  <a:gd name="T27" fmla="*/ 54 h 58"/>
                  <a:gd name="T28" fmla="*/ 431 w 1049"/>
                  <a:gd name="T29" fmla="*/ 49 h 58"/>
                  <a:gd name="T30" fmla="*/ 325 w 1049"/>
                  <a:gd name="T31" fmla="*/ 39 h 58"/>
                  <a:gd name="T32" fmla="*/ 215 w 1049"/>
                  <a:gd name="T33" fmla="*/ 29 h 58"/>
                  <a:gd name="T34" fmla="*/ 213 w 1049"/>
                  <a:gd name="T35" fmla="*/ 22 h 58"/>
                  <a:gd name="T36" fmla="*/ 210 w 1049"/>
                  <a:gd name="T37" fmla="*/ 19 h 58"/>
                  <a:gd name="T38" fmla="*/ 144 w 1049"/>
                  <a:gd name="T39" fmla="*/ 12 h 58"/>
                  <a:gd name="T40" fmla="*/ 139 w 1049"/>
                  <a:gd name="T41" fmla="*/ 12 h 58"/>
                  <a:gd name="T42" fmla="*/ 134 w 1049"/>
                  <a:gd name="T43" fmla="*/ 14 h 58"/>
                  <a:gd name="T44" fmla="*/ 130 w 1049"/>
                  <a:gd name="T45" fmla="*/ 15 h 58"/>
                  <a:gd name="T46" fmla="*/ 129 w 1049"/>
                  <a:gd name="T47" fmla="*/ 17 h 58"/>
                  <a:gd name="T48" fmla="*/ 97 w 1049"/>
                  <a:gd name="T49" fmla="*/ 14 h 58"/>
                  <a:gd name="T50" fmla="*/ 65 w 1049"/>
                  <a:gd name="T51" fmla="*/ 9 h 58"/>
                  <a:gd name="T52" fmla="*/ 33 w 1049"/>
                  <a:gd name="T53" fmla="*/ 5 h 58"/>
                  <a:gd name="T54" fmla="*/ 0 w 1049"/>
                  <a:gd name="T55" fmla="*/ 0 h 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49" h="58">
                    <a:moveTo>
                      <a:pt x="1049" y="34"/>
                    </a:moveTo>
                    <a:lnTo>
                      <a:pt x="1039" y="36"/>
                    </a:lnTo>
                    <a:lnTo>
                      <a:pt x="1030" y="36"/>
                    </a:lnTo>
                    <a:lnTo>
                      <a:pt x="1022" y="34"/>
                    </a:lnTo>
                    <a:lnTo>
                      <a:pt x="1010" y="30"/>
                    </a:lnTo>
                    <a:lnTo>
                      <a:pt x="970" y="37"/>
                    </a:lnTo>
                    <a:lnTo>
                      <a:pt x="926" y="44"/>
                    </a:lnTo>
                    <a:lnTo>
                      <a:pt x="882" y="49"/>
                    </a:lnTo>
                    <a:lnTo>
                      <a:pt x="835" y="52"/>
                    </a:lnTo>
                    <a:lnTo>
                      <a:pt x="787" y="56"/>
                    </a:lnTo>
                    <a:lnTo>
                      <a:pt x="740" y="58"/>
                    </a:lnTo>
                    <a:lnTo>
                      <a:pt x="691" y="58"/>
                    </a:lnTo>
                    <a:lnTo>
                      <a:pt x="640" y="58"/>
                    </a:lnTo>
                    <a:lnTo>
                      <a:pt x="537" y="54"/>
                    </a:lnTo>
                    <a:lnTo>
                      <a:pt x="431" y="49"/>
                    </a:lnTo>
                    <a:lnTo>
                      <a:pt x="325" y="39"/>
                    </a:lnTo>
                    <a:lnTo>
                      <a:pt x="215" y="29"/>
                    </a:lnTo>
                    <a:lnTo>
                      <a:pt x="213" y="22"/>
                    </a:lnTo>
                    <a:lnTo>
                      <a:pt x="210" y="19"/>
                    </a:lnTo>
                    <a:lnTo>
                      <a:pt x="144" y="12"/>
                    </a:lnTo>
                    <a:lnTo>
                      <a:pt x="139" y="12"/>
                    </a:lnTo>
                    <a:lnTo>
                      <a:pt x="134" y="14"/>
                    </a:lnTo>
                    <a:lnTo>
                      <a:pt x="130" y="15"/>
                    </a:lnTo>
                    <a:lnTo>
                      <a:pt x="129" y="17"/>
                    </a:lnTo>
                    <a:lnTo>
                      <a:pt x="97" y="14"/>
                    </a:lnTo>
                    <a:lnTo>
                      <a:pt x="65" y="9"/>
                    </a:lnTo>
                    <a:lnTo>
                      <a:pt x="33" y="5"/>
                    </a:lnTo>
                    <a:lnTo>
                      <a:pt x="0"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605" name="Freeform 417">
                <a:extLst>
                  <a:ext uri="{FF2B5EF4-FFF2-40B4-BE49-F238E27FC236}">
                    <a16:creationId xmlns:a16="http://schemas.microsoft.com/office/drawing/2014/main" id="{8CBC3BD6-CAFE-432F-B476-129BCDA79B1B}"/>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06" name="Freeform 418">
                <a:extLst>
                  <a:ext uri="{FF2B5EF4-FFF2-40B4-BE49-F238E27FC236}">
                    <a16:creationId xmlns:a16="http://schemas.microsoft.com/office/drawing/2014/main" id="{190D2D2E-95E1-4D50-BFD6-E6C99C06D957}"/>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607" name="Freeform 419">
                <a:extLst>
                  <a:ext uri="{FF2B5EF4-FFF2-40B4-BE49-F238E27FC236}">
                    <a16:creationId xmlns:a16="http://schemas.microsoft.com/office/drawing/2014/main" id="{07F3B856-8B76-47E8-B323-69EC516F3303}"/>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08" name="Freeform 420">
                <a:extLst>
                  <a:ext uri="{FF2B5EF4-FFF2-40B4-BE49-F238E27FC236}">
                    <a16:creationId xmlns:a16="http://schemas.microsoft.com/office/drawing/2014/main" id="{072BD1B7-0439-4731-904D-F4E6C1BE26ED}"/>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609" name="Freeform 421">
                <a:extLst>
                  <a:ext uri="{FF2B5EF4-FFF2-40B4-BE49-F238E27FC236}">
                    <a16:creationId xmlns:a16="http://schemas.microsoft.com/office/drawing/2014/main" id="{4EC15FB4-AE96-40FD-B612-A789E5AB80E7}"/>
                  </a:ext>
                </a:extLst>
              </p:cNvPr>
              <p:cNvSpPr>
                <a:spLocks/>
              </p:cNvSpPr>
              <p:nvPr/>
            </p:nvSpPr>
            <p:spPr bwMode="auto">
              <a:xfrm>
                <a:off x="3205" y="2767"/>
                <a:ext cx="319" cy="117"/>
              </a:xfrm>
              <a:custGeom>
                <a:avLst/>
                <a:gdLst>
                  <a:gd name="T0" fmla="*/ 0 w 319"/>
                  <a:gd name="T1" fmla="*/ 0 h 117"/>
                  <a:gd name="T2" fmla="*/ 1 w 319"/>
                  <a:gd name="T3" fmla="*/ 4 h 117"/>
                  <a:gd name="T4" fmla="*/ 3 w 319"/>
                  <a:gd name="T5" fmla="*/ 7 h 117"/>
                  <a:gd name="T6" fmla="*/ 43 w 319"/>
                  <a:gd name="T7" fmla="*/ 25 h 117"/>
                  <a:gd name="T8" fmla="*/ 84 w 319"/>
                  <a:gd name="T9" fmla="*/ 46 h 117"/>
                  <a:gd name="T10" fmla="*/ 126 w 319"/>
                  <a:gd name="T11" fmla="*/ 64 h 117"/>
                  <a:gd name="T12" fmla="*/ 167 w 319"/>
                  <a:gd name="T13" fmla="*/ 81 h 117"/>
                  <a:gd name="T14" fmla="*/ 207 w 319"/>
                  <a:gd name="T15" fmla="*/ 96 h 117"/>
                  <a:gd name="T16" fmla="*/ 248 w 319"/>
                  <a:gd name="T17" fmla="*/ 108 h 117"/>
                  <a:gd name="T18" fmla="*/ 266 w 319"/>
                  <a:gd name="T19" fmla="*/ 113 h 117"/>
                  <a:gd name="T20" fmla="*/ 285 w 319"/>
                  <a:gd name="T21" fmla="*/ 115 h 117"/>
                  <a:gd name="T22" fmla="*/ 302 w 319"/>
                  <a:gd name="T23" fmla="*/ 117 h 117"/>
                  <a:gd name="T24" fmla="*/ 319 w 319"/>
                  <a:gd name="T25" fmla="*/ 117 h 117"/>
                  <a:gd name="T26" fmla="*/ 315 w 319"/>
                  <a:gd name="T27" fmla="*/ 113 h 117"/>
                  <a:gd name="T28" fmla="*/ 309 w 319"/>
                  <a:gd name="T29" fmla="*/ 108 h 117"/>
                  <a:gd name="T30" fmla="*/ 298 w 319"/>
                  <a:gd name="T31" fmla="*/ 102 h 117"/>
                  <a:gd name="T32" fmla="*/ 285 w 319"/>
                  <a:gd name="T33" fmla="*/ 95 h 117"/>
                  <a:gd name="T34" fmla="*/ 253 w 319"/>
                  <a:gd name="T35" fmla="*/ 83 h 117"/>
                  <a:gd name="T36" fmla="*/ 219 w 319"/>
                  <a:gd name="T37" fmla="*/ 74 h 117"/>
                  <a:gd name="T38" fmla="*/ 177 w 319"/>
                  <a:gd name="T39" fmla="*/ 64 h 117"/>
                  <a:gd name="T40" fmla="*/ 136 w 319"/>
                  <a:gd name="T41" fmla="*/ 53 h 117"/>
                  <a:gd name="T42" fmla="*/ 99 w 319"/>
                  <a:gd name="T43" fmla="*/ 39 h 117"/>
                  <a:gd name="T44" fmla="*/ 65 w 319"/>
                  <a:gd name="T45" fmla="*/ 27 h 117"/>
                  <a:gd name="T46" fmla="*/ 16 w 319"/>
                  <a:gd name="T47" fmla="*/ 9 h 117"/>
                  <a:gd name="T48" fmla="*/ 0 w 319"/>
                  <a:gd name="T49" fmla="*/ 0 h 1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9" h="117">
                    <a:moveTo>
                      <a:pt x="0" y="0"/>
                    </a:moveTo>
                    <a:lnTo>
                      <a:pt x="1" y="4"/>
                    </a:lnTo>
                    <a:lnTo>
                      <a:pt x="3" y="7"/>
                    </a:lnTo>
                    <a:lnTo>
                      <a:pt x="43" y="25"/>
                    </a:lnTo>
                    <a:lnTo>
                      <a:pt x="84" y="46"/>
                    </a:lnTo>
                    <a:lnTo>
                      <a:pt x="126" y="64"/>
                    </a:lnTo>
                    <a:lnTo>
                      <a:pt x="167" y="81"/>
                    </a:lnTo>
                    <a:lnTo>
                      <a:pt x="207" y="96"/>
                    </a:lnTo>
                    <a:lnTo>
                      <a:pt x="248" y="108"/>
                    </a:lnTo>
                    <a:lnTo>
                      <a:pt x="266" y="113"/>
                    </a:lnTo>
                    <a:lnTo>
                      <a:pt x="285" y="115"/>
                    </a:lnTo>
                    <a:lnTo>
                      <a:pt x="302" y="117"/>
                    </a:lnTo>
                    <a:lnTo>
                      <a:pt x="319" y="117"/>
                    </a:lnTo>
                    <a:lnTo>
                      <a:pt x="315" y="113"/>
                    </a:lnTo>
                    <a:lnTo>
                      <a:pt x="309" y="108"/>
                    </a:lnTo>
                    <a:lnTo>
                      <a:pt x="298" y="102"/>
                    </a:lnTo>
                    <a:lnTo>
                      <a:pt x="285" y="95"/>
                    </a:lnTo>
                    <a:lnTo>
                      <a:pt x="253" y="83"/>
                    </a:lnTo>
                    <a:lnTo>
                      <a:pt x="219" y="74"/>
                    </a:lnTo>
                    <a:lnTo>
                      <a:pt x="177" y="64"/>
                    </a:lnTo>
                    <a:lnTo>
                      <a:pt x="136" y="53"/>
                    </a:lnTo>
                    <a:lnTo>
                      <a:pt x="99" y="39"/>
                    </a:lnTo>
                    <a:lnTo>
                      <a:pt x="65" y="27"/>
                    </a:lnTo>
                    <a:lnTo>
                      <a:pt x="16" y="9"/>
                    </a:lnTo>
                    <a:lnTo>
                      <a:pt x="0"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0" name="Freeform 422">
                <a:extLst>
                  <a:ext uri="{FF2B5EF4-FFF2-40B4-BE49-F238E27FC236}">
                    <a16:creationId xmlns:a16="http://schemas.microsoft.com/office/drawing/2014/main" id="{8CD0B6CD-1757-458B-B9D3-BA8BCFF07811}"/>
                  </a:ext>
                </a:extLst>
              </p:cNvPr>
              <p:cNvSpPr>
                <a:spLocks/>
              </p:cNvSpPr>
              <p:nvPr/>
            </p:nvSpPr>
            <p:spPr bwMode="auto">
              <a:xfrm>
                <a:off x="3205" y="2771"/>
                <a:ext cx="288" cy="113"/>
              </a:xfrm>
              <a:custGeom>
                <a:avLst/>
                <a:gdLst>
                  <a:gd name="T0" fmla="*/ 0 w 288"/>
                  <a:gd name="T1" fmla="*/ 0 h 113"/>
                  <a:gd name="T2" fmla="*/ 38 w 288"/>
                  <a:gd name="T3" fmla="*/ 23 h 113"/>
                  <a:gd name="T4" fmla="*/ 76 w 288"/>
                  <a:gd name="T5" fmla="*/ 43 h 113"/>
                  <a:gd name="T6" fmla="*/ 113 w 288"/>
                  <a:gd name="T7" fmla="*/ 62 h 113"/>
                  <a:gd name="T8" fmla="*/ 150 w 288"/>
                  <a:gd name="T9" fmla="*/ 77 h 113"/>
                  <a:gd name="T10" fmla="*/ 185 w 288"/>
                  <a:gd name="T11" fmla="*/ 91 h 113"/>
                  <a:gd name="T12" fmla="*/ 221 w 288"/>
                  <a:gd name="T13" fmla="*/ 101 h 113"/>
                  <a:gd name="T14" fmla="*/ 255 w 288"/>
                  <a:gd name="T15" fmla="*/ 108 h 113"/>
                  <a:gd name="T16" fmla="*/ 288 w 288"/>
                  <a:gd name="T17" fmla="*/ 113 h 113"/>
                  <a:gd name="T18" fmla="*/ 287 w 288"/>
                  <a:gd name="T19" fmla="*/ 109 h 113"/>
                  <a:gd name="T20" fmla="*/ 282 w 288"/>
                  <a:gd name="T21" fmla="*/ 104 h 113"/>
                  <a:gd name="T22" fmla="*/ 275 w 288"/>
                  <a:gd name="T23" fmla="*/ 98 h 113"/>
                  <a:gd name="T24" fmla="*/ 266 w 288"/>
                  <a:gd name="T25" fmla="*/ 92 h 113"/>
                  <a:gd name="T26" fmla="*/ 258 w 288"/>
                  <a:gd name="T27" fmla="*/ 87 h 113"/>
                  <a:gd name="T28" fmla="*/ 246 w 288"/>
                  <a:gd name="T29" fmla="*/ 82 h 113"/>
                  <a:gd name="T30" fmla="*/ 233 w 288"/>
                  <a:gd name="T31" fmla="*/ 77 h 113"/>
                  <a:gd name="T32" fmla="*/ 219 w 288"/>
                  <a:gd name="T33" fmla="*/ 72 h 113"/>
                  <a:gd name="T34" fmla="*/ 138 w 288"/>
                  <a:gd name="T35" fmla="*/ 49 h 113"/>
                  <a:gd name="T36" fmla="*/ 65 w 288"/>
                  <a:gd name="T37" fmla="*/ 25 h 113"/>
                  <a:gd name="T38" fmla="*/ 16 w 288"/>
                  <a:gd name="T39" fmla="*/ 6 h 113"/>
                  <a:gd name="T40" fmla="*/ 0 w 288"/>
                  <a:gd name="T41" fmla="*/ 0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8" h="113">
                    <a:moveTo>
                      <a:pt x="0" y="0"/>
                    </a:moveTo>
                    <a:lnTo>
                      <a:pt x="38" y="23"/>
                    </a:lnTo>
                    <a:lnTo>
                      <a:pt x="76" y="43"/>
                    </a:lnTo>
                    <a:lnTo>
                      <a:pt x="113" y="62"/>
                    </a:lnTo>
                    <a:lnTo>
                      <a:pt x="150" y="77"/>
                    </a:lnTo>
                    <a:lnTo>
                      <a:pt x="185" y="91"/>
                    </a:lnTo>
                    <a:lnTo>
                      <a:pt x="221" y="101"/>
                    </a:lnTo>
                    <a:lnTo>
                      <a:pt x="255" y="108"/>
                    </a:lnTo>
                    <a:lnTo>
                      <a:pt x="288" y="113"/>
                    </a:lnTo>
                    <a:lnTo>
                      <a:pt x="287" y="109"/>
                    </a:lnTo>
                    <a:lnTo>
                      <a:pt x="282" y="104"/>
                    </a:lnTo>
                    <a:lnTo>
                      <a:pt x="275" y="98"/>
                    </a:lnTo>
                    <a:lnTo>
                      <a:pt x="266" y="92"/>
                    </a:lnTo>
                    <a:lnTo>
                      <a:pt x="258" y="87"/>
                    </a:lnTo>
                    <a:lnTo>
                      <a:pt x="246" y="82"/>
                    </a:lnTo>
                    <a:lnTo>
                      <a:pt x="233" y="77"/>
                    </a:lnTo>
                    <a:lnTo>
                      <a:pt x="219" y="72"/>
                    </a:lnTo>
                    <a:lnTo>
                      <a:pt x="138" y="49"/>
                    </a:lnTo>
                    <a:lnTo>
                      <a:pt x="65" y="25"/>
                    </a:lnTo>
                    <a:lnTo>
                      <a:pt x="16" y="6"/>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1" name="Freeform 423">
                <a:extLst>
                  <a:ext uri="{FF2B5EF4-FFF2-40B4-BE49-F238E27FC236}">
                    <a16:creationId xmlns:a16="http://schemas.microsoft.com/office/drawing/2014/main" id="{80FE4FF9-2F32-462D-96F0-2A3C515AE4E1}"/>
                  </a:ext>
                </a:extLst>
              </p:cNvPr>
              <p:cNvSpPr>
                <a:spLocks/>
              </p:cNvSpPr>
              <p:nvPr/>
            </p:nvSpPr>
            <p:spPr bwMode="auto">
              <a:xfrm>
                <a:off x="3213" y="2754"/>
                <a:ext cx="329" cy="86"/>
              </a:xfrm>
              <a:custGeom>
                <a:avLst/>
                <a:gdLst>
                  <a:gd name="T0" fmla="*/ 0 w 329"/>
                  <a:gd name="T1" fmla="*/ 0 h 86"/>
                  <a:gd name="T2" fmla="*/ 8 w 329"/>
                  <a:gd name="T3" fmla="*/ 6 h 86"/>
                  <a:gd name="T4" fmla="*/ 39 w 329"/>
                  <a:gd name="T5" fmla="*/ 20 h 86"/>
                  <a:gd name="T6" fmla="*/ 86 w 329"/>
                  <a:gd name="T7" fmla="*/ 37 h 86"/>
                  <a:gd name="T8" fmla="*/ 140 w 329"/>
                  <a:gd name="T9" fmla="*/ 55 h 86"/>
                  <a:gd name="T10" fmla="*/ 169 w 329"/>
                  <a:gd name="T11" fmla="*/ 64 h 86"/>
                  <a:gd name="T12" fmla="*/ 198 w 329"/>
                  <a:gd name="T13" fmla="*/ 72 h 86"/>
                  <a:gd name="T14" fmla="*/ 226 w 329"/>
                  <a:gd name="T15" fmla="*/ 77 h 86"/>
                  <a:gd name="T16" fmla="*/ 253 w 329"/>
                  <a:gd name="T17" fmla="*/ 82 h 86"/>
                  <a:gd name="T18" fmla="*/ 277 w 329"/>
                  <a:gd name="T19" fmla="*/ 86 h 86"/>
                  <a:gd name="T20" fmla="*/ 299 w 329"/>
                  <a:gd name="T21" fmla="*/ 86 h 86"/>
                  <a:gd name="T22" fmla="*/ 307 w 329"/>
                  <a:gd name="T23" fmla="*/ 86 h 86"/>
                  <a:gd name="T24" fmla="*/ 316 w 329"/>
                  <a:gd name="T25" fmla="*/ 84 h 86"/>
                  <a:gd name="T26" fmla="*/ 324 w 329"/>
                  <a:gd name="T27" fmla="*/ 81 h 86"/>
                  <a:gd name="T28" fmla="*/ 329 w 329"/>
                  <a:gd name="T29" fmla="*/ 77 h 86"/>
                  <a:gd name="T30" fmla="*/ 317 w 329"/>
                  <a:gd name="T31" fmla="*/ 66 h 86"/>
                  <a:gd name="T32" fmla="*/ 306 w 329"/>
                  <a:gd name="T33" fmla="*/ 55 h 86"/>
                  <a:gd name="T34" fmla="*/ 290 w 329"/>
                  <a:gd name="T35" fmla="*/ 45 h 86"/>
                  <a:gd name="T36" fmla="*/ 275 w 329"/>
                  <a:gd name="T37" fmla="*/ 37 h 86"/>
                  <a:gd name="T38" fmla="*/ 258 w 329"/>
                  <a:gd name="T39" fmla="*/ 28 h 86"/>
                  <a:gd name="T40" fmla="*/ 240 w 329"/>
                  <a:gd name="T41" fmla="*/ 23 h 86"/>
                  <a:gd name="T42" fmla="*/ 220 w 329"/>
                  <a:gd name="T43" fmla="*/ 17 h 86"/>
                  <a:gd name="T44" fmla="*/ 199 w 329"/>
                  <a:gd name="T45" fmla="*/ 11 h 86"/>
                  <a:gd name="T46" fmla="*/ 154 w 329"/>
                  <a:gd name="T47" fmla="*/ 5 h 86"/>
                  <a:gd name="T48" fmla="*/ 106 w 329"/>
                  <a:gd name="T49" fmla="*/ 1 h 86"/>
                  <a:gd name="T50" fmla="*/ 54 w 329"/>
                  <a:gd name="T51" fmla="*/ 0 h 86"/>
                  <a:gd name="T52" fmla="*/ 0 w 329"/>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29" h="86">
                    <a:moveTo>
                      <a:pt x="0" y="0"/>
                    </a:moveTo>
                    <a:lnTo>
                      <a:pt x="8" y="6"/>
                    </a:lnTo>
                    <a:lnTo>
                      <a:pt x="39" y="20"/>
                    </a:lnTo>
                    <a:lnTo>
                      <a:pt x="86" y="37"/>
                    </a:lnTo>
                    <a:lnTo>
                      <a:pt x="140" y="55"/>
                    </a:lnTo>
                    <a:lnTo>
                      <a:pt x="169" y="64"/>
                    </a:lnTo>
                    <a:lnTo>
                      <a:pt x="198" y="72"/>
                    </a:lnTo>
                    <a:lnTo>
                      <a:pt x="226" y="77"/>
                    </a:lnTo>
                    <a:lnTo>
                      <a:pt x="253" y="82"/>
                    </a:lnTo>
                    <a:lnTo>
                      <a:pt x="277" y="86"/>
                    </a:lnTo>
                    <a:lnTo>
                      <a:pt x="299" y="86"/>
                    </a:lnTo>
                    <a:lnTo>
                      <a:pt x="307" y="86"/>
                    </a:lnTo>
                    <a:lnTo>
                      <a:pt x="316" y="84"/>
                    </a:lnTo>
                    <a:lnTo>
                      <a:pt x="324" y="81"/>
                    </a:lnTo>
                    <a:lnTo>
                      <a:pt x="329" y="77"/>
                    </a:lnTo>
                    <a:lnTo>
                      <a:pt x="317" y="66"/>
                    </a:lnTo>
                    <a:lnTo>
                      <a:pt x="306" y="55"/>
                    </a:lnTo>
                    <a:lnTo>
                      <a:pt x="290" y="45"/>
                    </a:lnTo>
                    <a:lnTo>
                      <a:pt x="275" y="37"/>
                    </a:lnTo>
                    <a:lnTo>
                      <a:pt x="258" y="28"/>
                    </a:lnTo>
                    <a:lnTo>
                      <a:pt x="240" y="23"/>
                    </a:lnTo>
                    <a:lnTo>
                      <a:pt x="220" y="17"/>
                    </a:lnTo>
                    <a:lnTo>
                      <a:pt x="199" y="11"/>
                    </a:lnTo>
                    <a:lnTo>
                      <a:pt x="154" y="5"/>
                    </a:lnTo>
                    <a:lnTo>
                      <a:pt x="106" y="1"/>
                    </a:lnTo>
                    <a:lnTo>
                      <a:pt x="54" y="0"/>
                    </a:lnTo>
                    <a:lnTo>
                      <a:pt x="0" y="0"/>
                    </a:lnTo>
                    <a:close/>
                  </a:path>
                </a:pathLst>
              </a:custGeom>
              <a:solidFill>
                <a:srgbClr val="FAC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2" name="Freeform 424">
                <a:extLst>
                  <a:ext uri="{FF2B5EF4-FFF2-40B4-BE49-F238E27FC236}">
                    <a16:creationId xmlns:a16="http://schemas.microsoft.com/office/drawing/2014/main" id="{A010EDAE-9D61-4DB2-BC82-A48D7754FFFC}"/>
                  </a:ext>
                </a:extLst>
              </p:cNvPr>
              <p:cNvSpPr>
                <a:spLocks/>
              </p:cNvSpPr>
              <p:nvPr/>
            </p:nvSpPr>
            <p:spPr bwMode="auto">
              <a:xfrm>
                <a:off x="3210" y="2755"/>
                <a:ext cx="344" cy="98"/>
              </a:xfrm>
              <a:custGeom>
                <a:avLst/>
                <a:gdLst>
                  <a:gd name="T0" fmla="*/ 3 w 344"/>
                  <a:gd name="T1" fmla="*/ 0 h 98"/>
                  <a:gd name="T2" fmla="*/ 15 w 344"/>
                  <a:gd name="T3" fmla="*/ 7 h 98"/>
                  <a:gd name="T4" fmla="*/ 49 w 344"/>
                  <a:gd name="T5" fmla="*/ 21 h 98"/>
                  <a:gd name="T6" fmla="*/ 96 w 344"/>
                  <a:gd name="T7" fmla="*/ 39 h 98"/>
                  <a:gd name="T8" fmla="*/ 150 w 344"/>
                  <a:gd name="T9" fmla="*/ 58 h 98"/>
                  <a:gd name="T10" fmla="*/ 179 w 344"/>
                  <a:gd name="T11" fmla="*/ 68 h 98"/>
                  <a:gd name="T12" fmla="*/ 207 w 344"/>
                  <a:gd name="T13" fmla="*/ 76 h 98"/>
                  <a:gd name="T14" fmla="*/ 236 w 344"/>
                  <a:gd name="T15" fmla="*/ 83 h 98"/>
                  <a:gd name="T16" fmla="*/ 261 w 344"/>
                  <a:gd name="T17" fmla="*/ 88 h 98"/>
                  <a:gd name="T18" fmla="*/ 285 w 344"/>
                  <a:gd name="T19" fmla="*/ 90 h 98"/>
                  <a:gd name="T20" fmla="*/ 307 w 344"/>
                  <a:gd name="T21" fmla="*/ 92 h 98"/>
                  <a:gd name="T22" fmla="*/ 315 w 344"/>
                  <a:gd name="T23" fmla="*/ 90 h 98"/>
                  <a:gd name="T24" fmla="*/ 324 w 344"/>
                  <a:gd name="T25" fmla="*/ 88 h 98"/>
                  <a:gd name="T26" fmla="*/ 331 w 344"/>
                  <a:gd name="T27" fmla="*/ 86 h 98"/>
                  <a:gd name="T28" fmla="*/ 337 w 344"/>
                  <a:gd name="T29" fmla="*/ 83 h 98"/>
                  <a:gd name="T30" fmla="*/ 341 w 344"/>
                  <a:gd name="T31" fmla="*/ 88 h 98"/>
                  <a:gd name="T32" fmla="*/ 344 w 344"/>
                  <a:gd name="T33" fmla="*/ 92 h 98"/>
                  <a:gd name="T34" fmla="*/ 337 w 344"/>
                  <a:gd name="T35" fmla="*/ 95 h 98"/>
                  <a:gd name="T36" fmla="*/ 326 w 344"/>
                  <a:gd name="T37" fmla="*/ 98 h 98"/>
                  <a:gd name="T38" fmla="*/ 310 w 344"/>
                  <a:gd name="T39" fmla="*/ 98 h 98"/>
                  <a:gd name="T40" fmla="*/ 293 w 344"/>
                  <a:gd name="T41" fmla="*/ 97 h 98"/>
                  <a:gd name="T42" fmla="*/ 273 w 344"/>
                  <a:gd name="T43" fmla="*/ 95 h 98"/>
                  <a:gd name="T44" fmla="*/ 251 w 344"/>
                  <a:gd name="T45" fmla="*/ 92 h 98"/>
                  <a:gd name="T46" fmla="*/ 226 w 344"/>
                  <a:gd name="T47" fmla="*/ 86 h 98"/>
                  <a:gd name="T48" fmla="*/ 201 w 344"/>
                  <a:gd name="T49" fmla="*/ 80 h 98"/>
                  <a:gd name="T50" fmla="*/ 147 w 344"/>
                  <a:gd name="T51" fmla="*/ 65 h 98"/>
                  <a:gd name="T52" fmla="*/ 94 w 344"/>
                  <a:gd name="T53" fmla="*/ 46 h 98"/>
                  <a:gd name="T54" fmla="*/ 67 w 344"/>
                  <a:gd name="T55" fmla="*/ 36 h 98"/>
                  <a:gd name="T56" fmla="*/ 44 w 344"/>
                  <a:gd name="T57" fmla="*/ 24 h 98"/>
                  <a:gd name="T58" fmla="*/ 20 w 344"/>
                  <a:gd name="T59" fmla="*/ 14 h 98"/>
                  <a:gd name="T60" fmla="*/ 0 w 344"/>
                  <a:gd name="T61" fmla="*/ 2 h 98"/>
                  <a:gd name="T62" fmla="*/ 3 w 344"/>
                  <a:gd name="T63" fmla="*/ 0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8">
                    <a:moveTo>
                      <a:pt x="3" y="0"/>
                    </a:moveTo>
                    <a:lnTo>
                      <a:pt x="15" y="7"/>
                    </a:lnTo>
                    <a:lnTo>
                      <a:pt x="49" y="21"/>
                    </a:lnTo>
                    <a:lnTo>
                      <a:pt x="96" y="39"/>
                    </a:lnTo>
                    <a:lnTo>
                      <a:pt x="150" y="58"/>
                    </a:lnTo>
                    <a:lnTo>
                      <a:pt x="179" y="68"/>
                    </a:lnTo>
                    <a:lnTo>
                      <a:pt x="207" y="76"/>
                    </a:lnTo>
                    <a:lnTo>
                      <a:pt x="236" y="83"/>
                    </a:lnTo>
                    <a:lnTo>
                      <a:pt x="261" y="88"/>
                    </a:lnTo>
                    <a:lnTo>
                      <a:pt x="285" y="90"/>
                    </a:lnTo>
                    <a:lnTo>
                      <a:pt x="307" y="92"/>
                    </a:lnTo>
                    <a:lnTo>
                      <a:pt x="315" y="90"/>
                    </a:lnTo>
                    <a:lnTo>
                      <a:pt x="324" y="88"/>
                    </a:lnTo>
                    <a:lnTo>
                      <a:pt x="331" y="86"/>
                    </a:lnTo>
                    <a:lnTo>
                      <a:pt x="337" y="83"/>
                    </a:lnTo>
                    <a:lnTo>
                      <a:pt x="341" y="88"/>
                    </a:lnTo>
                    <a:lnTo>
                      <a:pt x="344" y="92"/>
                    </a:lnTo>
                    <a:lnTo>
                      <a:pt x="337" y="95"/>
                    </a:lnTo>
                    <a:lnTo>
                      <a:pt x="326" y="98"/>
                    </a:lnTo>
                    <a:lnTo>
                      <a:pt x="310" y="98"/>
                    </a:lnTo>
                    <a:lnTo>
                      <a:pt x="293" y="97"/>
                    </a:lnTo>
                    <a:lnTo>
                      <a:pt x="273" y="95"/>
                    </a:lnTo>
                    <a:lnTo>
                      <a:pt x="251" y="92"/>
                    </a:lnTo>
                    <a:lnTo>
                      <a:pt x="226" y="86"/>
                    </a:lnTo>
                    <a:lnTo>
                      <a:pt x="201" y="80"/>
                    </a:lnTo>
                    <a:lnTo>
                      <a:pt x="147" y="65"/>
                    </a:lnTo>
                    <a:lnTo>
                      <a:pt x="94" y="46"/>
                    </a:lnTo>
                    <a:lnTo>
                      <a:pt x="67" y="36"/>
                    </a:lnTo>
                    <a:lnTo>
                      <a:pt x="44" y="24"/>
                    </a:lnTo>
                    <a:lnTo>
                      <a:pt x="20" y="14"/>
                    </a:lnTo>
                    <a:lnTo>
                      <a:pt x="0" y="2"/>
                    </a:lnTo>
                    <a:lnTo>
                      <a:pt x="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3" name="Freeform 425">
                <a:extLst>
                  <a:ext uri="{FF2B5EF4-FFF2-40B4-BE49-F238E27FC236}">
                    <a16:creationId xmlns:a16="http://schemas.microsoft.com/office/drawing/2014/main" id="{931F23FD-3313-4765-8F21-9777282B57B9}"/>
                  </a:ext>
                </a:extLst>
              </p:cNvPr>
              <p:cNvSpPr>
                <a:spLocks/>
              </p:cNvSpPr>
              <p:nvPr/>
            </p:nvSpPr>
            <p:spPr bwMode="auto">
              <a:xfrm>
                <a:off x="3211" y="2754"/>
                <a:ext cx="338" cy="94"/>
              </a:xfrm>
              <a:custGeom>
                <a:avLst/>
                <a:gdLst>
                  <a:gd name="T0" fmla="*/ 2 w 338"/>
                  <a:gd name="T1" fmla="*/ 0 h 94"/>
                  <a:gd name="T2" fmla="*/ 10 w 338"/>
                  <a:gd name="T3" fmla="*/ 6 h 94"/>
                  <a:gd name="T4" fmla="*/ 41 w 338"/>
                  <a:gd name="T5" fmla="*/ 20 h 94"/>
                  <a:gd name="T6" fmla="*/ 88 w 338"/>
                  <a:gd name="T7" fmla="*/ 37 h 94"/>
                  <a:gd name="T8" fmla="*/ 142 w 338"/>
                  <a:gd name="T9" fmla="*/ 55 h 94"/>
                  <a:gd name="T10" fmla="*/ 171 w 338"/>
                  <a:gd name="T11" fmla="*/ 64 h 94"/>
                  <a:gd name="T12" fmla="*/ 200 w 338"/>
                  <a:gd name="T13" fmla="*/ 72 h 94"/>
                  <a:gd name="T14" fmla="*/ 228 w 338"/>
                  <a:gd name="T15" fmla="*/ 77 h 94"/>
                  <a:gd name="T16" fmla="*/ 255 w 338"/>
                  <a:gd name="T17" fmla="*/ 82 h 94"/>
                  <a:gd name="T18" fmla="*/ 279 w 338"/>
                  <a:gd name="T19" fmla="*/ 86 h 94"/>
                  <a:gd name="T20" fmla="*/ 301 w 338"/>
                  <a:gd name="T21" fmla="*/ 86 h 94"/>
                  <a:gd name="T22" fmla="*/ 309 w 338"/>
                  <a:gd name="T23" fmla="*/ 86 h 94"/>
                  <a:gd name="T24" fmla="*/ 318 w 338"/>
                  <a:gd name="T25" fmla="*/ 84 h 94"/>
                  <a:gd name="T26" fmla="*/ 326 w 338"/>
                  <a:gd name="T27" fmla="*/ 81 h 94"/>
                  <a:gd name="T28" fmla="*/ 331 w 338"/>
                  <a:gd name="T29" fmla="*/ 77 h 94"/>
                  <a:gd name="T30" fmla="*/ 335 w 338"/>
                  <a:gd name="T31" fmla="*/ 82 h 94"/>
                  <a:gd name="T32" fmla="*/ 338 w 338"/>
                  <a:gd name="T33" fmla="*/ 87 h 94"/>
                  <a:gd name="T34" fmla="*/ 331 w 338"/>
                  <a:gd name="T35" fmla="*/ 91 h 94"/>
                  <a:gd name="T36" fmla="*/ 321 w 338"/>
                  <a:gd name="T37" fmla="*/ 93 h 94"/>
                  <a:gd name="T38" fmla="*/ 306 w 338"/>
                  <a:gd name="T39" fmla="*/ 94 h 94"/>
                  <a:gd name="T40" fmla="*/ 289 w 338"/>
                  <a:gd name="T41" fmla="*/ 93 h 94"/>
                  <a:gd name="T42" fmla="*/ 269 w 338"/>
                  <a:gd name="T43" fmla="*/ 91 h 94"/>
                  <a:gd name="T44" fmla="*/ 247 w 338"/>
                  <a:gd name="T45" fmla="*/ 87 h 94"/>
                  <a:gd name="T46" fmla="*/ 223 w 338"/>
                  <a:gd name="T47" fmla="*/ 82 h 94"/>
                  <a:gd name="T48" fmla="*/ 198 w 338"/>
                  <a:gd name="T49" fmla="*/ 77 h 94"/>
                  <a:gd name="T50" fmla="*/ 146 w 338"/>
                  <a:gd name="T51" fmla="*/ 62 h 94"/>
                  <a:gd name="T52" fmla="*/ 93 w 338"/>
                  <a:gd name="T53" fmla="*/ 44 h 94"/>
                  <a:gd name="T54" fmla="*/ 68 w 338"/>
                  <a:gd name="T55" fmla="*/ 35 h 94"/>
                  <a:gd name="T56" fmla="*/ 44 w 338"/>
                  <a:gd name="T57" fmla="*/ 23 h 94"/>
                  <a:gd name="T58" fmla="*/ 22 w 338"/>
                  <a:gd name="T59" fmla="*/ 13 h 94"/>
                  <a:gd name="T60" fmla="*/ 0 w 338"/>
                  <a:gd name="T61" fmla="*/ 1 h 94"/>
                  <a:gd name="T62" fmla="*/ 2 w 338"/>
                  <a:gd name="T63" fmla="*/ 1 h 94"/>
                  <a:gd name="T64" fmla="*/ 2 w 338"/>
                  <a:gd name="T65" fmla="*/ 0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8" h="94">
                    <a:moveTo>
                      <a:pt x="2" y="0"/>
                    </a:moveTo>
                    <a:lnTo>
                      <a:pt x="10" y="6"/>
                    </a:lnTo>
                    <a:lnTo>
                      <a:pt x="41" y="20"/>
                    </a:lnTo>
                    <a:lnTo>
                      <a:pt x="88" y="37"/>
                    </a:lnTo>
                    <a:lnTo>
                      <a:pt x="142" y="55"/>
                    </a:lnTo>
                    <a:lnTo>
                      <a:pt x="171" y="64"/>
                    </a:lnTo>
                    <a:lnTo>
                      <a:pt x="200" y="72"/>
                    </a:lnTo>
                    <a:lnTo>
                      <a:pt x="228" y="77"/>
                    </a:lnTo>
                    <a:lnTo>
                      <a:pt x="255" y="82"/>
                    </a:lnTo>
                    <a:lnTo>
                      <a:pt x="279" y="86"/>
                    </a:lnTo>
                    <a:lnTo>
                      <a:pt x="301" y="86"/>
                    </a:lnTo>
                    <a:lnTo>
                      <a:pt x="309" y="86"/>
                    </a:lnTo>
                    <a:lnTo>
                      <a:pt x="318" y="84"/>
                    </a:lnTo>
                    <a:lnTo>
                      <a:pt x="326" y="81"/>
                    </a:lnTo>
                    <a:lnTo>
                      <a:pt x="331" y="77"/>
                    </a:lnTo>
                    <a:lnTo>
                      <a:pt x="335" y="82"/>
                    </a:lnTo>
                    <a:lnTo>
                      <a:pt x="338" y="87"/>
                    </a:lnTo>
                    <a:lnTo>
                      <a:pt x="331" y="91"/>
                    </a:lnTo>
                    <a:lnTo>
                      <a:pt x="321" y="93"/>
                    </a:lnTo>
                    <a:lnTo>
                      <a:pt x="306" y="94"/>
                    </a:lnTo>
                    <a:lnTo>
                      <a:pt x="289" y="93"/>
                    </a:lnTo>
                    <a:lnTo>
                      <a:pt x="269" y="91"/>
                    </a:lnTo>
                    <a:lnTo>
                      <a:pt x="247" y="87"/>
                    </a:lnTo>
                    <a:lnTo>
                      <a:pt x="223" y="82"/>
                    </a:lnTo>
                    <a:lnTo>
                      <a:pt x="198" y="77"/>
                    </a:lnTo>
                    <a:lnTo>
                      <a:pt x="146" y="62"/>
                    </a:lnTo>
                    <a:lnTo>
                      <a:pt x="93" y="44"/>
                    </a:lnTo>
                    <a:lnTo>
                      <a:pt x="68" y="35"/>
                    </a:lnTo>
                    <a:lnTo>
                      <a:pt x="44" y="23"/>
                    </a:lnTo>
                    <a:lnTo>
                      <a:pt x="22" y="13"/>
                    </a:lnTo>
                    <a:lnTo>
                      <a:pt x="0" y="1"/>
                    </a:lnTo>
                    <a:lnTo>
                      <a:pt x="2" y="1"/>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4" name="Freeform 426">
                <a:extLst>
                  <a:ext uri="{FF2B5EF4-FFF2-40B4-BE49-F238E27FC236}">
                    <a16:creationId xmlns:a16="http://schemas.microsoft.com/office/drawing/2014/main" id="{88290A80-C913-4FB5-9B4D-99BAA1AFE367}"/>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5" name="Freeform 427">
                <a:extLst>
                  <a:ext uri="{FF2B5EF4-FFF2-40B4-BE49-F238E27FC236}">
                    <a16:creationId xmlns:a16="http://schemas.microsoft.com/office/drawing/2014/main" id="{1A5E106D-917D-4D63-AC16-071F773268C8}"/>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616" name="Freeform 428">
                <a:extLst>
                  <a:ext uri="{FF2B5EF4-FFF2-40B4-BE49-F238E27FC236}">
                    <a16:creationId xmlns:a16="http://schemas.microsoft.com/office/drawing/2014/main" id="{226054D7-67CA-4B91-8106-61762932DE6A}"/>
                  </a:ext>
                </a:extLst>
              </p:cNvPr>
              <p:cNvSpPr>
                <a:spLocks/>
              </p:cNvSpPr>
              <p:nvPr/>
            </p:nvSpPr>
            <p:spPr bwMode="auto">
              <a:xfrm>
                <a:off x="3402" y="1692"/>
                <a:ext cx="117" cy="21"/>
              </a:xfrm>
              <a:custGeom>
                <a:avLst/>
                <a:gdLst>
                  <a:gd name="T0" fmla="*/ 117 w 117"/>
                  <a:gd name="T1" fmla="*/ 21 h 21"/>
                  <a:gd name="T2" fmla="*/ 0 w 117"/>
                  <a:gd name="T3" fmla="*/ 0 h 21"/>
                  <a:gd name="T4" fmla="*/ 29 w 117"/>
                  <a:gd name="T5" fmla="*/ 4 h 21"/>
                  <a:gd name="T6" fmla="*/ 58 w 117"/>
                  <a:gd name="T7" fmla="*/ 9 h 21"/>
                  <a:gd name="T8" fmla="*/ 88 w 117"/>
                  <a:gd name="T9" fmla="*/ 14 h 21"/>
                  <a:gd name="T10" fmla="*/ 117 w 117"/>
                  <a:gd name="T11" fmla="*/ 21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7" h="21">
                    <a:moveTo>
                      <a:pt x="117" y="21"/>
                    </a:moveTo>
                    <a:lnTo>
                      <a:pt x="0" y="0"/>
                    </a:lnTo>
                    <a:lnTo>
                      <a:pt x="29" y="4"/>
                    </a:lnTo>
                    <a:lnTo>
                      <a:pt x="58" y="9"/>
                    </a:lnTo>
                    <a:lnTo>
                      <a:pt x="88" y="14"/>
                    </a:lnTo>
                    <a:lnTo>
                      <a:pt x="117" y="21"/>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7" name="Freeform 429">
                <a:extLst>
                  <a:ext uri="{FF2B5EF4-FFF2-40B4-BE49-F238E27FC236}">
                    <a16:creationId xmlns:a16="http://schemas.microsoft.com/office/drawing/2014/main" id="{30ED9E2D-90E8-48F6-B6EC-86BBE1199C76}"/>
                  </a:ext>
                </a:extLst>
              </p:cNvPr>
              <p:cNvSpPr>
                <a:spLocks/>
              </p:cNvSpPr>
              <p:nvPr/>
            </p:nvSpPr>
            <p:spPr bwMode="auto">
              <a:xfrm>
                <a:off x="3368" y="1687"/>
                <a:ext cx="181" cy="32"/>
              </a:xfrm>
              <a:custGeom>
                <a:avLst/>
                <a:gdLst>
                  <a:gd name="T0" fmla="*/ 181 w 181"/>
                  <a:gd name="T1" fmla="*/ 32 h 32"/>
                  <a:gd name="T2" fmla="*/ 0 w 181"/>
                  <a:gd name="T3" fmla="*/ 0 h 32"/>
                  <a:gd name="T4" fmla="*/ 46 w 181"/>
                  <a:gd name="T5" fmla="*/ 7 h 32"/>
                  <a:gd name="T6" fmla="*/ 92 w 181"/>
                  <a:gd name="T7" fmla="*/ 14 h 32"/>
                  <a:gd name="T8" fmla="*/ 137 w 181"/>
                  <a:gd name="T9" fmla="*/ 22 h 32"/>
                  <a:gd name="T10" fmla="*/ 181 w 181"/>
                  <a:gd name="T11" fmla="*/ 32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1" h="32">
                    <a:moveTo>
                      <a:pt x="181" y="32"/>
                    </a:moveTo>
                    <a:lnTo>
                      <a:pt x="0" y="0"/>
                    </a:lnTo>
                    <a:lnTo>
                      <a:pt x="46" y="7"/>
                    </a:lnTo>
                    <a:lnTo>
                      <a:pt x="92" y="14"/>
                    </a:lnTo>
                    <a:lnTo>
                      <a:pt x="137" y="22"/>
                    </a:lnTo>
                    <a:lnTo>
                      <a:pt x="181" y="3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8" name="Freeform 430">
                <a:extLst>
                  <a:ext uri="{FF2B5EF4-FFF2-40B4-BE49-F238E27FC236}">
                    <a16:creationId xmlns:a16="http://schemas.microsoft.com/office/drawing/2014/main" id="{D6CF624A-4AA4-4507-8446-8670F3EA88AD}"/>
                  </a:ext>
                </a:extLst>
              </p:cNvPr>
              <p:cNvSpPr>
                <a:spLocks/>
              </p:cNvSpPr>
              <p:nvPr/>
            </p:nvSpPr>
            <p:spPr bwMode="auto">
              <a:xfrm>
                <a:off x="3343" y="1686"/>
                <a:ext cx="228" cy="40"/>
              </a:xfrm>
              <a:custGeom>
                <a:avLst/>
                <a:gdLst>
                  <a:gd name="T0" fmla="*/ 59 w 228"/>
                  <a:gd name="T1" fmla="*/ 6 h 40"/>
                  <a:gd name="T2" fmla="*/ 176 w 228"/>
                  <a:gd name="T3" fmla="*/ 27 h 40"/>
                  <a:gd name="T4" fmla="*/ 189 w 228"/>
                  <a:gd name="T5" fmla="*/ 30 h 40"/>
                  <a:gd name="T6" fmla="*/ 203 w 228"/>
                  <a:gd name="T7" fmla="*/ 33 h 40"/>
                  <a:gd name="T8" fmla="*/ 214 w 228"/>
                  <a:gd name="T9" fmla="*/ 37 h 40"/>
                  <a:gd name="T10" fmla="*/ 228 w 228"/>
                  <a:gd name="T11" fmla="*/ 40 h 40"/>
                  <a:gd name="T12" fmla="*/ 0 w 228"/>
                  <a:gd name="T13" fmla="*/ 0 h 40"/>
                  <a:gd name="T14" fmla="*/ 14 w 228"/>
                  <a:gd name="T15" fmla="*/ 1 h 40"/>
                  <a:gd name="T16" fmla="*/ 29 w 228"/>
                  <a:gd name="T17" fmla="*/ 3 h 40"/>
                  <a:gd name="T18" fmla="*/ 44 w 228"/>
                  <a:gd name="T19" fmla="*/ 5 h 40"/>
                  <a:gd name="T20" fmla="*/ 59 w 228"/>
                  <a:gd name="T21" fmla="*/ 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8" h="40">
                    <a:moveTo>
                      <a:pt x="59" y="6"/>
                    </a:moveTo>
                    <a:lnTo>
                      <a:pt x="176" y="27"/>
                    </a:lnTo>
                    <a:lnTo>
                      <a:pt x="189" y="30"/>
                    </a:lnTo>
                    <a:lnTo>
                      <a:pt x="203" y="33"/>
                    </a:lnTo>
                    <a:lnTo>
                      <a:pt x="214" y="37"/>
                    </a:lnTo>
                    <a:lnTo>
                      <a:pt x="228" y="40"/>
                    </a:lnTo>
                    <a:lnTo>
                      <a:pt x="0" y="0"/>
                    </a:lnTo>
                    <a:lnTo>
                      <a:pt x="14" y="1"/>
                    </a:lnTo>
                    <a:lnTo>
                      <a:pt x="29" y="3"/>
                    </a:lnTo>
                    <a:lnTo>
                      <a:pt x="44" y="5"/>
                    </a:lnTo>
                    <a:lnTo>
                      <a:pt x="59" y="6"/>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19" name="Freeform 431">
                <a:extLst>
                  <a:ext uri="{FF2B5EF4-FFF2-40B4-BE49-F238E27FC236}">
                    <a16:creationId xmlns:a16="http://schemas.microsoft.com/office/drawing/2014/main" id="{4941B801-FC07-4A72-87B4-55390C7F7154}"/>
                  </a:ext>
                </a:extLst>
              </p:cNvPr>
              <p:cNvSpPr>
                <a:spLocks/>
              </p:cNvSpPr>
              <p:nvPr/>
            </p:nvSpPr>
            <p:spPr bwMode="auto">
              <a:xfrm>
                <a:off x="3321" y="1684"/>
                <a:ext cx="269" cy="47"/>
              </a:xfrm>
              <a:custGeom>
                <a:avLst/>
                <a:gdLst>
                  <a:gd name="T0" fmla="*/ 47 w 269"/>
                  <a:gd name="T1" fmla="*/ 3 h 47"/>
                  <a:gd name="T2" fmla="*/ 228 w 269"/>
                  <a:gd name="T3" fmla="*/ 35 h 47"/>
                  <a:gd name="T4" fmla="*/ 248 w 269"/>
                  <a:gd name="T5" fmla="*/ 42 h 47"/>
                  <a:gd name="T6" fmla="*/ 269 w 269"/>
                  <a:gd name="T7" fmla="*/ 47 h 47"/>
                  <a:gd name="T8" fmla="*/ 0 w 269"/>
                  <a:gd name="T9" fmla="*/ 0 h 47"/>
                  <a:gd name="T10" fmla="*/ 24 w 269"/>
                  <a:gd name="T11" fmla="*/ 2 h 47"/>
                  <a:gd name="T12" fmla="*/ 47 w 269"/>
                  <a:gd name="T13" fmla="*/ 3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9" h="47">
                    <a:moveTo>
                      <a:pt x="47" y="3"/>
                    </a:moveTo>
                    <a:lnTo>
                      <a:pt x="228" y="35"/>
                    </a:lnTo>
                    <a:lnTo>
                      <a:pt x="248" y="42"/>
                    </a:lnTo>
                    <a:lnTo>
                      <a:pt x="269" y="47"/>
                    </a:lnTo>
                    <a:lnTo>
                      <a:pt x="0" y="0"/>
                    </a:lnTo>
                    <a:lnTo>
                      <a:pt x="24" y="2"/>
                    </a:lnTo>
                    <a:lnTo>
                      <a:pt x="47" y="3"/>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0" name="Freeform 432">
                <a:extLst>
                  <a:ext uri="{FF2B5EF4-FFF2-40B4-BE49-F238E27FC236}">
                    <a16:creationId xmlns:a16="http://schemas.microsoft.com/office/drawing/2014/main" id="{DA6E69F0-D7BD-4C55-A57A-E0D4884B2B3D}"/>
                  </a:ext>
                </a:extLst>
              </p:cNvPr>
              <p:cNvSpPr>
                <a:spLocks/>
              </p:cNvSpPr>
              <p:nvPr/>
            </p:nvSpPr>
            <p:spPr bwMode="auto">
              <a:xfrm>
                <a:off x="3303" y="1684"/>
                <a:ext cx="302" cy="52"/>
              </a:xfrm>
              <a:custGeom>
                <a:avLst/>
                <a:gdLst>
                  <a:gd name="T0" fmla="*/ 40 w 302"/>
                  <a:gd name="T1" fmla="*/ 2 h 52"/>
                  <a:gd name="T2" fmla="*/ 268 w 302"/>
                  <a:gd name="T3" fmla="*/ 42 h 52"/>
                  <a:gd name="T4" fmla="*/ 285 w 302"/>
                  <a:gd name="T5" fmla="*/ 47 h 52"/>
                  <a:gd name="T6" fmla="*/ 302 w 302"/>
                  <a:gd name="T7" fmla="*/ 52 h 52"/>
                  <a:gd name="T8" fmla="*/ 0 w 302"/>
                  <a:gd name="T9" fmla="*/ 0 h 52"/>
                  <a:gd name="T10" fmla="*/ 20 w 302"/>
                  <a:gd name="T11" fmla="*/ 0 h 52"/>
                  <a:gd name="T12" fmla="*/ 40 w 302"/>
                  <a:gd name="T13" fmla="*/ 2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2" h="52">
                    <a:moveTo>
                      <a:pt x="40" y="2"/>
                    </a:moveTo>
                    <a:lnTo>
                      <a:pt x="268" y="42"/>
                    </a:lnTo>
                    <a:lnTo>
                      <a:pt x="285" y="47"/>
                    </a:lnTo>
                    <a:lnTo>
                      <a:pt x="302" y="52"/>
                    </a:lnTo>
                    <a:lnTo>
                      <a:pt x="0" y="0"/>
                    </a:lnTo>
                    <a:lnTo>
                      <a:pt x="20" y="0"/>
                    </a:lnTo>
                    <a:lnTo>
                      <a:pt x="40" y="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1" name="Freeform 433">
                <a:extLst>
                  <a:ext uri="{FF2B5EF4-FFF2-40B4-BE49-F238E27FC236}">
                    <a16:creationId xmlns:a16="http://schemas.microsoft.com/office/drawing/2014/main" id="{D1B0EF6D-3D8C-4302-BCE9-3961FE69924D}"/>
                  </a:ext>
                </a:extLst>
              </p:cNvPr>
              <p:cNvSpPr>
                <a:spLocks/>
              </p:cNvSpPr>
              <p:nvPr/>
            </p:nvSpPr>
            <p:spPr bwMode="auto">
              <a:xfrm>
                <a:off x="3286" y="1682"/>
                <a:ext cx="334" cy="59"/>
              </a:xfrm>
              <a:custGeom>
                <a:avLst/>
                <a:gdLst>
                  <a:gd name="T0" fmla="*/ 35 w 334"/>
                  <a:gd name="T1" fmla="*/ 2 h 59"/>
                  <a:gd name="T2" fmla="*/ 304 w 334"/>
                  <a:gd name="T3" fmla="*/ 49 h 59"/>
                  <a:gd name="T4" fmla="*/ 319 w 334"/>
                  <a:gd name="T5" fmla="*/ 54 h 59"/>
                  <a:gd name="T6" fmla="*/ 334 w 334"/>
                  <a:gd name="T7" fmla="*/ 59 h 59"/>
                  <a:gd name="T8" fmla="*/ 0 w 334"/>
                  <a:gd name="T9" fmla="*/ 0 h 59"/>
                  <a:gd name="T10" fmla="*/ 18 w 334"/>
                  <a:gd name="T11" fmla="*/ 2 h 59"/>
                  <a:gd name="T12" fmla="*/ 35 w 334"/>
                  <a:gd name="T13" fmla="*/ 2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4" h="59">
                    <a:moveTo>
                      <a:pt x="35" y="2"/>
                    </a:moveTo>
                    <a:lnTo>
                      <a:pt x="304" y="49"/>
                    </a:lnTo>
                    <a:lnTo>
                      <a:pt x="319" y="54"/>
                    </a:lnTo>
                    <a:lnTo>
                      <a:pt x="334" y="59"/>
                    </a:lnTo>
                    <a:lnTo>
                      <a:pt x="0" y="0"/>
                    </a:lnTo>
                    <a:lnTo>
                      <a:pt x="18" y="2"/>
                    </a:lnTo>
                    <a:lnTo>
                      <a:pt x="35"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2" name="Freeform 434">
                <a:extLst>
                  <a:ext uri="{FF2B5EF4-FFF2-40B4-BE49-F238E27FC236}">
                    <a16:creationId xmlns:a16="http://schemas.microsoft.com/office/drawing/2014/main" id="{33051A1F-713C-4577-941C-41D7097B1C54}"/>
                  </a:ext>
                </a:extLst>
              </p:cNvPr>
              <p:cNvSpPr>
                <a:spLocks/>
              </p:cNvSpPr>
              <p:nvPr/>
            </p:nvSpPr>
            <p:spPr bwMode="auto">
              <a:xfrm>
                <a:off x="3270" y="1682"/>
                <a:ext cx="362" cy="64"/>
              </a:xfrm>
              <a:custGeom>
                <a:avLst/>
                <a:gdLst>
                  <a:gd name="T0" fmla="*/ 33 w 362"/>
                  <a:gd name="T1" fmla="*/ 2 h 64"/>
                  <a:gd name="T2" fmla="*/ 335 w 362"/>
                  <a:gd name="T3" fmla="*/ 54 h 64"/>
                  <a:gd name="T4" fmla="*/ 348 w 362"/>
                  <a:gd name="T5" fmla="*/ 59 h 64"/>
                  <a:gd name="T6" fmla="*/ 362 w 362"/>
                  <a:gd name="T7" fmla="*/ 64 h 64"/>
                  <a:gd name="T8" fmla="*/ 0 w 362"/>
                  <a:gd name="T9" fmla="*/ 0 h 64"/>
                  <a:gd name="T10" fmla="*/ 17 w 362"/>
                  <a:gd name="T11" fmla="*/ 0 h 64"/>
                  <a:gd name="T12" fmla="*/ 33 w 362"/>
                  <a:gd name="T13" fmla="*/ 2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2" h="64">
                    <a:moveTo>
                      <a:pt x="33" y="2"/>
                    </a:moveTo>
                    <a:lnTo>
                      <a:pt x="335" y="54"/>
                    </a:lnTo>
                    <a:lnTo>
                      <a:pt x="348" y="59"/>
                    </a:lnTo>
                    <a:lnTo>
                      <a:pt x="362" y="64"/>
                    </a:lnTo>
                    <a:lnTo>
                      <a:pt x="0" y="0"/>
                    </a:lnTo>
                    <a:lnTo>
                      <a:pt x="17" y="0"/>
                    </a:lnTo>
                    <a:lnTo>
                      <a:pt x="33"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3" name="Freeform 435">
                <a:extLst>
                  <a:ext uri="{FF2B5EF4-FFF2-40B4-BE49-F238E27FC236}">
                    <a16:creationId xmlns:a16="http://schemas.microsoft.com/office/drawing/2014/main" id="{240A3326-D78E-4874-BC52-72981CB50C26}"/>
                  </a:ext>
                </a:extLst>
              </p:cNvPr>
              <p:cNvSpPr>
                <a:spLocks/>
              </p:cNvSpPr>
              <p:nvPr/>
            </p:nvSpPr>
            <p:spPr bwMode="auto">
              <a:xfrm>
                <a:off x="3257" y="1682"/>
                <a:ext cx="387" cy="68"/>
              </a:xfrm>
              <a:custGeom>
                <a:avLst/>
                <a:gdLst>
                  <a:gd name="T0" fmla="*/ 29 w 387"/>
                  <a:gd name="T1" fmla="*/ 0 h 68"/>
                  <a:gd name="T2" fmla="*/ 363 w 387"/>
                  <a:gd name="T3" fmla="*/ 59 h 68"/>
                  <a:gd name="T4" fmla="*/ 375 w 387"/>
                  <a:gd name="T5" fmla="*/ 64 h 68"/>
                  <a:gd name="T6" fmla="*/ 387 w 387"/>
                  <a:gd name="T7" fmla="*/ 68 h 68"/>
                  <a:gd name="T8" fmla="*/ 0 w 387"/>
                  <a:gd name="T9" fmla="*/ 0 h 68"/>
                  <a:gd name="T10" fmla="*/ 13 w 387"/>
                  <a:gd name="T11" fmla="*/ 0 h 68"/>
                  <a:gd name="T12" fmla="*/ 29 w 387"/>
                  <a:gd name="T13" fmla="*/ 0 h 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68">
                    <a:moveTo>
                      <a:pt x="29" y="0"/>
                    </a:moveTo>
                    <a:lnTo>
                      <a:pt x="363" y="59"/>
                    </a:lnTo>
                    <a:lnTo>
                      <a:pt x="375" y="64"/>
                    </a:lnTo>
                    <a:lnTo>
                      <a:pt x="387" y="68"/>
                    </a:lnTo>
                    <a:lnTo>
                      <a:pt x="0" y="0"/>
                    </a:lnTo>
                    <a:lnTo>
                      <a:pt x="13" y="0"/>
                    </a:lnTo>
                    <a:lnTo>
                      <a:pt x="29" y="0"/>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4" name="Freeform 436">
                <a:extLst>
                  <a:ext uri="{FF2B5EF4-FFF2-40B4-BE49-F238E27FC236}">
                    <a16:creationId xmlns:a16="http://schemas.microsoft.com/office/drawing/2014/main" id="{3211DABE-8F76-4C44-83F2-790FE8FEE94F}"/>
                  </a:ext>
                </a:extLst>
              </p:cNvPr>
              <p:cNvSpPr>
                <a:spLocks/>
              </p:cNvSpPr>
              <p:nvPr/>
            </p:nvSpPr>
            <p:spPr bwMode="auto">
              <a:xfrm>
                <a:off x="3242" y="1682"/>
                <a:ext cx="412" cy="73"/>
              </a:xfrm>
              <a:custGeom>
                <a:avLst/>
                <a:gdLst>
                  <a:gd name="T0" fmla="*/ 28 w 412"/>
                  <a:gd name="T1" fmla="*/ 0 h 73"/>
                  <a:gd name="T2" fmla="*/ 390 w 412"/>
                  <a:gd name="T3" fmla="*/ 64 h 73"/>
                  <a:gd name="T4" fmla="*/ 402 w 412"/>
                  <a:gd name="T5" fmla="*/ 68 h 73"/>
                  <a:gd name="T6" fmla="*/ 412 w 412"/>
                  <a:gd name="T7" fmla="*/ 73 h 73"/>
                  <a:gd name="T8" fmla="*/ 0 w 412"/>
                  <a:gd name="T9" fmla="*/ 0 h 73"/>
                  <a:gd name="T10" fmla="*/ 15 w 412"/>
                  <a:gd name="T11" fmla="*/ 0 h 73"/>
                  <a:gd name="T12" fmla="*/ 28 w 41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12" h="73">
                    <a:moveTo>
                      <a:pt x="28" y="0"/>
                    </a:moveTo>
                    <a:lnTo>
                      <a:pt x="390" y="64"/>
                    </a:lnTo>
                    <a:lnTo>
                      <a:pt x="402" y="68"/>
                    </a:lnTo>
                    <a:lnTo>
                      <a:pt x="412" y="73"/>
                    </a:lnTo>
                    <a:lnTo>
                      <a:pt x="0" y="0"/>
                    </a:lnTo>
                    <a:lnTo>
                      <a:pt x="15" y="0"/>
                    </a:lnTo>
                    <a:lnTo>
                      <a:pt x="28"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5" name="Freeform 437">
                <a:extLst>
                  <a:ext uri="{FF2B5EF4-FFF2-40B4-BE49-F238E27FC236}">
                    <a16:creationId xmlns:a16="http://schemas.microsoft.com/office/drawing/2014/main" id="{3968FC41-9F21-48DE-9349-A68172264873}"/>
                  </a:ext>
                </a:extLst>
              </p:cNvPr>
              <p:cNvSpPr>
                <a:spLocks/>
              </p:cNvSpPr>
              <p:nvPr/>
            </p:nvSpPr>
            <p:spPr bwMode="auto">
              <a:xfrm>
                <a:off x="3230" y="1682"/>
                <a:ext cx="436" cy="76"/>
              </a:xfrm>
              <a:custGeom>
                <a:avLst/>
                <a:gdLst>
                  <a:gd name="T0" fmla="*/ 27 w 436"/>
                  <a:gd name="T1" fmla="*/ 0 h 76"/>
                  <a:gd name="T2" fmla="*/ 414 w 436"/>
                  <a:gd name="T3" fmla="*/ 68 h 76"/>
                  <a:gd name="T4" fmla="*/ 424 w 436"/>
                  <a:gd name="T5" fmla="*/ 73 h 76"/>
                  <a:gd name="T6" fmla="*/ 436 w 436"/>
                  <a:gd name="T7" fmla="*/ 76 h 76"/>
                  <a:gd name="T8" fmla="*/ 0 w 436"/>
                  <a:gd name="T9" fmla="*/ 0 h 76"/>
                  <a:gd name="T10" fmla="*/ 13 w 436"/>
                  <a:gd name="T11" fmla="*/ 0 h 76"/>
                  <a:gd name="T12" fmla="*/ 27 w 436"/>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6" h="76">
                    <a:moveTo>
                      <a:pt x="27" y="0"/>
                    </a:moveTo>
                    <a:lnTo>
                      <a:pt x="414" y="68"/>
                    </a:lnTo>
                    <a:lnTo>
                      <a:pt x="424" y="73"/>
                    </a:lnTo>
                    <a:lnTo>
                      <a:pt x="436" y="76"/>
                    </a:lnTo>
                    <a:lnTo>
                      <a:pt x="0" y="0"/>
                    </a:lnTo>
                    <a:lnTo>
                      <a:pt x="13" y="0"/>
                    </a:lnTo>
                    <a:lnTo>
                      <a:pt x="27"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6" name="Freeform 438">
                <a:extLst>
                  <a:ext uri="{FF2B5EF4-FFF2-40B4-BE49-F238E27FC236}">
                    <a16:creationId xmlns:a16="http://schemas.microsoft.com/office/drawing/2014/main" id="{BF8CB4E3-00F2-4F51-9D4A-6ACC550CB4CB}"/>
                  </a:ext>
                </a:extLst>
              </p:cNvPr>
              <p:cNvSpPr>
                <a:spLocks/>
              </p:cNvSpPr>
              <p:nvPr/>
            </p:nvSpPr>
            <p:spPr bwMode="auto">
              <a:xfrm>
                <a:off x="3216" y="1682"/>
                <a:ext cx="458" cy="80"/>
              </a:xfrm>
              <a:custGeom>
                <a:avLst/>
                <a:gdLst>
                  <a:gd name="T0" fmla="*/ 26 w 458"/>
                  <a:gd name="T1" fmla="*/ 0 h 80"/>
                  <a:gd name="T2" fmla="*/ 438 w 458"/>
                  <a:gd name="T3" fmla="*/ 73 h 80"/>
                  <a:gd name="T4" fmla="*/ 448 w 458"/>
                  <a:gd name="T5" fmla="*/ 76 h 80"/>
                  <a:gd name="T6" fmla="*/ 458 w 458"/>
                  <a:gd name="T7" fmla="*/ 80 h 80"/>
                  <a:gd name="T8" fmla="*/ 0 w 458"/>
                  <a:gd name="T9" fmla="*/ 0 h 80"/>
                  <a:gd name="T10" fmla="*/ 14 w 458"/>
                  <a:gd name="T11" fmla="*/ 0 h 80"/>
                  <a:gd name="T12" fmla="*/ 26 w 458"/>
                  <a:gd name="T13" fmla="*/ 0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8" h="80">
                    <a:moveTo>
                      <a:pt x="26" y="0"/>
                    </a:moveTo>
                    <a:lnTo>
                      <a:pt x="438" y="73"/>
                    </a:lnTo>
                    <a:lnTo>
                      <a:pt x="448" y="76"/>
                    </a:lnTo>
                    <a:lnTo>
                      <a:pt x="458" y="80"/>
                    </a:lnTo>
                    <a:lnTo>
                      <a:pt x="0" y="0"/>
                    </a:lnTo>
                    <a:lnTo>
                      <a:pt x="14" y="0"/>
                    </a:lnTo>
                    <a:lnTo>
                      <a:pt x="26"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7" name="Freeform 439">
                <a:extLst>
                  <a:ext uri="{FF2B5EF4-FFF2-40B4-BE49-F238E27FC236}">
                    <a16:creationId xmlns:a16="http://schemas.microsoft.com/office/drawing/2014/main" id="{2C66B935-2A76-4C7A-AFDC-7153B55BC7FB}"/>
                  </a:ext>
                </a:extLst>
              </p:cNvPr>
              <p:cNvSpPr>
                <a:spLocks/>
              </p:cNvSpPr>
              <p:nvPr/>
            </p:nvSpPr>
            <p:spPr bwMode="auto">
              <a:xfrm>
                <a:off x="3205" y="1682"/>
                <a:ext cx="479" cy="85"/>
              </a:xfrm>
              <a:custGeom>
                <a:avLst/>
                <a:gdLst>
                  <a:gd name="T0" fmla="*/ 25 w 479"/>
                  <a:gd name="T1" fmla="*/ 0 h 85"/>
                  <a:gd name="T2" fmla="*/ 461 w 479"/>
                  <a:gd name="T3" fmla="*/ 76 h 85"/>
                  <a:gd name="T4" fmla="*/ 469 w 479"/>
                  <a:gd name="T5" fmla="*/ 80 h 85"/>
                  <a:gd name="T6" fmla="*/ 479 w 479"/>
                  <a:gd name="T7" fmla="*/ 85 h 85"/>
                  <a:gd name="T8" fmla="*/ 0 w 479"/>
                  <a:gd name="T9" fmla="*/ 0 h 85"/>
                  <a:gd name="T10" fmla="*/ 13 w 479"/>
                  <a:gd name="T11" fmla="*/ 0 h 85"/>
                  <a:gd name="T12" fmla="*/ 25 w 479"/>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9" h="85">
                    <a:moveTo>
                      <a:pt x="25" y="0"/>
                    </a:moveTo>
                    <a:lnTo>
                      <a:pt x="461" y="76"/>
                    </a:lnTo>
                    <a:lnTo>
                      <a:pt x="469" y="80"/>
                    </a:lnTo>
                    <a:lnTo>
                      <a:pt x="479" y="85"/>
                    </a:lnTo>
                    <a:lnTo>
                      <a:pt x="0" y="0"/>
                    </a:lnTo>
                    <a:lnTo>
                      <a:pt x="13" y="0"/>
                    </a:lnTo>
                    <a:lnTo>
                      <a:pt x="25"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8" name="Freeform 440">
                <a:extLst>
                  <a:ext uri="{FF2B5EF4-FFF2-40B4-BE49-F238E27FC236}">
                    <a16:creationId xmlns:a16="http://schemas.microsoft.com/office/drawing/2014/main" id="{398764D7-1599-45BF-853B-F07FA2575244}"/>
                  </a:ext>
                </a:extLst>
              </p:cNvPr>
              <p:cNvSpPr>
                <a:spLocks/>
              </p:cNvSpPr>
              <p:nvPr/>
            </p:nvSpPr>
            <p:spPr bwMode="auto">
              <a:xfrm>
                <a:off x="3193" y="1682"/>
                <a:ext cx="500" cy="88"/>
              </a:xfrm>
              <a:custGeom>
                <a:avLst/>
                <a:gdLst>
                  <a:gd name="T0" fmla="*/ 23 w 500"/>
                  <a:gd name="T1" fmla="*/ 0 h 88"/>
                  <a:gd name="T2" fmla="*/ 481 w 500"/>
                  <a:gd name="T3" fmla="*/ 80 h 88"/>
                  <a:gd name="T4" fmla="*/ 489 w 500"/>
                  <a:gd name="T5" fmla="*/ 83 h 88"/>
                  <a:gd name="T6" fmla="*/ 500 w 500"/>
                  <a:gd name="T7" fmla="*/ 88 h 88"/>
                  <a:gd name="T8" fmla="*/ 0 w 500"/>
                  <a:gd name="T9" fmla="*/ 0 h 88"/>
                  <a:gd name="T10" fmla="*/ 12 w 500"/>
                  <a:gd name="T11" fmla="*/ 0 h 88"/>
                  <a:gd name="T12" fmla="*/ 23 w 500"/>
                  <a:gd name="T13" fmla="*/ 0 h 8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0" h="88">
                    <a:moveTo>
                      <a:pt x="23" y="0"/>
                    </a:moveTo>
                    <a:lnTo>
                      <a:pt x="481" y="80"/>
                    </a:lnTo>
                    <a:lnTo>
                      <a:pt x="489" y="83"/>
                    </a:lnTo>
                    <a:lnTo>
                      <a:pt x="500" y="88"/>
                    </a:lnTo>
                    <a:lnTo>
                      <a:pt x="0" y="0"/>
                    </a:lnTo>
                    <a:lnTo>
                      <a:pt x="12" y="0"/>
                    </a:lnTo>
                    <a:lnTo>
                      <a:pt x="23"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29" name="Freeform 441">
                <a:extLst>
                  <a:ext uri="{FF2B5EF4-FFF2-40B4-BE49-F238E27FC236}">
                    <a16:creationId xmlns:a16="http://schemas.microsoft.com/office/drawing/2014/main" id="{6AF18753-F2A1-4426-B073-47350E66C0C9}"/>
                  </a:ext>
                </a:extLst>
              </p:cNvPr>
              <p:cNvSpPr>
                <a:spLocks/>
              </p:cNvSpPr>
              <p:nvPr/>
            </p:nvSpPr>
            <p:spPr bwMode="auto">
              <a:xfrm>
                <a:off x="3183" y="1682"/>
                <a:ext cx="518" cy="91"/>
              </a:xfrm>
              <a:custGeom>
                <a:avLst/>
                <a:gdLst>
                  <a:gd name="T0" fmla="*/ 22 w 518"/>
                  <a:gd name="T1" fmla="*/ 0 h 91"/>
                  <a:gd name="T2" fmla="*/ 501 w 518"/>
                  <a:gd name="T3" fmla="*/ 85 h 91"/>
                  <a:gd name="T4" fmla="*/ 510 w 518"/>
                  <a:gd name="T5" fmla="*/ 88 h 91"/>
                  <a:gd name="T6" fmla="*/ 518 w 518"/>
                  <a:gd name="T7" fmla="*/ 91 h 91"/>
                  <a:gd name="T8" fmla="*/ 0 w 518"/>
                  <a:gd name="T9" fmla="*/ 0 h 91"/>
                  <a:gd name="T10" fmla="*/ 11 w 518"/>
                  <a:gd name="T11" fmla="*/ 0 h 91"/>
                  <a:gd name="T12" fmla="*/ 22 w 518"/>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8" h="91">
                    <a:moveTo>
                      <a:pt x="22" y="0"/>
                    </a:moveTo>
                    <a:lnTo>
                      <a:pt x="501" y="85"/>
                    </a:lnTo>
                    <a:lnTo>
                      <a:pt x="510" y="88"/>
                    </a:lnTo>
                    <a:lnTo>
                      <a:pt x="518" y="91"/>
                    </a:lnTo>
                    <a:lnTo>
                      <a:pt x="0" y="0"/>
                    </a:lnTo>
                    <a:lnTo>
                      <a:pt x="11"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0" name="Freeform 442">
                <a:extLst>
                  <a:ext uri="{FF2B5EF4-FFF2-40B4-BE49-F238E27FC236}">
                    <a16:creationId xmlns:a16="http://schemas.microsoft.com/office/drawing/2014/main" id="{13A3C927-828A-4575-B4A6-9343FA71AB0F}"/>
                  </a:ext>
                </a:extLst>
              </p:cNvPr>
              <p:cNvSpPr>
                <a:spLocks/>
              </p:cNvSpPr>
              <p:nvPr/>
            </p:nvSpPr>
            <p:spPr bwMode="auto">
              <a:xfrm>
                <a:off x="3171" y="1682"/>
                <a:ext cx="537" cy="95"/>
              </a:xfrm>
              <a:custGeom>
                <a:avLst/>
                <a:gdLst>
                  <a:gd name="T0" fmla="*/ 22 w 537"/>
                  <a:gd name="T1" fmla="*/ 0 h 95"/>
                  <a:gd name="T2" fmla="*/ 522 w 537"/>
                  <a:gd name="T3" fmla="*/ 88 h 95"/>
                  <a:gd name="T4" fmla="*/ 528 w 537"/>
                  <a:gd name="T5" fmla="*/ 91 h 95"/>
                  <a:gd name="T6" fmla="*/ 537 w 537"/>
                  <a:gd name="T7" fmla="*/ 95 h 95"/>
                  <a:gd name="T8" fmla="*/ 0 w 537"/>
                  <a:gd name="T9" fmla="*/ 0 h 95"/>
                  <a:gd name="T10" fmla="*/ 12 w 537"/>
                  <a:gd name="T11" fmla="*/ 0 h 95"/>
                  <a:gd name="T12" fmla="*/ 22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22" y="0"/>
                    </a:moveTo>
                    <a:lnTo>
                      <a:pt x="522" y="88"/>
                    </a:lnTo>
                    <a:lnTo>
                      <a:pt x="528" y="91"/>
                    </a:lnTo>
                    <a:lnTo>
                      <a:pt x="537" y="95"/>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1" name="Freeform 443">
                <a:extLst>
                  <a:ext uri="{FF2B5EF4-FFF2-40B4-BE49-F238E27FC236}">
                    <a16:creationId xmlns:a16="http://schemas.microsoft.com/office/drawing/2014/main" id="{938B932A-C28C-4F68-B51C-BBF0AEE8233C}"/>
                  </a:ext>
                </a:extLst>
              </p:cNvPr>
              <p:cNvSpPr>
                <a:spLocks/>
              </p:cNvSpPr>
              <p:nvPr/>
            </p:nvSpPr>
            <p:spPr bwMode="auto">
              <a:xfrm>
                <a:off x="3161" y="1682"/>
                <a:ext cx="555" cy="98"/>
              </a:xfrm>
              <a:custGeom>
                <a:avLst/>
                <a:gdLst>
                  <a:gd name="T0" fmla="*/ 22 w 555"/>
                  <a:gd name="T1" fmla="*/ 0 h 98"/>
                  <a:gd name="T2" fmla="*/ 540 w 555"/>
                  <a:gd name="T3" fmla="*/ 91 h 98"/>
                  <a:gd name="T4" fmla="*/ 547 w 555"/>
                  <a:gd name="T5" fmla="*/ 95 h 98"/>
                  <a:gd name="T6" fmla="*/ 555 w 555"/>
                  <a:gd name="T7" fmla="*/ 98 h 98"/>
                  <a:gd name="T8" fmla="*/ 0 w 555"/>
                  <a:gd name="T9" fmla="*/ 0 h 98"/>
                  <a:gd name="T10" fmla="*/ 12 w 555"/>
                  <a:gd name="T11" fmla="*/ 0 h 98"/>
                  <a:gd name="T12" fmla="*/ 22 w 555"/>
                  <a:gd name="T13" fmla="*/ 0 h 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5" h="98">
                    <a:moveTo>
                      <a:pt x="22" y="0"/>
                    </a:moveTo>
                    <a:lnTo>
                      <a:pt x="540" y="91"/>
                    </a:lnTo>
                    <a:lnTo>
                      <a:pt x="547" y="95"/>
                    </a:lnTo>
                    <a:lnTo>
                      <a:pt x="555" y="98"/>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2" name="Freeform 444">
                <a:extLst>
                  <a:ext uri="{FF2B5EF4-FFF2-40B4-BE49-F238E27FC236}">
                    <a16:creationId xmlns:a16="http://schemas.microsoft.com/office/drawing/2014/main" id="{D8B99B3B-F61E-463D-BFEB-1121A5B7AC23}"/>
                  </a:ext>
                </a:extLst>
              </p:cNvPr>
              <p:cNvSpPr>
                <a:spLocks/>
              </p:cNvSpPr>
              <p:nvPr/>
            </p:nvSpPr>
            <p:spPr bwMode="auto">
              <a:xfrm>
                <a:off x="3151" y="1682"/>
                <a:ext cx="572" cy="102"/>
              </a:xfrm>
              <a:custGeom>
                <a:avLst/>
                <a:gdLst>
                  <a:gd name="T0" fmla="*/ 20 w 572"/>
                  <a:gd name="T1" fmla="*/ 0 h 102"/>
                  <a:gd name="T2" fmla="*/ 557 w 572"/>
                  <a:gd name="T3" fmla="*/ 95 h 102"/>
                  <a:gd name="T4" fmla="*/ 565 w 572"/>
                  <a:gd name="T5" fmla="*/ 98 h 102"/>
                  <a:gd name="T6" fmla="*/ 572 w 572"/>
                  <a:gd name="T7" fmla="*/ 102 h 102"/>
                  <a:gd name="T8" fmla="*/ 0 w 572"/>
                  <a:gd name="T9" fmla="*/ 0 h 102"/>
                  <a:gd name="T10" fmla="*/ 10 w 572"/>
                  <a:gd name="T11" fmla="*/ 0 h 102"/>
                  <a:gd name="T12" fmla="*/ 20 w 572"/>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2" h="102">
                    <a:moveTo>
                      <a:pt x="20" y="0"/>
                    </a:moveTo>
                    <a:lnTo>
                      <a:pt x="557" y="95"/>
                    </a:lnTo>
                    <a:lnTo>
                      <a:pt x="565" y="98"/>
                    </a:lnTo>
                    <a:lnTo>
                      <a:pt x="572" y="102"/>
                    </a:lnTo>
                    <a:lnTo>
                      <a:pt x="0" y="0"/>
                    </a:lnTo>
                    <a:lnTo>
                      <a:pt x="10" y="0"/>
                    </a:lnTo>
                    <a:lnTo>
                      <a:pt x="20"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3" name="Freeform 445">
                <a:extLst>
                  <a:ext uri="{FF2B5EF4-FFF2-40B4-BE49-F238E27FC236}">
                    <a16:creationId xmlns:a16="http://schemas.microsoft.com/office/drawing/2014/main" id="{0813A2FC-0858-4975-8666-A8BAA6367BEB}"/>
                  </a:ext>
                </a:extLst>
              </p:cNvPr>
              <p:cNvSpPr>
                <a:spLocks/>
              </p:cNvSpPr>
              <p:nvPr/>
            </p:nvSpPr>
            <p:spPr bwMode="auto">
              <a:xfrm>
                <a:off x="3140" y="1682"/>
                <a:ext cx="590" cy="105"/>
              </a:xfrm>
              <a:custGeom>
                <a:avLst/>
                <a:gdLst>
                  <a:gd name="T0" fmla="*/ 21 w 590"/>
                  <a:gd name="T1" fmla="*/ 0 h 105"/>
                  <a:gd name="T2" fmla="*/ 576 w 590"/>
                  <a:gd name="T3" fmla="*/ 98 h 105"/>
                  <a:gd name="T4" fmla="*/ 583 w 590"/>
                  <a:gd name="T5" fmla="*/ 102 h 105"/>
                  <a:gd name="T6" fmla="*/ 590 w 590"/>
                  <a:gd name="T7" fmla="*/ 105 h 105"/>
                  <a:gd name="T8" fmla="*/ 0 w 590"/>
                  <a:gd name="T9" fmla="*/ 2 h 105"/>
                  <a:gd name="T10" fmla="*/ 11 w 590"/>
                  <a:gd name="T11" fmla="*/ 0 h 105"/>
                  <a:gd name="T12" fmla="*/ 21 w 590"/>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0" h="105">
                    <a:moveTo>
                      <a:pt x="21" y="0"/>
                    </a:moveTo>
                    <a:lnTo>
                      <a:pt x="576" y="98"/>
                    </a:lnTo>
                    <a:lnTo>
                      <a:pt x="583" y="102"/>
                    </a:lnTo>
                    <a:lnTo>
                      <a:pt x="590" y="105"/>
                    </a:lnTo>
                    <a:lnTo>
                      <a:pt x="0" y="2"/>
                    </a:lnTo>
                    <a:lnTo>
                      <a:pt x="11" y="0"/>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4" name="Freeform 446">
                <a:extLst>
                  <a:ext uri="{FF2B5EF4-FFF2-40B4-BE49-F238E27FC236}">
                    <a16:creationId xmlns:a16="http://schemas.microsoft.com/office/drawing/2014/main" id="{719E7611-CD5E-41BE-9543-EAB5547B618E}"/>
                  </a:ext>
                </a:extLst>
              </p:cNvPr>
              <p:cNvSpPr>
                <a:spLocks/>
              </p:cNvSpPr>
              <p:nvPr/>
            </p:nvSpPr>
            <p:spPr bwMode="auto">
              <a:xfrm>
                <a:off x="3134" y="1682"/>
                <a:ext cx="602" cy="108"/>
              </a:xfrm>
              <a:custGeom>
                <a:avLst/>
                <a:gdLst>
                  <a:gd name="T0" fmla="*/ 17 w 602"/>
                  <a:gd name="T1" fmla="*/ 0 h 108"/>
                  <a:gd name="T2" fmla="*/ 589 w 602"/>
                  <a:gd name="T3" fmla="*/ 102 h 108"/>
                  <a:gd name="T4" fmla="*/ 596 w 602"/>
                  <a:gd name="T5" fmla="*/ 105 h 108"/>
                  <a:gd name="T6" fmla="*/ 602 w 602"/>
                  <a:gd name="T7" fmla="*/ 108 h 108"/>
                  <a:gd name="T8" fmla="*/ 0 w 602"/>
                  <a:gd name="T9" fmla="*/ 2 h 108"/>
                  <a:gd name="T10" fmla="*/ 5 w 602"/>
                  <a:gd name="T11" fmla="*/ 2 h 108"/>
                  <a:gd name="T12" fmla="*/ 6 w 602"/>
                  <a:gd name="T13" fmla="*/ 2 h 108"/>
                  <a:gd name="T14" fmla="*/ 11 w 602"/>
                  <a:gd name="T15" fmla="*/ 2 h 108"/>
                  <a:gd name="T16" fmla="*/ 17 w 602"/>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2" h="108">
                    <a:moveTo>
                      <a:pt x="17" y="0"/>
                    </a:moveTo>
                    <a:lnTo>
                      <a:pt x="589" y="102"/>
                    </a:lnTo>
                    <a:lnTo>
                      <a:pt x="596" y="105"/>
                    </a:lnTo>
                    <a:lnTo>
                      <a:pt x="602" y="108"/>
                    </a:lnTo>
                    <a:lnTo>
                      <a:pt x="0" y="2"/>
                    </a:lnTo>
                    <a:lnTo>
                      <a:pt x="5" y="2"/>
                    </a:lnTo>
                    <a:lnTo>
                      <a:pt x="6" y="2"/>
                    </a:lnTo>
                    <a:lnTo>
                      <a:pt x="11" y="2"/>
                    </a:lnTo>
                    <a:lnTo>
                      <a:pt x="17"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5" name="Freeform 447">
                <a:extLst>
                  <a:ext uri="{FF2B5EF4-FFF2-40B4-BE49-F238E27FC236}">
                    <a16:creationId xmlns:a16="http://schemas.microsoft.com/office/drawing/2014/main" id="{0E875196-B640-45AE-B766-F36C69980D10}"/>
                  </a:ext>
                </a:extLst>
              </p:cNvPr>
              <p:cNvSpPr>
                <a:spLocks/>
              </p:cNvSpPr>
              <p:nvPr/>
            </p:nvSpPr>
            <p:spPr bwMode="auto">
              <a:xfrm>
                <a:off x="3125" y="1684"/>
                <a:ext cx="618" cy="110"/>
              </a:xfrm>
              <a:custGeom>
                <a:avLst/>
                <a:gdLst>
                  <a:gd name="T0" fmla="*/ 15 w 618"/>
                  <a:gd name="T1" fmla="*/ 0 h 110"/>
                  <a:gd name="T2" fmla="*/ 605 w 618"/>
                  <a:gd name="T3" fmla="*/ 103 h 110"/>
                  <a:gd name="T4" fmla="*/ 611 w 618"/>
                  <a:gd name="T5" fmla="*/ 106 h 110"/>
                  <a:gd name="T6" fmla="*/ 618 w 618"/>
                  <a:gd name="T7" fmla="*/ 110 h 110"/>
                  <a:gd name="T8" fmla="*/ 0 w 618"/>
                  <a:gd name="T9" fmla="*/ 2 h 110"/>
                  <a:gd name="T10" fmla="*/ 10 w 618"/>
                  <a:gd name="T11" fmla="*/ 0 h 110"/>
                  <a:gd name="T12" fmla="*/ 15 w 618"/>
                  <a:gd name="T13" fmla="*/ 0 h 110"/>
                  <a:gd name="T14" fmla="*/ 15 w 618"/>
                  <a:gd name="T15" fmla="*/ 0 h 110"/>
                  <a:gd name="T16" fmla="*/ 15 w 618"/>
                  <a:gd name="T17" fmla="*/ 0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8" h="110">
                    <a:moveTo>
                      <a:pt x="15" y="0"/>
                    </a:moveTo>
                    <a:lnTo>
                      <a:pt x="605" y="103"/>
                    </a:lnTo>
                    <a:lnTo>
                      <a:pt x="611" y="106"/>
                    </a:lnTo>
                    <a:lnTo>
                      <a:pt x="618" y="110"/>
                    </a:lnTo>
                    <a:lnTo>
                      <a:pt x="0" y="2"/>
                    </a:lnTo>
                    <a:lnTo>
                      <a:pt x="10" y="0"/>
                    </a:lnTo>
                    <a:lnTo>
                      <a:pt x="15"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6" name="Freeform 448">
                <a:extLst>
                  <a:ext uri="{FF2B5EF4-FFF2-40B4-BE49-F238E27FC236}">
                    <a16:creationId xmlns:a16="http://schemas.microsoft.com/office/drawing/2014/main" id="{BB4186C5-C765-469D-AFB1-81FB91285EC4}"/>
                  </a:ext>
                </a:extLst>
              </p:cNvPr>
              <p:cNvSpPr>
                <a:spLocks/>
              </p:cNvSpPr>
              <p:nvPr/>
            </p:nvSpPr>
            <p:spPr bwMode="auto">
              <a:xfrm>
                <a:off x="3113" y="1684"/>
                <a:ext cx="637" cy="113"/>
              </a:xfrm>
              <a:custGeom>
                <a:avLst/>
                <a:gdLst>
                  <a:gd name="T0" fmla="*/ 21 w 637"/>
                  <a:gd name="T1" fmla="*/ 0 h 113"/>
                  <a:gd name="T2" fmla="*/ 623 w 637"/>
                  <a:gd name="T3" fmla="*/ 106 h 113"/>
                  <a:gd name="T4" fmla="*/ 630 w 637"/>
                  <a:gd name="T5" fmla="*/ 110 h 113"/>
                  <a:gd name="T6" fmla="*/ 637 w 637"/>
                  <a:gd name="T7" fmla="*/ 113 h 113"/>
                  <a:gd name="T8" fmla="*/ 0 w 637"/>
                  <a:gd name="T9" fmla="*/ 2 h 113"/>
                  <a:gd name="T10" fmla="*/ 14 w 637"/>
                  <a:gd name="T11" fmla="*/ 2 h 113"/>
                  <a:gd name="T12" fmla="*/ 21 w 637"/>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7" h="113">
                    <a:moveTo>
                      <a:pt x="21" y="0"/>
                    </a:moveTo>
                    <a:lnTo>
                      <a:pt x="623" y="106"/>
                    </a:lnTo>
                    <a:lnTo>
                      <a:pt x="630" y="110"/>
                    </a:lnTo>
                    <a:lnTo>
                      <a:pt x="637" y="113"/>
                    </a:lnTo>
                    <a:lnTo>
                      <a:pt x="0" y="2"/>
                    </a:lnTo>
                    <a:lnTo>
                      <a:pt x="14" y="2"/>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7" name="Freeform 449">
                <a:extLst>
                  <a:ext uri="{FF2B5EF4-FFF2-40B4-BE49-F238E27FC236}">
                    <a16:creationId xmlns:a16="http://schemas.microsoft.com/office/drawing/2014/main" id="{60F77BA9-5C43-421A-A319-C95A6F581329}"/>
                  </a:ext>
                </a:extLst>
              </p:cNvPr>
              <p:cNvSpPr>
                <a:spLocks/>
              </p:cNvSpPr>
              <p:nvPr/>
            </p:nvSpPr>
            <p:spPr bwMode="auto">
              <a:xfrm>
                <a:off x="3103" y="1686"/>
                <a:ext cx="654" cy="115"/>
              </a:xfrm>
              <a:custGeom>
                <a:avLst/>
                <a:gdLst>
                  <a:gd name="T0" fmla="*/ 22 w 654"/>
                  <a:gd name="T1" fmla="*/ 0 h 115"/>
                  <a:gd name="T2" fmla="*/ 640 w 654"/>
                  <a:gd name="T3" fmla="*/ 108 h 115"/>
                  <a:gd name="T4" fmla="*/ 647 w 654"/>
                  <a:gd name="T5" fmla="*/ 111 h 115"/>
                  <a:gd name="T6" fmla="*/ 654 w 654"/>
                  <a:gd name="T7" fmla="*/ 115 h 115"/>
                  <a:gd name="T8" fmla="*/ 0 w 654"/>
                  <a:gd name="T9" fmla="*/ 0 h 115"/>
                  <a:gd name="T10" fmla="*/ 12 w 654"/>
                  <a:gd name="T11" fmla="*/ 0 h 115"/>
                  <a:gd name="T12" fmla="*/ 22 w 654"/>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4" h="115">
                    <a:moveTo>
                      <a:pt x="22" y="0"/>
                    </a:moveTo>
                    <a:lnTo>
                      <a:pt x="640" y="108"/>
                    </a:lnTo>
                    <a:lnTo>
                      <a:pt x="647" y="111"/>
                    </a:lnTo>
                    <a:lnTo>
                      <a:pt x="654" y="115"/>
                    </a:lnTo>
                    <a:lnTo>
                      <a:pt x="0" y="0"/>
                    </a:lnTo>
                    <a:lnTo>
                      <a:pt x="12" y="0"/>
                    </a:lnTo>
                    <a:lnTo>
                      <a:pt x="22"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8" name="Freeform 450">
                <a:extLst>
                  <a:ext uri="{FF2B5EF4-FFF2-40B4-BE49-F238E27FC236}">
                    <a16:creationId xmlns:a16="http://schemas.microsoft.com/office/drawing/2014/main" id="{73DDD798-490F-4D80-BD16-A1443F49AD3D}"/>
                  </a:ext>
                </a:extLst>
              </p:cNvPr>
              <p:cNvSpPr>
                <a:spLocks/>
              </p:cNvSpPr>
              <p:nvPr/>
            </p:nvSpPr>
            <p:spPr bwMode="auto">
              <a:xfrm>
                <a:off x="3091" y="1686"/>
                <a:ext cx="672" cy="118"/>
              </a:xfrm>
              <a:custGeom>
                <a:avLst/>
                <a:gdLst>
                  <a:gd name="T0" fmla="*/ 22 w 672"/>
                  <a:gd name="T1" fmla="*/ 0 h 118"/>
                  <a:gd name="T2" fmla="*/ 659 w 672"/>
                  <a:gd name="T3" fmla="*/ 111 h 118"/>
                  <a:gd name="T4" fmla="*/ 666 w 672"/>
                  <a:gd name="T5" fmla="*/ 115 h 118"/>
                  <a:gd name="T6" fmla="*/ 672 w 672"/>
                  <a:gd name="T7" fmla="*/ 118 h 118"/>
                  <a:gd name="T8" fmla="*/ 0 w 672"/>
                  <a:gd name="T9" fmla="*/ 0 h 118"/>
                  <a:gd name="T10" fmla="*/ 12 w 672"/>
                  <a:gd name="T11" fmla="*/ 0 h 118"/>
                  <a:gd name="T12" fmla="*/ 22 w 672"/>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2" h="118">
                    <a:moveTo>
                      <a:pt x="22" y="0"/>
                    </a:moveTo>
                    <a:lnTo>
                      <a:pt x="659" y="111"/>
                    </a:lnTo>
                    <a:lnTo>
                      <a:pt x="666" y="115"/>
                    </a:lnTo>
                    <a:lnTo>
                      <a:pt x="672" y="118"/>
                    </a:lnTo>
                    <a:lnTo>
                      <a:pt x="0" y="0"/>
                    </a:lnTo>
                    <a:lnTo>
                      <a:pt x="12" y="0"/>
                    </a:lnTo>
                    <a:lnTo>
                      <a:pt x="22" y="0"/>
                    </a:lnTo>
                    <a:close/>
                  </a:path>
                </a:pathLst>
              </a:custGeom>
              <a:solidFill>
                <a:srgbClr val="C5D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39" name="Freeform 451">
                <a:extLst>
                  <a:ext uri="{FF2B5EF4-FFF2-40B4-BE49-F238E27FC236}">
                    <a16:creationId xmlns:a16="http://schemas.microsoft.com/office/drawing/2014/main" id="{7D1D88CF-B6ED-4FEF-B7C5-537EF9AC40E0}"/>
                  </a:ext>
                </a:extLst>
              </p:cNvPr>
              <p:cNvSpPr>
                <a:spLocks/>
              </p:cNvSpPr>
              <p:nvPr/>
            </p:nvSpPr>
            <p:spPr bwMode="auto">
              <a:xfrm>
                <a:off x="3078" y="1686"/>
                <a:ext cx="691" cy="121"/>
              </a:xfrm>
              <a:custGeom>
                <a:avLst/>
                <a:gdLst>
                  <a:gd name="T0" fmla="*/ 25 w 691"/>
                  <a:gd name="T1" fmla="*/ 0 h 121"/>
                  <a:gd name="T2" fmla="*/ 679 w 691"/>
                  <a:gd name="T3" fmla="*/ 115 h 121"/>
                  <a:gd name="T4" fmla="*/ 684 w 691"/>
                  <a:gd name="T5" fmla="*/ 118 h 121"/>
                  <a:gd name="T6" fmla="*/ 691 w 691"/>
                  <a:gd name="T7" fmla="*/ 121 h 121"/>
                  <a:gd name="T8" fmla="*/ 0 w 691"/>
                  <a:gd name="T9" fmla="*/ 0 h 121"/>
                  <a:gd name="T10" fmla="*/ 13 w 691"/>
                  <a:gd name="T11" fmla="*/ 0 h 121"/>
                  <a:gd name="T12" fmla="*/ 25 w 691"/>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1" h="121">
                    <a:moveTo>
                      <a:pt x="25" y="0"/>
                    </a:moveTo>
                    <a:lnTo>
                      <a:pt x="679" y="115"/>
                    </a:lnTo>
                    <a:lnTo>
                      <a:pt x="684" y="118"/>
                    </a:lnTo>
                    <a:lnTo>
                      <a:pt x="691" y="121"/>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0" name="Freeform 452">
                <a:extLst>
                  <a:ext uri="{FF2B5EF4-FFF2-40B4-BE49-F238E27FC236}">
                    <a16:creationId xmlns:a16="http://schemas.microsoft.com/office/drawing/2014/main" id="{2263A844-DA07-4212-8F1F-9B0CE2703A40}"/>
                  </a:ext>
                </a:extLst>
              </p:cNvPr>
              <p:cNvSpPr>
                <a:spLocks/>
              </p:cNvSpPr>
              <p:nvPr/>
            </p:nvSpPr>
            <p:spPr bwMode="auto">
              <a:xfrm>
                <a:off x="3066" y="1686"/>
                <a:ext cx="708" cy="125"/>
              </a:xfrm>
              <a:custGeom>
                <a:avLst/>
                <a:gdLst>
                  <a:gd name="T0" fmla="*/ 25 w 708"/>
                  <a:gd name="T1" fmla="*/ 0 h 125"/>
                  <a:gd name="T2" fmla="*/ 697 w 708"/>
                  <a:gd name="T3" fmla="*/ 118 h 125"/>
                  <a:gd name="T4" fmla="*/ 703 w 708"/>
                  <a:gd name="T5" fmla="*/ 121 h 125"/>
                  <a:gd name="T6" fmla="*/ 708 w 708"/>
                  <a:gd name="T7" fmla="*/ 125 h 125"/>
                  <a:gd name="T8" fmla="*/ 0 w 708"/>
                  <a:gd name="T9" fmla="*/ 0 h 125"/>
                  <a:gd name="T10" fmla="*/ 14 w 708"/>
                  <a:gd name="T11" fmla="*/ 0 h 125"/>
                  <a:gd name="T12" fmla="*/ 25 w 708"/>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8" h="125">
                    <a:moveTo>
                      <a:pt x="25" y="0"/>
                    </a:moveTo>
                    <a:lnTo>
                      <a:pt x="697" y="118"/>
                    </a:lnTo>
                    <a:lnTo>
                      <a:pt x="703" y="121"/>
                    </a:lnTo>
                    <a:lnTo>
                      <a:pt x="708" y="125"/>
                    </a:lnTo>
                    <a:lnTo>
                      <a:pt x="0" y="0"/>
                    </a:lnTo>
                    <a:lnTo>
                      <a:pt x="14"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1" name="Freeform 453">
                <a:extLst>
                  <a:ext uri="{FF2B5EF4-FFF2-40B4-BE49-F238E27FC236}">
                    <a16:creationId xmlns:a16="http://schemas.microsoft.com/office/drawing/2014/main" id="{4911B612-653E-4D8A-BC9C-28FD2F6D9C83}"/>
                  </a:ext>
                </a:extLst>
              </p:cNvPr>
              <p:cNvSpPr>
                <a:spLocks/>
              </p:cNvSpPr>
              <p:nvPr/>
            </p:nvSpPr>
            <p:spPr bwMode="auto">
              <a:xfrm>
                <a:off x="3053" y="1686"/>
                <a:ext cx="727" cy="128"/>
              </a:xfrm>
              <a:custGeom>
                <a:avLst/>
                <a:gdLst>
                  <a:gd name="T0" fmla="*/ 25 w 727"/>
                  <a:gd name="T1" fmla="*/ 0 h 128"/>
                  <a:gd name="T2" fmla="*/ 716 w 727"/>
                  <a:gd name="T3" fmla="*/ 121 h 128"/>
                  <a:gd name="T4" fmla="*/ 721 w 727"/>
                  <a:gd name="T5" fmla="*/ 125 h 128"/>
                  <a:gd name="T6" fmla="*/ 727 w 727"/>
                  <a:gd name="T7" fmla="*/ 128 h 128"/>
                  <a:gd name="T8" fmla="*/ 0 w 727"/>
                  <a:gd name="T9" fmla="*/ 0 h 128"/>
                  <a:gd name="T10" fmla="*/ 13 w 727"/>
                  <a:gd name="T11" fmla="*/ 0 h 128"/>
                  <a:gd name="T12" fmla="*/ 25 w 727"/>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128">
                    <a:moveTo>
                      <a:pt x="25" y="0"/>
                    </a:moveTo>
                    <a:lnTo>
                      <a:pt x="716" y="121"/>
                    </a:lnTo>
                    <a:lnTo>
                      <a:pt x="721" y="125"/>
                    </a:lnTo>
                    <a:lnTo>
                      <a:pt x="727" y="128"/>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2" name="Freeform 454">
                <a:extLst>
                  <a:ext uri="{FF2B5EF4-FFF2-40B4-BE49-F238E27FC236}">
                    <a16:creationId xmlns:a16="http://schemas.microsoft.com/office/drawing/2014/main" id="{4E9292CE-9277-4D74-9FE7-5ABE10CD70B0}"/>
                  </a:ext>
                </a:extLst>
              </p:cNvPr>
              <p:cNvSpPr>
                <a:spLocks/>
              </p:cNvSpPr>
              <p:nvPr/>
            </p:nvSpPr>
            <p:spPr bwMode="auto">
              <a:xfrm>
                <a:off x="3041" y="1686"/>
                <a:ext cx="744" cy="131"/>
              </a:xfrm>
              <a:custGeom>
                <a:avLst/>
                <a:gdLst>
                  <a:gd name="T0" fmla="*/ 25 w 744"/>
                  <a:gd name="T1" fmla="*/ 0 h 131"/>
                  <a:gd name="T2" fmla="*/ 733 w 744"/>
                  <a:gd name="T3" fmla="*/ 125 h 131"/>
                  <a:gd name="T4" fmla="*/ 739 w 744"/>
                  <a:gd name="T5" fmla="*/ 128 h 131"/>
                  <a:gd name="T6" fmla="*/ 744 w 744"/>
                  <a:gd name="T7" fmla="*/ 131 h 131"/>
                  <a:gd name="T8" fmla="*/ 0 w 744"/>
                  <a:gd name="T9" fmla="*/ 0 h 131"/>
                  <a:gd name="T10" fmla="*/ 12 w 744"/>
                  <a:gd name="T11" fmla="*/ 0 h 131"/>
                  <a:gd name="T12" fmla="*/ 25 w 744"/>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4" h="131">
                    <a:moveTo>
                      <a:pt x="25" y="0"/>
                    </a:moveTo>
                    <a:lnTo>
                      <a:pt x="733" y="125"/>
                    </a:lnTo>
                    <a:lnTo>
                      <a:pt x="739" y="128"/>
                    </a:lnTo>
                    <a:lnTo>
                      <a:pt x="744" y="131"/>
                    </a:lnTo>
                    <a:lnTo>
                      <a:pt x="0" y="0"/>
                    </a:lnTo>
                    <a:lnTo>
                      <a:pt x="12"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3" name="Freeform 455">
                <a:extLst>
                  <a:ext uri="{FF2B5EF4-FFF2-40B4-BE49-F238E27FC236}">
                    <a16:creationId xmlns:a16="http://schemas.microsoft.com/office/drawing/2014/main" id="{5855FB88-267B-46DC-8962-50F14B22D715}"/>
                  </a:ext>
                </a:extLst>
              </p:cNvPr>
              <p:cNvSpPr>
                <a:spLocks/>
              </p:cNvSpPr>
              <p:nvPr/>
            </p:nvSpPr>
            <p:spPr bwMode="auto">
              <a:xfrm>
                <a:off x="3027" y="1686"/>
                <a:ext cx="763" cy="135"/>
              </a:xfrm>
              <a:custGeom>
                <a:avLst/>
                <a:gdLst>
                  <a:gd name="T0" fmla="*/ 26 w 763"/>
                  <a:gd name="T1" fmla="*/ 0 h 135"/>
                  <a:gd name="T2" fmla="*/ 753 w 763"/>
                  <a:gd name="T3" fmla="*/ 128 h 135"/>
                  <a:gd name="T4" fmla="*/ 758 w 763"/>
                  <a:gd name="T5" fmla="*/ 131 h 135"/>
                  <a:gd name="T6" fmla="*/ 763 w 763"/>
                  <a:gd name="T7" fmla="*/ 135 h 135"/>
                  <a:gd name="T8" fmla="*/ 0 w 763"/>
                  <a:gd name="T9" fmla="*/ 0 h 135"/>
                  <a:gd name="T10" fmla="*/ 14 w 763"/>
                  <a:gd name="T11" fmla="*/ 0 h 135"/>
                  <a:gd name="T12" fmla="*/ 26 w 763"/>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5">
                    <a:moveTo>
                      <a:pt x="26" y="0"/>
                    </a:moveTo>
                    <a:lnTo>
                      <a:pt x="753" y="128"/>
                    </a:lnTo>
                    <a:lnTo>
                      <a:pt x="758" y="131"/>
                    </a:lnTo>
                    <a:lnTo>
                      <a:pt x="763" y="135"/>
                    </a:lnTo>
                    <a:lnTo>
                      <a:pt x="0" y="0"/>
                    </a:lnTo>
                    <a:lnTo>
                      <a:pt x="14" y="0"/>
                    </a:lnTo>
                    <a:lnTo>
                      <a:pt x="26"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4" name="Freeform 456">
                <a:extLst>
                  <a:ext uri="{FF2B5EF4-FFF2-40B4-BE49-F238E27FC236}">
                    <a16:creationId xmlns:a16="http://schemas.microsoft.com/office/drawing/2014/main" id="{A248CA5D-5502-4D85-8763-C7BE305D942E}"/>
                  </a:ext>
                </a:extLst>
              </p:cNvPr>
              <p:cNvSpPr>
                <a:spLocks/>
              </p:cNvSpPr>
              <p:nvPr/>
            </p:nvSpPr>
            <p:spPr bwMode="auto">
              <a:xfrm>
                <a:off x="3014" y="1686"/>
                <a:ext cx="782" cy="138"/>
              </a:xfrm>
              <a:custGeom>
                <a:avLst/>
                <a:gdLst>
                  <a:gd name="T0" fmla="*/ 27 w 782"/>
                  <a:gd name="T1" fmla="*/ 0 h 138"/>
                  <a:gd name="T2" fmla="*/ 771 w 782"/>
                  <a:gd name="T3" fmla="*/ 131 h 138"/>
                  <a:gd name="T4" fmla="*/ 776 w 782"/>
                  <a:gd name="T5" fmla="*/ 135 h 138"/>
                  <a:gd name="T6" fmla="*/ 782 w 782"/>
                  <a:gd name="T7" fmla="*/ 138 h 138"/>
                  <a:gd name="T8" fmla="*/ 0 w 782"/>
                  <a:gd name="T9" fmla="*/ 0 h 138"/>
                  <a:gd name="T10" fmla="*/ 13 w 782"/>
                  <a:gd name="T11" fmla="*/ 0 h 138"/>
                  <a:gd name="T12" fmla="*/ 27 w 782"/>
                  <a:gd name="T13" fmla="*/ 0 h 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 h="138">
                    <a:moveTo>
                      <a:pt x="27" y="0"/>
                    </a:moveTo>
                    <a:lnTo>
                      <a:pt x="771" y="131"/>
                    </a:lnTo>
                    <a:lnTo>
                      <a:pt x="776" y="135"/>
                    </a:lnTo>
                    <a:lnTo>
                      <a:pt x="782" y="138"/>
                    </a:lnTo>
                    <a:lnTo>
                      <a:pt x="0" y="0"/>
                    </a:lnTo>
                    <a:lnTo>
                      <a:pt x="13" y="0"/>
                    </a:lnTo>
                    <a:lnTo>
                      <a:pt x="27"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5" name="Freeform 457">
                <a:extLst>
                  <a:ext uri="{FF2B5EF4-FFF2-40B4-BE49-F238E27FC236}">
                    <a16:creationId xmlns:a16="http://schemas.microsoft.com/office/drawing/2014/main" id="{81BC2A3E-BDD2-4308-9F56-CD6ACDC6B951}"/>
                  </a:ext>
                </a:extLst>
              </p:cNvPr>
              <p:cNvSpPr>
                <a:spLocks/>
              </p:cNvSpPr>
              <p:nvPr/>
            </p:nvSpPr>
            <p:spPr bwMode="auto">
              <a:xfrm>
                <a:off x="3000" y="1686"/>
                <a:ext cx="801" cy="140"/>
              </a:xfrm>
              <a:custGeom>
                <a:avLst/>
                <a:gdLst>
                  <a:gd name="T0" fmla="*/ 27 w 801"/>
                  <a:gd name="T1" fmla="*/ 0 h 140"/>
                  <a:gd name="T2" fmla="*/ 790 w 801"/>
                  <a:gd name="T3" fmla="*/ 135 h 140"/>
                  <a:gd name="T4" fmla="*/ 796 w 801"/>
                  <a:gd name="T5" fmla="*/ 138 h 140"/>
                  <a:gd name="T6" fmla="*/ 801 w 801"/>
                  <a:gd name="T7" fmla="*/ 140 h 140"/>
                  <a:gd name="T8" fmla="*/ 0 w 801"/>
                  <a:gd name="T9" fmla="*/ 0 h 140"/>
                  <a:gd name="T10" fmla="*/ 14 w 801"/>
                  <a:gd name="T11" fmla="*/ 0 h 140"/>
                  <a:gd name="T12" fmla="*/ 27 w 801"/>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1" h="140">
                    <a:moveTo>
                      <a:pt x="27" y="0"/>
                    </a:moveTo>
                    <a:lnTo>
                      <a:pt x="790" y="135"/>
                    </a:lnTo>
                    <a:lnTo>
                      <a:pt x="796" y="138"/>
                    </a:lnTo>
                    <a:lnTo>
                      <a:pt x="801" y="140"/>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646" name="Freeform 458">
                <a:extLst>
                  <a:ext uri="{FF2B5EF4-FFF2-40B4-BE49-F238E27FC236}">
                    <a16:creationId xmlns:a16="http://schemas.microsoft.com/office/drawing/2014/main" id="{B536D61B-D807-4F55-9E8B-F5667D0D8B41}"/>
                  </a:ext>
                </a:extLst>
              </p:cNvPr>
              <p:cNvSpPr>
                <a:spLocks/>
              </p:cNvSpPr>
              <p:nvPr/>
            </p:nvSpPr>
            <p:spPr bwMode="auto">
              <a:xfrm>
                <a:off x="2987" y="1686"/>
                <a:ext cx="820" cy="143"/>
              </a:xfrm>
              <a:custGeom>
                <a:avLst/>
                <a:gdLst>
                  <a:gd name="T0" fmla="*/ 27 w 820"/>
                  <a:gd name="T1" fmla="*/ 0 h 143"/>
                  <a:gd name="T2" fmla="*/ 809 w 820"/>
                  <a:gd name="T3" fmla="*/ 138 h 143"/>
                  <a:gd name="T4" fmla="*/ 815 w 820"/>
                  <a:gd name="T5" fmla="*/ 140 h 143"/>
                  <a:gd name="T6" fmla="*/ 820 w 820"/>
                  <a:gd name="T7" fmla="*/ 143 h 143"/>
                  <a:gd name="T8" fmla="*/ 0 w 820"/>
                  <a:gd name="T9" fmla="*/ 0 h 143"/>
                  <a:gd name="T10" fmla="*/ 13 w 820"/>
                  <a:gd name="T11" fmla="*/ 0 h 143"/>
                  <a:gd name="T12" fmla="*/ 27 w 820"/>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0" h="143">
                    <a:moveTo>
                      <a:pt x="27" y="0"/>
                    </a:moveTo>
                    <a:lnTo>
                      <a:pt x="809" y="138"/>
                    </a:lnTo>
                    <a:lnTo>
                      <a:pt x="815" y="140"/>
                    </a:lnTo>
                    <a:lnTo>
                      <a:pt x="820" y="143"/>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grpSp>
        <p:sp>
          <p:nvSpPr>
            <p:cNvPr id="11288" name="Freeform 459">
              <a:extLst>
                <a:ext uri="{FF2B5EF4-FFF2-40B4-BE49-F238E27FC236}">
                  <a16:creationId xmlns:a16="http://schemas.microsoft.com/office/drawing/2014/main" id="{01D9CE08-C987-4A23-925D-A67A2FC2744B}"/>
                </a:ext>
              </a:extLst>
            </p:cNvPr>
            <p:cNvSpPr>
              <a:spLocks/>
            </p:cNvSpPr>
            <p:nvPr/>
          </p:nvSpPr>
          <p:spPr bwMode="auto">
            <a:xfrm>
              <a:off x="2973" y="1686"/>
              <a:ext cx="838" cy="147"/>
            </a:xfrm>
            <a:custGeom>
              <a:avLst/>
              <a:gdLst>
                <a:gd name="T0" fmla="*/ 27 w 838"/>
                <a:gd name="T1" fmla="*/ 0 h 147"/>
                <a:gd name="T2" fmla="*/ 828 w 838"/>
                <a:gd name="T3" fmla="*/ 140 h 147"/>
                <a:gd name="T4" fmla="*/ 833 w 838"/>
                <a:gd name="T5" fmla="*/ 143 h 147"/>
                <a:gd name="T6" fmla="*/ 838 w 838"/>
                <a:gd name="T7" fmla="*/ 147 h 147"/>
                <a:gd name="T8" fmla="*/ 0 w 838"/>
                <a:gd name="T9" fmla="*/ 0 h 147"/>
                <a:gd name="T10" fmla="*/ 14 w 838"/>
                <a:gd name="T11" fmla="*/ 0 h 147"/>
                <a:gd name="T12" fmla="*/ 27 w 838"/>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147">
                  <a:moveTo>
                    <a:pt x="27" y="0"/>
                  </a:moveTo>
                  <a:lnTo>
                    <a:pt x="828" y="140"/>
                  </a:lnTo>
                  <a:lnTo>
                    <a:pt x="833" y="143"/>
                  </a:lnTo>
                  <a:lnTo>
                    <a:pt x="838" y="147"/>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89" name="Freeform 460">
              <a:extLst>
                <a:ext uri="{FF2B5EF4-FFF2-40B4-BE49-F238E27FC236}">
                  <a16:creationId xmlns:a16="http://schemas.microsoft.com/office/drawing/2014/main" id="{AE83B588-D374-49EF-8DC2-186DD8AED64A}"/>
                </a:ext>
              </a:extLst>
            </p:cNvPr>
            <p:cNvSpPr>
              <a:spLocks/>
            </p:cNvSpPr>
            <p:nvPr/>
          </p:nvSpPr>
          <p:spPr bwMode="auto">
            <a:xfrm>
              <a:off x="2960" y="1684"/>
              <a:ext cx="856" cy="152"/>
            </a:xfrm>
            <a:custGeom>
              <a:avLst/>
              <a:gdLst>
                <a:gd name="T0" fmla="*/ 27 w 856"/>
                <a:gd name="T1" fmla="*/ 2 h 152"/>
                <a:gd name="T2" fmla="*/ 847 w 856"/>
                <a:gd name="T3" fmla="*/ 145 h 152"/>
                <a:gd name="T4" fmla="*/ 851 w 856"/>
                <a:gd name="T5" fmla="*/ 149 h 152"/>
                <a:gd name="T6" fmla="*/ 856 w 856"/>
                <a:gd name="T7" fmla="*/ 152 h 152"/>
                <a:gd name="T8" fmla="*/ 0 w 856"/>
                <a:gd name="T9" fmla="*/ 0 h 152"/>
                <a:gd name="T10" fmla="*/ 13 w 856"/>
                <a:gd name="T11" fmla="*/ 2 h 152"/>
                <a:gd name="T12" fmla="*/ 27 w 856"/>
                <a:gd name="T13" fmla="*/ 2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6" h="152">
                  <a:moveTo>
                    <a:pt x="27" y="2"/>
                  </a:moveTo>
                  <a:lnTo>
                    <a:pt x="847" y="145"/>
                  </a:lnTo>
                  <a:lnTo>
                    <a:pt x="851" y="149"/>
                  </a:lnTo>
                  <a:lnTo>
                    <a:pt x="856" y="152"/>
                  </a:lnTo>
                  <a:lnTo>
                    <a:pt x="0" y="0"/>
                  </a:lnTo>
                  <a:lnTo>
                    <a:pt x="13" y="2"/>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0" name="Freeform 461">
              <a:extLst>
                <a:ext uri="{FF2B5EF4-FFF2-40B4-BE49-F238E27FC236}">
                  <a16:creationId xmlns:a16="http://schemas.microsoft.com/office/drawing/2014/main" id="{63824D16-1994-4687-B9D3-120C567D0AAF}"/>
                </a:ext>
              </a:extLst>
            </p:cNvPr>
            <p:cNvSpPr>
              <a:spLocks/>
            </p:cNvSpPr>
            <p:nvPr/>
          </p:nvSpPr>
          <p:spPr bwMode="auto">
            <a:xfrm>
              <a:off x="2946" y="1684"/>
              <a:ext cx="875" cy="155"/>
            </a:xfrm>
            <a:custGeom>
              <a:avLst/>
              <a:gdLst>
                <a:gd name="T0" fmla="*/ 27 w 875"/>
                <a:gd name="T1" fmla="*/ 2 h 155"/>
                <a:gd name="T2" fmla="*/ 865 w 875"/>
                <a:gd name="T3" fmla="*/ 149 h 155"/>
                <a:gd name="T4" fmla="*/ 870 w 875"/>
                <a:gd name="T5" fmla="*/ 152 h 155"/>
                <a:gd name="T6" fmla="*/ 875 w 875"/>
                <a:gd name="T7" fmla="*/ 155 h 155"/>
                <a:gd name="T8" fmla="*/ 0 w 875"/>
                <a:gd name="T9" fmla="*/ 0 h 155"/>
                <a:gd name="T10" fmla="*/ 14 w 875"/>
                <a:gd name="T11" fmla="*/ 0 h 155"/>
                <a:gd name="T12" fmla="*/ 27 w 875"/>
                <a:gd name="T13" fmla="*/ 2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5" h="155">
                  <a:moveTo>
                    <a:pt x="27" y="2"/>
                  </a:moveTo>
                  <a:lnTo>
                    <a:pt x="865" y="149"/>
                  </a:lnTo>
                  <a:lnTo>
                    <a:pt x="870" y="152"/>
                  </a:lnTo>
                  <a:lnTo>
                    <a:pt x="875" y="155"/>
                  </a:lnTo>
                  <a:lnTo>
                    <a:pt x="0" y="0"/>
                  </a:lnTo>
                  <a:lnTo>
                    <a:pt x="14" y="0"/>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1" name="Freeform 462">
              <a:extLst>
                <a:ext uri="{FF2B5EF4-FFF2-40B4-BE49-F238E27FC236}">
                  <a16:creationId xmlns:a16="http://schemas.microsoft.com/office/drawing/2014/main" id="{8F9C71FE-729A-4B4F-A03C-BBC633D28226}"/>
                </a:ext>
              </a:extLst>
            </p:cNvPr>
            <p:cNvSpPr>
              <a:spLocks/>
            </p:cNvSpPr>
            <p:nvPr/>
          </p:nvSpPr>
          <p:spPr bwMode="auto">
            <a:xfrm>
              <a:off x="2933" y="1684"/>
              <a:ext cx="893" cy="159"/>
            </a:xfrm>
            <a:custGeom>
              <a:avLst/>
              <a:gdLst>
                <a:gd name="T0" fmla="*/ 27 w 893"/>
                <a:gd name="T1" fmla="*/ 0 h 159"/>
                <a:gd name="T2" fmla="*/ 883 w 893"/>
                <a:gd name="T3" fmla="*/ 152 h 159"/>
                <a:gd name="T4" fmla="*/ 888 w 893"/>
                <a:gd name="T5" fmla="*/ 155 h 159"/>
                <a:gd name="T6" fmla="*/ 893 w 893"/>
                <a:gd name="T7" fmla="*/ 159 h 159"/>
                <a:gd name="T8" fmla="*/ 0 w 893"/>
                <a:gd name="T9" fmla="*/ 0 h 159"/>
                <a:gd name="T10" fmla="*/ 13 w 893"/>
                <a:gd name="T11" fmla="*/ 0 h 159"/>
                <a:gd name="T12" fmla="*/ 27 w 89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3" h="159">
                  <a:moveTo>
                    <a:pt x="27" y="0"/>
                  </a:moveTo>
                  <a:lnTo>
                    <a:pt x="883" y="152"/>
                  </a:lnTo>
                  <a:lnTo>
                    <a:pt x="888" y="155"/>
                  </a:lnTo>
                  <a:lnTo>
                    <a:pt x="893" y="159"/>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2" name="Freeform 463">
              <a:extLst>
                <a:ext uri="{FF2B5EF4-FFF2-40B4-BE49-F238E27FC236}">
                  <a16:creationId xmlns:a16="http://schemas.microsoft.com/office/drawing/2014/main" id="{8D2AA8B2-77BE-483C-BB46-40AACB69C9DA}"/>
                </a:ext>
              </a:extLst>
            </p:cNvPr>
            <p:cNvSpPr>
              <a:spLocks/>
            </p:cNvSpPr>
            <p:nvPr/>
          </p:nvSpPr>
          <p:spPr bwMode="auto">
            <a:xfrm>
              <a:off x="2918" y="1684"/>
              <a:ext cx="913" cy="160"/>
            </a:xfrm>
            <a:custGeom>
              <a:avLst/>
              <a:gdLst>
                <a:gd name="T0" fmla="*/ 28 w 913"/>
                <a:gd name="T1" fmla="*/ 0 h 160"/>
                <a:gd name="T2" fmla="*/ 903 w 913"/>
                <a:gd name="T3" fmla="*/ 155 h 160"/>
                <a:gd name="T4" fmla="*/ 908 w 913"/>
                <a:gd name="T5" fmla="*/ 159 h 160"/>
                <a:gd name="T6" fmla="*/ 913 w 913"/>
                <a:gd name="T7" fmla="*/ 160 h 160"/>
                <a:gd name="T8" fmla="*/ 0 w 913"/>
                <a:gd name="T9" fmla="*/ 0 h 160"/>
                <a:gd name="T10" fmla="*/ 15 w 913"/>
                <a:gd name="T11" fmla="*/ 0 h 160"/>
                <a:gd name="T12" fmla="*/ 28 w 913"/>
                <a:gd name="T13" fmla="*/ 0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3" h="160">
                  <a:moveTo>
                    <a:pt x="28" y="0"/>
                  </a:moveTo>
                  <a:lnTo>
                    <a:pt x="903" y="155"/>
                  </a:lnTo>
                  <a:lnTo>
                    <a:pt x="908" y="159"/>
                  </a:lnTo>
                  <a:lnTo>
                    <a:pt x="913" y="160"/>
                  </a:lnTo>
                  <a:lnTo>
                    <a:pt x="0" y="0"/>
                  </a:lnTo>
                  <a:lnTo>
                    <a:pt x="15" y="0"/>
                  </a:lnTo>
                  <a:lnTo>
                    <a:pt x="28" y="0"/>
                  </a:lnTo>
                  <a:close/>
                </a:path>
              </a:pathLst>
            </a:custGeom>
            <a:solidFill>
              <a:srgbClr val="CBDF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3" name="Freeform 464">
              <a:extLst>
                <a:ext uri="{FF2B5EF4-FFF2-40B4-BE49-F238E27FC236}">
                  <a16:creationId xmlns:a16="http://schemas.microsoft.com/office/drawing/2014/main" id="{6D2065A7-62EA-4424-A0A5-288F8C813ED4}"/>
                </a:ext>
              </a:extLst>
            </p:cNvPr>
            <p:cNvSpPr>
              <a:spLocks/>
            </p:cNvSpPr>
            <p:nvPr/>
          </p:nvSpPr>
          <p:spPr bwMode="auto">
            <a:xfrm>
              <a:off x="2916" y="1684"/>
              <a:ext cx="918" cy="164"/>
            </a:xfrm>
            <a:custGeom>
              <a:avLst/>
              <a:gdLst>
                <a:gd name="T0" fmla="*/ 17 w 918"/>
                <a:gd name="T1" fmla="*/ 0 h 164"/>
                <a:gd name="T2" fmla="*/ 910 w 918"/>
                <a:gd name="T3" fmla="*/ 159 h 164"/>
                <a:gd name="T4" fmla="*/ 915 w 918"/>
                <a:gd name="T5" fmla="*/ 160 h 164"/>
                <a:gd name="T6" fmla="*/ 918 w 918"/>
                <a:gd name="T7" fmla="*/ 164 h 164"/>
                <a:gd name="T8" fmla="*/ 0 w 918"/>
                <a:gd name="T9" fmla="*/ 2 h 164"/>
                <a:gd name="T10" fmla="*/ 0 w 918"/>
                <a:gd name="T11" fmla="*/ 2 h 164"/>
                <a:gd name="T12" fmla="*/ 0 w 918"/>
                <a:gd name="T13" fmla="*/ 0 h 164"/>
                <a:gd name="T14" fmla="*/ 8 w 918"/>
                <a:gd name="T15" fmla="*/ 0 h 164"/>
                <a:gd name="T16" fmla="*/ 17 w 918"/>
                <a:gd name="T17" fmla="*/ 0 h 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8" h="164">
                  <a:moveTo>
                    <a:pt x="17" y="0"/>
                  </a:moveTo>
                  <a:lnTo>
                    <a:pt x="910" y="159"/>
                  </a:lnTo>
                  <a:lnTo>
                    <a:pt x="915" y="160"/>
                  </a:lnTo>
                  <a:lnTo>
                    <a:pt x="918" y="164"/>
                  </a:lnTo>
                  <a:lnTo>
                    <a:pt x="0" y="2"/>
                  </a:lnTo>
                  <a:lnTo>
                    <a:pt x="0" y="0"/>
                  </a:lnTo>
                  <a:lnTo>
                    <a:pt x="8" y="0"/>
                  </a:lnTo>
                  <a:lnTo>
                    <a:pt x="17"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4" name="Freeform 465">
              <a:extLst>
                <a:ext uri="{FF2B5EF4-FFF2-40B4-BE49-F238E27FC236}">
                  <a16:creationId xmlns:a16="http://schemas.microsoft.com/office/drawing/2014/main" id="{54B3E08A-7CCE-47AF-B3E5-ADED62A3050F}"/>
                </a:ext>
              </a:extLst>
            </p:cNvPr>
            <p:cNvSpPr>
              <a:spLocks/>
            </p:cNvSpPr>
            <p:nvPr/>
          </p:nvSpPr>
          <p:spPr bwMode="auto">
            <a:xfrm>
              <a:off x="2914" y="1684"/>
              <a:ext cx="925" cy="167"/>
            </a:xfrm>
            <a:custGeom>
              <a:avLst/>
              <a:gdLst>
                <a:gd name="T0" fmla="*/ 4 w 925"/>
                <a:gd name="T1" fmla="*/ 0 h 167"/>
                <a:gd name="T2" fmla="*/ 917 w 925"/>
                <a:gd name="T3" fmla="*/ 160 h 167"/>
                <a:gd name="T4" fmla="*/ 920 w 925"/>
                <a:gd name="T5" fmla="*/ 164 h 167"/>
                <a:gd name="T6" fmla="*/ 925 w 925"/>
                <a:gd name="T7" fmla="*/ 167 h 167"/>
                <a:gd name="T8" fmla="*/ 0 w 925"/>
                <a:gd name="T9" fmla="*/ 3 h 167"/>
                <a:gd name="T10" fmla="*/ 0 w 925"/>
                <a:gd name="T11" fmla="*/ 2 h 167"/>
                <a:gd name="T12" fmla="*/ 2 w 925"/>
                <a:gd name="T13" fmla="*/ 0 h 167"/>
                <a:gd name="T14" fmla="*/ 4 w 925"/>
                <a:gd name="T15" fmla="*/ 0 h 167"/>
                <a:gd name="T16" fmla="*/ 4 w 925"/>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5" h="167">
                  <a:moveTo>
                    <a:pt x="4" y="0"/>
                  </a:moveTo>
                  <a:lnTo>
                    <a:pt x="917" y="160"/>
                  </a:lnTo>
                  <a:lnTo>
                    <a:pt x="920" y="164"/>
                  </a:lnTo>
                  <a:lnTo>
                    <a:pt x="925" y="167"/>
                  </a:lnTo>
                  <a:lnTo>
                    <a:pt x="0" y="3"/>
                  </a:lnTo>
                  <a:lnTo>
                    <a:pt x="0" y="2"/>
                  </a:lnTo>
                  <a:lnTo>
                    <a:pt x="2" y="0"/>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5" name="Freeform 466">
              <a:extLst>
                <a:ext uri="{FF2B5EF4-FFF2-40B4-BE49-F238E27FC236}">
                  <a16:creationId xmlns:a16="http://schemas.microsoft.com/office/drawing/2014/main" id="{2C51FCC7-B1EC-449B-9FED-CDB6559FBE39}"/>
                </a:ext>
              </a:extLst>
            </p:cNvPr>
            <p:cNvSpPr>
              <a:spLocks/>
            </p:cNvSpPr>
            <p:nvPr/>
          </p:nvSpPr>
          <p:spPr bwMode="auto">
            <a:xfrm>
              <a:off x="2912" y="1686"/>
              <a:ext cx="932" cy="169"/>
            </a:xfrm>
            <a:custGeom>
              <a:avLst/>
              <a:gdLst>
                <a:gd name="T0" fmla="*/ 4 w 932"/>
                <a:gd name="T1" fmla="*/ 0 h 169"/>
                <a:gd name="T2" fmla="*/ 922 w 932"/>
                <a:gd name="T3" fmla="*/ 162 h 169"/>
                <a:gd name="T4" fmla="*/ 927 w 932"/>
                <a:gd name="T5" fmla="*/ 165 h 169"/>
                <a:gd name="T6" fmla="*/ 932 w 932"/>
                <a:gd name="T7" fmla="*/ 169 h 169"/>
                <a:gd name="T8" fmla="*/ 0 w 932"/>
                <a:gd name="T9" fmla="*/ 3 h 169"/>
                <a:gd name="T10" fmla="*/ 2 w 932"/>
                <a:gd name="T11" fmla="*/ 1 h 169"/>
                <a:gd name="T12" fmla="*/ 4 w 932"/>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169">
                  <a:moveTo>
                    <a:pt x="4" y="0"/>
                  </a:moveTo>
                  <a:lnTo>
                    <a:pt x="922" y="162"/>
                  </a:lnTo>
                  <a:lnTo>
                    <a:pt x="927" y="165"/>
                  </a:lnTo>
                  <a:lnTo>
                    <a:pt x="932" y="169"/>
                  </a:lnTo>
                  <a:lnTo>
                    <a:pt x="0" y="3"/>
                  </a:lnTo>
                  <a:lnTo>
                    <a:pt x="2" y="1"/>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6" name="Freeform 467">
              <a:extLst>
                <a:ext uri="{FF2B5EF4-FFF2-40B4-BE49-F238E27FC236}">
                  <a16:creationId xmlns:a16="http://schemas.microsoft.com/office/drawing/2014/main" id="{E6042522-9903-43DE-97F1-F36AC46510AE}"/>
                </a:ext>
              </a:extLst>
            </p:cNvPr>
            <p:cNvSpPr>
              <a:spLocks/>
            </p:cNvSpPr>
            <p:nvPr/>
          </p:nvSpPr>
          <p:spPr bwMode="auto">
            <a:xfrm>
              <a:off x="2912" y="1687"/>
              <a:ext cx="936" cy="169"/>
            </a:xfrm>
            <a:custGeom>
              <a:avLst/>
              <a:gdLst>
                <a:gd name="T0" fmla="*/ 2 w 936"/>
                <a:gd name="T1" fmla="*/ 0 h 169"/>
                <a:gd name="T2" fmla="*/ 927 w 936"/>
                <a:gd name="T3" fmla="*/ 164 h 169"/>
                <a:gd name="T4" fmla="*/ 932 w 936"/>
                <a:gd name="T5" fmla="*/ 168 h 169"/>
                <a:gd name="T6" fmla="*/ 936 w 936"/>
                <a:gd name="T7" fmla="*/ 169 h 169"/>
                <a:gd name="T8" fmla="*/ 0 w 936"/>
                <a:gd name="T9" fmla="*/ 5 h 169"/>
                <a:gd name="T10" fmla="*/ 0 w 936"/>
                <a:gd name="T11" fmla="*/ 2 h 169"/>
                <a:gd name="T12" fmla="*/ 2 w 936"/>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6" h="169">
                  <a:moveTo>
                    <a:pt x="2" y="0"/>
                  </a:moveTo>
                  <a:lnTo>
                    <a:pt x="927" y="164"/>
                  </a:lnTo>
                  <a:lnTo>
                    <a:pt x="932" y="168"/>
                  </a:lnTo>
                  <a:lnTo>
                    <a:pt x="936" y="169"/>
                  </a:lnTo>
                  <a:lnTo>
                    <a:pt x="0" y="5"/>
                  </a:lnTo>
                  <a:lnTo>
                    <a:pt x="0" y="2"/>
                  </a:lnTo>
                  <a:lnTo>
                    <a:pt x="2"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7" name="Freeform 468">
              <a:extLst>
                <a:ext uri="{FF2B5EF4-FFF2-40B4-BE49-F238E27FC236}">
                  <a16:creationId xmlns:a16="http://schemas.microsoft.com/office/drawing/2014/main" id="{DCD55406-0531-431F-BBC5-47F9B2AC4BA8}"/>
                </a:ext>
              </a:extLst>
            </p:cNvPr>
            <p:cNvSpPr>
              <a:spLocks/>
            </p:cNvSpPr>
            <p:nvPr/>
          </p:nvSpPr>
          <p:spPr bwMode="auto">
            <a:xfrm>
              <a:off x="2911" y="1689"/>
              <a:ext cx="942" cy="171"/>
            </a:xfrm>
            <a:custGeom>
              <a:avLst/>
              <a:gdLst>
                <a:gd name="T0" fmla="*/ 1 w 942"/>
                <a:gd name="T1" fmla="*/ 0 h 171"/>
                <a:gd name="T2" fmla="*/ 933 w 942"/>
                <a:gd name="T3" fmla="*/ 166 h 171"/>
                <a:gd name="T4" fmla="*/ 937 w 942"/>
                <a:gd name="T5" fmla="*/ 167 h 171"/>
                <a:gd name="T6" fmla="*/ 942 w 942"/>
                <a:gd name="T7" fmla="*/ 171 h 171"/>
                <a:gd name="T8" fmla="*/ 0 w 942"/>
                <a:gd name="T9" fmla="*/ 5 h 171"/>
                <a:gd name="T10" fmla="*/ 1 w 942"/>
                <a:gd name="T11" fmla="*/ 3 h 171"/>
                <a:gd name="T12" fmla="*/ 1 w 942"/>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2" h="171">
                  <a:moveTo>
                    <a:pt x="1" y="0"/>
                  </a:moveTo>
                  <a:lnTo>
                    <a:pt x="933" y="166"/>
                  </a:lnTo>
                  <a:lnTo>
                    <a:pt x="937" y="167"/>
                  </a:lnTo>
                  <a:lnTo>
                    <a:pt x="942" y="171"/>
                  </a:lnTo>
                  <a:lnTo>
                    <a:pt x="0" y="5"/>
                  </a:lnTo>
                  <a:lnTo>
                    <a:pt x="1" y="3"/>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8" name="Freeform 469">
              <a:extLst>
                <a:ext uri="{FF2B5EF4-FFF2-40B4-BE49-F238E27FC236}">
                  <a16:creationId xmlns:a16="http://schemas.microsoft.com/office/drawing/2014/main" id="{3DE63FD5-12AB-4F10-AC67-28515DE8257C}"/>
                </a:ext>
              </a:extLst>
            </p:cNvPr>
            <p:cNvSpPr>
              <a:spLocks/>
            </p:cNvSpPr>
            <p:nvPr/>
          </p:nvSpPr>
          <p:spPr bwMode="auto">
            <a:xfrm>
              <a:off x="2911" y="1692"/>
              <a:ext cx="945" cy="171"/>
            </a:xfrm>
            <a:custGeom>
              <a:avLst/>
              <a:gdLst>
                <a:gd name="T0" fmla="*/ 1 w 945"/>
                <a:gd name="T1" fmla="*/ 0 h 171"/>
                <a:gd name="T2" fmla="*/ 937 w 945"/>
                <a:gd name="T3" fmla="*/ 164 h 171"/>
                <a:gd name="T4" fmla="*/ 942 w 945"/>
                <a:gd name="T5" fmla="*/ 168 h 171"/>
                <a:gd name="T6" fmla="*/ 945 w 945"/>
                <a:gd name="T7" fmla="*/ 171 h 171"/>
                <a:gd name="T8" fmla="*/ 0 w 945"/>
                <a:gd name="T9" fmla="*/ 4 h 171"/>
                <a:gd name="T10" fmla="*/ 0 w 945"/>
                <a:gd name="T11" fmla="*/ 2 h 171"/>
                <a:gd name="T12" fmla="*/ 1 w 945"/>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5" h="171">
                  <a:moveTo>
                    <a:pt x="1" y="0"/>
                  </a:moveTo>
                  <a:lnTo>
                    <a:pt x="937" y="164"/>
                  </a:lnTo>
                  <a:lnTo>
                    <a:pt x="942" y="168"/>
                  </a:lnTo>
                  <a:lnTo>
                    <a:pt x="945" y="171"/>
                  </a:lnTo>
                  <a:lnTo>
                    <a:pt x="0" y="4"/>
                  </a:lnTo>
                  <a:lnTo>
                    <a:pt x="0" y="2"/>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299" name="Freeform 470">
              <a:extLst>
                <a:ext uri="{FF2B5EF4-FFF2-40B4-BE49-F238E27FC236}">
                  <a16:creationId xmlns:a16="http://schemas.microsoft.com/office/drawing/2014/main" id="{7DBC2147-69D6-44A0-ABB0-63CC73D1C1ED}"/>
                </a:ext>
              </a:extLst>
            </p:cNvPr>
            <p:cNvSpPr>
              <a:spLocks/>
            </p:cNvSpPr>
            <p:nvPr/>
          </p:nvSpPr>
          <p:spPr bwMode="auto">
            <a:xfrm>
              <a:off x="2911" y="1694"/>
              <a:ext cx="950" cy="172"/>
            </a:xfrm>
            <a:custGeom>
              <a:avLst/>
              <a:gdLst>
                <a:gd name="T0" fmla="*/ 0 w 950"/>
                <a:gd name="T1" fmla="*/ 0 h 172"/>
                <a:gd name="T2" fmla="*/ 942 w 950"/>
                <a:gd name="T3" fmla="*/ 166 h 172"/>
                <a:gd name="T4" fmla="*/ 945 w 950"/>
                <a:gd name="T5" fmla="*/ 169 h 172"/>
                <a:gd name="T6" fmla="*/ 950 w 950"/>
                <a:gd name="T7" fmla="*/ 172 h 172"/>
                <a:gd name="T8" fmla="*/ 0 w 950"/>
                <a:gd name="T9" fmla="*/ 3 h 172"/>
                <a:gd name="T10" fmla="*/ 0 w 950"/>
                <a:gd name="T11" fmla="*/ 2 h 172"/>
                <a:gd name="T12" fmla="*/ 0 w 950"/>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0" h="172">
                  <a:moveTo>
                    <a:pt x="0" y="0"/>
                  </a:moveTo>
                  <a:lnTo>
                    <a:pt x="942" y="166"/>
                  </a:lnTo>
                  <a:lnTo>
                    <a:pt x="945" y="169"/>
                  </a:lnTo>
                  <a:lnTo>
                    <a:pt x="950" y="172"/>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0" name="Freeform 471">
              <a:extLst>
                <a:ext uri="{FF2B5EF4-FFF2-40B4-BE49-F238E27FC236}">
                  <a16:creationId xmlns:a16="http://schemas.microsoft.com/office/drawing/2014/main" id="{F7F0E3FA-686B-4799-AEEF-1C79333CA18C}"/>
                </a:ext>
              </a:extLst>
            </p:cNvPr>
            <p:cNvSpPr>
              <a:spLocks/>
            </p:cNvSpPr>
            <p:nvPr/>
          </p:nvSpPr>
          <p:spPr bwMode="auto">
            <a:xfrm>
              <a:off x="2911" y="1696"/>
              <a:ext cx="954" cy="172"/>
            </a:xfrm>
            <a:custGeom>
              <a:avLst/>
              <a:gdLst>
                <a:gd name="T0" fmla="*/ 0 w 954"/>
                <a:gd name="T1" fmla="*/ 0 h 172"/>
                <a:gd name="T2" fmla="*/ 945 w 954"/>
                <a:gd name="T3" fmla="*/ 167 h 172"/>
                <a:gd name="T4" fmla="*/ 950 w 954"/>
                <a:gd name="T5" fmla="*/ 170 h 172"/>
                <a:gd name="T6" fmla="*/ 954 w 954"/>
                <a:gd name="T7" fmla="*/ 172 h 172"/>
                <a:gd name="T8" fmla="*/ 0 w 954"/>
                <a:gd name="T9" fmla="*/ 5 h 172"/>
                <a:gd name="T10" fmla="*/ 0 w 954"/>
                <a:gd name="T11" fmla="*/ 1 h 172"/>
                <a:gd name="T12" fmla="*/ 0 w 954"/>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4" h="172">
                  <a:moveTo>
                    <a:pt x="0" y="0"/>
                  </a:moveTo>
                  <a:lnTo>
                    <a:pt x="945" y="167"/>
                  </a:lnTo>
                  <a:lnTo>
                    <a:pt x="950" y="170"/>
                  </a:lnTo>
                  <a:lnTo>
                    <a:pt x="954" y="172"/>
                  </a:lnTo>
                  <a:lnTo>
                    <a:pt x="0" y="5"/>
                  </a:lnTo>
                  <a:lnTo>
                    <a:pt x="0" y="1"/>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1" name="Freeform 472">
              <a:extLst>
                <a:ext uri="{FF2B5EF4-FFF2-40B4-BE49-F238E27FC236}">
                  <a16:creationId xmlns:a16="http://schemas.microsoft.com/office/drawing/2014/main" id="{54542AFB-D3FF-4EF0-848C-853AF52BF335}"/>
                </a:ext>
              </a:extLst>
            </p:cNvPr>
            <p:cNvSpPr>
              <a:spLocks/>
            </p:cNvSpPr>
            <p:nvPr/>
          </p:nvSpPr>
          <p:spPr bwMode="auto">
            <a:xfrm>
              <a:off x="2911" y="1697"/>
              <a:ext cx="957" cy="174"/>
            </a:xfrm>
            <a:custGeom>
              <a:avLst/>
              <a:gdLst>
                <a:gd name="T0" fmla="*/ 0 w 957"/>
                <a:gd name="T1" fmla="*/ 0 h 174"/>
                <a:gd name="T2" fmla="*/ 950 w 957"/>
                <a:gd name="T3" fmla="*/ 169 h 174"/>
                <a:gd name="T4" fmla="*/ 954 w 957"/>
                <a:gd name="T5" fmla="*/ 171 h 174"/>
                <a:gd name="T6" fmla="*/ 957 w 957"/>
                <a:gd name="T7" fmla="*/ 174 h 174"/>
                <a:gd name="T8" fmla="*/ 0 w 957"/>
                <a:gd name="T9" fmla="*/ 6 h 174"/>
                <a:gd name="T10" fmla="*/ 0 w 957"/>
                <a:gd name="T11" fmla="*/ 4 h 174"/>
                <a:gd name="T12" fmla="*/ 0 w 957"/>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4">
                  <a:moveTo>
                    <a:pt x="0" y="0"/>
                  </a:moveTo>
                  <a:lnTo>
                    <a:pt x="950" y="169"/>
                  </a:lnTo>
                  <a:lnTo>
                    <a:pt x="954" y="171"/>
                  </a:lnTo>
                  <a:lnTo>
                    <a:pt x="957" y="174"/>
                  </a:lnTo>
                  <a:lnTo>
                    <a:pt x="0" y="6"/>
                  </a:lnTo>
                  <a:lnTo>
                    <a:pt x="0" y="4"/>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2" name="Freeform 473">
              <a:extLst>
                <a:ext uri="{FF2B5EF4-FFF2-40B4-BE49-F238E27FC236}">
                  <a16:creationId xmlns:a16="http://schemas.microsoft.com/office/drawing/2014/main" id="{59A3411E-14BB-46CC-A0DE-B1B385C136DA}"/>
                </a:ext>
              </a:extLst>
            </p:cNvPr>
            <p:cNvSpPr>
              <a:spLocks/>
            </p:cNvSpPr>
            <p:nvPr/>
          </p:nvSpPr>
          <p:spPr bwMode="auto">
            <a:xfrm>
              <a:off x="2911" y="1701"/>
              <a:ext cx="962" cy="174"/>
            </a:xfrm>
            <a:custGeom>
              <a:avLst/>
              <a:gdLst>
                <a:gd name="T0" fmla="*/ 0 w 962"/>
                <a:gd name="T1" fmla="*/ 0 h 174"/>
                <a:gd name="T2" fmla="*/ 954 w 962"/>
                <a:gd name="T3" fmla="*/ 167 h 174"/>
                <a:gd name="T4" fmla="*/ 957 w 962"/>
                <a:gd name="T5" fmla="*/ 170 h 174"/>
                <a:gd name="T6" fmla="*/ 962 w 962"/>
                <a:gd name="T7" fmla="*/ 174 h 174"/>
                <a:gd name="T8" fmla="*/ 0 w 962"/>
                <a:gd name="T9" fmla="*/ 3 h 174"/>
                <a:gd name="T10" fmla="*/ 0 w 962"/>
                <a:gd name="T11" fmla="*/ 2 h 174"/>
                <a:gd name="T12" fmla="*/ 0 w 962"/>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2" h="174">
                  <a:moveTo>
                    <a:pt x="0" y="0"/>
                  </a:moveTo>
                  <a:lnTo>
                    <a:pt x="954" y="167"/>
                  </a:lnTo>
                  <a:lnTo>
                    <a:pt x="957" y="170"/>
                  </a:lnTo>
                  <a:lnTo>
                    <a:pt x="962" y="174"/>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3" name="Freeform 474">
              <a:extLst>
                <a:ext uri="{FF2B5EF4-FFF2-40B4-BE49-F238E27FC236}">
                  <a16:creationId xmlns:a16="http://schemas.microsoft.com/office/drawing/2014/main" id="{723298B3-4B8C-43F0-A142-A5A8BAE78255}"/>
                </a:ext>
              </a:extLst>
            </p:cNvPr>
            <p:cNvSpPr>
              <a:spLocks/>
            </p:cNvSpPr>
            <p:nvPr/>
          </p:nvSpPr>
          <p:spPr bwMode="auto">
            <a:xfrm>
              <a:off x="2911" y="1703"/>
              <a:ext cx="966" cy="175"/>
            </a:xfrm>
            <a:custGeom>
              <a:avLst/>
              <a:gdLst>
                <a:gd name="T0" fmla="*/ 0 w 966"/>
                <a:gd name="T1" fmla="*/ 0 h 175"/>
                <a:gd name="T2" fmla="*/ 957 w 966"/>
                <a:gd name="T3" fmla="*/ 168 h 175"/>
                <a:gd name="T4" fmla="*/ 962 w 966"/>
                <a:gd name="T5" fmla="*/ 172 h 175"/>
                <a:gd name="T6" fmla="*/ 966 w 966"/>
                <a:gd name="T7" fmla="*/ 175 h 175"/>
                <a:gd name="T8" fmla="*/ 0 w 966"/>
                <a:gd name="T9" fmla="*/ 5 h 175"/>
                <a:gd name="T10" fmla="*/ 0 w 966"/>
                <a:gd name="T11" fmla="*/ 1 h 175"/>
                <a:gd name="T12" fmla="*/ 0 w 966"/>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6" h="175">
                  <a:moveTo>
                    <a:pt x="0" y="0"/>
                  </a:moveTo>
                  <a:lnTo>
                    <a:pt x="957" y="168"/>
                  </a:lnTo>
                  <a:lnTo>
                    <a:pt x="962" y="172"/>
                  </a:lnTo>
                  <a:lnTo>
                    <a:pt x="966" y="175"/>
                  </a:lnTo>
                  <a:lnTo>
                    <a:pt x="0" y="5"/>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4" name="Freeform 475">
              <a:extLst>
                <a:ext uri="{FF2B5EF4-FFF2-40B4-BE49-F238E27FC236}">
                  <a16:creationId xmlns:a16="http://schemas.microsoft.com/office/drawing/2014/main" id="{B0D9C9E5-7742-4346-AC56-A60211A01E07}"/>
                </a:ext>
              </a:extLst>
            </p:cNvPr>
            <p:cNvSpPr>
              <a:spLocks/>
            </p:cNvSpPr>
            <p:nvPr/>
          </p:nvSpPr>
          <p:spPr bwMode="auto">
            <a:xfrm>
              <a:off x="2911" y="1704"/>
              <a:ext cx="969" cy="176"/>
            </a:xfrm>
            <a:custGeom>
              <a:avLst/>
              <a:gdLst>
                <a:gd name="T0" fmla="*/ 0 w 969"/>
                <a:gd name="T1" fmla="*/ 0 h 176"/>
                <a:gd name="T2" fmla="*/ 962 w 969"/>
                <a:gd name="T3" fmla="*/ 171 h 176"/>
                <a:gd name="T4" fmla="*/ 966 w 969"/>
                <a:gd name="T5" fmla="*/ 174 h 176"/>
                <a:gd name="T6" fmla="*/ 969 w 969"/>
                <a:gd name="T7" fmla="*/ 176 h 176"/>
                <a:gd name="T8" fmla="*/ 0 w 969"/>
                <a:gd name="T9" fmla="*/ 5 h 176"/>
                <a:gd name="T10" fmla="*/ 0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2" y="171"/>
                  </a:lnTo>
                  <a:lnTo>
                    <a:pt x="966" y="174"/>
                  </a:lnTo>
                  <a:lnTo>
                    <a:pt x="969" y="176"/>
                  </a:lnTo>
                  <a:lnTo>
                    <a:pt x="0" y="5"/>
                  </a:lnTo>
                  <a:lnTo>
                    <a:pt x="0"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5" name="Freeform 476">
              <a:extLst>
                <a:ext uri="{FF2B5EF4-FFF2-40B4-BE49-F238E27FC236}">
                  <a16:creationId xmlns:a16="http://schemas.microsoft.com/office/drawing/2014/main" id="{6DCCD357-7997-4BFF-BF13-F19B56E1C8B5}"/>
                </a:ext>
              </a:extLst>
            </p:cNvPr>
            <p:cNvSpPr>
              <a:spLocks/>
            </p:cNvSpPr>
            <p:nvPr/>
          </p:nvSpPr>
          <p:spPr bwMode="auto">
            <a:xfrm>
              <a:off x="2911" y="1708"/>
              <a:ext cx="972" cy="175"/>
            </a:xfrm>
            <a:custGeom>
              <a:avLst/>
              <a:gdLst>
                <a:gd name="T0" fmla="*/ 0 w 972"/>
                <a:gd name="T1" fmla="*/ 0 h 175"/>
                <a:gd name="T2" fmla="*/ 966 w 972"/>
                <a:gd name="T3" fmla="*/ 170 h 175"/>
                <a:gd name="T4" fmla="*/ 969 w 972"/>
                <a:gd name="T5" fmla="*/ 172 h 175"/>
                <a:gd name="T6" fmla="*/ 972 w 972"/>
                <a:gd name="T7" fmla="*/ 175 h 175"/>
                <a:gd name="T8" fmla="*/ 1 w 972"/>
                <a:gd name="T9" fmla="*/ 3 h 175"/>
                <a:gd name="T10" fmla="*/ 0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66" y="170"/>
                  </a:lnTo>
                  <a:lnTo>
                    <a:pt x="969" y="172"/>
                  </a:lnTo>
                  <a:lnTo>
                    <a:pt x="972" y="175"/>
                  </a:lnTo>
                  <a:lnTo>
                    <a:pt x="1" y="3"/>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6" name="Freeform 477">
              <a:extLst>
                <a:ext uri="{FF2B5EF4-FFF2-40B4-BE49-F238E27FC236}">
                  <a16:creationId xmlns:a16="http://schemas.microsoft.com/office/drawing/2014/main" id="{3B8C002B-9704-4324-840B-A61C1DCC67B0}"/>
                </a:ext>
              </a:extLst>
            </p:cNvPr>
            <p:cNvSpPr>
              <a:spLocks/>
            </p:cNvSpPr>
            <p:nvPr/>
          </p:nvSpPr>
          <p:spPr bwMode="auto">
            <a:xfrm>
              <a:off x="2911" y="1709"/>
              <a:ext cx="977" cy="178"/>
            </a:xfrm>
            <a:custGeom>
              <a:avLst/>
              <a:gdLst>
                <a:gd name="T0" fmla="*/ 0 w 977"/>
                <a:gd name="T1" fmla="*/ 0 h 178"/>
                <a:gd name="T2" fmla="*/ 969 w 977"/>
                <a:gd name="T3" fmla="*/ 171 h 178"/>
                <a:gd name="T4" fmla="*/ 972 w 977"/>
                <a:gd name="T5" fmla="*/ 174 h 178"/>
                <a:gd name="T6" fmla="*/ 977 w 977"/>
                <a:gd name="T7" fmla="*/ 178 h 178"/>
                <a:gd name="T8" fmla="*/ 1 w 977"/>
                <a:gd name="T9" fmla="*/ 5 h 178"/>
                <a:gd name="T10" fmla="*/ 1 w 977"/>
                <a:gd name="T11" fmla="*/ 4 h 178"/>
                <a:gd name="T12" fmla="*/ 0 w 977"/>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7" h="178">
                  <a:moveTo>
                    <a:pt x="0" y="0"/>
                  </a:moveTo>
                  <a:lnTo>
                    <a:pt x="969" y="171"/>
                  </a:lnTo>
                  <a:lnTo>
                    <a:pt x="972" y="174"/>
                  </a:lnTo>
                  <a:lnTo>
                    <a:pt x="977" y="178"/>
                  </a:lnTo>
                  <a:lnTo>
                    <a:pt x="1" y="5"/>
                  </a:lnTo>
                  <a:lnTo>
                    <a:pt x="1"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7" name="Freeform 478">
              <a:extLst>
                <a:ext uri="{FF2B5EF4-FFF2-40B4-BE49-F238E27FC236}">
                  <a16:creationId xmlns:a16="http://schemas.microsoft.com/office/drawing/2014/main" id="{12494A9A-03F6-4D96-9780-D03256B6D34B}"/>
                </a:ext>
              </a:extLst>
            </p:cNvPr>
            <p:cNvSpPr>
              <a:spLocks/>
            </p:cNvSpPr>
            <p:nvPr/>
          </p:nvSpPr>
          <p:spPr bwMode="auto">
            <a:xfrm>
              <a:off x="2912" y="1711"/>
              <a:ext cx="980" cy="177"/>
            </a:xfrm>
            <a:custGeom>
              <a:avLst/>
              <a:gdLst>
                <a:gd name="T0" fmla="*/ 0 w 980"/>
                <a:gd name="T1" fmla="*/ 0 h 177"/>
                <a:gd name="T2" fmla="*/ 971 w 980"/>
                <a:gd name="T3" fmla="*/ 172 h 177"/>
                <a:gd name="T4" fmla="*/ 976 w 980"/>
                <a:gd name="T5" fmla="*/ 176 h 177"/>
                <a:gd name="T6" fmla="*/ 980 w 980"/>
                <a:gd name="T7" fmla="*/ 177 h 177"/>
                <a:gd name="T8" fmla="*/ 2 w 980"/>
                <a:gd name="T9" fmla="*/ 5 h 177"/>
                <a:gd name="T10" fmla="*/ 0 w 980"/>
                <a:gd name="T11" fmla="*/ 3 h 177"/>
                <a:gd name="T12" fmla="*/ 0 w 980"/>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0" h="177">
                  <a:moveTo>
                    <a:pt x="0" y="0"/>
                  </a:moveTo>
                  <a:lnTo>
                    <a:pt x="971" y="172"/>
                  </a:lnTo>
                  <a:lnTo>
                    <a:pt x="976" y="176"/>
                  </a:lnTo>
                  <a:lnTo>
                    <a:pt x="980" y="177"/>
                  </a:lnTo>
                  <a:lnTo>
                    <a:pt x="2" y="5"/>
                  </a:lnTo>
                  <a:lnTo>
                    <a:pt x="0" y="3"/>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8" name="Freeform 479">
              <a:extLst>
                <a:ext uri="{FF2B5EF4-FFF2-40B4-BE49-F238E27FC236}">
                  <a16:creationId xmlns:a16="http://schemas.microsoft.com/office/drawing/2014/main" id="{FBD669C8-3221-40EF-8A57-2B18F06AC9B4}"/>
                </a:ext>
              </a:extLst>
            </p:cNvPr>
            <p:cNvSpPr>
              <a:spLocks/>
            </p:cNvSpPr>
            <p:nvPr/>
          </p:nvSpPr>
          <p:spPr bwMode="auto">
            <a:xfrm>
              <a:off x="2912" y="1714"/>
              <a:ext cx="983" cy="178"/>
            </a:xfrm>
            <a:custGeom>
              <a:avLst/>
              <a:gdLst>
                <a:gd name="T0" fmla="*/ 0 w 983"/>
                <a:gd name="T1" fmla="*/ 0 h 178"/>
                <a:gd name="T2" fmla="*/ 976 w 983"/>
                <a:gd name="T3" fmla="*/ 173 h 178"/>
                <a:gd name="T4" fmla="*/ 980 w 983"/>
                <a:gd name="T5" fmla="*/ 174 h 178"/>
                <a:gd name="T6" fmla="*/ 983 w 983"/>
                <a:gd name="T7" fmla="*/ 178 h 178"/>
                <a:gd name="T8" fmla="*/ 4 w 983"/>
                <a:gd name="T9" fmla="*/ 5 h 178"/>
                <a:gd name="T10" fmla="*/ 4 w 983"/>
                <a:gd name="T11" fmla="*/ 5 h 178"/>
                <a:gd name="T12" fmla="*/ 4 w 983"/>
                <a:gd name="T13" fmla="*/ 5 h 178"/>
                <a:gd name="T14" fmla="*/ 2 w 983"/>
                <a:gd name="T15" fmla="*/ 2 h 178"/>
                <a:gd name="T16" fmla="*/ 0 w 983"/>
                <a:gd name="T17" fmla="*/ 0 h 1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3" h="178">
                  <a:moveTo>
                    <a:pt x="0" y="0"/>
                  </a:moveTo>
                  <a:lnTo>
                    <a:pt x="976" y="173"/>
                  </a:lnTo>
                  <a:lnTo>
                    <a:pt x="980" y="174"/>
                  </a:lnTo>
                  <a:lnTo>
                    <a:pt x="983" y="178"/>
                  </a:lnTo>
                  <a:lnTo>
                    <a:pt x="4" y="5"/>
                  </a:lnTo>
                  <a:lnTo>
                    <a:pt x="2" y="2"/>
                  </a:lnTo>
                  <a:lnTo>
                    <a:pt x="0" y="0"/>
                  </a:lnTo>
                  <a:close/>
                </a:path>
              </a:pathLst>
            </a:custGeom>
            <a:solidFill>
              <a:srgbClr val="D0E2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09" name="Freeform 480">
              <a:extLst>
                <a:ext uri="{FF2B5EF4-FFF2-40B4-BE49-F238E27FC236}">
                  <a16:creationId xmlns:a16="http://schemas.microsoft.com/office/drawing/2014/main" id="{60170DA4-0E77-4C1F-B6C7-C202840A1C21}"/>
                </a:ext>
              </a:extLst>
            </p:cNvPr>
            <p:cNvSpPr>
              <a:spLocks/>
            </p:cNvSpPr>
            <p:nvPr/>
          </p:nvSpPr>
          <p:spPr bwMode="auto">
            <a:xfrm>
              <a:off x="2914" y="1716"/>
              <a:ext cx="985" cy="179"/>
            </a:xfrm>
            <a:custGeom>
              <a:avLst/>
              <a:gdLst>
                <a:gd name="T0" fmla="*/ 0 w 985"/>
                <a:gd name="T1" fmla="*/ 0 h 179"/>
                <a:gd name="T2" fmla="*/ 978 w 985"/>
                <a:gd name="T3" fmla="*/ 172 h 179"/>
                <a:gd name="T4" fmla="*/ 981 w 985"/>
                <a:gd name="T5" fmla="*/ 176 h 179"/>
                <a:gd name="T6" fmla="*/ 985 w 985"/>
                <a:gd name="T7" fmla="*/ 179 h 179"/>
                <a:gd name="T8" fmla="*/ 4 w 985"/>
                <a:gd name="T9" fmla="*/ 5 h 179"/>
                <a:gd name="T10" fmla="*/ 4 w 985"/>
                <a:gd name="T11" fmla="*/ 3 h 179"/>
                <a:gd name="T12" fmla="*/ 2 w 985"/>
                <a:gd name="T13" fmla="*/ 3 h 179"/>
                <a:gd name="T14" fmla="*/ 2 w 985"/>
                <a:gd name="T15" fmla="*/ 2 h 179"/>
                <a:gd name="T16" fmla="*/ 0 w 985"/>
                <a:gd name="T17" fmla="*/ 0 h 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5" h="179">
                  <a:moveTo>
                    <a:pt x="0" y="0"/>
                  </a:moveTo>
                  <a:lnTo>
                    <a:pt x="978" y="172"/>
                  </a:lnTo>
                  <a:lnTo>
                    <a:pt x="981" y="176"/>
                  </a:lnTo>
                  <a:lnTo>
                    <a:pt x="985" y="179"/>
                  </a:lnTo>
                  <a:lnTo>
                    <a:pt x="4" y="5"/>
                  </a:lnTo>
                  <a:lnTo>
                    <a:pt x="4" y="3"/>
                  </a:lnTo>
                  <a:lnTo>
                    <a:pt x="2" y="3"/>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0" name="Freeform 481">
              <a:extLst>
                <a:ext uri="{FF2B5EF4-FFF2-40B4-BE49-F238E27FC236}">
                  <a16:creationId xmlns:a16="http://schemas.microsoft.com/office/drawing/2014/main" id="{44993170-627B-4710-AACD-D70B814F7A11}"/>
                </a:ext>
              </a:extLst>
            </p:cNvPr>
            <p:cNvSpPr>
              <a:spLocks/>
            </p:cNvSpPr>
            <p:nvPr/>
          </p:nvSpPr>
          <p:spPr bwMode="auto">
            <a:xfrm>
              <a:off x="2916" y="1719"/>
              <a:ext cx="986" cy="178"/>
            </a:xfrm>
            <a:custGeom>
              <a:avLst/>
              <a:gdLst>
                <a:gd name="T0" fmla="*/ 0 w 986"/>
                <a:gd name="T1" fmla="*/ 0 h 178"/>
                <a:gd name="T2" fmla="*/ 979 w 986"/>
                <a:gd name="T3" fmla="*/ 173 h 178"/>
                <a:gd name="T4" fmla="*/ 983 w 986"/>
                <a:gd name="T5" fmla="*/ 176 h 178"/>
                <a:gd name="T6" fmla="*/ 986 w 986"/>
                <a:gd name="T7" fmla="*/ 178 h 178"/>
                <a:gd name="T8" fmla="*/ 3 w 986"/>
                <a:gd name="T9" fmla="*/ 5 h 178"/>
                <a:gd name="T10" fmla="*/ 2 w 986"/>
                <a:gd name="T11" fmla="*/ 2 h 178"/>
                <a:gd name="T12" fmla="*/ 0 w 98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8">
                  <a:moveTo>
                    <a:pt x="0" y="0"/>
                  </a:moveTo>
                  <a:lnTo>
                    <a:pt x="979" y="173"/>
                  </a:lnTo>
                  <a:lnTo>
                    <a:pt x="983" y="176"/>
                  </a:lnTo>
                  <a:lnTo>
                    <a:pt x="986" y="178"/>
                  </a:lnTo>
                  <a:lnTo>
                    <a:pt x="3" y="5"/>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1" name="Freeform 482">
              <a:extLst>
                <a:ext uri="{FF2B5EF4-FFF2-40B4-BE49-F238E27FC236}">
                  <a16:creationId xmlns:a16="http://schemas.microsoft.com/office/drawing/2014/main" id="{2308785A-BF62-433E-A4C3-01DC50953496}"/>
                </a:ext>
              </a:extLst>
            </p:cNvPr>
            <p:cNvSpPr>
              <a:spLocks/>
            </p:cNvSpPr>
            <p:nvPr/>
          </p:nvSpPr>
          <p:spPr bwMode="auto">
            <a:xfrm>
              <a:off x="2918" y="1721"/>
              <a:ext cx="987" cy="179"/>
            </a:xfrm>
            <a:custGeom>
              <a:avLst/>
              <a:gdLst>
                <a:gd name="T0" fmla="*/ 0 w 987"/>
                <a:gd name="T1" fmla="*/ 0 h 179"/>
                <a:gd name="T2" fmla="*/ 981 w 987"/>
                <a:gd name="T3" fmla="*/ 174 h 179"/>
                <a:gd name="T4" fmla="*/ 984 w 987"/>
                <a:gd name="T5" fmla="*/ 176 h 179"/>
                <a:gd name="T6" fmla="*/ 987 w 987"/>
                <a:gd name="T7" fmla="*/ 179 h 179"/>
                <a:gd name="T8" fmla="*/ 3 w 987"/>
                <a:gd name="T9" fmla="*/ 5 h 179"/>
                <a:gd name="T10" fmla="*/ 1 w 987"/>
                <a:gd name="T11" fmla="*/ 3 h 179"/>
                <a:gd name="T12" fmla="*/ 0 w 987"/>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7" h="179">
                  <a:moveTo>
                    <a:pt x="0" y="0"/>
                  </a:moveTo>
                  <a:lnTo>
                    <a:pt x="981" y="174"/>
                  </a:lnTo>
                  <a:lnTo>
                    <a:pt x="984" y="176"/>
                  </a:lnTo>
                  <a:lnTo>
                    <a:pt x="987" y="179"/>
                  </a:lnTo>
                  <a:lnTo>
                    <a:pt x="3" y="5"/>
                  </a:lnTo>
                  <a:lnTo>
                    <a:pt x="1" y="3"/>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2" name="Freeform 483">
              <a:extLst>
                <a:ext uri="{FF2B5EF4-FFF2-40B4-BE49-F238E27FC236}">
                  <a16:creationId xmlns:a16="http://schemas.microsoft.com/office/drawing/2014/main" id="{CBBA63DA-0DAE-4C48-9298-0A5268664B7F}"/>
                </a:ext>
              </a:extLst>
            </p:cNvPr>
            <p:cNvSpPr>
              <a:spLocks/>
            </p:cNvSpPr>
            <p:nvPr/>
          </p:nvSpPr>
          <p:spPr bwMode="auto">
            <a:xfrm>
              <a:off x="2919" y="1724"/>
              <a:ext cx="990" cy="180"/>
            </a:xfrm>
            <a:custGeom>
              <a:avLst/>
              <a:gdLst>
                <a:gd name="T0" fmla="*/ 0 w 990"/>
                <a:gd name="T1" fmla="*/ 0 h 180"/>
                <a:gd name="T2" fmla="*/ 983 w 990"/>
                <a:gd name="T3" fmla="*/ 173 h 180"/>
                <a:gd name="T4" fmla="*/ 986 w 990"/>
                <a:gd name="T5" fmla="*/ 176 h 180"/>
                <a:gd name="T6" fmla="*/ 990 w 990"/>
                <a:gd name="T7" fmla="*/ 180 h 180"/>
                <a:gd name="T8" fmla="*/ 5 w 990"/>
                <a:gd name="T9" fmla="*/ 6 h 180"/>
                <a:gd name="T10" fmla="*/ 4 w 990"/>
                <a:gd name="T11" fmla="*/ 2 h 180"/>
                <a:gd name="T12" fmla="*/ 0 w 990"/>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0" h="180">
                  <a:moveTo>
                    <a:pt x="0" y="0"/>
                  </a:moveTo>
                  <a:lnTo>
                    <a:pt x="983" y="173"/>
                  </a:lnTo>
                  <a:lnTo>
                    <a:pt x="986" y="176"/>
                  </a:lnTo>
                  <a:lnTo>
                    <a:pt x="990" y="180"/>
                  </a:lnTo>
                  <a:lnTo>
                    <a:pt x="5" y="6"/>
                  </a:lnTo>
                  <a:lnTo>
                    <a:pt x="4"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3" name="Freeform 484">
              <a:extLst>
                <a:ext uri="{FF2B5EF4-FFF2-40B4-BE49-F238E27FC236}">
                  <a16:creationId xmlns:a16="http://schemas.microsoft.com/office/drawing/2014/main" id="{315EAEFE-94A5-43A3-A06B-CFB9E6A2FEB6}"/>
                </a:ext>
              </a:extLst>
            </p:cNvPr>
            <p:cNvSpPr>
              <a:spLocks/>
            </p:cNvSpPr>
            <p:nvPr/>
          </p:nvSpPr>
          <p:spPr bwMode="auto">
            <a:xfrm>
              <a:off x="2921" y="1726"/>
              <a:ext cx="991" cy="179"/>
            </a:xfrm>
            <a:custGeom>
              <a:avLst/>
              <a:gdLst>
                <a:gd name="T0" fmla="*/ 0 w 991"/>
                <a:gd name="T1" fmla="*/ 0 h 179"/>
                <a:gd name="T2" fmla="*/ 984 w 991"/>
                <a:gd name="T3" fmla="*/ 174 h 179"/>
                <a:gd name="T4" fmla="*/ 988 w 991"/>
                <a:gd name="T5" fmla="*/ 178 h 179"/>
                <a:gd name="T6" fmla="*/ 991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4" y="174"/>
                  </a:lnTo>
                  <a:lnTo>
                    <a:pt x="988" y="178"/>
                  </a:lnTo>
                  <a:lnTo>
                    <a:pt x="991" y="179"/>
                  </a:lnTo>
                  <a:lnTo>
                    <a:pt x="5" y="5"/>
                  </a:lnTo>
                  <a:lnTo>
                    <a:pt x="3" y="4"/>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4" name="Freeform 485">
              <a:extLst>
                <a:ext uri="{FF2B5EF4-FFF2-40B4-BE49-F238E27FC236}">
                  <a16:creationId xmlns:a16="http://schemas.microsoft.com/office/drawing/2014/main" id="{302AB8D9-3C82-49FE-8909-0CE4C2D867D5}"/>
                </a:ext>
              </a:extLst>
            </p:cNvPr>
            <p:cNvSpPr>
              <a:spLocks/>
            </p:cNvSpPr>
            <p:nvPr/>
          </p:nvSpPr>
          <p:spPr bwMode="auto">
            <a:xfrm>
              <a:off x="2924" y="1730"/>
              <a:ext cx="991" cy="179"/>
            </a:xfrm>
            <a:custGeom>
              <a:avLst/>
              <a:gdLst>
                <a:gd name="T0" fmla="*/ 0 w 991"/>
                <a:gd name="T1" fmla="*/ 0 h 179"/>
                <a:gd name="T2" fmla="*/ 985 w 991"/>
                <a:gd name="T3" fmla="*/ 174 h 179"/>
                <a:gd name="T4" fmla="*/ 988 w 991"/>
                <a:gd name="T5" fmla="*/ 175 h 179"/>
                <a:gd name="T6" fmla="*/ 991 w 991"/>
                <a:gd name="T7" fmla="*/ 179 h 179"/>
                <a:gd name="T8" fmla="*/ 4 w 991"/>
                <a:gd name="T9" fmla="*/ 5 h 179"/>
                <a:gd name="T10" fmla="*/ 2 w 991"/>
                <a:gd name="T11" fmla="*/ 1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5" y="174"/>
                  </a:lnTo>
                  <a:lnTo>
                    <a:pt x="988" y="175"/>
                  </a:lnTo>
                  <a:lnTo>
                    <a:pt x="991" y="179"/>
                  </a:lnTo>
                  <a:lnTo>
                    <a:pt x="4" y="5"/>
                  </a:lnTo>
                  <a:lnTo>
                    <a:pt x="2" y="1"/>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5" name="Freeform 486">
              <a:extLst>
                <a:ext uri="{FF2B5EF4-FFF2-40B4-BE49-F238E27FC236}">
                  <a16:creationId xmlns:a16="http://schemas.microsoft.com/office/drawing/2014/main" id="{806331A4-C43F-4286-90E6-4AAEF76ABC01}"/>
                </a:ext>
              </a:extLst>
            </p:cNvPr>
            <p:cNvSpPr>
              <a:spLocks/>
            </p:cNvSpPr>
            <p:nvPr/>
          </p:nvSpPr>
          <p:spPr bwMode="auto">
            <a:xfrm>
              <a:off x="2926" y="1731"/>
              <a:ext cx="993" cy="181"/>
            </a:xfrm>
            <a:custGeom>
              <a:avLst/>
              <a:gdLst>
                <a:gd name="T0" fmla="*/ 0 w 993"/>
                <a:gd name="T1" fmla="*/ 0 h 181"/>
                <a:gd name="T2" fmla="*/ 986 w 993"/>
                <a:gd name="T3" fmla="*/ 174 h 181"/>
                <a:gd name="T4" fmla="*/ 989 w 993"/>
                <a:gd name="T5" fmla="*/ 178 h 181"/>
                <a:gd name="T6" fmla="*/ 993 w 993"/>
                <a:gd name="T7" fmla="*/ 181 h 181"/>
                <a:gd name="T8" fmla="*/ 3 w 993"/>
                <a:gd name="T9" fmla="*/ 5 h 181"/>
                <a:gd name="T10" fmla="*/ 2 w 993"/>
                <a:gd name="T11" fmla="*/ 4 h 181"/>
                <a:gd name="T12" fmla="*/ 0 w 993"/>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3" h="181">
                  <a:moveTo>
                    <a:pt x="0" y="0"/>
                  </a:moveTo>
                  <a:lnTo>
                    <a:pt x="986" y="174"/>
                  </a:lnTo>
                  <a:lnTo>
                    <a:pt x="989" y="178"/>
                  </a:lnTo>
                  <a:lnTo>
                    <a:pt x="993" y="181"/>
                  </a:lnTo>
                  <a:lnTo>
                    <a:pt x="3"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6" name="Freeform 487">
              <a:extLst>
                <a:ext uri="{FF2B5EF4-FFF2-40B4-BE49-F238E27FC236}">
                  <a16:creationId xmlns:a16="http://schemas.microsoft.com/office/drawing/2014/main" id="{EE22A048-982E-47F5-A654-2A2925DCA897}"/>
                </a:ext>
              </a:extLst>
            </p:cNvPr>
            <p:cNvSpPr>
              <a:spLocks/>
            </p:cNvSpPr>
            <p:nvPr/>
          </p:nvSpPr>
          <p:spPr bwMode="auto">
            <a:xfrm>
              <a:off x="2928" y="1735"/>
              <a:ext cx="994" cy="179"/>
            </a:xfrm>
            <a:custGeom>
              <a:avLst/>
              <a:gdLst>
                <a:gd name="T0" fmla="*/ 0 w 994"/>
                <a:gd name="T1" fmla="*/ 0 h 179"/>
                <a:gd name="T2" fmla="*/ 987 w 994"/>
                <a:gd name="T3" fmla="*/ 174 h 179"/>
                <a:gd name="T4" fmla="*/ 991 w 994"/>
                <a:gd name="T5" fmla="*/ 177 h 179"/>
                <a:gd name="T6" fmla="*/ 994 w 994"/>
                <a:gd name="T7" fmla="*/ 179 h 179"/>
                <a:gd name="T8" fmla="*/ 3 w 994"/>
                <a:gd name="T9" fmla="*/ 5 h 179"/>
                <a:gd name="T10" fmla="*/ 1 w 994"/>
                <a:gd name="T11" fmla="*/ 1 h 179"/>
                <a:gd name="T12" fmla="*/ 0 w 994"/>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4" h="179">
                  <a:moveTo>
                    <a:pt x="0" y="0"/>
                  </a:moveTo>
                  <a:lnTo>
                    <a:pt x="987" y="174"/>
                  </a:lnTo>
                  <a:lnTo>
                    <a:pt x="991" y="177"/>
                  </a:lnTo>
                  <a:lnTo>
                    <a:pt x="994" y="179"/>
                  </a:lnTo>
                  <a:lnTo>
                    <a:pt x="3" y="5"/>
                  </a:lnTo>
                  <a:lnTo>
                    <a:pt x="1"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7" name="Freeform 488">
              <a:extLst>
                <a:ext uri="{FF2B5EF4-FFF2-40B4-BE49-F238E27FC236}">
                  <a16:creationId xmlns:a16="http://schemas.microsoft.com/office/drawing/2014/main" id="{0FB2D877-8A5E-4C7B-8118-0CCC77A6CEEA}"/>
                </a:ext>
              </a:extLst>
            </p:cNvPr>
            <p:cNvSpPr>
              <a:spLocks/>
            </p:cNvSpPr>
            <p:nvPr/>
          </p:nvSpPr>
          <p:spPr bwMode="auto">
            <a:xfrm>
              <a:off x="2929" y="1736"/>
              <a:ext cx="997" cy="181"/>
            </a:xfrm>
            <a:custGeom>
              <a:avLst/>
              <a:gdLst>
                <a:gd name="T0" fmla="*/ 0 w 997"/>
                <a:gd name="T1" fmla="*/ 0 h 181"/>
                <a:gd name="T2" fmla="*/ 990 w 997"/>
                <a:gd name="T3" fmla="*/ 176 h 181"/>
                <a:gd name="T4" fmla="*/ 993 w 997"/>
                <a:gd name="T5" fmla="*/ 178 h 181"/>
                <a:gd name="T6" fmla="*/ 997 w 997"/>
                <a:gd name="T7" fmla="*/ 181 h 181"/>
                <a:gd name="T8" fmla="*/ 4 w 997"/>
                <a:gd name="T9" fmla="*/ 5 h 181"/>
                <a:gd name="T10" fmla="*/ 2 w 997"/>
                <a:gd name="T11" fmla="*/ 4 h 181"/>
                <a:gd name="T12" fmla="*/ 0 w 997"/>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7" h="181">
                  <a:moveTo>
                    <a:pt x="0" y="0"/>
                  </a:moveTo>
                  <a:lnTo>
                    <a:pt x="990" y="176"/>
                  </a:lnTo>
                  <a:lnTo>
                    <a:pt x="993" y="178"/>
                  </a:lnTo>
                  <a:lnTo>
                    <a:pt x="997" y="181"/>
                  </a:lnTo>
                  <a:lnTo>
                    <a:pt x="4"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8" name="Freeform 489">
              <a:extLst>
                <a:ext uri="{FF2B5EF4-FFF2-40B4-BE49-F238E27FC236}">
                  <a16:creationId xmlns:a16="http://schemas.microsoft.com/office/drawing/2014/main" id="{F2626740-C6FD-449A-8778-32D9D9C86C77}"/>
                </a:ext>
              </a:extLst>
            </p:cNvPr>
            <p:cNvSpPr>
              <a:spLocks/>
            </p:cNvSpPr>
            <p:nvPr/>
          </p:nvSpPr>
          <p:spPr bwMode="auto">
            <a:xfrm>
              <a:off x="2931" y="1740"/>
              <a:ext cx="998" cy="181"/>
            </a:xfrm>
            <a:custGeom>
              <a:avLst/>
              <a:gdLst>
                <a:gd name="T0" fmla="*/ 0 w 998"/>
                <a:gd name="T1" fmla="*/ 0 h 181"/>
                <a:gd name="T2" fmla="*/ 991 w 998"/>
                <a:gd name="T3" fmla="*/ 174 h 181"/>
                <a:gd name="T4" fmla="*/ 995 w 998"/>
                <a:gd name="T5" fmla="*/ 177 h 181"/>
                <a:gd name="T6" fmla="*/ 998 w 998"/>
                <a:gd name="T7" fmla="*/ 181 h 181"/>
                <a:gd name="T8" fmla="*/ 3 w 998"/>
                <a:gd name="T9" fmla="*/ 5 h 181"/>
                <a:gd name="T10" fmla="*/ 2 w 998"/>
                <a:gd name="T11" fmla="*/ 1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1" y="174"/>
                  </a:lnTo>
                  <a:lnTo>
                    <a:pt x="995" y="177"/>
                  </a:lnTo>
                  <a:lnTo>
                    <a:pt x="998" y="181"/>
                  </a:lnTo>
                  <a:lnTo>
                    <a:pt x="3" y="5"/>
                  </a:lnTo>
                  <a:lnTo>
                    <a:pt x="2"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19" name="Freeform 490">
              <a:extLst>
                <a:ext uri="{FF2B5EF4-FFF2-40B4-BE49-F238E27FC236}">
                  <a16:creationId xmlns:a16="http://schemas.microsoft.com/office/drawing/2014/main" id="{2C0A71EB-A0F2-48A9-BBD8-5FEE874EEB57}"/>
                </a:ext>
              </a:extLst>
            </p:cNvPr>
            <p:cNvSpPr>
              <a:spLocks/>
            </p:cNvSpPr>
            <p:nvPr/>
          </p:nvSpPr>
          <p:spPr bwMode="auto">
            <a:xfrm>
              <a:off x="2933" y="1741"/>
              <a:ext cx="999" cy="181"/>
            </a:xfrm>
            <a:custGeom>
              <a:avLst/>
              <a:gdLst>
                <a:gd name="T0" fmla="*/ 0 w 999"/>
                <a:gd name="T1" fmla="*/ 0 h 181"/>
                <a:gd name="T2" fmla="*/ 993 w 999"/>
                <a:gd name="T3" fmla="*/ 176 h 181"/>
                <a:gd name="T4" fmla="*/ 996 w 999"/>
                <a:gd name="T5" fmla="*/ 180 h 181"/>
                <a:gd name="T6" fmla="*/ 999 w 999"/>
                <a:gd name="T7" fmla="*/ 181 h 181"/>
                <a:gd name="T8" fmla="*/ 5 w 999"/>
                <a:gd name="T9" fmla="*/ 5 h 181"/>
                <a:gd name="T10" fmla="*/ 1 w 999"/>
                <a:gd name="T11" fmla="*/ 4 h 181"/>
                <a:gd name="T12" fmla="*/ 0 w 999"/>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9" h="181">
                  <a:moveTo>
                    <a:pt x="0" y="0"/>
                  </a:moveTo>
                  <a:lnTo>
                    <a:pt x="993" y="176"/>
                  </a:lnTo>
                  <a:lnTo>
                    <a:pt x="996" y="180"/>
                  </a:lnTo>
                  <a:lnTo>
                    <a:pt x="999" y="181"/>
                  </a:lnTo>
                  <a:lnTo>
                    <a:pt x="5" y="5"/>
                  </a:lnTo>
                  <a:lnTo>
                    <a:pt x="1"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0" name="Freeform 491">
              <a:extLst>
                <a:ext uri="{FF2B5EF4-FFF2-40B4-BE49-F238E27FC236}">
                  <a16:creationId xmlns:a16="http://schemas.microsoft.com/office/drawing/2014/main" id="{8E614DBE-D7AC-45F8-BDC0-73E02000F02F}"/>
                </a:ext>
              </a:extLst>
            </p:cNvPr>
            <p:cNvSpPr>
              <a:spLocks/>
            </p:cNvSpPr>
            <p:nvPr/>
          </p:nvSpPr>
          <p:spPr bwMode="auto">
            <a:xfrm>
              <a:off x="2934" y="1745"/>
              <a:ext cx="1002" cy="181"/>
            </a:xfrm>
            <a:custGeom>
              <a:avLst/>
              <a:gdLst>
                <a:gd name="T0" fmla="*/ 0 w 1002"/>
                <a:gd name="T1" fmla="*/ 0 h 181"/>
                <a:gd name="T2" fmla="*/ 995 w 1002"/>
                <a:gd name="T3" fmla="*/ 176 h 181"/>
                <a:gd name="T4" fmla="*/ 998 w 1002"/>
                <a:gd name="T5" fmla="*/ 177 h 181"/>
                <a:gd name="T6" fmla="*/ 1002 w 1002"/>
                <a:gd name="T7" fmla="*/ 181 h 181"/>
                <a:gd name="T8" fmla="*/ 6 w 1002"/>
                <a:gd name="T9" fmla="*/ 5 h 181"/>
                <a:gd name="T10" fmla="*/ 4 w 1002"/>
                <a:gd name="T11" fmla="*/ 1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5" y="176"/>
                  </a:lnTo>
                  <a:lnTo>
                    <a:pt x="998" y="177"/>
                  </a:lnTo>
                  <a:lnTo>
                    <a:pt x="1002" y="181"/>
                  </a:lnTo>
                  <a:lnTo>
                    <a:pt x="6" y="5"/>
                  </a:lnTo>
                  <a:lnTo>
                    <a:pt x="4"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1" name="Freeform 492">
              <a:extLst>
                <a:ext uri="{FF2B5EF4-FFF2-40B4-BE49-F238E27FC236}">
                  <a16:creationId xmlns:a16="http://schemas.microsoft.com/office/drawing/2014/main" id="{0B99953D-D123-49E2-88D1-9479F4CAD524}"/>
                </a:ext>
              </a:extLst>
            </p:cNvPr>
            <p:cNvSpPr>
              <a:spLocks/>
            </p:cNvSpPr>
            <p:nvPr/>
          </p:nvSpPr>
          <p:spPr bwMode="auto">
            <a:xfrm>
              <a:off x="2938" y="1746"/>
              <a:ext cx="1001" cy="183"/>
            </a:xfrm>
            <a:custGeom>
              <a:avLst/>
              <a:gdLst>
                <a:gd name="T0" fmla="*/ 0 w 1001"/>
                <a:gd name="T1" fmla="*/ 0 h 183"/>
                <a:gd name="T2" fmla="*/ 994 w 1001"/>
                <a:gd name="T3" fmla="*/ 176 h 183"/>
                <a:gd name="T4" fmla="*/ 998 w 1001"/>
                <a:gd name="T5" fmla="*/ 180 h 183"/>
                <a:gd name="T6" fmla="*/ 1001 w 1001"/>
                <a:gd name="T7" fmla="*/ 183 h 183"/>
                <a:gd name="T8" fmla="*/ 3 w 1001"/>
                <a:gd name="T9" fmla="*/ 6 h 183"/>
                <a:gd name="T10" fmla="*/ 2 w 1001"/>
                <a:gd name="T11" fmla="*/ 4 h 183"/>
                <a:gd name="T12" fmla="*/ 0 w 1001"/>
                <a:gd name="T13" fmla="*/ 0 h 18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3">
                  <a:moveTo>
                    <a:pt x="0" y="0"/>
                  </a:moveTo>
                  <a:lnTo>
                    <a:pt x="994" y="176"/>
                  </a:lnTo>
                  <a:lnTo>
                    <a:pt x="998" y="180"/>
                  </a:lnTo>
                  <a:lnTo>
                    <a:pt x="1001" y="183"/>
                  </a:lnTo>
                  <a:lnTo>
                    <a:pt x="3" y="6"/>
                  </a:lnTo>
                  <a:lnTo>
                    <a:pt x="2" y="4"/>
                  </a:lnTo>
                  <a:lnTo>
                    <a:pt x="0" y="0"/>
                  </a:lnTo>
                  <a:close/>
                </a:path>
              </a:pathLst>
            </a:custGeom>
            <a:solidFill>
              <a:srgbClr val="D5E5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2" name="Freeform 493">
              <a:extLst>
                <a:ext uri="{FF2B5EF4-FFF2-40B4-BE49-F238E27FC236}">
                  <a16:creationId xmlns:a16="http://schemas.microsoft.com/office/drawing/2014/main" id="{71BAC6CC-7B88-4A08-A852-3EE10B846E2F}"/>
                </a:ext>
              </a:extLst>
            </p:cNvPr>
            <p:cNvSpPr>
              <a:spLocks/>
            </p:cNvSpPr>
            <p:nvPr/>
          </p:nvSpPr>
          <p:spPr bwMode="auto">
            <a:xfrm>
              <a:off x="2940" y="1750"/>
              <a:ext cx="1002" cy="181"/>
            </a:xfrm>
            <a:custGeom>
              <a:avLst/>
              <a:gdLst>
                <a:gd name="T0" fmla="*/ 0 w 1002"/>
                <a:gd name="T1" fmla="*/ 0 h 181"/>
                <a:gd name="T2" fmla="*/ 996 w 1002"/>
                <a:gd name="T3" fmla="*/ 176 h 181"/>
                <a:gd name="T4" fmla="*/ 999 w 1002"/>
                <a:gd name="T5" fmla="*/ 179 h 181"/>
                <a:gd name="T6" fmla="*/ 1002 w 1002"/>
                <a:gd name="T7" fmla="*/ 181 h 181"/>
                <a:gd name="T8" fmla="*/ 3 w 1002"/>
                <a:gd name="T9" fmla="*/ 5 h 181"/>
                <a:gd name="T10" fmla="*/ 1 w 1002"/>
                <a:gd name="T11" fmla="*/ 2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6" y="176"/>
                  </a:lnTo>
                  <a:lnTo>
                    <a:pt x="999" y="179"/>
                  </a:lnTo>
                  <a:lnTo>
                    <a:pt x="1002" y="181"/>
                  </a:lnTo>
                  <a:lnTo>
                    <a:pt x="3" y="5"/>
                  </a:lnTo>
                  <a:lnTo>
                    <a:pt x="1"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3" name="Freeform 494">
              <a:extLst>
                <a:ext uri="{FF2B5EF4-FFF2-40B4-BE49-F238E27FC236}">
                  <a16:creationId xmlns:a16="http://schemas.microsoft.com/office/drawing/2014/main" id="{2A568588-002B-4BCD-9EC3-81A9119D558B}"/>
                </a:ext>
              </a:extLst>
            </p:cNvPr>
            <p:cNvSpPr>
              <a:spLocks/>
            </p:cNvSpPr>
            <p:nvPr/>
          </p:nvSpPr>
          <p:spPr bwMode="auto">
            <a:xfrm>
              <a:off x="2941" y="1752"/>
              <a:ext cx="1005" cy="182"/>
            </a:xfrm>
            <a:custGeom>
              <a:avLst/>
              <a:gdLst>
                <a:gd name="T0" fmla="*/ 0 w 1005"/>
                <a:gd name="T1" fmla="*/ 0 h 182"/>
                <a:gd name="T2" fmla="*/ 998 w 1005"/>
                <a:gd name="T3" fmla="*/ 177 h 182"/>
                <a:gd name="T4" fmla="*/ 1000 w 1005"/>
                <a:gd name="T5" fmla="*/ 179 h 182"/>
                <a:gd name="T6" fmla="*/ 1003 w 1005"/>
                <a:gd name="T7" fmla="*/ 180 h 182"/>
                <a:gd name="T8" fmla="*/ 1003 w 1005"/>
                <a:gd name="T9" fmla="*/ 182 h 182"/>
                <a:gd name="T10" fmla="*/ 1005 w 1005"/>
                <a:gd name="T11" fmla="*/ 182 h 182"/>
                <a:gd name="T12" fmla="*/ 4 w 1005"/>
                <a:gd name="T13" fmla="*/ 6 h 182"/>
                <a:gd name="T14" fmla="*/ 2 w 1005"/>
                <a:gd name="T15" fmla="*/ 3 h 182"/>
                <a:gd name="T16" fmla="*/ 0 w 1005"/>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05" h="182">
                  <a:moveTo>
                    <a:pt x="0" y="0"/>
                  </a:moveTo>
                  <a:lnTo>
                    <a:pt x="998" y="177"/>
                  </a:lnTo>
                  <a:lnTo>
                    <a:pt x="1000" y="179"/>
                  </a:lnTo>
                  <a:lnTo>
                    <a:pt x="1003" y="180"/>
                  </a:lnTo>
                  <a:lnTo>
                    <a:pt x="1003" y="182"/>
                  </a:lnTo>
                  <a:lnTo>
                    <a:pt x="1005" y="182"/>
                  </a:lnTo>
                  <a:lnTo>
                    <a:pt x="4" y="6"/>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4" name="Freeform 495">
              <a:extLst>
                <a:ext uri="{FF2B5EF4-FFF2-40B4-BE49-F238E27FC236}">
                  <a16:creationId xmlns:a16="http://schemas.microsoft.com/office/drawing/2014/main" id="{BFF43830-A025-4936-8EE2-5F25ACCC3F94}"/>
                </a:ext>
              </a:extLst>
            </p:cNvPr>
            <p:cNvSpPr>
              <a:spLocks/>
            </p:cNvSpPr>
            <p:nvPr/>
          </p:nvSpPr>
          <p:spPr bwMode="auto">
            <a:xfrm>
              <a:off x="2943" y="1755"/>
              <a:ext cx="1013" cy="182"/>
            </a:xfrm>
            <a:custGeom>
              <a:avLst/>
              <a:gdLst>
                <a:gd name="T0" fmla="*/ 0 w 1013"/>
                <a:gd name="T1" fmla="*/ 0 h 182"/>
                <a:gd name="T2" fmla="*/ 999 w 1013"/>
                <a:gd name="T3" fmla="*/ 176 h 182"/>
                <a:gd name="T4" fmla="*/ 999 w 1013"/>
                <a:gd name="T5" fmla="*/ 177 h 182"/>
                <a:gd name="T6" fmla="*/ 1001 w 1013"/>
                <a:gd name="T7" fmla="*/ 177 h 182"/>
                <a:gd name="T8" fmla="*/ 1006 w 1013"/>
                <a:gd name="T9" fmla="*/ 181 h 182"/>
                <a:gd name="T10" fmla="*/ 1013 w 1013"/>
                <a:gd name="T11" fmla="*/ 182 h 182"/>
                <a:gd name="T12" fmla="*/ 5 w 1013"/>
                <a:gd name="T13" fmla="*/ 5 h 182"/>
                <a:gd name="T14" fmla="*/ 2 w 1013"/>
                <a:gd name="T15" fmla="*/ 3 h 182"/>
                <a:gd name="T16" fmla="*/ 0 w 1013"/>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82">
                  <a:moveTo>
                    <a:pt x="0" y="0"/>
                  </a:moveTo>
                  <a:lnTo>
                    <a:pt x="999" y="176"/>
                  </a:lnTo>
                  <a:lnTo>
                    <a:pt x="999" y="177"/>
                  </a:lnTo>
                  <a:lnTo>
                    <a:pt x="1001" y="177"/>
                  </a:lnTo>
                  <a:lnTo>
                    <a:pt x="1006" y="181"/>
                  </a:lnTo>
                  <a:lnTo>
                    <a:pt x="1013" y="182"/>
                  </a:lnTo>
                  <a:lnTo>
                    <a:pt x="5"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5" name="Freeform 496">
              <a:extLst>
                <a:ext uri="{FF2B5EF4-FFF2-40B4-BE49-F238E27FC236}">
                  <a16:creationId xmlns:a16="http://schemas.microsoft.com/office/drawing/2014/main" id="{5F63F297-AC44-42C6-81BB-D04DB66447D6}"/>
                </a:ext>
              </a:extLst>
            </p:cNvPr>
            <p:cNvSpPr>
              <a:spLocks/>
            </p:cNvSpPr>
            <p:nvPr/>
          </p:nvSpPr>
          <p:spPr bwMode="auto">
            <a:xfrm>
              <a:off x="2945" y="1758"/>
              <a:ext cx="1014" cy="183"/>
            </a:xfrm>
            <a:custGeom>
              <a:avLst/>
              <a:gdLst>
                <a:gd name="T0" fmla="*/ 0 w 1014"/>
                <a:gd name="T1" fmla="*/ 0 h 183"/>
                <a:gd name="T2" fmla="*/ 1001 w 1014"/>
                <a:gd name="T3" fmla="*/ 176 h 183"/>
                <a:gd name="T4" fmla="*/ 1006 w 1014"/>
                <a:gd name="T5" fmla="*/ 178 h 183"/>
                <a:gd name="T6" fmla="*/ 1014 w 1014"/>
                <a:gd name="T7" fmla="*/ 181 h 183"/>
                <a:gd name="T8" fmla="*/ 1013 w 1014"/>
                <a:gd name="T9" fmla="*/ 181 h 183"/>
                <a:gd name="T10" fmla="*/ 1013 w 1014"/>
                <a:gd name="T11" fmla="*/ 183 h 183"/>
                <a:gd name="T12" fmla="*/ 5 w 1014"/>
                <a:gd name="T13" fmla="*/ 5 h 183"/>
                <a:gd name="T14" fmla="*/ 3 w 1014"/>
                <a:gd name="T15" fmla="*/ 2 h 183"/>
                <a:gd name="T16" fmla="*/ 0 w 1014"/>
                <a:gd name="T17" fmla="*/ 0 h 1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4" h="183">
                  <a:moveTo>
                    <a:pt x="0" y="0"/>
                  </a:moveTo>
                  <a:lnTo>
                    <a:pt x="1001" y="176"/>
                  </a:lnTo>
                  <a:lnTo>
                    <a:pt x="1006" y="178"/>
                  </a:lnTo>
                  <a:lnTo>
                    <a:pt x="1014" y="181"/>
                  </a:lnTo>
                  <a:lnTo>
                    <a:pt x="1013" y="181"/>
                  </a:lnTo>
                  <a:lnTo>
                    <a:pt x="1013" y="183"/>
                  </a:lnTo>
                  <a:lnTo>
                    <a:pt x="5" y="5"/>
                  </a:lnTo>
                  <a:lnTo>
                    <a:pt x="3"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6" name="Freeform 497">
              <a:extLst>
                <a:ext uri="{FF2B5EF4-FFF2-40B4-BE49-F238E27FC236}">
                  <a16:creationId xmlns:a16="http://schemas.microsoft.com/office/drawing/2014/main" id="{015500C9-EBD8-48C8-A133-AA249150F039}"/>
                </a:ext>
              </a:extLst>
            </p:cNvPr>
            <p:cNvSpPr>
              <a:spLocks/>
            </p:cNvSpPr>
            <p:nvPr/>
          </p:nvSpPr>
          <p:spPr bwMode="auto">
            <a:xfrm>
              <a:off x="2948" y="1760"/>
              <a:ext cx="1011" cy="182"/>
            </a:xfrm>
            <a:custGeom>
              <a:avLst/>
              <a:gdLst>
                <a:gd name="T0" fmla="*/ 0 w 1011"/>
                <a:gd name="T1" fmla="*/ 0 h 182"/>
                <a:gd name="T2" fmla="*/ 1008 w 1011"/>
                <a:gd name="T3" fmla="*/ 177 h 182"/>
                <a:gd name="T4" fmla="*/ 1010 w 1011"/>
                <a:gd name="T5" fmla="*/ 179 h 182"/>
                <a:gd name="T6" fmla="*/ 1011 w 1011"/>
                <a:gd name="T7" fmla="*/ 179 h 182"/>
                <a:gd name="T8" fmla="*/ 1010 w 1011"/>
                <a:gd name="T9" fmla="*/ 181 h 182"/>
                <a:gd name="T10" fmla="*/ 1008 w 1011"/>
                <a:gd name="T11" fmla="*/ 182 h 182"/>
                <a:gd name="T12" fmla="*/ 3 w 1011"/>
                <a:gd name="T13" fmla="*/ 5 h 182"/>
                <a:gd name="T14" fmla="*/ 2 w 1011"/>
                <a:gd name="T15" fmla="*/ 3 h 182"/>
                <a:gd name="T16" fmla="*/ 0 w 1011"/>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1" h="182">
                  <a:moveTo>
                    <a:pt x="0" y="0"/>
                  </a:moveTo>
                  <a:lnTo>
                    <a:pt x="1008" y="177"/>
                  </a:lnTo>
                  <a:lnTo>
                    <a:pt x="1010" y="179"/>
                  </a:lnTo>
                  <a:lnTo>
                    <a:pt x="1011" y="179"/>
                  </a:lnTo>
                  <a:lnTo>
                    <a:pt x="1010" y="181"/>
                  </a:lnTo>
                  <a:lnTo>
                    <a:pt x="1008" y="182"/>
                  </a:lnTo>
                  <a:lnTo>
                    <a:pt x="3"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7" name="Freeform 498">
              <a:extLst>
                <a:ext uri="{FF2B5EF4-FFF2-40B4-BE49-F238E27FC236}">
                  <a16:creationId xmlns:a16="http://schemas.microsoft.com/office/drawing/2014/main" id="{7E64F06C-F9E3-4549-B932-1B1E2DCF48C8}"/>
                </a:ext>
              </a:extLst>
            </p:cNvPr>
            <p:cNvSpPr>
              <a:spLocks/>
            </p:cNvSpPr>
            <p:nvPr/>
          </p:nvSpPr>
          <p:spPr bwMode="auto">
            <a:xfrm>
              <a:off x="2950" y="1763"/>
              <a:ext cx="1008" cy="181"/>
            </a:xfrm>
            <a:custGeom>
              <a:avLst/>
              <a:gdLst>
                <a:gd name="T0" fmla="*/ 0 w 1008"/>
                <a:gd name="T1" fmla="*/ 0 h 181"/>
                <a:gd name="T2" fmla="*/ 1008 w 1008"/>
                <a:gd name="T3" fmla="*/ 178 h 181"/>
                <a:gd name="T4" fmla="*/ 1006 w 1008"/>
                <a:gd name="T5" fmla="*/ 179 h 181"/>
                <a:gd name="T6" fmla="*/ 1004 w 1008"/>
                <a:gd name="T7" fmla="*/ 181 h 181"/>
                <a:gd name="T8" fmla="*/ 3 w 1008"/>
                <a:gd name="T9" fmla="*/ 5 h 181"/>
                <a:gd name="T10" fmla="*/ 1 w 1008"/>
                <a:gd name="T11" fmla="*/ 2 h 181"/>
                <a:gd name="T12" fmla="*/ 0 w 100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8" h="181">
                  <a:moveTo>
                    <a:pt x="0" y="0"/>
                  </a:moveTo>
                  <a:lnTo>
                    <a:pt x="1008" y="178"/>
                  </a:lnTo>
                  <a:lnTo>
                    <a:pt x="1006" y="179"/>
                  </a:lnTo>
                  <a:lnTo>
                    <a:pt x="1004" y="181"/>
                  </a:lnTo>
                  <a:lnTo>
                    <a:pt x="3" y="5"/>
                  </a:lnTo>
                  <a:lnTo>
                    <a:pt x="1"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8" name="Freeform 499">
              <a:extLst>
                <a:ext uri="{FF2B5EF4-FFF2-40B4-BE49-F238E27FC236}">
                  <a16:creationId xmlns:a16="http://schemas.microsoft.com/office/drawing/2014/main" id="{00FF301C-8DA5-4697-BC02-B1DBF3D713BA}"/>
                </a:ext>
              </a:extLst>
            </p:cNvPr>
            <p:cNvSpPr>
              <a:spLocks/>
            </p:cNvSpPr>
            <p:nvPr/>
          </p:nvSpPr>
          <p:spPr bwMode="auto">
            <a:xfrm>
              <a:off x="2951" y="1765"/>
              <a:ext cx="1005" cy="181"/>
            </a:xfrm>
            <a:custGeom>
              <a:avLst/>
              <a:gdLst>
                <a:gd name="T0" fmla="*/ 0 w 1005"/>
                <a:gd name="T1" fmla="*/ 0 h 181"/>
                <a:gd name="T2" fmla="*/ 1005 w 1005"/>
                <a:gd name="T3" fmla="*/ 177 h 181"/>
                <a:gd name="T4" fmla="*/ 1003 w 1005"/>
                <a:gd name="T5" fmla="*/ 179 h 181"/>
                <a:gd name="T6" fmla="*/ 1003 w 1005"/>
                <a:gd name="T7" fmla="*/ 181 h 181"/>
                <a:gd name="T8" fmla="*/ 5 w 1005"/>
                <a:gd name="T9" fmla="*/ 5 h 181"/>
                <a:gd name="T10" fmla="*/ 2 w 1005"/>
                <a:gd name="T11" fmla="*/ 3 h 181"/>
                <a:gd name="T12" fmla="*/ 0 w 1005"/>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5" h="181">
                  <a:moveTo>
                    <a:pt x="0" y="0"/>
                  </a:moveTo>
                  <a:lnTo>
                    <a:pt x="1005" y="177"/>
                  </a:lnTo>
                  <a:lnTo>
                    <a:pt x="1003" y="179"/>
                  </a:lnTo>
                  <a:lnTo>
                    <a:pt x="1003" y="181"/>
                  </a:lnTo>
                  <a:lnTo>
                    <a:pt x="5"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29" name="Freeform 500">
              <a:extLst>
                <a:ext uri="{FF2B5EF4-FFF2-40B4-BE49-F238E27FC236}">
                  <a16:creationId xmlns:a16="http://schemas.microsoft.com/office/drawing/2014/main" id="{94DB3CEC-C7A2-4E6F-8390-F31BB5457A2E}"/>
                </a:ext>
              </a:extLst>
            </p:cNvPr>
            <p:cNvSpPr>
              <a:spLocks/>
            </p:cNvSpPr>
            <p:nvPr/>
          </p:nvSpPr>
          <p:spPr bwMode="auto">
            <a:xfrm>
              <a:off x="2953" y="1768"/>
              <a:ext cx="1001" cy="180"/>
            </a:xfrm>
            <a:custGeom>
              <a:avLst/>
              <a:gdLst>
                <a:gd name="T0" fmla="*/ 0 w 1001"/>
                <a:gd name="T1" fmla="*/ 0 h 180"/>
                <a:gd name="T2" fmla="*/ 1001 w 1001"/>
                <a:gd name="T3" fmla="*/ 176 h 180"/>
                <a:gd name="T4" fmla="*/ 1001 w 1001"/>
                <a:gd name="T5" fmla="*/ 178 h 180"/>
                <a:gd name="T6" fmla="*/ 1000 w 1001"/>
                <a:gd name="T7" fmla="*/ 180 h 180"/>
                <a:gd name="T8" fmla="*/ 5 w 1001"/>
                <a:gd name="T9" fmla="*/ 5 h 180"/>
                <a:gd name="T10" fmla="*/ 3 w 1001"/>
                <a:gd name="T11" fmla="*/ 2 h 180"/>
                <a:gd name="T12" fmla="*/ 0 w 1001"/>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0">
                  <a:moveTo>
                    <a:pt x="0" y="0"/>
                  </a:moveTo>
                  <a:lnTo>
                    <a:pt x="1001" y="176"/>
                  </a:lnTo>
                  <a:lnTo>
                    <a:pt x="1001" y="178"/>
                  </a:lnTo>
                  <a:lnTo>
                    <a:pt x="1000" y="180"/>
                  </a:lnTo>
                  <a:lnTo>
                    <a:pt x="5" y="5"/>
                  </a:lnTo>
                  <a:lnTo>
                    <a:pt x="3"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0" name="Freeform 501">
              <a:extLst>
                <a:ext uri="{FF2B5EF4-FFF2-40B4-BE49-F238E27FC236}">
                  <a16:creationId xmlns:a16="http://schemas.microsoft.com/office/drawing/2014/main" id="{3954F097-52CB-4005-947C-C041C5080C65}"/>
                </a:ext>
              </a:extLst>
            </p:cNvPr>
            <p:cNvSpPr>
              <a:spLocks/>
            </p:cNvSpPr>
            <p:nvPr/>
          </p:nvSpPr>
          <p:spPr bwMode="auto">
            <a:xfrm>
              <a:off x="2956" y="1770"/>
              <a:ext cx="998" cy="181"/>
            </a:xfrm>
            <a:custGeom>
              <a:avLst/>
              <a:gdLst>
                <a:gd name="T0" fmla="*/ 0 w 998"/>
                <a:gd name="T1" fmla="*/ 0 h 181"/>
                <a:gd name="T2" fmla="*/ 998 w 998"/>
                <a:gd name="T3" fmla="*/ 176 h 181"/>
                <a:gd name="T4" fmla="*/ 997 w 998"/>
                <a:gd name="T5" fmla="*/ 178 h 181"/>
                <a:gd name="T6" fmla="*/ 995 w 998"/>
                <a:gd name="T7" fmla="*/ 181 h 181"/>
                <a:gd name="T8" fmla="*/ 4 w 998"/>
                <a:gd name="T9" fmla="*/ 5 h 181"/>
                <a:gd name="T10" fmla="*/ 2 w 998"/>
                <a:gd name="T11" fmla="*/ 3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8" y="176"/>
                  </a:lnTo>
                  <a:lnTo>
                    <a:pt x="997" y="178"/>
                  </a:lnTo>
                  <a:lnTo>
                    <a:pt x="995" y="181"/>
                  </a:lnTo>
                  <a:lnTo>
                    <a:pt x="4"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1" name="Freeform 502">
              <a:extLst>
                <a:ext uri="{FF2B5EF4-FFF2-40B4-BE49-F238E27FC236}">
                  <a16:creationId xmlns:a16="http://schemas.microsoft.com/office/drawing/2014/main" id="{BE76FE72-AC23-4ED8-8531-3DF66B880418}"/>
                </a:ext>
              </a:extLst>
            </p:cNvPr>
            <p:cNvSpPr>
              <a:spLocks/>
            </p:cNvSpPr>
            <p:nvPr/>
          </p:nvSpPr>
          <p:spPr bwMode="auto">
            <a:xfrm>
              <a:off x="2958" y="1773"/>
              <a:ext cx="995" cy="180"/>
            </a:xfrm>
            <a:custGeom>
              <a:avLst/>
              <a:gdLst>
                <a:gd name="T0" fmla="*/ 0 w 995"/>
                <a:gd name="T1" fmla="*/ 0 h 180"/>
                <a:gd name="T2" fmla="*/ 995 w 995"/>
                <a:gd name="T3" fmla="*/ 175 h 180"/>
                <a:gd name="T4" fmla="*/ 993 w 995"/>
                <a:gd name="T5" fmla="*/ 178 h 180"/>
                <a:gd name="T6" fmla="*/ 991 w 995"/>
                <a:gd name="T7" fmla="*/ 180 h 180"/>
                <a:gd name="T8" fmla="*/ 5 w 995"/>
                <a:gd name="T9" fmla="*/ 6 h 180"/>
                <a:gd name="T10" fmla="*/ 2 w 995"/>
                <a:gd name="T11" fmla="*/ 2 h 180"/>
                <a:gd name="T12" fmla="*/ 0 w 995"/>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5" h="180">
                  <a:moveTo>
                    <a:pt x="0" y="0"/>
                  </a:moveTo>
                  <a:lnTo>
                    <a:pt x="995" y="175"/>
                  </a:lnTo>
                  <a:lnTo>
                    <a:pt x="993" y="178"/>
                  </a:lnTo>
                  <a:lnTo>
                    <a:pt x="991" y="180"/>
                  </a:lnTo>
                  <a:lnTo>
                    <a:pt x="5" y="6"/>
                  </a:lnTo>
                  <a:lnTo>
                    <a:pt x="2"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2" name="Freeform 503">
              <a:extLst>
                <a:ext uri="{FF2B5EF4-FFF2-40B4-BE49-F238E27FC236}">
                  <a16:creationId xmlns:a16="http://schemas.microsoft.com/office/drawing/2014/main" id="{6A7A4477-3CD0-4AD8-855A-A173F71E6325}"/>
                </a:ext>
              </a:extLst>
            </p:cNvPr>
            <p:cNvSpPr>
              <a:spLocks/>
            </p:cNvSpPr>
            <p:nvPr/>
          </p:nvSpPr>
          <p:spPr bwMode="auto">
            <a:xfrm>
              <a:off x="2960" y="1775"/>
              <a:ext cx="991" cy="179"/>
            </a:xfrm>
            <a:custGeom>
              <a:avLst/>
              <a:gdLst>
                <a:gd name="T0" fmla="*/ 0 w 991"/>
                <a:gd name="T1" fmla="*/ 0 h 179"/>
                <a:gd name="T2" fmla="*/ 991 w 991"/>
                <a:gd name="T3" fmla="*/ 176 h 179"/>
                <a:gd name="T4" fmla="*/ 989 w 991"/>
                <a:gd name="T5" fmla="*/ 178 h 179"/>
                <a:gd name="T6" fmla="*/ 987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91" y="176"/>
                  </a:lnTo>
                  <a:lnTo>
                    <a:pt x="989" y="178"/>
                  </a:lnTo>
                  <a:lnTo>
                    <a:pt x="987" y="179"/>
                  </a:lnTo>
                  <a:lnTo>
                    <a:pt x="5" y="5"/>
                  </a:lnTo>
                  <a:lnTo>
                    <a:pt x="3" y="4"/>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3" name="Freeform 504">
              <a:extLst>
                <a:ext uri="{FF2B5EF4-FFF2-40B4-BE49-F238E27FC236}">
                  <a16:creationId xmlns:a16="http://schemas.microsoft.com/office/drawing/2014/main" id="{705D7CD8-4B81-4D44-B4E5-0D448405609B}"/>
                </a:ext>
              </a:extLst>
            </p:cNvPr>
            <p:cNvSpPr>
              <a:spLocks/>
            </p:cNvSpPr>
            <p:nvPr/>
          </p:nvSpPr>
          <p:spPr bwMode="auto">
            <a:xfrm>
              <a:off x="2963" y="1779"/>
              <a:ext cx="986" cy="177"/>
            </a:xfrm>
            <a:custGeom>
              <a:avLst/>
              <a:gdLst>
                <a:gd name="T0" fmla="*/ 0 w 986"/>
                <a:gd name="T1" fmla="*/ 0 h 177"/>
                <a:gd name="T2" fmla="*/ 986 w 986"/>
                <a:gd name="T3" fmla="*/ 174 h 177"/>
                <a:gd name="T4" fmla="*/ 984 w 986"/>
                <a:gd name="T5" fmla="*/ 175 h 177"/>
                <a:gd name="T6" fmla="*/ 983 w 986"/>
                <a:gd name="T7" fmla="*/ 177 h 177"/>
                <a:gd name="T8" fmla="*/ 4 w 986"/>
                <a:gd name="T9" fmla="*/ 5 h 177"/>
                <a:gd name="T10" fmla="*/ 2 w 986"/>
                <a:gd name="T11" fmla="*/ 1 h 177"/>
                <a:gd name="T12" fmla="*/ 0 w 986"/>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7">
                  <a:moveTo>
                    <a:pt x="0" y="0"/>
                  </a:moveTo>
                  <a:lnTo>
                    <a:pt x="986" y="174"/>
                  </a:lnTo>
                  <a:lnTo>
                    <a:pt x="984" y="175"/>
                  </a:lnTo>
                  <a:lnTo>
                    <a:pt x="983" y="177"/>
                  </a:lnTo>
                  <a:lnTo>
                    <a:pt x="4" y="5"/>
                  </a:lnTo>
                  <a:lnTo>
                    <a:pt x="2"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4" name="Freeform 505">
              <a:extLst>
                <a:ext uri="{FF2B5EF4-FFF2-40B4-BE49-F238E27FC236}">
                  <a16:creationId xmlns:a16="http://schemas.microsoft.com/office/drawing/2014/main" id="{67ECEF8B-EB5E-4113-850D-1A64FF265595}"/>
                </a:ext>
              </a:extLst>
            </p:cNvPr>
            <p:cNvSpPr>
              <a:spLocks/>
            </p:cNvSpPr>
            <p:nvPr/>
          </p:nvSpPr>
          <p:spPr bwMode="auto">
            <a:xfrm>
              <a:off x="2965" y="1780"/>
              <a:ext cx="982" cy="178"/>
            </a:xfrm>
            <a:custGeom>
              <a:avLst/>
              <a:gdLst>
                <a:gd name="T0" fmla="*/ 0 w 982"/>
                <a:gd name="T1" fmla="*/ 0 h 178"/>
                <a:gd name="T2" fmla="*/ 982 w 982"/>
                <a:gd name="T3" fmla="*/ 174 h 178"/>
                <a:gd name="T4" fmla="*/ 981 w 982"/>
                <a:gd name="T5" fmla="*/ 176 h 178"/>
                <a:gd name="T6" fmla="*/ 981 w 982"/>
                <a:gd name="T7" fmla="*/ 178 h 178"/>
                <a:gd name="T8" fmla="*/ 5 w 982"/>
                <a:gd name="T9" fmla="*/ 5 h 178"/>
                <a:gd name="T10" fmla="*/ 2 w 982"/>
                <a:gd name="T11" fmla="*/ 4 h 178"/>
                <a:gd name="T12" fmla="*/ 0 w 982"/>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2" h="178">
                  <a:moveTo>
                    <a:pt x="0" y="0"/>
                  </a:moveTo>
                  <a:lnTo>
                    <a:pt x="982" y="174"/>
                  </a:lnTo>
                  <a:lnTo>
                    <a:pt x="981" y="176"/>
                  </a:lnTo>
                  <a:lnTo>
                    <a:pt x="981" y="178"/>
                  </a:lnTo>
                  <a:lnTo>
                    <a:pt x="5" y="5"/>
                  </a:lnTo>
                  <a:lnTo>
                    <a:pt x="2" y="4"/>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5" name="Freeform 506">
              <a:extLst>
                <a:ext uri="{FF2B5EF4-FFF2-40B4-BE49-F238E27FC236}">
                  <a16:creationId xmlns:a16="http://schemas.microsoft.com/office/drawing/2014/main" id="{9910D864-3643-4117-9048-D1C265F33BFD}"/>
                </a:ext>
              </a:extLst>
            </p:cNvPr>
            <p:cNvSpPr>
              <a:spLocks/>
            </p:cNvSpPr>
            <p:nvPr/>
          </p:nvSpPr>
          <p:spPr bwMode="auto">
            <a:xfrm>
              <a:off x="2967" y="1784"/>
              <a:ext cx="979" cy="175"/>
            </a:xfrm>
            <a:custGeom>
              <a:avLst/>
              <a:gdLst>
                <a:gd name="T0" fmla="*/ 0 w 979"/>
                <a:gd name="T1" fmla="*/ 0 h 175"/>
                <a:gd name="T2" fmla="*/ 979 w 979"/>
                <a:gd name="T3" fmla="*/ 172 h 175"/>
                <a:gd name="T4" fmla="*/ 979 w 979"/>
                <a:gd name="T5" fmla="*/ 174 h 175"/>
                <a:gd name="T6" fmla="*/ 977 w 979"/>
                <a:gd name="T7" fmla="*/ 175 h 175"/>
                <a:gd name="T8" fmla="*/ 5 w 979"/>
                <a:gd name="T9" fmla="*/ 5 h 175"/>
                <a:gd name="T10" fmla="*/ 3 w 979"/>
                <a:gd name="T11" fmla="*/ 1 h 175"/>
                <a:gd name="T12" fmla="*/ 0 w 979"/>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9" h="175">
                  <a:moveTo>
                    <a:pt x="0" y="0"/>
                  </a:moveTo>
                  <a:lnTo>
                    <a:pt x="979" y="172"/>
                  </a:lnTo>
                  <a:lnTo>
                    <a:pt x="979" y="174"/>
                  </a:lnTo>
                  <a:lnTo>
                    <a:pt x="977" y="175"/>
                  </a:lnTo>
                  <a:lnTo>
                    <a:pt x="5" y="5"/>
                  </a:lnTo>
                  <a:lnTo>
                    <a:pt x="3"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6" name="Freeform 507">
              <a:extLst>
                <a:ext uri="{FF2B5EF4-FFF2-40B4-BE49-F238E27FC236}">
                  <a16:creationId xmlns:a16="http://schemas.microsoft.com/office/drawing/2014/main" id="{C810B08E-66A7-4E5A-AFBC-A4EA86579D43}"/>
                </a:ext>
              </a:extLst>
            </p:cNvPr>
            <p:cNvSpPr>
              <a:spLocks/>
            </p:cNvSpPr>
            <p:nvPr/>
          </p:nvSpPr>
          <p:spPr bwMode="auto">
            <a:xfrm>
              <a:off x="2970" y="1785"/>
              <a:ext cx="976" cy="178"/>
            </a:xfrm>
            <a:custGeom>
              <a:avLst/>
              <a:gdLst>
                <a:gd name="T0" fmla="*/ 0 w 976"/>
                <a:gd name="T1" fmla="*/ 0 h 178"/>
                <a:gd name="T2" fmla="*/ 976 w 976"/>
                <a:gd name="T3" fmla="*/ 173 h 178"/>
                <a:gd name="T4" fmla="*/ 974 w 976"/>
                <a:gd name="T5" fmla="*/ 174 h 178"/>
                <a:gd name="T6" fmla="*/ 972 w 976"/>
                <a:gd name="T7" fmla="*/ 178 h 178"/>
                <a:gd name="T8" fmla="*/ 3 w 976"/>
                <a:gd name="T9" fmla="*/ 5 h 178"/>
                <a:gd name="T10" fmla="*/ 2 w 976"/>
                <a:gd name="T11" fmla="*/ 4 h 178"/>
                <a:gd name="T12" fmla="*/ 0 w 97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178">
                  <a:moveTo>
                    <a:pt x="0" y="0"/>
                  </a:moveTo>
                  <a:lnTo>
                    <a:pt x="976" y="173"/>
                  </a:lnTo>
                  <a:lnTo>
                    <a:pt x="974" y="174"/>
                  </a:lnTo>
                  <a:lnTo>
                    <a:pt x="972" y="178"/>
                  </a:lnTo>
                  <a:lnTo>
                    <a:pt x="3" y="5"/>
                  </a:lnTo>
                  <a:lnTo>
                    <a:pt x="2"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7" name="Freeform 508">
              <a:extLst>
                <a:ext uri="{FF2B5EF4-FFF2-40B4-BE49-F238E27FC236}">
                  <a16:creationId xmlns:a16="http://schemas.microsoft.com/office/drawing/2014/main" id="{09367224-D7A6-4950-8FC9-66CF0302526A}"/>
                </a:ext>
              </a:extLst>
            </p:cNvPr>
            <p:cNvSpPr>
              <a:spLocks/>
            </p:cNvSpPr>
            <p:nvPr/>
          </p:nvSpPr>
          <p:spPr bwMode="auto">
            <a:xfrm>
              <a:off x="2972" y="1789"/>
              <a:ext cx="972" cy="175"/>
            </a:xfrm>
            <a:custGeom>
              <a:avLst/>
              <a:gdLst>
                <a:gd name="T0" fmla="*/ 0 w 972"/>
                <a:gd name="T1" fmla="*/ 0 h 175"/>
                <a:gd name="T2" fmla="*/ 972 w 972"/>
                <a:gd name="T3" fmla="*/ 170 h 175"/>
                <a:gd name="T4" fmla="*/ 970 w 972"/>
                <a:gd name="T5" fmla="*/ 174 h 175"/>
                <a:gd name="T6" fmla="*/ 969 w 972"/>
                <a:gd name="T7" fmla="*/ 175 h 175"/>
                <a:gd name="T8" fmla="*/ 5 w 972"/>
                <a:gd name="T9" fmla="*/ 5 h 175"/>
                <a:gd name="T10" fmla="*/ 1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72" y="170"/>
                  </a:lnTo>
                  <a:lnTo>
                    <a:pt x="970" y="174"/>
                  </a:lnTo>
                  <a:lnTo>
                    <a:pt x="969" y="175"/>
                  </a:lnTo>
                  <a:lnTo>
                    <a:pt x="5" y="5"/>
                  </a:lnTo>
                  <a:lnTo>
                    <a:pt x="1" y="1"/>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8" name="Freeform 509">
              <a:extLst>
                <a:ext uri="{FF2B5EF4-FFF2-40B4-BE49-F238E27FC236}">
                  <a16:creationId xmlns:a16="http://schemas.microsoft.com/office/drawing/2014/main" id="{AE4D42BE-A0E9-4416-88F4-63A880494EB4}"/>
                </a:ext>
              </a:extLst>
            </p:cNvPr>
            <p:cNvSpPr>
              <a:spLocks/>
            </p:cNvSpPr>
            <p:nvPr/>
          </p:nvSpPr>
          <p:spPr bwMode="auto">
            <a:xfrm>
              <a:off x="2973" y="1790"/>
              <a:ext cx="969" cy="176"/>
            </a:xfrm>
            <a:custGeom>
              <a:avLst/>
              <a:gdLst>
                <a:gd name="T0" fmla="*/ 0 w 969"/>
                <a:gd name="T1" fmla="*/ 0 h 176"/>
                <a:gd name="T2" fmla="*/ 969 w 969"/>
                <a:gd name="T3" fmla="*/ 173 h 176"/>
                <a:gd name="T4" fmla="*/ 968 w 969"/>
                <a:gd name="T5" fmla="*/ 174 h 176"/>
                <a:gd name="T6" fmla="*/ 966 w 969"/>
                <a:gd name="T7" fmla="*/ 176 h 176"/>
                <a:gd name="T8" fmla="*/ 5 w 969"/>
                <a:gd name="T9" fmla="*/ 7 h 176"/>
                <a:gd name="T10" fmla="*/ 4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9" y="173"/>
                  </a:lnTo>
                  <a:lnTo>
                    <a:pt x="968" y="174"/>
                  </a:lnTo>
                  <a:lnTo>
                    <a:pt x="966" y="176"/>
                  </a:lnTo>
                  <a:lnTo>
                    <a:pt x="5" y="7"/>
                  </a:lnTo>
                  <a:lnTo>
                    <a:pt x="4"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39" name="Freeform 510">
              <a:extLst>
                <a:ext uri="{FF2B5EF4-FFF2-40B4-BE49-F238E27FC236}">
                  <a16:creationId xmlns:a16="http://schemas.microsoft.com/office/drawing/2014/main" id="{260DF9F1-EB12-4AC2-AC7D-E00FEB3BFAF9}"/>
                </a:ext>
              </a:extLst>
            </p:cNvPr>
            <p:cNvSpPr>
              <a:spLocks/>
            </p:cNvSpPr>
            <p:nvPr/>
          </p:nvSpPr>
          <p:spPr bwMode="auto">
            <a:xfrm>
              <a:off x="2977" y="1794"/>
              <a:ext cx="964" cy="174"/>
            </a:xfrm>
            <a:custGeom>
              <a:avLst/>
              <a:gdLst>
                <a:gd name="T0" fmla="*/ 0 w 964"/>
                <a:gd name="T1" fmla="*/ 0 h 174"/>
                <a:gd name="T2" fmla="*/ 964 w 964"/>
                <a:gd name="T3" fmla="*/ 170 h 174"/>
                <a:gd name="T4" fmla="*/ 962 w 964"/>
                <a:gd name="T5" fmla="*/ 172 h 174"/>
                <a:gd name="T6" fmla="*/ 960 w 964"/>
                <a:gd name="T7" fmla="*/ 174 h 174"/>
                <a:gd name="T8" fmla="*/ 3 w 964"/>
                <a:gd name="T9" fmla="*/ 5 h 174"/>
                <a:gd name="T10" fmla="*/ 1 w 964"/>
                <a:gd name="T11" fmla="*/ 3 h 174"/>
                <a:gd name="T12" fmla="*/ 0 w 964"/>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4" h="174">
                  <a:moveTo>
                    <a:pt x="0" y="0"/>
                  </a:moveTo>
                  <a:lnTo>
                    <a:pt x="964" y="170"/>
                  </a:lnTo>
                  <a:lnTo>
                    <a:pt x="962" y="172"/>
                  </a:lnTo>
                  <a:lnTo>
                    <a:pt x="960" y="174"/>
                  </a:lnTo>
                  <a:lnTo>
                    <a:pt x="3" y="5"/>
                  </a:lnTo>
                  <a:lnTo>
                    <a:pt x="1"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0" name="Freeform 511">
              <a:extLst>
                <a:ext uri="{FF2B5EF4-FFF2-40B4-BE49-F238E27FC236}">
                  <a16:creationId xmlns:a16="http://schemas.microsoft.com/office/drawing/2014/main" id="{A8F19FC8-18B4-45B4-A26B-C27C374ABE38}"/>
                </a:ext>
              </a:extLst>
            </p:cNvPr>
            <p:cNvSpPr>
              <a:spLocks/>
            </p:cNvSpPr>
            <p:nvPr/>
          </p:nvSpPr>
          <p:spPr bwMode="auto">
            <a:xfrm>
              <a:off x="2978" y="1797"/>
              <a:ext cx="961" cy="173"/>
            </a:xfrm>
            <a:custGeom>
              <a:avLst/>
              <a:gdLst>
                <a:gd name="T0" fmla="*/ 0 w 961"/>
                <a:gd name="T1" fmla="*/ 0 h 173"/>
                <a:gd name="T2" fmla="*/ 961 w 961"/>
                <a:gd name="T3" fmla="*/ 169 h 173"/>
                <a:gd name="T4" fmla="*/ 959 w 961"/>
                <a:gd name="T5" fmla="*/ 171 h 173"/>
                <a:gd name="T6" fmla="*/ 958 w 961"/>
                <a:gd name="T7" fmla="*/ 173 h 173"/>
                <a:gd name="T8" fmla="*/ 5 w 961"/>
                <a:gd name="T9" fmla="*/ 5 h 173"/>
                <a:gd name="T10" fmla="*/ 2 w 961"/>
                <a:gd name="T11" fmla="*/ 2 h 173"/>
                <a:gd name="T12" fmla="*/ 0 w 961"/>
                <a:gd name="T13" fmla="*/ 0 h 1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1" h="173">
                  <a:moveTo>
                    <a:pt x="0" y="0"/>
                  </a:moveTo>
                  <a:lnTo>
                    <a:pt x="961" y="169"/>
                  </a:lnTo>
                  <a:lnTo>
                    <a:pt x="959" y="171"/>
                  </a:lnTo>
                  <a:lnTo>
                    <a:pt x="958" y="173"/>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1" name="Freeform 512">
              <a:extLst>
                <a:ext uri="{FF2B5EF4-FFF2-40B4-BE49-F238E27FC236}">
                  <a16:creationId xmlns:a16="http://schemas.microsoft.com/office/drawing/2014/main" id="{3E1AD6BE-78DE-4B36-B3BE-5ACCBEA177ED}"/>
                </a:ext>
              </a:extLst>
            </p:cNvPr>
            <p:cNvSpPr>
              <a:spLocks/>
            </p:cNvSpPr>
            <p:nvPr/>
          </p:nvSpPr>
          <p:spPr bwMode="auto">
            <a:xfrm>
              <a:off x="2980" y="1799"/>
              <a:ext cx="957" cy="172"/>
            </a:xfrm>
            <a:custGeom>
              <a:avLst/>
              <a:gdLst>
                <a:gd name="T0" fmla="*/ 0 w 957"/>
                <a:gd name="T1" fmla="*/ 0 h 172"/>
                <a:gd name="T2" fmla="*/ 957 w 957"/>
                <a:gd name="T3" fmla="*/ 169 h 172"/>
                <a:gd name="T4" fmla="*/ 956 w 957"/>
                <a:gd name="T5" fmla="*/ 171 h 172"/>
                <a:gd name="T6" fmla="*/ 954 w 957"/>
                <a:gd name="T7" fmla="*/ 172 h 172"/>
                <a:gd name="T8" fmla="*/ 5 w 957"/>
                <a:gd name="T9" fmla="*/ 5 h 172"/>
                <a:gd name="T10" fmla="*/ 3 w 957"/>
                <a:gd name="T11" fmla="*/ 3 h 172"/>
                <a:gd name="T12" fmla="*/ 0 w 957"/>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2">
                  <a:moveTo>
                    <a:pt x="0" y="0"/>
                  </a:moveTo>
                  <a:lnTo>
                    <a:pt x="957" y="169"/>
                  </a:lnTo>
                  <a:lnTo>
                    <a:pt x="956" y="171"/>
                  </a:lnTo>
                  <a:lnTo>
                    <a:pt x="954" y="172"/>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2" name="Freeform 513">
              <a:extLst>
                <a:ext uri="{FF2B5EF4-FFF2-40B4-BE49-F238E27FC236}">
                  <a16:creationId xmlns:a16="http://schemas.microsoft.com/office/drawing/2014/main" id="{2B853674-0A7F-4521-B094-2D70D4C38EAD}"/>
                </a:ext>
              </a:extLst>
            </p:cNvPr>
            <p:cNvSpPr>
              <a:spLocks/>
            </p:cNvSpPr>
            <p:nvPr/>
          </p:nvSpPr>
          <p:spPr bwMode="auto">
            <a:xfrm>
              <a:off x="2983" y="1802"/>
              <a:ext cx="953" cy="171"/>
            </a:xfrm>
            <a:custGeom>
              <a:avLst/>
              <a:gdLst>
                <a:gd name="T0" fmla="*/ 0 w 953"/>
                <a:gd name="T1" fmla="*/ 0 h 171"/>
                <a:gd name="T2" fmla="*/ 953 w 953"/>
                <a:gd name="T3" fmla="*/ 168 h 171"/>
                <a:gd name="T4" fmla="*/ 951 w 953"/>
                <a:gd name="T5" fmla="*/ 169 h 171"/>
                <a:gd name="T6" fmla="*/ 949 w 953"/>
                <a:gd name="T7" fmla="*/ 171 h 171"/>
                <a:gd name="T8" fmla="*/ 5 w 953"/>
                <a:gd name="T9" fmla="*/ 5 h 171"/>
                <a:gd name="T10" fmla="*/ 2 w 953"/>
                <a:gd name="T11" fmla="*/ 2 h 171"/>
                <a:gd name="T12" fmla="*/ 0 w 953"/>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3" h="171">
                  <a:moveTo>
                    <a:pt x="0" y="0"/>
                  </a:moveTo>
                  <a:lnTo>
                    <a:pt x="953" y="168"/>
                  </a:lnTo>
                  <a:lnTo>
                    <a:pt x="951" y="169"/>
                  </a:lnTo>
                  <a:lnTo>
                    <a:pt x="949" y="171"/>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3" name="Freeform 514">
              <a:extLst>
                <a:ext uri="{FF2B5EF4-FFF2-40B4-BE49-F238E27FC236}">
                  <a16:creationId xmlns:a16="http://schemas.microsoft.com/office/drawing/2014/main" id="{2033F560-5BBD-4A96-B554-5C3F28CBC103}"/>
                </a:ext>
              </a:extLst>
            </p:cNvPr>
            <p:cNvSpPr>
              <a:spLocks/>
            </p:cNvSpPr>
            <p:nvPr/>
          </p:nvSpPr>
          <p:spPr bwMode="auto">
            <a:xfrm>
              <a:off x="2985" y="1804"/>
              <a:ext cx="949" cy="171"/>
            </a:xfrm>
            <a:custGeom>
              <a:avLst/>
              <a:gdLst>
                <a:gd name="T0" fmla="*/ 0 w 949"/>
                <a:gd name="T1" fmla="*/ 0 h 171"/>
                <a:gd name="T2" fmla="*/ 949 w 949"/>
                <a:gd name="T3" fmla="*/ 167 h 171"/>
                <a:gd name="T4" fmla="*/ 947 w 949"/>
                <a:gd name="T5" fmla="*/ 169 h 171"/>
                <a:gd name="T6" fmla="*/ 944 w 949"/>
                <a:gd name="T7" fmla="*/ 171 h 171"/>
                <a:gd name="T8" fmla="*/ 5 w 949"/>
                <a:gd name="T9" fmla="*/ 5 h 171"/>
                <a:gd name="T10" fmla="*/ 3 w 949"/>
                <a:gd name="T11" fmla="*/ 3 h 171"/>
                <a:gd name="T12" fmla="*/ 0 w 94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9" h="171">
                  <a:moveTo>
                    <a:pt x="0" y="0"/>
                  </a:moveTo>
                  <a:lnTo>
                    <a:pt x="949" y="167"/>
                  </a:lnTo>
                  <a:lnTo>
                    <a:pt x="947" y="169"/>
                  </a:lnTo>
                  <a:lnTo>
                    <a:pt x="944" y="171"/>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4" name="Freeform 515">
              <a:extLst>
                <a:ext uri="{FF2B5EF4-FFF2-40B4-BE49-F238E27FC236}">
                  <a16:creationId xmlns:a16="http://schemas.microsoft.com/office/drawing/2014/main" id="{64E8825E-BE60-42E1-8458-62C33772EC6A}"/>
                </a:ext>
              </a:extLst>
            </p:cNvPr>
            <p:cNvSpPr>
              <a:spLocks/>
            </p:cNvSpPr>
            <p:nvPr/>
          </p:nvSpPr>
          <p:spPr bwMode="auto">
            <a:xfrm>
              <a:off x="2988" y="1807"/>
              <a:ext cx="944" cy="171"/>
            </a:xfrm>
            <a:custGeom>
              <a:avLst/>
              <a:gdLst>
                <a:gd name="T0" fmla="*/ 0 w 944"/>
                <a:gd name="T1" fmla="*/ 0 h 171"/>
                <a:gd name="T2" fmla="*/ 944 w 944"/>
                <a:gd name="T3" fmla="*/ 166 h 171"/>
                <a:gd name="T4" fmla="*/ 941 w 944"/>
                <a:gd name="T5" fmla="*/ 168 h 171"/>
                <a:gd name="T6" fmla="*/ 939 w 944"/>
                <a:gd name="T7" fmla="*/ 171 h 171"/>
                <a:gd name="T8" fmla="*/ 4 w 944"/>
                <a:gd name="T9" fmla="*/ 5 h 171"/>
                <a:gd name="T10" fmla="*/ 2 w 944"/>
                <a:gd name="T11" fmla="*/ 2 h 171"/>
                <a:gd name="T12" fmla="*/ 0 w 944"/>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4" h="171">
                  <a:moveTo>
                    <a:pt x="0" y="0"/>
                  </a:moveTo>
                  <a:lnTo>
                    <a:pt x="944" y="166"/>
                  </a:lnTo>
                  <a:lnTo>
                    <a:pt x="941" y="168"/>
                  </a:lnTo>
                  <a:lnTo>
                    <a:pt x="939" y="171"/>
                  </a:lnTo>
                  <a:lnTo>
                    <a:pt x="4"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5" name="Freeform 516">
              <a:extLst>
                <a:ext uri="{FF2B5EF4-FFF2-40B4-BE49-F238E27FC236}">
                  <a16:creationId xmlns:a16="http://schemas.microsoft.com/office/drawing/2014/main" id="{E4D5EB11-6ADA-4702-94FD-C635314F7EAB}"/>
                </a:ext>
              </a:extLst>
            </p:cNvPr>
            <p:cNvSpPr>
              <a:spLocks/>
            </p:cNvSpPr>
            <p:nvPr/>
          </p:nvSpPr>
          <p:spPr bwMode="auto">
            <a:xfrm>
              <a:off x="2990" y="1809"/>
              <a:ext cx="939" cy="171"/>
            </a:xfrm>
            <a:custGeom>
              <a:avLst/>
              <a:gdLst>
                <a:gd name="T0" fmla="*/ 0 w 939"/>
                <a:gd name="T1" fmla="*/ 0 h 171"/>
                <a:gd name="T2" fmla="*/ 939 w 939"/>
                <a:gd name="T3" fmla="*/ 166 h 171"/>
                <a:gd name="T4" fmla="*/ 937 w 939"/>
                <a:gd name="T5" fmla="*/ 169 h 171"/>
                <a:gd name="T6" fmla="*/ 936 w 939"/>
                <a:gd name="T7" fmla="*/ 171 h 171"/>
                <a:gd name="T8" fmla="*/ 5 w 939"/>
                <a:gd name="T9" fmla="*/ 5 h 171"/>
                <a:gd name="T10" fmla="*/ 2 w 939"/>
                <a:gd name="T11" fmla="*/ 3 h 171"/>
                <a:gd name="T12" fmla="*/ 0 w 93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9" h="171">
                  <a:moveTo>
                    <a:pt x="0" y="0"/>
                  </a:moveTo>
                  <a:lnTo>
                    <a:pt x="939" y="166"/>
                  </a:lnTo>
                  <a:lnTo>
                    <a:pt x="937" y="169"/>
                  </a:lnTo>
                  <a:lnTo>
                    <a:pt x="936" y="171"/>
                  </a:lnTo>
                  <a:lnTo>
                    <a:pt x="5" y="5"/>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6" name="Freeform 517">
              <a:extLst>
                <a:ext uri="{FF2B5EF4-FFF2-40B4-BE49-F238E27FC236}">
                  <a16:creationId xmlns:a16="http://schemas.microsoft.com/office/drawing/2014/main" id="{A015E7FC-033F-4DEC-B04B-50BE5A25C582}"/>
                </a:ext>
              </a:extLst>
            </p:cNvPr>
            <p:cNvSpPr>
              <a:spLocks/>
            </p:cNvSpPr>
            <p:nvPr/>
          </p:nvSpPr>
          <p:spPr bwMode="auto">
            <a:xfrm>
              <a:off x="2992" y="1812"/>
              <a:ext cx="935" cy="169"/>
            </a:xfrm>
            <a:custGeom>
              <a:avLst/>
              <a:gdLst>
                <a:gd name="T0" fmla="*/ 0 w 935"/>
                <a:gd name="T1" fmla="*/ 0 h 169"/>
                <a:gd name="T2" fmla="*/ 935 w 935"/>
                <a:gd name="T3" fmla="*/ 166 h 169"/>
                <a:gd name="T4" fmla="*/ 934 w 935"/>
                <a:gd name="T5" fmla="*/ 168 h 169"/>
                <a:gd name="T6" fmla="*/ 932 w 935"/>
                <a:gd name="T7" fmla="*/ 169 h 169"/>
                <a:gd name="T8" fmla="*/ 5 w 935"/>
                <a:gd name="T9" fmla="*/ 5 h 169"/>
                <a:gd name="T10" fmla="*/ 3 w 935"/>
                <a:gd name="T11" fmla="*/ 2 h 169"/>
                <a:gd name="T12" fmla="*/ 0 w 935"/>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5" h="169">
                  <a:moveTo>
                    <a:pt x="0" y="0"/>
                  </a:moveTo>
                  <a:lnTo>
                    <a:pt x="935" y="166"/>
                  </a:lnTo>
                  <a:lnTo>
                    <a:pt x="934" y="168"/>
                  </a:lnTo>
                  <a:lnTo>
                    <a:pt x="932" y="169"/>
                  </a:lnTo>
                  <a:lnTo>
                    <a:pt x="5" y="5"/>
                  </a:lnTo>
                  <a:lnTo>
                    <a:pt x="3" y="2"/>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7" name="Freeform 518">
              <a:extLst>
                <a:ext uri="{FF2B5EF4-FFF2-40B4-BE49-F238E27FC236}">
                  <a16:creationId xmlns:a16="http://schemas.microsoft.com/office/drawing/2014/main" id="{361B9E80-FE9C-42FB-838C-2EAC7F266F27}"/>
                </a:ext>
              </a:extLst>
            </p:cNvPr>
            <p:cNvSpPr>
              <a:spLocks/>
            </p:cNvSpPr>
            <p:nvPr/>
          </p:nvSpPr>
          <p:spPr bwMode="auto">
            <a:xfrm>
              <a:off x="2995" y="1814"/>
              <a:ext cx="931" cy="169"/>
            </a:xfrm>
            <a:custGeom>
              <a:avLst/>
              <a:gdLst>
                <a:gd name="T0" fmla="*/ 0 w 931"/>
                <a:gd name="T1" fmla="*/ 0 h 169"/>
                <a:gd name="T2" fmla="*/ 931 w 931"/>
                <a:gd name="T3" fmla="*/ 166 h 169"/>
                <a:gd name="T4" fmla="*/ 929 w 931"/>
                <a:gd name="T5" fmla="*/ 167 h 169"/>
                <a:gd name="T6" fmla="*/ 927 w 931"/>
                <a:gd name="T7" fmla="*/ 169 h 169"/>
                <a:gd name="T8" fmla="*/ 5 w 931"/>
                <a:gd name="T9" fmla="*/ 7 h 169"/>
                <a:gd name="T10" fmla="*/ 2 w 931"/>
                <a:gd name="T11" fmla="*/ 3 h 169"/>
                <a:gd name="T12" fmla="*/ 0 w 931"/>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1" h="169">
                  <a:moveTo>
                    <a:pt x="0" y="0"/>
                  </a:moveTo>
                  <a:lnTo>
                    <a:pt x="931" y="166"/>
                  </a:lnTo>
                  <a:lnTo>
                    <a:pt x="929" y="167"/>
                  </a:lnTo>
                  <a:lnTo>
                    <a:pt x="927" y="169"/>
                  </a:lnTo>
                  <a:lnTo>
                    <a:pt x="5" y="7"/>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8" name="Freeform 519">
              <a:extLst>
                <a:ext uri="{FF2B5EF4-FFF2-40B4-BE49-F238E27FC236}">
                  <a16:creationId xmlns:a16="http://schemas.microsoft.com/office/drawing/2014/main" id="{0E1C59C5-0CA2-480B-8CB6-C13BC2890096}"/>
                </a:ext>
              </a:extLst>
            </p:cNvPr>
            <p:cNvSpPr>
              <a:spLocks/>
            </p:cNvSpPr>
            <p:nvPr/>
          </p:nvSpPr>
          <p:spPr bwMode="auto">
            <a:xfrm>
              <a:off x="2997" y="1817"/>
              <a:ext cx="927" cy="168"/>
            </a:xfrm>
            <a:custGeom>
              <a:avLst/>
              <a:gdLst>
                <a:gd name="T0" fmla="*/ 0 w 927"/>
                <a:gd name="T1" fmla="*/ 0 h 168"/>
                <a:gd name="T2" fmla="*/ 927 w 927"/>
                <a:gd name="T3" fmla="*/ 164 h 168"/>
                <a:gd name="T4" fmla="*/ 925 w 927"/>
                <a:gd name="T5" fmla="*/ 166 h 168"/>
                <a:gd name="T6" fmla="*/ 923 w 927"/>
                <a:gd name="T7" fmla="*/ 168 h 168"/>
                <a:gd name="T8" fmla="*/ 5 w 927"/>
                <a:gd name="T9" fmla="*/ 5 h 168"/>
                <a:gd name="T10" fmla="*/ 3 w 927"/>
                <a:gd name="T11" fmla="*/ 4 h 168"/>
                <a:gd name="T12" fmla="*/ 0 w 927"/>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7" h="168">
                  <a:moveTo>
                    <a:pt x="0" y="0"/>
                  </a:moveTo>
                  <a:lnTo>
                    <a:pt x="927" y="164"/>
                  </a:lnTo>
                  <a:lnTo>
                    <a:pt x="925" y="166"/>
                  </a:lnTo>
                  <a:lnTo>
                    <a:pt x="923" y="168"/>
                  </a:lnTo>
                  <a:lnTo>
                    <a:pt x="5" y="5"/>
                  </a:lnTo>
                  <a:lnTo>
                    <a:pt x="3" y="4"/>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49" name="Freeform 520">
              <a:extLst>
                <a:ext uri="{FF2B5EF4-FFF2-40B4-BE49-F238E27FC236}">
                  <a16:creationId xmlns:a16="http://schemas.microsoft.com/office/drawing/2014/main" id="{A5543173-4B3D-44CA-ABF5-9B4B936EC3EB}"/>
                </a:ext>
              </a:extLst>
            </p:cNvPr>
            <p:cNvSpPr>
              <a:spLocks/>
            </p:cNvSpPr>
            <p:nvPr/>
          </p:nvSpPr>
          <p:spPr bwMode="auto">
            <a:xfrm>
              <a:off x="3000" y="1821"/>
              <a:ext cx="922" cy="165"/>
            </a:xfrm>
            <a:custGeom>
              <a:avLst/>
              <a:gdLst>
                <a:gd name="T0" fmla="*/ 0 w 922"/>
                <a:gd name="T1" fmla="*/ 0 h 165"/>
                <a:gd name="T2" fmla="*/ 922 w 922"/>
                <a:gd name="T3" fmla="*/ 162 h 165"/>
                <a:gd name="T4" fmla="*/ 920 w 922"/>
                <a:gd name="T5" fmla="*/ 164 h 165"/>
                <a:gd name="T6" fmla="*/ 917 w 922"/>
                <a:gd name="T7" fmla="*/ 165 h 165"/>
                <a:gd name="T8" fmla="*/ 5 w 922"/>
                <a:gd name="T9" fmla="*/ 5 h 165"/>
                <a:gd name="T10" fmla="*/ 2 w 922"/>
                <a:gd name="T11" fmla="*/ 1 h 165"/>
                <a:gd name="T12" fmla="*/ 0 w 922"/>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2" h="165">
                  <a:moveTo>
                    <a:pt x="0" y="0"/>
                  </a:moveTo>
                  <a:lnTo>
                    <a:pt x="922" y="162"/>
                  </a:lnTo>
                  <a:lnTo>
                    <a:pt x="920" y="164"/>
                  </a:lnTo>
                  <a:lnTo>
                    <a:pt x="917" y="165"/>
                  </a:lnTo>
                  <a:lnTo>
                    <a:pt x="5" y="5"/>
                  </a:lnTo>
                  <a:lnTo>
                    <a:pt x="2" y="1"/>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0" name="Freeform 521">
              <a:extLst>
                <a:ext uri="{FF2B5EF4-FFF2-40B4-BE49-F238E27FC236}">
                  <a16:creationId xmlns:a16="http://schemas.microsoft.com/office/drawing/2014/main" id="{5923ADB3-4874-4F2F-937B-59F29E5E6E85}"/>
                </a:ext>
              </a:extLst>
            </p:cNvPr>
            <p:cNvSpPr>
              <a:spLocks/>
            </p:cNvSpPr>
            <p:nvPr/>
          </p:nvSpPr>
          <p:spPr bwMode="auto">
            <a:xfrm>
              <a:off x="3002" y="1822"/>
              <a:ext cx="918" cy="166"/>
            </a:xfrm>
            <a:custGeom>
              <a:avLst/>
              <a:gdLst>
                <a:gd name="T0" fmla="*/ 0 w 918"/>
                <a:gd name="T1" fmla="*/ 0 h 166"/>
                <a:gd name="T2" fmla="*/ 918 w 918"/>
                <a:gd name="T3" fmla="*/ 163 h 166"/>
                <a:gd name="T4" fmla="*/ 915 w 918"/>
                <a:gd name="T5" fmla="*/ 164 h 166"/>
                <a:gd name="T6" fmla="*/ 913 w 918"/>
                <a:gd name="T7" fmla="*/ 166 h 166"/>
                <a:gd name="T8" fmla="*/ 5 w 918"/>
                <a:gd name="T9" fmla="*/ 6 h 166"/>
                <a:gd name="T10" fmla="*/ 3 w 918"/>
                <a:gd name="T11" fmla="*/ 4 h 166"/>
                <a:gd name="T12" fmla="*/ 0 w 918"/>
                <a:gd name="T13" fmla="*/ 0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8" h="166">
                  <a:moveTo>
                    <a:pt x="0" y="0"/>
                  </a:moveTo>
                  <a:lnTo>
                    <a:pt x="918" y="163"/>
                  </a:lnTo>
                  <a:lnTo>
                    <a:pt x="915" y="164"/>
                  </a:lnTo>
                  <a:lnTo>
                    <a:pt x="913" y="166"/>
                  </a:lnTo>
                  <a:lnTo>
                    <a:pt x="5" y="6"/>
                  </a:lnTo>
                  <a:lnTo>
                    <a:pt x="3" y="4"/>
                  </a:lnTo>
                  <a:lnTo>
                    <a:pt x="0" y="0"/>
                  </a:lnTo>
                  <a:close/>
                </a:path>
              </a:pathLst>
            </a:custGeom>
            <a:solidFill>
              <a:srgbClr val="DDEA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1" name="Freeform 522">
              <a:extLst>
                <a:ext uri="{FF2B5EF4-FFF2-40B4-BE49-F238E27FC236}">
                  <a16:creationId xmlns:a16="http://schemas.microsoft.com/office/drawing/2014/main" id="{69563385-8987-4915-A7D0-2B6A0EF71477}"/>
                </a:ext>
              </a:extLst>
            </p:cNvPr>
            <p:cNvSpPr>
              <a:spLocks/>
            </p:cNvSpPr>
            <p:nvPr/>
          </p:nvSpPr>
          <p:spPr bwMode="auto">
            <a:xfrm>
              <a:off x="3005" y="1826"/>
              <a:ext cx="912" cy="164"/>
            </a:xfrm>
            <a:custGeom>
              <a:avLst/>
              <a:gdLst>
                <a:gd name="T0" fmla="*/ 0 w 912"/>
                <a:gd name="T1" fmla="*/ 0 h 164"/>
                <a:gd name="T2" fmla="*/ 912 w 912"/>
                <a:gd name="T3" fmla="*/ 160 h 164"/>
                <a:gd name="T4" fmla="*/ 910 w 912"/>
                <a:gd name="T5" fmla="*/ 162 h 164"/>
                <a:gd name="T6" fmla="*/ 909 w 912"/>
                <a:gd name="T7" fmla="*/ 164 h 164"/>
                <a:gd name="T8" fmla="*/ 5 w 912"/>
                <a:gd name="T9" fmla="*/ 5 h 164"/>
                <a:gd name="T10" fmla="*/ 2 w 912"/>
                <a:gd name="T11" fmla="*/ 2 h 164"/>
                <a:gd name="T12" fmla="*/ 0 w 912"/>
                <a:gd name="T13" fmla="*/ 0 h 1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2" h="164">
                  <a:moveTo>
                    <a:pt x="0" y="0"/>
                  </a:moveTo>
                  <a:lnTo>
                    <a:pt x="912" y="160"/>
                  </a:lnTo>
                  <a:lnTo>
                    <a:pt x="910" y="162"/>
                  </a:lnTo>
                  <a:lnTo>
                    <a:pt x="909" y="164"/>
                  </a:lnTo>
                  <a:lnTo>
                    <a:pt x="5" y="5"/>
                  </a:lnTo>
                  <a:lnTo>
                    <a:pt x="2"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2" name="Freeform 523">
              <a:extLst>
                <a:ext uri="{FF2B5EF4-FFF2-40B4-BE49-F238E27FC236}">
                  <a16:creationId xmlns:a16="http://schemas.microsoft.com/office/drawing/2014/main" id="{EDD1C744-01B6-48EA-B465-C95DB3AC5B78}"/>
                </a:ext>
              </a:extLst>
            </p:cNvPr>
            <p:cNvSpPr>
              <a:spLocks/>
            </p:cNvSpPr>
            <p:nvPr/>
          </p:nvSpPr>
          <p:spPr bwMode="auto">
            <a:xfrm>
              <a:off x="3007" y="1828"/>
              <a:ext cx="908" cy="163"/>
            </a:xfrm>
            <a:custGeom>
              <a:avLst/>
              <a:gdLst>
                <a:gd name="T0" fmla="*/ 0 w 908"/>
                <a:gd name="T1" fmla="*/ 0 h 163"/>
                <a:gd name="T2" fmla="*/ 908 w 908"/>
                <a:gd name="T3" fmla="*/ 160 h 163"/>
                <a:gd name="T4" fmla="*/ 907 w 908"/>
                <a:gd name="T5" fmla="*/ 162 h 163"/>
                <a:gd name="T6" fmla="*/ 905 w 908"/>
                <a:gd name="T7" fmla="*/ 163 h 163"/>
                <a:gd name="T8" fmla="*/ 5 w 908"/>
                <a:gd name="T9" fmla="*/ 5 h 163"/>
                <a:gd name="T10" fmla="*/ 3 w 908"/>
                <a:gd name="T11" fmla="*/ 3 h 163"/>
                <a:gd name="T12" fmla="*/ 0 w 908"/>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8" h="163">
                  <a:moveTo>
                    <a:pt x="0" y="0"/>
                  </a:moveTo>
                  <a:lnTo>
                    <a:pt x="908" y="160"/>
                  </a:lnTo>
                  <a:lnTo>
                    <a:pt x="907" y="162"/>
                  </a:lnTo>
                  <a:lnTo>
                    <a:pt x="905" y="163"/>
                  </a:lnTo>
                  <a:lnTo>
                    <a:pt x="5" y="5"/>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3" name="Freeform 524">
              <a:extLst>
                <a:ext uri="{FF2B5EF4-FFF2-40B4-BE49-F238E27FC236}">
                  <a16:creationId xmlns:a16="http://schemas.microsoft.com/office/drawing/2014/main" id="{FC3F51F3-5F96-448B-A3CA-4B1C57F49D84}"/>
                </a:ext>
              </a:extLst>
            </p:cNvPr>
            <p:cNvSpPr>
              <a:spLocks/>
            </p:cNvSpPr>
            <p:nvPr/>
          </p:nvSpPr>
          <p:spPr bwMode="auto">
            <a:xfrm>
              <a:off x="3010" y="1831"/>
              <a:ext cx="904" cy="162"/>
            </a:xfrm>
            <a:custGeom>
              <a:avLst/>
              <a:gdLst>
                <a:gd name="T0" fmla="*/ 0 w 904"/>
                <a:gd name="T1" fmla="*/ 0 h 162"/>
                <a:gd name="T2" fmla="*/ 904 w 904"/>
                <a:gd name="T3" fmla="*/ 159 h 162"/>
                <a:gd name="T4" fmla="*/ 902 w 904"/>
                <a:gd name="T5" fmla="*/ 160 h 162"/>
                <a:gd name="T6" fmla="*/ 899 w 904"/>
                <a:gd name="T7" fmla="*/ 162 h 162"/>
                <a:gd name="T8" fmla="*/ 5 w 904"/>
                <a:gd name="T9" fmla="*/ 5 h 162"/>
                <a:gd name="T10" fmla="*/ 2 w 904"/>
                <a:gd name="T11" fmla="*/ 3 h 162"/>
                <a:gd name="T12" fmla="*/ 0 w 90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4" h="162">
                  <a:moveTo>
                    <a:pt x="0" y="0"/>
                  </a:moveTo>
                  <a:lnTo>
                    <a:pt x="904" y="159"/>
                  </a:lnTo>
                  <a:lnTo>
                    <a:pt x="902" y="160"/>
                  </a:lnTo>
                  <a:lnTo>
                    <a:pt x="899" y="162"/>
                  </a:lnTo>
                  <a:lnTo>
                    <a:pt x="5"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4" name="Freeform 525">
              <a:extLst>
                <a:ext uri="{FF2B5EF4-FFF2-40B4-BE49-F238E27FC236}">
                  <a16:creationId xmlns:a16="http://schemas.microsoft.com/office/drawing/2014/main" id="{5CF8AC8F-AB51-44C6-8FE9-058322F3929F}"/>
                </a:ext>
              </a:extLst>
            </p:cNvPr>
            <p:cNvSpPr>
              <a:spLocks/>
            </p:cNvSpPr>
            <p:nvPr/>
          </p:nvSpPr>
          <p:spPr bwMode="auto">
            <a:xfrm>
              <a:off x="3012" y="1833"/>
              <a:ext cx="900" cy="162"/>
            </a:xfrm>
            <a:custGeom>
              <a:avLst/>
              <a:gdLst>
                <a:gd name="T0" fmla="*/ 0 w 900"/>
                <a:gd name="T1" fmla="*/ 0 h 162"/>
                <a:gd name="T2" fmla="*/ 900 w 900"/>
                <a:gd name="T3" fmla="*/ 158 h 162"/>
                <a:gd name="T4" fmla="*/ 897 w 900"/>
                <a:gd name="T5" fmla="*/ 160 h 162"/>
                <a:gd name="T6" fmla="*/ 895 w 900"/>
                <a:gd name="T7" fmla="*/ 162 h 162"/>
                <a:gd name="T8" fmla="*/ 5 w 900"/>
                <a:gd name="T9" fmla="*/ 6 h 162"/>
                <a:gd name="T10" fmla="*/ 3 w 900"/>
                <a:gd name="T11" fmla="*/ 3 h 162"/>
                <a:gd name="T12" fmla="*/ 0 w 900"/>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162">
                  <a:moveTo>
                    <a:pt x="0" y="0"/>
                  </a:moveTo>
                  <a:lnTo>
                    <a:pt x="900" y="158"/>
                  </a:lnTo>
                  <a:lnTo>
                    <a:pt x="897" y="160"/>
                  </a:lnTo>
                  <a:lnTo>
                    <a:pt x="895" y="162"/>
                  </a:lnTo>
                  <a:lnTo>
                    <a:pt x="5" y="6"/>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5" name="Freeform 526">
              <a:extLst>
                <a:ext uri="{FF2B5EF4-FFF2-40B4-BE49-F238E27FC236}">
                  <a16:creationId xmlns:a16="http://schemas.microsoft.com/office/drawing/2014/main" id="{ECA6B11A-D047-4392-8DC5-B0C306DF39BB}"/>
                </a:ext>
              </a:extLst>
            </p:cNvPr>
            <p:cNvSpPr>
              <a:spLocks/>
            </p:cNvSpPr>
            <p:nvPr/>
          </p:nvSpPr>
          <p:spPr bwMode="auto">
            <a:xfrm>
              <a:off x="3015" y="1836"/>
              <a:ext cx="894" cy="162"/>
            </a:xfrm>
            <a:custGeom>
              <a:avLst/>
              <a:gdLst>
                <a:gd name="T0" fmla="*/ 0 w 894"/>
                <a:gd name="T1" fmla="*/ 0 h 162"/>
                <a:gd name="T2" fmla="*/ 894 w 894"/>
                <a:gd name="T3" fmla="*/ 157 h 162"/>
                <a:gd name="T4" fmla="*/ 892 w 894"/>
                <a:gd name="T5" fmla="*/ 159 h 162"/>
                <a:gd name="T6" fmla="*/ 889 w 894"/>
                <a:gd name="T7" fmla="*/ 162 h 162"/>
                <a:gd name="T8" fmla="*/ 6 w 894"/>
                <a:gd name="T9" fmla="*/ 5 h 162"/>
                <a:gd name="T10" fmla="*/ 2 w 894"/>
                <a:gd name="T11" fmla="*/ 3 h 162"/>
                <a:gd name="T12" fmla="*/ 0 w 89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4" h="162">
                  <a:moveTo>
                    <a:pt x="0" y="0"/>
                  </a:moveTo>
                  <a:lnTo>
                    <a:pt x="894" y="157"/>
                  </a:lnTo>
                  <a:lnTo>
                    <a:pt x="892" y="159"/>
                  </a:lnTo>
                  <a:lnTo>
                    <a:pt x="889" y="162"/>
                  </a:lnTo>
                  <a:lnTo>
                    <a:pt x="6"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6" name="Freeform 527">
              <a:extLst>
                <a:ext uri="{FF2B5EF4-FFF2-40B4-BE49-F238E27FC236}">
                  <a16:creationId xmlns:a16="http://schemas.microsoft.com/office/drawing/2014/main" id="{8804B5F9-1FA2-41DE-ADD2-8E3A12CD9C85}"/>
                </a:ext>
              </a:extLst>
            </p:cNvPr>
            <p:cNvSpPr>
              <a:spLocks/>
            </p:cNvSpPr>
            <p:nvPr/>
          </p:nvSpPr>
          <p:spPr bwMode="auto">
            <a:xfrm>
              <a:off x="3017" y="1839"/>
              <a:ext cx="890" cy="161"/>
            </a:xfrm>
            <a:custGeom>
              <a:avLst/>
              <a:gdLst>
                <a:gd name="T0" fmla="*/ 0 w 890"/>
                <a:gd name="T1" fmla="*/ 0 h 161"/>
                <a:gd name="T2" fmla="*/ 890 w 890"/>
                <a:gd name="T3" fmla="*/ 156 h 161"/>
                <a:gd name="T4" fmla="*/ 887 w 890"/>
                <a:gd name="T5" fmla="*/ 159 h 161"/>
                <a:gd name="T6" fmla="*/ 885 w 890"/>
                <a:gd name="T7" fmla="*/ 161 h 161"/>
                <a:gd name="T8" fmla="*/ 5 w 890"/>
                <a:gd name="T9" fmla="*/ 5 h 161"/>
                <a:gd name="T10" fmla="*/ 4 w 890"/>
                <a:gd name="T11" fmla="*/ 2 h 161"/>
                <a:gd name="T12" fmla="*/ 0 w 890"/>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0" h="161">
                  <a:moveTo>
                    <a:pt x="0" y="0"/>
                  </a:moveTo>
                  <a:lnTo>
                    <a:pt x="890" y="156"/>
                  </a:lnTo>
                  <a:lnTo>
                    <a:pt x="887" y="159"/>
                  </a:lnTo>
                  <a:lnTo>
                    <a:pt x="885" y="161"/>
                  </a:lnTo>
                  <a:lnTo>
                    <a:pt x="5" y="5"/>
                  </a:lnTo>
                  <a:lnTo>
                    <a:pt x="4"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7" name="Freeform 528">
              <a:extLst>
                <a:ext uri="{FF2B5EF4-FFF2-40B4-BE49-F238E27FC236}">
                  <a16:creationId xmlns:a16="http://schemas.microsoft.com/office/drawing/2014/main" id="{5512ECCE-C669-444A-AAC9-3B46B86F6E19}"/>
                </a:ext>
              </a:extLst>
            </p:cNvPr>
            <p:cNvSpPr>
              <a:spLocks/>
            </p:cNvSpPr>
            <p:nvPr/>
          </p:nvSpPr>
          <p:spPr bwMode="auto">
            <a:xfrm>
              <a:off x="3021" y="1841"/>
              <a:ext cx="883" cy="161"/>
            </a:xfrm>
            <a:custGeom>
              <a:avLst/>
              <a:gdLst>
                <a:gd name="T0" fmla="*/ 0 w 883"/>
                <a:gd name="T1" fmla="*/ 0 h 161"/>
                <a:gd name="T2" fmla="*/ 883 w 883"/>
                <a:gd name="T3" fmla="*/ 157 h 161"/>
                <a:gd name="T4" fmla="*/ 881 w 883"/>
                <a:gd name="T5" fmla="*/ 159 h 161"/>
                <a:gd name="T6" fmla="*/ 878 w 883"/>
                <a:gd name="T7" fmla="*/ 161 h 161"/>
                <a:gd name="T8" fmla="*/ 5 w 883"/>
                <a:gd name="T9" fmla="*/ 5 h 161"/>
                <a:gd name="T10" fmla="*/ 1 w 883"/>
                <a:gd name="T11" fmla="*/ 3 h 161"/>
                <a:gd name="T12" fmla="*/ 0 w 883"/>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3" h="161">
                  <a:moveTo>
                    <a:pt x="0" y="0"/>
                  </a:moveTo>
                  <a:lnTo>
                    <a:pt x="883" y="157"/>
                  </a:lnTo>
                  <a:lnTo>
                    <a:pt x="881" y="159"/>
                  </a:lnTo>
                  <a:lnTo>
                    <a:pt x="878" y="161"/>
                  </a:lnTo>
                  <a:lnTo>
                    <a:pt x="5" y="5"/>
                  </a:lnTo>
                  <a:lnTo>
                    <a:pt x="1"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8" name="Freeform 529">
              <a:extLst>
                <a:ext uri="{FF2B5EF4-FFF2-40B4-BE49-F238E27FC236}">
                  <a16:creationId xmlns:a16="http://schemas.microsoft.com/office/drawing/2014/main" id="{C522C8C5-3E35-4EC8-9BDA-9DD6043072D9}"/>
                </a:ext>
              </a:extLst>
            </p:cNvPr>
            <p:cNvSpPr>
              <a:spLocks/>
            </p:cNvSpPr>
            <p:nvPr/>
          </p:nvSpPr>
          <p:spPr bwMode="auto">
            <a:xfrm>
              <a:off x="3022" y="1844"/>
              <a:ext cx="880" cy="159"/>
            </a:xfrm>
            <a:custGeom>
              <a:avLst/>
              <a:gdLst>
                <a:gd name="T0" fmla="*/ 0 w 880"/>
                <a:gd name="T1" fmla="*/ 0 h 159"/>
                <a:gd name="T2" fmla="*/ 880 w 880"/>
                <a:gd name="T3" fmla="*/ 156 h 159"/>
                <a:gd name="T4" fmla="*/ 877 w 880"/>
                <a:gd name="T5" fmla="*/ 158 h 159"/>
                <a:gd name="T6" fmla="*/ 875 w 880"/>
                <a:gd name="T7" fmla="*/ 159 h 159"/>
                <a:gd name="T8" fmla="*/ 7 w 880"/>
                <a:gd name="T9" fmla="*/ 6 h 159"/>
                <a:gd name="T10" fmla="*/ 4 w 880"/>
                <a:gd name="T11" fmla="*/ 2 h 159"/>
                <a:gd name="T12" fmla="*/ 0 w 880"/>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0" h="159">
                  <a:moveTo>
                    <a:pt x="0" y="0"/>
                  </a:moveTo>
                  <a:lnTo>
                    <a:pt x="880" y="156"/>
                  </a:lnTo>
                  <a:lnTo>
                    <a:pt x="877" y="158"/>
                  </a:lnTo>
                  <a:lnTo>
                    <a:pt x="875" y="159"/>
                  </a:lnTo>
                  <a:lnTo>
                    <a:pt x="7" y="6"/>
                  </a:lnTo>
                  <a:lnTo>
                    <a:pt x="4"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59" name="Freeform 530">
              <a:extLst>
                <a:ext uri="{FF2B5EF4-FFF2-40B4-BE49-F238E27FC236}">
                  <a16:creationId xmlns:a16="http://schemas.microsoft.com/office/drawing/2014/main" id="{8DA9F829-CB5C-4070-AC8F-5B594563B246}"/>
                </a:ext>
              </a:extLst>
            </p:cNvPr>
            <p:cNvSpPr>
              <a:spLocks/>
            </p:cNvSpPr>
            <p:nvPr/>
          </p:nvSpPr>
          <p:spPr bwMode="auto">
            <a:xfrm>
              <a:off x="3026" y="1846"/>
              <a:ext cx="873" cy="159"/>
            </a:xfrm>
            <a:custGeom>
              <a:avLst/>
              <a:gdLst>
                <a:gd name="T0" fmla="*/ 0 w 873"/>
                <a:gd name="T1" fmla="*/ 0 h 159"/>
                <a:gd name="T2" fmla="*/ 873 w 873"/>
                <a:gd name="T3" fmla="*/ 156 h 159"/>
                <a:gd name="T4" fmla="*/ 871 w 873"/>
                <a:gd name="T5" fmla="*/ 157 h 159"/>
                <a:gd name="T6" fmla="*/ 867 w 873"/>
                <a:gd name="T7" fmla="*/ 159 h 159"/>
                <a:gd name="T8" fmla="*/ 5 w 873"/>
                <a:gd name="T9" fmla="*/ 7 h 159"/>
                <a:gd name="T10" fmla="*/ 3 w 873"/>
                <a:gd name="T11" fmla="*/ 4 h 159"/>
                <a:gd name="T12" fmla="*/ 0 w 87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3" h="159">
                  <a:moveTo>
                    <a:pt x="0" y="0"/>
                  </a:moveTo>
                  <a:lnTo>
                    <a:pt x="873" y="156"/>
                  </a:lnTo>
                  <a:lnTo>
                    <a:pt x="871" y="157"/>
                  </a:lnTo>
                  <a:lnTo>
                    <a:pt x="867" y="159"/>
                  </a:lnTo>
                  <a:lnTo>
                    <a:pt x="5" y="7"/>
                  </a:lnTo>
                  <a:lnTo>
                    <a:pt x="3" y="4"/>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0" name="Freeform 531">
              <a:extLst>
                <a:ext uri="{FF2B5EF4-FFF2-40B4-BE49-F238E27FC236}">
                  <a16:creationId xmlns:a16="http://schemas.microsoft.com/office/drawing/2014/main" id="{493A4AF7-7CA3-4E78-9129-01A3B7B818F6}"/>
                </a:ext>
              </a:extLst>
            </p:cNvPr>
            <p:cNvSpPr>
              <a:spLocks/>
            </p:cNvSpPr>
            <p:nvPr/>
          </p:nvSpPr>
          <p:spPr bwMode="auto">
            <a:xfrm>
              <a:off x="3029" y="1850"/>
              <a:ext cx="868" cy="157"/>
            </a:xfrm>
            <a:custGeom>
              <a:avLst/>
              <a:gdLst>
                <a:gd name="T0" fmla="*/ 0 w 868"/>
                <a:gd name="T1" fmla="*/ 0 h 157"/>
                <a:gd name="T2" fmla="*/ 868 w 868"/>
                <a:gd name="T3" fmla="*/ 153 h 157"/>
                <a:gd name="T4" fmla="*/ 864 w 868"/>
                <a:gd name="T5" fmla="*/ 155 h 157"/>
                <a:gd name="T6" fmla="*/ 863 w 868"/>
                <a:gd name="T7" fmla="*/ 157 h 157"/>
                <a:gd name="T8" fmla="*/ 5 w 868"/>
                <a:gd name="T9" fmla="*/ 5 h 157"/>
                <a:gd name="T10" fmla="*/ 2 w 868"/>
                <a:gd name="T11" fmla="*/ 3 h 157"/>
                <a:gd name="T12" fmla="*/ 0 w 868"/>
                <a:gd name="T13" fmla="*/ 0 h 1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8" h="157">
                  <a:moveTo>
                    <a:pt x="0" y="0"/>
                  </a:moveTo>
                  <a:lnTo>
                    <a:pt x="868" y="153"/>
                  </a:lnTo>
                  <a:lnTo>
                    <a:pt x="864" y="155"/>
                  </a:lnTo>
                  <a:lnTo>
                    <a:pt x="863" y="157"/>
                  </a:lnTo>
                  <a:lnTo>
                    <a:pt x="5" y="5"/>
                  </a:lnTo>
                  <a:lnTo>
                    <a:pt x="2"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1" name="Freeform 532">
              <a:extLst>
                <a:ext uri="{FF2B5EF4-FFF2-40B4-BE49-F238E27FC236}">
                  <a16:creationId xmlns:a16="http://schemas.microsoft.com/office/drawing/2014/main" id="{77C1B0A6-8F6C-43CE-BDC1-73C7481E3163}"/>
                </a:ext>
              </a:extLst>
            </p:cNvPr>
            <p:cNvSpPr>
              <a:spLocks/>
            </p:cNvSpPr>
            <p:nvPr/>
          </p:nvSpPr>
          <p:spPr bwMode="auto">
            <a:xfrm>
              <a:off x="3031" y="1853"/>
              <a:ext cx="862" cy="155"/>
            </a:xfrm>
            <a:custGeom>
              <a:avLst/>
              <a:gdLst>
                <a:gd name="T0" fmla="*/ 0 w 862"/>
                <a:gd name="T1" fmla="*/ 0 h 155"/>
                <a:gd name="T2" fmla="*/ 862 w 862"/>
                <a:gd name="T3" fmla="*/ 152 h 155"/>
                <a:gd name="T4" fmla="*/ 861 w 862"/>
                <a:gd name="T5" fmla="*/ 154 h 155"/>
                <a:gd name="T6" fmla="*/ 857 w 862"/>
                <a:gd name="T7" fmla="*/ 155 h 155"/>
                <a:gd name="T8" fmla="*/ 6 w 862"/>
                <a:gd name="T9" fmla="*/ 5 h 155"/>
                <a:gd name="T10" fmla="*/ 3 w 862"/>
                <a:gd name="T11" fmla="*/ 2 h 155"/>
                <a:gd name="T12" fmla="*/ 0 w 862"/>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2" h="155">
                  <a:moveTo>
                    <a:pt x="0" y="0"/>
                  </a:moveTo>
                  <a:lnTo>
                    <a:pt x="862" y="152"/>
                  </a:lnTo>
                  <a:lnTo>
                    <a:pt x="861" y="154"/>
                  </a:lnTo>
                  <a:lnTo>
                    <a:pt x="857" y="155"/>
                  </a:lnTo>
                  <a:lnTo>
                    <a:pt x="6" y="5"/>
                  </a:lnTo>
                  <a:lnTo>
                    <a:pt x="3"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2" name="Freeform 533">
              <a:extLst>
                <a:ext uri="{FF2B5EF4-FFF2-40B4-BE49-F238E27FC236}">
                  <a16:creationId xmlns:a16="http://schemas.microsoft.com/office/drawing/2014/main" id="{8763A1A9-3515-40ED-80F2-5CA3ACD93405}"/>
                </a:ext>
              </a:extLst>
            </p:cNvPr>
            <p:cNvSpPr>
              <a:spLocks/>
            </p:cNvSpPr>
            <p:nvPr/>
          </p:nvSpPr>
          <p:spPr bwMode="auto">
            <a:xfrm>
              <a:off x="3034" y="1855"/>
              <a:ext cx="858" cy="155"/>
            </a:xfrm>
            <a:custGeom>
              <a:avLst/>
              <a:gdLst>
                <a:gd name="T0" fmla="*/ 0 w 858"/>
                <a:gd name="T1" fmla="*/ 0 h 155"/>
                <a:gd name="T2" fmla="*/ 858 w 858"/>
                <a:gd name="T3" fmla="*/ 152 h 155"/>
                <a:gd name="T4" fmla="*/ 854 w 858"/>
                <a:gd name="T5" fmla="*/ 153 h 155"/>
                <a:gd name="T6" fmla="*/ 851 w 858"/>
                <a:gd name="T7" fmla="*/ 155 h 155"/>
                <a:gd name="T8" fmla="*/ 5 w 858"/>
                <a:gd name="T9" fmla="*/ 5 h 155"/>
                <a:gd name="T10" fmla="*/ 3 w 858"/>
                <a:gd name="T11" fmla="*/ 3 h 155"/>
                <a:gd name="T12" fmla="*/ 0 w 858"/>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8" h="155">
                  <a:moveTo>
                    <a:pt x="0" y="0"/>
                  </a:moveTo>
                  <a:lnTo>
                    <a:pt x="858" y="152"/>
                  </a:lnTo>
                  <a:lnTo>
                    <a:pt x="854" y="153"/>
                  </a:lnTo>
                  <a:lnTo>
                    <a:pt x="851" y="155"/>
                  </a:lnTo>
                  <a:lnTo>
                    <a:pt x="5" y="5"/>
                  </a:lnTo>
                  <a:lnTo>
                    <a:pt x="3"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3" name="Freeform 534">
              <a:extLst>
                <a:ext uri="{FF2B5EF4-FFF2-40B4-BE49-F238E27FC236}">
                  <a16:creationId xmlns:a16="http://schemas.microsoft.com/office/drawing/2014/main" id="{0472ECD7-94FA-4D3C-AE6E-30C97DD65581}"/>
                </a:ext>
              </a:extLst>
            </p:cNvPr>
            <p:cNvSpPr>
              <a:spLocks/>
            </p:cNvSpPr>
            <p:nvPr/>
          </p:nvSpPr>
          <p:spPr bwMode="auto">
            <a:xfrm>
              <a:off x="3037" y="1858"/>
              <a:ext cx="851" cy="154"/>
            </a:xfrm>
            <a:custGeom>
              <a:avLst/>
              <a:gdLst>
                <a:gd name="T0" fmla="*/ 0 w 851"/>
                <a:gd name="T1" fmla="*/ 0 h 154"/>
                <a:gd name="T2" fmla="*/ 851 w 851"/>
                <a:gd name="T3" fmla="*/ 150 h 154"/>
                <a:gd name="T4" fmla="*/ 848 w 851"/>
                <a:gd name="T5" fmla="*/ 152 h 154"/>
                <a:gd name="T6" fmla="*/ 846 w 851"/>
                <a:gd name="T7" fmla="*/ 154 h 154"/>
                <a:gd name="T8" fmla="*/ 6 w 851"/>
                <a:gd name="T9" fmla="*/ 5 h 154"/>
                <a:gd name="T10" fmla="*/ 2 w 851"/>
                <a:gd name="T11" fmla="*/ 2 h 154"/>
                <a:gd name="T12" fmla="*/ 0 w 851"/>
                <a:gd name="T13" fmla="*/ 0 h 1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1" h="154">
                  <a:moveTo>
                    <a:pt x="0" y="0"/>
                  </a:moveTo>
                  <a:lnTo>
                    <a:pt x="851" y="150"/>
                  </a:lnTo>
                  <a:lnTo>
                    <a:pt x="848" y="152"/>
                  </a:lnTo>
                  <a:lnTo>
                    <a:pt x="846" y="154"/>
                  </a:lnTo>
                  <a:lnTo>
                    <a:pt x="6" y="5"/>
                  </a:lnTo>
                  <a:lnTo>
                    <a:pt x="2" y="2"/>
                  </a:lnTo>
                  <a:lnTo>
                    <a:pt x="0" y="0"/>
                  </a:lnTo>
                  <a:close/>
                </a:path>
              </a:pathLst>
            </a:custGeom>
            <a:solidFill>
              <a:srgbClr val="E2ED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4" name="Freeform 535">
              <a:extLst>
                <a:ext uri="{FF2B5EF4-FFF2-40B4-BE49-F238E27FC236}">
                  <a16:creationId xmlns:a16="http://schemas.microsoft.com/office/drawing/2014/main" id="{B7448551-51C0-495B-A459-AB8C98638602}"/>
                </a:ext>
              </a:extLst>
            </p:cNvPr>
            <p:cNvSpPr>
              <a:spLocks/>
            </p:cNvSpPr>
            <p:nvPr/>
          </p:nvSpPr>
          <p:spPr bwMode="auto">
            <a:xfrm>
              <a:off x="3039" y="1860"/>
              <a:ext cx="846" cy="153"/>
            </a:xfrm>
            <a:custGeom>
              <a:avLst/>
              <a:gdLst>
                <a:gd name="T0" fmla="*/ 0 w 846"/>
                <a:gd name="T1" fmla="*/ 0 h 153"/>
                <a:gd name="T2" fmla="*/ 846 w 846"/>
                <a:gd name="T3" fmla="*/ 150 h 153"/>
                <a:gd name="T4" fmla="*/ 844 w 846"/>
                <a:gd name="T5" fmla="*/ 152 h 153"/>
                <a:gd name="T6" fmla="*/ 841 w 846"/>
                <a:gd name="T7" fmla="*/ 153 h 153"/>
                <a:gd name="T8" fmla="*/ 5 w 846"/>
                <a:gd name="T9" fmla="*/ 6 h 153"/>
                <a:gd name="T10" fmla="*/ 4 w 846"/>
                <a:gd name="T11" fmla="*/ 3 h 153"/>
                <a:gd name="T12" fmla="*/ 0 w 846"/>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6" h="153">
                  <a:moveTo>
                    <a:pt x="0" y="0"/>
                  </a:moveTo>
                  <a:lnTo>
                    <a:pt x="846" y="150"/>
                  </a:lnTo>
                  <a:lnTo>
                    <a:pt x="844" y="152"/>
                  </a:lnTo>
                  <a:lnTo>
                    <a:pt x="841" y="153"/>
                  </a:lnTo>
                  <a:lnTo>
                    <a:pt x="5" y="6"/>
                  </a:lnTo>
                  <a:lnTo>
                    <a:pt x="4"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5" name="Freeform 536">
              <a:extLst>
                <a:ext uri="{FF2B5EF4-FFF2-40B4-BE49-F238E27FC236}">
                  <a16:creationId xmlns:a16="http://schemas.microsoft.com/office/drawing/2014/main" id="{F01F50E8-AB7D-4402-B538-BD15135A8FB0}"/>
                </a:ext>
              </a:extLst>
            </p:cNvPr>
            <p:cNvSpPr>
              <a:spLocks/>
            </p:cNvSpPr>
            <p:nvPr/>
          </p:nvSpPr>
          <p:spPr bwMode="auto">
            <a:xfrm>
              <a:off x="3043" y="1863"/>
              <a:ext cx="840" cy="152"/>
            </a:xfrm>
            <a:custGeom>
              <a:avLst/>
              <a:gdLst>
                <a:gd name="T0" fmla="*/ 0 w 840"/>
                <a:gd name="T1" fmla="*/ 0 h 152"/>
                <a:gd name="T2" fmla="*/ 840 w 840"/>
                <a:gd name="T3" fmla="*/ 149 h 152"/>
                <a:gd name="T4" fmla="*/ 837 w 840"/>
                <a:gd name="T5" fmla="*/ 150 h 152"/>
                <a:gd name="T6" fmla="*/ 834 w 840"/>
                <a:gd name="T7" fmla="*/ 152 h 152"/>
                <a:gd name="T8" fmla="*/ 5 w 840"/>
                <a:gd name="T9" fmla="*/ 5 h 152"/>
                <a:gd name="T10" fmla="*/ 1 w 840"/>
                <a:gd name="T11" fmla="*/ 3 h 152"/>
                <a:gd name="T12" fmla="*/ 0 w 840"/>
                <a:gd name="T13" fmla="*/ 0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0" h="152">
                  <a:moveTo>
                    <a:pt x="0" y="0"/>
                  </a:moveTo>
                  <a:lnTo>
                    <a:pt x="840" y="149"/>
                  </a:lnTo>
                  <a:lnTo>
                    <a:pt x="837" y="150"/>
                  </a:lnTo>
                  <a:lnTo>
                    <a:pt x="834" y="152"/>
                  </a:lnTo>
                  <a:lnTo>
                    <a:pt x="5" y="5"/>
                  </a:lnTo>
                  <a:lnTo>
                    <a:pt x="1"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6" name="Freeform 537">
              <a:extLst>
                <a:ext uri="{FF2B5EF4-FFF2-40B4-BE49-F238E27FC236}">
                  <a16:creationId xmlns:a16="http://schemas.microsoft.com/office/drawing/2014/main" id="{83580732-D125-47C3-865A-046BF6ADDA80}"/>
                </a:ext>
              </a:extLst>
            </p:cNvPr>
            <p:cNvSpPr>
              <a:spLocks/>
            </p:cNvSpPr>
            <p:nvPr/>
          </p:nvSpPr>
          <p:spPr bwMode="auto">
            <a:xfrm>
              <a:off x="3044" y="1866"/>
              <a:ext cx="836" cy="151"/>
            </a:xfrm>
            <a:custGeom>
              <a:avLst/>
              <a:gdLst>
                <a:gd name="T0" fmla="*/ 0 w 836"/>
                <a:gd name="T1" fmla="*/ 0 h 151"/>
                <a:gd name="T2" fmla="*/ 836 w 836"/>
                <a:gd name="T3" fmla="*/ 147 h 151"/>
                <a:gd name="T4" fmla="*/ 833 w 836"/>
                <a:gd name="T5" fmla="*/ 149 h 151"/>
                <a:gd name="T6" fmla="*/ 829 w 836"/>
                <a:gd name="T7" fmla="*/ 151 h 151"/>
                <a:gd name="T8" fmla="*/ 7 w 836"/>
                <a:gd name="T9" fmla="*/ 5 h 151"/>
                <a:gd name="T10" fmla="*/ 4 w 836"/>
                <a:gd name="T11" fmla="*/ 2 h 151"/>
                <a:gd name="T12" fmla="*/ 0 w 836"/>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6" h="151">
                  <a:moveTo>
                    <a:pt x="0" y="0"/>
                  </a:moveTo>
                  <a:lnTo>
                    <a:pt x="836" y="147"/>
                  </a:lnTo>
                  <a:lnTo>
                    <a:pt x="833" y="149"/>
                  </a:lnTo>
                  <a:lnTo>
                    <a:pt x="829" y="151"/>
                  </a:lnTo>
                  <a:lnTo>
                    <a:pt x="7" y="5"/>
                  </a:lnTo>
                  <a:lnTo>
                    <a:pt x="4"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7" name="Freeform 538">
              <a:extLst>
                <a:ext uri="{FF2B5EF4-FFF2-40B4-BE49-F238E27FC236}">
                  <a16:creationId xmlns:a16="http://schemas.microsoft.com/office/drawing/2014/main" id="{C3E29F83-7909-4F99-89B2-8191004F4D53}"/>
                </a:ext>
              </a:extLst>
            </p:cNvPr>
            <p:cNvSpPr>
              <a:spLocks/>
            </p:cNvSpPr>
            <p:nvPr/>
          </p:nvSpPr>
          <p:spPr bwMode="auto">
            <a:xfrm>
              <a:off x="3048" y="1868"/>
              <a:ext cx="829" cy="151"/>
            </a:xfrm>
            <a:custGeom>
              <a:avLst/>
              <a:gdLst>
                <a:gd name="T0" fmla="*/ 0 w 829"/>
                <a:gd name="T1" fmla="*/ 0 h 151"/>
                <a:gd name="T2" fmla="*/ 829 w 829"/>
                <a:gd name="T3" fmla="*/ 147 h 151"/>
                <a:gd name="T4" fmla="*/ 825 w 829"/>
                <a:gd name="T5" fmla="*/ 149 h 151"/>
                <a:gd name="T6" fmla="*/ 823 w 829"/>
                <a:gd name="T7" fmla="*/ 151 h 151"/>
                <a:gd name="T8" fmla="*/ 6 w 829"/>
                <a:gd name="T9" fmla="*/ 5 h 151"/>
                <a:gd name="T10" fmla="*/ 3 w 829"/>
                <a:gd name="T11" fmla="*/ 3 h 151"/>
                <a:gd name="T12" fmla="*/ 0 w 829"/>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9" h="151">
                  <a:moveTo>
                    <a:pt x="0" y="0"/>
                  </a:moveTo>
                  <a:lnTo>
                    <a:pt x="829" y="147"/>
                  </a:lnTo>
                  <a:lnTo>
                    <a:pt x="825" y="149"/>
                  </a:lnTo>
                  <a:lnTo>
                    <a:pt x="823" y="151"/>
                  </a:lnTo>
                  <a:lnTo>
                    <a:pt x="6" y="5"/>
                  </a:lnTo>
                  <a:lnTo>
                    <a:pt x="3"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8" name="Freeform 539">
              <a:extLst>
                <a:ext uri="{FF2B5EF4-FFF2-40B4-BE49-F238E27FC236}">
                  <a16:creationId xmlns:a16="http://schemas.microsoft.com/office/drawing/2014/main" id="{DD8884BA-C7F9-4C38-ABFA-A836F4317C02}"/>
                </a:ext>
              </a:extLst>
            </p:cNvPr>
            <p:cNvSpPr>
              <a:spLocks/>
            </p:cNvSpPr>
            <p:nvPr/>
          </p:nvSpPr>
          <p:spPr bwMode="auto">
            <a:xfrm>
              <a:off x="3051" y="1871"/>
              <a:ext cx="822" cy="149"/>
            </a:xfrm>
            <a:custGeom>
              <a:avLst/>
              <a:gdLst>
                <a:gd name="T0" fmla="*/ 0 w 822"/>
                <a:gd name="T1" fmla="*/ 0 h 149"/>
                <a:gd name="T2" fmla="*/ 822 w 822"/>
                <a:gd name="T3" fmla="*/ 146 h 149"/>
                <a:gd name="T4" fmla="*/ 819 w 822"/>
                <a:gd name="T5" fmla="*/ 148 h 149"/>
                <a:gd name="T6" fmla="*/ 817 w 822"/>
                <a:gd name="T7" fmla="*/ 149 h 149"/>
                <a:gd name="T8" fmla="*/ 5 w 822"/>
                <a:gd name="T9" fmla="*/ 6 h 149"/>
                <a:gd name="T10" fmla="*/ 3 w 822"/>
                <a:gd name="T11" fmla="*/ 2 h 149"/>
                <a:gd name="T12" fmla="*/ 0 w 822"/>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2" h="149">
                  <a:moveTo>
                    <a:pt x="0" y="0"/>
                  </a:moveTo>
                  <a:lnTo>
                    <a:pt x="822" y="146"/>
                  </a:lnTo>
                  <a:lnTo>
                    <a:pt x="819" y="148"/>
                  </a:lnTo>
                  <a:lnTo>
                    <a:pt x="817" y="149"/>
                  </a:lnTo>
                  <a:lnTo>
                    <a:pt x="5" y="6"/>
                  </a:lnTo>
                  <a:lnTo>
                    <a:pt x="3"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69" name="Freeform 540">
              <a:extLst>
                <a:ext uri="{FF2B5EF4-FFF2-40B4-BE49-F238E27FC236}">
                  <a16:creationId xmlns:a16="http://schemas.microsoft.com/office/drawing/2014/main" id="{039E5CF9-05B7-4F73-863D-2ADF22922533}"/>
                </a:ext>
              </a:extLst>
            </p:cNvPr>
            <p:cNvSpPr>
              <a:spLocks/>
            </p:cNvSpPr>
            <p:nvPr/>
          </p:nvSpPr>
          <p:spPr bwMode="auto">
            <a:xfrm>
              <a:off x="3054" y="1873"/>
              <a:ext cx="817" cy="149"/>
            </a:xfrm>
            <a:custGeom>
              <a:avLst/>
              <a:gdLst>
                <a:gd name="T0" fmla="*/ 0 w 817"/>
                <a:gd name="T1" fmla="*/ 0 h 149"/>
                <a:gd name="T2" fmla="*/ 817 w 817"/>
                <a:gd name="T3" fmla="*/ 146 h 149"/>
                <a:gd name="T4" fmla="*/ 814 w 817"/>
                <a:gd name="T5" fmla="*/ 147 h 149"/>
                <a:gd name="T6" fmla="*/ 811 w 817"/>
                <a:gd name="T7" fmla="*/ 149 h 149"/>
                <a:gd name="T8" fmla="*/ 5 w 817"/>
                <a:gd name="T9" fmla="*/ 7 h 149"/>
                <a:gd name="T10" fmla="*/ 2 w 817"/>
                <a:gd name="T11" fmla="*/ 4 h 149"/>
                <a:gd name="T12" fmla="*/ 0 w 817"/>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7" h="149">
                  <a:moveTo>
                    <a:pt x="0" y="0"/>
                  </a:moveTo>
                  <a:lnTo>
                    <a:pt x="817" y="146"/>
                  </a:lnTo>
                  <a:lnTo>
                    <a:pt x="814" y="147"/>
                  </a:lnTo>
                  <a:lnTo>
                    <a:pt x="811" y="149"/>
                  </a:lnTo>
                  <a:lnTo>
                    <a:pt x="5" y="7"/>
                  </a:lnTo>
                  <a:lnTo>
                    <a:pt x="2" y="4"/>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0" name="Freeform 541">
              <a:extLst>
                <a:ext uri="{FF2B5EF4-FFF2-40B4-BE49-F238E27FC236}">
                  <a16:creationId xmlns:a16="http://schemas.microsoft.com/office/drawing/2014/main" id="{62E673B0-1970-40D8-ADB3-8890DD3399A3}"/>
                </a:ext>
              </a:extLst>
            </p:cNvPr>
            <p:cNvSpPr>
              <a:spLocks/>
            </p:cNvSpPr>
            <p:nvPr/>
          </p:nvSpPr>
          <p:spPr bwMode="auto">
            <a:xfrm>
              <a:off x="3056" y="1877"/>
              <a:ext cx="812" cy="147"/>
            </a:xfrm>
            <a:custGeom>
              <a:avLst/>
              <a:gdLst>
                <a:gd name="T0" fmla="*/ 0 w 812"/>
                <a:gd name="T1" fmla="*/ 0 h 147"/>
                <a:gd name="T2" fmla="*/ 812 w 812"/>
                <a:gd name="T3" fmla="*/ 143 h 147"/>
                <a:gd name="T4" fmla="*/ 809 w 812"/>
                <a:gd name="T5" fmla="*/ 145 h 147"/>
                <a:gd name="T6" fmla="*/ 805 w 812"/>
                <a:gd name="T7" fmla="*/ 147 h 147"/>
                <a:gd name="T8" fmla="*/ 7 w 812"/>
                <a:gd name="T9" fmla="*/ 5 h 147"/>
                <a:gd name="T10" fmla="*/ 3 w 812"/>
                <a:gd name="T11" fmla="*/ 3 h 147"/>
                <a:gd name="T12" fmla="*/ 0 w 812"/>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2" h="147">
                  <a:moveTo>
                    <a:pt x="0" y="0"/>
                  </a:moveTo>
                  <a:lnTo>
                    <a:pt x="812" y="143"/>
                  </a:lnTo>
                  <a:lnTo>
                    <a:pt x="809" y="145"/>
                  </a:lnTo>
                  <a:lnTo>
                    <a:pt x="805" y="147"/>
                  </a:lnTo>
                  <a:lnTo>
                    <a:pt x="7" y="5"/>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1" name="Freeform 542">
              <a:extLst>
                <a:ext uri="{FF2B5EF4-FFF2-40B4-BE49-F238E27FC236}">
                  <a16:creationId xmlns:a16="http://schemas.microsoft.com/office/drawing/2014/main" id="{C1408853-FB24-44D6-B5D9-322764FE4A86}"/>
                </a:ext>
              </a:extLst>
            </p:cNvPr>
            <p:cNvSpPr>
              <a:spLocks/>
            </p:cNvSpPr>
            <p:nvPr/>
          </p:nvSpPr>
          <p:spPr bwMode="auto">
            <a:xfrm>
              <a:off x="3059" y="1880"/>
              <a:ext cx="806" cy="145"/>
            </a:xfrm>
            <a:custGeom>
              <a:avLst/>
              <a:gdLst>
                <a:gd name="T0" fmla="*/ 0 w 806"/>
                <a:gd name="T1" fmla="*/ 0 h 145"/>
                <a:gd name="T2" fmla="*/ 806 w 806"/>
                <a:gd name="T3" fmla="*/ 142 h 145"/>
                <a:gd name="T4" fmla="*/ 802 w 806"/>
                <a:gd name="T5" fmla="*/ 144 h 145"/>
                <a:gd name="T6" fmla="*/ 797 w 806"/>
                <a:gd name="T7" fmla="*/ 145 h 145"/>
                <a:gd name="T8" fmla="*/ 5 w 806"/>
                <a:gd name="T9" fmla="*/ 5 h 145"/>
                <a:gd name="T10" fmla="*/ 4 w 806"/>
                <a:gd name="T11" fmla="*/ 2 h 145"/>
                <a:gd name="T12" fmla="*/ 0 w 806"/>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6" h="145">
                  <a:moveTo>
                    <a:pt x="0" y="0"/>
                  </a:moveTo>
                  <a:lnTo>
                    <a:pt x="806" y="142"/>
                  </a:lnTo>
                  <a:lnTo>
                    <a:pt x="802" y="144"/>
                  </a:lnTo>
                  <a:lnTo>
                    <a:pt x="797" y="145"/>
                  </a:lnTo>
                  <a:lnTo>
                    <a:pt x="5" y="5"/>
                  </a:lnTo>
                  <a:lnTo>
                    <a:pt x="4" y="2"/>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2" name="Freeform 543">
              <a:extLst>
                <a:ext uri="{FF2B5EF4-FFF2-40B4-BE49-F238E27FC236}">
                  <a16:creationId xmlns:a16="http://schemas.microsoft.com/office/drawing/2014/main" id="{AF6849E8-D8F3-4AF3-8F37-F6D9A39BECAA}"/>
                </a:ext>
              </a:extLst>
            </p:cNvPr>
            <p:cNvSpPr>
              <a:spLocks/>
            </p:cNvSpPr>
            <p:nvPr/>
          </p:nvSpPr>
          <p:spPr bwMode="auto">
            <a:xfrm>
              <a:off x="3063" y="1882"/>
              <a:ext cx="798" cy="143"/>
            </a:xfrm>
            <a:custGeom>
              <a:avLst/>
              <a:gdLst>
                <a:gd name="T0" fmla="*/ 0 w 798"/>
                <a:gd name="T1" fmla="*/ 0 h 143"/>
                <a:gd name="T2" fmla="*/ 798 w 798"/>
                <a:gd name="T3" fmla="*/ 142 h 143"/>
                <a:gd name="T4" fmla="*/ 793 w 798"/>
                <a:gd name="T5" fmla="*/ 143 h 143"/>
                <a:gd name="T6" fmla="*/ 790 w 798"/>
                <a:gd name="T7" fmla="*/ 143 h 143"/>
                <a:gd name="T8" fmla="*/ 5 w 798"/>
                <a:gd name="T9" fmla="*/ 5 h 143"/>
                <a:gd name="T10" fmla="*/ 1 w 798"/>
                <a:gd name="T11" fmla="*/ 3 h 143"/>
                <a:gd name="T12" fmla="*/ 0 w 798"/>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8" h="143">
                  <a:moveTo>
                    <a:pt x="0" y="0"/>
                  </a:moveTo>
                  <a:lnTo>
                    <a:pt x="798" y="142"/>
                  </a:lnTo>
                  <a:lnTo>
                    <a:pt x="793" y="143"/>
                  </a:lnTo>
                  <a:lnTo>
                    <a:pt x="790" y="143"/>
                  </a:lnTo>
                  <a:lnTo>
                    <a:pt x="5" y="5"/>
                  </a:lnTo>
                  <a:lnTo>
                    <a:pt x="1"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3" name="Freeform 544">
              <a:extLst>
                <a:ext uri="{FF2B5EF4-FFF2-40B4-BE49-F238E27FC236}">
                  <a16:creationId xmlns:a16="http://schemas.microsoft.com/office/drawing/2014/main" id="{DF068E86-0F8C-4E34-A18B-6D6822DE5F24}"/>
                </a:ext>
              </a:extLst>
            </p:cNvPr>
            <p:cNvSpPr>
              <a:spLocks/>
            </p:cNvSpPr>
            <p:nvPr/>
          </p:nvSpPr>
          <p:spPr bwMode="auto">
            <a:xfrm>
              <a:off x="3064" y="1885"/>
              <a:ext cx="792" cy="142"/>
            </a:xfrm>
            <a:custGeom>
              <a:avLst/>
              <a:gdLst>
                <a:gd name="T0" fmla="*/ 0 w 792"/>
                <a:gd name="T1" fmla="*/ 0 h 142"/>
                <a:gd name="T2" fmla="*/ 792 w 792"/>
                <a:gd name="T3" fmla="*/ 140 h 142"/>
                <a:gd name="T4" fmla="*/ 789 w 792"/>
                <a:gd name="T5" fmla="*/ 140 h 142"/>
                <a:gd name="T6" fmla="*/ 786 w 792"/>
                <a:gd name="T7" fmla="*/ 142 h 142"/>
                <a:gd name="T8" fmla="*/ 7 w 792"/>
                <a:gd name="T9" fmla="*/ 5 h 142"/>
                <a:gd name="T10" fmla="*/ 4 w 792"/>
                <a:gd name="T11" fmla="*/ 3 h 142"/>
                <a:gd name="T12" fmla="*/ 0 w 792"/>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2" h="142">
                  <a:moveTo>
                    <a:pt x="0" y="0"/>
                  </a:moveTo>
                  <a:lnTo>
                    <a:pt x="792" y="140"/>
                  </a:lnTo>
                  <a:lnTo>
                    <a:pt x="789" y="140"/>
                  </a:lnTo>
                  <a:lnTo>
                    <a:pt x="786" y="142"/>
                  </a:lnTo>
                  <a:lnTo>
                    <a:pt x="7" y="5"/>
                  </a:lnTo>
                  <a:lnTo>
                    <a:pt x="4"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4" name="Freeform 545">
              <a:extLst>
                <a:ext uri="{FF2B5EF4-FFF2-40B4-BE49-F238E27FC236}">
                  <a16:creationId xmlns:a16="http://schemas.microsoft.com/office/drawing/2014/main" id="{355F805F-A2D7-4D5F-B305-8A91B2ED535C}"/>
                </a:ext>
              </a:extLst>
            </p:cNvPr>
            <p:cNvSpPr>
              <a:spLocks/>
            </p:cNvSpPr>
            <p:nvPr/>
          </p:nvSpPr>
          <p:spPr bwMode="auto">
            <a:xfrm>
              <a:off x="3068" y="1887"/>
              <a:ext cx="785" cy="142"/>
            </a:xfrm>
            <a:custGeom>
              <a:avLst/>
              <a:gdLst>
                <a:gd name="T0" fmla="*/ 0 w 785"/>
                <a:gd name="T1" fmla="*/ 0 h 142"/>
                <a:gd name="T2" fmla="*/ 785 w 785"/>
                <a:gd name="T3" fmla="*/ 138 h 142"/>
                <a:gd name="T4" fmla="*/ 782 w 785"/>
                <a:gd name="T5" fmla="*/ 140 h 142"/>
                <a:gd name="T6" fmla="*/ 778 w 785"/>
                <a:gd name="T7" fmla="*/ 142 h 142"/>
                <a:gd name="T8" fmla="*/ 7 w 785"/>
                <a:gd name="T9" fmla="*/ 6 h 142"/>
                <a:gd name="T10" fmla="*/ 3 w 785"/>
                <a:gd name="T11" fmla="*/ 3 h 142"/>
                <a:gd name="T12" fmla="*/ 0 w 785"/>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5" h="142">
                  <a:moveTo>
                    <a:pt x="0" y="0"/>
                  </a:moveTo>
                  <a:lnTo>
                    <a:pt x="785" y="138"/>
                  </a:lnTo>
                  <a:lnTo>
                    <a:pt x="782" y="140"/>
                  </a:lnTo>
                  <a:lnTo>
                    <a:pt x="778" y="142"/>
                  </a:lnTo>
                  <a:lnTo>
                    <a:pt x="7" y="6"/>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5" name="Freeform 546">
              <a:extLst>
                <a:ext uri="{FF2B5EF4-FFF2-40B4-BE49-F238E27FC236}">
                  <a16:creationId xmlns:a16="http://schemas.microsoft.com/office/drawing/2014/main" id="{3787A114-0FAE-4069-B1BF-C896E02BE37B}"/>
                </a:ext>
              </a:extLst>
            </p:cNvPr>
            <p:cNvSpPr>
              <a:spLocks/>
            </p:cNvSpPr>
            <p:nvPr/>
          </p:nvSpPr>
          <p:spPr bwMode="auto">
            <a:xfrm>
              <a:off x="3071" y="1890"/>
              <a:ext cx="779" cy="140"/>
            </a:xfrm>
            <a:custGeom>
              <a:avLst/>
              <a:gdLst>
                <a:gd name="T0" fmla="*/ 0 w 779"/>
                <a:gd name="T1" fmla="*/ 0 h 140"/>
                <a:gd name="T2" fmla="*/ 779 w 779"/>
                <a:gd name="T3" fmla="*/ 137 h 140"/>
                <a:gd name="T4" fmla="*/ 775 w 779"/>
                <a:gd name="T5" fmla="*/ 139 h 140"/>
                <a:gd name="T6" fmla="*/ 770 w 779"/>
                <a:gd name="T7" fmla="*/ 140 h 140"/>
                <a:gd name="T8" fmla="*/ 7 w 779"/>
                <a:gd name="T9" fmla="*/ 5 h 140"/>
                <a:gd name="T10" fmla="*/ 4 w 779"/>
                <a:gd name="T11" fmla="*/ 3 h 140"/>
                <a:gd name="T12" fmla="*/ 0 w 779"/>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9" h="140">
                  <a:moveTo>
                    <a:pt x="0" y="0"/>
                  </a:moveTo>
                  <a:lnTo>
                    <a:pt x="779" y="137"/>
                  </a:lnTo>
                  <a:lnTo>
                    <a:pt x="775" y="139"/>
                  </a:lnTo>
                  <a:lnTo>
                    <a:pt x="770" y="140"/>
                  </a:lnTo>
                  <a:lnTo>
                    <a:pt x="7" y="5"/>
                  </a:lnTo>
                  <a:lnTo>
                    <a:pt x="4" y="3"/>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6" name="Freeform 547">
              <a:extLst>
                <a:ext uri="{FF2B5EF4-FFF2-40B4-BE49-F238E27FC236}">
                  <a16:creationId xmlns:a16="http://schemas.microsoft.com/office/drawing/2014/main" id="{36F01756-BF9D-42F2-B0AE-94C92B707207}"/>
                </a:ext>
              </a:extLst>
            </p:cNvPr>
            <p:cNvSpPr>
              <a:spLocks/>
            </p:cNvSpPr>
            <p:nvPr/>
          </p:nvSpPr>
          <p:spPr bwMode="auto">
            <a:xfrm>
              <a:off x="3075" y="1893"/>
              <a:ext cx="771" cy="139"/>
            </a:xfrm>
            <a:custGeom>
              <a:avLst/>
              <a:gdLst>
                <a:gd name="T0" fmla="*/ 0 w 771"/>
                <a:gd name="T1" fmla="*/ 0 h 139"/>
                <a:gd name="T2" fmla="*/ 771 w 771"/>
                <a:gd name="T3" fmla="*/ 136 h 139"/>
                <a:gd name="T4" fmla="*/ 766 w 771"/>
                <a:gd name="T5" fmla="*/ 137 h 139"/>
                <a:gd name="T6" fmla="*/ 763 w 771"/>
                <a:gd name="T7" fmla="*/ 139 h 139"/>
                <a:gd name="T8" fmla="*/ 5 w 771"/>
                <a:gd name="T9" fmla="*/ 6 h 139"/>
                <a:gd name="T10" fmla="*/ 3 w 771"/>
                <a:gd name="T11" fmla="*/ 2 h 139"/>
                <a:gd name="T12" fmla="*/ 0 w 771"/>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1" h="139">
                  <a:moveTo>
                    <a:pt x="0" y="0"/>
                  </a:moveTo>
                  <a:lnTo>
                    <a:pt x="771" y="136"/>
                  </a:lnTo>
                  <a:lnTo>
                    <a:pt x="766" y="137"/>
                  </a:lnTo>
                  <a:lnTo>
                    <a:pt x="763" y="139"/>
                  </a:lnTo>
                  <a:lnTo>
                    <a:pt x="5" y="6"/>
                  </a:lnTo>
                  <a:lnTo>
                    <a:pt x="3" y="2"/>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7" name="Freeform 548">
              <a:extLst>
                <a:ext uri="{FF2B5EF4-FFF2-40B4-BE49-F238E27FC236}">
                  <a16:creationId xmlns:a16="http://schemas.microsoft.com/office/drawing/2014/main" id="{9640244F-1F8A-4634-B2F6-0057410C1AA3}"/>
                </a:ext>
              </a:extLst>
            </p:cNvPr>
            <p:cNvSpPr>
              <a:spLocks/>
            </p:cNvSpPr>
            <p:nvPr/>
          </p:nvSpPr>
          <p:spPr bwMode="auto">
            <a:xfrm>
              <a:off x="3078" y="1895"/>
              <a:ext cx="763" cy="139"/>
            </a:xfrm>
            <a:custGeom>
              <a:avLst/>
              <a:gdLst>
                <a:gd name="T0" fmla="*/ 0 w 763"/>
                <a:gd name="T1" fmla="*/ 0 h 139"/>
                <a:gd name="T2" fmla="*/ 763 w 763"/>
                <a:gd name="T3" fmla="*/ 135 h 139"/>
                <a:gd name="T4" fmla="*/ 760 w 763"/>
                <a:gd name="T5" fmla="*/ 137 h 139"/>
                <a:gd name="T6" fmla="*/ 756 w 763"/>
                <a:gd name="T7" fmla="*/ 139 h 139"/>
                <a:gd name="T8" fmla="*/ 5 w 763"/>
                <a:gd name="T9" fmla="*/ 7 h 139"/>
                <a:gd name="T10" fmla="*/ 2 w 763"/>
                <a:gd name="T11" fmla="*/ 4 h 139"/>
                <a:gd name="T12" fmla="*/ 0 w 763"/>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9">
                  <a:moveTo>
                    <a:pt x="0" y="0"/>
                  </a:moveTo>
                  <a:lnTo>
                    <a:pt x="763" y="135"/>
                  </a:lnTo>
                  <a:lnTo>
                    <a:pt x="760" y="137"/>
                  </a:lnTo>
                  <a:lnTo>
                    <a:pt x="756" y="139"/>
                  </a:lnTo>
                  <a:lnTo>
                    <a:pt x="5" y="7"/>
                  </a:lnTo>
                  <a:lnTo>
                    <a:pt x="2" y="4"/>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8" name="Freeform 549">
              <a:extLst>
                <a:ext uri="{FF2B5EF4-FFF2-40B4-BE49-F238E27FC236}">
                  <a16:creationId xmlns:a16="http://schemas.microsoft.com/office/drawing/2014/main" id="{833E7DB8-058C-45AF-AA30-1E597451BB68}"/>
                </a:ext>
              </a:extLst>
            </p:cNvPr>
            <p:cNvSpPr>
              <a:spLocks/>
            </p:cNvSpPr>
            <p:nvPr/>
          </p:nvSpPr>
          <p:spPr bwMode="auto">
            <a:xfrm>
              <a:off x="3080" y="1899"/>
              <a:ext cx="758" cy="136"/>
            </a:xfrm>
            <a:custGeom>
              <a:avLst/>
              <a:gdLst>
                <a:gd name="T0" fmla="*/ 0 w 758"/>
                <a:gd name="T1" fmla="*/ 0 h 136"/>
                <a:gd name="T2" fmla="*/ 758 w 758"/>
                <a:gd name="T3" fmla="*/ 133 h 136"/>
                <a:gd name="T4" fmla="*/ 753 w 758"/>
                <a:gd name="T5" fmla="*/ 135 h 136"/>
                <a:gd name="T6" fmla="*/ 749 w 758"/>
                <a:gd name="T7" fmla="*/ 136 h 136"/>
                <a:gd name="T8" fmla="*/ 6 w 758"/>
                <a:gd name="T9" fmla="*/ 5 h 136"/>
                <a:gd name="T10" fmla="*/ 3 w 758"/>
                <a:gd name="T11" fmla="*/ 3 h 136"/>
                <a:gd name="T12" fmla="*/ 0 w 758"/>
                <a:gd name="T13" fmla="*/ 0 h 1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8" h="136">
                  <a:moveTo>
                    <a:pt x="0" y="0"/>
                  </a:moveTo>
                  <a:lnTo>
                    <a:pt x="758" y="133"/>
                  </a:lnTo>
                  <a:lnTo>
                    <a:pt x="753" y="135"/>
                  </a:lnTo>
                  <a:lnTo>
                    <a:pt x="749" y="136"/>
                  </a:lnTo>
                  <a:lnTo>
                    <a:pt x="6" y="5"/>
                  </a:lnTo>
                  <a:lnTo>
                    <a:pt x="3" y="3"/>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79" name="Freeform 550">
              <a:extLst>
                <a:ext uri="{FF2B5EF4-FFF2-40B4-BE49-F238E27FC236}">
                  <a16:creationId xmlns:a16="http://schemas.microsoft.com/office/drawing/2014/main" id="{89D64841-578A-49F2-B30F-C3C1EE449C79}"/>
                </a:ext>
              </a:extLst>
            </p:cNvPr>
            <p:cNvSpPr>
              <a:spLocks/>
            </p:cNvSpPr>
            <p:nvPr/>
          </p:nvSpPr>
          <p:spPr bwMode="auto">
            <a:xfrm>
              <a:off x="3083" y="1902"/>
              <a:ext cx="751" cy="135"/>
            </a:xfrm>
            <a:custGeom>
              <a:avLst/>
              <a:gdLst>
                <a:gd name="T0" fmla="*/ 0 w 751"/>
                <a:gd name="T1" fmla="*/ 0 h 135"/>
                <a:gd name="T2" fmla="*/ 751 w 751"/>
                <a:gd name="T3" fmla="*/ 132 h 135"/>
                <a:gd name="T4" fmla="*/ 746 w 751"/>
                <a:gd name="T5" fmla="*/ 133 h 135"/>
                <a:gd name="T6" fmla="*/ 741 w 751"/>
                <a:gd name="T7" fmla="*/ 135 h 135"/>
                <a:gd name="T8" fmla="*/ 7 w 751"/>
                <a:gd name="T9" fmla="*/ 5 h 135"/>
                <a:gd name="T10" fmla="*/ 3 w 751"/>
                <a:gd name="T11" fmla="*/ 2 h 135"/>
                <a:gd name="T12" fmla="*/ 0 w 751"/>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1" h="135">
                  <a:moveTo>
                    <a:pt x="0" y="0"/>
                  </a:moveTo>
                  <a:lnTo>
                    <a:pt x="751" y="132"/>
                  </a:lnTo>
                  <a:lnTo>
                    <a:pt x="746" y="133"/>
                  </a:lnTo>
                  <a:lnTo>
                    <a:pt x="741" y="135"/>
                  </a:lnTo>
                  <a:lnTo>
                    <a:pt x="7" y="5"/>
                  </a:lnTo>
                  <a:lnTo>
                    <a:pt x="3" y="2"/>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0" name="Freeform 551">
              <a:extLst>
                <a:ext uri="{FF2B5EF4-FFF2-40B4-BE49-F238E27FC236}">
                  <a16:creationId xmlns:a16="http://schemas.microsoft.com/office/drawing/2014/main" id="{CDC738B9-A084-4CAF-9A80-B27F18A52DBC}"/>
                </a:ext>
              </a:extLst>
            </p:cNvPr>
            <p:cNvSpPr>
              <a:spLocks/>
            </p:cNvSpPr>
            <p:nvPr/>
          </p:nvSpPr>
          <p:spPr bwMode="auto">
            <a:xfrm>
              <a:off x="3086" y="1904"/>
              <a:ext cx="743" cy="133"/>
            </a:xfrm>
            <a:custGeom>
              <a:avLst/>
              <a:gdLst>
                <a:gd name="T0" fmla="*/ 0 w 743"/>
                <a:gd name="T1" fmla="*/ 0 h 133"/>
                <a:gd name="T2" fmla="*/ 743 w 743"/>
                <a:gd name="T3" fmla="*/ 131 h 133"/>
                <a:gd name="T4" fmla="*/ 738 w 743"/>
                <a:gd name="T5" fmla="*/ 133 h 133"/>
                <a:gd name="T6" fmla="*/ 735 w 743"/>
                <a:gd name="T7" fmla="*/ 133 h 133"/>
                <a:gd name="T8" fmla="*/ 7 w 743"/>
                <a:gd name="T9" fmla="*/ 6 h 133"/>
                <a:gd name="T10" fmla="*/ 4 w 743"/>
                <a:gd name="T11" fmla="*/ 3 h 133"/>
                <a:gd name="T12" fmla="*/ 0 w 743"/>
                <a:gd name="T13" fmla="*/ 0 h 1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3" h="133">
                  <a:moveTo>
                    <a:pt x="0" y="0"/>
                  </a:moveTo>
                  <a:lnTo>
                    <a:pt x="743" y="131"/>
                  </a:lnTo>
                  <a:lnTo>
                    <a:pt x="738" y="133"/>
                  </a:lnTo>
                  <a:lnTo>
                    <a:pt x="735" y="133"/>
                  </a:lnTo>
                  <a:lnTo>
                    <a:pt x="7" y="6"/>
                  </a:lnTo>
                  <a:lnTo>
                    <a:pt x="4"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1" name="Freeform 552">
              <a:extLst>
                <a:ext uri="{FF2B5EF4-FFF2-40B4-BE49-F238E27FC236}">
                  <a16:creationId xmlns:a16="http://schemas.microsoft.com/office/drawing/2014/main" id="{BA674264-1A82-4FFD-B4B7-356E43576408}"/>
                </a:ext>
              </a:extLst>
            </p:cNvPr>
            <p:cNvSpPr>
              <a:spLocks/>
            </p:cNvSpPr>
            <p:nvPr/>
          </p:nvSpPr>
          <p:spPr bwMode="auto">
            <a:xfrm>
              <a:off x="3090" y="1907"/>
              <a:ext cx="734" cy="132"/>
            </a:xfrm>
            <a:custGeom>
              <a:avLst/>
              <a:gdLst>
                <a:gd name="T0" fmla="*/ 0 w 734"/>
                <a:gd name="T1" fmla="*/ 0 h 132"/>
                <a:gd name="T2" fmla="*/ 734 w 734"/>
                <a:gd name="T3" fmla="*/ 130 h 132"/>
                <a:gd name="T4" fmla="*/ 729 w 734"/>
                <a:gd name="T5" fmla="*/ 130 h 132"/>
                <a:gd name="T6" fmla="*/ 726 w 734"/>
                <a:gd name="T7" fmla="*/ 132 h 132"/>
                <a:gd name="T8" fmla="*/ 7 w 734"/>
                <a:gd name="T9" fmla="*/ 5 h 132"/>
                <a:gd name="T10" fmla="*/ 3 w 734"/>
                <a:gd name="T11" fmla="*/ 3 h 132"/>
                <a:gd name="T12" fmla="*/ 0 w 734"/>
                <a:gd name="T13" fmla="*/ 0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4" h="132">
                  <a:moveTo>
                    <a:pt x="0" y="0"/>
                  </a:moveTo>
                  <a:lnTo>
                    <a:pt x="734" y="130"/>
                  </a:lnTo>
                  <a:lnTo>
                    <a:pt x="729" y="130"/>
                  </a:lnTo>
                  <a:lnTo>
                    <a:pt x="726" y="132"/>
                  </a:lnTo>
                  <a:lnTo>
                    <a:pt x="7"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2" name="Freeform 553">
              <a:extLst>
                <a:ext uri="{FF2B5EF4-FFF2-40B4-BE49-F238E27FC236}">
                  <a16:creationId xmlns:a16="http://schemas.microsoft.com/office/drawing/2014/main" id="{42557278-F972-4C75-B654-E5EC19CEFA7D}"/>
                </a:ext>
              </a:extLst>
            </p:cNvPr>
            <p:cNvSpPr>
              <a:spLocks/>
            </p:cNvSpPr>
            <p:nvPr/>
          </p:nvSpPr>
          <p:spPr bwMode="auto">
            <a:xfrm>
              <a:off x="3093" y="1910"/>
              <a:ext cx="728" cy="130"/>
            </a:xfrm>
            <a:custGeom>
              <a:avLst/>
              <a:gdLst>
                <a:gd name="T0" fmla="*/ 0 w 728"/>
                <a:gd name="T1" fmla="*/ 0 h 130"/>
                <a:gd name="T2" fmla="*/ 728 w 728"/>
                <a:gd name="T3" fmla="*/ 127 h 130"/>
                <a:gd name="T4" fmla="*/ 723 w 728"/>
                <a:gd name="T5" fmla="*/ 129 h 130"/>
                <a:gd name="T6" fmla="*/ 718 w 728"/>
                <a:gd name="T7" fmla="*/ 130 h 130"/>
                <a:gd name="T8" fmla="*/ 7 w 728"/>
                <a:gd name="T9" fmla="*/ 5 h 130"/>
                <a:gd name="T10" fmla="*/ 4 w 728"/>
                <a:gd name="T11" fmla="*/ 2 h 130"/>
                <a:gd name="T12" fmla="*/ 0 w 728"/>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8" h="130">
                  <a:moveTo>
                    <a:pt x="0" y="0"/>
                  </a:moveTo>
                  <a:lnTo>
                    <a:pt x="728" y="127"/>
                  </a:lnTo>
                  <a:lnTo>
                    <a:pt x="723" y="129"/>
                  </a:lnTo>
                  <a:lnTo>
                    <a:pt x="718" y="130"/>
                  </a:lnTo>
                  <a:lnTo>
                    <a:pt x="7" y="5"/>
                  </a:lnTo>
                  <a:lnTo>
                    <a:pt x="4"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3" name="Freeform 554">
              <a:extLst>
                <a:ext uri="{FF2B5EF4-FFF2-40B4-BE49-F238E27FC236}">
                  <a16:creationId xmlns:a16="http://schemas.microsoft.com/office/drawing/2014/main" id="{F1BBEFE0-0752-442F-B2F7-F45E6A8E2C25}"/>
                </a:ext>
              </a:extLst>
            </p:cNvPr>
            <p:cNvSpPr>
              <a:spLocks/>
            </p:cNvSpPr>
            <p:nvPr/>
          </p:nvSpPr>
          <p:spPr bwMode="auto">
            <a:xfrm>
              <a:off x="3097" y="1912"/>
              <a:ext cx="719" cy="130"/>
            </a:xfrm>
            <a:custGeom>
              <a:avLst/>
              <a:gdLst>
                <a:gd name="T0" fmla="*/ 0 w 719"/>
                <a:gd name="T1" fmla="*/ 0 h 130"/>
                <a:gd name="T2" fmla="*/ 719 w 719"/>
                <a:gd name="T3" fmla="*/ 127 h 130"/>
                <a:gd name="T4" fmla="*/ 714 w 719"/>
                <a:gd name="T5" fmla="*/ 128 h 130"/>
                <a:gd name="T6" fmla="*/ 709 w 719"/>
                <a:gd name="T7" fmla="*/ 130 h 130"/>
                <a:gd name="T8" fmla="*/ 5 w 719"/>
                <a:gd name="T9" fmla="*/ 5 h 130"/>
                <a:gd name="T10" fmla="*/ 3 w 719"/>
                <a:gd name="T11" fmla="*/ 3 h 130"/>
                <a:gd name="T12" fmla="*/ 0 w 719"/>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9" h="130">
                  <a:moveTo>
                    <a:pt x="0" y="0"/>
                  </a:moveTo>
                  <a:lnTo>
                    <a:pt x="719" y="127"/>
                  </a:lnTo>
                  <a:lnTo>
                    <a:pt x="714" y="128"/>
                  </a:lnTo>
                  <a:lnTo>
                    <a:pt x="709" y="130"/>
                  </a:lnTo>
                  <a:lnTo>
                    <a:pt x="5"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4" name="Freeform 555">
              <a:extLst>
                <a:ext uri="{FF2B5EF4-FFF2-40B4-BE49-F238E27FC236}">
                  <a16:creationId xmlns:a16="http://schemas.microsoft.com/office/drawing/2014/main" id="{8B5BC6D1-54E8-4E66-86BC-96C75D7E6DA5}"/>
                </a:ext>
              </a:extLst>
            </p:cNvPr>
            <p:cNvSpPr>
              <a:spLocks/>
            </p:cNvSpPr>
            <p:nvPr/>
          </p:nvSpPr>
          <p:spPr bwMode="auto">
            <a:xfrm>
              <a:off x="3100" y="1915"/>
              <a:ext cx="711" cy="129"/>
            </a:xfrm>
            <a:custGeom>
              <a:avLst/>
              <a:gdLst>
                <a:gd name="T0" fmla="*/ 0 w 711"/>
                <a:gd name="T1" fmla="*/ 0 h 129"/>
                <a:gd name="T2" fmla="*/ 711 w 711"/>
                <a:gd name="T3" fmla="*/ 125 h 129"/>
                <a:gd name="T4" fmla="*/ 706 w 711"/>
                <a:gd name="T5" fmla="*/ 127 h 129"/>
                <a:gd name="T6" fmla="*/ 701 w 711"/>
                <a:gd name="T7" fmla="*/ 129 h 129"/>
                <a:gd name="T8" fmla="*/ 5 w 711"/>
                <a:gd name="T9" fmla="*/ 6 h 129"/>
                <a:gd name="T10" fmla="*/ 2 w 711"/>
                <a:gd name="T11" fmla="*/ 2 h 129"/>
                <a:gd name="T12" fmla="*/ 0 w 711"/>
                <a:gd name="T13" fmla="*/ 0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1" h="129">
                  <a:moveTo>
                    <a:pt x="0" y="0"/>
                  </a:moveTo>
                  <a:lnTo>
                    <a:pt x="711" y="125"/>
                  </a:lnTo>
                  <a:lnTo>
                    <a:pt x="706" y="127"/>
                  </a:lnTo>
                  <a:lnTo>
                    <a:pt x="701" y="129"/>
                  </a:lnTo>
                  <a:lnTo>
                    <a:pt x="5" y="6"/>
                  </a:lnTo>
                  <a:lnTo>
                    <a:pt x="2"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5" name="Freeform 556">
              <a:extLst>
                <a:ext uri="{FF2B5EF4-FFF2-40B4-BE49-F238E27FC236}">
                  <a16:creationId xmlns:a16="http://schemas.microsoft.com/office/drawing/2014/main" id="{38820EB9-1083-4C9C-9F5A-C63483B4C0D3}"/>
                </a:ext>
              </a:extLst>
            </p:cNvPr>
            <p:cNvSpPr>
              <a:spLocks/>
            </p:cNvSpPr>
            <p:nvPr/>
          </p:nvSpPr>
          <p:spPr bwMode="auto">
            <a:xfrm>
              <a:off x="3102" y="1917"/>
              <a:ext cx="704" cy="127"/>
            </a:xfrm>
            <a:custGeom>
              <a:avLst/>
              <a:gdLst>
                <a:gd name="T0" fmla="*/ 0 w 704"/>
                <a:gd name="T1" fmla="*/ 0 h 127"/>
                <a:gd name="T2" fmla="*/ 704 w 704"/>
                <a:gd name="T3" fmla="*/ 125 h 127"/>
                <a:gd name="T4" fmla="*/ 697 w 704"/>
                <a:gd name="T5" fmla="*/ 127 h 127"/>
                <a:gd name="T6" fmla="*/ 692 w 704"/>
                <a:gd name="T7" fmla="*/ 127 h 127"/>
                <a:gd name="T8" fmla="*/ 6 w 704"/>
                <a:gd name="T9" fmla="*/ 7 h 127"/>
                <a:gd name="T10" fmla="*/ 3 w 704"/>
                <a:gd name="T11" fmla="*/ 4 h 127"/>
                <a:gd name="T12" fmla="*/ 0 w 704"/>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4" h="127">
                  <a:moveTo>
                    <a:pt x="0" y="0"/>
                  </a:moveTo>
                  <a:lnTo>
                    <a:pt x="704" y="125"/>
                  </a:lnTo>
                  <a:lnTo>
                    <a:pt x="697" y="127"/>
                  </a:lnTo>
                  <a:lnTo>
                    <a:pt x="692" y="127"/>
                  </a:lnTo>
                  <a:lnTo>
                    <a:pt x="6" y="7"/>
                  </a:lnTo>
                  <a:lnTo>
                    <a:pt x="3" y="4"/>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6" name="Freeform 557">
              <a:extLst>
                <a:ext uri="{FF2B5EF4-FFF2-40B4-BE49-F238E27FC236}">
                  <a16:creationId xmlns:a16="http://schemas.microsoft.com/office/drawing/2014/main" id="{512A8F22-1A29-4801-8770-B3BE157A179A}"/>
                </a:ext>
              </a:extLst>
            </p:cNvPr>
            <p:cNvSpPr>
              <a:spLocks/>
            </p:cNvSpPr>
            <p:nvPr/>
          </p:nvSpPr>
          <p:spPr bwMode="auto">
            <a:xfrm>
              <a:off x="3105" y="1921"/>
              <a:ext cx="696" cy="125"/>
            </a:xfrm>
            <a:custGeom>
              <a:avLst/>
              <a:gdLst>
                <a:gd name="T0" fmla="*/ 0 w 696"/>
                <a:gd name="T1" fmla="*/ 0 h 125"/>
                <a:gd name="T2" fmla="*/ 696 w 696"/>
                <a:gd name="T3" fmla="*/ 123 h 125"/>
                <a:gd name="T4" fmla="*/ 689 w 696"/>
                <a:gd name="T5" fmla="*/ 123 h 125"/>
                <a:gd name="T6" fmla="*/ 684 w 696"/>
                <a:gd name="T7" fmla="*/ 125 h 125"/>
                <a:gd name="T8" fmla="*/ 7 w 696"/>
                <a:gd name="T9" fmla="*/ 5 h 125"/>
                <a:gd name="T10" fmla="*/ 3 w 696"/>
                <a:gd name="T11" fmla="*/ 3 h 125"/>
                <a:gd name="T12" fmla="*/ 0 w 696"/>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6" h="125">
                  <a:moveTo>
                    <a:pt x="0" y="0"/>
                  </a:moveTo>
                  <a:lnTo>
                    <a:pt x="696" y="123"/>
                  </a:lnTo>
                  <a:lnTo>
                    <a:pt x="689" y="123"/>
                  </a:lnTo>
                  <a:lnTo>
                    <a:pt x="684" y="125"/>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7" name="Freeform 558">
              <a:extLst>
                <a:ext uri="{FF2B5EF4-FFF2-40B4-BE49-F238E27FC236}">
                  <a16:creationId xmlns:a16="http://schemas.microsoft.com/office/drawing/2014/main" id="{03CB9913-6188-49AF-A794-B784085248C6}"/>
                </a:ext>
              </a:extLst>
            </p:cNvPr>
            <p:cNvSpPr>
              <a:spLocks/>
            </p:cNvSpPr>
            <p:nvPr/>
          </p:nvSpPr>
          <p:spPr bwMode="auto">
            <a:xfrm>
              <a:off x="3108" y="1924"/>
              <a:ext cx="686" cy="123"/>
            </a:xfrm>
            <a:custGeom>
              <a:avLst/>
              <a:gdLst>
                <a:gd name="T0" fmla="*/ 0 w 686"/>
                <a:gd name="T1" fmla="*/ 0 h 123"/>
                <a:gd name="T2" fmla="*/ 686 w 686"/>
                <a:gd name="T3" fmla="*/ 120 h 123"/>
                <a:gd name="T4" fmla="*/ 681 w 686"/>
                <a:gd name="T5" fmla="*/ 122 h 123"/>
                <a:gd name="T6" fmla="*/ 674 w 686"/>
                <a:gd name="T7" fmla="*/ 123 h 123"/>
                <a:gd name="T8" fmla="*/ 7 w 686"/>
                <a:gd name="T9" fmla="*/ 5 h 123"/>
                <a:gd name="T10" fmla="*/ 4 w 686"/>
                <a:gd name="T11" fmla="*/ 2 h 123"/>
                <a:gd name="T12" fmla="*/ 0 w 686"/>
                <a:gd name="T13" fmla="*/ 0 h 1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6" h="123">
                  <a:moveTo>
                    <a:pt x="0" y="0"/>
                  </a:moveTo>
                  <a:lnTo>
                    <a:pt x="686" y="120"/>
                  </a:lnTo>
                  <a:lnTo>
                    <a:pt x="681" y="122"/>
                  </a:lnTo>
                  <a:lnTo>
                    <a:pt x="674" y="123"/>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8" name="Freeform 559">
              <a:extLst>
                <a:ext uri="{FF2B5EF4-FFF2-40B4-BE49-F238E27FC236}">
                  <a16:creationId xmlns:a16="http://schemas.microsoft.com/office/drawing/2014/main" id="{BEFC74B1-AB1D-4243-9E1F-10289A1A3E01}"/>
                </a:ext>
              </a:extLst>
            </p:cNvPr>
            <p:cNvSpPr>
              <a:spLocks/>
            </p:cNvSpPr>
            <p:nvPr/>
          </p:nvSpPr>
          <p:spPr bwMode="auto">
            <a:xfrm>
              <a:off x="3112" y="1926"/>
              <a:ext cx="677" cy="121"/>
            </a:xfrm>
            <a:custGeom>
              <a:avLst/>
              <a:gdLst>
                <a:gd name="T0" fmla="*/ 0 w 677"/>
                <a:gd name="T1" fmla="*/ 0 h 121"/>
                <a:gd name="T2" fmla="*/ 677 w 677"/>
                <a:gd name="T3" fmla="*/ 120 h 121"/>
                <a:gd name="T4" fmla="*/ 670 w 677"/>
                <a:gd name="T5" fmla="*/ 121 h 121"/>
                <a:gd name="T6" fmla="*/ 665 w 677"/>
                <a:gd name="T7" fmla="*/ 121 h 121"/>
                <a:gd name="T8" fmla="*/ 6 w 677"/>
                <a:gd name="T9" fmla="*/ 6 h 121"/>
                <a:gd name="T10" fmla="*/ 3 w 677"/>
                <a:gd name="T11" fmla="*/ 3 h 121"/>
                <a:gd name="T12" fmla="*/ 0 w 677"/>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7" h="121">
                  <a:moveTo>
                    <a:pt x="0" y="0"/>
                  </a:moveTo>
                  <a:lnTo>
                    <a:pt x="677" y="120"/>
                  </a:lnTo>
                  <a:lnTo>
                    <a:pt x="670" y="121"/>
                  </a:lnTo>
                  <a:lnTo>
                    <a:pt x="665" y="121"/>
                  </a:lnTo>
                  <a:lnTo>
                    <a:pt x="6" y="6"/>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89" name="Freeform 560">
              <a:extLst>
                <a:ext uri="{FF2B5EF4-FFF2-40B4-BE49-F238E27FC236}">
                  <a16:creationId xmlns:a16="http://schemas.microsoft.com/office/drawing/2014/main" id="{A8C6F596-70D7-4DFA-8A60-F4FF3A010204}"/>
                </a:ext>
              </a:extLst>
            </p:cNvPr>
            <p:cNvSpPr>
              <a:spLocks/>
            </p:cNvSpPr>
            <p:nvPr/>
          </p:nvSpPr>
          <p:spPr bwMode="auto">
            <a:xfrm>
              <a:off x="3115" y="1929"/>
              <a:ext cx="667" cy="120"/>
            </a:xfrm>
            <a:custGeom>
              <a:avLst/>
              <a:gdLst>
                <a:gd name="T0" fmla="*/ 0 w 667"/>
                <a:gd name="T1" fmla="*/ 0 h 120"/>
                <a:gd name="T2" fmla="*/ 667 w 667"/>
                <a:gd name="T3" fmla="*/ 118 h 120"/>
                <a:gd name="T4" fmla="*/ 660 w 667"/>
                <a:gd name="T5" fmla="*/ 118 h 120"/>
                <a:gd name="T6" fmla="*/ 655 w 667"/>
                <a:gd name="T7" fmla="*/ 120 h 120"/>
                <a:gd name="T8" fmla="*/ 7 w 667"/>
                <a:gd name="T9" fmla="*/ 5 h 120"/>
                <a:gd name="T10" fmla="*/ 3 w 667"/>
                <a:gd name="T11" fmla="*/ 3 h 120"/>
                <a:gd name="T12" fmla="*/ 0 w 667"/>
                <a:gd name="T13" fmla="*/ 0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7" h="120">
                  <a:moveTo>
                    <a:pt x="0" y="0"/>
                  </a:moveTo>
                  <a:lnTo>
                    <a:pt x="667" y="118"/>
                  </a:lnTo>
                  <a:lnTo>
                    <a:pt x="660" y="118"/>
                  </a:lnTo>
                  <a:lnTo>
                    <a:pt x="655" y="120"/>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0" name="Freeform 561">
              <a:extLst>
                <a:ext uri="{FF2B5EF4-FFF2-40B4-BE49-F238E27FC236}">
                  <a16:creationId xmlns:a16="http://schemas.microsoft.com/office/drawing/2014/main" id="{FA3DAE42-67C9-405F-90EC-CFBFD7C54446}"/>
                </a:ext>
              </a:extLst>
            </p:cNvPr>
            <p:cNvSpPr>
              <a:spLocks/>
            </p:cNvSpPr>
            <p:nvPr/>
          </p:nvSpPr>
          <p:spPr bwMode="auto">
            <a:xfrm>
              <a:off x="3118" y="1932"/>
              <a:ext cx="659" cy="119"/>
            </a:xfrm>
            <a:custGeom>
              <a:avLst/>
              <a:gdLst>
                <a:gd name="T0" fmla="*/ 0 w 659"/>
                <a:gd name="T1" fmla="*/ 0 h 119"/>
                <a:gd name="T2" fmla="*/ 659 w 659"/>
                <a:gd name="T3" fmla="*/ 115 h 119"/>
                <a:gd name="T4" fmla="*/ 652 w 659"/>
                <a:gd name="T5" fmla="*/ 117 h 119"/>
                <a:gd name="T6" fmla="*/ 645 w 659"/>
                <a:gd name="T7" fmla="*/ 119 h 119"/>
                <a:gd name="T8" fmla="*/ 7 w 659"/>
                <a:gd name="T9" fmla="*/ 5 h 119"/>
                <a:gd name="T10" fmla="*/ 4 w 659"/>
                <a:gd name="T11" fmla="*/ 2 h 119"/>
                <a:gd name="T12" fmla="*/ 0 w 65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9" h="119">
                  <a:moveTo>
                    <a:pt x="0" y="0"/>
                  </a:moveTo>
                  <a:lnTo>
                    <a:pt x="659" y="115"/>
                  </a:lnTo>
                  <a:lnTo>
                    <a:pt x="652" y="117"/>
                  </a:lnTo>
                  <a:lnTo>
                    <a:pt x="645" y="119"/>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1" name="Freeform 562">
              <a:extLst>
                <a:ext uri="{FF2B5EF4-FFF2-40B4-BE49-F238E27FC236}">
                  <a16:creationId xmlns:a16="http://schemas.microsoft.com/office/drawing/2014/main" id="{80A42261-B607-4C1D-B794-B323506E8041}"/>
                </a:ext>
              </a:extLst>
            </p:cNvPr>
            <p:cNvSpPr>
              <a:spLocks/>
            </p:cNvSpPr>
            <p:nvPr/>
          </p:nvSpPr>
          <p:spPr bwMode="auto">
            <a:xfrm>
              <a:off x="3122" y="1934"/>
              <a:ext cx="648" cy="117"/>
            </a:xfrm>
            <a:custGeom>
              <a:avLst/>
              <a:gdLst>
                <a:gd name="T0" fmla="*/ 0 w 648"/>
                <a:gd name="T1" fmla="*/ 0 h 117"/>
                <a:gd name="T2" fmla="*/ 648 w 648"/>
                <a:gd name="T3" fmla="*/ 115 h 117"/>
                <a:gd name="T4" fmla="*/ 641 w 648"/>
                <a:gd name="T5" fmla="*/ 117 h 117"/>
                <a:gd name="T6" fmla="*/ 633 w 648"/>
                <a:gd name="T7" fmla="*/ 117 h 117"/>
                <a:gd name="T8" fmla="*/ 7 w 648"/>
                <a:gd name="T9" fmla="*/ 7 h 117"/>
                <a:gd name="T10" fmla="*/ 3 w 648"/>
                <a:gd name="T11" fmla="*/ 3 h 117"/>
                <a:gd name="T12" fmla="*/ 0 w 648"/>
                <a:gd name="T13" fmla="*/ 0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8" h="117">
                  <a:moveTo>
                    <a:pt x="0" y="0"/>
                  </a:moveTo>
                  <a:lnTo>
                    <a:pt x="648" y="115"/>
                  </a:lnTo>
                  <a:lnTo>
                    <a:pt x="641" y="117"/>
                  </a:lnTo>
                  <a:lnTo>
                    <a:pt x="633" y="117"/>
                  </a:lnTo>
                  <a:lnTo>
                    <a:pt x="7" y="7"/>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2" name="Freeform 563">
              <a:extLst>
                <a:ext uri="{FF2B5EF4-FFF2-40B4-BE49-F238E27FC236}">
                  <a16:creationId xmlns:a16="http://schemas.microsoft.com/office/drawing/2014/main" id="{7878D8D2-9D08-48E6-89CC-303FC6715C39}"/>
                </a:ext>
              </a:extLst>
            </p:cNvPr>
            <p:cNvSpPr>
              <a:spLocks/>
            </p:cNvSpPr>
            <p:nvPr/>
          </p:nvSpPr>
          <p:spPr bwMode="auto">
            <a:xfrm>
              <a:off x="3125" y="1937"/>
              <a:ext cx="638" cy="115"/>
            </a:xfrm>
            <a:custGeom>
              <a:avLst/>
              <a:gdLst>
                <a:gd name="T0" fmla="*/ 0 w 638"/>
                <a:gd name="T1" fmla="*/ 0 h 115"/>
                <a:gd name="T2" fmla="*/ 638 w 638"/>
                <a:gd name="T3" fmla="*/ 114 h 115"/>
                <a:gd name="T4" fmla="*/ 630 w 638"/>
                <a:gd name="T5" fmla="*/ 114 h 115"/>
                <a:gd name="T6" fmla="*/ 623 w 638"/>
                <a:gd name="T7" fmla="*/ 115 h 115"/>
                <a:gd name="T8" fmla="*/ 7 w 638"/>
                <a:gd name="T9" fmla="*/ 5 h 115"/>
                <a:gd name="T10" fmla="*/ 4 w 638"/>
                <a:gd name="T11" fmla="*/ 4 h 115"/>
                <a:gd name="T12" fmla="*/ 0 w 638"/>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8" h="115">
                  <a:moveTo>
                    <a:pt x="0" y="0"/>
                  </a:moveTo>
                  <a:lnTo>
                    <a:pt x="638" y="114"/>
                  </a:lnTo>
                  <a:lnTo>
                    <a:pt x="630" y="114"/>
                  </a:lnTo>
                  <a:lnTo>
                    <a:pt x="623" y="115"/>
                  </a:lnTo>
                  <a:lnTo>
                    <a:pt x="7" y="5"/>
                  </a:lnTo>
                  <a:lnTo>
                    <a:pt x="4" y="4"/>
                  </a:lnTo>
                  <a:lnTo>
                    <a:pt x="0" y="0"/>
                  </a:lnTo>
                  <a:close/>
                </a:path>
              </a:pathLst>
            </a:custGeom>
            <a:solidFill>
              <a:srgbClr val="EBF2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3" name="Freeform 564">
              <a:extLst>
                <a:ext uri="{FF2B5EF4-FFF2-40B4-BE49-F238E27FC236}">
                  <a16:creationId xmlns:a16="http://schemas.microsoft.com/office/drawing/2014/main" id="{86F018B8-D88C-4B5B-9801-F344347296BE}"/>
                </a:ext>
              </a:extLst>
            </p:cNvPr>
            <p:cNvSpPr>
              <a:spLocks/>
            </p:cNvSpPr>
            <p:nvPr/>
          </p:nvSpPr>
          <p:spPr bwMode="auto">
            <a:xfrm>
              <a:off x="3129" y="1941"/>
              <a:ext cx="626" cy="111"/>
            </a:xfrm>
            <a:custGeom>
              <a:avLst/>
              <a:gdLst>
                <a:gd name="T0" fmla="*/ 0 w 626"/>
                <a:gd name="T1" fmla="*/ 0 h 111"/>
                <a:gd name="T2" fmla="*/ 626 w 626"/>
                <a:gd name="T3" fmla="*/ 110 h 111"/>
                <a:gd name="T4" fmla="*/ 619 w 626"/>
                <a:gd name="T5" fmla="*/ 111 h 111"/>
                <a:gd name="T6" fmla="*/ 611 w 626"/>
                <a:gd name="T7" fmla="*/ 111 h 111"/>
                <a:gd name="T8" fmla="*/ 6 w 626"/>
                <a:gd name="T9" fmla="*/ 5 h 111"/>
                <a:gd name="T10" fmla="*/ 3 w 626"/>
                <a:gd name="T11" fmla="*/ 1 h 111"/>
                <a:gd name="T12" fmla="*/ 0 w 626"/>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6" h="111">
                  <a:moveTo>
                    <a:pt x="0" y="0"/>
                  </a:moveTo>
                  <a:lnTo>
                    <a:pt x="626" y="110"/>
                  </a:lnTo>
                  <a:lnTo>
                    <a:pt x="619" y="111"/>
                  </a:lnTo>
                  <a:lnTo>
                    <a:pt x="611" y="111"/>
                  </a:lnTo>
                  <a:lnTo>
                    <a:pt x="6" y="5"/>
                  </a:lnTo>
                  <a:lnTo>
                    <a:pt x="3" y="1"/>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4" name="Freeform 565">
              <a:extLst>
                <a:ext uri="{FF2B5EF4-FFF2-40B4-BE49-F238E27FC236}">
                  <a16:creationId xmlns:a16="http://schemas.microsoft.com/office/drawing/2014/main" id="{B0558957-EA1C-4972-9F26-31BD76BF6DDA}"/>
                </a:ext>
              </a:extLst>
            </p:cNvPr>
            <p:cNvSpPr>
              <a:spLocks/>
            </p:cNvSpPr>
            <p:nvPr/>
          </p:nvSpPr>
          <p:spPr bwMode="auto">
            <a:xfrm>
              <a:off x="3132" y="1942"/>
              <a:ext cx="616" cy="112"/>
            </a:xfrm>
            <a:custGeom>
              <a:avLst/>
              <a:gdLst>
                <a:gd name="T0" fmla="*/ 0 w 616"/>
                <a:gd name="T1" fmla="*/ 0 h 112"/>
                <a:gd name="T2" fmla="*/ 616 w 616"/>
                <a:gd name="T3" fmla="*/ 110 h 112"/>
                <a:gd name="T4" fmla="*/ 608 w 616"/>
                <a:gd name="T5" fmla="*/ 110 h 112"/>
                <a:gd name="T6" fmla="*/ 599 w 616"/>
                <a:gd name="T7" fmla="*/ 112 h 112"/>
                <a:gd name="T8" fmla="*/ 7 w 616"/>
                <a:gd name="T9" fmla="*/ 7 h 112"/>
                <a:gd name="T10" fmla="*/ 3 w 616"/>
                <a:gd name="T11" fmla="*/ 4 h 112"/>
                <a:gd name="T12" fmla="*/ 0 w 616"/>
                <a:gd name="T13" fmla="*/ 0 h 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6" h="112">
                  <a:moveTo>
                    <a:pt x="0" y="0"/>
                  </a:moveTo>
                  <a:lnTo>
                    <a:pt x="616" y="110"/>
                  </a:lnTo>
                  <a:lnTo>
                    <a:pt x="608" y="110"/>
                  </a:lnTo>
                  <a:lnTo>
                    <a:pt x="599" y="112"/>
                  </a:lnTo>
                  <a:lnTo>
                    <a:pt x="7" y="7"/>
                  </a:lnTo>
                  <a:lnTo>
                    <a:pt x="3" y="4"/>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5" name="Freeform 566">
              <a:extLst>
                <a:ext uri="{FF2B5EF4-FFF2-40B4-BE49-F238E27FC236}">
                  <a16:creationId xmlns:a16="http://schemas.microsoft.com/office/drawing/2014/main" id="{44FEE397-5B25-4944-97D9-4DA1712565DD}"/>
                </a:ext>
              </a:extLst>
            </p:cNvPr>
            <p:cNvSpPr>
              <a:spLocks/>
            </p:cNvSpPr>
            <p:nvPr/>
          </p:nvSpPr>
          <p:spPr bwMode="auto">
            <a:xfrm>
              <a:off x="3135" y="1946"/>
              <a:ext cx="605" cy="108"/>
            </a:xfrm>
            <a:custGeom>
              <a:avLst/>
              <a:gdLst>
                <a:gd name="T0" fmla="*/ 0 w 605"/>
                <a:gd name="T1" fmla="*/ 0 h 108"/>
                <a:gd name="T2" fmla="*/ 605 w 605"/>
                <a:gd name="T3" fmla="*/ 106 h 108"/>
                <a:gd name="T4" fmla="*/ 596 w 605"/>
                <a:gd name="T5" fmla="*/ 108 h 108"/>
                <a:gd name="T6" fmla="*/ 588 w 605"/>
                <a:gd name="T7" fmla="*/ 108 h 108"/>
                <a:gd name="T8" fmla="*/ 7 w 605"/>
                <a:gd name="T9" fmla="*/ 5 h 108"/>
                <a:gd name="T10" fmla="*/ 4 w 605"/>
                <a:gd name="T11" fmla="*/ 3 h 108"/>
                <a:gd name="T12" fmla="*/ 0 w 605"/>
                <a:gd name="T13" fmla="*/ 0 h 1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5" h="108">
                  <a:moveTo>
                    <a:pt x="0" y="0"/>
                  </a:moveTo>
                  <a:lnTo>
                    <a:pt x="605" y="106"/>
                  </a:lnTo>
                  <a:lnTo>
                    <a:pt x="596" y="108"/>
                  </a:lnTo>
                  <a:lnTo>
                    <a:pt x="588" y="108"/>
                  </a:lnTo>
                  <a:lnTo>
                    <a:pt x="7" y="5"/>
                  </a:lnTo>
                  <a:lnTo>
                    <a:pt x="4"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6" name="Freeform 567">
              <a:extLst>
                <a:ext uri="{FF2B5EF4-FFF2-40B4-BE49-F238E27FC236}">
                  <a16:creationId xmlns:a16="http://schemas.microsoft.com/office/drawing/2014/main" id="{A5EC208C-79D0-4DD7-8679-D7508E348183}"/>
                </a:ext>
              </a:extLst>
            </p:cNvPr>
            <p:cNvSpPr>
              <a:spLocks/>
            </p:cNvSpPr>
            <p:nvPr/>
          </p:nvSpPr>
          <p:spPr bwMode="auto">
            <a:xfrm>
              <a:off x="3139" y="1949"/>
              <a:ext cx="592" cy="105"/>
            </a:xfrm>
            <a:custGeom>
              <a:avLst/>
              <a:gdLst>
                <a:gd name="T0" fmla="*/ 0 w 592"/>
                <a:gd name="T1" fmla="*/ 0 h 105"/>
                <a:gd name="T2" fmla="*/ 592 w 592"/>
                <a:gd name="T3" fmla="*/ 105 h 105"/>
                <a:gd name="T4" fmla="*/ 582 w 592"/>
                <a:gd name="T5" fmla="*/ 105 h 105"/>
                <a:gd name="T6" fmla="*/ 574 w 592"/>
                <a:gd name="T7" fmla="*/ 105 h 105"/>
                <a:gd name="T8" fmla="*/ 6 w 592"/>
                <a:gd name="T9" fmla="*/ 5 h 105"/>
                <a:gd name="T10" fmla="*/ 3 w 592"/>
                <a:gd name="T11" fmla="*/ 2 h 105"/>
                <a:gd name="T12" fmla="*/ 0 w 592"/>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2" h="105">
                  <a:moveTo>
                    <a:pt x="0" y="0"/>
                  </a:moveTo>
                  <a:lnTo>
                    <a:pt x="592" y="105"/>
                  </a:lnTo>
                  <a:lnTo>
                    <a:pt x="582" y="105"/>
                  </a:lnTo>
                  <a:lnTo>
                    <a:pt x="574" y="105"/>
                  </a:lnTo>
                  <a:lnTo>
                    <a:pt x="6" y="5"/>
                  </a:lnTo>
                  <a:lnTo>
                    <a:pt x="3" y="2"/>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7" name="Freeform 568">
              <a:extLst>
                <a:ext uri="{FF2B5EF4-FFF2-40B4-BE49-F238E27FC236}">
                  <a16:creationId xmlns:a16="http://schemas.microsoft.com/office/drawing/2014/main" id="{9B4AFBD7-BFA1-47AF-8B6C-85E30B240E12}"/>
                </a:ext>
              </a:extLst>
            </p:cNvPr>
            <p:cNvSpPr>
              <a:spLocks/>
            </p:cNvSpPr>
            <p:nvPr/>
          </p:nvSpPr>
          <p:spPr bwMode="auto">
            <a:xfrm>
              <a:off x="3142" y="1951"/>
              <a:ext cx="581" cy="103"/>
            </a:xfrm>
            <a:custGeom>
              <a:avLst/>
              <a:gdLst>
                <a:gd name="T0" fmla="*/ 0 w 581"/>
                <a:gd name="T1" fmla="*/ 0 h 103"/>
                <a:gd name="T2" fmla="*/ 581 w 581"/>
                <a:gd name="T3" fmla="*/ 103 h 103"/>
                <a:gd name="T4" fmla="*/ 571 w 581"/>
                <a:gd name="T5" fmla="*/ 103 h 103"/>
                <a:gd name="T6" fmla="*/ 559 w 581"/>
                <a:gd name="T7" fmla="*/ 103 h 103"/>
                <a:gd name="T8" fmla="*/ 7 w 581"/>
                <a:gd name="T9" fmla="*/ 7 h 103"/>
                <a:gd name="T10" fmla="*/ 3 w 581"/>
                <a:gd name="T11" fmla="*/ 3 h 103"/>
                <a:gd name="T12" fmla="*/ 0 w 581"/>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1" h="103">
                  <a:moveTo>
                    <a:pt x="0" y="0"/>
                  </a:moveTo>
                  <a:lnTo>
                    <a:pt x="581" y="103"/>
                  </a:lnTo>
                  <a:lnTo>
                    <a:pt x="571" y="103"/>
                  </a:lnTo>
                  <a:lnTo>
                    <a:pt x="559" y="103"/>
                  </a:lnTo>
                  <a:lnTo>
                    <a:pt x="7" y="7"/>
                  </a:lnTo>
                  <a:lnTo>
                    <a:pt x="3"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8" name="Freeform 569">
              <a:extLst>
                <a:ext uri="{FF2B5EF4-FFF2-40B4-BE49-F238E27FC236}">
                  <a16:creationId xmlns:a16="http://schemas.microsoft.com/office/drawing/2014/main" id="{A29F046A-E8DA-474D-8E56-10090C24590E}"/>
                </a:ext>
              </a:extLst>
            </p:cNvPr>
            <p:cNvSpPr>
              <a:spLocks/>
            </p:cNvSpPr>
            <p:nvPr/>
          </p:nvSpPr>
          <p:spPr bwMode="auto">
            <a:xfrm>
              <a:off x="3145" y="1954"/>
              <a:ext cx="568" cy="100"/>
            </a:xfrm>
            <a:custGeom>
              <a:avLst/>
              <a:gdLst>
                <a:gd name="T0" fmla="*/ 0 w 568"/>
                <a:gd name="T1" fmla="*/ 0 h 100"/>
                <a:gd name="T2" fmla="*/ 568 w 568"/>
                <a:gd name="T3" fmla="*/ 100 h 100"/>
                <a:gd name="T4" fmla="*/ 556 w 568"/>
                <a:gd name="T5" fmla="*/ 100 h 100"/>
                <a:gd name="T6" fmla="*/ 544 w 568"/>
                <a:gd name="T7" fmla="*/ 100 h 100"/>
                <a:gd name="T8" fmla="*/ 7 w 568"/>
                <a:gd name="T9" fmla="*/ 5 h 100"/>
                <a:gd name="T10" fmla="*/ 7 w 568"/>
                <a:gd name="T11" fmla="*/ 5 h 100"/>
                <a:gd name="T12" fmla="*/ 7 w 568"/>
                <a:gd name="T13" fmla="*/ 5 h 100"/>
                <a:gd name="T14" fmla="*/ 4 w 568"/>
                <a:gd name="T15" fmla="*/ 2 h 100"/>
                <a:gd name="T16" fmla="*/ 0 w 568"/>
                <a:gd name="T17" fmla="*/ 0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8" h="100">
                  <a:moveTo>
                    <a:pt x="0" y="0"/>
                  </a:moveTo>
                  <a:lnTo>
                    <a:pt x="568" y="100"/>
                  </a:lnTo>
                  <a:lnTo>
                    <a:pt x="556" y="100"/>
                  </a:lnTo>
                  <a:lnTo>
                    <a:pt x="544" y="100"/>
                  </a:lnTo>
                  <a:lnTo>
                    <a:pt x="7" y="5"/>
                  </a:lnTo>
                  <a:lnTo>
                    <a:pt x="4" y="2"/>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399" name="Freeform 570">
              <a:extLst>
                <a:ext uri="{FF2B5EF4-FFF2-40B4-BE49-F238E27FC236}">
                  <a16:creationId xmlns:a16="http://schemas.microsoft.com/office/drawing/2014/main" id="{37530328-FDC4-4554-A2B0-336790BA6E27}"/>
                </a:ext>
              </a:extLst>
            </p:cNvPr>
            <p:cNvSpPr>
              <a:spLocks/>
            </p:cNvSpPr>
            <p:nvPr/>
          </p:nvSpPr>
          <p:spPr bwMode="auto">
            <a:xfrm>
              <a:off x="3149" y="1958"/>
              <a:ext cx="552" cy="96"/>
            </a:xfrm>
            <a:custGeom>
              <a:avLst/>
              <a:gdLst>
                <a:gd name="T0" fmla="*/ 0 w 552"/>
                <a:gd name="T1" fmla="*/ 0 h 96"/>
                <a:gd name="T2" fmla="*/ 552 w 552"/>
                <a:gd name="T3" fmla="*/ 96 h 96"/>
                <a:gd name="T4" fmla="*/ 540 w 552"/>
                <a:gd name="T5" fmla="*/ 96 h 96"/>
                <a:gd name="T6" fmla="*/ 528 w 552"/>
                <a:gd name="T7" fmla="*/ 96 h 96"/>
                <a:gd name="T8" fmla="*/ 7 w 552"/>
                <a:gd name="T9" fmla="*/ 5 h 96"/>
                <a:gd name="T10" fmla="*/ 5 w 552"/>
                <a:gd name="T11" fmla="*/ 3 h 96"/>
                <a:gd name="T12" fmla="*/ 3 w 552"/>
                <a:gd name="T13" fmla="*/ 1 h 96"/>
                <a:gd name="T14" fmla="*/ 2 w 552"/>
                <a:gd name="T15" fmla="*/ 0 h 96"/>
                <a:gd name="T16" fmla="*/ 0 w 552"/>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2" h="96">
                  <a:moveTo>
                    <a:pt x="0" y="0"/>
                  </a:moveTo>
                  <a:lnTo>
                    <a:pt x="552" y="96"/>
                  </a:lnTo>
                  <a:lnTo>
                    <a:pt x="540" y="96"/>
                  </a:lnTo>
                  <a:lnTo>
                    <a:pt x="528" y="96"/>
                  </a:lnTo>
                  <a:lnTo>
                    <a:pt x="7" y="5"/>
                  </a:lnTo>
                  <a:lnTo>
                    <a:pt x="5" y="3"/>
                  </a:lnTo>
                  <a:lnTo>
                    <a:pt x="3" y="1"/>
                  </a:lnTo>
                  <a:lnTo>
                    <a:pt x="2" y="0"/>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0" name="Freeform 571">
              <a:extLst>
                <a:ext uri="{FF2B5EF4-FFF2-40B4-BE49-F238E27FC236}">
                  <a16:creationId xmlns:a16="http://schemas.microsoft.com/office/drawing/2014/main" id="{16EEC257-51AA-4292-8C4D-2A2020A0F8F2}"/>
                </a:ext>
              </a:extLst>
            </p:cNvPr>
            <p:cNvSpPr>
              <a:spLocks/>
            </p:cNvSpPr>
            <p:nvPr/>
          </p:nvSpPr>
          <p:spPr bwMode="auto">
            <a:xfrm>
              <a:off x="3152" y="1959"/>
              <a:ext cx="537" cy="95"/>
            </a:xfrm>
            <a:custGeom>
              <a:avLst/>
              <a:gdLst>
                <a:gd name="T0" fmla="*/ 0 w 537"/>
                <a:gd name="T1" fmla="*/ 0 h 95"/>
                <a:gd name="T2" fmla="*/ 537 w 537"/>
                <a:gd name="T3" fmla="*/ 95 h 95"/>
                <a:gd name="T4" fmla="*/ 524 w 537"/>
                <a:gd name="T5" fmla="*/ 95 h 95"/>
                <a:gd name="T6" fmla="*/ 510 w 537"/>
                <a:gd name="T7" fmla="*/ 95 h 95"/>
                <a:gd name="T8" fmla="*/ 7 w 537"/>
                <a:gd name="T9" fmla="*/ 7 h 95"/>
                <a:gd name="T10" fmla="*/ 4 w 537"/>
                <a:gd name="T11" fmla="*/ 4 h 95"/>
                <a:gd name="T12" fmla="*/ 0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0" y="0"/>
                  </a:moveTo>
                  <a:lnTo>
                    <a:pt x="537" y="95"/>
                  </a:lnTo>
                  <a:lnTo>
                    <a:pt x="524" y="95"/>
                  </a:lnTo>
                  <a:lnTo>
                    <a:pt x="510" y="95"/>
                  </a:lnTo>
                  <a:lnTo>
                    <a:pt x="7" y="7"/>
                  </a:lnTo>
                  <a:lnTo>
                    <a:pt x="4"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1" name="Freeform 572">
              <a:extLst>
                <a:ext uri="{FF2B5EF4-FFF2-40B4-BE49-F238E27FC236}">
                  <a16:creationId xmlns:a16="http://schemas.microsoft.com/office/drawing/2014/main" id="{D3FA6090-90D7-467E-851D-4BCF688BC050}"/>
                </a:ext>
              </a:extLst>
            </p:cNvPr>
            <p:cNvSpPr>
              <a:spLocks/>
            </p:cNvSpPr>
            <p:nvPr/>
          </p:nvSpPr>
          <p:spPr bwMode="auto">
            <a:xfrm>
              <a:off x="3156" y="1963"/>
              <a:ext cx="521" cy="91"/>
            </a:xfrm>
            <a:custGeom>
              <a:avLst/>
              <a:gdLst>
                <a:gd name="T0" fmla="*/ 0 w 521"/>
                <a:gd name="T1" fmla="*/ 0 h 91"/>
                <a:gd name="T2" fmla="*/ 521 w 521"/>
                <a:gd name="T3" fmla="*/ 91 h 91"/>
                <a:gd name="T4" fmla="*/ 508 w 521"/>
                <a:gd name="T5" fmla="*/ 91 h 91"/>
                <a:gd name="T6" fmla="*/ 496 w 521"/>
                <a:gd name="T7" fmla="*/ 91 h 91"/>
                <a:gd name="T8" fmla="*/ 449 w 521"/>
                <a:gd name="T9" fmla="*/ 83 h 91"/>
                <a:gd name="T10" fmla="*/ 8 w 521"/>
                <a:gd name="T11" fmla="*/ 7 h 91"/>
                <a:gd name="T12" fmla="*/ 5 w 521"/>
                <a:gd name="T13" fmla="*/ 3 h 91"/>
                <a:gd name="T14" fmla="*/ 0 w 521"/>
                <a:gd name="T15" fmla="*/ 0 h 9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1" h="91">
                  <a:moveTo>
                    <a:pt x="0" y="0"/>
                  </a:moveTo>
                  <a:lnTo>
                    <a:pt x="521" y="91"/>
                  </a:lnTo>
                  <a:lnTo>
                    <a:pt x="508" y="91"/>
                  </a:lnTo>
                  <a:lnTo>
                    <a:pt x="496" y="91"/>
                  </a:lnTo>
                  <a:lnTo>
                    <a:pt x="449" y="83"/>
                  </a:lnTo>
                  <a:lnTo>
                    <a:pt x="8" y="7"/>
                  </a:lnTo>
                  <a:lnTo>
                    <a:pt x="5"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2" name="Freeform 573">
              <a:extLst>
                <a:ext uri="{FF2B5EF4-FFF2-40B4-BE49-F238E27FC236}">
                  <a16:creationId xmlns:a16="http://schemas.microsoft.com/office/drawing/2014/main" id="{E5D6A7BB-6A4A-4FE9-A8D0-B62AB36BE12E}"/>
                </a:ext>
              </a:extLst>
            </p:cNvPr>
            <p:cNvSpPr>
              <a:spLocks/>
            </p:cNvSpPr>
            <p:nvPr/>
          </p:nvSpPr>
          <p:spPr bwMode="auto">
            <a:xfrm>
              <a:off x="3159" y="1966"/>
              <a:ext cx="503" cy="88"/>
            </a:xfrm>
            <a:custGeom>
              <a:avLst/>
              <a:gdLst>
                <a:gd name="T0" fmla="*/ 0 w 503"/>
                <a:gd name="T1" fmla="*/ 0 h 88"/>
                <a:gd name="T2" fmla="*/ 503 w 503"/>
                <a:gd name="T3" fmla="*/ 88 h 88"/>
                <a:gd name="T4" fmla="*/ 498 w 503"/>
                <a:gd name="T5" fmla="*/ 88 h 88"/>
                <a:gd name="T6" fmla="*/ 493 w 503"/>
                <a:gd name="T7" fmla="*/ 88 h 88"/>
                <a:gd name="T8" fmla="*/ 304 w 503"/>
                <a:gd name="T9" fmla="*/ 58 h 88"/>
                <a:gd name="T10" fmla="*/ 12 w 503"/>
                <a:gd name="T11" fmla="*/ 7 h 88"/>
                <a:gd name="T12" fmla="*/ 7 w 503"/>
                <a:gd name="T13" fmla="*/ 4 h 88"/>
                <a:gd name="T14" fmla="*/ 0 w 503"/>
                <a:gd name="T15" fmla="*/ 0 h 8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3" h="88">
                  <a:moveTo>
                    <a:pt x="0" y="0"/>
                  </a:moveTo>
                  <a:lnTo>
                    <a:pt x="503" y="88"/>
                  </a:lnTo>
                  <a:lnTo>
                    <a:pt x="498" y="88"/>
                  </a:lnTo>
                  <a:lnTo>
                    <a:pt x="493" y="88"/>
                  </a:lnTo>
                  <a:lnTo>
                    <a:pt x="304" y="58"/>
                  </a:lnTo>
                  <a:lnTo>
                    <a:pt x="12" y="7"/>
                  </a:lnTo>
                  <a:lnTo>
                    <a:pt x="7"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3" name="Freeform 574">
              <a:extLst>
                <a:ext uri="{FF2B5EF4-FFF2-40B4-BE49-F238E27FC236}">
                  <a16:creationId xmlns:a16="http://schemas.microsoft.com/office/drawing/2014/main" id="{E361187C-EF19-44B3-BE92-AEC1F1943CF4}"/>
                </a:ext>
              </a:extLst>
            </p:cNvPr>
            <p:cNvSpPr>
              <a:spLocks/>
            </p:cNvSpPr>
            <p:nvPr/>
          </p:nvSpPr>
          <p:spPr bwMode="auto">
            <a:xfrm>
              <a:off x="3164" y="1970"/>
              <a:ext cx="441" cy="76"/>
            </a:xfrm>
            <a:custGeom>
              <a:avLst/>
              <a:gdLst>
                <a:gd name="T0" fmla="*/ 0 w 441"/>
                <a:gd name="T1" fmla="*/ 0 h 76"/>
                <a:gd name="T2" fmla="*/ 441 w 441"/>
                <a:gd name="T3" fmla="*/ 76 h 76"/>
                <a:gd name="T4" fmla="*/ 159 w 441"/>
                <a:gd name="T5" fmla="*/ 32 h 76"/>
                <a:gd name="T6" fmla="*/ 19 w 441"/>
                <a:gd name="T7" fmla="*/ 6 h 76"/>
                <a:gd name="T8" fmla="*/ 9 w 441"/>
                <a:gd name="T9" fmla="*/ 3 h 76"/>
                <a:gd name="T10" fmla="*/ 0 w 441"/>
                <a:gd name="T11" fmla="*/ 0 h 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1" h="76">
                  <a:moveTo>
                    <a:pt x="0" y="0"/>
                  </a:moveTo>
                  <a:lnTo>
                    <a:pt x="441" y="76"/>
                  </a:lnTo>
                  <a:lnTo>
                    <a:pt x="159" y="32"/>
                  </a:lnTo>
                  <a:lnTo>
                    <a:pt x="19" y="6"/>
                  </a:lnTo>
                  <a:lnTo>
                    <a:pt x="9"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4" name="Freeform 575">
              <a:extLst>
                <a:ext uri="{FF2B5EF4-FFF2-40B4-BE49-F238E27FC236}">
                  <a16:creationId xmlns:a16="http://schemas.microsoft.com/office/drawing/2014/main" id="{F9073899-F851-43DD-A05F-043FA3DE621F}"/>
                </a:ext>
              </a:extLst>
            </p:cNvPr>
            <p:cNvSpPr>
              <a:spLocks/>
            </p:cNvSpPr>
            <p:nvPr/>
          </p:nvSpPr>
          <p:spPr bwMode="auto">
            <a:xfrm>
              <a:off x="3171" y="1973"/>
              <a:ext cx="292" cy="51"/>
            </a:xfrm>
            <a:custGeom>
              <a:avLst/>
              <a:gdLst>
                <a:gd name="T0" fmla="*/ 0 w 292"/>
                <a:gd name="T1" fmla="*/ 0 h 51"/>
                <a:gd name="T2" fmla="*/ 292 w 292"/>
                <a:gd name="T3" fmla="*/ 51 h 51"/>
                <a:gd name="T4" fmla="*/ 35 w 292"/>
                <a:gd name="T5" fmla="*/ 10 h 51"/>
                <a:gd name="T6" fmla="*/ 17 w 292"/>
                <a:gd name="T7" fmla="*/ 5 h 51"/>
                <a:gd name="T8" fmla="*/ 0 w 292"/>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 h="51">
                  <a:moveTo>
                    <a:pt x="0" y="0"/>
                  </a:moveTo>
                  <a:lnTo>
                    <a:pt x="292" y="51"/>
                  </a:lnTo>
                  <a:lnTo>
                    <a:pt x="35" y="10"/>
                  </a:lnTo>
                  <a:lnTo>
                    <a:pt x="17" y="5"/>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5" name="Freeform 576">
              <a:extLst>
                <a:ext uri="{FF2B5EF4-FFF2-40B4-BE49-F238E27FC236}">
                  <a16:creationId xmlns:a16="http://schemas.microsoft.com/office/drawing/2014/main" id="{0A34077A-9C05-4DC5-B598-C0E9F04CD4C2}"/>
                </a:ext>
              </a:extLst>
            </p:cNvPr>
            <p:cNvSpPr>
              <a:spLocks/>
            </p:cNvSpPr>
            <p:nvPr/>
          </p:nvSpPr>
          <p:spPr bwMode="auto">
            <a:xfrm>
              <a:off x="3183" y="1976"/>
              <a:ext cx="140" cy="26"/>
            </a:xfrm>
            <a:custGeom>
              <a:avLst/>
              <a:gdLst>
                <a:gd name="T0" fmla="*/ 0 w 140"/>
                <a:gd name="T1" fmla="*/ 0 h 26"/>
                <a:gd name="T2" fmla="*/ 140 w 140"/>
                <a:gd name="T3" fmla="*/ 26 h 26"/>
                <a:gd name="T4" fmla="*/ 23 w 140"/>
                <a:gd name="T5" fmla="*/ 7 h 26"/>
                <a:gd name="T6" fmla="*/ 11 w 140"/>
                <a:gd name="T7" fmla="*/ 4 h 26"/>
                <a:gd name="T8" fmla="*/ 0 w 140"/>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26">
                  <a:moveTo>
                    <a:pt x="0" y="0"/>
                  </a:moveTo>
                  <a:lnTo>
                    <a:pt x="140" y="26"/>
                  </a:lnTo>
                  <a:lnTo>
                    <a:pt x="23" y="7"/>
                  </a:lnTo>
                  <a:lnTo>
                    <a:pt x="11" y="4"/>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6" name="Freeform 577">
              <a:extLst>
                <a:ext uri="{FF2B5EF4-FFF2-40B4-BE49-F238E27FC236}">
                  <a16:creationId xmlns:a16="http://schemas.microsoft.com/office/drawing/2014/main" id="{6C857B35-D854-49C5-9E36-0560266C67AC}"/>
                </a:ext>
              </a:extLst>
            </p:cNvPr>
            <p:cNvSpPr>
              <a:spLocks/>
            </p:cNvSpPr>
            <p:nvPr/>
          </p:nvSpPr>
          <p:spPr bwMode="auto">
            <a:xfrm>
              <a:off x="2911" y="1682"/>
              <a:ext cx="1048" cy="372"/>
            </a:xfrm>
            <a:custGeom>
              <a:avLst/>
              <a:gdLst>
                <a:gd name="T0" fmla="*/ 5 w 1048"/>
                <a:gd name="T1" fmla="*/ 2 h 372"/>
                <a:gd name="T2" fmla="*/ 1 w 1048"/>
                <a:gd name="T3" fmla="*/ 10 h 372"/>
                <a:gd name="T4" fmla="*/ 0 w 1048"/>
                <a:gd name="T5" fmla="*/ 21 h 372"/>
                <a:gd name="T6" fmla="*/ 1 w 1048"/>
                <a:gd name="T7" fmla="*/ 29 h 372"/>
                <a:gd name="T8" fmla="*/ 5 w 1048"/>
                <a:gd name="T9" fmla="*/ 37 h 372"/>
                <a:gd name="T10" fmla="*/ 30 w 1048"/>
                <a:gd name="T11" fmla="*/ 70 h 372"/>
                <a:gd name="T12" fmla="*/ 56 w 1048"/>
                <a:gd name="T13" fmla="*/ 102 h 372"/>
                <a:gd name="T14" fmla="*/ 84 w 1048"/>
                <a:gd name="T15" fmla="*/ 132 h 372"/>
                <a:gd name="T16" fmla="*/ 113 w 1048"/>
                <a:gd name="T17" fmla="*/ 162 h 372"/>
                <a:gd name="T18" fmla="*/ 143 w 1048"/>
                <a:gd name="T19" fmla="*/ 193 h 372"/>
                <a:gd name="T20" fmla="*/ 174 w 1048"/>
                <a:gd name="T21" fmla="*/ 222 h 372"/>
                <a:gd name="T22" fmla="*/ 207 w 1048"/>
                <a:gd name="T23" fmla="*/ 249 h 372"/>
                <a:gd name="T24" fmla="*/ 241 w 1048"/>
                <a:gd name="T25" fmla="*/ 277 h 372"/>
                <a:gd name="T26" fmla="*/ 251 w 1048"/>
                <a:gd name="T27" fmla="*/ 286 h 372"/>
                <a:gd name="T28" fmla="*/ 265 w 1048"/>
                <a:gd name="T29" fmla="*/ 293 h 372"/>
                <a:gd name="T30" fmla="*/ 280 w 1048"/>
                <a:gd name="T31" fmla="*/ 296 h 372"/>
                <a:gd name="T32" fmla="*/ 295 w 1048"/>
                <a:gd name="T33" fmla="*/ 301 h 372"/>
                <a:gd name="T34" fmla="*/ 741 w 1048"/>
                <a:gd name="T35" fmla="*/ 372 h 372"/>
                <a:gd name="T36" fmla="*/ 770 w 1048"/>
                <a:gd name="T37" fmla="*/ 372 h 372"/>
                <a:gd name="T38" fmla="*/ 795 w 1048"/>
                <a:gd name="T39" fmla="*/ 372 h 372"/>
                <a:gd name="T40" fmla="*/ 822 w 1048"/>
                <a:gd name="T41" fmla="*/ 370 h 372"/>
                <a:gd name="T42" fmla="*/ 846 w 1048"/>
                <a:gd name="T43" fmla="*/ 369 h 372"/>
                <a:gd name="T44" fmla="*/ 869 w 1048"/>
                <a:gd name="T45" fmla="*/ 365 h 372"/>
                <a:gd name="T46" fmla="*/ 891 w 1048"/>
                <a:gd name="T47" fmla="*/ 360 h 372"/>
                <a:gd name="T48" fmla="*/ 913 w 1048"/>
                <a:gd name="T49" fmla="*/ 355 h 372"/>
                <a:gd name="T50" fmla="*/ 932 w 1048"/>
                <a:gd name="T51" fmla="*/ 348 h 372"/>
                <a:gd name="T52" fmla="*/ 950 w 1048"/>
                <a:gd name="T53" fmla="*/ 340 h 372"/>
                <a:gd name="T54" fmla="*/ 969 w 1048"/>
                <a:gd name="T55" fmla="*/ 331 h 372"/>
                <a:gd name="T56" fmla="*/ 984 w 1048"/>
                <a:gd name="T57" fmla="*/ 321 h 372"/>
                <a:gd name="T58" fmla="*/ 999 w 1048"/>
                <a:gd name="T59" fmla="*/ 311 h 372"/>
                <a:gd name="T60" fmla="*/ 1013 w 1048"/>
                <a:gd name="T61" fmla="*/ 299 h 372"/>
                <a:gd name="T62" fmla="*/ 1026 w 1048"/>
                <a:gd name="T63" fmla="*/ 286 h 372"/>
                <a:gd name="T64" fmla="*/ 1036 w 1048"/>
                <a:gd name="T65" fmla="*/ 272 h 372"/>
                <a:gd name="T66" fmla="*/ 1048 w 1048"/>
                <a:gd name="T67" fmla="*/ 257 h 372"/>
                <a:gd name="T68" fmla="*/ 1038 w 1048"/>
                <a:gd name="T69" fmla="*/ 254 h 372"/>
                <a:gd name="T70" fmla="*/ 1033 w 1048"/>
                <a:gd name="T71" fmla="*/ 250 h 372"/>
                <a:gd name="T72" fmla="*/ 988 w 1048"/>
                <a:gd name="T73" fmla="*/ 213 h 372"/>
                <a:gd name="T74" fmla="*/ 944 w 1048"/>
                <a:gd name="T75" fmla="*/ 179 h 372"/>
                <a:gd name="T76" fmla="*/ 896 w 1048"/>
                <a:gd name="T77" fmla="*/ 149 h 372"/>
                <a:gd name="T78" fmla="*/ 851 w 1048"/>
                <a:gd name="T79" fmla="*/ 122 h 372"/>
                <a:gd name="T80" fmla="*/ 802 w 1048"/>
                <a:gd name="T81" fmla="*/ 97 h 372"/>
                <a:gd name="T82" fmla="*/ 753 w 1048"/>
                <a:gd name="T83" fmla="*/ 76 h 372"/>
                <a:gd name="T84" fmla="*/ 704 w 1048"/>
                <a:gd name="T85" fmla="*/ 58 h 372"/>
                <a:gd name="T86" fmla="*/ 653 w 1048"/>
                <a:gd name="T87" fmla="*/ 42 h 372"/>
                <a:gd name="T88" fmla="*/ 603 w 1048"/>
                <a:gd name="T89" fmla="*/ 29 h 372"/>
                <a:gd name="T90" fmla="*/ 550 w 1048"/>
                <a:gd name="T91" fmla="*/ 19 h 372"/>
                <a:gd name="T92" fmla="*/ 498 w 1048"/>
                <a:gd name="T93" fmla="*/ 10 h 372"/>
                <a:gd name="T94" fmla="*/ 446 w 1048"/>
                <a:gd name="T95" fmla="*/ 5 h 372"/>
                <a:gd name="T96" fmla="*/ 392 w 1048"/>
                <a:gd name="T97" fmla="*/ 2 h 372"/>
                <a:gd name="T98" fmla="*/ 337 w 1048"/>
                <a:gd name="T99" fmla="*/ 0 h 372"/>
                <a:gd name="T100" fmla="*/ 283 w 1048"/>
                <a:gd name="T101" fmla="*/ 0 h 372"/>
                <a:gd name="T102" fmla="*/ 229 w 1048"/>
                <a:gd name="T103" fmla="*/ 2 h 372"/>
                <a:gd name="T104" fmla="*/ 213 w 1048"/>
                <a:gd name="T105" fmla="*/ 4 h 372"/>
                <a:gd name="T106" fmla="*/ 167 w 1048"/>
                <a:gd name="T107" fmla="*/ 4 h 372"/>
                <a:gd name="T108" fmla="*/ 96 w 1048"/>
                <a:gd name="T109" fmla="*/ 4 h 372"/>
                <a:gd name="T110" fmla="*/ 5 w 1048"/>
                <a:gd name="T111" fmla="*/ 2 h 3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48" h="372">
                  <a:moveTo>
                    <a:pt x="5" y="2"/>
                  </a:moveTo>
                  <a:lnTo>
                    <a:pt x="1" y="10"/>
                  </a:lnTo>
                  <a:lnTo>
                    <a:pt x="0" y="21"/>
                  </a:lnTo>
                  <a:lnTo>
                    <a:pt x="1" y="29"/>
                  </a:lnTo>
                  <a:lnTo>
                    <a:pt x="5" y="37"/>
                  </a:lnTo>
                  <a:lnTo>
                    <a:pt x="30" y="70"/>
                  </a:lnTo>
                  <a:lnTo>
                    <a:pt x="56" y="102"/>
                  </a:lnTo>
                  <a:lnTo>
                    <a:pt x="84" y="132"/>
                  </a:lnTo>
                  <a:lnTo>
                    <a:pt x="113" y="162"/>
                  </a:lnTo>
                  <a:lnTo>
                    <a:pt x="143" y="193"/>
                  </a:lnTo>
                  <a:lnTo>
                    <a:pt x="174" y="222"/>
                  </a:lnTo>
                  <a:lnTo>
                    <a:pt x="207" y="249"/>
                  </a:lnTo>
                  <a:lnTo>
                    <a:pt x="241" y="277"/>
                  </a:lnTo>
                  <a:lnTo>
                    <a:pt x="251" y="286"/>
                  </a:lnTo>
                  <a:lnTo>
                    <a:pt x="265" y="293"/>
                  </a:lnTo>
                  <a:lnTo>
                    <a:pt x="280" y="296"/>
                  </a:lnTo>
                  <a:lnTo>
                    <a:pt x="295" y="301"/>
                  </a:lnTo>
                  <a:lnTo>
                    <a:pt x="741" y="372"/>
                  </a:lnTo>
                  <a:lnTo>
                    <a:pt x="770" y="372"/>
                  </a:lnTo>
                  <a:lnTo>
                    <a:pt x="795" y="372"/>
                  </a:lnTo>
                  <a:lnTo>
                    <a:pt x="822" y="370"/>
                  </a:lnTo>
                  <a:lnTo>
                    <a:pt x="846" y="369"/>
                  </a:lnTo>
                  <a:lnTo>
                    <a:pt x="869" y="365"/>
                  </a:lnTo>
                  <a:lnTo>
                    <a:pt x="891" y="360"/>
                  </a:lnTo>
                  <a:lnTo>
                    <a:pt x="913" y="355"/>
                  </a:lnTo>
                  <a:lnTo>
                    <a:pt x="932" y="348"/>
                  </a:lnTo>
                  <a:lnTo>
                    <a:pt x="950" y="340"/>
                  </a:lnTo>
                  <a:lnTo>
                    <a:pt x="969" y="331"/>
                  </a:lnTo>
                  <a:lnTo>
                    <a:pt x="984" y="321"/>
                  </a:lnTo>
                  <a:lnTo>
                    <a:pt x="999" y="311"/>
                  </a:lnTo>
                  <a:lnTo>
                    <a:pt x="1013" y="299"/>
                  </a:lnTo>
                  <a:lnTo>
                    <a:pt x="1026" y="286"/>
                  </a:lnTo>
                  <a:lnTo>
                    <a:pt x="1036" y="272"/>
                  </a:lnTo>
                  <a:lnTo>
                    <a:pt x="1048" y="257"/>
                  </a:lnTo>
                  <a:lnTo>
                    <a:pt x="1038" y="254"/>
                  </a:lnTo>
                  <a:lnTo>
                    <a:pt x="1033" y="250"/>
                  </a:lnTo>
                  <a:lnTo>
                    <a:pt x="988" y="213"/>
                  </a:lnTo>
                  <a:lnTo>
                    <a:pt x="944" y="179"/>
                  </a:lnTo>
                  <a:lnTo>
                    <a:pt x="896" y="149"/>
                  </a:lnTo>
                  <a:lnTo>
                    <a:pt x="851" y="122"/>
                  </a:lnTo>
                  <a:lnTo>
                    <a:pt x="802" y="97"/>
                  </a:lnTo>
                  <a:lnTo>
                    <a:pt x="753" y="76"/>
                  </a:lnTo>
                  <a:lnTo>
                    <a:pt x="704" y="58"/>
                  </a:lnTo>
                  <a:lnTo>
                    <a:pt x="653" y="42"/>
                  </a:lnTo>
                  <a:lnTo>
                    <a:pt x="603" y="29"/>
                  </a:lnTo>
                  <a:lnTo>
                    <a:pt x="550" y="19"/>
                  </a:lnTo>
                  <a:lnTo>
                    <a:pt x="498" y="10"/>
                  </a:lnTo>
                  <a:lnTo>
                    <a:pt x="446" y="5"/>
                  </a:lnTo>
                  <a:lnTo>
                    <a:pt x="392" y="2"/>
                  </a:lnTo>
                  <a:lnTo>
                    <a:pt x="337" y="0"/>
                  </a:lnTo>
                  <a:lnTo>
                    <a:pt x="283" y="0"/>
                  </a:lnTo>
                  <a:lnTo>
                    <a:pt x="229" y="2"/>
                  </a:lnTo>
                  <a:lnTo>
                    <a:pt x="213" y="4"/>
                  </a:lnTo>
                  <a:lnTo>
                    <a:pt x="167" y="4"/>
                  </a:lnTo>
                  <a:lnTo>
                    <a:pt x="96" y="4"/>
                  </a:lnTo>
                  <a:lnTo>
                    <a:pt x="5" y="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07" name="Freeform 578">
              <a:extLst>
                <a:ext uri="{FF2B5EF4-FFF2-40B4-BE49-F238E27FC236}">
                  <a16:creationId xmlns:a16="http://schemas.microsoft.com/office/drawing/2014/main" id="{B654634F-B146-4C72-A74D-D6E09E0BEADF}"/>
                </a:ext>
              </a:extLst>
            </p:cNvPr>
            <p:cNvSpPr>
              <a:spLocks/>
            </p:cNvSpPr>
            <p:nvPr/>
          </p:nvSpPr>
          <p:spPr bwMode="auto">
            <a:xfrm>
              <a:off x="2936" y="1699"/>
              <a:ext cx="998" cy="249"/>
            </a:xfrm>
            <a:custGeom>
              <a:avLst/>
              <a:gdLst>
                <a:gd name="T0" fmla="*/ 14 w 998"/>
                <a:gd name="T1" fmla="*/ 25 h 249"/>
                <a:gd name="T2" fmla="*/ 186 w 998"/>
                <a:gd name="T3" fmla="*/ 29 h 249"/>
                <a:gd name="T4" fmla="*/ 328 w 998"/>
                <a:gd name="T5" fmla="*/ 32 h 249"/>
                <a:gd name="T6" fmla="*/ 390 w 998"/>
                <a:gd name="T7" fmla="*/ 34 h 249"/>
                <a:gd name="T8" fmla="*/ 448 w 998"/>
                <a:gd name="T9" fmla="*/ 36 h 249"/>
                <a:gd name="T10" fmla="*/ 502 w 998"/>
                <a:gd name="T11" fmla="*/ 41 h 249"/>
                <a:gd name="T12" fmla="*/ 552 w 998"/>
                <a:gd name="T13" fmla="*/ 47 h 249"/>
                <a:gd name="T14" fmla="*/ 578 w 998"/>
                <a:gd name="T15" fmla="*/ 51 h 249"/>
                <a:gd name="T16" fmla="*/ 603 w 998"/>
                <a:gd name="T17" fmla="*/ 56 h 249"/>
                <a:gd name="T18" fmla="*/ 628 w 998"/>
                <a:gd name="T19" fmla="*/ 63 h 249"/>
                <a:gd name="T20" fmla="*/ 654 w 998"/>
                <a:gd name="T21" fmla="*/ 69 h 249"/>
                <a:gd name="T22" fmla="*/ 679 w 998"/>
                <a:gd name="T23" fmla="*/ 76 h 249"/>
                <a:gd name="T24" fmla="*/ 704 w 998"/>
                <a:gd name="T25" fmla="*/ 86 h 249"/>
                <a:gd name="T26" fmla="*/ 730 w 998"/>
                <a:gd name="T27" fmla="*/ 96 h 249"/>
                <a:gd name="T28" fmla="*/ 755 w 998"/>
                <a:gd name="T29" fmla="*/ 107 h 249"/>
                <a:gd name="T30" fmla="*/ 811 w 998"/>
                <a:gd name="T31" fmla="*/ 134 h 249"/>
                <a:gd name="T32" fmla="*/ 868 w 998"/>
                <a:gd name="T33" fmla="*/ 166 h 249"/>
                <a:gd name="T34" fmla="*/ 930 w 998"/>
                <a:gd name="T35" fmla="*/ 203 h 249"/>
                <a:gd name="T36" fmla="*/ 998 w 998"/>
                <a:gd name="T37" fmla="*/ 249 h 249"/>
                <a:gd name="T38" fmla="*/ 969 w 998"/>
                <a:gd name="T39" fmla="*/ 223 h 249"/>
                <a:gd name="T40" fmla="*/ 941 w 998"/>
                <a:gd name="T41" fmla="*/ 200 h 249"/>
                <a:gd name="T42" fmla="*/ 912 w 998"/>
                <a:gd name="T43" fmla="*/ 179 h 249"/>
                <a:gd name="T44" fmla="*/ 883 w 998"/>
                <a:gd name="T45" fmla="*/ 159 h 249"/>
                <a:gd name="T46" fmla="*/ 853 w 998"/>
                <a:gd name="T47" fmla="*/ 140 h 249"/>
                <a:gd name="T48" fmla="*/ 824 w 998"/>
                <a:gd name="T49" fmla="*/ 123 h 249"/>
                <a:gd name="T50" fmla="*/ 795 w 998"/>
                <a:gd name="T51" fmla="*/ 108 h 249"/>
                <a:gd name="T52" fmla="*/ 765 w 998"/>
                <a:gd name="T53" fmla="*/ 95 h 249"/>
                <a:gd name="T54" fmla="*/ 736 w 998"/>
                <a:gd name="T55" fmla="*/ 81 h 249"/>
                <a:gd name="T56" fmla="*/ 706 w 998"/>
                <a:gd name="T57" fmla="*/ 69 h 249"/>
                <a:gd name="T58" fmla="*/ 675 w 998"/>
                <a:gd name="T59" fmla="*/ 59 h 249"/>
                <a:gd name="T60" fmla="*/ 645 w 998"/>
                <a:gd name="T61" fmla="*/ 51 h 249"/>
                <a:gd name="T62" fmla="*/ 615 w 998"/>
                <a:gd name="T63" fmla="*/ 42 h 249"/>
                <a:gd name="T64" fmla="*/ 584 w 998"/>
                <a:gd name="T65" fmla="*/ 34 h 249"/>
                <a:gd name="T66" fmla="*/ 554 w 998"/>
                <a:gd name="T67" fmla="*/ 29 h 249"/>
                <a:gd name="T68" fmla="*/ 524 w 998"/>
                <a:gd name="T69" fmla="*/ 24 h 249"/>
                <a:gd name="T70" fmla="*/ 461 w 998"/>
                <a:gd name="T71" fmla="*/ 15 h 249"/>
                <a:gd name="T72" fmla="*/ 399 w 998"/>
                <a:gd name="T73" fmla="*/ 9 h 249"/>
                <a:gd name="T74" fmla="*/ 334 w 998"/>
                <a:gd name="T75" fmla="*/ 5 h 249"/>
                <a:gd name="T76" fmla="*/ 270 w 998"/>
                <a:gd name="T77" fmla="*/ 4 h 249"/>
                <a:gd name="T78" fmla="*/ 139 w 998"/>
                <a:gd name="T79" fmla="*/ 2 h 249"/>
                <a:gd name="T80" fmla="*/ 2 w 998"/>
                <a:gd name="T81" fmla="*/ 0 h 249"/>
                <a:gd name="T82" fmla="*/ 0 w 998"/>
                <a:gd name="T83" fmla="*/ 2 h 249"/>
                <a:gd name="T84" fmla="*/ 0 w 998"/>
                <a:gd name="T85" fmla="*/ 4 h 249"/>
                <a:gd name="T86" fmla="*/ 4 w 998"/>
                <a:gd name="T87" fmla="*/ 9 h 249"/>
                <a:gd name="T88" fmla="*/ 9 w 998"/>
                <a:gd name="T89" fmla="*/ 12 h 249"/>
                <a:gd name="T90" fmla="*/ 12 w 998"/>
                <a:gd name="T91" fmla="*/ 17 h 249"/>
                <a:gd name="T92" fmla="*/ 15 w 998"/>
                <a:gd name="T93" fmla="*/ 22 h 249"/>
                <a:gd name="T94" fmla="*/ 15 w 998"/>
                <a:gd name="T95" fmla="*/ 22 h 249"/>
                <a:gd name="T96" fmla="*/ 17 w 998"/>
                <a:gd name="T97" fmla="*/ 24 h 249"/>
                <a:gd name="T98" fmla="*/ 15 w 998"/>
                <a:gd name="T99" fmla="*/ 25 h 249"/>
                <a:gd name="T100" fmla="*/ 14 w 998"/>
                <a:gd name="T101" fmla="*/ 25 h 2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8" h="249">
                  <a:moveTo>
                    <a:pt x="14" y="25"/>
                  </a:moveTo>
                  <a:lnTo>
                    <a:pt x="186" y="29"/>
                  </a:lnTo>
                  <a:lnTo>
                    <a:pt x="328" y="32"/>
                  </a:lnTo>
                  <a:lnTo>
                    <a:pt x="390" y="34"/>
                  </a:lnTo>
                  <a:lnTo>
                    <a:pt x="448" y="36"/>
                  </a:lnTo>
                  <a:lnTo>
                    <a:pt x="502" y="41"/>
                  </a:lnTo>
                  <a:lnTo>
                    <a:pt x="552" y="47"/>
                  </a:lnTo>
                  <a:lnTo>
                    <a:pt x="578" y="51"/>
                  </a:lnTo>
                  <a:lnTo>
                    <a:pt x="603" y="56"/>
                  </a:lnTo>
                  <a:lnTo>
                    <a:pt x="628" y="63"/>
                  </a:lnTo>
                  <a:lnTo>
                    <a:pt x="654" y="69"/>
                  </a:lnTo>
                  <a:lnTo>
                    <a:pt x="679" y="76"/>
                  </a:lnTo>
                  <a:lnTo>
                    <a:pt x="704" y="86"/>
                  </a:lnTo>
                  <a:lnTo>
                    <a:pt x="730" y="96"/>
                  </a:lnTo>
                  <a:lnTo>
                    <a:pt x="755" y="107"/>
                  </a:lnTo>
                  <a:lnTo>
                    <a:pt x="811" y="134"/>
                  </a:lnTo>
                  <a:lnTo>
                    <a:pt x="868" y="166"/>
                  </a:lnTo>
                  <a:lnTo>
                    <a:pt x="930" y="203"/>
                  </a:lnTo>
                  <a:lnTo>
                    <a:pt x="998" y="249"/>
                  </a:lnTo>
                  <a:lnTo>
                    <a:pt x="969" y="223"/>
                  </a:lnTo>
                  <a:lnTo>
                    <a:pt x="941" y="200"/>
                  </a:lnTo>
                  <a:lnTo>
                    <a:pt x="912" y="179"/>
                  </a:lnTo>
                  <a:lnTo>
                    <a:pt x="883" y="159"/>
                  </a:lnTo>
                  <a:lnTo>
                    <a:pt x="853" y="140"/>
                  </a:lnTo>
                  <a:lnTo>
                    <a:pt x="824" y="123"/>
                  </a:lnTo>
                  <a:lnTo>
                    <a:pt x="795" y="108"/>
                  </a:lnTo>
                  <a:lnTo>
                    <a:pt x="765" y="95"/>
                  </a:lnTo>
                  <a:lnTo>
                    <a:pt x="736" y="81"/>
                  </a:lnTo>
                  <a:lnTo>
                    <a:pt x="706" y="69"/>
                  </a:lnTo>
                  <a:lnTo>
                    <a:pt x="675" y="59"/>
                  </a:lnTo>
                  <a:lnTo>
                    <a:pt x="645" y="51"/>
                  </a:lnTo>
                  <a:lnTo>
                    <a:pt x="615" y="42"/>
                  </a:lnTo>
                  <a:lnTo>
                    <a:pt x="584" y="34"/>
                  </a:lnTo>
                  <a:lnTo>
                    <a:pt x="554" y="29"/>
                  </a:lnTo>
                  <a:lnTo>
                    <a:pt x="524" y="24"/>
                  </a:lnTo>
                  <a:lnTo>
                    <a:pt x="461" y="15"/>
                  </a:lnTo>
                  <a:lnTo>
                    <a:pt x="399" y="9"/>
                  </a:lnTo>
                  <a:lnTo>
                    <a:pt x="334" y="5"/>
                  </a:lnTo>
                  <a:lnTo>
                    <a:pt x="270" y="4"/>
                  </a:lnTo>
                  <a:lnTo>
                    <a:pt x="139" y="2"/>
                  </a:lnTo>
                  <a:lnTo>
                    <a:pt x="2" y="0"/>
                  </a:lnTo>
                  <a:lnTo>
                    <a:pt x="0" y="2"/>
                  </a:lnTo>
                  <a:lnTo>
                    <a:pt x="0" y="4"/>
                  </a:lnTo>
                  <a:lnTo>
                    <a:pt x="4" y="9"/>
                  </a:lnTo>
                  <a:lnTo>
                    <a:pt x="9" y="12"/>
                  </a:lnTo>
                  <a:lnTo>
                    <a:pt x="12" y="17"/>
                  </a:lnTo>
                  <a:lnTo>
                    <a:pt x="15" y="22"/>
                  </a:lnTo>
                  <a:lnTo>
                    <a:pt x="17" y="24"/>
                  </a:lnTo>
                  <a:lnTo>
                    <a:pt x="15" y="25"/>
                  </a:lnTo>
                  <a:lnTo>
                    <a:pt x="1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8" name="Freeform 579">
              <a:extLst>
                <a:ext uri="{FF2B5EF4-FFF2-40B4-BE49-F238E27FC236}">
                  <a16:creationId xmlns:a16="http://schemas.microsoft.com/office/drawing/2014/main" id="{83B5D1B0-FF86-45A3-B41D-B32443FCF58E}"/>
                </a:ext>
              </a:extLst>
            </p:cNvPr>
            <p:cNvSpPr>
              <a:spLocks/>
            </p:cNvSpPr>
            <p:nvPr/>
          </p:nvSpPr>
          <p:spPr bwMode="auto">
            <a:xfrm>
              <a:off x="2715" y="2111"/>
              <a:ext cx="981" cy="154"/>
            </a:xfrm>
            <a:custGeom>
              <a:avLst/>
              <a:gdLst>
                <a:gd name="T0" fmla="*/ 981 w 981"/>
                <a:gd name="T1" fmla="*/ 154 h 154"/>
                <a:gd name="T2" fmla="*/ 971 w 981"/>
                <a:gd name="T3" fmla="*/ 146 h 154"/>
                <a:gd name="T4" fmla="*/ 959 w 981"/>
                <a:gd name="T5" fmla="*/ 139 h 154"/>
                <a:gd name="T6" fmla="*/ 945 w 981"/>
                <a:gd name="T7" fmla="*/ 132 h 154"/>
                <a:gd name="T8" fmla="*/ 930 w 981"/>
                <a:gd name="T9" fmla="*/ 124 h 154"/>
                <a:gd name="T10" fmla="*/ 896 w 981"/>
                <a:gd name="T11" fmla="*/ 112 h 154"/>
                <a:gd name="T12" fmla="*/ 858 w 981"/>
                <a:gd name="T13" fmla="*/ 98 h 154"/>
                <a:gd name="T14" fmla="*/ 814 w 981"/>
                <a:gd name="T15" fmla="*/ 87 h 154"/>
                <a:gd name="T16" fmla="*/ 765 w 981"/>
                <a:gd name="T17" fmla="*/ 77 h 154"/>
                <a:gd name="T18" fmla="*/ 711 w 981"/>
                <a:gd name="T19" fmla="*/ 66 h 154"/>
                <a:gd name="T20" fmla="*/ 652 w 981"/>
                <a:gd name="T21" fmla="*/ 56 h 154"/>
                <a:gd name="T22" fmla="*/ 588 w 981"/>
                <a:gd name="T23" fmla="*/ 48 h 154"/>
                <a:gd name="T24" fmla="*/ 520 w 981"/>
                <a:gd name="T25" fmla="*/ 39 h 154"/>
                <a:gd name="T26" fmla="*/ 447 w 981"/>
                <a:gd name="T27" fmla="*/ 31 h 154"/>
                <a:gd name="T28" fmla="*/ 371 w 981"/>
                <a:gd name="T29" fmla="*/ 24 h 154"/>
                <a:gd name="T30" fmla="*/ 206 w 981"/>
                <a:gd name="T31" fmla="*/ 12 h 154"/>
                <a:gd name="T32" fmla="*/ 27 w 981"/>
                <a:gd name="T33" fmla="*/ 0 h 154"/>
                <a:gd name="T34" fmla="*/ 0 w 981"/>
                <a:gd name="T35" fmla="*/ 19 h 154"/>
                <a:gd name="T36" fmla="*/ 142 w 981"/>
                <a:gd name="T37" fmla="*/ 26 h 154"/>
                <a:gd name="T38" fmla="*/ 285 w 981"/>
                <a:gd name="T39" fmla="*/ 34 h 154"/>
                <a:gd name="T40" fmla="*/ 429 w 981"/>
                <a:gd name="T41" fmla="*/ 44 h 154"/>
                <a:gd name="T42" fmla="*/ 566 w 981"/>
                <a:gd name="T43" fmla="*/ 58 h 154"/>
                <a:gd name="T44" fmla="*/ 630 w 981"/>
                <a:gd name="T45" fmla="*/ 65 h 154"/>
                <a:gd name="T46" fmla="*/ 692 w 981"/>
                <a:gd name="T47" fmla="*/ 73 h 154"/>
                <a:gd name="T48" fmla="*/ 751 w 981"/>
                <a:gd name="T49" fmla="*/ 83 h 154"/>
                <a:gd name="T50" fmla="*/ 807 w 981"/>
                <a:gd name="T51" fmla="*/ 95 h 154"/>
                <a:gd name="T52" fmla="*/ 858 w 981"/>
                <a:gd name="T53" fmla="*/ 107 h 154"/>
                <a:gd name="T54" fmla="*/ 903 w 981"/>
                <a:gd name="T55" fmla="*/ 120 h 154"/>
                <a:gd name="T56" fmla="*/ 925 w 981"/>
                <a:gd name="T57" fmla="*/ 129 h 154"/>
                <a:gd name="T58" fmla="*/ 945 w 981"/>
                <a:gd name="T59" fmla="*/ 137 h 154"/>
                <a:gd name="T60" fmla="*/ 964 w 981"/>
                <a:gd name="T61" fmla="*/ 146 h 154"/>
                <a:gd name="T62" fmla="*/ 981 w 981"/>
                <a:gd name="T63" fmla="*/ 154 h 1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1" h="154">
                  <a:moveTo>
                    <a:pt x="981" y="154"/>
                  </a:moveTo>
                  <a:lnTo>
                    <a:pt x="971" y="146"/>
                  </a:lnTo>
                  <a:lnTo>
                    <a:pt x="959" y="139"/>
                  </a:lnTo>
                  <a:lnTo>
                    <a:pt x="945" y="132"/>
                  </a:lnTo>
                  <a:lnTo>
                    <a:pt x="930" y="124"/>
                  </a:lnTo>
                  <a:lnTo>
                    <a:pt x="896" y="112"/>
                  </a:lnTo>
                  <a:lnTo>
                    <a:pt x="858" y="98"/>
                  </a:lnTo>
                  <a:lnTo>
                    <a:pt x="814" y="87"/>
                  </a:lnTo>
                  <a:lnTo>
                    <a:pt x="765" y="77"/>
                  </a:lnTo>
                  <a:lnTo>
                    <a:pt x="711" y="66"/>
                  </a:lnTo>
                  <a:lnTo>
                    <a:pt x="652" y="56"/>
                  </a:lnTo>
                  <a:lnTo>
                    <a:pt x="588" y="48"/>
                  </a:lnTo>
                  <a:lnTo>
                    <a:pt x="520" y="39"/>
                  </a:lnTo>
                  <a:lnTo>
                    <a:pt x="447" y="31"/>
                  </a:lnTo>
                  <a:lnTo>
                    <a:pt x="371" y="24"/>
                  </a:lnTo>
                  <a:lnTo>
                    <a:pt x="206" y="12"/>
                  </a:lnTo>
                  <a:lnTo>
                    <a:pt x="27" y="0"/>
                  </a:lnTo>
                  <a:lnTo>
                    <a:pt x="0" y="19"/>
                  </a:lnTo>
                  <a:lnTo>
                    <a:pt x="142" y="26"/>
                  </a:lnTo>
                  <a:lnTo>
                    <a:pt x="285" y="34"/>
                  </a:lnTo>
                  <a:lnTo>
                    <a:pt x="429" y="44"/>
                  </a:lnTo>
                  <a:lnTo>
                    <a:pt x="566" y="58"/>
                  </a:lnTo>
                  <a:lnTo>
                    <a:pt x="630" y="65"/>
                  </a:lnTo>
                  <a:lnTo>
                    <a:pt x="692" y="73"/>
                  </a:lnTo>
                  <a:lnTo>
                    <a:pt x="751" y="83"/>
                  </a:lnTo>
                  <a:lnTo>
                    <a:pt x="807" y="95"/>
                  </a:lnTo>
                  <a:lnTo>
                    <a:pt x="858" y="107"/>
                  </a:lnTo>
                  <a:lnTo>
                    <a:pt x="903" y="120"/>
                  </a:lnTo>
                  <a:lnTo>
                    <a:pt x="925" y="129"/>
                  </a:lnTo>
                  <a:lnTo>
                    <a:pt x="945" y="137"/>
                  </a:lnTo>
                  <a:lnTo>
                    <a:pt x="964" y="146"/>
                  </a:lnTo>
                  <a:lnTo>
                    <a:pt x="981"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09" name="Freeform 580">
              <a:extLst>
                <a:ext uri="{FF2B5EF4-FFF2-40B4-BE49-F238E27FC236}">
                  <a16:creationId xmlns:a16="http://schemas.microsoft.com/office/drawing/2014/main" id="{57C88564-28B3-4F00-85C1-5F74FC637777}"/>
                </a:ext>
              </a:extLst>
            </p:cNvPr>
            <p:cNvSpPr>
              <a:spLocks/>
            </p:cNvSpPr>
            <p:nvPr/>
          </p:nvSpPr>
          <p:spPr bwMode="auto">
            <a:xfrm>
              <a:off x="1324" y="1757"/>
              <a:ext cx="348" cy="59"/>
            </a:xfrm>
            <a:custGeom>
              <a:avLst/>
              <a:gdLst>
                <a:gd name="T0" fmla="*/ 348 w 348"/>
                <a:gd name="T1" fmla="*/ 59 h 59"/>
                <a:gd name="T2" fmla="*/ 344 w 348"/>
                <a:gd name="T3" fmla="*/ 52 h 59"/>
                <a:gd name="T4" fmla="*/ 339 w 348"/>
                <a:gd name="T5" fmla="*/ 47 h 59"/>
                <a:gd name="T6" fmla="*/ 329 w 348"/>
                <a:gd name="T7" fmla="*/ 42 h 59"/>
                <a:gd name="T8" fmla="*/ 317 w 348"/>
                <a:gd name="T9" fmla="*/ 37 h 59"/>
                <a:gd name="T10" fmla="*/ 285 w 348"/>
                <a:gd name="T11" fmla="*/ 27 h 59"/>
                <a:gd name="T12" fmla="*/ 245 w 348"/>
                <a:gd name="T13" fmla="*/ 18 h 59"/>
                <a:gd name="T14" fmla="*/ 196 w 348"/>
                <a:gd name="T15" fmla="*/ 11 h 59"/>
                <a:gd name="T16" fmla="*/ 140 w 348"/>
                <a:gd name="T17" fmla="*/ 6 h 59"/>
                <a:gd name="T18" fmla="*/ 81 w 348"/>
                <a:gd name="T19" fmla="*/ 1 h 59"/>
                <a:gd name="T20" fmla="*/ 18 w 348"/>
                <a:gd name="T21" fmla="*/ 0 h 59"/>
                <a:gd name="T22" fmla="*/ 0 w 348"/>
                <a:gd name="T23" fmla="*/ 3 h 59"/>
                <a:gd name="T24" fmla="*/ 45 w 348"/>
                <a:gd name="T25" fmla="*/ 8 h 59"/>
                <a:gd name="T26" fmla="*/ 98 w 348"/>
                <a:gd name="T27" fmla="*/ 13 h 59"/>
                <a:gd name="T28" fmla="*/ 152 w 348"/>
                <a:gd name="T29" fmla="*/ 18 h 59"/>
                <a:gd name="T30" fmla="*/ 204 w 348"/>
                <a:gd name="T31" fmla="*/ 23 h 59"/>
                <a:gd name="T32" fmla="*/ 253 w 348"/>
                <a:gd name="T33" fmla="*/ 30 h 59"/>
                <a:gd name="T34" fmla="*/ 295 w 348"/>
                <a:gd name="T35" fmla="*/ 38 h 59"/>
                <a:gd name="T36" fmla="*/ 314 w 348"/>
                <a:gd name="T37" fmla="*/ 42 h 59"/>
                <a:gd name="T38" fmla="*/ 327 w 348"/>
                <a:gd name="T39" fmla="*/ 47 h 59"/>
                <a:gd name="T40" fmla="*/ 339 w 348"/>
                <a:gd name="T41" fmla="*/ 54 h 59"/>
                <a:gd name="T42" fmla="*/ 348 w 348"/>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8" h="59">
                  <a:moveTo>
                    <a:pt x="348" y="59"/>
                  </a:moveTo>
                  <a:lnTo>
                    <a:pt x="344" y="52"/>
                  </a:lnTo>
                  <a:lnTo>
                    <a:pt x="339" y="47"/>
                  </a:lnTo>
                  <a:lnTo>
                    <a:pt x="329" y="42"/>
                  </a:lnTo>
                  <a:lnTo>
                    <a:pt x="317" y="37"/>
                  </a:lnTo>
                  <a:lnTo>
                    <a:pt x="285" y="27"/>
                  </a:lnTo>
                  <a:lnTo>
                    <a:pt x="245" y="18"/>
                  </a:lnTo>
                  <a:lnTo>
                    <a:pt x="196" y="11"/>
                  </a:lnTo>
                  <a:lnTo>
                    <a:pt x="140" y="6"/>
                  </a:lnTo>
                  <a:lnTo>
                    <a:pt x="81" y="1"/>
                  </a:lnTo>
                  <a:lnTo>
                    <a:pt x="18" y="0"/>
                  </a:lnTo>
                  <a:lnTo>
                    <a:pt x="0" y="3"/>
                  </a:lnTo>
                  <a:lnTo>
                    <a:pt x="45" y="8"/>
                  </a:lnTo>
                  <a:lnTo>
                    <a:pt x="98" y="13"/>
                  </a:lnTo>
                  <a:lnTo>
                    <a:pt x="152" y="18"/>
                  </a:lnTo>
                  <a:lnTo>
                    <a:pt x="204" y="23"/>
                  </a:lnTo>
                  <a:lnTo>
                    <a:pt x="253" y="30"/>
                  </a:lnTo>
                  <a:lnTo>
                    <a:pt x="295" y="38"/>
                  </a:lnTo>
                  <a:lnTo>
                    <a:pt x="314" y="42"/>
                  </a:lnTo>
                  <a:lnTo>
                    <a:pt x="327" y="47"/>
                  </a:lnTo>
                  <a:lnTo>
                    <a:pt x="339" y="54"/>
                  </a:lnTo>
                  <a:lnTo>
                    <a:pt x="348"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0" name="Freeform 581">
              <a:extLst>
                <a:ext uri="{FF2B5EF4-FFF2-40B4-BE49-F238E27FC236}">
                  <a16:creationId xmlns:a16="http://schemas.microsoft.com/office/drawing/2014/main" id="{84C7CA10-DB23-4FA7-90D5-62569E092543}"/>
                </a:ext>
              </a:extLst>
            </p:cNvPr>
            <p:cNvSpPr>
              <a:spLocks/>
            </p:cNvSpPr>
            <p:nvPr/>
          </p:nvSpPr>
          <p:spPr bwMode="auto">
            <a:xfrm>
              <a:off x="2624" y="2130"/>
              <a:ext cx="1074" cy="139"/>
            </a:xfrm>
            <a:custGeom>
              <a:avLst/>
              <a:gdLst>
                <a:gd name="T0" fmla="*/ 1070 w 1074"/>
                <a:gd name="T1" fmla="*/ 139 h 139"/>
                <a:gd name="T2" fmla="*/ 1072 w 1074"/>
                <a:gd name="T3" fmla="*/ 137 h 139"/>
                <a:gd name="T4" fmla="*/ 1074 w 1074"/>
                <a:gd name="T5" fmla="*/ 137 h 139"/>
                <a:gd name="T6" fmla="*/ 1062 w 1074"/>
                <a:gd name="T7" fmla="*/ 128 h 139"/>
                <a:gd name="T8" fmla="*/ 1050 w 1074"/>
                <a:gd name="T9" fmla="*/ 122 h 139"/>
                <a:gd name="T10" fmla="*/ 1035 w 1074"/>
                <a:gd name="T11" fmla="*/ 113 h 139"/>
                <a:gd name="T12" fmla="*/ 1020 w 1074"/>
                <a:gd name="T13" fmla="*/ 107 h 139"/>
                <a:gd name="T14" fmla="*/ 984 w 1074"/>
                <a:gd name="T15" fmla="*/ 95 h 139"/>
                <a:gd name="T16" fmla="*/ 942 w 1074"/>
                <a:gd name="T17" fmla="*/ 83 h 139"/>
                <a:gd name="T18" fmla="*/ 895 w 1074"/>
                <a:gd name="T19" fmla="*/ 71 h 139"/>
                <a:gd name="T20" fmla="*/ 842 w 1074"/>
                <a:gd name="T21" fmla="*/ 61 h 139"/>
                <a:gd name="T22" fmla="*/ 787 w 1074"/>
                <a:gd name="T23" fmla="*/ 52 h 139"/>
                <a:gd name="T24" fmla="*/ 724 w 1074"/>
                <a:gd name="T25" fmla="*/ 44 h 139"/>
                <a:gd name="T26" fmla="*/ 658 w 1074"/>
                <a:gd name="T27" fmla="*/ 37 h 139"/>
                <a:gd name="T28" fmla="*/ 587 w 1074"/>
                <a:gd name="T29" fmla="*/ 30 h 139"/>
                <a:gd name="T30" fmla="*/ 513 w 1074"/>
                <a:gd name="T31" fmla="*/ 24 h 139"/>
                <a:gd name="T32" fmla="*/ 435 w 1074"/>
                <a:gd name="T33" fmla="*/ 19 h 139"/>
                <a:gd name="T34" fmla="*/ 270 w 1074"/>
                <a:gd name="T35" fmla="*/ 8 h 139"/>
                <a:gd name="T36" fmla="*/ 91 w 1074"/>
                <a:gd name="T37" fmla="*/ 0 h 139"/>
                <a:gd name="T38" fmla="*/ 0 w 1074"/>
                <a:gd name="T39" fmla="*/ 63 h 139"/>
                <a:gd name="T40" fmla="*/ 121 w 1074"/>
                <a:gd name="T41" fmla="*/ 56 h 139"/>
                <a:gd name="T42" fmla="*/ 263 w 1074"/>
                <a:gd name="T43" fmla="*/ 52 h 139"/>
                <a:gd name="T44" fmla="*/ 341 w 1074"/>
                <a:gd name="T45" fmla="*/ 51 h 139"/>
                <a:gd name="T46" fmla="*/ 420 w 1074"/>
                <a:gd name="T47" fmla="*/ 51 h 139"/>
                <a:gd name="T48" fmla="*/ 500 w 1074"/>
                <a:gd name="T49" fmla="*/ 51 h 139"/>
                <a:gd name="T50" fmla="*/ 579 w 1074"/>
                <a:gd name="T51" fmla="*/ 54 h 139"/>
                <a:gd name="T52" fmla="*/ 658 w 1074"/>
                <a:gd name="T53" fmla="*/ 58 h 139"/>
                <a:gd name="T54" fmla="*/ 734 w 1074"/>
                <a:gd name="T55" fmla="*/ 63 h 139"/>
                <a:gd name="T56" fmla="*/ 805 w 1074"/>
                <a:gd name="T57" fmla="*/ 69 h 139"/>
                <a:gd name="T58" fmla="*/ 873 w 1074"/>
                <a:gd name="T59" fmla="*/ 79 h 139"/>
                <a:gd name="T60" fmla="*/ 905 w 1074"/>
                <a:gd name="T61" fmla="*/ 85 h 139"/>
                <a:gd name="T62" fmla="*/ 933 w 1074"/>
                <a:gd name="T63" fmla="*/ 90 h 139"/>
                <a:gd name="T64" fmla="*/ 962 w 1074"/>
                <a:gd name="T65" fmla="*/ 96 h 139"/>
                <a:gd name="T66" fmla="*/ 987 w 1074"/>
                <a:gd name="T67" fmla="*/ 103 h 139"/>
                <a:gd name="T68" fmla="*/ 1013 w 1074"/>
                <a:gd name="T69" fmla="*/ 112 h 139"/>
                <a:gd name="T70" fmla="*/ 1035 w 1074"/>
                <a:gd name="T71" fmla="*/ 120 h 139"/>
                <a:gd name="T72" fmla="*/ 1053 w 1074"/>
                <a:gd name="T73" fmla="*/ 130 h 139"/>
                <a:gd name="T74" fmla="*/ 1070 w 1074"/>
                <a:gd name="T75" fmla="*/ 139 h 1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4" h="139">
                  <a:moveTo>
                    <a:pt x="1070" y="139"/>
                  </a:moveTo>
                  <a:lnTo>
                    <a:pt x="1072" y="137"/>
                  </a:lnTo>
                  <a:lnTo>
                    <a:pt x="1074" y="137"/>
                  </a:lnTo>
                  <a:lnTo>
                    <a:pt x="1062" y="128"/>
                  </a:lnTo>
                  <a:lnTo>
                    <a:pt x="1050" y="122"/>
                  </a:lnTo>
                  <a:lnTo>
                    <a:pt x="1035" y="113"/>
                  </a:lnTo>
                  <a:lnTo>
                    <a:pt x="1020" y="107"/>
                  </a:lnTo>
                  <a:lnTo>
                    <a:pt x="984" y="95"/>
                  </a:lnTo>
                  <a:lnTo>
                    <a:pt x="942" y="83"/>
                  </a:lnTo>
                  <a:lnTo>
                    <a:pt x="895" y="71"/>
                  </a:lnTo>
                  <a:lnTo>
                    <a:pt x="842" y="61"/>
                  </a:lnTo>
                  <a:lnTo>
                    <a:pt x="787" y="52"/>
                  </a:lnTo>
                  <a:lnTo>
                    <a:pt x="724" y="44"/>
                  </a:lnTo>
                  <a:lnTo>
                    <a:pt x="658" y="37"/>
                  </a:lnTo>
                  <a:lnTo>
                    <a:pt x="587" y="30"/>
                  </a:lnTo>
                  <a:lnTo>
                    <a:pt x="513" y="24"/>
                  </a:lnTo>
                  <a:lnTo>
                    <a:pt x="435" y="19"/>
                  </a:lnTo>
                  <a:lnTo>
                    <a:pt x="270" y="8"/>
                  </a:lnTo>
                  <a:lnTo>
                    <a:pt x="91" y="0"/>
                  </a:lnTo>
                  <a:lnTo>
                    <a:pt x="0" y="63"/>
                  </a:lnTo>
                  <a:lnTo>
                    <a:pt x="121" y="56"/>
                  </a:lnTo>
                  <a:lnTo>
                    <a:pt x="263" y="52"/>
                  </a:lnTo>
                  <a:lnTo>
                    <a:pt x="341" y="51"/>
                  </a:lnTo>
                  <a:lnTo>
                    <a:pt x="420" y="51"/>
                  </a:lnTo>
                  <a:lnTo>
                    <a:pt x="500" y="51"/>
                  </a:lnTo>
                  <a:lnTo>
                    <a:pt x="579" y="54"/>
                  </a:lnTo>
                  <a:lnTo>
                    <a:pt x="658" y="58"/>
                  </a:lnTo>
                  <a:lnTo>
                    <a:pt x="734" y="63"/>
                  </a:lnTo>
                  <a:lnTo>
                    <a:pt x="805" y="69"/>
                  </a:lnTo>
                  <a:lnTo>
                    <a:pt x="873" y="79"/>
                  </a:lnTo>
                  <a:lnTo>
                    <a:pt x="905" y="85"/>
                  </a:lnTo>
                  <a:lnTo>
                    <a:pt x="933" y="90"/>
                  </a:lnTo>
                  <a:lnTo>
                    <a:pt x="962" y="96"/>
                  </a:lnTo>
                  <a:lnTo>
                    <a:pt x="987" y="103"/>
                  </a:lnTo>
                  <a:lnTo>
                    <a:pt x="1013" y="112"/>
                  </a:lnTo>
                  <a:lnTo>
                    <a:pt x="1035" y="120"/>
                  </a:lnTo>
                  <a:lnTo>
                    <a:pt x="1053" y="130"/>
                  </a:lnTo>
                  <a:lnTo>
                    <a:pt x="1070" y="139"/>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1" name="Freeform 582">
              <a:extLst>
                <a:ext uri="{FF2B5EF4-FFF2-40B4-BE49-F238E27FC236}">
                  <a16:creationId xmlns:a16="http://schemas.microsoft.com/office/drawing/2014/main" id="{E8756572-CB88-4BE3-94B8-5E1E7565C69C}"/>
                </a:ext>
              </a:extLst>
            </p:cNvPr>
            <p:cNvSpPr>
              <a:spLocks/>
            </p:cNvSpPr>
            <p:nvPr/>
          </p:nvSpPr>
          <p:spPr bwMode="auto">
            <a:xfrm>
              <a:off x="1244" y="1760"/>
              <a:ext cx="428" cy="57"/>
            </a:xfrm>
            <a:custGeom>
              <a:avLst/>
              <a:gdLst>
                <a:gd name="T0" fmla="*/ 426 w 428"/>
                <a:gd name="T1" fmla="*/ 57 h 57"/>
                <a:gd name="T2" fmla="*/ 426 w 428"/>
                <a:gd name="T3" fmla="*/ 56 h 57"/>
                <a:gd name="T4" fmla="*/ 428 w 428"/>
                <a:gd name="T5" fmla="*/ 56 h 57"/>
                <a:gd name="T6" fmla="*/ 422 w 428"/>
                <a:gd name="T7" fmla="*/ 51 h 57"/>
                <a:gd name="T8" fmla="*/ 416 w 428"/>
                <a:gd name="T9" fmla="*/ 44 h 57"/>
                <a:gd name="T10" fmla="*/ 404 w 428"/>
                <a:gd name="T11" fmla="*/ 39 h 57"/>
                <a:gd name="T12" fmla="*/ 389 w 428"/>
                <a:gd name="T13" fmla="*/ 34 h 57"/>
                <a:gd name="T14" fmla="*/ 352 w 428"/>
                <a:gd name="T15" fmla="*/ 25 h 57"/>
                <a:gd name="T16" fmla="*/ 306 w 428"/>
                <a:gd name="T17" fmla="*/ 17 h 57"/>
                <a:gd name="T18" fmla="*/ 252 w 428"/>
                <a:gd name="T19" fmla="*/ 10 h 57"/>
                <a:gd name="T20" fmla="*/ 195 w 428"/>
                <a:gd name="T21" fmla="*/ 5 h 57"/>
                <a:gd name="T22" fmla="*/ 135 w 428"/>
                <a:gd name="T23" fmla="*/ 2 h 57"/>
                <a:gd name="T24" fmla="*/ 76 w 428"/>
                <a:gd name="T25" fmla="*/ 0 h 57"/>
                <a:gd name="T26" fmla="*/ 0 w 428"/>
                <a:gd name="T27" fmla="*/ 15 h 57"/>
                <a:gd name="T28" fmla="*/ 44 w 428"/>
                <a:gd name="T29" fmla="*/ 12 h 57"/>
                <a:gd name="T30" fmla="*/ 103 w 428"/>
                <a:gd name="T31" fmla="*/ 12 h 57"/>
                <a:gd name="T32" fmla="*/ 171 w 428"/>
                <a:gd name="T33" fmla="*/ 13 h 57"/>
                <a:gd name="T34" fmla="*/ 240 w 428"/>
                <a:gd name="T35" fmla="*/ 17 h 57"/>
                <a:gd name="T36" fmla="*/ 274 w 428"/>
                <a:gd name="T37" fmla="*/ 19 h 57"/>
                <a:gd name="T38" fmla="*/ 306 w 428"/>
                <a:gd name="T39" fmla="*/ 22 h 57"/>
                <a:gd name="T40" fmla="*/ 336 w 428"/>
                <a:gd name="T41" fmla="*/ 27 h 57"/>
                <a:gd name="T42" fmla="*/ 363 w 428"/>
                <a:gd name="T43" fmla="*/ 30 h 57"/>
                <a:gd name="T44" fmla="*/ 385 w 428"/>
                <a:gd name="T45" fmla="*/ 37 h 57"/>
                <a:gd name="T46" fmla="*/ 404 w 428"/>
                <a:gd name="T47" fmla="*/ 42 h 57"/>
                <a:gd name="T48" fmla="*/ 412 w 428"/>
                <a:gd name="T49" fmla="*/ 46 h 57"/>
                <a:gd name="T50" fmla="*/ 417 w 428"/>
                <a:gd name="T51" fmla="*/ 49 h 57"/>
                <a:gd name="T52" fmla="*/ 422 w 428"/>
                <a:gd name="T53" fmla="*/ 52 h 57"/>
                <a:gd name="T54" fmla="*/ 426 w 428"/>
                <a:gd name="T55" fmla="*/ 57 h 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28" h="57">
                  <a:moveTo>
                    <a:pt x="426" y="57"/>
                  </a:moveTo>
                  <a:lnTo>
                    <a:pt x="426" y="56"/>
                  </a:lnTo>
                  <a:lnTo>
                    <a:pt x="428" y="56"/>
                  </a:lnTo>
                  <a:lnTo>
                    <a:pt x="422" y="51"/>
                  </a:lnTo>
                  <a:lnTo>
                    <a:pt x="416" y="44"/>
                  </a:lnTo>
                  <a:lnTo>
                    <a:pt x="404" y="39"/>
                  </a:lnTo>
                  <a:lnTo>
                    <a:pt x="389" y="34"/>
                  </a:lnTo>
                  <a:lnTo>
                    <a:pt x="352" y="25"/>
                  </a:lnTo>
                  <a:lnTo>
                    <a:pt x="306" y="17"/>
                  </a:lnTo>
                  <a:lnTo>
                    <a:pt x="252" y="10"/>
                  </a:lnTo>
                  <a:lnTo>
                    <a:pt x="195" y="5"/>
                  </a:lnTo>
                  <a:lnTo>
                    <a:pt x="135" y="2"/>
                  </a:lnTo>
                  <a:lnTo>
                    <a:pt x="76" y="0"/>
                  </a:lnTo>
                  <a:lnTo>
                    <a:pt x="0" y="15"/>
                  </a:lnTo>
                  <a:lnTo>
                    <a:pt x="44" y="12"/>
                  </a:lnTo>
                  <a:lnTo>
                    <a:pt x="103" y="12"/>
                  </a:lnTo>
                  <a:lnTo>
                    <a:pt x="171" y="13"/>
                  </a:lnTo>
                  <a:lnTo>
                    <a:pt x="240" y="17"/>
                  </a:lnTo>
                  <a:lnTo>
                    <a:pt x="274" y="19"/>
                  </a:lnTo>
                  <a:lnTo>
                    <a:pt x="306" y="22"/>
                  </a:lnTo>
                  <a:lnTo>
                    <a:pt x="336" y="27"/>
                  </a:lnTo>
                  <a:lnTo>
                    <a:pt x="363" y="30"/>
                  </a:lnTo>
                  <a:lnTo>
                    <a:pt x="385" y="37"/>
                  </a:lnTo>
                  <a:lnTo>
                    <a:pt x="404" y="42"/>
                  </a:lnTo>
                  <a:lnTo>
                    <a:pt x="412" y="46"/>
                  </a:lnTo>
                  <a:lnTo>
                    <a:pt x="417" y="49"/>
                  </a:lnTo>
                  <a:lnTo>
                    <a:pt x="422" y="52"/>
                  </a:lnTo>
                  <a:lnTo>
                    <a:pt x="426" y="57"/>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2" name="Freeform 583">
              <a:extLst>
                <a:ext uri="{FF2B5EF4-FFF2-40B4-BE49-F238E27FC236}">
                  <a16:creationId xmlns:a16="http://schemas.microsoft.com/office/drawing/2014/main" id="{B78A11D3-FAB0-4289-9719-A98FB3D241AE}"/>
                </a:ext>
              </a:extLst>
            </p:cNvPr>
            <p:cNvSpPr>
              <a:spLocks/>
            </p:cNvSpPr>
            <p:nvPr/>
          </p:nvSpPr>
          <p:spPr bwMode="auto">
            <a:xfrm>
              <a:off x="2487" y="2191"/>
              <a:ext cx="1197" cy="93"/>
            </a:xfrm>
            <a:custGeom>
              <a:avLst/>
              <a:gdLst>
                <a:gd name="T0" fmla="*/ 1180 w 1197"/>
                <a:gd name="T1" fmla="*/ 91 h 93"/>
                <a:gd name="T2" fmla="*/ 1197 w 1197"/>
                <a:gd name="T3" fmla="*/ 83 h 93"/>
                <a:gd name="T4" fmla="*/ 1177 w 1197"/>
                <a:gd name="T5" fmla="*/ 73 h 93"/>
                <a:gd name="T6" fmla="*/ 1155 w 1197"/>
                <a:gd name="T7" fmla="*/ 62 h 93"/>
                <a:gd name="T8" fmla="*/ 1131 w 1197"/>
                <a:gd name="T9" fmla="*/ 54 h 93"/>
                <a:gd name="T10" fmla="*/ 1106 w 1197"/>
                <a:gd name="T11" fmla="*/ 46 h 93"/>
                <a:gd name="T12" fmla="*/ 1079 w 1197"/>
                <a:gd name="T13" fmla="*/ 39 h 93"/>
                <a:gd name="T14" fmla="*/ 1049 w 1197"/>
                <a:gd name="T15" fmla="*/ 32 h 93"/>
                <a:gd name="T16" fmla="*/ 1018 w 1197"/>
                <a:gd name="T17" fmla="*/ 27 h 93"/>
                <a:gd name="T18" fmla="*/ 986 w 1197"/>
                <a:gd name="T19" fmla="*/ 22 h 93"/>
                <a:gd name="T20" fmla="*/ 917 w 1197"/>
                <a:gd name="T21" fmla="*/ 13 h 93"/>
                <a:gd name="T22" fmla="*/ 844 w 1197"/>
                <a:gd name="T23" fmla="*/ 7 h 93"/>
                <a:gd name="T24" fmla="*/ 768 w 1197"/>
                <a:gd name="T25" fmla="*/ 3 h 93"/>
                <a:gd name="T26" fmla="*/ 691 w 1197"/>
                <a:gd name="T27" fmla="*/ 0 h 93"/>
                <a:gd name="T28" fmla="*/ 611 w 1197"/>
                <a:gd name="T29" fmla="*/ 0 h 93"/>
                <a:gd name="T30" fmla="*/ 532 w 1197"/>
                <a:gd name="T31" fmla="*/ 0 h 93"/>
                <a:gd name="T32" fmla="*/ 453 w 1197"/>
                <a:gd name="T33" fmla="*/ 2 h 93"/>
                <a:gd name="T34" fmla="*/ 377 w 1197"/>
                <a:gd name="T35" fmla="*/ 5 h 93"/>
                <a:gd name="T36" fmla="*/ 235 w 1197"/>
                <a:gd name="T37" fmla="*/ 12 h 93"/>
                <a:gd name="T38" fmla="*/ 111 w 1197"/>
                <a:gd name="T39" fmla="*/ 17 h 93"/>
                <a:gd name="T40" fmla="*/ 0 w 1197"/>
                <a:gd name="T41" fmla="*/ 93 h 93"/>
                <a:gd name="T42" fmla="*/ 56 w 1197"/>
                <a:gd name="T43" fmla="*/ 84 h 93"/>
                <a:gd name="T44" fmla="*/ 120 w 1197"/>
                <a:gd name="T45" fmla="*/ 74 h 93"/>
                <a:gd name="T46" fmla="*/ 193 w 1197"/>
                <a:gd name="T47" fmla="*/ 66 h 93"/>
                <a:gd name="T48" fmla="*/ 270 w 1197"/>
                <a:gd name="T49" fmla="*/ 57 h 93"/>
                <a:gd name="T50" fmla="*/ 355 w 1197"/>
                <a:gd name="T51" fmla="*/ 49 h 93"/>
                <a:gd name="T52" fmla="*/ 442 w 1197"/>
                <a:gd name="T53" fmla="*/ 42 h 93"/>
                <a:gd name="T54" fmla="*/ 532 w 1197"/>
                <a:gd name="T55" fmla="*/ 37 h 93"/>
                <a:gd name="T56" fmla="*/ 621 w 1197"/>
                <a:gd name="T57" fmla="*/ 32 h 93"/>
                <a:gd name="T58" fmla="*/ 709 w 1197"/>
                <a:gd name="T59" fmla="*/ 30 h 93"/>
                <a:gd name="T60" fmla="*/ 797 w 1197"/>
                <a:gd name="T61" fmla="*/ 30 h 93"/>
                <a:gd name="T62" fmla="*/ 878 w 1197"/>
                <a:gd name="T63" fmla="*/ 32 h 93"/>
                <a:gd name="T64" fmla="*/ 956 w 1197"/>
                <a:gd name="T65" fmla="*/ 37 h 93"/>
                <a:gd name="T66" fmla="*/ 993 w 1197"/>
                <a:gd name="T67" fmla="*/ 40 h 93"/>
                <a:gd name="T68" fmla="*/ 1027 w 1197"/>
                <a:gd name="T69" fmla="*/ 46 h 93"/>
                <a:gd name="T70" fmla="*/ 1059 w 1197"/>
                <a:gd name="T71" fmla="*/ 51 h 93"/>
                <a:gd name="T72" fmla="*/ 1087 w 1197"/>
                <a:gd name="T73" fmla="*/ 57 h 93"/>
                <a:gd name="T74" fmla="*/ 1116 w 1197"/>
                <a:gd name="T75" fmla="*/ 64 h 93"/>
                <a:gd name="T76" fmla="*/ 1140 w 1197"/>
                <a:gd name="T77" fmla="*/ 73 h 93"/>
                <a:gd name="T78" fmla="*/ 1162 w 1197"/>
                <a:gd name="T79" fmla="*/ 81 h 93"/>
                <a:gd name="T80" fmla="*/ 1180 w 1197"/>
                <a:gd name="T81" fmla="*/ 91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97" h="93">
                  <a:moveTo>
                    <a:pt x="1180" y="91"/>
                  </a:moveTo>
                  <a:lnTo>
                    <a:pt x="1197" y="83"/>
                  </a:lnTo>
                  <a:lnTo>
                    <a:pt x="1177" y="73"/>
                  </a:lnTo>
                  <a:lnTo>
                    <a:pt x="1155" y="62"/>
                  </a:lnTo>
                  <a:lnTo>
                    <a:pt x="1131" y="54"/>
                  </a:lnTo>
                  <a:lnTo>
                    <a:pt x="1106" y="46"/>
                  </a:lnTo>
                  <a:lnTo>
                    <a:pt x="1079" y="39"/>
                  </a:lnTo>
                  <a:lnTo>
                    <a:pt x="1049" y="32"/>
                  </a:lnTo>
                  <a:lnTo>
                    <a:pt x="1018" y="27"/>
                  </a:lnTo>
                  <a:lnTo>
                    <a:pt x="986" y="22"/>
                  </a:lnTo>
                  <a:lnTo>
                    <a:pt x="917" y="13"/>
                  </a:lnTo>
                  <a:lnTo>
                    <a:pt x="844" y="7"/>
                  </a:lnTo>
                  <a:lnTo>
                    <a:pt x="768" y="3"/>
                  </a:lnTo>
                  <a:lnTo>
                    <a:pt x="691" y="0"/>
                  </a:lnTo>
                  <a:lnTo>
                    <a:pt x="611" y="0"/>
                  </a:lnTo>
                  <a:lnTo>
                    <a:pt x="532" y="0"/>
                  </a:lnTo>
                  <a:lnTo>
                    <a:pt x="453" y="2"/>
                  </a:lnTo>
                  <a:lnTo>
                    <a:pt x="377" y="5"/>
                  </a:lnTo>
                  <a:lnTo>
                    <a:pt x="235" y="12"/>
                  </a:lnTo>
                  <a:lnTo>
                    <a:pt x="111" y="17"/>
                  </a:lnTo>
                  <a:lnTo>
                    <a:pt x="0" y="93"/>
                  </a:lnTo>
                  <a:lnTo>
                    <a:pt x="56" y="84"/>
                  </a:lnTo>
                  <a:lnTo>
                    <a:pt x="120" y="74"/>
                  </a:lnTo>
                  <a:lnTo>
                    <a:pt x="193" y="66"/>
                  </a:lnTo>
                  <a:lnTo>
                    <a:pt x="270" y="57"/>
                  </a:lnTo>
                  <a:lnTo>
                    <a:pt x="355" y="49"/>
                  </a:lnTo>
                  <a:lnTo>
                    <a:pt x="442" y="42"/>
                  </a:lnTo>
                  <a:lnTo>
                    <a:pt x="532" y="37"/>
                  </a:lnTo>
                  <a:lnTo>
                    <a:pt x="621" y="32"/>
                  </a:lnTo>
                  <a:lnTo>
                    <a:pt x="709" y="30"/>
                  </a:lnTo>
                  <a:lnTo>
                    <a:pt x="797" y="30"/>
                  </a:lnTo>
                  <a:lnTo>
                    <a:pt x="878" y="32"/>
                  </a:lnTo>
                  <a:lnTo>
                    <a:pt x="956" y="37"/>
                  </a:lnTo>
                  <a:lnTo>
                    <a:pt x="993" y="40"/>
                  </a:lnTo>
                  <a:lnTo>
                    <a:pt x="1027" y="46"/>
                  </a:lnTo>
                  <a:lnTo>
                    <a:pt x="1059" y="51"/>
                  </a:lnTo>
                  <a:lnTo>
                    <a:pt x="1087" y="57"/>
                  </a:lnTo>
                  <a:lnTo>
                    <a:pt x="1116" y="64"/>
                  </a:lnTo>
                  <a:lnTo>
                    <a:pt x="1140" y="73"/>
                  </a:lnTo>
                  <a:lnTo>
                    <a:pt x="1162" y="81"/>
                  </a:lnTo>
                  <a:lnTo>
                    <a:pt x="1180" y="9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3" name="Freeform 584">
              <a:extLst>
                <a:ext uri="{FF2B5EF4-FFF2-40B4-BE49-F238E27FC236}">
                  <a16:creationId xmlns:a16="http://schemas.microsoft.com/office/drawing/2014/main" id="{B4D7D163-06D3-4264-9CFE-CB81DEEC59A9}"/>
                </a:ext>
              </a:extLst>
            </p:cNvPr>
            <p:cNvSpPr>
              <a:spLocks/>
            </p:cNvSpPr>
            <p:nvPr/>
          </p:nvSpPr>
          <p:spPr bwMode="auto">
            <a:xfrm>
              <a:off x="1153" y="1779"/>
              <a:ext cx="512" cy="42"/>
            </a:xfrm>
            <a:custGeom>
              <a:avLst/>
              <a:gdLst>
                <a:gd name="T0" fmla="*/ 505 w 512"/>
                <a:gd name="T1" fmla="*/ 42 h 42"/>
                <a:gd name="T2" fmla="*/ 512 w 512"/>
                <a:gd name="T3" fmla="*/ 38 h 42"/>
                <a:gd name="T4" fmla="*/ 508 w 512"/>
                <a:gd name="T5" fmla="*/ 35 h 42"/>
                <a:gd name="T6" fmla="*/ 503 w 512"/>
                <a:gd name="T7" fmla="*/ 32 h 42"/>
                <a:gd name="T8" fmla="*/ 497 w 512"/>
                <a:gd name="T9" fmla="*/ 28 h 42"/>
                <a:gd name="T10" fmla="*/ 488 w 512"/>
                <a:gd name="T11" fmla="*/ 25 h 42"/>
                <a:gd name="T12" fmla="*/ 468 w 512"/>
                <a:gd name="T13" fmla="*/ 18 h 42"/>
                <a:gd name="T14" fmla="*/ 443 w 512"/>
                <a:gd name="T15" fmla="*/ 13 h 42"/>
                <a:gd name="T16" fmla="*/ 414 w 512"/>
                <a:gd name="T17" fmla="*/ 10 h 42"/>
                <a:gd name="T18" fmla="*/ 382 w 512"/>
                <a:gd name="T19" fmla="*/ 6 h 42"/>
                <a:gd name="T20" fmla="*/ 348 w 512"/>
                <a:gd name="T21" fmla="*/ 3 h 42"/>
                <a:gd name="T22" fmla="*/ 313 w 512"/>
                <a:gd name="T23" fmla="*/ 1 h 42"/>
                <a:gd name="T24" fmla="*/ 240 w 512"/>
                <a:gd name="T25" fmla="*/ 0 h 42"/>
                <a:gd name="T26" fmla="*/ 171 w 512"/>
                <a:gd name="T27" fmla="*/ 0 h 42"/>
                <a:gd name="T28" fmla="*/ 110 w 512"/>
                <a:gd name="T29" fmla="*/ 0 h 42"/>
                <a:gd name="T30" fmla="*/ 64 w 512"/>
                <a:gd name="T31" fmla="*/ 3 h 42"/>
                <a:gd name="T32" fmla="*/ 0 w 512"/>
                <a:gd name="T33" fmla="*/ 30 h 42"/>
                <a:gd name="T34" fmla="*/ 47 w 512"/>
                <a:gd name="T35" fmla="*/ 25 h 42"/>
                <a:gd name="T36" fmla="*/ 115 w 512"/>
                <a:gd name="T37" fmla="*/ 20 h 42"/>
                <a:gd name="T38" fmla="*/ 194 w 512"/>
                <a:gd name="T39" fmla="*/ 16 h 42"/>
                <a:gd name="T40" fmla="*/ 277 w 512"/>
                <a:gd name="T41" fmla="*/ 13 h 42"/>
                <a:gd name="T42" fmla="*/ 319 w 512"/>
                <a:gd name="T43" fmla="*/ 13 h 42"/>
                <a:gd name="T44" fmla="*/ 358 w 512"/>
                <a:gd name="T45" fmla="*/ 15 h 42"/>
                <a:gd name="T46" fmla="*/ 395 w 512"/>
                <a:gd name="T47" fmla="*/ 16 h 42"/>
                <a:gd name="T48" fmla="*/ 427 w 512"/>
                <a:gd name="T49" fmla="*/ 18 h 42"/>
                <a:gd name="T50" fmla="*/ 456 w 512"/>
                <a:gd name="T51" fmla="*/ 22 h 42"/>
                <a:gd name="T52" fmla="*/ 480 w 512"/>
                <a:gd name="T53" fmla="*/ 27 h 42"/>
                <a:gd name="T54" fmla="*/ 488 w 512"/>
                <a:gd name="T55" fmla="*/ 30 h 42"/>
                <a:gd name="T56" fmla="*/ 497 w 512"/>
                <a:gd name="T57" fmla="*/ 33 h 42"/>
                <a:gd name="T58" fmla="*/ 502 w 512"/>
                <a:gd name="T59" fmla="*/ 37 h 42"/>
                <a:gd name="T60" fmla="*/ 505 w 512"/>
                <a:gd name="T61" fmla="*/ 42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2" h="42">
                  <a:moveTo>
                    <a:pt x="505" y="42"/>
                  </a:moveTo>
                  <a:lnTo>
                    <a:pt x="512" y="38"/>
                  </a:lnTo>
                  <a:lnTo>
                    <a:pt x="508" y="35"/>
                  </a:lnTo>
                  <a:lnTo>
                    <a:pt x="503" y="32"/>
                  </a:lnTo>
                  <a:lnTo>
                    <a:pt x="497" y="28"/>
                  </a:lnTo>
                  <a:lnTo>
                    <a:pt x="488" y="25"/>
                  </a:lnTo>
                  <a:lnTo>
                    <a:pt x="468" y="18"/>
                  </a:lnTo>
                  <a:lnTo>
                    <a:pt x="443" y="13"/>
                  </a:lnTo>
                  <a:lnTo>
                    <a:pt x="414" y="10"/>
                  </a:lnTo>
                  <a:lnTo>
                    <a:pt x="382" y="6"/>
                  </a:lnTo>
                  <a:lnTo>
                    <a:pt x="348" y="3"/>
                  </a:lnTo>
                  <a:lnTo>
                    <a:pt x="313" y="1"/>
                  </a:lnTo>
                  <a:lnTo>
                    <a:pt x="240" y="0"/>
                  </a:lnTo>
                  <a:lnTo>
                    <a:pt x="171" y="0"/>
                  </a:lnTo>
                  <a:lnTo>
                    <a:pt x="110" y="0"/>
                  </a:lnTo>
                  <a:lnTo>
                    <a:pt x="64" y="3"/>
                  </a:lnTo>
                  <a:lnTo>
                    <a:pt x="0" y="30"/>
                  </a:lnTo>
                  <a:lnTo>
                    <a:pt x="47" y="25"/>
                  </a:lnTo>
                  <a:lnTo>
                    <a:pt x="115" y="20"/>
                  </a:lnTo>
                  <a:lnTo>
                    <a:pt x="194" y="16"/>
                  </a:lnTo>
                  <a:lnTo>
                    <a:pt x="277" y="13"/>
                  </a:lnTo>
                  <a:lnTo>
                    <a:pt x="319" y="13"/>
                  </a:lnTo>
                  <a:lnTo>
                    <a:pt x="358" y="15"/>
                  </a:lnTo>
                  <a:lnTo>
                    <a:pt x="395" y="16"/>
                  </a:lnTo>
                  <a:lnTo>
                    <a:pt x="427" y="18"/>
                  </a:lnTo>
                  <a:lnTo>
                    <a:pt x="456" y="22"/>
                  </a:lnTo>
                  <a:lnTo>
                    <a:pt x="480" y="27"/>
                  </a:lnTo>
                  <a:lnTo>
                    <a:pt x="488" y="30"/>
                  </a:lnTo>
                  <a:lnTo>
                    <a:pt x="497" y="33"/>
                  </a:lnTo>
                  <a:lnTo>
                    <a:pt x="502" y="37"/>
                  </a:lnTo>
                  <a:lnTo>
                    <a:pt x="505" y="4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4" name="Freeform 585">
              <a:extLst>
                <a:ext uri="{FF2B5EF4-FFF2-40B4-BE49-F238E27FC236}">
                  <a16:creationId xmlns:a16="http://schemas.microsoft.com/office/drawing/2014/main" id="{4BCDF845-0A28-43AC-9BE4-980A18E28591}"/>
                </a:ext>
              </a:extLst>
            </p:cNvPr>
            <p:cNvSpPr>
              <a:spLocks/>
            </p:cNvSpPr>
            <p:nvPr/>
          </p:nvSpPr>
          <p:spPr bwMode="auto">
            <a:xfrm>
              <a:off x="1785" y="2267"/>
              <a:ext cx="1869" cy="796"/>
            </a:xfrm>
            <a:custGeom>
              <a:avLst/>
              <a:gdLst>
                <a:gd name="T0" fmla="*/ 376 w 1869"/>
                <a:gd name="T1" fmla="*/ 776 h 796"/>
                <a:gd name="T2" fmla="*/ 363 w 1869"/>
                <a:gd name="T3" fmla="*/ 782 h 796"/>
                <a:gd name="T4" fmla="*/ 347 w 1869"/>
                <a:gd name="T5" fmla="*/ 787 h 796"/>
                <a:gd name="T6" fmla="*/ 332 w 1869"/>
                <a:gd name="T7" fmla="*/ 792 h 796"/>
                <a:gd name="T8" fmla="*/ 317 w 1869"/>
                <a:gd name="T9" fmla="*/ 794 h 796"/>
                <a:gd name="T10" fmla="*/ 302 w 1869"/>
                <a:gd name="T11" fmla="*/ 796 h 796"/>
                <a:gd name="T12" fmla="*/ 285 w 1869"/>
                <a:gd name="T13" fmla="*/ 796 h 796"/>
                <a:gd name="T14" fmla="*/ 268 w 1869"/>
                <a:gd name="T15" fmla="*/ 796 h 796"/>
                <a:gd name="T16" fmla="*/ 248 w 1869"/>
                <a:gd name="T17" fmla="*/ 794 h 796"/>
                <a:gd name="T18" fmla="*/ 189 w 1869"/>
                <a:gd name="T19" fmla="*/ 782 h 796"/>
                <a:gd name="T20" fmla="*/ 123 w 1869"/>
                <a:gd name="T21" fmla="*/ 771 h 796"/>
                <a:gd name="T22" fmla="*/ 59 w 1869"/>
                <a:gd name="T23" fmla="*/ 757 h 796"/>
                <a:gd name="T24" fmla="*/ 0 w 1869"/>
                <a:gd name="T25" fmla="*/ 743 h 796"/>
                <a:gd name="T26" fmla="*/ 3 w 1869"/>
                <a:gd name="T27" fmla="*/ 732 h 796"/>
                <a:gd name="T28" fmla="*/ 11 w 1869"/>
                <a:gd name="T29" fmla="*/ 720 h 796"/>
                <a:gd name="T30" fmla="*/ 23 w 1869"/>
                <a:gd name="T31" fmla="*/ 708 h 796"/>
                <a:gd name="T32" fmla="*/ 42 w 1869"/>
                <a:gd name="T33" fmla="*/ 694 h 796"/>
                <a:gd name="T34" fmla="*/ 140 w 1869"/>
                <a:gd name="T35" fmla="*/ 671 h 796"/>
                <a:gd name="T36" fmla="*/ 241 w 1869"/>
                <a:gd name="T37" fmla="*/ 644 h 796"/>
                <a:gd name="T38" fmla="*/ 346 w 1869"/>
                <a:gd name="T39" fmla="*/ 613 h 796"/>
                <a:gd name="T40" fmla="*/ 454 w 1869"/>
                <a:gd name="T41" fmla="*/ 578 h 796"/>
                <a:gd name="T42" fmla="*/ 565 w 1869"/>
                <a:gd name="T43" fmla="*/ 542 h 796"/>
                <a:gd name="T44" fmla="*/ 678 w 1869"/>
                <a:gd name="T45" fmla="*/ 502 h 796"/>
                <a:gd name="T46" fmla="*/ 792 w 1869"/>
                <a:gd name="T47" fmla="*/ 460 h 796"/>
                <a:gd name="T48" fmla="*/ 908 w 1869"/>
                <a:gd name="T49" fmla="*/ 416 h 796"/>
                <a:gd name="T50" fmla="*/ 1023 w 1869"/>
                <a:gd name="T51" fmla="*/ 368 h 796"/>
                <a:gd name="T52" fmla="*/ 1139 w 1869"/>
                <a:gd name="T53" fmla="*/ 319 h 796"/>
                <a:gd name="T54" fmla="*/ 1258 w 1869"/>
                <a:gd name="T55" fmla="*/ 269 h 796"/>
                <a:gd name="T56" fmla="*/ 1372 w 1869"/>
                <a:gd name="T57" fmla="*/ 218 h 796"/>
                <a:gd name="T58" fmla="*/ 1489 w 1869"/>
                <a:gd name="T59" fmla="*/ 164 h 796"/>
                <a:gd name="T60" fmla="*/ 1602 w 1869"/>
                <a:gd name="T61" fmla="*/ 110 h 796"/>
                <a:gd name="T62" fmla="*/ 1713 w 1869"/>
                <a:gd name="T63" fmla="*/ 56 h 796"/>
                <a:gd name="T64" fmla="*/ 1825 w 1869"/>
                <a:gd name="T65" fmla="*/ 0 h 796"/>
                <a:gd name="T66" fmla="*/ 1838 w 1869"/>
                <a:gd name="T67" fmla="*/ 5 h 796"/>
                <a:gd name="T68" fmla="*/ 1850 w 1869"/>
                <a:gd name="T69" fmla="*/ 10 h 796"/>
                <a:gd name="T70" fmla="*/ 1862 w 1869"/>
                <a:gd name="T71" fmla="*/ 17 h 796"/>
                <a:gd name="T72" fmla="*/ 1869 w 1869"/>
                <a:gd name="T73" fmla="*/ 24 h 796"/>
                <a:gd name="T74" fmla="*/ 376 w 1869"/>
                <a:gd name="T75" fmla="*/ 776 h 7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69" h="796">
                  <a:moveTo>
                    <a:pt x="376" y="776"/>
                  </a:moveTo>
                  <a:lnTo>
                    <a:pt x="363" y="782"/>
                  </a:lnTo>
                  <a:lnTo>
                    <a:pt x="347" y="787"/>
                  </a:lnTo>
                  <a:lnTo>
                    <a:pt x="332" y="792"/>
                  </a:lnTo>
                  <a:lnTo>
                    <a:pt x="317" y="794"/>
                  </a:lnTo>
                  <a:lnTo>
                    <a:pt x="302" y="796"/>
                  </a:lnTo>
                  <a:lnTo>
                    <a:pt x="285" y="796"/>
                  </a:lnTo>
                  <a:lnTo>
                    <a:pt x="268" y="796"/>
                  </a:lnTo>
                  <a:lnTo>
                    <a:pt x="248" y="794"/>
                  </a:lnTo>
                  <a:lnTo>
                    <a:pt x="189" y="782"/>
                  </a:lnTo>
                  <a:lnTo>
                    <a:pt x="123" y="771"/>
                  </a:lnTo>
                  <a:lnTo>
                    <a:pt x="59" y="757"/>
                  </a:lnTo>
                  <a:lnTo>
                    <a:pt x="0" y="743"/>
                  </a:lnTo>
                  <a:lnTo>
                    <a:pt x="3" y="732"/>
                  </a:lnTo>
                  <a:lnTo>
                    <a:pt x="11" y="720"/>
                  </a:lnTo>
                  <a:lnTo>
                    <a:pt x="23" y="708"/>
                  </a:lnTo>
                  <a:lnTo>
                    <a:pt x="42" y="694"/>
                  </a:lnTo>
                  <a:lnTo>
                    <a:pt x="140" y="671"/>
                  </a:lnTo>
                  <a:lnTo>
                    <a:pt x="241" y="644"/>
                  </a:lnTo>
                  <a:lnTo>
                    <a:pt x="346" y="613"/>
                  </a:lnTo>
                  <a:lnTo>
                    <a:pt x="454" y="578"/>
                  </a:lnTo>
                  <a:lnTo>
                    <a:pt x="565" y="542"/>
                  </a:lnTo>
                  <a:lnTo>
                    <a:pt x="678" y="502"/>
                  </a:lnTo>
                  <a:lnTo>
                    <a:pt x="792" y="460"/>
                  </a:lnTo>
                  <a:lnTo>
                    <a:pt x="908" y="416"/>
                  </a:lnTo>
                  <a:lnTo>
                    <a:pt x="1023" y="368"/>
                  </a:lnTo>
                  <a:lnTo>
                    <a:pt x="1139" y="319"/>
                  </a:lnTo>
                  <a:lnTo>
                    <a:pt x="1258" y="269"/>
                  </a:lnTo>
                  <a:lnTo>
                    <a:pt x="1372" y="218"/>
                  </a:lnTo>
                  <a:lnTo>
                    <a:pt x="1489" y="164"/>
                  </a:lnTo>
                  <a:lnTo>
                    <a:pt x="1602" y="110"/>
                  </a:lnTo>
                  <a:lnTo>
                    <a:pt x="1713" y="56"/>
                  </a:lnTo>
                  <a:lnTo>
                    <a:pt x="1825" y="0"/>
                  </a:lnTo>
                  <a:lnTo>
                    <a:pt x="1838" y="5"/>
                  </a:lnTo>
                  <a:lnTo>
                    <a:pt x="1850" y="10"/>
                  </a:lnTo>
                  <a:lnTo>
                    <a:pt x="1862" y="17"/>
                  </a:lnTo>
                  <a:lnTo>
                    <a:pt x="1869" y="24"/>
                  </a:lnTo>
                  <a:lnTo>
                    <a:pt x="376" y="776"/>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5" name="Freeform 586">
              <a:extLst>
                <a:ext uri="{FF2B5EF4-FFF2-40B4-BE49-F238E27FC236}">
                  <a16:creationId xmlns:a16="http://schemas.microsoft.com/office/drawing/2014/main" id="{6AE86357-A54A-48C7-A771-533626556FDE}"/>
                </a:ext>
              </a:extLst>
            </p:cNvPr>
            <p:cNvSpPr>
              <a:spLocks/>
            </p:cNvSpPr>
            <p:nvPr/>
          </p:nvSpPr>
          <p:spPr bwMode="auto">
            <a:xfrm>
              <a:off x="878" y="1814"/>
              <a:ext cx="773" cy="203"/>
            </a:xfrm>
            <a:custGeom>
              <a:avLst/>
              <a:gdLst>
                <a:gd name="T0" fmla="*/ 194 w 773"/>
                <a:gd name="T1" fmla="*/ 194 h 203"/>
                <a:gd name="T2" fmla="*/ 174 w 773"/>
                <a:gd name="T3" fmla="*/ 198 h 203"/>
                <a:gd name="T4" fmla="*/ 145 w 773"/>
                <a:gd name="T5" fmla="*/ 201 h 203"/>
                <a:gd name="T6" fmla="*/ 115 w 773"/>
                <a:gd name="T7" fmla="*/ 203 h 203"/>
                <a:gd name="T8" fmla="*/ 96 w 773"/>
                <a:gd name="T9" fmla="*/ 203 h 203"/>
                <a:gd name="T10" fmla="*/ 73 w 773"/>
                <a:gd name="T11" fmla="*/ 201 h 203"/>
                <a:gd name="T12" fmla="*/ 46 w 773"/>
                <a:gd name="T13" fmla="*/ 199 h 203"/>
                <a:gd name="T14" fmla="*/ 20 w 773"/>
                <a:gd name="T15" fmla="*/ 196 h 203"/>
                <a:gd name="T16" fmla="*/ 0 w 773"/>
                <a:gd name="T17" fmla="*/ 193 h 203"/>
                <a:gd name="T18" fmla="*/ 0 w 773"/>
                <a:gd name="T19" fmla="*/ 191 h 203"/>
                <a:gd name="T20" fmla="*/ 0 w 773"/>
                <a:gd name="T21" fmla="*/ 189 h 203"/>
                <a:gd name="T22" fmla="*/ 3 w 773"/>
                <a:gd name="T23" fmla="*/ 186 h 203"/>
                <a:gd name="T24" fmla="*/ 10 w 773"/>
                <a:gd name="T25" fmla="*/ 183 h 203"/>
                <a:gd name="T26" fmla="*/ 86 w 773"/>
                <a:gd name="T27" fmla="*/ 171 h 203"/>
                <a:gd name="T28" fmla="*/ 172 w 773"/>
                <a:gd name="T29" fmla="*/ 156 h 203"/>
                <a:gd name="T30" fmla="*/ 265 w 773"/>
                <a:gd name="T31" fmla="*/ 135 h 203"/>
                <a:gd name="T32" fmla="*/ 365 w 773"/>
                <a:gd name="T33" fmla="*/ 112 h 203"/>
                <a:gd name="T34" fmla="*/ 466 w 773"/>
                <a:gd name="T35" fmla="*/ 86 h 203"/>
                <a:gd name="T36" fmla="*/ 567 w 773"/>
                <a:gd name="T37" fmla="*/ 59 h 203"/>
                <a:gd name="T38" fmla="*/ 669 w 773"/>
                <a:gd name="T39" fmla="*/ 30 h 203"/>
                <a:gd name="T40" fmla="*/ 765 w 773"/>
                <a:gd name="T41" fmla="*/ 0 h 203"/>
                <a:gd name="T42" fmla="*/ 772 w 773"/>
                <a:gd name="T43" fmla="*/ 3 h 203"/>
                <a:gd name="T44" fmla="*/ 773 w 773"/>
                <a:gd name="T45" fmla="*/ 8 h 203"/>
                <a:gd name="T46" fmla="*/ 194 w 773"/>
                <a:gd name="T47" fmla="*/ 194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73" h="203">
                  <a:moveTo>
                    <a:pt x="194" y="194"/>
                  </a:moveTo>
                  <a:lnTo>
                    <a:pt x="174" y="198"/>
                  </a:lnTo>
                  <a:lnTo>
                    <a:pt x="145" y="201"/>
                  </a:lnTo>
                  <a:lnTo>
                    <a:pt x="115" y="203"/>
                  </a:lnTo>
                  <a:lnTo>
                    <a:pt x="96" y="203"/>
                  </a:lnTo>
                  <a:lnTo>
                    <a:pt x="73" y="201"/>
                  </a:lnTo>
                  <a:lnTo>
                    <a:pt x="46" y="199"/>
                  </a:lnTo>
                  <a:lnTo>
                    <a:pt x="20" y="196"/>
                  </a:lnTo>
                  <a:lnTo>
                    <a:pt x="0" y="193"/>
                  </a:lnTo>
                  <a:lnTo>
                    <a:pt x="0" y="191"/>
                  </a:lnTo>
                  <a:lnTo>
                    <a:pt x="0" y="189"/>
                  </a:lnTo>
                  <a:lnTo>
                    <a:pt x="3" y="186"/>
                  </a:lnTo>
                  <a:lnTo>
                    <a:pt x="10" y="183"/>
                  </a:lnTo>
                  <a:lnTo>
                    <a:pt x="86" y="171"/>
                  </a:lnTo>
                  <a:lnTo>
                    <a:pt x="172" y="156"/>
                  </a:lnTo>
                  <a:lnTo>
                    <a:pt x="265" y="135"/>
                  </a:lnTo>
                  <a:lnTo>
                    <a:pt x="365" y="112"/>
                  </a:lnTo>
                  <a:lnTo>
                    <a:pt x="466" y="86"/>
                  </a:lnTo>
                  <a:lnTo>
                    <a:pt x="567" y="59"/>
                  </a:lnTo>
                  <a:lnTo>
                    <a:pt x="669" y="30"/>
                  </a:lnTo>
                  <a:lnTo>
                    <a:pt x="765" y="0"/>
                  </a:lnTo>
                  <a:lnTo>
                    <a:pt x="772" y="3"/>
                  </a:lnTo>
                  <a:lnTo>
                    <a:pt x="773" y="8"/>
                  </a:lnTo>
                  <a:lnTo>
                    <a:pt x="194" y="194"/>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6" name="Freeform 587">
              <a:extLst>
                <a:ext uri="{FF2B5EF4-FFF2-40B4-BE49-F238E27FC236}">
                  <a16:creationId xmlns:a16="http://schemas.microsoft.com/office/drawing/2014/main" id="{1E5A26C5-F8C6-4803-8E55-E8D8BCBB4C8E}"/>
                </a:ext>
              </a:extLst>
            </p:cNvPr>
            <p:cNvSpPr>
              <a:spLocks/>
            </p:cNvSpPr>
            <p:nvPr/>
          </p:nvSpPr>
          <p:spPr bwMode="auto">
            <a:xfrm>
              <a:off x="1746" y="2265"/>
              <a:ext cx="1864" cy="745"/>
            </a:xfrm>
            <a:custGeom>
              <a:avLst/>
              <a:gdLst>
                <a:gd name="T0" fmla="*/ 39 w 1864"/>
                <a:gd name="T1" fmla="*/ 685 h 745"/>
                <a:gd name="T2" fmla="*/ 29 w 1864"/>
                <a:gd name="T3" fmla="*/ 690 h 745"/>
                <a:gd name="T4" fmla="*/ 20 w 1864"/>
                <a:gd name="T5" fmla="*/ 695 h 745"/>
                <a:gd name="T6" fmla="*/ 13 w 1864"/>
                <a:gd name="T7" fmla="*/ 702 h 745"/>
                <a:gd name="T8" fmla="*/ 10 w 1864"/>
                <a:gd name="T9" fmla="*/ 710 h 745"/>
                <a:gd name="T10" fmla="*/ 3 w 1864"/>
                <a:gd name="T11" fmla="*/ 724 h 745"/>
                <a:gd name="T12" fmla="*/ 0 w 1864"/>
                <a:gd name="T13" fmla="*/ 737 h 745"/>
                <a:gd name="T14" fmla="*/ 39 w 1864"/>
                <a:gd name="T15" fmla="*/ 745 h 745"/>
                <a:gd name="T16" fmla="*/ 42 w 1864"/>
                <a:gd name="T17" fmla="*/ 734 h 745"/>
                <a:gd name="T18" fmla="*/ 50 w 1864"/>
                <a:gd name="T19" fmla="*/ 722 h 745"/>
                <a:gd name="T20" fmla="*/ 62 w 1864"/>
                <a:gd name="T21" fmla="*/ 710 h 745"/>
                <a:gd name="T22" fmla="*/ 81 w 1864"/>
                <a:gd name="T23" fmla="*/ 696 h 745"/>
                <a:gd name="T24" fmla="*/ 179 w 1864"/>
                <a:gd name="T25" fmla="*/ 673 h 745"/>
                <a:gd name="T26" fmla="*/ 280 w 1864"/>
                <a:gd name="T27" fmla="*/ 646 h 745"/>
                <a:gd name="T28" fmla="*/ 385 w 1864"/>
                <a:gd name="T29" fmla="*/ 615 h 745"/>
                <a:gd name="T30" fmla="*/ 493 w 1864"/>
                <a:gd name="T31" fmla="*/ 580 h 745"/>
                <a:gd name="T32" fmla="*/ 604 w 1864"/>
                <a:gd name="T33" fmla="*/ 544 h 745"/>
                <a:gd name="T34" fmla="*/ 717 w 1864"/>
                <a:gd name="T35" fmla="*/ 504 h 745"/>
                <a:gd name="T36" fmla="*/ 831 w 1864"/>
                <a:gd name="T37" fmla="*/ 462 h 745"/>
                <a:gd name="T38" fmla="*/ 947 w 1864"/>
                <a:gd name="T39" fmla="*/ 418 h 745"/>
                <a:gd name="T40" fmla="*/ 1062 w 1864"/>
                <a:gd name="T41" fmla="*/ 370 h 745"/>
                <a:gd name="T42" fmla="*/ 1178 w 1864"/>
                <a:gd name="T43" fmla="*/ 321 h 745"/>
                <a:gd name="T44" fmla="*/ 1297 w 1864"/>
                <a:gd name="T45" fmla="*/ 271 h 745"/>
                <a:gd name="T46" fmla="*/ 1411 w 1864"/>
                <a:gd name="T47" fmla="*/ 220 h 745"/>
                <a:gd name="T48" fmla="*/ 1528 w 1864"/>
                <a:gd name="T49" fmla="*/ 166 h 745"/>
                <a:gd name="T50" fmla="*/ 1641 w 1864"/>
                <a:gd name="T51" fmla="*/ 112 h 745"/>
                <a:gd name="T52" fmla="*/ 1752 w 1864"/>
                <a:gd name="T53" fmla="*/ 58 h 745"/>
                <a:gd name="T54" fmla="*/ 1864 w 1864"/>
                <a:gd name="T55" fmla="*/ 2 h 745"/>
                <a:gd name="T56" fmla="*/ 1854 w 1864"/>
                <a:gd name="T57" fmla="*/ 0 h 745"/>
                <a:gd name="T58" fmla="*/ 1727 w 1864"/>
                <a:gd name="T59" fmla="*/ 58 h 745"/>
                <a:gd name="T60" fmla="*/ 1602 w 1864"/>
                <a:gd name="T61" fmla="*/ 115 h 745"/>
                <a:gd name="T62" fmla="*/ 1479 w 1864"/>
                <a:gd name="T63" fmla="*/ 171 h 745"/>
                <a:gd name="T64" fmla="*/ 1356 w 1864"/>
                <a:gd name="T65" fmla="*/ 227 h 745"/>
                <a:gd name="T66" fmla="*/ 1234 w 1864"/>
                <a:gd name="T67" fmla="*/ 279 h 745"/>
                <a:gd name="T68" fmla="*/ 1116 w 1864"/>
                <a:gd name="T69" fmla="*/ 330 h 745"/>
                <a:gd name="T70" fmla="*/ 998 w 1864"/>
                <a:gd name="T71" fmla="*/ 379 h 745"/>
                <a:gd name="T72" fmla="*/ 881 w 1864"/>
                <a:gd name="T73" fmla="*/ 424 h 745"/>
                <a:gd name="T74" fmla="*/ 768 w 1864"/>
                <a:gd name="T75" fmla="*/ 468 h 745"/>
                <a:gd name="T76" fmla="*/ 657 w 1864"/>
                <a:gd name="T77" fmla="*/ 509 h 745"/>
                <a:gd name="T78" fmla="*/ 547 w 1864"/>
                <a:gd name="T79" fmla="*/ 546 h 745"/>
                <a:gd name="T80" fmla="*/ 439 w 1864"/>
                <a:gd name="T81" fmla="*/ 582 h 745"/>
                <a:gd name="T82" fmla="*/ 334 w 1864"/>
                <a:gd name="T83" fmla="*/ 612 h 745"/>
                <a:gd name="T84" fmla="*/ 233 w 1864"/>
                <a:gd name="T85" fmla="*/ 641 h 745"/>
                <a:gd name="T86" fmla="*/ 135 w 1864"/>
                <a:gd name="T87" fmla="*/ 664 h 745"/>
                <a:gd name="T88" fmla="*/ 39 w 1864"/>
                <a:gd name="T89" fmla="*/ 685 h 7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864" h="745">
                  <a:moveTo>
                    <a:pt x="39" y="685"/>
                  </a:moveTo>
                  <a:lnTo>
                    <a:pt x="29" y="690"/>
                  </a:lnTo>
                  <a:lnTo>
                    <a:pt x="20" y="695"/>
                  </a:lnTo>
                  <a:lnTo>
                    <a:pt x="13" y="702"/>
                  </a:lnTo>
                  <a:lnTo>
                    <a:pt x="10" y="710"/>
                  </a:lnTo>
                  <a:lnTo>
                    <a:pt x="3" y="724"/>
                  </a:lnTo>
                  <a:lnTo>
                    <a:pt x="0" y="737"/>
                  </a:lnTo>
                  <a:lnTo>
                    <a:pt x="39" y="745"/>
                  </a:lnTo>
                  <a:lnTo>
                    <a:pt x="42" y="734"/>
                  </a:lnTo>
                  <a:lnTo>
                    <a:pt x="50" y="722"/>
                  </a:lnTo>
                  <a:lnTo>
                    <a:pt x="62" y="710"/>
                  </a:lnTo>
                  <a:lnTo>
                    <a:pt x="81" y="696"/>
                  </a:lnTo>
                  <a:lnTo>
                    <a:pt x="179" y="673"/>
                  </a:lnTo>
                  <a:lnTo>
                    <a:pt x="280" y="646"/>
                  </a:lnTo>
                  <a:lnTo>
                    <a:pt x="385" y="615"/>
                  </a:lnTo>
                  <a:lnTo>
                    <a:pt x="493" y="580"/>
                  </a:lnTo>
                  <a:lnTo>
                    <a:pt x="604" y="544"/>
                  </a:lnTo>
                  <a:lnTo>
                    <a:pt x="717" y="504"/>
                  </a:lnTo>
                  <a:lnTo>
                    <a:pt x="831" y="462"/>
                  </a:lnTo>
                  <a:lnTo>
                    <a:pt x="947" y="418"/>
                  </a:lnTo>
                  <a:lnTo>
                    <a:pt x="1062" y="370"/>
                  </a:lnTo>
                  <a:lnTo>
                    <a:pt x="1178" y="321"/>
                  </a:lnTo>
                  <a:lnTo>
                    <a:pt x="1297" y="271"/>
                  </a:lnTo>
                  <a:lnTo>
                    <a:pt x="1411" y="220"/>
                  </a:lnTo>
                  <a:lnTo>
                    <a:pt x="1528" y="166"/>
                  </a:lnTo>
                  <a:lnTo>
                    <a:pt x="1641" y="112"/>
                  </a:lnTo>
                  <a:lnTo>
                    <a:pt x="1752" y="58"/>
                  </a:lnTo>
                  <a:lnTo>
                    <a:pt x="1864" y="2"/>
                  </a:lnTo>
                  <a:lnTo>
                    <a:pt x="1854" y="0"/>
                  </a:lnTo>
                  <a:lnTo>
                    <a:pt x="1727" y="58"/>
                  </a:lnTo>
                  <a:lnTo>
                    <a:pt x="1602" y="115"/>
                  </a:lnTo>
                  <a:lnTo>
                    <a:pt x="1479" y="171"/>
                  </a:lnTo>
                  <a:lnTo>
                    <a:pt x="1356" y="227"/>
                  </a:lnTo>
                  <a:lnTo>
                    <a:pt x="1234" y="279"/>
                  </a:lnTo>
                  <a:lnTo>
                    <a:pt x="1116" y="330"/>
                  </a:lnTo>
                  <a:lnTo>
                    <a:pt x="998" y="379"/>
                  </a:lnTo>
                  <a:lnTo>
                    <a:pt x="881" y="424"/>
                  </a:lnTo>
                  <a:lnTo>
                    <a:pt x="768" y="468"/>
                  </a:lnTo>
                  <a:lnTo>
                    <a:pt x="657" y="509"/>
                  </a:lnTo>
                  <a:lnTo>
                    <a:pt x="547" y="546"/>
                  </a:lnTo>
                  <a:lnTo>
                    <a:pt x="439" y="582"/>
                  </a:lnTo>
                  <a:lnTo>
                    <a:pt x="334" y="612"/>
                  </a:lnTo>
                  <a:lnTo>
                    <a:pt x="233" y="641"/>
                  </a:lnTo>
                  <a:lnTo>
                    <a:pt x="135" y="664"/>
                  </a:lnTo>
                  <a:lnTo>
                    <a:pt x="39" y="6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7" name="Freeform 588">
              <a:extLst>
                <a:ext uri="{FF2B5EF4-FFF2-40B4-BE49-F238E27FC236}">
                  <a16:creationId xmlns:a16="http://schemas.microsoft.com/office/drawing/2014/main" id="{B6B29644-1AE9-4CA2-8AF1-7BA6782152E7}"/>
                </a:ext>
              </a:extLst>
            </p:cNvPr>
            <p:cNvSpPr>
              <a:spLocks/>
            </p:cNvSpPr>
            <p:nvPr/>
          </p:nvSpPr>
          <p:spPr bwMode="auto">
            <a:xfrm>
              <a:off x="864" y="1814"/>
              <a:ext cx="779" cy="193"/>
            </a:xfrm>
            <a:custGeom>
              <a:avLst/>
              <a:gdLst>
                <a:gd name="T0" fmla="*/ 17 w 779"/>
                <a:gd name="T1" fmla="*/ 179 h 193"/>
                <a:gd name="T2" fmla="*/ 9 w 779"/>
                <a:gd name="T3" fmla="*/ 181 h 193"/>
                <a:gd name="T4" fmla="*/ 4 w 779"/>
                <a:gd name="T5" fmla="*/ 184 h 193"/>
                <a:gd name="T6" fmla="*/ 2 w 779"/>
                <a:gd name="T7" fmla="*/ 188 h 193"/>
                <a:gd name="T8" fmla="*/ 0 w 779"/>
                <a:gd name="T9" fmla="*/ 191 h 193"/>
                <a:gd name="T10" fmla="*/ 14 w 779"/>
                <a:gd name="T11" fmla="*/ 193 h 193"/>
                <a:gd name="T12" fmla="*/ 14 w 779"/>
                <a:gd name="T13" fmla="*/ 191 h 193"/>
                <a:gd name="T14" fmla="*/ 14 w 779"/>
                <a:gd name="T15" fmla="*/ 189 h 193"/>
                <a:gd name="T16" fmla="*/ 17 w 779"/>
                <a:gd name="T17" fmla="*/ 186 h 193"/>
                <a:gd name="T18" fmla="*/ 24 w 779"/>
                <a:gd name="T19" fmla="*/ 183 h 193"/>
                <a:gd name="T20" fmla="*/ 100 w 779"/>
                <a:gd name="T21" fmla="*/ 171 h 193"/>
                <a:gd name="T22" fmla="*/ 186 w 779"/>
                <a:gd name="T23" fmla="*/ 156 h 193"/>
                <a:gd name="T24" fmla="*/ 279 w 779"/>
                <a:gd name="T25" fmla="*/ 135 h 193"/>
                <a:gd name="T26" fmla="*/ 379 w 779"/>
                <a:gd name="T27" fmla="*/ 112 h 193"/>
                <a:gd name="T28" fmla="*/ 480 w 779"/>
                <a:gd name="T29" fmla="*/ 86 h 193"/>
                <a:gd name="T30" fmla="*/ 581 w 779"/>
                <a:gd name="T31" fmla="*/ 59 h 193"/>
                <a:gd name="T32" fmla="*/ 683 w 779"/>
                <a:gd name="T33" fmla="*/ 30 h 193"/>
                <a:gd name="T34" fmla="*/ 779 w 779"/>
                <a:gd name="T35" fmla="*/ 0 h 193"/>
                <a:gd name="T36" fmla="*/ 777 w 779"/>
                <a:gd name="T37" fmla="*/ 0 h 193"/>
                <a:gd name="T38" fmla="*/ 669 w 779"/>
                <a:gd name="T39" fmla="*/ 30 h 193"/>
                <a:gd name="T40" fmla="*/ 563 w 779"/>
                <a:gd name="T41" fmla="*/ 59 h 193"/>
                <a:gd name="T42" fmla="*/ 458 w 779"/>
                <a:gd name="T43" fmla="*/ 88 h 193"/>
                <a:gd name="T44" fmla="*/ 357 w 779"/>
                <a:gd name="T45" fmla="*/ 113 h 193"/>
                <a:gd name="T46" fmla="*/ 261 w 779"/>
                <a:gd name="T47" fmla="*/ 135 h 193"/>
                <a:gd name="T48" fmla="*/ 171 w 779"/>
                <a:gd name="T49" fmla="*/ 154 h 193"/>
                <a:gd name="T50" fmla="*/ 90 w 779"/>
                <a:gd name="T51" fmla="*/ 169 h 193"/>
                <a:gd name="T52" fmla="*/ 17 w 779"/>
                <a:gd name="T53" fmla="*/ 179 h 19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9" h="193">
                  <a:moveTo>
                    <a:pt x="17" y="179"/>
                  </a:moveTo>
                  <a:lnTo>
                    <a:pt x="9" y="181"/>
                  </a:lnTo>
                  <a:lnTo>
                    <a:pt x="4" y="184"/>
                  </a:lnTo>
                  <a:lnTo>
                    <a:pt x="2" y="188"/>
                  </a:lnTo>
                  <a:lnTo>
                    <a:pt x="0" y="191"/>
                  </a:lnTo>
                  <a:lnTo>
                    <a:pt x="14" y="193"/>
                  </a:lnTo>
                  <a:lnTo>
                    <a:pt x="14" y="191"/>
                  </a:lnTo>
                  <a:lnTo>
                    <a:pt x="14" y="189"/>
                  </a:lnTo>
                  <a:lnTo>
                    <a:pt x="17" y="186"/>
                  </a:lnTo>
                  <a:lnTo>
                    <a:pt x="24" y="183"/>
                  </a:lnTo>
                  <a:lnTo>
                    <a:pt x="100" y="171"/>
                  </a:lnTo>
                  <a:lnTo>
                    <a:pt x="186" y="156"/>
                  </a:lnTo>
                  <a:lnTo>
                    <a:pt x="279" y="135"/>
                  </a:lnTo>
                  <a:lnTo>
                    <a:pt x="379" y="112"/>
                  </a:lnTo>
                  <a:lnTo>
                    <a:pt x="480" y="86"/>
                  </a:lnTo>
                  <a:lnTo>
                    <a:pt x="581" y="59"/>
                  </a:lnTo>
                  <a:lnTo>
                    <a:pt x="683" y="30"/>
                  </a:lnTo>
                  <a:lnTo>
                    <a:pt x="779" y="0"/>
                  </a:lnTo>
                  <a:lnTo>
                    <a:pt x="777" y="0"/>
                  </a:lnTo>
                  <a:lnTo>
                    <a:pt x="669" y="30"/>
                  </a:lnTo>
                  <a:lnTo>
                    <a:pt x="563" y="59"/>
                  </a:lnTo>
                  <a:lnTo>
                    <a:pt x="458" y="88"/>
                  </a:lnTo>
                  <a:lnTo>
                    <a:pt x="357" y="113"/>
                  </a:lnTo>
                  <a:lnTo>
                    <a:pt x="261" y="135"/>
                  </a:lnTo>
                  <a:lnTo>
                    <a:pt x="171" y="154"/>
                  </a:lnTo>
                  <a:lnTo>
                    <a:pt x="90" y="169"/>
                  </a:lnTo>
                  <a:lnTo>
                    <a:pt x="17"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8" name="Freeform 589">
              <a:extLst>
                <a:ext uri="{FF2B5EF4-FFF2-40B4-BE49-F238E27FC236}">
                  <a16:creationId xmlns:a16="http://schemas.microsoft.com/office/drawing/2014/main" id="{6ACF3E87-D4A6-4667-ADD8-AE7A0DA5A3BB}"/>
                </a:ext>
              </a:extLst>
            </p:cNvPr>
            <p:cNvSpPr>
              <a:spLocks/>
            </p:cNvSpPr>
            <p:nvPr/>
          </p:nvSpPr>
          <p:spPr bwMode="auto">
            <a:xfrm>
              <a:off x="1530" y="2262"/>
              <a:ext cx="2009" cy="727"/>
            </a:xfrm>
            <a:custGeom>
              <a:avLst/>
              <a:gdLst>
                <a:gd name="T0" fmla="*/ 180 w 2009"/>
                <a:gd name="T1" fmla="*/ 544 h 727"/>
                <a:gd name="T2" fmla="*/ 3 w 2009"/>
                <a:gd name="T3" fmla="*/ 664 h 727"/>
                <a:gd name="T4" fmla="*/ 0 w 2009"/>
                <a:gd name="T5" fmla="*/ 666 h 727"/>
                <a:gd name="T6" fmla="*/ 0 w 2009"/>
                <a:gd name="T7" fmla="*/ 669 h 727"/>
                <a:gd name="T8" fmla="*/ 0 w 2009"/>
                <a:gd name="T9" fmla="*/ 672 h 727"/>
                <a:gd name="T10" fmla="*/ 0 w 2009"/>
                <a:gd name="T11" fmla="*/ 674 h 727"/>
                <a:gd name="T12" fmla="*/ 3 w 2009"/>
                <a:gd name="T13" fmla="*/ 679 h 727"/>
                <a:gd name="T14" fmla="*/ 6 w 2009"/>
                <a:gd name="T15" fmla="*/ 681 h 727"/>
                <a:gd name="T16" fmla="*/ 8 w 2009"/>
                <a:gd name="T17" fmla="*/ 683 h 727"/>
                <a:gd name="T18" fmla="*/ 94 w 2009"/>
                <a:gd name="T19" fmla="*/ 708 h 727"/>
                <a:gd name="T20" fmla="*/ 167 w 2009"/>
                <a:gd name="T21" fmla="*/ 727 h 727"/>
                <a:gd name="T22" fmla="*/ 172 w 2009"/>
                <a:gd name="T23" fmla="*/ 715 h 727"/>
                <a:gd name="T24" fmla="*/ 174 w 2009"/>
                <a:gd name="T25" fmla="*/ 699 h 727"/>
                <a:gd name="T26" fmla="*/ 174 w 2009"/>
                <a:gd name="T27" fmla="*/ 693 h 727"/>
                <a:gd name="T28" fmla="*/ 175 w 2009"/>
                <a:gd name="T29" fmla="*/ 686 h 727"/>
                <a:gd name="T30" fmla="*/ 177 w 2009"/>
                <a:gd name="T31" fmla="*/ 676 h 727"/>
                <a:gd name="T32" fmla="*/ 184 w 2009"/>
                <a:gd name="T33" fmla="*/ 666 h 727"/>
                <a:gd name="T34" fmla="*/ 282 w 2009"/>
                <a:gd name="T35" fmla="*/ 642 h 727"/>
                <a:gd name="T36" fmla="*/ 385 w 2009"/>
                <a:gd name="T37" fmla="*/ 615 h 727"/>
                <a:gd name="T38" fmla="*/ 493 w 2009"/>
                <a:gd name="T39" fmla="*/ 586 h 727"/>
                <a:gd name="T40" fmla="*/ 602 w 2009"/>
                <a:gd name="T41" fmla="*/ 554 h 727"/>
                <a:gd name="T42" fmla="*/ 717 w 2009"/>
                <a:gd name="T43" fmla="*/ 519 h 727"/>
                <a:gd name="T44" fmla="*/ 834 w 2009"/>
                <a:gd name="T45" fmla="*/ 481 h 727"/>
                <a:gd name="T46" fmla="*/ 952 w 2009"/>
                <a:gd name="T47" fmla="*/ 443 h 727"/>
                <a:gd name="T48" fmla="*/ 1072 w 2009"/>
                <a:gd name="T49" fmla="*/ 400 h 727"/>
                <a:gd name="T50" fmla="*/ 1192 w 2009"/>
                <a:gd name="T51" fmla="*/ 356 h 727"/>
                <a:gd name="T52" fmla="*/ 1313 w 2009"/>
                <a:gd name="T53" fmla="*/ 311 h 727"/>
                <a:gd name="T54" fmla="*/ 1433 w 2009"/>
                <a:gd name="T55" fmla="*/ 263 h 727"/>
                <a:gd name="T56" fmla="*/ 1553 w 2009"/>
                <a:gd name="T57" fmla="*/ 214 h 727"/>
                <a:gd name="T58" fmla="*/ 1670 w 2009"/>
                <a:gd name="T59" fmla="*/ 164 h 727"/>
                <a:gd name="T60" fmla="*/ 1786 w 2009"/>
                <a:gd name="T61" fmla="*/ 111 h 727"/>
                <a:gd name="T62" fmla="*/ 1899 w 2009"/>
                <a:gd name="T63" fmla="*/ 57 h 727"/>
                <a:gd name="T64" fmla="*/ 2009 w 2009"/>
                <a:gd name="T65" fmla="*/ 3 h 727"/>
                <a:gd name="T66" fmla="*/ 1999 w 2009"/>
                <a:gd name="T67" fmla="*/ 0 h 727"/>
                <a:gd name="T68" fmla="*/ 1872 w 2009"/>
                <a:gd name="T69" fmla="*/ 57 h 727"/>
                <a:gd name="T70" fmla="*/ 1747 w 2009"/>
                <a:gd name="T71" fmla="*/ 110 h 727"/>
                <a:gd name="T72" fmla="*/ 1624 w 2009"/>
                <a:gd name="T73" fmla="*/ 159 h 727"/>
                <a:gd name="T74" fmla="*/ 1501 w 2009"/>
                <a:gd name="T75" fmla="*/ 204 h 727"/>
                <a:gd name="T76" fmla="*/ 1379 w 2009"/>
                <a:gd name="T77" fmla="*/ 247 h 727"/>
                <a:gd name="T78" fmla="*/ 1259 w 2009"/>
                <a:gd name="T79" fmla="*/ 285 h 727"/>
                <a:gd name="T80" fmla="*/ 1141 w 2009"/>
                <a:gd name="T81" fmla="*/ 321 h 727"/>
                <a:gd name="T82" fmla="*/ 1026 w 2009"/>
                <a:gd name="T83" fmla="*/ 355 h 727"/>
                <a:gd name="T84" fmla="*/ 911 w 2009"/>
                <a:gd name="T85" fmla="*/ 385 h 727"/>
                <a:gd name="T86" fmla="*/ 800 w 2009"/>
                <a:gd name="T87" fmla="*/ 412 h 727"/>
                <a:gd name="T88" fmla="*/ 690 w 2009"/>
                <a:gd name="T89" fmla="*/ 439 h 727"/>
                <a:gd name="T90" fmla="*/ 582 w 2009"/>
                <a:gd name="T91" fmla="*/ 463 h 727"/>
                <a:gd name="T92" fmla="*/ 478 w 2009"/>
                <a:gd name="T93" fmla="*/ 485 h 727"/>
                <a:gd name="T94" fmla="*/ 376 w 2009"/>
                <a:gd name="T95" fmla="*/ 505 h 727"/>
                <a:gd name="T96" fmla="*/ 277 w 2009"/>
                <a:gd name="T97" fmla="*/ 525 h 727"/>
                <a:gd name="T98" fmla="*/ 180 w 2009"/>
                <a:gd name="T99" fmla="*/ 544 h 7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009" h="727">
                  <a:moveTo>
                    <a:pt x="180" y="544"/>
                  </a:moveTo>
                  <a:lnTo>
                    <a:pt x="3" y="664"/>
                  </a:lnTo>
                  <a:lnTo>
                    <a:pt x="0" y="666"/>
                  </a:lnTo>
                  <a:lnTo>
                    <a:pt x="0" y="669"/>
                  </a:lnTo>
                  <a:lnTo>
                    <a:pt x="0" y="672"/>
                  </a:lnTo>
                  <a:lnTo>
                    <a:pt x="0" y="674"/>
                  </a:lnTo>
                  <a:lnTo>
                    <a:pt x="3" y="679"/>
                  </a:lnTo>
                  <a:lnTo>
                    <a:pt x="6" y="681"/>
                  </a:lnTo>
                  <a:lnTo>
                    <a:pt x="8" y="683"/>
                  </a:lnTo>
                  <a:lnTo>
                    <a:pt x="94" y="708"/>
                  </a:lnTo>
                  <a:lnTo>
                    <a:pt x="167" y="727"/>
                  </a:lnTo>
                  <a:lnTo>
                    <a:pt x="172" y="715"/>
                  </a:lnTo>
                  <a:lnTo>
                    <a:pt x="174" y="699"/>
                  </a:lnTo>
                  <a:lnTo>
                    <a:pt x="174" y="693"/>
                  </a:lnTo>
                  <a:lnTo>
                    <a:pt x="175" y="686"/>
                  </a:lnTo>
                  <a:lnTo>
                    <a:pt x="177" y="676"/>
                  </a:lnTo>
                  <a:lnTo>
                    <a:pt x="184" y="666"/>
                  </a:lnTo>
                  <a:lnTo>
                    <a:pt x="282" y="642"/>
                  </a:lnTo>
                  <a:lnTo>
                    <a:pt x="385" y="615"/>
                  </a:lnTo>
                  <a:lnTo>
                    <a:pt x="493" y="586"/>
                  </a:lnTo>
                  <a:lnTo>
                    <a:pt x="602" y="554"/>
                  </a:lnTo>
                  <a:lnTo>
                    <a:pt x="717" y="519"/>
                  </a:lnTo>
                  <a:lnTo>
                    <a:pt x="834" y="481"/>
                  </a:lnTo>
                  <a:lnTo>
                    <a:pt x="952" y="443"/>
                  </a:lnTo>
                  <a:lnTo>
                    <a:pt x="1072" y="400"/>
                  </a:lnTo>
                  <a:lnTo>
                    <a:pt x="1192" y="356"/>
                  </a:lnTo>
                  <a:lnTo>
                    <a:pt x="1313" y="311"/>
                  </a:lnTo>
                  <a:lnTo>
                    <a:pt x="1433" y="263"/>
                  </a:lnTo>
                  <a:lnTo>
                    <a:pt x="1553" y="214"/>
                  </a:lnTo>
                  <a:lnTo>
                    <a:pt x="1670" y="164"/>
                  </a:lnTo>
                  <a:lnTo>
                    <a:pt x="1786" y="111"/>
                  </a:lnTo>
                  <a:lnTo>
                    <a:pt x="1899" y="57"/>
                  </a:lnTo>
                  <a:lnTo>
                    <a:pt x="2009" y="3"/>
                  </a:lnTo>
                  <a:lnTo>
                    <a:pt x="1999" y="0"/>
                  </a:lnTo>
                  <a:lnTo>
                    <a:pt x="1872" y="57"/>
                  </a:lnTo>
                  <a:lnTo>
                    <a:pt x="1747" y="110"/>
                  </a:lnTo>
                  <a:lnTo>
                    <a:pt x="1624" y="159"/>
                  </a:lnTo>
                  <a:lnTo>
                    <a:pt x="1501" y="204"/>
                  </a:lnTo>
                  <a:lnTo>
                    <a:pt x="1379" y="247"/>
                  </a:lnTo>
                  <a:lnTo>
                    <a:pt x="1259" y="285"/>
                  </a:lnTo>
                  <a:lnTo>
                    <a:pt x="1141" y="321"/>
                  </a:lnTo>
                  <a:lnTo>
                    <a:pt x="1026" y="355"/>
                  </a:lnTo>
                  <a:lnTo>
                    <a:pt x="911" y="385"/>
                  </a:lnTo>
                  <a:lnTo>
                    <a:pt x="800" y="412"/>
                  </a:lnTo>
                  <a:lnTo>
                    <a:pt x="690" y="439"/>
                  </a:lnTo>
                  <a:lnTo>
                    <a:pt x="582" y="463"/>
                  </a:lnTo>
                  <a:lnTo>
                    <a:pt x="478" y="485"/>
                  </a:lnTo>
                  <a:lnTo>
                    <a:pt x="376" y="505"/>
                  </a:lnTo>
                  <a:lnTo>
                    <a:pt x="277" y="525"/>
                  </a:lnTo>
                  <a:lnTo>
                    <a:pt x="180" y="54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19" name="Freeform 590">
              <a:extLst>
                <a:ext uri="{FF2B5EF4-FFF2-40B4-BE49-F238E27FC236}">
                  <a16:creationId xmlns:a16="http://schemas.microsoft.com/office/drawing/2014/main" id="{DE493875-0CA6-478F-AC2A-A11CC447F037}"/>
                </a:ext>
              </a:extLst>
            </p:cNvPr>
            <p:cNvSpPr>
              <a:spLocks/>
            </p:cNvSpPr>
            <p:nvPr/>
          </p:nvSpPr>
          <p:spPr bwMode="auto">
            <a:xfrm>
              <a:off x="758" y="1812"/>
              <a:ext cx="865" cy="186"/>
            </a:xfrm>
            <a:custGeom>
              <a:avLst/>
              <a:gdLst>
                <a:gd name="T0" fmla="*/ 83 w 865"/>
                <a:gd name="T1" fmla="*/ 132 h 186"/>
                <a:gd name="T2" fmla="*/ 4 w 865"/>
                <a:gd name="T3" fmla="*/ 166 h 186"/>
                <a:gd name="T4" fmla="*/ 0 w 865"/>
                <a:gd name="T5" fmla="*/ 169 h 186"/>
                <a:gd name="T6" fmla="*/ 0 w 865"/>
                <a:gd name="T7" fmla="*/ 171 h 186"/>
                <a:gd name="T8" fmla="*/ 0 w 865"/>
                <a:gd name="T9" fmla="*/ 171 h 186"/>
                <a:gd name="T10" fmla="*/ 19 w 865"/>
                <a:gd name="T11" fmla="*/ 176 h 186"/>
                <a:gd name="T12" fmla="*/ 37 w 865"/>
                <a:gd name="T13" fmla="*/ 179 h 186"/>
                <a:gd name="T14" fmla="*/ 54 w 865"/>
                <a:gd name="T15" fmla="*/ 183 h 186"/>
                <a:gd name="T16" fmla="*/ 73 w 865"/>
                <a:gd name="T17" fmla="*/ 186 h 186"/>
                <a:gd name="T18" fmla="*/ 73 w 865"/>
                <a:gd name="T19" fmla="*/ 185 h 186"/>
                <a:gd name="T20" fmla="*/ 73 w 865"/>
                <a:gd name="T21" fmla="*/ 181 h 186"/>
                <a:gd name="T22" fmla="*/ 74 w 865"/>
                <a:gd name="T23" fmla="*/ 178 h 186"/>
                <a:gd name="T24" fmla="*/ 76 w 865"/>
                <a:gd name="T25" fmla="*/ 176 h 186"/>
                <a:gd name="T26" fmla="*/ 88 w 865"/>
                <a:gd name="T27" fmla="*/ 171 h 186"/>
                <a:gd name="T28" fmla="*/ 103 w 865"/>
                <a:gd name="T29" fmla="*/ 163 h 186"/>
                <a:gd name="T30" fmla="*/ 181 w 865"/>
                <a:gd name="T31" fmla="*/ 152 h 186"/>
                <a:gd name="T32" fmla="*/ 267 w 865"/>
                <a:gd name="T33" fmla="*/ 137 h 186"/>
                <a:gd name="T34" fmla="*/ 361 w 865"/>
                <a:gd name="T35" fmla="*/ 120 h 186"/>
                <a:gd name="T36" fmla="*/ 461 w 865"/>
                <a:gd name="T37" fmla="*/ 102 h 186"/>
                <a:gd name="T38" fmla="*/ 562 w 865"/>
                <a:gd name="T39" fmla="*/ 80 h 186"/>
                <a:gd name="T40" fmla="*/ 665 w 865"/>
                <a:gd name="T41" fmla="*/ 54 h 186"/>
                <a:gd name="T42" fmla="*/ 767 w 865"/>
                <a:gd name="T43" fmla="*/ 29 h 186"/>
                <a:gd name="T44" fmla="*/ 865 w 865"/>
                <a:gd name="T45" fmla="*/ 0 h 186"/>
                <a:gd name="T46" fmla="*/ 861 w 865"/>
                <a:gd name="T47" fmla="*/ 0 h 186"/>
                <a:gd name="T48" fmla="*/ 807 w 865"/>
                <a:gd name="T49" fmla="*/ 14 h 186"/>
                <a:gd name="T50" fmla="*/ 753 w 865"/>
                <a:gd name="T51" fmla="*/ 27 h 186"/>
                <a:gd name="T52" fmla="*/ 699 w 865"/>
                <a:gd name="T53" fmla="*/ 41 h 186"/>
                <a:gd name="T54" fmla="*/ 645 w 865"/>
                <a:gd name="T55" fmla="*/ 53 h 186"/>
                <a:gd name="T56" fmla="*/ 537 w 865"/>
                <a:gd name="T57" fmla="*/ 73 h 186"/>
                <a:gd name="T58" fmla="*/ 432 w 865"/>
                <a:gd name="T59" fmla="*/ 90 h 186"/>
                <a:gd name="T60" fmla="*/ 333 w 865"/>
                <a:gd name="T61" fmla="*/ 103 h 186"/>
                <a:gd name="T62" fmla="*/ 240 w 865"/>
                <a:gd name="T63" fmla="*/ 115 h 186"/>
                <a:gd name="T64" fmla="*/ 155 w 865"/>
                <a:gd name="T65" fmla="*/ 124 h 186"/>
                <a:gd name="T66" fmla="*/ 83 w 865"/>
                <a:gd name="T67" fmla="*/ 132 h 1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5" h="186">
                  <a:moveTo>
                    <a:pt x="83" y="132"/>
                  </a:moveTo>
                  <a:lnTo>
                    <a:pt x="4" y="166"/>
                  </a:lnTo>
                  <a:lnTo>
                    <a:pt x="0" y="169"/>
                  </a:lnTo>
                  <a:lnTo>
                    <a:pt x="0" y="171"/>
                  </a:lnTo>
                  <a:lnTo>
                    <a:pt x="19" y="176"/>
                  </a:lnTo>
                  <a:lnTo>
                    <a:pt x="37" y="179"/>
                  </a:lnTo>
                  <a:lnTo>
                    <a:pt x="54" y="183"/>
                  </a:lnTo>
                  <a:lnTo>
                    <a:pt x="73" y="186"/>
                  </a:lnTo>
                  <a:lnTo>
                    <a:pt x="73" y="185"/>
                  </a:lnTo>
                  <a:lnTo>
                    <a:pt x="73" y="181"/>
                  </a:lnTo>
                  <a:lnTo>
                    <a:pt x="74" y="178"/>
                  </a:lnTo>
                  <a:lnTo>
                    <a:pt x="76" y="176"/>
                  </a:lnTo>
                  <a:lnTo>
                    <a:pt x="88" y="171"/>
                  </a:lnTo>
                  <a:lnTo>
                    <a:pt x="103" y="163"/>
                  </a:lnTo>
                  <a:lnTo>
                    <a:pt x="181" y="152"/>
                  </a:lnTo>
                  <a:lnTo>
                    <a:pt x="267" y="137"/>
                  </a:lnTo>
                  <a:lnTo>
                    <a:pt x="361" y="120"/>
                  </a:lnTo>
                  <a:lnTo>
                    <a:pt x="461" y="102"/>
                  </a:lnTo>
                  <a:lnTo>
                    <a:pt x="562" y="80"/>
                  </a:lnTo>
                  <a:lnTo>
                    <a:pt x="665" y="54"/>
                  </a:lnTo>
                  <a:lnTo>
                    <a:pt x="767" y="29"/>
                  </a:lnTo>
                  <a:lnTo>
                    <a:pt x="865" y="0"/>
                  </a:lnTo>
                  <a:lnTo>
                    <a:pt x="861" y="0"/>
                  </a:lnTo>
                  <a:lnTo>
                    <a:pt x="807" y="14"/>
                  </a:lnTo>
                  <a:lnTo>
                    <a:pt x="753" y="27"/>
                  </a:lnTo>
                  <a:lnTo>
                    <a:pt x="699" y="41"/>
                  </a:lnTo>
                  <a:lnTo>
                    <a:pt x="645" y="53"/>
                  </a:lnTo>
                  <a:lnTo>
                    <a:pt x="537" y="73"/>
                  </a:lnTo>
                  <a:lnTo>
                    <a:pt x="432" y="90"/>
                  </a:lnTo>
                  <a:lnTo>
                    <a:pt x="333" y="103"/>
                  </a:lnTo>
                  <a:lnTo>
                    <a:pt x="240" y="115"/>
                  </a:lnTo>
                  <a:lnTo>
                    <a:pt x="155" y="124"/>
                  </a:lnTo>
                  <a:lnTo>
                    <a:pt x="83" y="13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0" name="Freeform 591">
              <a:extLst>
                <a:ext uri="{FF2B5EF4-FFF2-40B4-BE49-F238E27FC236}">
                  <a16:creationId xmlns:a16="http://schemas.microsoft.com/office/drawing/2014/main" id="{37180006-0344-44D2-8175-C132D5242FBD}"/>
                </a:ext>
              </a:extLst>
            </p:cNvPr>
            <p:cNvSpPr>
              <a:spLocks/>
            </p:cNvSpPr>
            <p:nvPr/>
          </p:nvSpPr>
          <p:spPr bwMode="auto">
            <a:xfrm>
              <a:off x="1710" y="2264"/>
              <a:ext cx="1817" cy="542"/>
            </a:xfrm>
            <a:custGeom>
              <a:avLst/>
              <a:gdLst>
                <a:gd name="T0" fmla="*/ 0 w 1817"/>
                <a:gd name="T1" fmla="*/ 542 h 542"/>
                <a:gd name="T2" fmla="*/ 54 w 1817"/>
                <a:gd name="T3" fmla="*/ 505 h 542"/>
                <a:gd name="T4" fmla="*/ 80 w 1817"/>
                <a:gd name="T5" fmla="*/ 503 h 542"/>
                <a:gd name="T6" fmla="*/ 125 w 1817"/>
                <a:gd name="T7" fmla="*/ 496 h 542"/>
                <a:gd name="T8" fmla="*/ 188 w 1817"/>
                <a:gd name="T9" fmla="*/ 486 h 542"/>
                <a:gd name="T10" fmla="*/ 265 w 1817"/>
                <a:gd name="T11" fmla="*/ 471 h 542"/>
                <a:gd name="T12" fmla="*/ 358 w 1817"/>
                <a:gd name="T13" fmla="*/ 452 h 542"/>
                <a:gd name="T14" fmla="*/ 465 w 1817"/>
                <a:gd name="T15" fmla="*/ 430 h 542"/>
                <a:gd name="T16" fmla="*/ 579 w 1817"/>
                <a:gd name="T17" fmla="*/ 403 h 542"/>
                <a:gd name="T18" fmla="*/ 706 w 1817"/>
                <a:gd name="T19" fmla="*/ 373 h 542"/>
                <a:gd name="T20" fmla="*/ 838 w 1817"/>
                <a:gd name="T21" fmla="*/ 339 h 542"/>
                <a:gd name="T22" fmla="*/ 975 w 1817"/>
                <a:gd name="T23" fmla="*/ 302 h 542"/>
                <a:gd name="T24" fmla="*/ 1116 w 1817"/>
                <a:gd name="T25" fmla="*/ 261 h 542"/>
                <a:gd name="T26" fmla="*/ 1260 w 1817"/>
                <a:gd name="T27" fmla="*/ 216 h 542"/>
                <a:gd name="T28" fmla="*/ 1333 w 1817"/>
                <a:gd name="T29" fmla="*/ 192 h 542"/>
                <a:gd name="T30" fmla="*/ 1403 w 1817"/>
                <a:gd name="T31" fmla="*/ 167 h 542"/>
                <a:gd name="T32" fmla="*/ 1474 w 1817"/>
                <a:gd name="T33" fmla="*/ 141 h 542"/>
                <a:gd name="T34" fmla="*/ 1545 w 1817"/>
                <a:gd name="T35" fmla="*/ 114 h 542"/>
                <a:gd name="T36" fmla="*/ 1614 w 1817"/>
                <a:gd name="T37" fmla="*/ 87 h 542"/>
                <a:gd name="T38" fmla="*/ 1684 w 1817"/>
                <a:gd name="T39" fmla="*/ 59 h 542"/>
                <a:gd name="T40" fmla="*/ 1751 w 1817"/>
                <a:gd name="T41" fmla="*/ 30 h 542"/>
                <a:gd name="T42" fmla="*/ 1817 w 1817"/>
                <a:gd name="T43" fmla="*/ 0 h 542"/>
                <a:gd name="T44" fmla="*/ 1817 w 1817"/>
                <a:gd name="T45" fmla="*/ 0 h 542"/>
                <a:gd name="T46" fmla="*/ 1692 w 1817"/>
                <a:gd name="T47" fmla="*/ 55 h 542"/>
                <a:gd name="T48" fmla="*/ 1567 w 1817"/>
                <a:gd name="T49" fmla="*/ 109 h 542"/>
                <a:gd name="T50" fmla="*/ 1442 w 1817"/>
                <a:gd name="T51" fmla="*/ 158 h 542"/>
                <a:gd name="T52" fmla="*/ 1321 w 1817"/>
                <a:gd name="T53" fmla="*/ 202 h 542"/>
                <a:gd name="T54" fmla="*/ 1199 w 1817"/>
                <a:gd name="T55" fmla="*/ 245 h 542"/>
                <a:gd name="T56" fmla="*/ 1079 w 1817"/>
                <a:gd name="T57" fmla="*/ 283 h 542"/>
                <a:gd name="T58" fmla="*/ 961 w 1817"/>
                <a:gd name="T59" fmla="*/ 319 h 542"/>
                <a:gd name="T60" fmla="*/ 845 w 1817"/>
                <a:gd name="T61" fmla="*/ 353 h 542"/>
                <a:gd name="T62" fmla="*/ 731 w 1817"/>
                <a:gd name="T63" fmla="*/ 383 h 542"/>
                <a:gd name="T64" fmla="*/ 620 w 1817"/>
                <a:gd name="T65" fmla="*/ 410 h 542"/>
                <a:gd name="T66" fmla="*/ 510 w 1817"/>
                <a:gd name="T67" fmla="*/ 437 h 542"/>
                <a:gd name="T68" fmla="*/ 402 w 1817"/>
                <a:gd name="T69" fmla="*/ 461 h 542"/>
                <a:gd name="T70" fmla="*/ 298 w 1817"/>
                <a:gd name="T71" fmla="*/ 483 h 542"/>
                <a:gd name="T72" fmla="*/ 196 w 1817"/>
                <a:gd name="T73" fmla="*/ 503 h 542"/>
                <a:gd name="T74" fmla="*/ 97 w 1817"/>
                <a:gd name="T75" fmla="*/ 523 h 542"/>
                <a:gd name="T76" fmla="*/ 0 w 1817"/>
                <a:gd name="T77" fmla="*/ 542 h 5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17" h="542">
                  <a:moveTo>
                    <a:pt x="0" y="542"/>
                  </a:moveTo>
                  <a:lnTo>
                    <a:pt x="54" y="505"/>
                  </a:lnTo>
                  <a:lnTo>
                    <a:pt x="80" y="503"/>
                  </a:lnTo>
                  <a:lnTo>
                    <a:pt x="125" y="496"/>
                  </a:lnTo>
                  <a:lnTo>
                    <a:pt x="188" y="486"/>
                  </a:lnTo>
                  <a:lnTo>
                    <a:pt x="265" y="471"/>
                  </a:lnTo>
                  <a:lnTo>
                    <a:pt x="358" y="452"/>
                  </a:lnTo>
                  <a:lnTo>
                    <a:pt x="465" y="430"/>
                  </a:lnTo>
                  <a:lnTo>
                    <a:pt x="579" y="403"/>
                  </a:lnTo>
                  <a:lnTo>
                    <a:pt x="706" y="373"/>
                  </a:lnTo>
                  <a:lnTo>
                    <a:pt x="838" y="339"/>
                  </a:lnTo>
                  <a:lnTo>
                    <a:pt x="975" y="302"/>
                  </a:lnTo>
                  <a:lnTo>
                    <a:pt x="1116" y="261"/>
                  </a:lnTo>
                  <a:lnTo>
                    <a:pt x="1260" y="216"/>
                  </a:lnTo>
                  <a:lnTo>
                    <a:pt x="1333" y="192"/>
                  </a:lnTo>
                  <a:lnTo>
                    <a:pt x="1403" y="167"/>
                  </a:lnTo>
                  <a:lnTo>
                    <a:pt x="1474" y="141"/>
                  </a:lnTo>
                  <a:lnTo>
                    <a:pt x="1545" y="114"/>
                  </a:lnTo>
                  <a:lnTo>
                    <a:pt x="1614" y="87"/>
                  </a:lnTo>
                  <a:lnTo>
                    <a:pt x="1684" y="59"/>
                  </a:lnTo>
                  <a:lnTo>
                    <a:pt x="1751" y="30"/>
                  </a:lnTo>
                  <a:lnTo>
                    <a:pt x="1817" y="0"/>
                  </a:lnTo>
                  <a:lnTo>
                    <a:pt x="1692" y="55"/>
                  </a:lnTo>
                  <a:lnTo>
                    <a:pt x="1567" y="109"/>
                  </a:lnTo>
                  <a:lnTo>
                    <a:pt x="1442" y="158"/>
                  </a:lnTo>
                  <a:lnTo>
                    <a:pt x="1321" y="202"/>
                  </a:lnTo>
                  <a:lnTo>
                    <a:pt x="1199" y="245"/>
                  </a:lnTo>
                  <a:lnTo>
                    <a:pt x="1079" y="283"/>
                  </a:lnTo>
                  <a:lnTo>
                    <a:pt x="961" y="319"/>
                  </a:lnTo>
                  <a:lnTo>
                    <a:pt x="845" y="353"/>
                  </a:lnTo>
                  <a:lnTo>
                    <a:pt x="731" y="383"/>
                  </a:lnTo>
                  <a:lnTo>
                    <a:pt x="620" y="410"/>
                  </a:lnTo>
                  <a:lnTo>
                    <a:pt x="510" y="437"/>
                  </a:lnTo>
                  <a:lnTo>
                    <a:pt x="402" y="461"/>
                  </a:lnTo>
                  <a:lnTo>
                    <a:pt x="298" y="483"/>
                  </a:lnTo>
                  <a:lnTo>
                    <a:pt x="196" y="503"/>
                  </a:lnTo>
                  <a:lnTo>
                    <a:pt x="97" y="523"/>
                  </a:lnTo>
                  <a:lnTo>
                    <a:pt x="0" y="54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1" name="Freeform 592">
              <a:extLst>
                <a:ext uri="{FF2B5EF4-FFF2-40B4-BE49-F238E27FC236}">
                  <a16:creationId xmlns:a16="http://schemas.microsoft.com/office/drawing/2014/main" id="{9B53465A-CF7A-4066-8AE4-8A69194350C5}"/>
                </a:ext>
              </a:extLst>
            </p:cNvPr>
            <p:cNvSpPr>
              <a:spLocks/>
            </p:cNvSpPr>
            <p:nvPr/>
          </p:nvSpPr>
          <p:spPr bwMode="auto">
            <a:xfrm>
              <a:off x="841" y="1812"/>
              <a:ext cx="778" cy="132"/>
            </a:xfrm>
            <a:custGeom>
              <a:avLst/>
              <a:gdLst>
                <a:gd name="T0" fmla="*/ 0 w 778"/>
                <a:gd name="T1" fmla="*/ 132 h 132"/>
                <a:gd name="T2" fmla="*/ 23 w 778"/>
                <a:gd name="T3" fmla="*/ 122 h 132"/>
                <a:gd name="T4" fmla="*/ 52 w 778"/>
                <a:gd name="T5" fmla="*/ 120 h 132"/>
                <a:gd name="T6" fmla="*/ 111 w 778"/>
                <a:gd name="T7" fmla="*/ 115 h 132"/>
                <a:gd name="T8" fmla="*/ 196 w 778"/>
                <a:gd name="T9" fmla="*/ 105 h 132"/>
                <a:gd name="T10" fmla="*/ 300 w 778"/>
                <a:gd name="T11" fmla="*/ 93 h 132"/>
                <a:gd name="T12" fmla="*/ 417 w 778"/>
                <a:gd name="T13" fmla="*/ 76 h 132"/>
                <a:gd name="T14" fmla="*/ 538 w 778"/>
                <a:gd name="T15" fmla="*/ 54 h 132"/>
                <a:gd name="T16" fmla="*/ 601 w 778"/>
                <a:gd name="T17" fmla="*/ 43 h 132"/>
                <a:gd name="T18" fmla="*/ 662 w 778"/>
                <a:gd name="T19" fmla="*/ 29 h 132"/>
                <a:gd name="T20" fmla="*/ 721 w 778"/>
                <a:gd name="T21" fmla="*/ 16 h 132"/>
                <a:gd name="T22" fmla="*/ 778 w 778"/>
                <a:gd name="T23" fmla="*/ 0 h 132"/>
                <a:gd name="T24" fmla="*/ 778 w 778"/>
                <a:gd name="T25" fmla="*/ 0 h 132"/>
                <a:gd name="T26" fmla="*/ 724 w 778"/>
                <a:gd name="T27" fmla="*/ 14 h 132"/>
                <a:gd name="T28" fmla="*/ 670 w 778"/>
                <a:gd name="T29" fmla="*/ 29 h 132"/>
                <a:gd name="T30" fmla="*/ 616 w 778"/>
                <a:gd name="T31" fmla="*/ 41 h 132"/>
                <a:gd name="T32" fmla="*/ 560 w 778"/>
                <a:gd name="T33" fmla="*/ 53 h 132"/>
                <a:gd name="T34" fmla="*/ 454 w 778"/>
                <a:gd name="T35" fmla="*/ 73 h 132"/>
                <a:gd name="T36" fmla="*/ 349 w 778"/>
                <a:gd name="T37" fmla="*/ 90 h 132"/>
                <a:gd name="T38" fmla="*/ 250 w 778"/>
                <a:gd name="T39" fmla="*/ 103 h 132"/>
                <a:gd name="T40" fmla="*/ 157 w 778"/>
                <a:gd name="T41" fmla="*/ 115 h 132"/>
                <a:gd name="T42" fmla="*/ 72 w 778"/>
                <a:gd name="T43" fmla="*/ 124 h 132"/>
                <a:gd name="T44" fmla="*/ 0 w 778"/>
                <a:gd name="T45" fmla="*/ 132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78" h="132">
                  <a:moveTo>
                    <a:pt x="0" y="132"/>
                  </a:moveTo>
                  <a:lnTo>
                    <a:pt x="23" y="122"/>
                  </a:lnTo>
                  <a:lnTo>
                    <a:pt x="52" y="120"/>
                  </a:lnTo>
                  <a:lnTo>
                    <a:pt x="111" y="115"/>
                  </a:lnTo>
                  <a:lnTo>
                    <a:pt x="196" y="105"/>
                  </a:lnTo>
                  <a:lnTo>
                    <a:pt x="300" y="93"/>
                  </a:lnTo>
                  <a:lnTo>
                    <a:pt x="417" y="76"/>
                  </a:lnTo>
                  <a:lnTo>
                    <a:pt x="538" y="54"/>
                  </a:lnTo>
                  <a:lnTo>
                    <a:pt x="601" y="43"/>
                  </a:lnTo>
                  <a:lnTo>
                    <a:pt x="662" y="29"/>
                  </a:lnTo>
                  <a:lnTo>
                    <a:pt x="721" y="16"/>
                  </a:lnTo>
                  <a:lnTo>
                    <a:pt x="778" y="0"/>
                  </a:lnTo>
                  <a:lnTo>
                    <a:pt x="724" y="14"/>
                  </a:lnTo>
                  <a:lnTo>
                    <a:pt x="670" y="29"/>
                  </a:lnTo>
                  <a:lnTo>
                    <a:pt x="616" y="41"/>
                  </a:lnTo>
                  <a:lnTo>
                    <a:pt x="560" y="53"/>
                  </a:lnTo>
                  <a:lnTo>
                    <a:pt x="454" y="73"/>
                  </a:lnTo>
                  <a:lnTo>
                    <a:pt x="349" y="90"/>
                  </a:lnTo>
                  <a:lnTo>
                    <a:pt x="250" y="103"/>
                  </a:lnTo>
                  <a:lnTo>
                    <a:pt x="157" y="115"/>
                  </a:lnTo>
                  <a:lnTo>
                    <a:pt x="72" y="124"/>
                  </a:lnTo>
                  <a:lnTo>
                    <a:pt x="0" y="1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2" name="Freeform 593">
              <a:extLst>
                <a:ext uri="{FF2B5EF4-FFF2-40B4-BE49-F238E27FC236}">
                  <a16:creationId xmlns:a16="http://schemas.microsoft.com/office/drawing/2014/main" id="{87752698-3746-446B-A0BA-B6C896D0B6A8}"/>
                </a:ext>
              </a:extLst>
            </p:cNvPr>
            <p:cNvSpPr>
              <a:spLocks/>
            </p:cNvSpPr>
            <p:nvPr/>
          </p:nvSpPr>
          <p:spPr bwMode="auto">
            <a:xfrm>
              <a:off x="2056" y="2248"/>
              <a:ext cx="1474" cy="565"/>
            </a:xfrm>
            <a:custGeom>
              <a:avLst/>
              <a:gdLst>
                <a:gd name="T0" fmla="*/ 274 w 1474"/>
                <a:gd name="T1" fmla="*/ 240 h 565"/>
                <a:gd name="T2" fmla="*/ 269 w 1474"/>
                <a:gd name="T3" fmla="*/ 262 h 565"/>
                <a:gd name="T4" fmla="*/ 261 w 1474"/>
                <a:gd name="T5" fmla="*/ 284 h 565"/>
                <a:gd name="T6" fmla="*/ 249 w 1474"/>
                <a:gd name="T7" fmla="*/ 308 h 565"/>
                <a:gd name="T8" fmla="*/ 233 w 1474"/>
                <a:gd name="T9" fmla="*/ 332 h 565"/>
                <a:gd name="T10" fmla="*/ 218 w 1474"/>
                <a:gd name="T11" fmla="*/ 355 h 565"/>
                <a:gd name="T12" fmla="*/ 200 w 1474"/>
                <a:gd name="T13" fmla="*/ 379 h 565"/>
                <a:gd name="T14" fmla="*/ 181 w 1474"/>
                <a:gd name="T15" fmla="*/ 401 h 565"/>
                <a:gd name="T16" fmla="*/ 159 w 1474"/>
                <a:gd name="T17" fmla="*/ 424 h 565"/>
                <a:gd name="T18" fmla="*/ 117 w 1474"/>
                <a:gd name="T19" fmla="*/ 467 h 565"/>
                <a:gd name="T20" fmla="*/ 75 w 1474"/>
                <a:gd name="T21" fmla="*/ 506 h 565"/>
                <a:gd name="T22" fmla="*/ 34 w 1474"/>
                <a:gd name="T23" fmla="*/ 539 h 565"/>
                <a:gd name="T24" fmla="*/ 0 w 1474"/>
                <a:gd name="T25" fmla="*/ 565 h 565"/>
                <a:gd name="T26" fmla="*/ 83 w 1474"/>
                <a:gd name="T27" fmla="*/ 539 h 565"/>
                <a:gd name="T28" fmla="*/ 171 w 1474"/>
                <a:gd name="T29" fmla="*/ 512 h 565"/>
                <a:gd name="T30" fmla="*/ 262 w 1474"/>
                <a:gd name="T31" fmla="*/ 484 h 565"/>
                <a:gd name="T32" fmla="*/ 355 w 1474"/>
                <a:gd name="T33" fmla="*/ 452 h 565"/>
                <a:gd name="T34" fmla="*/ 450 w 1474"/>
                <a:gd name="T35" fmla="*/ 419 h 565"/>
                <a:gd name="T36" fmla="*/ 546 w 1474"/>
                <a:gd name="T37" fmla="*/ 384 h 565"/>
                <a:gd name="T38" fmla="*/ 644 w 1474"/>
                <a:gd name="T39" fmla="*/ 348 h 565"/>
                <a:gd name="T40" fmla="*/ 742 w 1474"/>
                <a:gd name="T41" fmla="*/ 313 h 565"/>
                <a:gd name="T42" fmla="*/ 840 w 1474"/>
                <a:gd name="T43" fmla="*/ 276 h 565"/>
                <a:gd name="T44" fmla="*/ 938 w 1474"/>
                <a:gd name="T45" fmla="*/ 237 h 565"/>
                <a:gd name="T46" fmla="*/ 1032 w 1474"/>
                <a:gd name="T47" fmla="*/ 198 h 565"/>
                <a:gd name="T48" fmla="*/ 1127 w 1474"/>
                <a:gd name="T49" fmla="*/ 159 h 565"/>
                <a:gd name="T50" fmla="*/ 1219 w 1474"/>
                <a:gd name="T51" fmla="*/ 120 h 565"/>
                <a:gd name="T52" fmla="*/ 1307 w 1474"/>
                <a:gd name="T53" fmla="*/ 81 h 565"/>
                <a:gd name="T54" fmla="*/ 1393 w 1474"/>
                <a:gd name="T55" fmla="*/ 43 h 565"/>
                <a:gd name="T56" fmla="*/ 1474 w 1474"/>
                <a:gd name="T57" fmla="*/ 4 h 565"/>
                <a:gd name="T58" fmla="*/ 1454 w 1474"/>
                <a:gd name="T59" fmla="*/ 0 h 565"/>
                <a:gd name="T60" fmla="*/ 1378 w 1474"/>
                <a:gd name="T61" fmla="*/ 27 h 565"/>
                <a:gd name="T62" fmla="*/ 1301 w 1474"/>
                <a:gd name="T63" fmla="*/ 53 h 565"/>
                <a:gd name="T64" fmla="*/ 1223 w 1474"/>
                <a:gd name="T65" fmla="*/ 78 h 565"/>
                <a:gd name="T66" fmla="*/ 1144 w 1474"/>
                <a:gd name="T67" fmla="*/ 102 h 565"/>
                <a:gd name="T68" fmla="*/ 1064 w 1474"/>
                <a:gd name="T69" fmla="*/ 124 h 565"/>
                <a:gd name="T70" fmla="*/ 983 w 1474"/>
                <a:gd name="T71" fmla="*/ 144 h 565"/>
                <a:gd name="T72" fmla="*/ 904 w 1474"/>
                <a:gd name="T73" fmla="*/ 163 h 565"/>
                <a:gd name="T74" fmla="*/ 826 w 1474"/>
                <a:gd name="T75" fmla="*/ 179 h 565"/>
                <a:gd name="T76" fmla="*/ 748 w 1474"/>
                <a:gd name="T77" fmla="*/ 195 h 565"/>
                <a:gd name="T78" fmla="*/ 672 w 1474"/>
                <a:gd name="T79" fmla="*/ 208 h 565"/>
                <a:gd name="T80" fmla="*/ 598 w 1474"/>
                <a:gd name="T81" fmla="*/ 218 h 565"/>
                <a:gd name="T82" fmla="*/ 527 w 1474"/>
                <a:gd name="T83" fmla="*/ 228 h 565"/>
                <a:gd name="T84" fmla="*/ 458 w 1474"/>
                <a:gd name="T85" fmla="*/ 234 h 565"/>
                <a:gd name="T86" fmla="*/ 394 w 1474"/>
                <a:gd name="T87" fmla="*/ 239 h 565"/>
                <a:gd name="T88" fmla="*/ 331 w 1474"/>
                <a:gd name="T89" fmla="*/ 240 h 565"/>
                <a:gd name="T90" fmla="*/ 274 w 1474"/>
                <a:gd name="T91" fmla="*/ 240 h 5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4" h="565">
                  <a:moveTo>
                    <a:pt x="274" y="240"/>
                  </a:moveTo>
                  <a:lnTo>
                    <a:pt x="269" y="262"/>
                  </a:lnTo>
                  <a:lnTo>
                    <a:pt x="261" y="284"/>
                  </a:lnTo>
                  <a:lnTo>
                    <a:pt x="249" y="308"/>
                  </a:lnTo>
                  <a:lnTo>
                    <a:pt x="233" y="332"/>
                  </a:lnTo>
                  <a:lnTo>
                    <a:pt x="218" y="355"/>
                  </a:lnTo>
                  <a:lnTo>
                    <a:pt x="200" y="379"/>
                  </a:lnTo>
                  <a:lnTo>
                    <a:pt x="181" y="401"/>
                  </a:lnTo>
                  <a:lnTo>
                    <a:pt x="159" y="424"/>
                  </a:lnTo>
                  <a:lnTo>
                    <a:pt x="117" y="467"/>
                  </a:lnTo>
                  <a:lnTo>
                    <a:pt x="75" y="506"/>
                  </a:lnTo>
                  <a:lnTo>
                    <a:pt x="34" y="539"/>
                  </a:lnTo>
                  <a:lnTo>
                    <a:pt x="0" y="565"/>
                  </a:lnTo>
                  <a:lnTo>
                    <a:pt x="83" y="539"/>
                  </a:lnTo>
                  <a:lnTo>
                    <a:pt x="171" y="512"/>
                  </a:lnTo>
                  <a:lnTo>
                    <a:pt x="262" y="484"/>
                  </a:lnTo>
                  <a:lnTo>
                    <a:pt x="355" y="452"/>
                  </a:lnTo>
                  <a:lnTo>
                    <a:pt x="450" y="419"/>
                  </a:lnTo>
                  <a:lnTo>
                    <a:pt x="546" y="384"/>
                  </a:lnTo>
                  <a:lnTo>
                    <a:pt x="644" y="348"/>
                  </a:lnTo>
                  <a:lnTo>
                    <a:pt x="742" y="313"/>
                  </a:lnTo>
                  <a:lnTo>
                    <a:pt x="840" y="276"/>
                  </a:lnTo>
                  <a:lnTo>
                    <a:pt x="938" y="237"/>
                  </a:lnTo>
                  <a:lnTo>
                    <a:pt x="1032" y="198"/>
                  </a:lnTo>
                  <a:lnTo>
                    <a:pt x="1127" y="159"/>
                  </a:lnTo>
                  <a:lnTo>
                    <a:pt x="1219" y="120"/>
                  </a:lnTo>
                  <a:lnTo>
                    <a:pt x="1307" y="81"/>
                  </a:lnTo>
                  <a:lnTo>
                    <a:pt x="1393" y="43"/>
                  </a:lnTo>
                  <a:lnTo>
                    <a:pt x="1474" y="4"/>
                  </a:lnTo>
                  <a:lnTo>
                    <a:pt x="1454" y="0"/>
                  </a:lnTo>
                  <a:lnTo>
                    <a:pt x="1378" y="27"/>
                  </a:lnTo>
                  <a:lnTo>
                    <a:pt x="1301" y="53"/>
                  </a:lnTo>
                  <a:lnTo>
                    <a:pt x="1223" y="78"/>
                  </a:lnTo>
                  <a:lnTo>
                    <a:pt x="1144" y="102"/>
                  </a:lnTo>
                  <a:lnTo>
                    <a:pt x="1064" y="124"/>
                  </a:lnTo>
                  <a:lnTo>
                    <a:pt x="983" y="144"/>
                  </a:lnTo>
                  <a:lnTo>
                    <a:pt x="904" y="163"/>
                  </a:lnTo>
                  <a:lnTo>
                    <a:pt x="826" y="179"/>
                  </a:lnTo>
                  <a:lnTo>
                    <a:pt x="748" y="195"/>
                  </a:lnTo>
                  <a:lnTo>
                    <a:pt x="672" y="208"/>
                  </a:lnTo>
                  <a:lnTo>
                    <a:pt x="598" y="218"/>
                  </a:lnTo>
                  <a:lnTo>
                    <a:pt x="527" y="228"/>
                  </a:lnTo>
                  <a:lnTo>
                    <a:pt x="458" y="234"/>
                  </a:lnTo>
                  <a:lnTo>
                    <a:pt x="394" y="239"/>
                  </a:lnTo>
                  <a:lnTo>
                    <a:pt x="331" y="240"/>
                  </a:lnTo>
                  <a:lnTo>
                    <a:pt x="274" y="24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3" name="Freeform 594">
              <a:extLst>
                <a:ext uri="{FF2B5EF4-FFF2-40B4-BE49-F238E27FC236}">
                  <a16:creationId xmlns:a16="http://schemas.microsoft.com/office/drawing/2014/main" id="{E97B3F1B-15E7-4E8E-A1AA-C587C42AFEF7}"/>
                </a:ext>
              </a:extLst>
            </p:cNvPr>
            <p:cNvSpPr>
              <a:spLocks/>
            </p:cNvSpPr>
            <p:nvPr/>
          </p:nvSpPr>
          <p:spPr bwMode="auto">
            <a:xfrm>
              <a:off x="1028" y="1807"/>
              <a:ext cx="595" cy="135"/>
            </a:xfrm>
            <a:custGeom>
              <a:avLst/>
              <a:gdLst>
                <a:gd name="T0" fmla="*/ 156 w 595"/>
                <a:gd name="T1" fmla="*/ 49 h 135"/>
                <a:gd name="T2" fmla="*/ 140 w 595"/>
                <a:gd name="T3" fmla="*/ 63 h 135"/>
                <a:gd name="T4" fmla="*/ 122 w 595"/>
                <a:gd name="T5" fmla="*/ 76 h 135"/>
                <a:gd name="T6" fmla="*/ 102 w 595"/>
                <a:gd name="T7" fmla="*/ 88 h 135"/>
                <a:gd name="T8" fmla="*/ 80 w 595"/>
                <a:gd name="T9" fmla="*/ 100 h 135"/>
                <a:gd name="T10" fmla="*/ 36 w 595"/>
                <a:gd name="T11" fmla="*/ 120 h 135"/>
                <a:gd name="T12" fmla="*/ 0 w 595"/>
                <a:gd name="T13" fmla="*/ 135 h 135"/>
                <a:gd name="T14" fmla="*/ 66 w 595"/>
                <a:gd name="T15" fmla="*/ 124 h 135"/>
                <a:gd name="T16" fmla="*/ 139 w 595"/>
                <a:gd name="T17" fmla="*/ 110 h 135"/>
                <a:gd name="T18" fmla="*/ 215 w 595"/>
                <a:gd name="T19" fmla="*/ 95 h 135"/>
                <a:gd name="T20" fmla="*/ 292 w 595"/>
                <a:gd name="T21" fmla="*/ 78 h 135"/>
                <a:gd name="T22" fmla="*/ 372 w 595"/>
                <a:gd name="T23" fmla="*/ 59 h 135"/>
                <a:gd name="T24" fmla="*/ 449 w 595"/>
                <a:gd name="T25" fmla="*/ 41 h 135"/>
                <a:gd name="T26" fmla="*/ 524 w 595"/>
                <a:gd name="T27" fmla="*/ 22 h 135"/>
                <a:gd name="T28" fmla="*/ 595 w 595"/>
                <a:gd name="T29" fmla="*/ 2 h 135"/>
                <a:gd name="T30" fmla="*/ 590 w 595"/>
                <a:gd name="T31" fmla="*/ 0 h 135"/>
                <a:gd name="T32" fmla="*/ 529 w 595"/>
                <a:gd name="T33" fmla="*/ 14 h 135"/>
                <a:gd name="T34" fmla="*/ 466 w 595"/>
                <a:gd name="T35" fmla="*/ 24 h 135"/>
                <a:gd name="T36" fmla="*/ 405 w 595"/>
                <a:gd name="T37" fmla="*/ 34 h 135"/>
                <a:gd name="T38" fmla="*/ 346 w 595"/>
                <a:gd name="T39" fmla="*/ 43 h 135"/>
                <a:gd name="T40" fmla="*/ 289 w 595"/>
                <a:gd name="T41" fmla="*/ 48 h 135"/>
                <a:gd name="T42" fmla="*/ 238 w 595"/>
                <a:gd name="T43" fmla="*/ 51 h 135"/>
                <a:gd name="T44" fmla="*/ 193 w 595"/>
                <a:gd name="T45" fmla="*/ 53 h 135"/>
                <a:gd name="T46" fmla="*/ 156 w 595"/>
                <a:gd name="T47" fmla="*/ 49 h 1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5" h="135">
                  <a:moveTo>
                    <a:pt x="156" y="49"/>
                  </a:moveTo>
                  <a:lnTo>
                    <a:pt x="140" y="63"/>
                  </a:lnTo>
                  <a:lnTo>
                    <a:pt x="122" y="76"/>
                  </a:lnTo>
                  <a:lnTo>
                    <a:pt x="102" y="88"/>
                  </a:lnTo>
                  <a:lnTo>
                    <a:pt x="80" y="100"/>
                  </a:lnTo>
                  <a:lnTo>
                    <a:pt x="36" y="120"/>
                  </a:lnTo>
                  <a:lnTo>
                    <a:pt x="0" y="135"/>
                  </a:lnTo>
                  <a:lnTo>
                    <a:pt x="66" y="124"/>
                  </a:lnTo>
                  <a:lnTo>
                    <a:pt x="139" y="110"/>
                  </a:lnTo>
                  <a:lnTo>
                    <a:pt x="215" y="95"/>
                  </a:lnTo>
                  <a:lnTo>
                    <a:pt x="292" y="78"/>
                  </a:lnTo>
                  <a:lnTo>
                    <a:pt x="372" y="59"/>
                  </a:lnTo>
                  <a:lnTo>
                    <a:pt x="449" y="41"/>
                  </a:lnTo>
                  <a:lnTo>
                    <a:pt x="524" y="22"/>
                  </a:lnTo>
                  <a:lnTo>
                    <a:pt x="595" y="2"/>
                  </a:lnTo>
                  <a:lnTo>
                    <a:pt x="590" y="0"/>
                  </a:lnTo>
                  <a:lnTo>
                    <a:pt x="529" y="14"/>
                  </a:lnTo>
                  <a:lnTo>
                    <a:pt x="466" y="24"/>
                  </a:lnTo>
                  <a:lnTo>
                    <a:pt x="405" y="34"/>
                  </a:lnTo>
                  <a:lnTo>
                    <a:pt x="346" y="43"/>
                  </a:lnTo>
                  <a:lnTo>
                    <a:pt x="289" y="48"/>
                  </a:lnTo>
                  <a:lnTo>
                    <a:pt x="238" y="51"/>
                  </a:lnTo>
                  <a:lnTo>
                    <a:pt x="193" y="53"/>
                  </a:lnTo>
                  <a:lnTo>
                    <a:pt x="156" y="49"/>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4" name="Freeform 595">
              <a:extLst>
                <a:ext uri="{FF2B5EF4-FFF2-40B4-BE49-F238E27FC236}">
                  <a16:creationId xmlns:a16="http://schemas.microsoft.com/office/drawing/2014/main" id="{36718B67-C0E1-440E-B2C4-DCA748C45BEE}"/>
                </a:ext>
              </a:extLst>
            </p:cNvPr>
            <p:cNvSpPr>
              <a:spLocks/>
            </p:cNvSpPr>
            <p:nvPr/>
          </p:nvSpPr>
          <p:spPr bwMode="auto">
            <a:xfrm>
              <a:off x="2080" y="2252"/>
              <a:ext cx="1471" cy="586"/>
            </a:xfrm>
            <a:custGeom>
              <a:avLst/>
              <a:gdLst>
                <a:gd name="T0" fmla="*/ 275 w 1471"/>
                <a:gd name="T1" fmla="*/ 262 h 586"/>
                <a:gd name="T2" fmla="*/ 269 w 1471"/>
                <a:gd name="T3" fmla="*/ 284 h 586"/>
                <a:gd name="T4" fmla="*/ 260 w 1471"/>
                <a:gd name="T5" fmla="*/ 306 h 586"/>
                <a:gd name="T6" fmla="*/ 248 w 1471"/>
                <a:gd name="T7" fmla="*/ 329 h 586"/>
                <a:gd name="T8" fmla="*/ 235 w 1471"/>
                <a:gd name="T9" fmla="*/ 353 h 586"/>
                <a:gd name="T10" fmla="*/ 218 w 1471"/>
                <a:gd name="T11" fmla="*/ 377 h 586"/>
                <a:gd name="T12" fmla="*/ 199 w 1471"/>
                <a:gd name="T13" fmla="*/ 400 h 586"/>
                <a:gd name="T14" fmla="*/ 181 w 1471"/>
                <a:gd name="T15" fmla="*/ 422 h 586"/>
                <a:gd name="T16" fmla="*/ 161 w 1471"/>
                <a:gd name="T17" fmla="*/ 446 h 586"/>
                <a:gd name="T18" fmla="*/ 117 w 1471"/>
                <a:gd name="T19" fmla="*/ 488 h 586"/>
                <a:gd name="T20" fmla="*/ 74 w 1471"/>
                <a:gd name="T21" fmla="*/ 527 h 586"/>
                <a:gd name="T22" fmla="*/ 34 w 1471"/>
                <a:gd name="T23" fmla="*/ 561 h 586"/>
                <a:gd name="T24" fmla="*/ 0 w 1471"/>
                <a:gd name="T25" fmla="*/ 586 h 586"/>
                <a:gd name="T26" fmla="*/ 85 w 1471"/>
                <a:gd name="T27" fmla="*/ 561 h 586"/>
                <a:gd name="T28" fmla="*/ 171 w 1471"/>
                <a:gd name="T29" fmla="*/ 534 h 586"/>
                <a:gd name="T30" fmla="*/ 262 w 1471"/>
                <a:gd name="T31" fmla="*/ 503 h 586"/>
                <a:gd name="T32" fmla="*/ 355 w 1471"/>
                <a:gd name="T33" fmla="*/ 470 h 586"/>
                <a:gd name="T34" fmla="*/ 449 w 1471"/>
                <a:gd name="T35" fmla="*/ 436 h 586"/>
                <a:gd name="T36" fmla="*/ 545 w 1471"/>
                <a:gd name="T37" fmla="*/ 400 h 586"/>
                <a:gd name="T38" fmla="*/ 642 w 1471"/>
                <a:gd name="T39" fmla="*/ 361 h 586"/>
                <a:gd name="T40" fmla="*/ 740 w 1471"/>
                <a:gd name="T41" fmla="*/ 324 h 586"/>
                <a:gd name="T42" fmla="*/ 836 w 1471"/>
                <a:gd name="T43" fmla="*/ 284 h 586"/>
                <a:gd name="T44" fmla="*/ 934 w 1471"/>
                <a:gd name="T45" fmla="*/ 245 h 586"/>
                <a:gd name="T46" fmla="*/ 1028 w 1471"/>
                <a:gd name="T47" fmla="*/ 204 h 586"/>
                <a:gd name="T48" fmla="*/ 1123 w 1471"/>
                <a:gd name="T49" fmla="*/ 164 h 586"/>
                <a:gd name="T50" fmla="*/ 1214 w 1471"/>
                <a:gd name="T51" fmla="*/ 123 h 586"/>
                <a:gd name="T52" fmla="*/ 1304 w 1471"/>
                <a:gd name="T53" fmla="*/ 83 h 586"/>
                <a:gd name="T54" fmla="*/ 1388 w 1471"/>
                <a:gd name="T55" fmla="*/ 44 h 586"/>
                <a:gd name="T56" fmla="*/ 1471 w 1471"/>
                <a:gd name="T57" fmla="*/ 5 h 586"/>
                <a:gd name="T58" fmla="*/ 1449 w 1471"/>
                <a:gd name="T59" fmla="*/ 0 h 586"/>
                <a:gd name="T60" fmla="*/ 1373 w 1471"/>
                <a:gd name="T61" fmla="*/ 27 h 586"/>
                <a:gd name="T62" fmla="*/ 1297 w 1471"/>
                <a:gd name="T63" fmla="*/ 54 h 586"/>
                <a:gd name="T64" fmla="*/ 1217 w 1471"/>
                <a:gd name="T65" fmla="*/ 81 h 586"/>
                <a:gd name="T66" fmla="*/ 1140 w 1471"/>
                <a:gd name="T67" fmla="*/ 104 h 586"/>
                <a:gd name="T68" fmla="*/ 1059 w 1471"/>
                <a:gd name="T69" fmla="*/ 128 h 586"/>
                <a:gd name="T70" fmla="*/ 979 w 1471"/>
                <a:gd name="T71" fmla="*/ 150 h 586"/>
                <a:gd name="T72" fmla="*/ 902 w 1471"/>
                <a:gd name="T73" fmla="*/ 172 h 586"/>
                <a:gd name="T74" fmla="*/ 822 w 1471"/>
                <a:gd name="T75" fmla="*/ 191 h 586"/>
                <a:gd name="T76" fmla="*/ 746 w 1471"/>
                <a:gd name="T77" fmla="*/ 208 h 586"/>
                <a:gd name="T78" fmla="*/ 670 w 1471"/>
                <a:gd name="T79" fmla="*/ 223 h 586"/>
                <a:gd name="T80" fmla="*/ 598 w 1471"/>
                <a:gd name="T81" fmla="*/ 235 h 586"/>
                <a:gd name="T82" fmla="*/ 527 w 1471"/>
                <a:gd name="T83" fmla="*/ 246 h 586"/>
                <a:gd name="T84" fmla="*/ 458 w 1471"/>
                <a:gd name="T85" fmla="*/ 253 h 586"/>
                <a:gd name="T86" fmla="*/ 394 w 1471"/>
                <a:gd name="T87" fmla="*/ 260 h 586"/>
                <a:gd name="T88" fmla="*/ 333 w 1471"/>
                <a:gd name="T89" fmla="*/ 262 h 586"/>
                <a:gd name="T90" fmla="*/ 275 w 1471"/>
                <a:gd name="T91" fmla="*/ 262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1" h="586">
                  <a:moveTo>
                    <a:pt x="275" y="262"/>
                  </a:moveTo>
                  <a:lnTo>
                    <a:pt x="269" y="284"/>
                  </a:lnTo>
                  <a:lnTo>
                    <a:pt x="260" y="306"/>
                  </a:lnTo>
                  <a:lnTo>
                    <a:pt x="248" y="329"/>
                  </a:lnTo>
                  <a:lnTo>
                    <a:pt x="235" y="353"/>
                  </a:lnTo>
                  <a:lnTo>
                    <a:pt x="218" y="377"/>
                  </a:lnTo>
                  <a:lnTo>
                    <a:pt x="199" y="400"/>
                  </a:lnTo>
                  <a:lnTo>
                    <a:pt x="181" y="422"/>
                  </a:lnTo>
                  <a:lnTo>
                    <a:pt x="161" y="446"/>
                  </a:lnTo>
                  <a:lnTo>
                    <a:pt x="117" y="488"/>
                  </a:lnTo>
                  <a:lnTo>
                    <a:pt x="74" y="527"/>
                  </a:lnTo>
                  <a:lnTo>
                    <a:pt x="34" y="561"/>
                  </a:lnTo>
                  <a:lnTo>
                    <a:pt x="0" y="586"/>
                  </a:lnTo>
                  <a:lnTo>
                    <a:pt x="85" y="561"/>
                  </a:lnTo>
                  <a:lnTo>
                    <a:pt x="171" y="534"/>
                  </a:lnTo>
                  <a:lnTo>
                    <a:pt x="262" y="503"/>
                  </a:lnTo>
                  <a:lnTo>
                    <a:pt x="355" y="470"/>
                  </a:lnTo>
                  <a:lnTo>
                    <a:pt x="449" y="436"/>
                  </a:lnTo>
                  <a:lnTo>
                    <a:pt x="545" y="400"/>
                  </a:lnTo>
                  <a:lnTo>
                    <a:pt x="642" y="361"/>
                  </a:lnTo>
                  <a:lnTo>
                    <a:pt x="740" y="324"/>
                  </a:lnTo>
                  <a:lnTo>
                    <a:pt x="836" y="284"/>
                  </a:lnTo>
                  <a:lnTo>
                    <a:pt x="934" y="245"/>
                  </a:lnTo>
                  <a:lnTo>
                    <a:pt x="1028" y="204"/>
                  </a:lnTo>
                  <a:lnTo>
                    <a:pt x="1123" y="164"/>
                  </a:lnTo>
                  <a:lnTo>
                    <a:pt x="1214" y="123"/>
                  </a:lnTo>
                  <a:lnTo>
                    <a:pt x="1304" y="83"/>
                  </a:lnTo>
                  <a:lnTo>
                    <a:pt x="1388" y="44"/>
                  </a:lnTo>
                  <a:lnTo>
                    <a:pt x="1471" y="5"/>
                  </a:lnTo>
                  <a:lnTo>
                    <a:pt x="1449" y="0"/>
                  </a:lnTo>
                  <a:lnTo>
                    <a:pt x="1373" y="27"/>
                  </a:lnTo>
                  <a:lnTo>
                    <a:pt x="1297" y="54"/>
                  </a:lnTo>
                  <a:lnTo>
                    <a:pt x="1217" y="81"/>
                  </a:lnTo>
                  <a:lnTo>
                    <a:pt x="1140" y="104"/>
                  </a:lnTo>
                  <a:lnTo>
                    <a:pt x="1059" y="128"/>
                  </a:lnTo>
                  <a:lnTo>
                    <a:pt x="979" y="150"/>
                  </a:lnTo>
                  <a:lnTo>
                    <a:pt x="902" y="172"/>
                  </a:lnTo>
                  <a:lnTo>
                    <a:pt x="822" y="191"/>
                  </a:lnTo>
                  <a:lnTo>
                    <a:pt x="746" y="208"/>
                  </a:lnTo>
                  <a:lnTo>
                    <a:pt x="670" y="223"/>
                  </a:lnTo>
                  <a:lnTo>
                    <a:pt x="598" y="235"/>
                  </a:lnTo>
                  <a:lnTo>
                    <a:pt x="527" y="246"/>
                  </a:lnTo>
                  <a:lnTo>
                    <a:pt x="458" y="253"/>
                  </a:lnTo>
                  <a:lnTo>
                    <a:pt x="394" y="260"/>
                  </a:lnTo>
                  <a:lnTo>
                    <a:pt x="333" y="262"/>
                  </a:lnTo>
                  <a:lnTo>
                    <a:pt x="275"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5" name="Freeform 596">
              <a:extLst>
                <a:ext uri="{FF2B5EF4-FFF2-40B4-BE49-F238E27FC236}">
                  <a16:creationId xmlns:a16="http://schemas.microsoft.com/office/drawing/2014/main" id="{D186731F-07B1-47FA-B620-F38B13CC6175}"/>
                </a:ext>
              </a:extLst>
            </p:cNvPr>
            <p:cNvSpPr>
              <a:spLocks/>
            </p:cNvSpPr>
            <p:nvPr/>
          </p:nvSpPr>
          <p:spPr bwMode="auto">
            <a:xfrm>
              <a:off x="4083" y="2235"/>
              <a:ext cx="494" cy="120"/>
            </a:xfrm>
            <a:custGeom>
              <a:avLst/>
              <a:gdLst>
                <a:gd name="T0" fmla="*/ 0 w 494"/>
                <a:gd name="T1" fmla="*/ 0 h 120"/>
                <a:gd name="T2" fmla="*/ 32 w 494"/>
                <a:gd name="T3" fmla="*/ 5 h 120"/>
                <a:gd name="T4" fmla="*/ 67 w 494"/>
                <a:gd name="T5" fmla="*/ 12 h 120"/>
                <a:gd name="T6" fmla="*/ 106 w 494"/>
                <a:gd name="T7" fmla="*/ 18 h 120"/>
                <a:gd name="T8" fmla="*/ 153 w 494"/>
                <a:gd name="T9" fmla="*/ 27 h 120"/>
                <a:gd name="T10" fmla="*/ 206 w 494"/>
                <a:gd name="T11" fmla="*/ 35 h 120"/>
                <a:gd name="T12" fmla="*/ 268 w 494"/>
                <a:gd name="T13" fmla="*/ 44 h 120"/>
                <a:gd name="T14" fmla="*/ 339 w 494"/>
                <a:gd name="T15" fmla="*/ 54 h 120"/>
                <a:gd name="T16" fmla="*/ 420 w 494"/>
                <a:gd name="T17" fmla="*/ 62 h 120"/>
                <a:gd name="T18" fmla="*/ 439 w 494"/>
                <a:gd name="T19" fmla="*/ 64 h 120"/>
                <a:gd name="T20" fmla="*/ 459 w 494"/>
                <a:gd name="T21" fmla="*/ 64 h 120"/>
                <a:gd name="T22" fmla="*/ 476 w 494"/>
                <a:gd name="T23" fmla="*/ 64 h 120"/>
                <a:gd name="T24" fmla="*/ 494 w 494"/>
                <a:gd name="T25" fmla="*/ 62 h 120"/>
                <a:gd name="T26" fmla="*/ 471 w 494"/>
                <a:gd name="T27" fmla="*/ 81 h 120"/>
                <a:gd name="T28" fmla="*/ 449 w 494"/>
                <a:gd name="T29" fmla="*/ 96 h 120"/>
                <a:gd name="T30" fmla="*/ 437 w 494"/>
                <a:gd name="T31" fmla="*/ 105 h 120"/>
                <a:gd name="T32" fmla="*/ 423 w 494"/>
                <a:gd name="T33" fmla="*/ 110 h 120"/>
                <a:gd name="T34" fmla="*/ 408 w 494"/>
                <a:gd name="T35" fmla="*/ 115 h 120"/>
                <a:gd name="T36" fmla="*/ 391 w 494"/>
                <a:gd name="T37" fmla="*/ 120 h 120"/>
                <a:gd name="T38" fmla="*/ 342 w 494"/>
                <a:gd name="T39" fmla="*/ 103 h 120"/>
                <a:gd name="T40" fmla="*/ 295 w 494"/>
                <a:gd name="T41" fmla="*/ 88 h 120"/>
                <a:gd name="T42" fmla="*/ 246 w 494"/>
                <a:gd name="T43" fmla="*/ 71 h 120"/>
                <a:gd name="T44" fmla="*/ 195 w 494"/>
                <a:gd name="T45" fmla="*/ 57 h 120"/>
                <a:gd name="T46" fmla="*/ 146 w 494"/>
                <a:gd name="T47" fmla="*/ 42 h 120"/>
                <a:gd name="T48" fmla="*/ 97 w 494"/>
                <a:gd name="T49" fmla="*/ 29 h 120"/>
                <a:gd name="T50" fmla="*/ 49 w 494"/>
                <a:gd name="T51" fmla="*/ 13 h 120"/>
                <a:gd name="T52" fmla="*/ 0 w 494"/>
                <a:gd name="T53" fmla="*/ 0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94" h="120">
                  <a:moveTo>
                    <a:pt x="0" y="0"/>
                  </a:moveTo>
                  <a:lnTo>
                    <a:pt x="32" y="5"/>
                  </a:lnTo>
                  <a:lnTo>
                    <a:pt x="67" y="12"/>
                  </a:lnTo>
                  <a:lnTo>
                    <a:pt x="106" y="18"/>
                  </a:lnTo>
                  <a:lnTo>
                    <a:pt x="153" y="27"/>
                  </a:lnTo>
                  <a:lnTo>
                    <a:pt x="206" y="35"/>
                  </a:lnTo>
                  <a:lnTo>
                    <a:pt x="268" y="44"/>
                  </a:lnTo>
                  <a:lnTo>
                    <a:pt x="339" y="54"/>
                  </a:lnTo>
                  <a:lnTo>
                    <a:pt x="420" y="62"/>
                  </a:lnTo>
                  <a:lnTo>
                    <a:pt x="439" y="64"/>
                  </a:lnTo>
                  <a:lnTo>
                    <a:pt x="459" y="64"/>
                  </a:lnTo>
                  <a:lnTo>
                    <a:pt x="476" y="64"/>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6" name="Freeform 597">
              <a:extLst>
                <a:ext uri="{FF2B5EF4-FFF2-40B4-BE49-F238E27FC236}">
                  <a16:creationId xmlns:a16="http://schemas.microsoft.com/office/drawing/2014/main" id="{DA59B5DE-B5AA-494F-A1D3-12E9ED7F8A46}"/>
                </a:ext>
              </a:extLst>
            </p:cNvPr>
            <p:cNvSpPr>
              <a:spLocks/>
            </p:cNvSpPr>
            <p:nvPr/>
          </p:nvSpPr>
          <p:spPr bwMode="auto">
            <a:xfrm>
              <a:off x="1037" y="1809"/>
              <a:ext cx="591" cy="144"/>
            </a:xfrm>
            <a:custGeom>
              <a:avLst/>
              <a:gdLst>
                <a:gd name="T0" fmla="*/ 153 w 591"/>
                <a:gd name="T1" fmla="*/ 54 h 144"/>
                <a:gd name="T2" fmla="*/ 138 w 591"/>
                <a:gd name="T3" fmla="*/ 68 h 144"/>
                <a:gd name="T4" fmla="*/ 120 w 591"/>
                <a:gd name="T5" fmla="*/ 79 h 144"/>
                <a:gd name="T6" fmla="*/ 99 w 591"/>
                <a:gd name="T7" fmla="*/ 93 h 144"/>
                <a:gd name="T8" fmla="*/ 79 w 591"/>
                <a:gd name="T9" fmla="*/ 106 h 144"/>
                <a:gd name="T10" fmla="*/ 35 w 591"/>
                <a:gd name="T11" fmla="*/ 128 h 144"/>
                <a:gd name="T12" fmla="*/ 0 w 591"/>
                <a:gd name="T13" fmla="*/ 144 h 144"/>
                <a:gd name="T14" fmla="*/ 66 w 591"/>
                <a:gd name="T15" fmla="*/ 132 h 144"/>
                <a:gd name="T16" fmla="*/ 136 w 591"/>
                <a:gd name="T17" fmla="*/ 117 h 144"/>
                <a:gd name="T18" fmla="*/ 212 w 591"/>
                <a:gd name="T19" fmla="*/ 100 h 144"/>
                <a:gd name="T20" fmla="*/ 290 w 591"/>
                <a:gd name="T21" fmla="*/ 81 h 144"/>
                <a:gd name="T22" fmla="*/ 368 w 591"/>
                <a:gd name="T23" fmla="*/ 62 h 144"/>
                <a:gd name="T24" fmla="*/ 445 w 591"/>
                <a:gd name="T25" fmla="*/ 42 h 144"/>
                <a:gd name="T26" fmla="*/ 520 w 591"/>
                <a:gd name="T27" fmla="*/ 22 h 144"/>
                <a:gd name="T28" fmla="*/ 591 w 591"/>
                <a:gd name="T29" fmla="*/ 2 h 144"/>
                <a:gd name="T30" fmla="*/ 586 w 591"/>
                <a:gd name="T31" fmla="*/ 0 h 144"/>
                <a:gd name="T32" fmla="*/ 525 w 591"/>
                <a:gd name="T33" fmla="*/ 13 h 144"/>
                <a:gd name="T34" fmla="*/ 462 w 591"/>
                <a:gd name="T35" fmla="*/ 25 h 144"/>
                <a:gd name="T36" fmla="*/ 402 w 591"/>
                <a:gd name="T37" fmla="*/ 35 h 144"/>
                <a:gd name="T38" fmla="*/ 342 w 591"/>
                <a:gd name="T39" fmla="*/ 44 h 144"/>
                <a:gd name="T40" fmla="*/ 287 w 591"/>
                <a:gd name="T41" fmla="*/ 51 h 144"/>
                <a:gd name="T42" fmla="*/ 236 w 591"/>
                <a:gd name="T43" fmla="*/ 54 h 144"/>
                <a:gd name="T44" fmla="*/ 190 w 591"/>
                <a:gd name="T45" fmla="*/ 56 h 144"/>
                <a:gd name="T46" fmla="*/ 153 w 591"/>
                <a:gd name="T47" fmla="*/ 54 h 1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1" h="144">
                  <a:moveTo>
                    <a:pt x="153" y="54"/>
                  </a:moveTo>
                  <a:lnTo>
                    <a:pt x="138" y="68"/>
                  </a:lnTo>
                  <a:lnTo>
                    <a:pt x="120" y="79"/>
                  </a:lnTo>
                  <a:lnTo>
                    <a:pt x="99" y="93"/>
                  </a:lnTo>
                  <a:lnTo>
                    <a:pt x="79" y="106"/>
                  </a:lnTo>
                  <a:lnTo>
                    <a:pt x="35" y="128"/>
                  </a:lnTo>
                  <a:lnTo>
                    <a:pt x="0" y="144"/>
                  </a:lnTo>
                  <a:lnTo>
                    <a:pt x="66" y="132"/>
                  </a:lnTo>
                  <a:lnTo>
                    <a:pt x="136" y="117"/>
                  </a:lnTo>
                  <a:lnTo>
                    <a:pt x="212" y="100"/>
                  </a:lnTo>
                  <a:lnTo>
                    <a:pt x="290" y="81"/>
                  </a:lnTo>
                  <a:lnTo>
                    <a:pt x="368" y="62"/>
                  </a:lnTo>
                  <a:lnTo>
                    <a:pt x="445" y="42"/>
                  </a:lnTo>
                  <a:lnTo>
                    <a:pt x="520" y="22"/>
                  </a:lnTo>
                  <a:lnTo>
                    <a:pt x="591" y="2"/>
                  </a:lnTo>
                  <a:lnTo>
                    <a:pt x="586" y="0"/>
                  </a:lnTo>
                  <a:lnTo>
                    <a:pt x="525" y="13"/>
                  </a:lnTo>
                  <a:lnTo>
                    <a:pt x="462" y="25"/>
                  </a:lnTo>
                  <a:lnTo>
                    <a:pt x="402" y="35"/>
                  </a:lnTo>
                  <a:lnTo>
                    <a:pt x="342" y="44"/>
                  </a:lnTo>
                  <a:lnTo>
                    <a:pt x="287" y="51"/>
                  </a:lnTo>
                  <a:lnTo>
                    <a:pt x="236" y="54"/>
                  </a:lnTo>
                  <a:lnTo>
                    <a:pt x="190" y="56"/>
                  </a:lnTo>
                  <a:lnTo>
                    <a:pt x="153" y="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7" name="Freeform 598">
              <a:extLst>
                <a:ext uri="{FF2B5EF4-FFF2-40B4-BE49-F238E27FC236}">
                  <a16:creationId xmlns:a16="http://schemas.microsoft.com/office/drawing/2014/main" id="{4045881F-E509-4A42-B9D2-248C84886787}"/>
                </a:ext>
              </a:extLst>
            </p:cNvPr>
            <p:cNvSpPr>
              <a:spLocks/>
            </p:cNvSpPr>
            <p:nvPr/>
          </p:nvSpPr>
          <p:spPr bwMode="auto">
            <a:xfrm>
              <a:off x="2097" y="2255"/>
              <a:ext cx="1466" cy="598"/>
            </a:xfrm>
            <a:custGeom>
              <a:avLst/>
              <a:gdLst>
                <a:gd name="T0" fmla="*/ 275 w 1466"/>
                <a:gd name="T1" fmla="*/ 272 h 598"/>
                <a:gd name="T2" fmla="*/ 270 w 1466"/>
                <a:gd name="T3" fmla="*/ 294 h 598"/>
                <a:gd name="T4" fmla="*/ 260 w 1466"/>
                <a:gd name="T5" fmla="*/ 318 h 598"/>
                <a:gd name="T6" fmla="*/ 248 w 1466"/>
                <a:gd name="T7" fmla="*/ 340 h 598"/>
                <a:gd name="T8" fmla="*/ 235 w 1466"/>
                <a:gd name="T9" fmla="*/ 363 h 598"/>
                <a:gd name="T10" fmla="*/ 218 w 1466"/>
                <a:gd name="T11" fmla="*/ 387 h 598"/>
                <a:gd name="T12" fmla="*/ 201 w 1466"/>
                <a:gd name="T13" fmla="*/ 411 h 598"/>
                <a:gd name="T14" fmla="*/ 181 w 1466"/>
                <a:gd name="T15" fmla="*/ 434 h 598"/>
                <a:gd name="T16" fmla="*/ 160 w 1466"/>
                <a:gd name="T17" fmla="*/ 456 h 598"/>
                <a:gd name="T18" fmla="*/ 118 w 1466"/>
                <a:gd name="T19" fmla="*/ 500 h 598"/>
                <a:gd name="T20" fmla="*/ 74 w 1466"/>
                <a:gd name="T21" fmla="*/ 539 h 598"/>
                <a:gd name="T22" fmla="*/ 35 w 1466"/>
                <a:gd name="T23" fmla="*/ 571 h 598"/>
                <a:gd name="T24" fmla="*/ 0 w 1466"/>
                <a:gd name="T25" fmla="*/ 598 h 598"/>
                <a:gd name="T26" fmla="*/ 84 w 1466"/>
                <a:gd name="T27" fmla="*/ 573 h 598"/>
                <a:gd name="T28" fmla="*/ 171 w 1466"/>
                <a:gd name="T29" fmla="*/ 544 h 598"/>
                <a:gd name="T30" fmla="*/ 262 w 1466"/>
                <a:gd name="T31" fmla="*/ 512 h 598"/>
                <a:gd name="T32" fmla="*/ 355 w 1466"/>
                <a:gd name="T33" fmla="*/ 480 h 598"/>
                <a:gd name="T34" fmla="*/ 447 w 1466"/>
                <a:gd name="T35" fmla="*/ 445 h 598"/>
                <a:gd name="T36" fmla="*/ 544 w 1466"/>
                <a:gd name="T37" fmla="*/ 407 h 598"/>
                <a:gd name="T38" fmla="*/ 640 w 1466"/>
                <a:gd name="T39" fmla="*/ 368 h 598"/>
                <a:gd name="T40" fmla="*/ 738 w 1466"/>
                <a:gd name="T41" fmla="*/ 330 h 598"/>
                <a:gd name="T42" fmla="*/ 834 w 1466"/>
                <a:gd name="T43" fmla="*/ 289 h 598"/>
                <a:gd name="T44" fmla="*/ 930 w 1466"/>
                <a:gd name="T45" fmla="*/ 247 h 598"/>
                <a:gd name="T46" fmla="*/ 1025 w 1466"/>
                <a:gd name="T47" fmla="*/ 206 h 598"/>
                <a:gd name="T48" fmla="*/ 1119 w 1466"/>
                <a:gd name="T49" fmla="*/ 164 h 598"/>
                <a:gd name="T50" fmla="*/ 1211 w 1466"/>
                <a:gd name="T51" fmla="*/ 123 h 598"/>
                <a:gd name="T52" fmla="*/ 1298 w 1466"/>
                <a:gd name="T53" fmla="*/ 83 h 598"/>
                <a:gd name="T54" fmla="*/ 1384 w 1466"/>
                <a:gd name="T55" fmla="*/ 42 h 598"/>
                <a:gd name="T56" fmla="*/ 1466 w 1466"/>
                <a:gd name="T57" fmla="*/ 3 h 598"/>
                <a:gd name="T58" fmla="*/ 1444 w 1466"/>
                <a:gd name="T59" fmla="*/ 0 h 598"/>
                <a:gd name="T60" fmla="*/ 1369 w 1466"/>
                <a:gd name="T61" fmla="*/ 27 h 598"/>
                <a:gd name="T62" fmla="*/ 1292 w 1466"/>
                <a:gd name="T63" fmla="*/ 54 h 598"/>
                <a:gd name="T64" fmla="*/ 1214 w 1466"/>
                <a:gd name="T65" fmla="*/ 81 h 598"/>
                <a:gd name="T66" fmla="*/ 1135 w 1466"/>
                <a:gd name="T67" fmla="*/ 107 h 598"/>
                <a:gd name="T68" fmla="*/ 1057 w 1466"/>
                <a:gd name="T69" fmla="*/ 130 h 598"/>
                <a:gd name="T70" fmla="*/ 978 w 1466"/>
                <a:gd name="T71" fmla="*/ 154 h 598"/>
                <a:gd name="T72" fmla="*/ 898 w 1466"/>
                <a:gd name="T73" fmla="*/ 176 h 598"/>
                <a:gd name="T74" fmla="*/ 821 w 1466"/>
                <a:gd name="T75" fmla="*/ 196 h 598"/>
                <a:gd name="T76" fmla="*/ 745 w 1466"/>
                <a:gd name="T77" fmla="*/ 215 h 598"/>
                <a:gd name="T78" fmla="*/ 670 w 1466"/>
                <a:gd name="T79" fmla="*/ 230 h 598"/>
                <a:gd name="T80" fmla="*/ 596 w 1466"/>
                <a:gd name="T81" fmla="*/ 243 h 598"/>
                <a:gd name="T82" fmla="*/ 527 w 1466"/>
                <a:gd name="T83" fmla="*/ 255 h 598"/>
                <a:gd name="T84" fmla="*/ 458 w 1466"/>
                <a:gd name="T85" fmla="*/ 264 h 598"/>
                <a:gd name="T86" fmla="*/ 393 w 1466"/>
                <a:gd name="T87" fmla="*/ 270 h 598"/>
                <a:gd name="T88" fmla="*/ 333 w 1466"/>
                <a:gd name="T89" fmla="*/ 272 h 598"/>
                <a:gd name="T90" fmla="*/ 275 w 1466"/>
                <a:gd name="T91" fmla="*/ 272 h 5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66" h="598">
                  <a:moveTo>
                    <a:pt x="275" y="272"/>
                  </a:moveTo>
                  <a:lnTo>
                    <a:pt x="270" y="294"/>
                  </a:lnTo>
                  <a:lnTo>
                    <a:pt x="260" y="318"/>
                  </a:lnTo>
                  <a:lnTo>
                    <a:pt x="248" y="340"/>
                  </a:lnTo>
                  <a:lnTo>
                    <a:pt x="235" y="363"/>
                  </a:lnTo>
                  <a:lnTo>
                    <a:pt x="218" y="387"/>
                  </a:lnTo>
                  <a:lnTo>
                    <a:pt x="201" y="411"/>
                  </a:lnTo>
                  <a:lnTo>
                    <a:pt x="181" y="434"/>
                  </a:lnTo>
                  <a:lnTo>
                    <a:pt x="160" y="456"/>
                  </a:lnTo>
                  <a:lnTo>
                    <a:pt x="118" y="500"/>
                  </a:lnTo>
                  <a:lnTo>
                    <a:pt x="74" y="539"/>
                  </a:lnTo>
                  <a:lnTo>
                    <a:pt x="35" y="571"/>
                  </a:lnTo>
                  <a:lnTo>
                    <a:pt x="0" y="598"/>
                  </a:lnTo>
                  <a:lnTo>
                    <a:pt x="84" y="573"/>
                  </a:lnTo>
                  <a:lnTo>
                    <a:pt x="171" y="544"/>
                  </a:lnTo>
                  <a:lnTo>
                    <a:pt x="262" y="512"/>
                  </a:lnTo>
                  <a:lnTo>
                    <a:pt x="355" y="480"/>
                  </a:lnTo>
                  <a:lnTo>
                    <a:pt x="447" y="445"/>
                  </a:lnTo>
                  <a:lnTo>
                    <a:pt x="544" y="407"/>
                  </a:lnTo>
                  <a:lnTo>
                    <a:pt x="640" y="368"/>
                  </a:lnTo>
                  <a:lnTo>
                    <a:pt x="738" y="330"/>
                  </a:lnTo>
                  <a:lnTo>
                    <a:pt x="834" y="289"/>
                  </a:lnTo>
                  <a:lnTo>
                    <a:pt x="930" y="247"/>
                  </a:lnTo>
                  <a:lnTo>
                    <a:pt x="1025" y="206"/>
                  </a:lnTo>
                  <a:lnTo>
                    <a:pt x="1119" y="164"/>
                  </a:lnTo>
                  <a:lnTo>
                    <a:pt x="1211" y="123"/>
                  </a:lnTo>
                  <a:lnTo>
                    <a:pt x="1298" y="83"/>
                  </a:lnTo>
                  <a:lnTo>
                    <a:pt x="1384" y="42"/>
                  </a:lnTo>
                  <a:lnTo>
                    <a:pt x="1466" y="3"/>
                  </a:lnTo>
                  <a:lnTo>
                    <a:pt x="1444" y="0"/>
                  </a:lnTo>
                  <a:lnTo>
                    <a:pt x="1369" y="27"/>
                  </a:lnTo>
                  <a:lnTo>
                    <a:pt x="1292" y="54"/>
                  </a:lnTo>
                  <a:lnTo>
                    <a:pt x="1214" y="81"/>
                  </a:lnTo>
                  <a:lnTo>
                    <a:pt x="1135" y="107"/>
                  </a:lnTo>
                  <a:lnTo>
                    <a:pt x="1057" y="130"/>
                  </a:lnTo>
                  <a:lnTo>
                    <a:pt x="978" y="154"/>
                  </a:lnTo>
                  <a:lnTo>
                    <a:pt x="898" y="176"/>
                  </a:lnTo>
                  <a:lnTo>
                    <a:pt x="821" y="196"/>
                  </a:lnTo>
                  <a:lnTo>
                    <a:pt x="745" y="215"/>
                  </a:lnTo>
                  <a:lnTo>
                    <a:pt x="670" y="230"/>
                  </a:lnTo>
                  <a:lnTo>
                    <a:pt x="596" y="243"/>
                  </a:lnTo>
                  <a:lnTo>
                    <a:pt x="527" y="255"/>
                  </a:lnTo>
                  <a:lnTo>
                    <a:pt x="458" y="264"/>
                  </a:lnTo>
                  <a:lnTo>
                    <a:pt x="393" y="270"/>
                  </a:lnTo>
                  <a:lnTo>
                    <a:pt x="333" y="272"/>
                  </a:lnTo>
                  <a:lnTo>
                    <a:pt x="275" y="272"/>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8" name="Freeform 599">
              <a:extLst>
                <a:ext uri="{FF2B5EF4-FFF2-40B4-BE49-F238E27FC236}">
                  <a16:creationId xmlns:a16="http://schemas.microsoft.com/office/drawing/2014/main" id="{5BC43E01-1D83-4880-8A5C-9BC422863AA5}"/>
                </a:ext>
              </a:extLst>
            </p:cNvPr>
            <p:cNvSpPr>
              <a:spLocks/>
            </p:cNvSpPr>
            <p:nvPr/>
          </p:nvSpPr>
          <p:spPr bwMode="auto">
            <a:xfrm>
              <a:off x="1030" y="1809"/>
              <a:ext cx="601" cy="154"/>
            </a:xfrm>
            <a:custGeom>
              <a:avLst/>
              <a:gdLst>
                <a:gd name="T0" fmla="*/ 165 w 601"/>
                <a:gd name="T1" fmla="*/ 61 h 154"/>
                <a:gd name="T2" fmla="*/ 150 w 601"/>
                <a:gd name="T3" fmla="*/ 74 h 154"/>
                <a:gd name="T4" fmla="*/ 130 w 601"/>
                <a:gd name="T5" fmla="*/ 88 h 154"/>
                <a:gd name="T6" fmla="*/ 108 w 601"/>
                <a:gd name="T7" fmla="*/ 101 h 154"/>
                <a:gd name="T8" fmla="*/ 84 w 601"/>
                <a:gd name="T9" fmla="*/ 113 h 154"/>
                <a:gd name="T10" fmla="*/ 39 w 601"/>
                <a:gd name="T11" fmla="*/ 137 h 154"/>
                <a:gd name="T12" fmla="*/ 0 w 601"/>
                <a:gd name="T13" fmla="*/ 154 h 154"/>
                <a:gd name="T14" fmla="*/ 67 w 601"/>
                <a:gd name="T15" fmla="*/ 140 h 154"/>
                <a:gd name="T16" fmla="*/ 140 w 601"/>
                <a:gd name="T17" fmla="*/ 125 h 154"/>
                <a:gd name="T18" fmla="*/ 216 w 601"/>
                <a:gd name="T19" fmla="*/ 106 h 154"/>
                <a:gd name="T20" fmla="*/ 295 w 601"/>
                <a:gd name="T21" fmla="*/ 86 h 154"/>
                <a:gd name="T22" fmla="*/ 375 w 601"/>
                <a:gd name="T23" fmla="*/ 66 h 154"/>
                <a:gd name="T24" fmla="*/ 454 w 601"/>
                <a:gd name="T25" fmla="*/ 44 h 154"/>
                <a:gd name="T26" fmla="*/ 530 w 601"/>
                <a:gd name="T27" fmla="*/ 22 h 154"/>
                <a:gd name="T28" fmla="*/ 601 w 601"/>
                <a:gd name="T29" fmla="*/ 2 h 154"/>
                <a:gd name="T30" fmla="*/ 596 w 601"/>
                <a:gd name="T31" fmla="*/ 0 h 154"/>
                <a:gd name="T32" fmla="*/ 535 w 601"/>
                <a:gd name="T33" fmla="*/ 13 h 154"/>
                <a:gd name="T34" fmla="*/ 473 w 601"/>
                <a:gd name="T35" fmla="*/ 27 h 154"/>
                <a:gd name="T36" fmla="*/ 412 w 601"/>
                <a:gd name="T37" fmla="*/ 39 h 154"/>
                <a:gd name="T38" fmla="*/ 353 w 601"/>
                <a:gd name="T39" fmla="*/ 47 h 154"/>
                <a:gd name="T40" fmla="*/ 299 w 601"/>
                <a:gd name="T41" fmla="*/ 56 h 154"/>
                <a:gd name="T42" fmla="*/ 246 w 601"/>
                <a:gd name="T43" fmla="*/ 61 h 154"/>
                <a:gd name="T44" fmla="*/ 203 w 601"/>
                <a:gd name="T45" fmla="*/ 62 h 154"/>
                <a:gd name="T46" fmla="*/ 165 w 601"/>
                <a:gd name="T47" fmla="*/ 61 h 1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01" h="154">
                  <a:moveTo>
                    <a:pt x="165" y="61"/>
                  </a:moveTo>
                  <a:lnTo>
                    <a:pt x="150" y="74"/>
                  </a:lnTo>
                  <a:lnTo>
                    <a:pt x="130" y="88"/>
                  </a:lnTo>
                  <a:lnTo>
                    <a:pt x="108" y="101"/>
                  </a:lnTo>
                  <a:lnTo>
                    <a:pt x="84" y="113"/>
                  </a:lnTo>
                  <a:lnTo>
                    <a:pt x="39" y="137"/>
                  </a:lnTo>
                  <a:lnTo>
                    <a:pt x="0" y="154"/>
                  </a:lnTo>
                  <a:lnTo>
                    <a:pt x="67" y="140"/>
                  </a:lnTo>
                  <a:lnTo>
                    <a:pt x="140" y="125"/>
                  </a:lnTo>
                  <a:lnTo>
                    <a:pt x="216" y="106"/>
                  </a:lnTo>
                  <a:lnTo>
                    <a:pt x="295" y="86"/>
                  </a:lnTo>
                  <a:lnTo>
                    <a:pt x="375" y="66"/>
                  </a:lnTo>
                  <a:lnTo>
                    <a:pt x="454" y="44"/>
                  </a:lnTo>
                  <a:lnTo>
                    <a:pt x="530" y="22"/>
                  </a:lnTo>
                  <a:lnTo>
                    <a:pt x="601" y="2"/>
                  </a:lnTo>
                  <a:lnTo>
                    <a:pt x="596" y="0"/>
                  </a:lnTo>
                  <a:lnTo>
                    <a:pt x="535" y="13"/>
                  </a:lnTo>
                  <a:lnTo>
                    <a:pt x="473" y="27"/>
                  </a:lnTo>
                  <a:lnTo>
                    <a:pt x="412" y="39"/>
                  </a:lnTo>
                  <a:lnTo>
                    <a:pt x="353" y="47"/>
                  </a:lnTo>
                  <a:lnTo>
                    <a:pt x="299" y="56"/>
                  </a:lnTo>
                  <a:lnTo>
                    <a:pt x="246" y="61"/>
                  </a:lnTo>
                  <a:lnTo>
                    <a:pt x="203" y="62"/>
                  </a:lnTo>
                  <a:lnTo>
                    <a:pt x="165" y="61"/>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29" name="Freeform 600">
              <a:extLst>
                <a:ext uri="{FF2B5EF4-FFF2-40B4-BE49-F238E27FC236}">
                  <a16:creationId xmlns:a16="http://schemas.microsoft.com/office/drawing/2014/main" id="{E49E35FE-E066-4E54-803A-0D5407D169C5}"/>
                </a:ext>
              </a:extLst>
            </p:cNvPr>
            <p:cNvSpPr>
              <a:spLocks/>
            </p:cNvSpPr>
            <p:nvPr/>
          </p:nvSpPr>
          <p:spPr bwMode="auto">
            <a:xfrm>
              <a:off x="1705" y="2284"/>
              <a:ext cx="956" cy="711"/>
            </a:xfrm>
            <a:custGeom>
              <a:avLst/>
              <a:gdLst>
                <a:gd name="T0" fmla="*/ 9 w 956"/>
                <a:gd name="T1" fmla="*/ 711 h 711"/>
                <a:gd name="T2" fmla="*/ 5 w 956"/>
                <a:gd name="T3" fmla="*/ 701 h 711"/>
                <a:gd name="T4" fmla="*/ 2 w 956"/>
                <a:gd name="T5" fmla="*/ 689 h 711"/>
                <a:gd name="T6" fmla="*/ 0 w 956"/>
                <a:gd name="T7" fmla="*/ 679 h 711"/>
                <a:gd name="T8" fmla="*/ 0 w 956"/>
                <a:gd name="T9" fmla="*/ 669 h 711"/>
                <a:gd name="T10" fmla="*/ 2 w 956"/>
                <a:gd name="T11" fmla="*/ 657 h 711"/>
                <a:gd name="T12" fmla="*/ 7 w 956"/>
                <a:gd name="T13" fmla="*/ 647 h 711"/>
                <a:gd name="T14" fmla="*/ 14 w 956"/>
                <a:gd name="T15" fmla="*/ 637 h 711"/>
                <a:gd name="T16" fmla="*/ 24 w 956"/>
                <a:gd name="T17" fmla="*/ 628 h 711"/>
                <a:gd name="T18" fmla="*/ 956 w 956"/>
                <a:gd name="T19" fmla="*/ 12 h 711"/>
                <a:gd name="T20" fmla="*/ 782 w 956"/>
                <a:gd name="T21" fmla="*/ 0 h 7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6" h="711">
                  <a:moveTo>
                    <a:pt x="9" y="711"/>
                  </a:moveTo>
                  <a:lnTo>
                    <a:pt x="5" y="701"/>
                  </a:lnTo>
                  <a:lnTo>
                    <a:pt x="2" y="689"/>
                  </a:lnTo>
                  <a:lnTo>
                    <a:pt x="0" y="679"/>
                  </a:lnTo>
                  <a:lnTo>
                    <a:pt x="0" y="669"/>
                  </a:lnTo>
                  <a:lnTo>
                    <a:pt x="2" y="657"/>
                  </a:lnTo>
                  <a:lnTo>
                    <a:pt x="7" y="647"/>
                  </a:lnTo>
                  <a:lnTo>
                    <a:pt x="14" y="637"/>
                  </a:lnTo>
                  <a:lnTo>
                    <a:pt x="24" y="628"/>
                  </a:lnTo>
                  <a:lnTo>
                    <a:pt x="956" y="12"/>
                  </a:lnTo>
                  <a:lnTo>
                    <a:pt x="782"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30" name="Freeform 601">
              <a:extLst>
                <a:ext uri="{FF2B5EF4-FFF2-40B4-BE49-F238E27FC236}">
                  <a16:creationId xmlns:a16="http://schemas.microsoft.com/office/drawing/2014/main" id="{AF680EAA-319B-4A02-BB38-79BB6ED2D1EC}"/>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31" name="Freeform 602">
              <a:extLst>
                <a:ext uri="{FF2B5EF4-FFF2-40B4-BE49-F238E27FC236}">
                  <a16:creationId xmlns:a16="http://schemas.microsoft.com/office/drawing/2014/main" id="{84B22B5C-0800-478E-86A4-96B0291B6411}"/>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32" name="Freeform 603">
              <a:extLst>
                <a:ext uri="{FF2B5EF4-FFF2-40B4-BE49-F238E27FC236}">
                  <a16:creationId xmlns:a16="http://schemas.microsoft.com/office/drawing/2014/main" id="{705F74FB-469E-4E66-ABC3-C47F8860987A}"/>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33" name="Freeform 604">
              <a:extLst>
                <a:ext uri="{FF2B5EF4-FFF2-40B4-BE49-F238E27FC236}">
                  <a16:creationId xmlns:a16="http://schemas.microsoft.com/office/drawing/2014/main" id="{FEBDE112-B135-428E-87D7-5C9868F0D530}"/>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34" name="Freeform 605">
              <a:extLst>
                <a:ext uri="{FF2B5EF4-FFF2-40B4-BE49-F238E27FC236}">
                  <a16:creationId xmlns:a16="http://schemas.microsoft.com/office/drawing/2014/main" id="{B9D1C0B8-BBED-45FB-B160-AFED9DEA506B}"/>
                </a:ext>
              </a:extLst>
            </p:cNvPr>
            <p:cNvSpPr>
              <a:spLocks/>
            </p:cNvSpPr>
            <p:nvPr/>
          </p:nvSpPr>
          <p:spPr bwMode="auto">
            <a:xfrm>
              <a:off x="831" y="1755"/>
              <a:ext cx="565" cy="245"/>
            </a:xfrm>
            <a:custGeom>
              <a:avLst/>
              <a:gdLst>
                <a:gd name="T0" fmla="*/ 565 w 565"/>
                <a:gd name="T1" fmla="*/ 0 h 245"/>
                <a:gd name="T2" fmla="*/ 6 w 565"/>
                <a:gd name="T3" fmla="*/ 231 h 245"/>
                <a:gd name="T4" fmla="*/ 3 w 565"/>
                <a:gd name="T5" fmla="*/ 235 h 245"/>
                <a:gd name="T6" fmla="*/ 1 w 565"/>
                <a:gd name="T7" fmla="*/ 238 h 245"/>
                <a:gd name="T8" fmla="*/ 0 w 565"/>
                <a:gd name="T9" fmla="*/ 242 h 245"/>
                <a:gd name="T10" fmla="*/ 1 w 565"/>
                <a:gd name="T11" fmla="*/ 245 h 2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5" h="245">
                  <a:moveTo>
                    <a:pt x="565" y="0"/>
                  </a:moveTo>
                  <a:lnTo>
                    <a:pt x="6" y="231"/>
                  </a:lnTo>
                  <a:lnTo>
                    <a:pt x="3" y="235"/>
                  </a:lnTo>
                  <a:lnTo>
                    <a:pt x="1" y="238"/>
                  </a:lnTo>
                  <a:lnTo>
                    <a:pt x="0" y="242"/>
                  </a:lnTo>
                  <a:lnTo>
                    <a:pt x="1" y="245"/>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35" name="Freeform 606">
              <a:extLst>
                <a:ext uri="{FF2B5EF4-FFF2-40B4-BE49-F238E27FC236}">
                  <a16:creationId xmlns:a16="http://schemas.microsoft.com/office/drawing/2014/main" id="{775C488D-9249-4A1E-80F0-A42612B2939F}"/>
                </a:ext>
              </a:extLst>
            </p:cNvPr>
            <p:cNvSpPr>
              <a:spLocks/>
            </p:cNvSpPr>
            <p:nvPr/>
          </p:nvSpPr>
          <p:spPr bwMode="auto">
            <a:xfrm>
              <a:off x="1202" y="1370"/>
              <a:ext cx="144" cy="243"/>
            </a:xfrm>
            <a:custGeom>
              <a:avLst/>
              <a:gdLst>
                <a:gd name="T0" fmla="*/ 0 w 144"/>
                <a:gd name="T1" fmla="*/ 0 h 243"/>
                <a:gd name="T2" fmla="*/ 4 w 144"/>
                <a:gd name="T3" fmla="*/ 211 h 243"/>
                <a:gd name="T4" fmla="*/ 140 w 144"/>
                <a:gd name="T5" fmla="*/ 243 h 243"/>
                <a:gd name="T6" fmla="*/ 144 w 144"/>
                <a:gd name="T7" fmla="*/ 180 h 243"/>
                <a:gd name="T8" fmla="*/ 127 w 144"/>
                <a:gd name="T9" fmla="*/ 103 h 243"/>
                <a:gd name="T10" fmla="*/ 101 w 144"/>
                <a:gd name="T11" fmla="*/ 37 h 243"/>
                <a:gd name="T12" fmla="*/ 95 w 144"/>
                <a:gd name="T13" fmla="*/ 28 h 243"/>
                <a:gd name="T14" fmla="*/ 73 w 144"/>
                <a:gd name="T15" fmla="*/ 20 h 243"/>
                <a:gd name="T16" fmla="*/ 49 w 144"/>
                <a:gd name="T17" fmla="*/ 11 h 243"/>
                <a:gd name="T18" fmla="*/ 25 w 144"/>
                <a:gd name="T19" fmla="*/ 5 h 243"/>
                <a:gd name="T20" fmla="*/ 0 w 144"/>
                <a:gd name="T21" fmla="*/ 0 h 2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4" h="243">
                  <a:moveTo>
                    <a:pt x="0" y="0"/>
                  </a:moveTo>
                  <a:lnTo>
                    <a:pt x="4" y="211"/>
                  </a:lnTo>
                  <a:lnTo>
                    <a:pt x="140" y="243"/>
                  </a:lnTo>
                  <a:lnTo>
                    <a:pt x="144" y="180"/>
                  </a:lnTo>
                  <a:lnTo>
                    <a:pt x="127" y="103"/>
                  </a:lnTo>
                  <a:lnTo>
                    <a:pt x="101" y="37"/>
                  </a:lnTo>
                  <a:lnTo>
                    <a:pt x="95" y="28"/>
                  </a:lnTo>
                  <a:lnTo>
                    <a:pt x="73" y="20"/>
                  </a:lnTo>
                  <a:lnTo>
                    <a:pt x="49" y="11"/>
                  </a:lnTo>
                  <a:lnTo>
                    <a:pt x="25" y="5"/>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36" name="Freeform 607">
              <a:extLst>
                <a:ext uri="{FF2B5EF4-FFF2-40B4-BE49-F238E27FC236}">
                  <a16:creationId xmlns:a16="http://schemas.microsoft.com/office/drawing/2014/main" id="{5BB7C556-318E-4CF0-8B9F-6692FB3CD1E7}"/>
                </a:ext>
              </a:extLst>
            </p:cNvPr>
            <p:cNvSpPr>
              <a:spLocks/>
            </p:cNvSpPr>
            <p:nvPr/>
          </p:nvSpPr>
          <p:spPr bwMode="auto">
            <a:xfrm>
              <a:off x="1260" y="1346"/>
              <a:ext cx="3344" cy="953"/>
            </a:xfrm>
            <a:custGeom>
              <a:avLst/>
              <a:gdLst>
                <a:gd name="T0" fmla="*/ 3343 w 3344"/>
                <a:gd name="T1" fmla="*/ 946 h 953"/>
                <a:gd name="T2" fmla="*/ 3272 w 3344"/>
                <a:gd name="T3" fmla="*/ 945 h 953"/>
                <a:gd name="T4" fmla="*/ 3175 w 3344"/>
                <a:gd name="T5" fmla="*/ 936 h 953"/>
                <a:gd name="T6" fmla="*/ 3050 w 3344"/>
                <a:gd name="T7" fmla="*/ 923 h 953"/>
                <a:gd name="T8" fmla="*/ 2919 w 3344"/>
                <a:gd name="T9" fmla="*/ 904 h 953"/>
                <a:gd name="T10" fmla="*/ 2698 w 3344"/>
                <a:gd name="T11" fmla="*/ 863 h 953"/>
                <a:gd name="T12" fmla="*/ 2389 w 3344"/>
                <a:gd name="T13" fmla="*/ 801 h 953"/>
                <a:gd name="T14" fmla="*/ 2086 w 3344"/>
                <a:gd name="T15" fmla="*/ 737 h 953"/>
                <a:gd name="T16" fmla="*/ 1791 w 3344"/>
                <a:gd name="T17" fmla="*/ 671 h 953"/>
                <a:gd name="T18" fmla="*/ 1499 w 3344"/>
                <a:gd name="T19" fmla="*/ 605 h 953"/>
                <a:gd name="T20" fmla="*/ 1210 w 3344"/>
                <a:gd name="T21" fmla="*/ 539 h 953"/>
                <a:gd name="T22" fmla="*/ 923 w 3344"/>
                <a:gd name="T23" fmla="*/ 471 h 953"/>
                <a:gd name="T24" fmla="*/ 634 w 3344"/>
                <a:gd name="T25" fmla="*/ 406 h 953"/>
                <a:gd name="T26" fmla="*/ 467 w 3344"/>
                <a:gd name="T27" fmla="*/ 367 h 953"/>
                <a:gd name="T28" fmla="*/ 427 w 3344"/>
                <a:gd name="T29" fmla="*/ 353 h 953"/>
                <a:gd name="T30" fmla="*/ 391 w 3344"/>
                <a:gd name="T31" fmla="*/ 336 h 953"/>
                <a:gd name="T32" fmla="*/ 359 w 3344"/>
                <a:gd name="T33" fmla="*/ 318 h 953"/>
                <a:gd name="T34" fmla="*/ 315 w 3344"/>
                <a:gd name="T35" fmla="*/ 282 h 953"/>
                <a:gd name="T36" fmla="*/ 265 w 3344"/>
                <a:gd name="T37" fmla="*/ 230 h 953"/>
                <a:gd name="T38" fmla="*/ 217 w 3344"/>
                <a:gd name="T39" fmla="*/ 172 h 953"/>
                <a:gd name="T40" fmla="*/ 168 w 3344"/>
                <a:gd name="T41" fmla="*/ 115 h 953"/>
                <a:gd name="T42" fmla="*/ 126 w 3344"/>
                <a:gd name="T43" fmla="*/ 76 h 953"/>
                <a:gd name="T44" fmla="*/ 96 w 3344"/>
                <a:gd name="T45" fmla="*/ 51 h 953"/>
                <a:gd name="T46" fmla="*/ 60 w 3344"/>
                <a:gd name="T47" fmla="*/ 29 h 953"/>
                <a:gd name="T48" fmla="*/ 22 w 3344"/>
                <a:gd name="T49" fmla="*/ 8 h 953"/>
                <a:gd name="T50" fmla="*/ 15 w 3344"/>
                <a:gd name="T51" fmla="*/ 25 h 953"/>
                <a:gd name="T52" fmla="*/ 40 w 3344"/>
                <a:gd name="T53" fmla="*/ 74 h 953"/>
                <a:gd name="T54" fmla="*/ 59 w 3344"/>
                <a:gd name="T55" fmla="*/ 120 h 953"/>
                <a:gd name="T56" fmla="*/ 70 w 3344"/>
                <a:gd name="T57" fmla="*/ 164 h 953"/>
                <a:gd name="T58" fmla="*/ 77 w 3344"/>
                <a:gd name="T59" fmla="*/ 203 h 953"/>
                <a:gd name="T60" fmla="*/ 79 w 3344"/>
                <a:gd name="T61" fmla="*/ 240 h 953"/>
                <a:gd name="T62" fmla="*/ 74 w 3344"/>
                <a:gd name="T63" fmla="*/ 289 h 953"/>
                <a:gd name="T64" fmla="*/ 243 w 3344"/>
                <a:gd name="T65" fmla="*/ 355 h 953"/>
                <a:gd name="T66" fmla="*/ 597 w 3344"/>
                <a:gd name="T67" fmla="*/ 431 h 953"/>
                <a:gd name="T68" fmla="*/ 954 w 3344"/>
                <a:gd name="T69" fmla="*/ 509 h 953"/>
                <a:gd name="T70" fmla="*/ 1311 w 3344"/>
                <a:gd name="T71" fmla="*/ 585 h 953"/>
                <a:gd name="T72" fmla="*/ 1664 w 3344"/>
                <a:gd name="T73" fmla="*/ 659 h 953"/>
                <a:gd name="T74" fmla="*/ 2012 w 3344"/>
                <a:gd name="T75" fmla="*/ 732 h 953"/>
                <a:gd name="T76" fmla="*/ 2350 w 3344"/>
                <a:gd name="T77" fmla="*/ 799 h 953"/>
                <a:gd name="T78" fmla="*/ 2674 w 3344"/>
                <a:gd name="T79" fmla="*/ 865 h 953"/>
                <a:gd name="T80" fmla="*/ 2899 w 3344"/>
                <a:gd name="T81" fmla="*/ 904 h 953"/>
                <a:gd name="T82" fmla="*/ 3034 w 3344"/>
                <a:gd name="T83" fmla="*/ 924 h 953"/>
                <a:gd name="T84" fmla="*/ 3162 w 3344"/>
                <a:gd name="T85" fmla="*/ 941 h 953"/>
                <a:gd name="T86" fmla="*/ 3270 w 3344"/>
                <a:gd name="T87" fmla="*/ 953 h 953"/>
                <a:gd name="T88" fmla="*/ 3344 w 3344"/>
                <a:gd name="T89" fmla="*/ 953 h 9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344" h="953">
                  <a:moveTo>
                    <a:pt x="3344" y="953"/>
                  </a:moveTo>
                  <a:lnTo>
                    <a:pt x="3343" y="946"/>
                  </a:lnTo>
                  <a:lnTo>
                    <a:pt x="3304" y="943"/>
                  </a:lnTo>
                  <a:lnTo>
                    <a:pt x="3272" y="945"/>
                  </a:lnTo>
                  <a:lnTo>
                    <a:pt x="3228" y="941"/>
                  </a:lnTo>
                  <a:lnTo>
                    <a:pt x="3175" y="936"/>
                  </a:lnTo>
                  <a:lnTo>
                    <a:pt x="3115" y="929"/>
                  </a:lnTo>
                  <a:lnTo>
                    <a:pt x="3050" y="923"/>
                  </a:lnTo>
                  <a:lnTo>
                    <a:pt x="2985" y="912"/>
                  </a:lnTo>
                  <a:lnTo>
                    <a:pt x="2919" y="904"/>
                  </a:lnTo>
                  <a:lnTo>
                    <a:pt x="2856" y="896"/>
                  </a:lnTo>
                  <a:lnTo>
                    <a:pt x="2698" y="863"/>
                  </a:lnTo>
                  <a:lnTo>
                    <a:pt x="2542" y="833"/>
                  </a:lnTo>
                  <a:lnTo>
                    <a:pt x="2389" y="801"/>
                  </a:lnTo>
                  <a:lnTo>
                    <a:pt x="2237" y="769"/>
                  </a:lnTo>
                  <a:lnTo>
                    <a:pt x="2086" y="737"/>
                  </a:lnTo>
                  <a:lnTo>
                    <a:pt x="1938" y="703"/>
                  </a:lnTo>
                  <a:lnTo>
                    <a:pt x="1791" y="671"/>
                  </a:lnTo>
                  <a:lnTo>
                    <a:pt x="1644" y="639"/>
                  </a:lnTo>
                  <a:lnTo>
                    <a:pt x="1499" y="605"/>
                  </a:lnTo>
                  <a:lnTo>
                    <a:pt x="1354" y="573"/>
                  </a:lnTo>
                  <a:lnTo>
                    <a:pt x="1210" y="539"/>
                  </a:lnTo>
                  <a:lnTo>
                    <a:pt x="1067" y="505"/>
                  </a:lnTo>
                  <a:lnTo>
                    <a:pt x="923" y="471"/>
                  </a:lnTo>
                  <a:lnTo>
                    <a:pt x="778" y="439"/>
                  </a:lnTo>
                  <a:lnTo>
                    <a:pt x="634" y="406"/>
                  </a:lnTo>
                  <a:lnTo>
                    <a:pt x="489" y="372"/>
                  </a:lnTo>
                  <a:lnTo>
                    <a:pt x="467" y="367"/>
                  </a:lnTo>
                  <a:lnTo>
                    <a:pt x="447" y="360"/>
                  </a:lnTo>
                  <a:lnTo>
                    <a:pt x="427" y="353"/>
                  </a:lnTo>
                  <a:lnTo>
                    <a:pt x="408" y="346"/>
                  </a:lnTo>
                  <a:lnTo>
                    <a:pt x="391" y="336"/>
                  </a:lnTo>
                  <a:lnTo>
                    <a:pt x="374" y="328"/>
                  </a:lnTo>
                  <a:lnTo>
                    <a:pt x="359" y="318"/>
                  </a:lnTo>
                  <a:lnTo>
                    <a:pt x="344" y="306"/>
                  </a:lnTo>
                  <a:lnTo>
                    <a:pt x="315" y="282"/>
                  </a:lnTo>
                  <a:lnTo>
                    <a:pt x="290" y="257"/>
                  </a:lnTo>
                  <a:lnTo>
                    <a:pt x="265" y="230"/>
                  </a:lnTo>
                  <a:lnTo>
                    <a:pt x="241" y="201"/>
                  </a:lnTo>
                  <a:lnTo>
                    <a:pt x="217" y="172"/>
                  </a:lnTo>
                  <a:lnTo>
                    <a:pt x="194" y="144"/>
                  </a:lnTo>
                  <a:lnTo>
                    <a:pt x="168" y="115"/>
                  </a:lnTo>
                  <a:lnTo>
                    <a:pt x="141" y="88"/>
                  </a:lnTo>
                  <a:lnTo>
                    <a:pt x="126" y="76"/>
                  </a:lnTo>
                  <a:lnTo>
                    <a:pt x="111" y="62"/>
                  </a:lnTo>
                  <a:lnTo>
                    <a:pt x="96" y="51"/>
                  </a:lnTo>
                  <a:lnTo>
                    <a:pt x="79" y="39"/>
                  </a:lnTo>
                  <a:lnTo>
                    <a:pt x="60" y="29"/>
                  </a:lnTo>
                  <a:lnTo>
                    <a:pt x="42" y="19"/>
                  </a:lnTo>
                  <a:lnTo>
                    <a:pt x="22" y="8"/>
                  </a:lnTo>
                  <a:lnTo>
                    <a:pt x="0" y="0"/>
                  </a:lnTo>
                  <a:lnTo>
                    <a:pt x="15" y="25"/>
                  </a:lnTo>
                  <a:lnTo>
                    <a:pt x="28" y="51"/>
                  </a:lnTo>
                  <a:lnTo>
                    <a:pt x="40" y="74"/>
                  </a:lnTo>
                  <a:lnTo>
                    <a:pt x="50" y="98"/>
                  </a:lnTo>
                  <a:lnTo>
                    <a:pt x="59" y="120"/>
                  </a:lnTo>
                  <a:lnTo>
                    <a:pt x="65" y="142"/>
                  </a:lnTo>
                  <a:lnTo>
                    <a:pt x="70" y="164"/>
                  </a:lnTo>
                  <a:lnTo>
                    <a:pt x="74" y="184"/>
                  </a:lnTo>
                  <a:lnTo>
                    <a:pt x="77" y="203"/>
                  </a:lnTo>
                  <a:lnTo>
                    <a:pt x="77" y="221"/>
                  </a:lnTo>
                  <a:lnTo>
                    <a:pt x="79" y="240"/>
                  </a:lnTo>
                  <a:lnTo>
                    <a:pt x="77" y="257"/>
                  </a:lnTo>
                  <a:lnTo>
                    <a:pt x="74" y="289"/>
                  </a:lnTo>
                  <a:lnTo>
                    <a:pt x="69" y="316"/>
                  </a:lnTo>
                  <a:lnTo>
                    <a:pt x="243" y="355"/>
                  </a:lnTo>
                  <a:lnTo>
                    <a:pt x="420" y="392"/>
                  </a:lnTo>
                  <a:lnTo>
                    <a:pt x="597" y="431"/>
                  </a:lnTo>
                  <a:lnTo>
                    <a:pt x="775" y="470"/>
                  </a:lnTo>
                  <a:lnTo>
                    <a:pt x="954" y="509"/>
                  </a:lnTo>
                  <a:lnTo>
                    <a:pt x="1132" y="546"/>
                  </a:lnTo>
                  <a:lnTo>
                    <a:pt x="1311" y="585"/>
                  </a:lnTo>
                  <a:lnTo>
                    <a:pt x="1489" y="622"/>
                  </a:lnTo>
                  <a:lnTo>
                    <a:pt x="1664" y="659"/>
                  </a:lnTo>
                  <a:lnTo>
                    <a:pt x="1840" y="696"/>
                  </a:lnTo>
                  <a:lnTo>
                    <a:pt x="2012" y="732"/>
                  </a:lnTo>
                  <a:lnTo>
                    <a:pt x="2183" y="765"/>
                  </a:lnTo>
                  <a:lnTo>
                    <a:pt x="2350" y="799"/>
                  </a:lnTo>
                  <a:lnTo>
                    <a:pt x="2514" y="833"/>
                  </a:lnTo>
                  <a:lnTo>
                    <a:pt x="2674" y="865"/>
                  </a:lnTo>
                  <a:lnTo>
                    <a:pt x="2831" y="896"/>
                  </a:lnTo>
                  <a:lnTo>
                    <a:pt x="2899" y="904"/>
                  </a:lnTo>
                  <a:lnTo>
                    <a:pt x="2968" y="914"/>
                  </a:lnTo>
                  <a:lnTo>
                    <a:pt x="3034" y="924"/>
                  </a:lnTo>
                  <a:lnTo>
                    <a:pt x="3099" y="933"/>
                  </a:lnTo>
                  <a:lnTo>
                    <a:pt x="3162" y="941"/>
                  </a:lnTo>
                  <a:lnTo>
                    <a:pt x="3219" y="948"/>
                  </a:lnTo>
                  <a:lnTo>
                    <a:pt x="3270" y="953"/>
                  </a:lnTo>
                  <a:lnTo>
                    <a:pt x="3314" y="953"/>
                  </a:lnTo>
                  <a:lnTo>
                    <a:pt x="3344" y="9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37" name="Freeform 608">
              <a:extLst>
                <a:ext uri="{FF2B5EF4-FFF2-40B4-BE49-F238E27FC236}">
                  <a16:creationId xmlns:a16="http://schemas.microsoft.com/office/drawing/2014/main" id="{4FB5F41F-2DA7-423B-828B-82EE5F331422}"/>
                </a:ext>
              </a:extLst>
            </p:cNvPr>
            <p:cNvSpPr>
              <a:spLocks/>
            </p:cNvSpPr>
            <p:nvPr/>
          </p:nvSpPr>
          <p:spPr bwMode="auto">
            <a:xfrm>
              <a:off x="1207" y="1650"/>
              <a:ext cx="3402" cy="683"/>
            </a:xfrm>
            <a:custGeom>
              <a:avLst/>
              <a:gdLst>
                <a:gd name="T0" fmla="*/ 3402 w 3402"/>
                <a:gd name="T1" fmla="*/ 676 h 683"/>
                <a:gd name="T2" fmla="*/ 3399 w 3402"/>
                <a:gd name="T3" fmla="*/ 668 h 683"/>
                <a:gd name="T4" fmla="*/ 3338 w 3402"/>
                <a:gd name="T5" fmla="*/ 673 h 683"/>
                <a:gd name="T6" fmla="*/ 3325 w 3402"/>
                <a:gd name="T7" fmla="*/ 673 h 683"/>
                <a:gd name="T8" fmla="*/ 3309 w 3402"/>
                <a:gd name="T9" fmla="*/ 673 h 683"/>
                <a:gd name="T10" fmla="*/ 3291 w 3402"/>
                <a:gd name="T11" fmla="*/ 671 h 683"/>
                <a:gd name="T12" fmla="*/ 3271 w 3402"/>
                <a:gd name="T13" fmla="*/ 668 h 683"/>
                <a:gd name="T14" fmla="*/ 3225 w 3402"/>
                <a:gd name="T15" fmla="*/ 661 h 683"/>
                <a:gd name="T16" fmla="*/ 3174 w 3402"/>
                <a:gd name="T17" fmla="*/ 649 h 683"/>
                <a:gd name="T18" fmla="*/ 3119 w 3402"/>
                <a:gd name="T19" fmla="*/ 637 h 683"/>
                <a:gd name="T20" fmla="*/ 3060 w 3402"/>
                <a:gd name="T21" fmla="*/ 625 h 683"/>
                <a:gd name="T22" fmla="*/ 2999 w 3402"/>
                <a:gd name="T23" fmla="*/ 614 h 683"/>
                <a:gd name="T24" fmla="*/ 2938 w 3402"/>
                <a:gd name="T25" fmla="*/ 605 h 683"/>
                <a:gd name="T26" fmla="*/ 2762 w 3402"/>
                <a:gd name="T27" fmla="*/ 570 h 683"/>
                <a:gd name="T28" fmla="*/ 2582 w 3402"/>
                <a:gd name="T29" fmla="*/ 536 h 683"/>
                <a:gd name="T30" fmla="*/ 2401 w 3402"/>
                <a:gd name="T31" fmla="*/ 499 h 683"/>
                <a:gd name="T32" fmla="*/ 2215 w 3402"/>
                <a:gd name="T33" fmla="*/ 463 h 683"/>
                <a:gd name="T34" fmla="*/ 2030 w 3402"/>
                <a:gd name="T35" fmla="*/ 426 h 683"/>
                <a:gd name="T36" fmla="*/ 1842 w 3402"/>
                <a:gd name="T37" fmla="*/ 389 h 683"/>
                <a:gd name="T38" fmla="*/ 1655 w 3402"/>
                <a:gd name="T39" fmla="*/ 352 h 683"/>
                <a:gd name="T40" fmla="*/ 1467 w 3402"/>
                <a:gd name="T41" fmla="*/ 313 h 683"/>
                <a:gd name="T42" fmla="*/ 1278 w 3402"/>
                <a:gd name="T43" fmla="*/ 274 h 683"/>
                <a:gd name="T44" fmla="*/ 1091 w 3402"/>
                <a:gd name="T45" fmla="*/ 235 h 683"/>
                <a:gd name="T46" fmla="*/ 904 w 3402"/>
                <a:gd name="T47" fmla="*/ 196 h 683"/>
                <a:gd name="T48" fmla="*/ 718 w 3402"/>
                <a:gd name="T49" fmla="*/ 157 h 683"/>
                <a:gd name="T50" fmla="*/ 535 w 3402"/>
                <a:gd name="T51" fmla="*/ 118 h 683"/>
                <a:gd name="T52" fmla="*/ 353 w 3402"/>
                <a:gd name="T53" fmla="*/ 80 h 683"/>
                <a:gd name="T54" fmla="*/ 176 w 3402"/>
                <a:gd name="T55" fmla="*/ 39 h 683"/>
                <a:gd name="T56" fmla="*/ 0 w 3402"/>
                <a:gd name="T57" fmla="*/ 0 h 683"/>
                <a:gd name="T58" fmla="*/ 0 w 3402"/>
                <a:gd name="T59" fmla="*/ 34 h 683"/>
                <a:gd name="T60" fmla="*/ 178 w 3402"/>
                <a:gd name="T61" fmla="*/ 71 h 683"/>
                <a:gd name="T62" fmla="*/ 362 w 3402"/>
                <a:gd name="T63" fmla="*/ 110 h 683"/>
                <a:gd name="T64" fmla="*/ 551 w 3402"/>
                <a:gd name="T65" fmla="*/ 149 h 683"/>
                <a:gd name="T66" fmla="*/ 745 w 3402"/>
                <a:gd name="T67" fmla="*/ 188 h 683"/>
                <a:gd name="T68" fmla="*/ 941 w 3402"/>
                <a:gd name="T69" fmla="*/ 228 h 683"/>
                <a:gd name="T70" fmla="*/ 1140 w 3402"/>
                <a:gd name="T71" fmla="*/ 267 h 683"/>
                <a:gd name="T72" fmla="*/ 1339 w 3402"/>
                <a:gd name="T73" fmla="*/ 306 h 683"/>
                <a:gd name="T74" fmla="*/ 1538 w 3402"/>
                <a:gd name="T75" fmla="*/ 345 h 683"/>
                <a:gd name="T76" fmla="*/ 1736 w 3402"/>
                <a:gd name="T77" fmla="*/ 382 h 683"/>
                <a:gd name="T78" fmla="*/ 1932 w 3402"/>
                <a:gd name="T79" fmla="*/ 421 h 683"/>
                <a:gd name="T80" fmla="*/ 2124 w 3402"/>
                <a:gd name="T81" fmla="*/ 456 h 683"/>
                <a:gd name="T82" fmla="*/ 2312 w 3402"/>
                <a:gd name="T83" fmla="*/ 492 h 683"/>
                <a:gd name="T84" fmla="*/ 2496 w 3402"/>
                <a:gd name="T85" fmla="*/ 527 h 683"/>
                <a:gd name="T86" fmla="*/ 2671 w 3402"/>
                <a:gd name="T87" fmla="*/ 561 h 683"/>
                <a:gd name="T88" fmla="*/ 2838 w 3402"/>
                <a:gd name="T89" fmla="*/ 592 h 683"/>
                <a:gd name="T90" fmla="*/ 2999 w 3402"/>
                <a:gd name="T91" fmla="*/ 622 h 683"/>
                <a:gd name="T92" fmla="*/ 3056 w 3402"/>
                <a:gd name="T93" fmla="*/ 636 h 683"/>
                <a:gd name="T94" fmla="*/ 3103 w 3402"/>
                <a:gd name="T95" fmla="*/ 646 h 683"/>
                <a:gd name="T96" fmla="*/ 3146 w 3402"/>
                <a:gd name="T97" fmla="*/ 656 h 683"/>
                <a:gd name="T98" fmla="*/ 3183 w 3402"/>
                <a:gd name="T99" fmla="*/ 666 h 683"/>
                <a:gd name="T100" fmla="*/ 3218 w 3402"/>
                <a:gd name="T101" fmla="*/ 673 h 683"/>
                <a:gd name="T102" fmla="*/ 3252 w 3402"/>
                <a:gd name="T103" fmla="*/ 678 h 683"/>
                <a:gd name="T104" fmla="*/ 3286 w 3402"/>
                <a:gd name="T105" fmla="*/ 681 h 683"/>
                <a:gd name="T106" fmla="*/ 3325 w 3402"/>
                <a:gd name="T107" fmla="*/ 683 h 683"/>
                <a:gd name="T108" fmla="*/ 3402 w 3402"/>
                <a:gd name="T109" fmla="*/ 676 h 6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402" h="683">
                  <a:moveTo>
                    <a:pt x="3402" y="676"/>
                  </a:moveTo>
                  <a:lnTo>
                    <a:pt x="3399" y="668"/>
                  </a:lnTo>
                  <a:lnTo>
                    <a:pt x="3338" y="673"/>
                  </a:lnTo>
                  <a:lnTo>
                    <a:pt x="3325" y="673"/>
                  </a:lnTo>
                  <a:lnTo>
                    <a:pt x="3309" y="673"/>
                  </a:lnTo>
                  <a:lnTo>
                    <a:pt x="3291" y="671"/>
                  </a:lnTo>
                  <a:lnTo>
                    <a:pt x="3271" y="668"/>
                  </a:lnTo>
                  <a:lnTo>
                    <a:pt x="3225" y="661"/>
                  </a:lnTo>
                  <a:lnTo>
                    <a:pt x="3174" y="649"/>
                  </a:lnTo>
                  <a:lnTo>
                    <a:pt x="3119" y="637"/>
                  </a:lnTo>
                  <a:lnTo>
                    <a:pt x="3060" y="625"/>
                  </a:lnTo>
                  <a:lnTo>
                    <a:pt x="2999" y="614"/>
                  </a:lnTo>
                  <a:lnTo>
                    <a:pt x="2938" y="605"/>
                  </a:lnTo>
                  <a:lnTo>
                    <a:pt x="2762" y="570"/>
                  </a:lnTo>
                  <a:lnTo>
                    <a:pt x="2582" y="536"/>
                  </a:lnTo>
                  <a:lnTo>
                    <a:pt x="2401" y="499"/>
                  </a:lnTo>
                  <a:lnTo>
                    <a:pt x="2215" y="463"/>
                  </a:lnTo>
                  <a:lnTo>
                    <a:pt x="2030" y="426"/>
                  </a:lnTo>
                  <a:lnTo>
                    <a:pt x="1842" y="389"/>
                  </a:lnTo>
                  <a:lnTo>
                    <a:pt x="1655" y="352"/>
                  </a:lnTo>
                  <a:lnTo>
                    <a:pt x="1467" y="313"/>
                  </a:lnTo>
                  <a:lnTo>
                    <a:pt x="1278" y="274"/>
                  </a:lnTo>
                  <a:lnTo>
                    <a:pt x="1091" y="235"/>
                  </a:lnTo>
                  <a:lnTo>
                    <a:pt x="904" y="196"/>
                  </a:lnTo>
                  <a:lnTo>
                    <a:pt x="718" y="157"/>
                  </a:lnTo>
                  <a:lnTo>
                    <a:pt x="535" y="118"/>
                  </a:lnTo>
                  <a:lnTo>
                    <a:pt x="353" y="80"/>
                  </a:lnTo>
                  <a:lnTo>
                    <a:pt x="176" y="39"/>
                  </a:lnTo>
                  <a:lnTo>
                    <a:pt x="0" y="0"/>
                  </a:lnTo>
                  <a:lnTo>
                    <a:pt x="0" y="34"/>
                  </a:lnTo>
                  <a:lnTo>
                    <a:pt x="178" y="71"/>
                  </a:lnTo>
                  <a:lnTo>
                    <a:pt x="362" y="110"/>
                  </a:lnTo>
                  <a:lnTo>
                    <a:pt x="551" y="149"/>
                  </a:lnTo>
                  <a:lnTo>
                    <a:pt x="745" y="188"/>
                  </a:lnTo>
                  <a:lnTo>
                    <a:pt x="941" y="228"/>
                  </a:lnTo>
                  <a:lnTo>
                    <a:pt x="1140" y="267"/>
                  </a:lnTo>
                  <a:lnTo>
                    <a:pt x="1339" y="306"/>
                  </a:lnTo>
                  <a:lnTo>
                    <a:pt x="1538" y="345"/>
                  </a:lnTo>
                  <a:lnTo>
                    <a:pt x="1736" y="382"/>
                  </a:lnTo>
                  <a:lnTo>
                    <a:pt x="1932" y="421"/>
                  </a:lnTo>
                  <a:lnTo>
                    <a:pt x="2124" y="456"/>
                  </a:lnTo>
                  <a:lnTo>
                    <a:pt x="2312" y="492"/>
                  </a:lnTo>
                  <a:lnTo>
                    <a:pt x="2496" y="527"/>
                  </a:lnTo>
                  <a:lnTo>
                    <a:pt x="2671" y="561"/>
                  </a:lnTo>
                  <a:lnTo>
                    <a:pt x="2838" y="592"/>
                  </a:lnTo>
                  <a:lnTo>
                    <a:pt x="2999" y="622"/>
                  </a:lnTo>
                  <a:lnTo>
                    <a:pt x="3056" y="636"/>
                  </a:lnTo>
                  <a:lnTo>
                    <a:pt x="3103" y="646"/>
                  </a:lnTo>
                  <a:lnTo>
                    <a:pt x="3146" y="656"/>
                  </a:lnTo>
                  <a:lnTo>
                    <a:pt x="3183" y="666"/>
                  </a:lnTo>
                  <a:lnTo>
                    <a:pt x="3218" y="673"/>
                  </a:lnTo>
                  <a:lnTo>
                    <a:pt x="3252" y="678"/>
                  </a:lnTo>
                  <a:lnTo>
                    <a:pt x="3286" y="681"/>
                  </a:lnTo>
                  <a:lnTo>
                    <a:pt x="3325" y="683"/>
                  </a:lnTo>
                  <a:lnTo>
                    <a:pt x="3402" y="676"/>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38" name="Freeform 609">
              <a:extLst>
                <a:ext uri="{FF2B5EF4-FFF2-40B4-BE49-F238E27FC236}">
                  <a16:creationId xmlns:a16="http://schemas.microsoft.com/office/drawing/2014/main" id="{5C0A7902-B5AF-4591-9E7F-9C624760A4BD}"/>
                </a:ext>
              </a:extLst>
            </p:cNvPr>
            <p:cNvSpPr>
              <a:spLocks/>
            </p:cNvSpPr>
            <p:nvPr/>
          </p:nvSpPr>
          <p:spPr bwMode="auto">
            <a:xfrm>
              <a:off x="1265" y="1329"/>
              <a:ext cx="3339" cy="965"/>
            </a:xfrm>
            <a:custGeom>
              <a:avLst/>
              <a:gdLst>
                <a:gd name="T0" fmla="*/ 3338 w 3339"/>
                <a:gd name="T1" fmla="*/ 957 h 965"/>
                <a:gd name="T2" fmla="*/ 3267 w 3339"/>
                <a:gd name="T3" fmla="*/ 955 h 965"/>
                <a:gd name="T4" fmla="*/ 3175 w 3339"/>
                <a:gd name="T5" fmla="*/ 948 h 965"/>
                <a:gd name="T6" fmla="*/ 3059 w 3339"/>
                <a:gd name="T7" fmla="*/ 933 h 965"/>
                <a:gd name="T8" fmla="*/ 2931 w 3339"/>
                <a:gd name="T9" fmla="*/ 916 h 965"/>
                <a:gd name="T10" fmla="*/ 2711 w 3339"/>
                <a:gd name="T11" fmla="*/ 877 h 965"/>
                <a:gd name="T12" fmla="*/ 2401 w 3339"/>
                <a:gd name="T13" fmla="*/ 813 h 965"/>
                <a:gd name="T14" fmla="*/ 2098 w 3339"/>
                <a:gd name="T15" fmla="*/ 747 h 965"/>
                <a:gd name="T16" fmla="*/ 1803 w 3339"/>
                <a:gd name="T17" fmla="*/ 679 h 965"/>
                <a:gd name="T18" fmla="*/ 1511 w 3339"/>
                <a:gd name="T19" fmla="*/ 613 h 965"/>
                <a:gd name="T20" fmla="*/ 1222 w 3339"/>
                <a:gd name="T21" fmla="*/ 546 h 965"/>
                <a:gd name="T22" fmla="*/ 935 w 3339"/>
                <a:gd name="T23" fmla="*/ 478 h 965"/>
                <a:gd name="T24" fmla="*/ 646 w 3339"/>
                <a:gd name="T25" fmla="*/ 409 h 965"/>
                <a:gd name="T26" fmla="*/ 479 w 3339"/>
                <a:gd name="T27" fmla="*/ 372 h 965"/>
                <a:gd name="T28" fmla="*/ 439 w 3339"/>
                <a:gd name="T29" fmla="*/ 358 h 965"/>
                <a:gd name="T30" fmla="*/ 401 w 3339"/>
                <a:gd name="T31" fmla="*/ 341 h 965"/>
                <a:gd name="T32" fmla="*/ 369 w 3339"/>
                <a:gd name="T33" fmla="*/ 321 h 965"/>
                <a:gd name="T34" fmla="*/ 324 w 3339"/>
                <a:gd name="T35" fmla="*/ 286 h 965"/>
                <a:gd name="T36" fmla="*/ 271 w 3339"/>
                <a:gd name="T37" fmla="*/ 232 h 965"/>
                <a:gd name="T38" fmla="*/ 223 w 3339"/>
                <a:gd name="T39" fmla="*/ 174 h 965"/>
                <a:gd name="T40" fmla="*/ 170 w 3339"/>
                <a:gd name="T41" fmla="*/ 117 h 965"/>
                <a:gd name="T42" fmla="*/ 126 w 3339"/>
                <a:gd name="T43" fmla="*/ 76 h 965"/>
                <a:gd name="T44" fmla="*/ 94 w 3339"/>
                <a:gd name="T45" fmla="*/ 52 h 965"/>
                <a:gd name="T46" fmla="*/ 59 w 3339"/>
                <a:gd name="T47" fmla="*/ 29 h 965"/>
                <a:gd name="T48" fmla="*/ 20 w 3339"/>
                <a:gd name="T49" fmla="*/ 10 h 965"/>
                <a:gd name="T50" fmla="*/ 15 w 3339"/>
                <a:gd name="T51" fmla="*/ 25 h 965"/>
                <a:gd name="T52" fmla="*/ 40 w 3339"/>
                <a:gd name="T53" fmla="*/ 74 h 965"/>
                <a:gd name="T54" fmla="*/ 60 w 3339"/>
                <a:gd name="T55" fmla="*/ 120 h 965"/>
                <a:gd name="T56" fmla="*/ 74 w 3339"/>
                <a:gd name="T57" fmla="*/ 162 h 965"/>
                <a:gd name="T58" fmla="*/ 87 w 3339"/>
                <a:gd name="T59" fmla="*/ 221 h 965"/>
                <a:gd name="T60" fmla="*/ 91 w 3339"/>
                <a:gd name="T61" fmla="*/ 291 h 965"/>
                <a:gd name="T62" fmla="*/ 265 w 3339"/>
                <a:gd name="T63" fmla="*/ 362 h 965"/>
                <a:gd name="T64" fmla="*/ 616 w 3339"/>
                <a:gd name="T65" fmla="*/ 438 h 965"/>
                <a:gd name="T66" fmla="*/ 969 w 3339"/>
                <a:gd name="T67" fmla="*/ 515 h 965"/>
                <a:gd name="T68" fmla="*/ 1322 w 3339"/>
                <a:gd name="T69" fmla="*/ 593 h 965"/>
                <a:gd name="T70" fmla="*/ 1671 w 3339"/>
                <a:gd name="T71" fmla="*/ 669 h 965"/>
                <a:gd name="T72" fmla="*/ 2014 w 3339"/>
                <a:gd name="T73" fmla="*/ 744 h 965"/>
                <a:gd name="T74" fmla="*/ 2348 w 3339"/>
                <a:gd name="T75" fmla="*/ 813 h 965"/>
                <a:gd name="T76" fmla="*/ 2671 w 3339"/>
                <a:gd name="T77" fmla="*/ 879 h 965"/>
                <a:gd name="T78" fmla="*/ 2895 w 3339"/>
                <a:gd name="T79" fmla="*/ 918 h 965"/>
                <a:gd name="T80" fmla="*/ 3030 w 3339"/>
                <a:gd name="T81" fmla="*/ 936 h 965"/>
                <a:gd name="T82" fmla="*/ 3157 w 3339"/>
                <a:gd name="T83" fmla="*/ 953 h 965"/>
                <a:gd name="T84" fmla="*/ 3265 w 3339"/>
                <a:gd name="T85" fmla="*/ 963 h 965"/>
                <a:gd name="T86" fmla="*/ 3339 w 3339"/>
                <a:gd name="T87" fmla="*/ 965 h 9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339" h="965">
                  <a:moveTo>
                    <a:pt x="3339" y="965"/>
                  </a:moveTo>
                  <a:lnTo>
                    <a:pt x="3338" y="957"/>
                  </a:lnTo>
                  <a:lnTo>
                    <a:pt x="3297" y="953"/>
                  </a:lnTo>
                  <a:lnTo>
                    <a:pt x="3267" y="955"/>
                  </a:lnTo>
                  <a:lnTo>
                    <a:pt x="3224" y="953"/>
                  </a:lnTo>
                  <a:lnTo>
                    <a:pt x="3175" y="948"/>
                  </a:lnTo>
                  <a:lnTo>
                    <a:pt x="3118" y="941"/>
                  </a:lnTo>
                  <a:lnTo>
                    <a:pt x="3059" y="933"/>
                  </a:lnTo>
                  <a:lnTo>
                    <a:pt x="2995" y="924"/>
                  </a:lnTo>
                  <a:lnTo>
                    <a:pt x="2931" y="916"/>
                  </a:lnTo>
                  <a:lnTo>
                    <a:pt x="2870" y="908"/>
                  </a:lnTo>
                  <a:lnTo>
                    <a:pt x="2711" y="877"/>
                  </a:lnTo>
                  <a:lnTo>
                    <a:pt x="2554" y="845"/>
                  </a:lnTo>
                  <a:lnTo>
                    <a:pt x="2401" y="813"/>
                  </a:lnTo>
                  <a:lnTo>
                    <a:pt x="2249" y="779"/>
                  </a:lnTo>
                  <a:lnTo>
                    <a:pt x="2098" y="747"/>
                  </a:lnTo>
                  <a:lnTo>
                    <a:pt x="1950" y="713"/>
                  </a:lnTo>
                  <a:lnTo>
                    <a:pt x="1803" y="679"/>
                  </a:lnTo>
                  <a:lnTo>
                    <a:pt x="1656" y="647"/>
                  </a:lnTo>
                  <a:lnTo>
                    <a:pt x="1511" y="613"/>
                  </a:lnTo>
                  <a:lnTo>
                    <a:pt x="1366" y="580"/>
                  </a:lnTo>
                  <a:lnTo>
                    <a:pt x="1222" y="546"/>
                  </a:lnTo>
                  <a:lnTo>
                    <a:pt x="1079" y="512"/>
                  </a:lnTo>
                  <a:lnTo>
                    <a:pt x="935" y="478"/>
                  </a:lnTo>
                  <a:lnTo>
                    <a:pt x="790" y="443"/>
                  </a:lnTo>
                  <a:lnTo>
                    <a:pt x="646" y="409"/>
                  </a:lnTo>
                  <a:lnTo>
                    <a:pt x="501" y="375"/>
                  </a:lnTo>
                  <a:lnTo>
                    <a:pt x="479" y="372"/>
                  </a:lnTo>
                  <a:lnTo>
                    <a:pt x="459" y="365"/>
                  </a:lnTo>
                  <a:lnTo>
                    <a:pt x="439" y="358"/>
                  </a:lnTo>
                  <a:lnTo>
                    <a:pt x="420" y="350"/>
                  </a:lnTo>
                  <a:lnTo>
                    <a:pt x="401" y="341"/>
                  </a:lnTo>
                  <a:lnTo>
                    <a:pt x="385" y="331"/>
                  </a:lnTo>
                  <a:lnTo>
                    <a:pt x="369" y="321"/>
                  </a:lnTo>
                  <a:lnTo>
                    <a:pt x="354" y="309"/>
                  </a:lnTo>
                  <a:lnTo>
                    <a:pt x="324" y="286"/>
                  </a:lnTo>
                  <a:lnTo>
                    <a:pt x="298" y="260"/>
                  </a:lnTo>
                  <a:lnTo>
                    <a:pt x="271" y="232"/>
                  </a:lnTo>
                  <a:lnTo>
                    <a:pt x="248" y="205"/>
                  </a:lnTo>
                  <a:lnTo>
                    <a:pt x="223" y="174"/>
                  </a:lnTo>
                  <a:lnTo>
                    <a:pt x="197" y="145"/>
                  </a:lnTo>
                  <a:lnTo>
                    <a:pt x="170" y="117"/>
                  </a:lnTo>
                  <a:lnTo>
                    <a:pt x="141" y="90"/>
                  </a:lnTo>
                  <a:lnTo>
                    <a:pt x="126" y="76"/>
                  </a:lnTo>
                  <a:lnTo>
                    <a:pt x="111" y="64"/>
                  </a:lnTo>
                  <a:lnTo>
                    <a:pt x="94" y="52"/>
                  </a:lnTo>
                  <a:lnTo>
                    <a:pt x="77" y="41"/>
                  </a:lnTo>
                  <a:lnTo>
                    <a:pt x="59" y="29"/>
                  </a:lnTo>
                  <a:lnTo>
                    <a:pt x="40" y="19"/>
                  </a:lnTo>
                  <a:lnTo>
                    <a:pt x="20" y="10"/>
                  </a:lnTo>
                  <a:lnTo>
                    <a:pt x="0" y="0"/>
                  </a:lnTo>
                  <a:lnTo>
                    <a:pt x="15" y="25"/>
                  </a:lnTo>
                  <a:lnTo>
                    <a:pt x="28" y="51"/>
                  </a:lnTo>
                  <a:lnTo>
                    <a:pt x="40" y="74"/>
                  </a:lnTo>
                  <a:lnTo>
                    <a:pt x="50" y="98"/>
                  </a:lnTo>
                  <a:lnTo>
                    <a:pt x="60" y="120"/>
                  </a:lnTo>
                  <a:lnTo>
                    <a:pt x="67" y="142"/>
                  </a:lnTo>
                  <a:lnTo>
                    <a:pt x="74" y="162"/>
                  </a:lnTo>
                  <a:lnTo>
                    <a:pt x="79" y="183"/>
                  </a:lnTo>
                  <a:lnTo>
                    <a:pt x="87" y="221"/>
                  </a:lnTo>
                  <a:lnTo>
                    <a:pt x="91" y="257"/>
                  </a:lnTo>
                  <a:lnTo>
                    <a:pt x="91" y="291"/>
                  </a:lnTo>
                  <a:lnTo>
                    <a:pt x="89" y="323"/>
                  </a:lnTo>
                  <a:lnTo>
                    <a:pt x="265" y="362"/>
                  </a:lnTo>
                  <a:lnTo>
                    <a:pt x="440" y="399"/>
                  </a:lnTo>
                  <a:lnTo>
                    <a:pt x="616" y="438"/>
                  </a:lnTo>
                  <a:lnTo>
                    <a:pt x="793" y="477"/>
                  </a:lnTo>
                  <a:lnTo>
                    <a:pt x="969" y="515"/>
                  </a:lnTo>
                  <a:lnTo>
                    <a:pt x="1146" y="554"/>
                  </a:lnTo>
                  <a:lnTo>
                    <a:pt x="1322" y="593"/>
                  </a:lnTo>
                  <a:lnTo>
                    <a:pt x="1497" y="632"/>
                  </a:lnTo>
                  <a:lnTo>
                    <a:pt x="1671" y="669"/>
                  </a:lnTo>
                  <a:lnTo>
                    <a:pt x="1843" y="706"/>
                  </a:lnTo>
                  <a:lnTo>
                    <a:pt x="2014" y="744"/>
                  </a:lnTo>
                  <a:lnTo>
                    <a:pt x="2183" y="779"/>
                  </a:lnTo>
                  <a:lnTo>
                    <a:pt x="2348" y="813"/>
                  </a:lnTo>
                  <a:lnTo>
                    <a:pt x="2512" y="847"/>
                  </a:lnTo>
                  <a:lnTo>
                    <a:pt x="2671" y="879"/>
                  </a:lnTo>
                  <a:lnTo>
                    <a:pt x="2828" y="908"/>
                  </a:lnTo>
                  <a:lnTo>
                    <a:pt x="2895" y="918"/>
                  </a:lnTo>
                  <a:lnTo>
                    <a:pt x="2963" y="928"/>
                  </a:lnTo>
                  <a:lnTo>
                    <a:pt x="3030" y="936"/>
                  </a:lnTo>
                  <a:lnTo>
                    <a:pt x="3094" y="946"/>
                  </a:lnTo>
                  <a:lnTo>
                    <a:pt x="3157" y="953"/>
                  </a:lnTo>
                  <a:lnTo>
                    <a:pt x="3214" y="960"/>
                  </a:lnTo>
                  <a:lnTo>
                    <a:pt x="3265" y="963"/>
                  </a:lnTo>
                  <a:lnTo>
                    <a:pt x="3309" y="965"/>
                  </a:lnTo>
                  <a:lnTo>
                    <a:pt x="3339" y="965"/>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39" name="Freeform 610">
              <a:extLst>
                <a:ext uri="{FF2B5EF4-FFF2-40B4-BE49-F238E27FC236}">
                  <a16:creationId xmlns:a16="http://schemas.microsoft.com/office/drawing/2014/main" id="{3B7A9484-3FF1-4D0C-879C-7A77F9EBBA3C}"/>
                </a:ext>
              </a:extLst>
            </p:cNvPr>
            <p:cNvSpPr>
              <a:spLocks/>
            </p:cNvSpPr>
            <p:nvPr/>
          </p:nvSpPr>
          <p:spPr bwMode="auto">
            <a:xfrm>
              <a:off x="4083" y="2235"/>
              <a:ext cx="494" cy="120"/>
            </a:xfrm>
            <a:custGeom>
              <a:avLst/>
              <a:gdLst>
                <a:gd name="T0" fmla="*/ 0 w 494"/>
                <a:gd name="T1" fmla="*/ 0 h 120"/>
                <a:gd name="T2" fmla="*/ 50 w 494"/>
                <a:gd name="T3" fmla="*/ 3 h 120"/>
                <a:gd name="T4" fmla="*/ 103 w 494"/>
                <a:gd name="T5" fmla="*/ 3 h 120"/>
                <a:gd name="T6" fmla="*/ 153 w 494"/>
                <a:gd name="T7" fmla="*/ 5 h 120"/>
                <a:gd name="T8" fmla="*/ 204 w 494"/>
                <a:gd name="T9" fmla="*/ 5 h 120"/>
                <a:gd name="T10" fmla="*/ 253 w 494"/>
                <a:gd name="T11" fmla="*/ 5 h 120"/>
                <a:gd name="T12" fmla="*/ 303 w 494"/>
                <a:gd name="T13" fmla="*/ 3 h 120"/>
                <a:gd name="T14" fmla="*/ 354 w 494"/>
                <a:gd name="T15" fmla="*/ 3 h 120"/>
                <a:gd name="T16" fmla="*/ 403 w 494"/>
                <a:gd name="T17" fmla="*/ 0 h 120"/>
                <a:gd name="T18" fmla="*/ 418 w 494"/>
                <a:gd name="T19" fmla="*/ 7 h 120"/>
                <a:gd name="T20" fmla="*/ 430 w 494"/>
                <a:gd name="T21" fmla="*/ 12 h 120"/>
                <a:gd name="T22" fmla="*/ 444 w 494"/>
                <a:gd name="T23" fmla="*/ 18 h 120"/>
                <a:gd name="T24" fmla="*/ 454 w 494"/>
                <a:gd name="T25" fmla="*/ 27 h 120"/>
                <a:gd name="T26" fmla="*/ 474 w 494"/>
                <a:gd name="T27" fmla="*/ 42 h 120"/>
                <a:gd name="T28" fmla="*/ 494 w 494"/>
                <a:gd name="T29" fmla="*/ 62 h 120"/>
                <a:gd name="T30" fmla="*/ 471 w 494"/>
                <a:gd name="T31" fmla="*/ 81 h 120"/>
                <a:gd name="T32" fmla="*/ 449 w 494"/>
                <a:gd name="T33" fmla="*/ 96 h 120"/>
                <a:gd name="T34" fmla="*/ 437 w 494"/>
                <a:gd name="T35" fmla="*/ 105 h 120"/>
                <a:gd name="T36" fmla="*/ 423 w 494"/>
                <a:gd name="T37" fmla="*/ 110 h 120"/>
                <a:gd name="T38" fmla="*/ 408 w 494"/>
                <a:gd name="T39" fmla="*/ 115 h 120"/>
                <a:gd name="T40" fmla="*/ 391 w 494"/>
                <a:gd name="T41" fmla="*/ 120 h 120"/>
                <a:gd name="T42" fmla="*/ 342 w 494"/>
                <a:gd name="T43" fmla="*/ 103 h 120"/>
                <a:gd name="T44" fmla="*/ 295 w 494"/>
                <a:gd name="T45" fmla="*/ 88 h 120"/>
                <a:gd name="T46" fmla="*/ 246 w 494"/>
                <a:gd name="T47" fmla="*/ 71 h 120"/>
                <a:gd name="T48" fmla="*/ 195 w 494"/>
                <a:gd name="T49" fmla="*/ 57 h 120"/>
                <a:gd name="T50" fmla="*/ 146 w 494"/>
                <a:gd name="T51" fmla="*/ 42 h 120"/>
                <a:gd name="T52" fmla="*/ 97 w 494"/>
                <a:gd name="T53" fmla="*/ 29 h 120"/>
                <a:gd name="T54" fmla="*/ 49 w 494"/>
                <a:gd name="T55" fmla="*/ 13 h 120"/>
                <a:gd name="T56" fmla="*/ 0 w 494"/>
                <a:gd name="T57" fmla="*/ 0 h 1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94" h="120">
                  <a:moveTo>
                    <a:pt x="0" y="0"/>
                  </a:moveTo>
                  <a:lnTo>
                    <a:pt x="50" y="3"/>
                  </a:lnTo>
                  <a:lnTo>
                    <a:pt x="103" y="3"/>
                  </a:lnTo>
                  <a:lnTo>
                    <a:pt x="153" y="5"/>
                  </a:lnTo>
                  <a:lnTo>
                    <a:pt x="204" y="5"/>
                  </a:lnTo>
                  <a:lnTo>
                    <a:pt x="253" y="5"/>
                  </a:lnTo>
                  <a:lnTo>
                    <a:pt x="303" y="3"/>
                  </a:lnTo>
                  <a:lnTo>
                    <a:pt x="354" y="3"/>
                  </a:lnTo>
                  <a:lnTo>
                    <a:pt x="403" y="0"/>
                  </a:lnTo>
                  <a:lnTo>
                    <a:pt x="418" y="7"/>
                  </a:lnTo>
                  <a:lnTo>
                    <a:pt x="430" y="12"/>
                  </a:lnTo>
                  <a:lnTo>
                    <a:pt x="444" y="18"/>
                  </a:lnTo>
                  <a:lnTo>
                    <a:pt x="454" y="27"/>
                  </a:lnTo>
                  <a:lnTo>
                    <a:pt x="474" y="42"/>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path>
              </a:pathLst>
            </a:custGeom>
            <a:noFill/>
            <a:ln w="3175">
              <a:solidFill>
                <a:srgbClr val="96959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40" name="Freeform 611">
              <a:extLst>
                <a:ext uri="{FF2B5EF4-FFF2-40B4-BE49-F238E27FC236}">
                  <a16:creationId xmlns:a16="http://schemas.microsoft.com/office/drawing/2014/main" id="{BEF2B2A3-9258-4801-B873-DD94A76C08DB}"/>
                </a:ext>
              </a:extLst>
            </p:cNvPr>
            <p:cNvSpPr>
              <a:spLocks/>
            </p:cNvSpPr>
            <p:nvPr/>
          </p:nvSpPr>
          <p:spPr bwMode="auto">
            <a:xfrm>
              <a:off x="1325" y="1273"/>
              <a:ext cx="76" cy="479"/>
            </a:xfrm>
            <a:custGeom>
              <a:avLst/>
              <a:gdLst>
                <a:gd name="T0" fmla="*/ 7 w 76"/>
                <a:gd name="T1" fmla="*/ 0 h 479"/>
                <a:gd name="T2" fmla="*/ 4 w 76"/>
                <a:gd name="T3" fmla="*/ 2 h 479"/>
                <a:gd name="T4" fmla="*/ 2 w 76"/>
                <a:gd name="T5" fmla="*/ 5 h 479"/>
                <a:gd name="T6" fmla="*/ 0 w 76"/>
                <a:gd name="T7" fmla="*/ 9 h 479"/>
                <a:gd name="T8" fmla="*/ 0 w 76"/>
                <a:gd name="T9" fmla="*/ 12 h 479"/>
                <a:gd name="T10" fmla="*/ 76 w 76"/>
                <a:gd name="T11" fmla="*/ 479 h 47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479">
                  <a:moveTo>
                    <a:pt x="7" y="0"/>
                  </a:moveTo>
                  <a:lnTo>
                    <a:pt x="4" y="2"/>
                  </a:lnTo>
                  <a:lnTo>
                    <a:pt x="2" y="5"/>
                  </a:lnTo>
                  <a:lnTo>
                    <a:pt x="0" y="9"/>
                  </a:lnTo>
                  <a:lnTo>
                    <a:pt x="0" y="12"/>
                  </a:lnTo>
                  <a:lnTo>
                    <a:pt x="76" y="47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41" name="Freeform 612">
              <a:extLst>
                <a:ext uri="{FF2B5EF4-FFF2-40B4-BE49-F238E27FC236}">
                  <a16:creationId xmlns:a16="http://schemas.microsoft.com/office/drawing/2014/main" id="{2847EB32-4F69-4DDF-99FB-A854C4FF8079}"/>
                </a:ext>
              </a:extLst>
            </p:cNvPr>
            <p:cNvSpPr>
              <a:spLocks/>
            </p:cNvSpPr>
            <p:nvPr/>
          </p:nvSpPr>
          <p:spPr bwMode="auto">
            <a:xfrm>
              <a:off x="1910" y="1547"/>
              <a:ext cx="145" cy="103"/>
            </a:xfrm>
            <a:custGeom>
              <a:avLst/>
              <a:gdLst>
                <a:gd name="T0" fmla="*/ 64 w 145"/>
                <a:gd name="T1" fmla="*/ 0 h 103"/>
                <a:gd name="T2" fmla="*/ 65 w 145"/>
                <a:gd name="T3" fmla="*/ 7 h 103"/>
                <a:gd name="T4" fmla="*/ 67 w 145"/>
                <a:gd name="T5" fmla="*/ 14 h 103"/>
                <a:gd name="T6" fmla="*/ 67 w 145"/>
                <a:gd name="T7" fmla="*/ 19 h 103"/>
                <a:gd name="T8" fmla="*/ 67 w 145"/>
                <a:gd name="T9" fmla="*/ 25 h 103"/>
                <a:gd name="T10" fmla="*/ 62 w 145"/>
                <a:gd name="T11" fmla="*/ 39 h 103"/>
                <a:gd name="T12" fmla="*/ 54 w 145"/>
                <a:gd name="T13" fmla="*/ 51 h 103"/>
                <a:gd name="T14" fmla="*/ 44 w 145"/>
                <a:gd name="T15" fmla="*/ 63 h 103"/>
                <a:gd name="T16" fmla="*/ 30 w 145"/>
                <a:gd name="T17" fmla="*/ 76 h 103"/>
                <a:gd name="T18" fmla="*/ 15 w 145"/>
                <a:gd name="T19" fmla="*/ 88 h 103"/>
                <a:gd name="T20" fmla="*/ 0 w 145"/>
                <a:gd name="T21" fmla="*/ 101 h 103"/>
                <a:gd name="T22" fmla="*/ 20 w 145"/>
                <a:gd name="T23" fmla="*/ 101 h 103"/>
                <a:gd name="T24" fmla="*/ 40 w 145"/>
                <a:gd name="T25" fmla="*/ 103 h 103"/>
                <a:gd name="T26" fmla="*/ 138 w 145"/>
                <a:gd name="T27" fmla="*/ 44 h 103"/>
                <a:gd name="T28" fmla="*/ 141 w 145"/>
                <a:gd name="T29" fmla="*/ 39 h 103"/>
                <a:gd name="T30" fmla="*/ 145 w 145"/>
                <a:gd name="T31" fmla="*/ 36 h 103"/>
                <a:gd name="T32" fmla="*/ 145 w 145"/>
                <a:gd name="T33" fmla="*/ 32 h 103"/>
                <a:gd name="T34" fmla="*/ 145 w 145"/>
                <a:gd name="T35" fmla="*/ 29 h 103"/>
                <a:gd name="T36" fmla="*/ 145 w 145"/>
                <a:gd name="T37" fmla="*/ 25 h 103"/>
                <a:gd name="T38" fmla="*/ 141 w 145"/>
                <a:gd name="T39" fmla="*/ 24 h 103"/>
                <a:gd name="T40" fmla="*/ 138 w 145"/>
                <a:gd name="T41" fmla="*/ 20 h 103"/>
                <a:gd name="T42" fmla="*/ 133 w 145"/>
                <a:gd name="T43" fmla="*/ 19 h 103"/>
                <a:gd name="T44" fmla="*/ 116 w 145"/>
                <a:gd name="T45" fmla="*/ 14 h 103"/>
                <a:gd name="T46" fmla="*/ 99 w 145"/>
                <a:gd name="T47" fmla="*/ 8 h 103"/>
                <a:gd name="T48" fmla="*/ 81 w 145"/>
                <a:gd name="T49" fmla="*/ 3 h 103"/>
                <a:gd name="T50" fmla="*/ 64 w 145"/>
                <a:gd name="T51" fmla="*/ 0 h 1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03">
                  <a:moveTo>
                    <a:pt x="64" y="0"/>
                  </a:moveTo>
                  <a:lnTo>
                    <a:pt x="65" y="7"/>
                  </a:lnTo>
                  <a:lnTo>
                    <a:pt x="67" y="14"/>
                  </a:lnTo>
                  <a:lnTo>
                    <a:pt x="67" y="19"/>
                  </a:lnTo>
                  <a:lnTo>
                    <a:pt x="67" y="25"/>
                  </a:lnTo>
                  <a:lnTo>
                    <a:pt x="62" y="39"/>
                  </a:lnTo>
                  <a:lnTo>
                    <a:pt x="54" y="51"/>
                  </a:lnTo>
                  <a:lnTo>
                    <a:pt x="44" y="63"/>
                  </a:lnTo>
                  <a:lnTo>
                    <a:pt x="30" y="76"/>
                  </a:lnTo>
                  <a:lnTo>
                    <a:pt x="15" y="88"/>
                  </a:lnTo>
                  <a:lnTo>
                    <a:pt x="0" y="101"/>
                  </a:lnTo>
                  <a:lnTo>
                    <a:pt x="20" y="101"/>
                  </a:lnTo>
                  <a:lnTo>
                    <a:pt x="40" y="103"/>
                  </a:lnTo>
                  <a:lnTo>
                    <a:pt x="138" y="44"/>
                  </a:lnTo>
                  <a:lnTo>
                    <a:pt x="141" y="39"/>
                  </a:lnTo>
                  <a:lnTo>
                    <a:pt x="145" y="36"/>
                  </a:lnTo>
                  <a:lnTo>
                    <a:pt x="145" y="32"/>
                  </a:lnTo>
                  <a:lnTo>
                    <a:pt x="145" y="29"/>
                  </a:lnTo>
                  <a:lnTo>
                    <a:pt x="145" y="25"/>
                  </a:lnTo>
                  <a:lnTo>
                    <a:pt x="141" y="24"/>
                  </a:lnTo>
                  <a:lnTo>
                    <a:pt x="138" y="20"/>
                  </a:lnTo>
                  <a:lnTo>
                    <a:pt x="133" y="19"/>
                  </a:lnTo>
                  <a:lnTo>
                    <a:pt x="116" y="14"/>
                  </a:lnTo>
                  <a:lnTo>
                    <a:pt x="99" y="8"/>
                  </a:lnTo>
                  <a:lnTo>
                    <a:pt x="81" y="3"/>
                  </a:lnTo>
                  <a:lnTo>
                    <a:pt x="64"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42" name="Freeform 613">
              <a:extLst>
                <a:ext uri="{FF2B5EF4-FFF2-40B4-BE49-F238E27FC236}">
                  <a16:creationId xmlns:a16="http://schemas.microsoft.com/office/drawing/2014/main" id="{74E9DAD7-8798-4A07-951C-F55553D5A65D}"/>
                </a:ext>
              </a:extLst>
            </p:cNvPr>
            <p:cNvSpPr>
              <a:spLocks/>
            </p:cNvSpPr>
            <p:nvPr/>
          </p:nvSpPr>
          <p:spPr bwMode="auto">
            <a:xfrm>
              <a:off x="3966" y="1520"/>
              <a:ext cx="365" cy="429"/>
            </a:xfrm>
            <a:custGeom>
              <a:avLst/>
              <a:gdLst>
                <a:gd name="T0" fmla="*/ 138 w 365"/>
                <a:gd name="T1" fmla="*/ 0 h 429"/>
                <a:gd name="T2" fmla="*/ 142 w 365"/>
                <a:gd name="T3" fmla="*/ 25 h 429"/>
                <a:gd name="T4" fmla="*/ 144 w 365"/>
                <a:gd name="T5" fmla="*/ 51 h 429"/>
                <a:gd name="T6" fmla="*/ 142 w 365"/>
                <a:gd name="T7" fmla="*/ 78 h 429"/>
                <a:gd name="T8" fmla="*/ 140 w 365"/>
                <a:gd name="T9" fmla="*/ 103 h 429"/>
                <a:gd name="T10" fmla="*/ 135 w 365"/>
                <a:gd name="T11" fmla="*/ 130 h 429"/>
                <a:gd name="T12" fmla="*/ 128 w 365"/>
                <a:gd name="T13" fmla="*/ 157 h 429"/>
                <a:gd name="T14" fmla="*/ 120 w 365"/>
                <a:gd name="T15" fmla="*/ 183 h 429"/>
                <a:gd name="T16" fmla="*/ 111 w 365"/>
                <a:gd name="T17" fmla="*/ 210 h 429"/>
                <a:gd name="T18" fmla="*/ 101 w 365"/>
                <a:gd name="T19" fmla="*/ 237 h 429"/>
                <a:gd name="T20" fmla="*/ 88 w 365"/>
                <a:gd name="T21" fmla="*/ 264 h 429"/>
                <a:gd name="T22" fmla="*/ 76 w 365"/>
                <a:gd name="T23" fmla="*/ 291 h 429"/>
                <a:gd name="T24" fmla="*/ 63 w 365"/>
                <a:gd name="T25" fmla="*/ 316 h 429"/>
                <a:gd name="T26" fmla="*/ 32 w 365"/>
                <a:gd name="T27" fmla="*/ 368 h 429"/>
                <a:gd name="T28" fmla="*/ 0 w 365"/>
                <a:gd name="T29" fmla="*/ 421 h 429"/>
                <a:gd name="T30" fmla="*/ 22 w 365"/>
                <a:gd name="T31" fmla="*/ 424 h 429"/>
                <a:gd name="T32" fmla="*/ 51 w 365"/>
                <a:gd name="T33" fmla="*/ 429 h 429"/>
                <a:gd name="T34" fmla="*/ 358 w 365"/>
                <a:gd name="T35" fmla="*/ 68 h 429"/>
                <a:gd name="T36" fmla="*/ 363 w 365"/>
                <a:gd name="T37" fmla="*/ 61 h 429"/>
                <a:gd name="T38" fmla="*/ 365 w 365"/>
                <a:gd name="T39" fmla="*/ 54 h 429"/>
                <a:gd name="T40" fmla="*/ 365 w 365"/>
                <a:gd name="T41" fmla="*/ 49 h 429"/>
                <a:gd name="T42" fmla="*/ 361 w 365"/>
                <a:gd name="T43" fmla="*/ 44 h 429"/>
                <a:gd name="T44" fmla="*/ 358 w 365"/>
                <a:gd name="T45" fmla="*/ 41 h 429"/>
                <a:gd name="T46" fmla="*/ 355 w 365"/>
                <a:gd name="T47" fmla="*/ 37 h 429"/>
                <a:gd name="T48" fmla="*/ 350 w 365"/>
                <a:gd name="T49" fmla="*/ 35 h 429"/>
                <a:gd name="T50" fmla="*/ 344 w 365"/>
                <a:gd name="T51" fmla="*/ 32 h 429"/>
                <a:gd name="T52" fmla="*/ 317 w 365"/>
                <a:gd name="T53" fmla="*/ 24 h 429"/>
                <a:gd name="T54" fmla="*/ 287 w 365"/>
                <a:gd name="T55" fmla="*/ 15 h 429"/>
                <a:gd name="T56" fmla="*/ 257 w 365"/>
                <a:gd name="T57" fmla="*/ 10 h 429"/>
                <a:gd name="T58" fmla="*/ 226 w 365"/>
                <a:gd name="T59" fmla="*/ 7 h 429"/>
                <a:gd name="T60" fmla="*/ 172 w 365"/>
                <a:gd name="T61" fmla="*/ 2 h 429"/>
                <a:gd name="T62" fmla="*/ 138 w 365"/>
                <a:gd name="T63" fmla="*/ 0 h 4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65" h="429">
                  <a:moveTo>
                    <a:pt x="138" y="0"/>
                  </a:moveTo>
                  <a:lnTo>
                    <a:pt x="142" y="25"/>
                  </a:lnTo>
                  <a:lnTo>
                    <a:pt x="144" y="51"/>
                  </a:lnTo>
                  <a:lnTo>
                    <a:pt x="142" y="78"/>
                  </a:lnTo>
                  <a:lnTo>
                    <a:pt x="140" y="103"/>
                  </a:lnTo>
                  <a:lnTo>
                    <a:pt x="135" y="130"/>
                  </a:lnTo>
                  <a:lnTo>
                    <a:pt x="128" y="157"/>
                  </a:lnTo>
                  <a:lnTo>
                    <a:pt x="120" y="183"/>
                  </a:lnTo>
                  <a:lnTo>
                    <a:pt x="111" y="210"/>
                  </a:lnTo>
                  <a:lnTo>
                    <a:pt x="101" y="237"/>
                  </a:lnTo>
                  <a:lnTo>
                    <a:pt x="88" y="264"/>
                  </a:lnTo>
                  <a:lnTo>
                    <a:pt x="76" y="291"/>
                  </a:lnTo>
                  <a:lnTo>
                    <a:pt x="63" y="316"/>
                  </a:lnTo>
                  <a:lnTo>
                    <a:pt x="32" y="368"/>
                  </a:lnTo>
                  <a:lnTo>
                    <a:pt x="0" y="421"/>
                  </a:lnTo>
                  <a:lnTo>
                    <a:pt x="22" y="424"/>
                  </a:lnTo>
                  <a:lnTo>
                    <a:pt x="51" y="429"/>
                  </a:lnTo>
                  <a:lnTo>
                    <a:pt x="358" y="68"/>
                  </a:lnTo>
                  <a:lnTo>
                    <a:pt x="363" y="61"/>
                  </a:lnTo>
                  <a:lnTo>
                    <a:pt x="365" y="54"/>
                  </a:lnTo>
                  <a:lnTo>
                    <a:pt x="365" y="49"/>
                  </a:lnTo>
                  <a:lnTo>
                    <a:pt x="361" y="44"/>
                  </a:lnTo>
                  <a:lnTo>
                    <a:pt x="358" y="41"/>
                  </a:lnTo>
                  <a:lnTo>
                    <a:pt x="355" y="37"/>
                  </a:lnTo>
                  <a:lnTo>
                    <a:pt x="350" y="35"/>
                  </a:lnTo>
                  <a:lnTo>
                    <a:pt x="344" y="32"/>
                  </a:lnTo>
                  <a:lnTo>
                    <a:pt x="317" y="24"/>
                  </a:lnTo>
                  <a:lnTo>
                    <a:pt x="287" y="15"/>
                  </a:lnTo>
                  <a:lnTo>
                    <a:pt x="257" y="10"/>
                  </a:lnTo>
                  <a:lnTo>
                    <a:pt x="226" y="7"/>
                  </a:lnTo>
                  <a:lnTo>
                    <a:pt x="172" y="2"/>
                  </a:lnTo>
                  <a:lnTo>
                    <a:pt x="138"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43" name="Freeform 614">
              <a:extLst>
                <a:ext uri="{FF2B5EF4-FFF2-40B4-BE49-F238E27FC236}">
                  <a16:creationId xmlns:a16="http://schemas.microsoft.com/office/drawing/2014/main" id="{C83489FE-2714-4715-888E-E4398DCC2C42}"/>
                </a:ext>
              </a:extLst>
            </p:cNvPr>
            <p:cNvSpPr>
              <a:spLocks/>
            </p:cNvSpPr>
            <p:nvPr/>
          </p:nvSpPr>
          <p:spPr bwMode="auto">
            <a:xfrm>
              <a:off x="1903" y="1544"/>
              <a:ext cx="76" cy="104"/>
            </a:xfrm>
            <a:custGeom>
              <a:avLst/>
              <a:gdLst>
                <a:gd name="T0" fmla="*/ 71 w 76"/>
                <a:gd name="T1" fmla="*/ 3 h 104"/>
                <a:gd name="T2" fmla="*/ 72 w 76"/>
                <a:gd name="T3" fmla="*/ 10 h 104"/>
                <a:gd name="T4" fmla="*/ 74 w 76"/>
                <a:gd name="T5" fmla="*/ 17 h 104"/>
                <a:gd name="T6" fmla="*/ 74 w 76"/>
                <a:gd name="T7" fmla="*/ 22 h 104"/>
                <a:gd name="T8" fmla="*/ 74 w 76"/>
                <a:gd name="T9" fmla="*/ 28 h 104"/>
                <a:gd name="T10" fmla="*/ 69 w 76"/>
                <a:gd name="T11" fmla="*/ 42 h 104"/>
                <a:gd name="T12" fmla="*/ 61 w 76"/>
                <a:gd name="T13" fmla="*/ 54 h 104"/>
                <a:gd name="T14" fmla="*/ 51 w 76"/>
                <a:gd name="T15" fmla="*/ 66 h 104"/>
                <a:gd name="T16" fmla="*/ 37 w 76"/>
                <a:gd name="T17" fmla="*/ 79 h 104"/>
                <a:gd name="T18" fmla="*/ 22 w 76"/>
                <a:gd name="T19" fmla="*/ 91 h 104"/>
                <a:gd name="T20" fmla="*/ 7 w 76"/>
                <a:gd name="T21" fmla="*/ 104 h 104"/>
                <a:gd name="T22" fmla="*/ 10 w 76"/>
                <a:gd name="T23" fmla="*/ 104 h 104"/>
                <a:gd name="T24" fmla="*/ 5 w 76"/>
                <a:gd name="T25" fmla="*/ 103 h 104"/>
                <a:gd name="T26" fmla="*/ 0 w 76"/>
                <a:gd name="T27" fmla="*/ 103 h 104"/>
                <a:gd name="T28" fmla="*/ 2 w 76"/>
                <a:gd name="T29" fmla="*/ 103 h 104"/>
                <a:gd name="T30" fmla="*/ 18 w 76"/>
                <a:gd name="T31" fmla="*/ 91 h 104"/>
                <a:gd name="T32" fmla="*/ 34 w 76"/>
                <a:gd name="T33" fmla="*/ 77 h 104"/>
                <a:gd name="T34" fmla="*/ 47 w 76"/>
                <a:gd name="T35" fmla="*/ 64 h 104"/>
                <a:gd name="T36" fmla="*/ 57 w 76"/>
                <a:gd name="T37" fmla="*/ 50 h 104"/>
                <a:gd name="T38" fmla="*/ 66 w 76"/>
                <a:gd name="T39" fmla="*/ 37 h 104"/>
                <a:gd name="T40" fmla="*/ 71 w 76"/>
                <a:gd name="T41" fmla="*/ 25 h 104"/>
                <a:gd name="T42" fmla="*/ 71 w 76"/>
                <a:gd name="T43" fmla="*/ 18 h 104"/>
                <a:gd name="T44" fmla="*/ 71 w 76"/>
                <a:gd name="T45" fmla="*/ 13 h 104"/>
                <a:gd name="T46" fmla="*/ 69 w 76"/>
                <a:gd name="T47" fmla="*/ 8 h 104"/>
                <a:gd name="T48" fmla="*/ 66 w 76"/>
                <a:gd name="T49" fmla="*/ 3 h 104"/>
                <a:gd name="T50" fmla="*/ 59 w 76"/>
                <a:gd name="T51" fmla="*/ 1 h 104"/>
                <a:gd name="T52" fmla="*/ 59 w 76"/>
                <a:gd name="T53" fmla="*/ 0 h 104"/>
                <a:gd name="T54" fmla="*/ 62 w 76"/>
                <a:gd name="T55" fmla="*/ 0 h 104"/>
                <a:gd name="T56" fmla="*/ 67 w 76"/>
                <a:gd name="T57" fmla="*/ 1 h 104"/>
                <a:gd name="T58" fmla="*/ 72 w 76"/>
                <a:gd name="T59" fmla="*/ 3 h 104"/>
                <a:gd name="T60" fmla="*/ 76 w 76"/>
                <a:gd name="T61" fmla="*/ 5 h 104"/>
                <a:gd name="T62" fmla="*/ 76 w 76"/>
                <a:gd name="T63" fmla="*/ 5 h 104"/>
                <a:gd name="T64" fmla="*/ 71 w 76"/>
                <a:gd name="T65" fmla="*/ 3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104">
                  <a:moveTo>
                    <a:pt x="71" y="3"/>
                  </a:moveTo>
                  <a:lnTo>
                    <a:pt x="72" y="10"/>
                  </a:lnTo>
                  <a:lnTo>
                    <a:pt x="74" y="17"/>
                  </a:lnTo>
                  <a:lnTo>
                    <a:pt x="74" y="22"/>
                  </a:lnTo>
                  <a:lnTo>
                    <a:pt x="74" y="28"/>
                  </a:lnTo>
                  <a:lnTo>
                    <a:pt x="69" y="42"/>
                  </a:lnTo>
                  <a:lnTo>
                    <a:pt x="61" y="54"/>
                  </a:lnTo>
                  <a:lnTo>
                    <a:pt x="51" y="66"/>
                  </a:lnTo>
                  <a:lnTo>
                    <a:pt x="37" y="79"/>
                  </a:lnTo>
                  <a:lnTo>
                    <a:pt x="22" y="91"/>
                  </a:lnTo>
                  <a:lnTo>
                    <a:pt x="7" y="104"/>
                  </a:lnTo>
                  <a:lnTo>
                    <a:pt x="10" y="104"/>
                  </a:lnTo>
                  <a:lnTo>
                    <a:pt x="5" y="103"/>
                  </a:lnTo>
                  <a:lnTo>
                    <a:pt x="0" y="103"/>
                  </a:lnTo>
                  <a:lnTo>
                    <a:pt x="2" y="103"/>
                  </a:lnTo>
                  <a:lnTo>
                    <a:pt x="18" y="91"/>
                  </a:lnTo>
                  <a:lnTo>
                    <a:pt x="34" y="77"/>
                  </a:lnTo>
                  <a:lnTo>
                    <a:pt x="47" y="64"/>
                  </a:lnTo>
                  <a:lnTo>
                    <a:pt x="57" y="50"/>
                  </a:lnTo>
                  <a:lnTo>
                    <a:pt x="66" y="37"/>
                  </a:lnTo>
                  <a:lnTo>
                    <a:pt x="71" y="25"/>
                  </a:lnTo>
                  <a:lnTo>
                    <a:pt x="71" y="18"/>
                  </a:lnTo>
                  <a:lnTo>
                    <a:pt x="71" y="13"/>
                  </a:lnTo>
                  <a:lnTo>
                    <a:pt x="69" y="8"/>
                  </a:lnTo>
                  <a:lnTo>
                    <a:pt x="66" y="3"/>
                  </a:lnTo>
                  <a:lnTo>
                    <a:pt x="59" y="1"/>
                  </a:lnTo>
                  <a:lnTo>
                    <a:pt x="59" y="0"/>
                  </a:lnTo>
                  <a:lnTo>
                    <a:pt x="62" y="0"/>
                  </a:lnTo>
                  <a:lnTo>
                    <a:pt x="67" y="1"/>
                  </a:lnTo>
                  <a:lnTo>
                    <a:pt x="72" y="3"/>
                  </a:lnTo>
                  <a:lnTo>
                    <a:pt x="76" y="5"/>
                  </a:lnTo>
                  <a:lnTo>
                    <a:pt x="7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44" name="Freeform 615">
              <a:extLst>
                <a:ext uri="{FF2B5EF4-FFF2-40B4-BE49-F238E27FC236}">
                  <a16:creationId xmlns:a16="http://schemas.microsoft.com/office/drawing/2014/main" id="{E0E2D70F-C58E-4E19-B940-0EE02749D84A}"/>
                </a:ext>
              </a:extLst>
            </p:cNvPr>
            <p:cNvSpPr>
              <a:spLocks/>
            </p:cNvSpPr>
            <p:nvPr/>
          </p:nvSpPr>
          <p:spPr bwMode="auto">
            <a:xfrm>
              <a:off x="3961" y="1520"/>
              <a:ext cx="149" cy="419"/>
            </a:xfrm>
            <a:custGeom>
              <a:avLst/>
              <a:gdLst>
                <a:gd name="T0" fmla="*/ 143 w 149"/>
                <a:gd name="T1" fmla="*/ 0 h 419"/>
                <a:gd name="T2" fmla="*/ 147 w 149"/>
                <a:gd name="T3" fmla="*/ 25 h 419"/>
                <a:gd name="T4" fmla="*/ 149 w 149"/>
                <a:gd name="T5" fmla="*/ 51 h 419"/>
                <a:gd name="T6" fmla="*/ 149 w 149"/>
                <a:gd name="T7" fmla="*/ 78 h 419"/>
                <a:gd name="T8" fmla="*/ 145 w 149"/>
                <a:gd name="T9" fmla="*/ 103 h 419"/>
                <a:gd name="T10" fmla="*/ 140 w 149"/>
                <a:gd name="T11" fmla="*/ 130 h 419"/>
                <a:gd name="T12" fmla="*/ 133 w 149"/>
                <a:gd name="T13" fmla="*/ 157 h 419"/>
                <a:gd name="T14" fmla="*/ 127 w 149"/>
                <a:gd name="T15" fmla="*/ 183 h 419"/>
                <a:gd name="T16" fmla="*/ 116 w 149"/>
                <a:gd name="T17" fmla="*/ 210 h 419"/>
                <a:gd name="T18" fmla="*/ 106 w 149"/>
                <a:gd name="T19" fmla="*/ 237 h 419"/>
                <a:gd name="T20" fmla="*/ 95 w 149"/>
                <a:gd name="T21" fmla="*/ 264 h 419"/>
                <a:gd name="T22" fmla="*/ 81 w 149"/>
                <a:gd name="T23" fmla="*/ 291 h 419"/>
                <a:gd name="T24" fmla="*/ 68 w 149"/>
                <a:gd name="T25" fmla="*/ 316 h 419"/>
                <a:gd name="T26" fmla="*/ 37 w 149"/>
                <a:gd name="T27" fmla="*/ 368 h 419"/>
                <a:gd name="T28" fmla="*/ 7 w 149"/>
                <a:gd name="T29" fmla="*/ 419 h 419"/>
                <a:gd name="T30" fmla="*/ 0 w 149"/>
                <a:gd name="T31" fmla="*/ 419 h 419"/>
                <a:gd name="T32" fmla="*/ 17 w 149"/>
                <a:gd name="T33" fmla="*/ 395 h 419"/>
                <a:gd name="T34" fmla="*/ 32 w 149"/>
                <a:gd name="T35" fmla="*/ 368 h 419"/>
                <a:gd name="T36" fmla="*/ 49 w 149"/>
                <a:gd name="T37" fmla="*/ 343 h 419"/>
                <a:gd name="T38" fmla="*/ 62 w 149"/>
                <a:gd name="T39" fmla="*/ 314 h 419"/>
                <a:gd name="T40" fmla="*/ 78 w 149"/>
                <a:gd name="T41" fmla="*/ 287 h 419"/>
                <a:gd name="T42" fmla="*/ 89 w 149"/>
                <a:gd name="T43" fmla="*/ 259 h 419"/>
                <a:gd name="T44" fmla="*/ 101 w 149"/>
                <a:gd name="T45" fmla="*/ 230 h 419"/>
                <a:gd name="T46" fmla="*/ 113 w 149"/>
                <a:gd name="T47" fmla="*/ 201 h 419"/>
                <a:gd name="T48" fmla="*/ 122 w 149"/>
                <a:gd name="T49" fmla="*/ 172 h 419"/>
                <a:gd name="T50" fmla="*/ 130 w 149"/>
                <a:gd name="T51" fmla="*/ 144 h 419"/>
                <a:gd name="T52" fmla="*/ 135 w 149"/>
                <a:gd name="T53" fmla="*/ 117 h 419"/>
                <a:gd name="T54" fmla="*/ 138 w 149"/>
                <a:gd name="T55" fmla="*/ 90 h 419"/>
                <a:gd name="T56" fmla="*/ 140 w 149"/>
                <a:gd name="T57" fmla="*/ 64 h 419"/>
                <a:gd name="T58" fmla="*/ 140 w 149"/>
                <a:gd name="T59" fmla="*/ 41 h 419"/>
                <a:gd name="T60" fmla="*/ 138 w 149"/>
                <a:gd name="T61" fmla="*/ 19 h 419"/>
                <a:gd name="T62" fmla="*/ 132 w 149"/>
                <a:gd name="T63" fmla="*/ 0 h 419"/>
                <a:gd name="T64" fmla="*/ 143 w 149"/>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9" h="419">
                  <a:moveTo>
                    <a:pt x="143" y="0"/>
                  </a:moveTo>
                  <a:lnTo>
                    <a:pt x="147" y="25"/>
                  </a:lnTo>
                  <a:lnTo>
                    <a:pt x="149" y="51"/>
                  </a:lnTo>
                  <a:lnTo>
                    <a:pt x="149" y="78"/>
                  </a:lnTo>
                  <a:lnTo>
                    <a:pt x="145" y="103"/>
                  </a:lnTo>
                  <a:lnTo>
                    <a:pt x="140" y="130"/>
                  </a:lnTo>
                  <a:lnTo>
                    <a:pt x="133" y="157"/>
                  </a:lnTo>
                  <a:lnTo>
                    <a:pt x="127" y="183"/>
                  </a:lnTo>
                  <a:lnTo>
                    <a:pt x="116" y="210"/>
                  </a:lnTo>
                  <a:lnTo>
                    <a:pt x="106" y="237"/>
                  </a:lnTo>
                  <a:lnTo>
                    <a:pt x="95" y="264"/>
                  </a:lnTo>
                  <a:lnTo>
                    <a:pt x="81" y="291"/>
                  </a:lnTo>
                  <a:lnTo>
                    <a:pt x="68" y="316"/>
                  </a:lnTo>
                  <a:lnTo>
                    <a:pt x="37" y="368"/>
                  </a:lnTo>
                  <a:lnTo>
                    <a:pt x="7" y="419"/>
                  </a:lnTo>
                  <a:lnTo>
                    <a:pt x="0" y="419"/>
                  </a:lnTo>
                  <a:lnTo>
                    <a:pt x="17" y="395"/>
                  </a:lnTo>
                  <a:lnTo>
                    <a:pt x="32" y="368"/>
                  </a:lnTo>
                  <a:lnTo>
                    <a:pt x="49" y="343"/>
                  </a:lnTo>
                  <a:lnTo>
                    <a:pt x="62" y="314"/>
                  </a:lnTo>
                  <a:lnTo>
                    <a:pt x="78" y="287"/>
                  </a:lnTo>
                  <a:lnTo>
                    <a:pt x="89" y="259"/>
                  </a:lnTo>
                  <a:lnTo>
                    <a:pt x="101" y="230"/>
                  </a:lnTo>
                  <a:lnTo>
                    <a:pt x="113" y="201"/>
                  </a:lnTo>
                  <a:lnTo>
                    <a:pt x="122" y="172"/>
                  </a:lnTo>
                  <a:lnTo>
                    <a:pt x="130" y="144"/>
                  </a:lnTo>
                  <a:lnTo>
                    <a:pt x="135" y="117"/>
                  </a:lnTo>
                  <a:lnTo>
                    <a:pt x="138" y="90"/>
                  </a:lnTo>
                  <a:lnTo>
                    <a:pt x="140" y="64"/>
                  </a:lnTo>
                  <a:lnTo>
                    <a:pt x="140" y="41"/>
                  </a:lnTo>
                  <a:lnTo>
                    <a:pt x="138" y="19"/>
                  </a:lnTo>
                  <a:lnTo>
                    <a:pt x="132" y="0"/>
                  </a:lnTo>
                  <a:lnTo>
                    <a:pt x="14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45" name="Freeform 616">
              <a:extLst>
                <a:ext uri="{FF2B5EF4-FFF2-40B4-BE49-F238E27FC236}">
                  <a16:creationId xmlns:a16="http://schemas.microsoft.com/office/drawing/2014/main" id="{40B00FF6-70EF-48EC-84D6-BA834022AB89}"/>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11446" name="Freeform 617">
              <a:extLst>
                <a:ext uri="{FF2B5EF4-FFF2-40B4-BE49-F238E27FC236}">
                  <a16:creationId xmlns:a16="http://schemas.microsoft.com/office/drawing/2014/main" id="{074FDB63-9668-43D1-9FD2-F09CB12897D4}"/>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spTree>
  </p:cSld>
  <p:clrMapOvr>
    <a:masterClrMapping/>
  </p:clrMapOvr>
  <p:transition>
    <p:pull dir="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 name="Arc 546">
            <a:extLst>
              <a:ext uri="{FF2B5EF4-FFF2-40B4-BE49-F238E27FC236}">
                <a16:creationId xmlns:a16="http://schemas.microsoft.com/office/drawing/2014/main" id="{B0CA9EE0-82CE-46B9-BD64-2D64F5D2A959}"/>
              </a:ext>
            </a:extLst>
          </p:cNvPr>
          <p:cNvSpPr>
            <a:spLocks/>
          </p:cNvSpPr>
          <p:nvPr/>
        </p:nvSpPr>
        <p:spPr bwMode="auto">
          <a:xfrm rot="2728929">
            <a:off x="5760930" y="2547436"/>
            <a:ext cx="442997" cy="400151"/>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5" name="Line 656">
            <a:extLst>
              <a:ext uri="{FF2B5EF4-FFF2-40B4-BE49-F238E27FC236}">
                <a16:creationId xmlns:a16="http://schemas.microsoft.com/office/drawing/2014/main" id="{FF787E88-7FB3-4F8B-B716-A2BB964C11BB}"/>
              </a:ext>
            </a:extLst>
          </p:cNvPr>
          <p:cNvSpPr>
            <a:spLocks noChangeShapeType="1"/>
          </p:cNvSpPr>
          <p:nvPr/>
        </p:nvSpPr>
        <p:spPr bwMode="auto">
          <a:xfrm rot="18928929" flipV="1">
            <a:off x="4554110" y="3636682"/>
            <a:ext cx="1686353"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sp>
        <p:nvSpPr>
          <p:cNvPr id="196" name="Arc 540">
            <a:extLst>
              <a:ext uri="{FF2B5EF4-FFF2-40B4-BE49-F238E27FC236}">
                <a16:creationId xmlns:a16="http://schemas.microsoft.com/office/drawing/2014/main" id="{2AFC75DB-830D-48D2-A1DB-44A1415C392F}"/>
              </a:ext>
            </a:extLst>
          </p:cNvPr>
          <p:cNvSpPr>
            <a:spLocks/>
          </p:cNvSpPr>
          <p:nvPr/>
        </p:nvSpPr>
        <p:spPr bwMode="auto">
          <a:xfrm rot="13528929" flipH="1">
            <a:off x="4300055" y="3913265"/>
            <a:ext cx="279453" cy="374745"/>
          </a:xfrm>
          <a:custGeom>
            <a:avLst/>
            <a:gdLst>
              <a:gd name="T0" fmla="*/ 0 w 14546"/>
              <a:gd name="T1" fmla="*/ 0 h 21600"/>
              <a:gd name="T2" fmla="*/ 2147483646 w 14546"/>
              <a:gd name="T3" fmla="*/ 2147483646 h 21600"/>
              <a:gd name="T4" fmla="*/ 0 w 14546"/>
              <a:gd name="T5" fmla="*/ 2147483646 h 21600"/>
              <a:gd name="T6" fmla="*/ 0 60000 65536"/>
              <a:gd name="T7" fmla="*/ 0 60000 65536"/>
              <a:gd name="T8" fmla="*/ 0 60000 65536"/>
            </a:gdLst>
            <a:ahLst/>
            <a:cxnLst>
              <a:cxn ang="T6">
                <a:pos x="T0" y="T1"/>
              </a:cxn>
              <a:cxn ang="T7">
                <a:pos x="T2" y="T3"/>
              </a:cxn>
              <a:cxn ang="T8">
                <a:pos x="T4" y="T5"/>
              </a:cxn>
            </a:cxnLst>
            <a:rect l="0" t="0" r="r" b="b"/>
            <a:pathLst>
              <a:path w="14546" h="21600" fill="none" extrusionOk="0">
                <a:moveTo>
                  <a:pt x="0" y="0"/>
                </a:moveTo>
                <a:cubicBezTo>
                  <a:pt x="5380" y="0"/>
                  <a:pt x="10568" y="2008"/>
                  <a:pt x="14545" y="5632"/>
                </a:cubicBezTo>
              </a:path>
              <a:path w="14546" h="21600" stroke="0" extrusionOk="0">
                <a:moveTo>
                  <a:pt x="0" y="0"/>
                </a:moveTo>
                <a:cubicBezTo>
                  <a:pt x="5380" y="0"/>
                  <a:pt x="10568" y="2008"/>
                  <a:pt x="14545" y="5632"/>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7" name="Line 542">
            <a:extLst>
              <a:ext uri="{FF2B5EF4-FFF2-40B4-BE49-F238E27FC236}">
                <a16:creationId xmlns:a16="http://schemas.microsoft.com/office/drawing/2014/main" id="{2B59865A-6C74-4053-BC29-92CDFC8F0A48}"/>
              </a:ext>
            </a:extLst>
          </p:cNvPr>
          <p:cNvSpPr>
            <a:spLocks noChangeShapeType="1"/>
          </p:cNvSpPr>
          <p:nvPr/>
        </p:nvSpPr>
        <p:spPr bwMode="auto">
          <a:xfrm rot="13528929" flipH="1" flipV="1">
            <a:off x="3646146" y="1059135"/>
            <a:ext cx="1535" cy="16518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98" name="Line 543">
            <a:extLst>
              <a:ext uri="{FF2B5EF4-FFF2-40B4-BE49-F238E27FC236}">
                <a16:creationId xmlns:a16="http://schemas.microsoft.com/office/drawing/2014/main" id="{71A114A6-01E0-4E62-826A-9FB28E7B3ECF}"/>
              </a:ext>
            </a:extLst>
          </p:cNvPr>
          <p:cNvSpPr>
            <a:spLocks noChangeShapeType="1"/>
          </p:cNvSpPr>
          <p:nvPr/>
        </p:nvSpPr>
        <p:spPr bwMode="auto">
          <a:xfrm rot="18928929" flipH="1" flipV="1">
            <a:off x="5388400" y="1008063"/>
            <a:ext cx="430" cy="17007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99" name="Arc 544">
            <a:extLst>
              <a:ext uri="{FF2B5EF4-FFF2-40B4-BE49-F238E27FC236}">
                <a16:creationId xmlns:a16="http://schemas.microsoft.com/office/drawing/2014/main" id="{FF01CD1A-540B-4C36-B068-7F838BC8E8B9}"/>
              </a:ext>
            </a:extLst>
          </p:cNvPr>
          <p:cNvSpPr>
            <a:spLocks/>
          </p:cNvSpPr>
          <p:nvPr/>
        </p:nvSpPr>
        <p:spPr bwMode="auto">
          <a:xfrm rot="13528929">
            <a:off x="2861736" y="2556964"/>
            <a:ext cx="416005" cy="374745"/>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0" name="Arc 545">
            <a:extLst>
              <a:ext uri="{FF2B5EF4-FFF2-40B4-BE49-F238E27FC236}">
                <a16:creationId xmlns:a16="http://schemas.microsoft.com/office/drawing/2014/main" id="{991F0C2F-853C-47B0-A794-5CBC30A5596A}"/>
              </a:ext>
            </a:extLst>
          </p:cNvPr>
          <p:cNvSpPr>
            <a:spLocks/>
          </p:cNvSpPr>
          <p:nvPr/>
        </p:nvSpPr>
        <p:spPr bwMode="auto">
          <a:xfrm rot="18928929">
            <a:off x="4299679" y="1100131"/>
            <a:ext cx="434232" cy="361380"/>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1" name="Line 698">
            <a:extLst>
              <a:ext uri="{FF2B5EF4-FFF2-40B4-BE49-F238E27FC236}">
                <a16:creationId xmlns:a16="http://schemas.microsoft.com/office/drawing/2014/main" id="{C45B8075-A7DE-4DA1-B99C-AD8791EAF9A9}"/>
              </a:ext>
            </a:extLst>
          </p:cNvPr>
          <p:cNvSpPr>
            <a:spLocks noChangeShapeType="1"/>
          </p:cNvSpPr>
          <p:nvPr/>
        </p:nvSpPr>
        <p:spPr bwMode="auto">
          <a:xfrm>
            <a:off x="4471857" y="4264771"/>
            <a:ext cx="146722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02" name="Arc 701">
            <a:extLst>
              <a:ext uri="{FF2B5EF4-FFF2-40B4-BE49-F238E27FC236}">
                <a16:creationId xmlns:a16="http://schemas.microsoft.com/office/drawing/2014/main" id="{29E91381-B695-4CDE-903C-519BEC6F1D2E}"/>
              </a:ext>
            </a:extLst>
          </p:cNvPr>
          <p:cNvSpPr>
            <a:spLocks/>
          </p:cNvSpPr>
          <p:nvPr/>
        </p:nvSpPr>
        <p:spPr bwMode="auto">
          <a:xfrm rot="8071071">
            <a:off x="4396917" y="4012979"/>
            <a:ext cx="317561" cy="374745"/>
          </a:xfrm>
          <a:custGeom>
            <a:avLst/>
            <a:gdLst>
              <a:gd name="T0" fmla="*/ 0 w 16541"/>
              <a:gd name="T1" fmla="*/ 0 h 21600"/>
              <a:gd name="T2" fmla="*/ 2147483646 w 16541"/>
              <a:gd name="T3" fmla="*/ 2147483646 h 21600"/>
              <a:gd name="T4" fmla="*/ 0 w 16541"/>
              <a:gd name="T5" fmla="*/ 2147483646 h 21600"/>
              <a:gd name="T6" fmla="*/ 0 60000 65536"/>
              <a:gd name="T7" fmla="*/ 0 60000 65536"/>
              <a:gd name="T8" fmla="*/ 0 60000 65536"/>
            </a:gdLst>
            <a:ahLst/>
            <a:cxnLst>
              <a:cxn ang="T6">
                <a:pos x="T0" y="T1"/>
              </a:cxn>
              <a:cxn ang="T7">
                <a:pos x="T2" y="T3"/>
              </a:cxn>
              <a:cxn ang="T8">
                <a:pos x="T4" y="T5"/>
              </a:cxn>
            </a:cxnLst>
            <a:rect l="0" t="0" r="r" b="b"/>
            <a:pathLst>
              <a:path w="16541" h="21600" fill="none" extrusionOk="0">
                <a:moveTo>
                  <a:pt x="0" y="0"/>
                </a:moveTo>
                <a:cubicBezTo>
                  <a:pt x="6382" y="0"/>
                  <a:pt x="12437" y="2822"/>
                  <a:pt x="16541" y="7709"/>
                </a:cubicBezTo>
              </a:path>
              <a:path w="16541" h="21600" stroke="0" extrusionOk="0">
                <a:moveTo>
                  <a:pt x="0" y="0"/>
                </a:moveTo>
                <a:cubicBezTo>
                  <a:pt x="6382" y="0"/>
                  <a:pt x="12437" y="2822"/>
                  <a:pt x="16541" y="7709"/>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3" name="Line 702">
            <a:extLst>
              <a:ext uri="{FF2B5EF4-FFF2-40B4-BE49-F238E27FC236}">
                <a16:creationId xmlns:a16="http://schemas.microsoft.com/office/drawing/2014/main" id="{703F6F05-FE27-4AF6-92BB-184091279CFF}"/>
              </a:ext>
            </a:extLst>
          </p:cNvPr>
          <p:cNvSpPr>
            <a:spLocks noChangeShapeType="1"/>
          </p:cNvSpPr>
          <p:nvPr/>
        </p:nvSpPr>
        <p:spPr bwMode="auto">
          <a:xfrm>
            <a:off x="3072597" y="4350876"/>
            <a:ext cx="141005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06" name="Line 541">
            <a:extLst>
              <a:ext uri="{FF2B5EF4-FFF2-40B4-BE49-F238E27FC236}">
                <a16:creationId xmlns:a16="http://schemas.microsoft.com/office/drawing/2014/main" id="{9C4AD22C-CC94-4DC2-BCC8-8457A77FF14C}"/>
              </a:ext>
            </a:extLst>
          </p:cNvPr>
          <p:cNvSpPr>
            <a:spLocks noChangeShapeType="1"/>
          </p:cNvSpPr>
          <p:nvPr/>
        </p:nvSpPr>
        <p:spPr bwMode="auto">
          <a:xfrm rot="18928929" flipH="1" flipV="1">
            <a:off x="3631936" y="2788973"/>
            <a:ext cx="26154" cy="15798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2290" name="Text Box 14">
            <a:extLst>
              <a:ext uri="{FF2B5EF4-FFF2-40B4-BE49-F238E27FC236}">
                <a16:creationId xmlns:a16="http://schemas.microsoft.com/office/drawing/2014/main" id="{99B161D0-DA3F-4D54-BDE3-4EF61523E6FE}"/>
              </a:ext>
            </a:extLst>
          </p:cNvPr>
          <p:cNvSpPr txBox="1">
            <a:spLocks noChangeArrowheads="1"/>
          </p:cNvSpPr>
          <p:nvPr/>
        </p:nvSpPr>
        <p:spPr bwMode="auto">
          <a:xfrm>
            <a:off x="1289050" y="731942"/>
            <a:ext cx="6762750"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endParaRPr lang="en-GB" altLang="de-DE" sz="2000" b="1" dirty="0"/>
          </a:p>
        </p:txBody>
      </p:sp>
      <p:sp>
        <p:nvSpPr>
          <p:cNvPr id="12291" name="Text Box 456">
            <a:extLst>
              <a:ext uri="{FF2B5EF4-FFF2-40B4-BE49-F238E27FC236}">
                <a16:creationId xmlns:a16="http://schemas.microsoft.com/office/drawing/2014/main" id="{115A3F65-4DE2-4F58-BD7C-447D7F0216A1}"/>
              </a:ext>
            </a:extLst>
          </p:cNvPr>
          <p:cNvSpPr txBox="1">
            <a:spLocks noChangeArrowheads="1"/>
          </p:cNvSpPr>
          <p:nvPr/>
        </p:nvSpPr>
        <p:spPr bwMode="auto">
          <a:xfrm>
            <a:off x="8051800" y="6543675"/>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F-25.01.01</a:t>
            </a:r>
          </a:p>
        </p:txBody>
      </p:sp>
      <p:sp>
        <p:nvSpPr>
          <p:cNvPr id="12292" name="Text Box 753">
            <a:extLst>
              <a:ext uri="{FF2B5EF4-FFF2-40B4-BE49-F238E27FC236}">
                <a16:creationId xmlns:a16="http://schemas.microsoft.com/office/drawing/2014/main" id="{210C5BCF-29CA-4A85-839E-51844F84C156}"/>
              </a:ext>
            </a:extLst>
          </p:cNvPr>
          <p:cNvSpPr txBox="1">
            <a:spLocks noChangeArrowheads="1"/>
          </p:cNvSpPr>
          <p:nvPr/>
        </p:nvSpPr>
        <p:spPr bwMode="auto">
          <a:xfrm>
            <a:off x="456878" y="4922269"/>
            <a:ext cx="8115725" cy="1815882"/>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upright, pull through a one eighth loop with quarter roll integrated into a forty-five degree knife-edge upline, perform a quarter knife-edge loop with half roll integrated into a forty five degree knife-edge upline, perform a quarter knife-edge loop with half roll integrated into a forty five degree knife-edge downline, perform a quarter knife-edge loop with half roll integrated into a forty five degree knife-edge downline, perform a one eighth knife-edge loop with quarter roll integrated, exit inverted.</a:t>
            </a:r>
            <a:endParaRPr lang="de-DE" altLang="de-DE" sz="1400" b="1" dirty="0"/>
          </a:p>
        </p:txBody>
      </p:sp>
      <p:sp>
        <p:nvSpPr>
          <p:cNvPr id="12293" name="Rectangle 140">
            <a:extLst>
              <a:ext uri="{FF2B5EF4-FFF2-40B4-BE49-F238E27FC236}">
                <a16:creationId xmlns:a16="http://schemas.microsoft.com/office/drawing/2014/main" id="{02525BB0-2156-472C-8473-F929F77EB23E}"/>
              </a:ext>
            </a:extLst>
          </p:cNvPr>
          <p:cNvSpPr>
            <a:spLocks noChangeArrowheads="1"/>
          </p:cNvSpPr>
          <p:nvPr/>
        </p:nvSpPr>
        <p:spPr bwMode="auto">
          <a:xfrm>
            <a:off x="1579536" y="81860"/>
            <a:ext cx="7412064"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b="1" dirty="0">
                <a:cs typeface="Arial" panose="020B0604020202020204" pitchFamily="34" charset="0"/>
              </a:rPr>
              <a:t>F-25.01 Square loop on Corner with quarter roll integrated, half roll integrated, half roll integrated, half roll integrated, quarter roll integrated  </a:t>
            </a:r>
          </a:p>
        </p:txBody>
      </p:sp>
      <p:pic>
        <p:nvPicPr>
          <p:cNvPr id="277" name="Picture 465" descr="messerflugflieger2">
            <a:extLst>
              <a:ext uri="{FF2B5EF4-FFF2-40B4-BE49-F238E27FC236}">
                <a16:creationId xmlns:a16="http://schemas.microsoft.com/office/drawing/2014/main" id="{64162B4E-89ED-4B85-888F-F195B92591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508446">
            <a:off x="4951615" y="2977500"/>
            <a:ext cx="1074737" cy="1316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8" name="Group 456">
            <a:extLst>
              <a:ext uri="{FF2B5EF4-FFF2-40B4-BE49-F238E27FC236}">
                <a16:creationId xmlns:a16="http://schemas.microsoft.com/office/drawing/2014/main" id="{E13EB225-454D-45D3-ADD0-CD4DAEB2963C}"/>
              </a:ext>
            </a:extLst>
          </p:cNvPr>
          <p:cNvGrpSpPr>
            <a:grpSpLocks/>
          </p:cNvGrpSpPr>
          <p:nvPr/>
        </p:nvGrpSpPr>
        <p:grpSpPr bwMode="auto">
          <a:xfrm rot="2637600" flipH="1">
            <a:off x="5016577" y="1476041"/>
            <a:ext cx="669925" cy="665162"/>
            <a:chOff x="4545" y="394"/>
            <a:chExt cx="392" cy="361"/>
          </a:xfrm>
        </p:grpSpPr>
        <p:sp>
          <p:nvSpPr>
            <p:cNvPr id="12312" name="AutoShape 457">
              <a:extLst>
                <a:ext uri="{FF2B5EF4-FFF2-40B4-BE49-F238E27FC236}">
                  <a16:creationId xmlns:a16="http://schemas.microsoft.com/office/drawing/2014/main" id="{FF3EAED7-5CCA-41C8-9358-EB3914B20DD2}"/>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12313" name="Freeform 458">
              <a:extLst>
                <a:ext uri="{FF2B5EF4-FFF2-40B4-BE49-F238E27FC236}">
                  <a16:creationId xmlns:a16="http://schemas.microsoft.com/office/drawing/2014/main" id="{3DD9E6B0-396E-4142-BA9B-EF41C7851A86}"/>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12314" name="Freeform 459">
              <a:extLst>
                <a:ext uri="{FF2B5EF4-FFF2-40B4-BE49-F238E27FC236}">
                  <a16:creationId xmlns:a16="http://schemas.microsoft.com/office/drawing/2014/main" id="{99CF0545-C6A9-4F03-A6DA-7874C6CB426C}"/>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12315" name="Freeform 460">
              <a:extLst>
                <a:ext uri="{FF2B5EF4-FFF2-40B4-BE49-F238E27FC236}">
                  <a16:creationId xmlns:a16="http://schemas.microsoft.com/office/drawing/2014/main" id="{429FD4C8-88EA-46B7-BF92-F9B7C1AE2657}"/>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12316" name="Freeform 461">
              <a:extLst>
                <a:ext uri="{FF2B5EF4-FFF2-40B4-BE49-F238E27FC236}">
                  <a16:creationId xmlns:a16="http://schemas.microsoft.com/office/drawing/2014/main" id="{CB57CFA4-36C5-4F40-B53D-B7B0DAF07749}"/>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12317" name="Freeform 462">
              <a:extLst>
                <a:ext uri="{FF2B5EF4-FFF2-40B4-BE49-F238E27FC236}">
                  <a16:creationId xmlns:a16="http://schemas.microsoft.com/office/drawing/2014/main" id="{912DE776-F594-4112-8ADD-FE0E37CC485C}"/>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12318" name="Line 463">
              <a:extLst>
                <a:ext uri="{FF2B5EF4-FFF2-40B4-BE49-F238E27FC236}">
                  <a16:creationId xmlns:a16="http://schemas.microsoft.com/office/drawing/2014/main" id="{0AE06EDB-4263-4177-A82A-9B97989881EC}"/>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pic>
        <p:nvPicPr>
          <p:cNvPr id="286" name="Picture 465" descr="messerflugflieger2">
            <a:extLst>
              <a:ext uri="{FF2B5EF4-FFF2-40B4-BE49-F238E27FC236}">
                <a16:creationId xmlns:a16="http://schemas.microsoft.com/office/drawing/2014/main" id="{3C4F312D-7FE4-47A1-8825-20EC775F578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531458">
            <a:off x="3094180" y="1129417"/>
            <a:ext cx="1076325" cy="1316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 Box 540">
            <a:extLst>
              <a:ext uri="{FF2B5EF4-FFF2-40B4-BE49-F238E27FC236}">
                <a16:creationId xmlns:a16="http://schemas.microsoft.com/office/drawing/2014/main" id="{97870544-70A8-49AB-B19A-703B5A7E582A}"/>
              </a:ext>
            </a:extLst>
          </p:cNvPr>
          <p:cNvSpPr txBox="1">
            <a:spLocks noChangeArrowheads="1"/>
          </p:cNvSpPr>
          <p:nvPr/>
        </p:nvSpPr>
        <p:spPr bwMode="auto">
          <a:xfrm>
            <a:off x="4505636" y="4481793"/>
            <a:ext cx="18637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400" b="1" dirty="0"/>
              <a:t>¼ roll </a:t>
            </a:r>
            <a:r>
              <a:rPr lang="de-DE" altLang="de-DE" sz="1400" b="1" dirty="0" err="1"/>
              <a:t>integrated</a:t>
            </a:r>
            <a:endParaRPr lang="de-DE" altLang="de-DE" sz="1400" b="1" dirty="0"/>
          </a:p>
        </p:txBody>
      </p:sp>
      <p:cxnSp>
        <p:nvCxnSpPr>
          <p:cNvPr id="105" name="Gerader Verbinder 104">
            <a:extLst>
              <a:ext uri="{FF2B5EF4-FFF2-40B4-BE49-F238E27FC236}">
                <a16:creationId xmlns:a16="http://schemas.microsoft.com/office/drawing/2014/main" id="{7A3C1ECE-2A8C-42E0-AB11-0458368864CE}"/>
              </a:ext>
            </a:extLst>
          </p:cNvPr>
          <p:cNvCxnSpPr>
            <a:cxnSpLocks/>
          </p:cNvCxnSpPr>
          <p:nvPr/>
        </p:nvCxnSpPr>
        <p:spPr bwMode="auto">
          <a:xfrm flipH="1">
            <a:off x="6561787" y="4776815"/>
            <a:ext cx="4936" cy="13491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 name="Group 456">
            <a:extLst>
              <a:ext uri="{FF2B5EF4-FFF2-40B4-BE49-F238E27FC236}">
                <a16:creationId xmlns:a16="http://schemas.microsoft.com/office/drawing/2014/main" id="{30BD2A3F-0EE2-43C4-94EB-BEC340543803}"/>
              </a:ext>
            </a:extLst>
          </p:cNvPr>
          <p:cNvGrpSpPr>
            <a:grpSpLocks/>
          </p:cNvGrpSpPr>
          <p:nvPr/>
        </p:nvGrpSpPr>
        <p:grpSpPr bwMode="auto">
          <a:xfrm rot="13384273" flipH="1">
            <a:off x="3300168" y="3206009"/>
            <a:ext cx="669925" cy="665162"/>
            <a:chOff x="4545" y="394"/>
            <a:chExt cx="392" cy="361"/>
          </a:xfrm>
        </p:grpSpPr>
        <p:sp>
          <p:nvSpPr>
            <p:cNvPr id="162" name="AutoShape 457">
              <a:extLst>
                <a:ext uri="{FF2B5EF4-FFF2-40B4-BE49-F238E27FC236}">
                  <a16:creationId xmlns:a16="http://schemas.microsoft.com/office/drawing/2014/main" id="{3CE57318-EAE0-4038-9EFC-AC29F764991A}"/>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163" name="Freeform 458">
              <a:extLst>
                <a:ext uri="{FF2B5EF4-FFF2-40B4-BE49-F238E27FC236}">
                  <a16:creationId xmlns:a16="http://schemas.microsoft.com/office/drawing/2014/main" id="{8C9D1322-8ABD-4649-AE97-4D95EDDD6F40}"/>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164" name="Freeform 459">
              <a:extLst>
                <a:ext uri="{FF2B5EF4-FFF2-40B4-BE49-F238E27FC236}">
                  <a16:creationId xmlns:a16="http://schemas.microsoft.com/office/drawing/2014/main" id="{7D78DEF2-91B2-4492-B667-B3697AE667FA}"/>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165" name="Freeform 460">
              <a:extLst>
                <a:ext uri="{FF2B5EF4-FFF2-40B4-BE49-F238E27FC236}">
                  <a16:creationId xmlns:a16="http://schemas.microsoft.com/office/drawing/2014/main" id="{44496C91-BD54-47C6-B6A8-2BB87B452F21}"/>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166" name="Freeform 461">
              <a:extLst>
                <a:ext uri="{FF2B5EF4-FFF2-40B4-BE49-F238E27FC236}">
                  <a16:creationId xmlns:a16="http://schemas.microsoft.com/office/drawing/2014/main" id="{00324127-B0C9-4C76-B670-2A8F36153F1F}"/>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167" name="Freeform 462">
              <a:extLst>
                <a:ext uri="{FF2B5EF4-FFF2-40B4-BE49-F238E27FC236}">
                  <a16:creationId xmlns:a16="http://schemas.microsoft.com/office/drawing/2014/main" id="{652476E7-7388-4FB3-B4DF-7F7222F1A0AD}"/>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168" name="Line 463">
              <a:extLst>
                <a:ext uri="{FF2B5EF4-FFF2-40B4-BE49-F238E27FC236}">
                  <a16:creationId xmlns:a16="http://schemas.microsoft.com/office/drawing/2014/main" id="{C399BDBC-605E-4267-81A5-9114BD9D5205}"/>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169" name="Text Box 540">
            <a:extLst>
              <a:ext uri="{FF2B5EF4-FFF2-40B4-BE49-F238E27FC236}">
                <a16:creationId xmlns:a16="http://schemas.microsoft.com/office/drawing/2014/main" id="{E811127B-D934-4EF2-96AF-46A3A6B6F264}"/>
              </a:ext>
            </a:extLst>
          </p:cNvPr>
          <p:cNvSpPr txBox="1">
            <a:spLocks noChangeArrowheads="1"/>
          </p:cNvSpPr>
          <p:nvPr/>
        </p:nvSpPr>
        <p:spPr bwMode="auto">
          <a:xfrm>
            <a:off x="6417789" y="2596094"/>
            <a:ext cx="17815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sp>
        <p:nvSpPr>
          <p:cNvPr id="172" name="Text Box 540">
            <a:extLst>
              <a:ext uri="{FF2B5EF4-FFF2-40B4-BE49-F238E27FC236}">
                <a16:creationId xmlns:a16="http://schemas.microsoft.com/office/drawing/2014/main" id="{7C17118A-E2DC-48CF-8966-51A83CA4364C}"/>
              </a:ext>
            </a:extLst>
          </p:cNvPr>
          <p:cNvSpPr txBox="1">
            <a:spLocks noChangeArrowheads="1"/>
          </p:cNvSpPr>
          <p:nvPr/>
        </p:nvSpPr>
        <p:spPr bwMode="auto">
          <a:xfrm>
            <a:off x="4009913" y="3267698"/>
            <a:ext cx="22824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 </a:t>
            </a:r>
            <a:br>
              <a:rPr lang="de-DE" altLang="de-DE" sz="1600" b="1" dirty="0"/>
            </a:br>
            <a:r>
              <a:rPr lang="de-DE" altLang="de-DE" sz="1600" b="1" dirty="0" err="1"/>
              <a:t>integrated</a:t>
            </a:r>
            <a:endParaRPr lang="de-DE" altLang="de-DE" sz="1600" b="1" dirty="0"/>
          </a:p>
        </p:txBody>
      </p:sp>
      <p:sp>
        <p:nvSpPr>
          <p:cNvPr id="175" name="Text Box 540">
            <a:extLst>
              <a:ext uri="{FF2B5EF4-FFF2-40B4-BE49-F238E27FC236}">
                <a16:creationId xmlns:a16="http://schemas.microsoft.com/office/drawing/2014/main" id="{DDC14A9D-FD01-44D6-9ED6-88DA5E3D5A14}"/>
              </a:ext>
            </a:extLst>
          </p:cNvPr>
          <p:cNvSpPr txBox="1">
            <a:spLocks noChangeArrowheads="1"/>
          </p:cNvSpPr>
          <p:nvPr/>
        </p:nvSpPr>
        <p:spPr bwMode="auto">
          <a:xfrm>
            <a:off x="4603791" y="710162"/>
            <a:ext cx="17815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sp>
        <p:nvSpPr>
          <p:cNvPr id="176" name="Text Box 540">
            <a:extLst>
              <a:ext uri="{FF2B5EF4-FFF2-40B4-BE49-F238E27FC236}">
                <a16:creationId xmlns:a16="http://schemas.microsoft.com/office/drawing/2014/main" id="{D1089CF8-39A8-434E-AF23-66DA9EACFF4A}"/>
              </a:ext>
            </a:extLst>
          </p:cNvPr>
          <p:cNvSpPr txBox="1">
            <a:spLocks noChangeArrowheads="1"/>
          </p:cNvSpPr>
          <p:nvPr/>
        </p:nvSpPr>
        <p:spPr bwMode="auto">
          <a:xfrm>
            <a:off x="873711" y="2534134"/>
            <a:ext cx="17815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grpSp>
        <p:nvGrpSpPr>
          <p:cNvPr id="177" name="Group 748">
            <a:extLst>
              <a:ext uri="{FF2B5EF4-FFF2-40B4-BE49-F238E27FC236}">
                <a16:creationId xmlns:a16="http://schemas.microsoft.com/office/drawing/2014/main" id="{69B10B30-F309-4F7C-A367-9626A10273A2}"/>
              </a:ext>
            </a:extLst>
          </p:cNvPr>
          <p:cNvGrpSpPr>
            <a:grpSpLocks/>
          </p:cNvGrpSpPr>
          <p:nvPr/>
        </p:nvGrpSpPr>
        <p:grpSpPr bwMode="auto">
          <a:xfrm rot="5598816" flipV="1">
            <a:off x="5222652" y="4094037"/>
            <a:ext cx="279747" cy="372265"/>
            <a:chOff x="2820" y="264"/>
            <a:chExt cx="420" cy="1452"/>
          </a:xfrm>
        </p:grpSpPr>
        <p:sp>
          <p:nvSpPr>
            <p:cNvPr id="178" name="Line 749">
              <a:extLst>
                <a:ext uri="{FF2B5EF4-FFF2-40B4-BE49-F238E27FC236}">
                  <a16:creationId xmlns:a16="http://schemas.microsoft.com/office/drawing/2014/main" id="{9441773D-D09E-45C0-88ED-94338D24E03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79" name="Group 750">
              <a:extLst>
                <a:ext uri="{FF2B5EF4-FFF2-40B4-BE49-F238E27FC236}">
                  <a16:creationId xmlns:a16="http://schemas.microsoft.com/office/drawing/2014/main" id="{2EB1A09B-C15B-4E66-87E7-CD8AAB3BE61D}"/>
                </a:ext>
              </a:extLst>
            </p:cNvPr>
            <p:cNvGrpSpPr>
              <a:grpSpLocks/>
            </p:cNvGrpSpPr>
            <p:nvPr/>
          </p:nvGrpSpPr>
          <p:grpSpPr bwMode="auto">
            <a:xfrm>
              <a:off x="2940" y="264"/>
              <a:ext cx="300" cy="1452"/>
              <a:chOff x="2940" y="264"/>
              <a:chExt cx="300" cy="1452"/>
            </a:xfrm>
          </p:grpSpPr>
          <p:grpSp>
            <p:nvGrpSpPr>
              <p:cNvPr id="180" name="Group 751">
                <a:extLst>
                  <a:ext uri="{FF2B5EF4-FFF2-40B4-BE49-F238E27FC236}">
                    <a16:creationId xmlns:a16="http://schemas.microsoft.com/office/drawing/2014/main" id="{82D4469D-4101-4516-971B-69C15F4E994C}"/>
                  </a:ext>
                </a:extLst>
              </p:cNvPr>
              <p:cNvGrpSpPr>
                <a:grpSpLocks/>
              </p:cNvGrpSpPr>
              <p:nvPr/>
            </p:nvGrpSpPr>
            <p:grpSpPr bwMode="auto">
              <a:xfrm>
                <a:off x="2940" y="264"/>
                <a:ext cx="252" cy="1368"/>
                <a:chOff x="3024" y="732"/>
                <a:chExt cx="252" cy="1368"/>
              </a:xfrm>
            </p:grpSpPr>
            <p:grpSp>
              <p:nvGrpSpPr>
                <p:cNvPr id="183" name="Group 752">
                  <a:extLst>
                    <a:ext uri="{FF2B5EF4-FFF2-40B4-BE49-F238E27FC236}">
                      <a16:creationId xmlns:a16="http://schemas.microsoft.com/office/drawing/2014/main" id="{3BAC8E33-ABF8-4E34-A753-3CEA0FB5F95E}"/>
                    </a:ext>
                  </a:extLst>
                </p:cNvPr>
                <p:cNvGrpSpPr>
                  <a:grpSpLocks/>
                </p:cNvGrpSpPr>
                <p:nvPr/>
              </p:nvGrpSpPr>
              <p:grpSpPr bwMode="auto">
                <a:xfrm>
                  <a:off x="3024" y="732"/>
                  <a:ext cx="252" cy="1368"/>
                  <a:chOff x="3168" y="1008"/>
                  <a:chExt cx="484" cy="2448"/>
                </a:xfrm>
              </p:grpSpPr>
              <p:grpSp>
                <p:nvGrpSpPr>
                  <p:cNvPr id="185" name="Group 753">
                    <a:extLst>
                      <a:ext uri="{FF2B5EF4-FFF2-40B4-BE49-F238E27FC236}">
                        <a16:creationId xmlns:a16="http://schemas.microsoft.com/office/drawing/2014/main" id="{1E9A4730-4CC4-4184-99A6-C4BA0451CCFE}"/>
                      </a:ext>
                    </a:extLst>
                  </p:cNvPr>
                  <p:cNvGrpSpPr>
                    <a:grpSpLocks/>
                  </p:cNvGrpSpPr>
                  <p:nvPr/>
                </p:nvGrpSpPr>
                <p:grpSpPr bwMode="auto">
                  <a:xfrm>
                    <a:off x="3168" y="1008"/>
                    <a:ext cx="484" cy="2448"/>
                    <a:chOff x="2256" y="864"/>
                    <a:chExt cx="532" cy="2448"/>
                  </a:xfrm>
                </p:grpSpPr>
                <p:sp>
                  <p:nvSpPr>
                    <p:cNvPr id="188" name="Freeform 754">
                      <a:extLst>
                        <a:ext uri="{FF2B5EF4-FFF2-40B4-BE49-F238E27FC236}">
                          <a16:creationId xmlns:a16="http://schemas.microsoft.com/office/drawing/2014/main" id="{AD3589A1-BF85-4C25-BCB5-632EF9A2109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9" name="Freeform 755">
                      <a:extLst>
                        <a:ext uri="{FF2B5EF4-FFF2-40B4-BE49-F238E27FC236}">
                          <a16:creationId xmlns:a16="http://schemas.microsoft.com/office/drawing/2014/main" id="{D6D31D08-1171-4414-82D4-668818EEAC97}"/>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6" name="Freeform 756">
                    <a:extLst>
                      <a:ext uri="{FF2B5EF4-FFF2-40B4-BE49-F238E27FC236}">
                        <a16:creationId xmlns:a16="http://schemas.microsoft.com/office/drawing/2014/main" id="{0B42E75A-CFB3-400F-BDB1-FA9A6AAB4B57}"/>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87" name="Freeform 757">
                    <a:extLst>
                      <a:ext uri="{FF2B5EF4-FFF2-40B4-BE49-F238E27FC236}">
                        <a16:creationId xmlns:a16="http://schemas.microsoft.com/office/drawing/2014/main" id="{A745941B-7653-410A-86D8-AACE9260E809}"/>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4" name="Line 758">
                  <a:extLst>
                    <a:ext uri="{FF2B5EF4-FFF2-40B4-BE49-F238E27FC236}">
                      <a16:creationId xmlns:a16="http://schemas.microsoft.com/office/drawing/2014/main" id="{A30FD652-155E-4E47-A5E0-D1E2F98140E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1" name="AutoShape 759">
                <a:extLst>
                  <a:ext uri="{FF2B5EF4-FFF2-40B4-BE49-F238E27FC236}">
                    <a16:creationId xmlns:a16="http://schemas.microsoft.com/office/drawing/2014/main" id="{4D6B915E-E884-433C-8FF2-5C5E3FADA7B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2" name="Line 760">
                <a:extLst>
                  <a:ext uri="{FF2B5EF4-FFF2-40B4-BE49-F238E27FC236}">
                    <a16:creationId xmlns:a16="http://schemas.microsoft.com/office/drawing/2014/main" id="{BAF98225-5687-4627-84D0-A88153EA61D6}"/>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237" name="AutoShape 657">
            <a:extLst>
              <a:ext uri="{FF2B5EF4-FFF2-40B4-BE49-F238E27FC236}">
                <a16:creationId xmlns:a16="http://schemas.microsoft.com/office/drawing/2014/main" id="{AA8F26B3-BF61-4F0D-B5C2-82542E6141CC}"/>
              </a:ext>
            </a:extLst>
          </p:cNvPr>
          <p:cNvSpPr>
            <a:spLocks noChangeArrowheads="1"/>
          </p:cNvSpPr>
          <p:nvPr/>
        </p:nvSpPr>
        <p:spPr bwMode="auto">
          <a:xfrm rot="10800000" flipH="1">
            <a:off x="2895136" y="425898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238" name="Group 746">
            <a:extLst>
              <a:ext uri="{FF2B5EF4-FFF2-40B4-BE49-F238E27FC236}">
                <a16:creationId xmlns:a16="http://schemas.microsoft.com/office/drawing/2014/main" id="{66934817-E8F0-4B08-9879-C5DF9649EA05}"/>
              </a:ext>
            </a:extLst>
          </p:cNvPr>
          <p:cNvGrpSpPr>
            <a:grpSpLocks/>
          </p:cNvGrpSpPr>
          <p:nvPr/>
        </p:nvGrpSpPr>
        <p:grpSpPr bwMode="auto">
          <a:xfrm rot="-5400000">
            <a:off x="2406170" y="4113054"/>
            <a:ext cx="311150" cy="490537"/>
            <a:chOff x="2820" y="264"/>
            <a:chExt cx="420" cy="1452"/>
          </a:xfrm>
        </p:grpSpPr>
        <p:sp>
          <p:nvSpPr>
            <p:cNvPr id="239" name="Line 747">
              <a:extLst>
                <a:ext uri="{FF2B5EF4-FFF2-40B4-BE49-F238E27FC236}">
                  <a16:creationId xmlns:a16="http://schemas.microsoft.com/office/drawing/2014/main" id="{9B5C0ADC-0025-49E5-B132-7EBBC51B0D03}"/>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40" name="Group 748">
              <a:extLst>
                <a:ext uri="{FF2B5EF4-FFF2-40B4-BE49-F238E27FC236}">
                  <a16:creationId xmlns:a16="http://schemas.microsoft.com/office/drawing/2014/main" id="{9E6448C7-72E3-449E-B663-2C3EB708011A}"/>
                </a:ext>
              </a:extLst>
            </p:cNvPr>
            <p:cNvGrpSpPr>
              <a:grpSpLocks/>
            </p:cNvGrpSpPr>
            <p:nvPr/>
          </p:nvGrpSpPr>
          <p:grpSpPr bwMode="auto">
            <a:xfrm>
              <a:off x="2940" y="264"/>
              <a:ext cx="300" cy="1452"/>
              <a:chOff x="2940" y="264"/>
              <a:chExt cx="300" cy="1452"/>
            </a:xfrm>
          </p:grpSpPr>
          <p:grpSp>
            <p:nvGrpSpPr>
              <p:cNvPr id="241" name="Group 749">
                <a:extLst>
                  <a:ext uri="{FF2B5EF4-FFF2-40B4-BE49-F238E27FC236}">
                    <a16:creationId xmlns:a16="http://schemas.microsoft.com/office/drawing/2014/main" id="{BB2CDDE9-CD64-4708-A294-7003ED47C067}"/>
                  </a:ext>
                </a:extLst>
              </p:cNvPr>
              <p:cNvGrpSpPr>
                <a:grpSpLocks/>
              </p:cNvGrpSpPr>
              <p:nvPr/>
            </p:nvGrpSpPr>
            <p:grpSpPr bwMode="auto">
              <a:xfrm>
                <a:off x="2940" y="264"/>
                <a:ext cx="252" cy="1368"/>
                <a:chOff x="3024" y="732"/>
                <a:chExt cx="252" cy="1368"/>
              </a:xfrm>
            </p:grpSpPr>
            <p:grpSp>
              <p:nvGrpSpPr>
                <p:cNvPr id="244" name="Group 750">
                  <a:extLst>
                    <a:ext uri="{FF2B5EF4-FFF2-40B4-BE49-F238E27FC236}">
                      <a16:creationId xmlns:a16="http://schemas.microsoft.com/office/drawing/2014/main" id="{DC064936-4C8C-41B5-BD16-98E2686FE324}"/>
                    </a:ext>
                  </a:extLst>
                </p:cNvPr>
                <p:cNvGrpSpPr>
                  <a:grpSpLocks/>
                </p:cNvGrpSpPr>
                <p:nvPr/>
              </p:nvGrpSpPr>
              <p:grpSpPr bwMode="auto">
                <a:xfrm>
                  <a:off x="3024" y="732"/>
                  <a:ext cx="252" cy="1368"/>
                  <a:chOff x="3168" y="1008"/>
                  <a:chExt cx="484" cy="2448"/>
                </a:xfrm>
              </p:grpSpPr>
              <p:grpSp>
                <p:nvGrpSpPr>
                  <p:cNvPr id="246" name="Group 751">
                    <a:extLst>
                      <a:ext uri="{FF2B5EF4-FFF2-40B4-BE49-F238E27FC236}">
                        <a16:creationId xmlns:a16="http://schemas.microsoft.com/office/drawing/2014/main" id="{32D73D5D-2D30-4A98-A7B6-0F5551DB95F8}"/>
                      </a:ext>
                    </a:extLst>
                  </p:cNvPr>
                  <p:cNvGrpSpPr>
                    <a:grpSpLocks/>
                  </p:cNvGrpSpPr>
                  <p:nvPr/>
                </p:nvGrpSpPr>
                <p:grpSpPr bwMode="auto">
                  <a:xfrm>
                    <a:off x="3168" y="1008"/>
                    <a:ext cx="484" cy="2448"/>
                    <a:chOff x="2256" y="864"/>
                    <a:chExt cx="532" cy="2448"/>
                  </a:xfrm>
                </p:grpSpPr>
                <p:sp>
                  <p:nvSpPr>
                    <p:cNvPr id="249" name="Freeform 752">
                      <a:extLst>
                        <a:ext uri="{FF2B5EF4-FFF2-40B4-BE49-F238E27FC236}">
                          <a16:creationId xmlns:a16="http://schemas.microsoft.com/office/drawing/2014/main" id="{E763894F-D459-446F-B595-C11EEF7B8375}"/>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50" name="Freeform 753">
                      <a:extLst>
                        <a:ext uri="{FF2B5EF4-FFF2-40B4-BE49-F238E27FC236}">
                          <a16:creationId xmlns:a16="http://schemas.microsoft.com/office/drawing/2014/main" id="{9831E391-0067-467C-9BB3-565763F8294B}"/>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47" name="Freeform 754">
                    <a:extLst>
                      <a:ext uri="{FF2B5EF4-FFF2-40B4-BE49-F238E27FC236}">
                        <a16:creationId xmlns:a16="http://schemas.microsoft.com/office/drawing/2014/main" id="{B95DC17E-C54B-44CC-9F78-33FCCFC7F56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48" name="Freeform 755">
                    <a:extLst>
                      <a:ext uri="{FF2B5EF4-FFF2-40B4-BE49-F238E27FC236}">
                        <a16:creationId xmlns:a16="http://schemas.microsoft.com/office/drawing/2014/main" id="{8692A68F-85BC-4115-8824-A8E3FFFF793D}"/>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45" name="Line 756">
                  <a:extLst>
                    <a:ext uri="{FF2B5EF4-FFF2-40B4-BE49-F238E27FC236}">
                      <a16:creationId xmlns:a16="http://schemas.microsoft.com/office/drawing/2014/main" id="{12FFE91C-89D7-4962-A19E-A9748876991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42" name="AutoShape 757">
                <a:extLst>
                  <a:ext uri="{FF2B5EF4-FFF2-40B4-BE49-F238E27FC236}">
                    <a16:creationId xmlns:a16="http://schemas.microsoft.com/office/drawing/2014/main" id="{0DA8CF40-E439-4723-BEA8-91AC3D0D081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43" name="Line 758">
                <a:extLst>
                  <a:ext uri="{FF2B5EF4-FFF2-40B4-BE49-F238E27FC236}">
                    <a16:creationId xmlns:a16="http://schemas.microsoft.com/office/drawing/2014/main" id="{CFDA8F35-C02E-43F4-8813-5459BF53DC3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251" name="AutoShape 561">
            <a:extLst>
              <a:ext uri="{FF2B5EF4-FFF2-40B4-BE49-F238E27FC236}">
                <a16:creationId xmlns:a16="http://schemas.microsoft.com/office/drawing/2014/main" id="{3FB33DFB-F3D0-41B9-9888-5CEAEA1B1C2F}"/>
              </a:ext>
            </a:extLst>
          </p:cNvPr>
          <p:cNvSpPr>
            <a:spLocks noChangeArrowheads="1"/>
          </p:cNvSpPr>
          <p:nvPr/>
        </p:nvSpPr>
        <p:spPr bwMode="auto">
          <a:xfrm>
            <a:off x="6479890" y="4179212"/>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257" name="Group 658">
            <a:extLst>
              <a:ext uri="{FF2B5EF4-FFF2-40B4-BE49-F238E27FC236}">
                <a16:creationId xmlns:a16="http://schemas.microsoft.com/office/drawing/2014/main" id="{13F3F0F2-8A50-4855-937B-61B4F3039295}"/>
              </a:ext>
            </a:extLst>
          </p:cNvPr>
          <p:cNvGrpSpPr>
            <a:grpSpLocks/>
          </p:cNvGrpSpPr>
          <p:nvPr/>
        </p:nvGrpSpPr>
        <p:grpSpPr bwMode="auto">
          <a:xfrm rot="5400000" flipV="1">
            <a:off x="6016945" y="4024029"/>
            <a:ext cx="311150" cy="490538"/>
            <a:chOff x="2820" y="264"/>
            <a:chExt cx="420" cy="1452"/>
          </a:xfrm>
        </p:grpSpPr>
        <p:sp>
          <p:nvSpPr>
            <p:cNvPr id="258" name="Line 659">
              <a:extLst>
                <a:ext uri="{FF2B5EF4-FFF2-40B4-BE49-F238E27FC236}">
                  <a16:creationId xmlns:a16="http://schemas.microsoft.com/office/drawing/2014/main" id="{E19ED55B-0C82-476C-B86C-DEF05BD0C97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59" name="Group 660">
              <a:extLst>
                <a:ext uri="{FF2B5EF4-FFF2-40B4-BE49-F238E27FC236}">
                  <a16:creationId xmlns:a16="http://schemas.microsoft.com/office/drawing/2014/main" id="{BE608E25-768D-4F35-80C9-B77838963B4D}"/>
                </a:ext>
              </a:extLst>
            </p:cNvPr>
            <p:cNvGrpSpPr>
              <a:grpSpLocks/>
            </p:cNvGrpSpPr>
            <p:nvPr/>
          </p:nvGrpSpPr>
          <p:grpSpPr bwMode="auto">
            <a:xfrm>
              <a:off x="2940" y="264"/>
              <a:ext cx="300" cy="1452"/>
              <a:chOff x="2940" y="264"/>
              <a:chExt cx="300" cy="1452"/>
            </a:xfrm>
          </p:grpSpPr>
          <p:grpSp>
            <p:nvGrpSpPr>
              <p:cNvPr id="260" name="Group 661">
                <a:extLst>
                  <a:ext uri="{FF2B5EF4-FFF2-40B4-BE49-F238E27FC236}">
                    <a16:creationId xmlns:a16="http://schemas.microsoft.com/office/drawing/2014/main" id="{3170E53B-5296-4AF2-8598-373C8A4552DA}"/>
                  </a:ext>
                </a:extLst>
              </p:cNvPr>
              <p:cNvGrpSpPr>
                <a:grpSpLocks/>
              </p:cNvGrpSpPr>
              <p:nvPr/>
            </p:nvGrpSpPr>
            <p:grpSpPr bwMode="auto">
              <a:xfrm>
                <a:off x="2940" y="264"/>
                <a:ext cx="252" cy="1368"/>
                <a:chOff x="3024" y="732"/>
                <a:chExt cx="252" cy="1368"/>
              </a:xfrm>
            </p:grpSpPr>
            <p:grpSp>
              <p:nvGrpSpPr>
                <p:cNvPr id="263" name="Group 662">
                  <a:extLst>
                    <a:ext uri="{FF2B5EF4-FFF2-40B4-BE49-F238E27FC236}">
                      <a16:creationId xmlns:a16="http://schemas.microsoft.com/office/drawing/2014/main" id="{9C00801E-DBE5-48EF-8293-E72E99EA6C72}"/>
                    </a:ext>
                  </a:extLst>
                </p:cNvPr>
                <p:cNvGrpSpPr>
                  <a:grpSpLocks/>
                </p:cNvGrpSpPr>
                <p:nvPr/>
              </p:nvGrpSpPr>
              <p:grpSpPr bwMode="auto">
                <a:xfrm>
                  <a:off x="3024" y="732"/>
                  <a:ext cx="252" cy="1368"/>
                  <a:chOff x="3168" y="1008"/>
                  <a:chExt cx="484" cy="2448"/>
                </a:xfrm>
              </p:grpSpPr>
              <p:grpSp>
                <p:nvGrpSpPr>
                  <p:cNvPr id="265" name="Group 663">
                    <a:extLst>
                      <a:ext uri="{FF2B5EF4-FFF2-40B4-BE49-F238E27FC236}">
                        <a16:creationId xmlns:a16="http://schemas.microsoft.com/office/drawing/2014/main" id="{839223E0-7024-47C5-BE6E-F516A1987A6B}"/>
                      </a:ext>
                    </a:extLst>
                  </p:cNvPr>
                  <p:cNvGrpSpPr>
                    <a:grpSpLocks/>
                  </p:cNvGrpSpPr>
                  <p:nvPr/>
                </p:nvGrpSpPr>
                <p:grpSpPr bwMode="auto">
                  <a:xfrm>
                    <a:off x="3168" y="1008"/>
                    <a:ext cx="484" cy="2448"/>
                    <a:chOff x="2256" y="864"/>
                    <a:chExt cx="532" cy="2448"/>
                  </a:xfrm>
                </p:grpSpPr>
                <p:sp>
                  <p:nvSpPr>
                    <p:cNvPr id="268" name="Freeform 664">
                      <a:extLst>
                        <a:ext uri="{FF2B5EF4-FFF2-40B4-BE49-F238E27FC236}">
                          <a16:creationId xmlns:a16="http://schemas.microsoft.com/office/drawing/2014/main" id="{805D2C07-98AA-4D62-AB8E-746C34062517}"/>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69" name="Freeform 665">
                      <a:extLst>
                        <a:ext uri="{FF2B5EF4-FFF2-40B4-BE49-F238E27FC236}">
                          <a16:creationId xmlns:a16="http://schemas.microsoft.com/office/drawing/2014/main" id="{CB0E37DB-8E7C-4BDE-AA8C-34BA32E3575D}"/>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66" name="Freeform 666">
                    <a:extLst>
                      <a:ext uri="{FF2B5EF4-FFF2-40B4-BE49-F238E27FC236}">
                        <a16:creationId xmlns:a16="http://schemas.microsoft.com/office/drawing/2014/main" id="{2E91E110-3564-446B-B7F7-281859688DE7}"/>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67" name="Freeform 667">
                    <a:extLst>
                      <a:ext uri="{FF2B5EF4-FFF2-40B4-BE49-F238E27FC236}">
                        <a16:creationId xmlns:a16="http://schemas.microsoft.com/office/drawing/2014/main" id="{44EB60E3-73AA-4524-B7AE-6A9B13064435}"/>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64" name="Line 668">
                  <a:extLst>
                    <a:ext uri="{FF2B5EF4-FFF2-40B4-BE49-F238E27FC236}">
                      <a16:creationId xmlns:a16="http://schemas.microsoft.com/office/drawing/2014/main" id="{0EE78EF5-867A-4BBF-9845-CAD2A96C425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61" name="AutoShape 669">
                <a:extLst>
                  <a:ext uri="{FF2B5EF4-FFF2-40B4-BE49-F238E27FC236}">
                    <a16:creationId xmlns:a16="http://schemas.microsoft.com/office/drawing/2014/main" id="{5379496B-3D57-47B6-B636-1C5BA138837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62" name="Line 670">
                <a:extLst>
                  <a:ext uri="{FF2B5EF4-FFF2-40B4-BE49-F238E27FC236}">
                    <a16:creationId xmlns:a16="http://schemas.microsoft.com/office/drawing/2014/main" id="{6BA2BDF3-3001-40C9-B7F6-D076DD6C310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cxnSp>
        <p:nvCxnSpPr>
          <p:cNvPr id="29" name="Gerader Verbinder 28">
            <a:extLst>
              <a:ext uri="{FF2B5EF4-FFF2-40B4-BE49-F238E27FC236}">
                <a16:creationId xmlns:a16="http://schemas.microsoft.com/office/drawing/2014/main" id="{5D79CEC3-7914-4F0E-A7FA-1F9D02C8C10A}"/>
              </a:ext>
            </a:extLst>
          </p:cNvPr>
          <p:cNvCxnSpPr/>
          <p:nvPr/>
        </p:nvCxnSpPr>
        <p:spPr bwMode="auto">
          <a:xfrm flipH="1">
            <a:off x="4139618" y="4046039"/>
            <a:ext cx="116461" cy="127369"/>
          </a:xfrm>
          <a:prstGeom prst="line">
            <a:avLst/>
          </a:prstGeom>
          <a:solidFill>
            <a:schemeClr val="accent1"/>
          </a:solidFill>
          <a:ln w="25400" cap="flat" cmpd="sng" algn="ctr">
            <a:solidFill>
              <a:srgbClr val="FFFF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7" name="Gerader Verbinder 296">
            <a:extLst>
              <a:ext uri="{FF2B5EF4-FFF2-40B4-BE49-F238E27FC236}">
                <a16:creationId xmlns:a16="http://schemas.microsoft.com/office/drawing/2014/main" id="{24708C9E-A7B7-4992-9B40-488B5F4E8415}"/>
              </a:ext>
            </a:extLst>
          </p:cNvPr>
          <p:cNvCxnSpPr>
            <a:cxnSpLocks/>
          </p:cNvCxnSpPr>
          <p:nvPr/>
        </p:nvCxnSpPr>
        <p:spPr bwMode="auto">
          <a:xfrm rot="16200000" flipH="1">
            <a:off x="4780245" y="4123103"/>
            <a:ext cx="116461" cy="127369"/>
          </a:xfrm>
          <a:prstGeom prst="line">
            <a:avLst/>
          </a:prstGeom>
          <a:solidFill>
            <a:schemeClr val="accent1"/>
          </a:solidFill>
          <a:ln w="254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Gerader Verbinder 31">
            <a:extLst>
              <a:ext uri="{FF2B5EF4-FFF2-40B4-BE49-F238E27FC236}">
                <a16:creationId xmlns:a16="http://schemas.microsoft.com/office/drawing/2014/main" id="{AB0E1DF5-5B07-4E10-85B5-D1445C956F9C}"/>
              </a:ext>
            </a:extLst>
          </p:cNvPr>
          <p:cNvCxnSpPr/>
          <p:nvPr/>
        </p:nvCxnSpPr>
        <p:spPr bwMode="auto">
          <a:xfrm>
            <a:off x="4478911" y="4280311"/>
            <a:ext cx="0" cy="175714"/>
          </a:xfrm>
          <a:prstGeom prst="line">
            <a:avLst/>
          </a:prstGeom>
          <a:solidFill>
            <a:schemeClr val="accent1"/>
          </a:solidFill>
          <a:ln w="254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 name="Gerader Verbinder 298">
            <a:extLst>
              <a:ext uri="{FF2B5EF4-FFF2-40B4-BE49-F238E27FC236}">
                <a16:creationId xmlns:a16="http://schemas.microsoft.com/office/drawing/2014/main" id="{55B72BE3-5D2E-45B3-81FA-2D4EED9622C1}"/>
              </a:ext>
            </a:extLst>
          </p:cNvPr>
          <p:cNvCxnSpPr/>
          <p:nvPr/>
        </p:nvCxnSpPr>
        <p:spPr bwMode="auto">
          <a:xfrm>
            <a:off x="4549237" y="4148152"/>
            <a:ext cx="0" cy="175714"/>
          </a:xfrm>
          <a:prstGeom prst="line">
            <a:avLst/>
          </a:prstGeom>
          <a:solidFill>
            <a:schemeClr val="accent1"/>
          </a:solidFill>
          <a:ln w="25400" cap="flat" cmpd="sng" algn="ctr">
            <a:solidFill>
              <a:srgbClr val="FFFF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00" name="Group 265">
            <a:extLst>
              <a:ext uri="{FF2B5EF4-FFF2-40B4-BE49-F238E27FC236}">
                <a16:creationId xmlns:a16="http://schemas.microsoft.com/office/drawing/2014/main" id="{908EEF8F-585F-4321-935F-14D6D39A5DF0}"/>
              </a:ext>
            </a:extLst>
          </p:cNvPr>
          <p:cNvGrpSpPr>
            <a:grpSpLocks/>
          </p:cNvGrpSpPr>
          <p:nvPr/>
        </p:nvGrpSpPr>
        <p:grpSpPr bwMode="auto">
          <a:xfrm rot="7722958" flipH="1" flipV="1">
            <a:off x="5762636" y="2818638"/>
            <a:ext cx="713742" cy="268261"/>
            <a:chOff x="4875" y="7237"/>
            <a:chExt cx="4230" cy="1883"/>
          </a:xfrm>
        </p:grpSpPr>
        <p:sp>
          <p:nvSpPr>
            <p:cNvPr id="301" name="Arc 266">
              <a:extLst>
                <a:ext uri="{FF2B5EF4-FFF2-40B4-BE49-F238E27FC236}">
                  <a16:creationId xmlns:a16="http://schemas.microsoft.com/office/drawing/2014/main" id="{BA0E0A00-887D-4B82-A781-CAAA8A57E71C}"/>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02" name="AutoShape 267">
              <a:extLst>
                <a:ext uri="{FF2B5EF4-FFF2-40B4-BE49-F238E27FC236}">
                  <a16:creationId xmlns:a16="http://schemas.microsoft.com/office/drawing/2014/main" id="{F886B8F9-9BC9-42B2-BE83-D8C72F7830D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cxnSp>
        <p:nvCxnSpPr>
          <p:cNvPr id="34" name="Gerader Verbinder 33">
            <a:extLst>
              <a:ext uri="{FF2B5EF4-FFF2-40B4-BE49-F238E27FC236}">
                <a16:creationId xmlns:a16="http://schemas.microsoft.com/office/drawing/2014/main" id="{D0555D09-DBDC-4A45-A342-708652AACB88}"/>
              </a:ext>
            </a:extLst>
          </p:cNvPr>
          <p:cNvCxnSpPr>
            <a:cxnSpLocks/>
          </p:cNvCxnSpPr>
          <p:nvPr/>
        </p:nvCxnSpPr>
        <p:spPr bwMode="auto">
          <a:xfrm flipH="1">
            <a:off x="5970336" y="2439560"/>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5" name="Gerader Verbinder 304">
            <a:extLst>
              <a:ext uri="{FF2B5EF4-FFF2-40B4-BE49-F238E27FC236}">
                <a16:creationId xmlns:a16="http://schemas.microsoft.com/office/drawing/2014/main" id="{59BB9E0D-C691-4AF3-9D0E-B9CD20F97F5C}"/>
              </a:ext>
            </a:extLst>
          </p:cNvPr>
          <p:cNvCxnSpPr>
            <a:cxnSpLocks/>
          </p:cNvCxnSpPr>
          <p:nvPr/>
        </p:nvCxnSpPr>
        <p:spPr bwMode="auto">
          <a:xfrm>
            <a:off x="5989497" y="2936380"/>
            <a:ext cx="115205" cy="99611"/>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 name="Gerader Verbinder 308">
            <a:extLst>
              <a:ext uri="{FF2B5EF4-FFF2-40B4-BE49-F238E27FC236}">
                <a16:creationId xmlns:a16="http://schemas.microsoft.com/office/drawing/2014/main" id="{4DF84217-6D05-4888-9ED0-94DACA10A85D}"/>
              </a:ext>
            </a:extLst>
          </p:cNvPr>
          <p:cNvCxnSpPr>
            <a:cxnSpLocks/>
          </p:cNvCxnSpPr>
          <p:nvPr/>
        </p:nvCxnSpPr>
        <p:spPr bwMode="auto">
          <a:xfrm flipH="1">
            <a:off x="3003883" y="2961946"/>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0" name="Gerader Verbinder 309">
            <a:extLst>
              <a:ext uri="{FF2B5EF4-FFF2-40B4-BE49-F238E27FC236}">
                <a16:creationId xmlns:a16="http://schemas.microsoft.com/office/drawing/2014/main" id="{99E1D10C-E3F9-4B30-B614-99A63012D59C}"/>
              </a:ext>
            </a:extLst>
          </p:cNvPr>
          <p:cNvCxnSpPr>
            <a:cxnSpLocks/>
          </p:cNvCxnSpPr>
          <p:nvPr/>
        </p:nvCxnSpPr>
        <p:spPr bwMode="auto">
          <a:xfrm flipH="1">
            <a:off x="4800627" y="1268852"/>
            <a:ext cx="111179" cy="116257"/>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2" name="Gerader Verbinder 311">
            <a:extLst>
              <a:ext uri="{FF2B5EF4-FFF2-40B4-BE49-F238E27FC236}">
                <a16:creationId xmlns:a16="http://schemas.microsoft.com/office/drawing/2014/main" id="{05DB4ADF-189F-4720-8EC9-73899689490D}"/>
              </a:ext>
            </a:extLst>
          </p:cNvPr>
          <p:cNvCxnSpPr>
            <a:cxnSpLocks/>
          </p:cNvCxnSpPr>
          <p:nvPr/>
        </p:nvCxnSpPr>
        <p:spPr bwMode="auto">
          <a:xfrm rot="5400000" flipH="1">
            <a:off x="4207918" y="1236382"/>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3" name="Gerader Verbinder 312">
            <a:extLst>
              <a:ext uri="{FF2B5EF4-FFF2-40B4-BE49-F238E27FC236}">
                <a16:creationId xmlns:a16="http://schemas.microsoft.com/office/drawing/2014/main" id="{6396116D-B631-4927-B702-D3FA6D7F91DF}"/>
              </a:ext>
            </a:extLst>
          </p:cNvPr>
          <p:cNvCxnSpPr>
            <a:cxnSpLocks/>
          </p:cNvCxnSpPr>
          <p:nvPr/>
        </p:nvCxnSpPr>
        <p:spPr bwMode="auto">
          <a:xfrm rot="5400000" flipH="1">
            <a:off x="2999247" y="2422921"/>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14" name="Group 265">
            <a:extLst>
              <a:ext uri="{FF2B5EF4-FFF2-40B4-BE49-F238E27FC236}">
                <a16:creationId xmlns:a16="http://schemas.microsoft.com/office/drawing/2014/main" id="{A9C13B50-E593-41D4-A9C0-8C320BDA2ED0}"/>
              </a:ext>
            </a:extLst>
          </p:cNvPr>
          <p:cNvGrpSpPr>
            <a:grpSpLocks/>
          </p:cNvGrpSpPr>
          <p:nvPr/>
        </p:nvGrpSpPr>
        <p:grpSpPr bwMode="auto">
          <a:xfrm rot="2476261" flipH="1" flipV="1">
            <a:off x="4375210" y="1034501"/>
            <a:ext cx="713742" cy="268261"/>
            <a:chOff x="4875" y="7237"/>
            <a:chExt cx="4230" cy="1883"/>
          </a:xfrm>
        </p:grpSpPr>
        <p:sp>
          <p:nvSpPr>
            <p:cNvPr id="315" name="Arc 266">
              <a:extLst>
                <a:ext uri="{FF2B5EF4-FFF2-40B4-BE49-F238E27FC236}">
                  <a16:creationId xmlns:a16="http://schemas.microsoft.com/office/drawing/2014/main" id="{2F3AAD0B-9B9A-44F9-9DFA-386028AF20C3}"/>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16" name="AutoShape 267">
              <a:extLst>
                <a:ext uri="{FF2B5EF4-FFF2-40B4-BE49-F238E27FC236}">
                  <a16:creationId xmlns:a16="http://schemas.microsoft.com/office/drawing/2014/main" id="{69BA8FE8-4ECF-4BBD-88E7-A0FA67DAF58E}"/>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317" name="Group 265">
            <a:extLst>
              <a:ext uri="{FF2B5EF4-FFF2-40B4-BE49-F238E27FC236}">
                <a16:creationId xmlns:a16="http://schemas.microsoft.com/office/drawing/2014/main" id="{C08B1835-506D-4DBD-B403-E8432C3B3FAF}"/>
              </a:ext>
            </a:extLst>
          </p:cNvPr>
          <p:cNvGrpSpPr>
            <a:grpSpLocks/>
          </p:cNvGrpSpPr>
          <p:nvPr/>
        </p:nvGrpSpPr>
        <p:grpSpPr bwMode="auto">
          <a:xfrm rot="18985616" flipH="1" flipV="1">
            <a:off x="2608278" y="2434943"/>
            <a:ext cx="713742" cy="268261"/>
            <a:chOff x="4875" y="7237"/>
            <a:chExt cx="4230" cy="1883"/>
          </a:xfrm>
        </p:grpSpPr>
        <p:sp>
          <p:nvSpPr>
            <p:cNvPr id="318" name="Arc 266">
              <a:extLst>
                <a:ext uri="{FF2B5EF4-FFF2-40B4-BE49-F238E27FC236}">
                  <a16:creationId xmlns:a16="http://schemas.microsoft.com/office/drawing/2014/main" id="{4E1AF8C9-AAFE-49EA-A809-F4F4FF75C12A}"/>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19" name="AutoShape 267">
              <a:extLst>
                <a:ext uri="{FF2B5EF4-FFF2-40B4-BE49-F238E27FC236}">
                  <a16:creationId xmlns:a16="http://schemas.microsoft.com/office/drawing/2014/main" id="{609EA7AF-1237-4680-BD58-ECAA32EFDAC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320" name="Group 265">
            <a:extLst>
              <a:ext uri="{FF2B5EF4-FFF2-40B4-BE49-F238E27FC236}">
                <a16:creationId xmlns:a16="http://schemas.microsoft.com/office/drawing/2014/main" id="{9EDDD409-274D-4A7D-865E-E6B4AC4B2FFE}"/>
              </a:ext>
            </a:extLst>
          </p:cNvPr>
          <p:cNvGrpSpPr>
            <a:grpSpLocks/>
          </p:cNvGrpSpPr>
          <p:nvPr/>
        </p:nvGrpSpPr>
        <p:grpSpPr bwMode="auto">
          <a:xfrm rot="11087566" flipH="1" flipV="1">
            <a:off x="4188634" y="4281377"/>
            <a:ext cx="713742" cy="268261"/>
            <a:chOff x="4875" y="7237"/>
            <a:chExt cx="4230" cy="1883"/>
          </a:xfrm>
        </p:grpSpPr>
        <p:sp>
          <p:nvSpPr>
            <p:cNvPr id="321" name="Arc 266">
              <a:extLst>
                <a:ext uri="{FF2B5EF4-FFF2-40B4-BE49-F238E27FC236}">
                  <a16:creationId xmlns:a16="http://schemas.microsoft.com/office/drawing/2014/main" id="{CC022A8E-B8F4-435D-A789-7523B471F4A9}"/>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22" name="AutoShape 267">
              <a:extLst>
                <a:ext uri="{FF2B5EF4-FFF2-40B4-BE49-F238E27FC236}">
                  <a16:creationId xmlns:a16="http://schemas.microsoft.com/office/drawing/2014/main" id="{45E41D7F-4C2A-476F-8583-509220C6B11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323" name="Group 265">
            <a:extLst>
              <a:ext uri="{FF2B5EF4-FFF2-40B4-BE49-F238E27FC236}">
                <a16:creationId xmlns:a16="http://schemas.microsoft.com/office/drawing/2014/main" id="{6C05A194-2461-4D6D-8F48-3EB4EDB0C6C3}"/>
              </a:ext>
            </a:extLst>
          </p:cNvPr>
          <p:cNvGrpSpPr>
            <a:grpSpLocks/>
          </p:cNvGrpSpPr>
          <p:nvPr/>
        </p:nvGrpSpPr>
        <p:grpSpPr bwMode="auto">
          <a:xfrm rot="10501530" flipH="1">
            <a:off x="3804076" y="3950000"/>
            <a:ext cx="713742" cy="268261"/>
            <a:chOff x="4875" y="7237"/>
            <a:chExt cx="4230" cy="1883"/>
          </a:xfrm>
        </p:grpSpPr>
        <p:sp>
          <p:nvSpPr>
            <p:cNvPr id="324" name="Arc 266">
              <a:extLst>
                <a:ext uri="{FF2B5EF4-FFF2-40B4-BE49-F238E27FC236}">
                  <a16:creationId xmlns:a16="http://schemas.microsoft.com/office/drawing/2014/main" id="{790E9B07-204E-4566-9910-2296969F410F}"/>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25" name="AutoShape 267">
              <a:extLst>
                <a:ext uri="{FF2B5EF4-FFF2-40B4-BE49-F238E27FC236}">
                  <a16:creationId xmlns:a16="http://schemas.microsoft.com/office/drawing/2014/main" id="{21E75C6E-AF5E-48A3-85E5-85A6391496B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blinds(horizontal)">
                                      <p:cBhvr>
                                        <p:cTn id="7" dur="1000"/>
                                        <p:tgtEl>
                                          <p:spTgt spid="83"/>
                                        </p:tgtEl>
                                      </p:cBhvr>
                                    </p:animEffect>
                                  </p:childTnLst>
                                </p:cTn>
                              </p:par>
                            </p:childTnLst>
                          </p:cTn>
                        </p:par>
                        <p:par>
                          <p:cTn id="8" fill="hold" nodeType="afterGroup">
                            <p:stCondLst>
                              <p:cond delay="1000"/>
                            </p:stCondLst>
                            <p:childTnLst>
                              <p:par>
                                <p:cTn id="9" presetID="3" presetClass="entr" presetSubtype="10" fill="hold" nodeType="afterEffect">
                                  <p:stCondLst>
                                    <p:cond delay="0"/>
                                  </p:stCondLst>
                                  <p:childTnLst>
                                    <p:set>
                                      <p:cBhvr>
                                        <p:cTn id="10" dur="1" fill="hold">
                                          <p:stCondLst>
                                            <p:cond delay="0"/>
                                          </p:stCondLst>
                                        </p:cTn>
                                        <p:tgtEl>
                                          <p:spTgt spid="277"/>
                                        </p:tgtEl>
                                        <p:attrNameLst>
                                          <p:attrName>style.visibility</p:attrName>
                                        </p:attrNameLst>
                                      </p:cBhvr>
                                      <p:to>
                                        <p:strVal val="visible"/>
                                      </p:to>
                                    </p:set>
                                    <p:animEffect transition="in" filter="blinds(horizontal)">
                                      <p:cBhvr>
                                        <p:cTn id="11" dur="1000"/>
                                        <p:tgtEl>
                                          <p:spTgt spid="277"/>
                                        </p:tgtEl>
                                      </p:cBhvr>
                                    </p:animEffect>
                                  </p:childTnLst>
                                </p:cTn>
                              </p:par>
                            </p:childTnLst>
                          </p:cTn>
                        </p:par>
                        <p:par>
                          <p:cTn id="12" fill="hold">
                            <p:stCondLst>
                              <p:cond delay="2000"/>
                            </p:stCondLst>
                            <p:childTnLst>
                              <p:par>
                                <p:cTn id="13" presetID="10" presetClass="exit" presetSubtype="0" fill="hold" nodeType="afterEffect">
                                  <p:stCondLst>
                                    <p:cond delay="0"/>
                                  </p:stCondLst>
                                  <p:childTnLst>
                                    <p:animEffect transition="out" filter="fade">
                                      <p:cBhvr>
                                        <p:cTn id="14" dur="1000"/>
                                        <p:tgtEl>
                                          <p:spTgt spid="277"/>
                                        </p:tgtEl>
                                      </p:cBhvr>
                                    </p:animEffect>
                                    <p:set>
                                      <p:cBhvr>
                                        <p:cTn id="15" dur="1" fill="hold">
                                          <p:stCondLst>
                                            <p:cond delay="999"/>
                                          </p:stCondLst>
                                        </p:cTn>
                                        <p:tgtEl>
                                          <p:spTgt spid="277"/>
                                        </p:tgtEl>
                                        <p:attrNameLst>
                                          <p:attrName>style.visibility</p:attrName>
                                        </p:attrNameLst>
                                      </p:cBhvr>
                                      <p:to>
                                        <p:strVal val="hidden"/>
                                      </p:to>
                                    </p:set>
                                  </p:childTnLst>
                                </p:cTn>
                              </p:par>
                            </p:childTnLst>
                          </p:cTn>
                        </p:par>
                        <p:par>
                          <p:cTn id="16" fill="hold">
                            <p:stCondLst>
                              <p:cond delay="3000"/>
                            </p:stCondLst>
                            <p:childTnLst>
                              <p:par>
                                <p:cTn id="17" presetID="3" presetClass="entr" presetSubtype="10" fill="hold" nodeType="afterEffect">
                                  <p:stCondLst>
                                    <p:cond delay="0"/>
                                  </p:stCondLst>
                                  <p:childTnLst>
                                    <p:set>
                                      <p:cBhvr>
                                        <p:cTn id="18" dur="1" fill="hold">
                                          <p:stCondLst>
                                            <p:cond delay="0"/>
                                          </p:stCondLst>
                                        </p:cTn>
                                        <p:tgtEl>
                                          <p:spTgt spid="277"/>
                                        </p:tgtEl>
                                        <p:attrNameLst>
                                          <p:attrName>style.visibility</p:attrName>
                                        </p:attrNameLst>
                                      </p:cBhvr>
                                      <p:to>
                                        <p:strVal val="visible"/>
                                      </p:to>
                                    </p:set>
                                    <p:animEffect transition="in" filter="blinds(horizontal)">
                                      <p:cBhvr>
                                        <p:cTn id="19" dur="1000"/>
                                        <p:tgtEl>
                                          <p:spTgt spid="277"/>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69"/>
                                        </p:tgtEl>
                                        <p:attrNameLst>
                                          <p:attrName>style.visibility</p:attrName>
                                        </p:attrNameLst>
                                      </p:cBhvr>
                                      <p:to>
                                        <p:strVal val="visible"/>
                                      </p:to>
                                    </p:set>
                                    <p:animEffect transition="in" filter="blinds(horizontal)">
                                      <p:cBhvr>
                                        <p:cTn id="23" dur="1500"/>
                                        <p:tgtEl>
                                          <p:spTgt spid="169"/>
                                        </p:tgtEl>
                                      </p:cBhvr>
                                    </p:animEffect>
                                  </p:childTnLst>
                                </p:cTn>
                              </p:par>
                            </p:childTnLst>
                          </p:cTn>
                        </p:par>
                        <p:par>
                          <p:cTn id="24" fill="hold">
                            <p:stCondLst>
                              <p:cond delay="5500"/>
                            </p:stCondLst>
                            <p:childTnLst>
                              <p:par>
                                <p:cTn id="25" presetID="3" presetClass="entr" presetSubtype="10" fill="hold" nodeType="afterEffect">
                                  <p:stCondLst>
                                    <p:cond delay="0"/>
                                  </p:stCondLst>
                                  <p:childTnLst>
                                    <p:set>
                                      <p:cBhvr>
                                        <p:cTn id="26" dur="1" fill="hold">
                                          <p:stCondLst>
                                            <p:cond delay="0"/>
                                          </p:stCondLst>
                                        </p:cTn>
                                        <p:tgtEl>
                                          <p:spTgt spid="278"/>
                                        </p:tgtEl>
                                        <p:attrNameLst>
                                          <p:attrName>style.visibility</p:attrName>
                                        </p:attrNameLst>
                                      </p:cBhvr>
                                      <p:to>
                                        <p:strVal val="visible"/>
                                      </p:to>
                                    </p:set>
                                    <p:animEffect transition="in" filter="blinds(horizontal)">
                                      <p:cBhvr>
                                        <p:cTn id="27" dur="1000"/>
                                        <p:tgtEl>
                                          <p:spTgt spid="278"/>
                                        </p:tgtEl>
                                      </p:cBhvr>
                                    </p:animEffect>
                                  </p:childTnLst>
                                </p:cTn>
                              </p:par>
                            </p:childTnLst>
                          </p:cTn>
                        </p:par>
                        <p:par>
                          <p:cTn id="28" fill="hold">
                            <p:stCondLst>
                              <p:cond delay="6500"/>
                            </p:stCondLst>
                            <p:childTnLst>
                              <p:par>
                                <p:cTn id="29" presetID="10" presetClass="exit" presetSubtype="0" fill="hold" nodeType="afterEffect">
                                  <p:stCondLst>
                                    <p:cond delay="0"/>
                                  </p:stCondLst>
                                  <p:childTnLst>
                                    <p:animEffect transition="out" filter="fade">
                                      <p:cBhvr>
                                        <p:cTn id="30" dur="1000"/>
                                        <p:tgtEl>
                                          <p:spTgt spid="278"/>
                                        </p:tgtEl>
                                      </p:cBhvr>
                                    </p:animEffect>
                                    <p:set>
                                      <p:cBhvr>
                                        <p:cTn id="31" dur="1" fill="hold">
                                          <p:stCondLst>
                                            <p:cond delay="999"/>
                                          </p:stCondLst>
                                        </p:cTn>
                                        <p:tgtEl>
                                          <p:spTgt spid="278"/>
                                        </p:tgtEl>
                                        <p:attrNameLst>
                                          <p:attrName>style.visibility</p:attrName>
                                        </p:attrNameLst>
                                      </p:cBhvr>
                                      <p:to>
                                        <p:strVal val="hidden"/>
                                      </p:to>
                                    </p:set>
                                  </p:childTnLst>
                                </p:cTn>
                              </p:par>
                            </p:childTnLst>
                          </p:cTn>
                        </p:par>
                        <p:par>
                          <p:cTn id="32" fill="hold">
                            <p:stCondLst>
                              <p:cond delay="7500"/>
                            </p:stCondLst>
                            <p:childTnLst>
                              <p:par>
                                <p:cTn id="33" presetID="3" presetClass="entr" presetSubtype="10" fill="hold" nodeType="afterEffect">
                                  <p:stCondLst>
                                    <p:cond delay="0"/>
                                  </p:stCondLst>
                                  <p:childTnLst>
                                    <p:set>
                                      <p:cBhvr>
                                        <p:cTn id="34" dur="1" fill="hold">
                                          <p:stCondLst>
                                            <p:cond delay="0"/>
                                          </p:stCondLst>
                                        </p:cTn>
                                        <p:tgtEl>
                                          <p:spTgt spid="278"/>
                                        </p:tgtEl>
                                        <p:attrNameLst>
                                          <p:attrName>style.visibility</p:attrName>
                                        </p:attrNameLst>
                                      </p:cBhvr>
                                      <p:to>
                                        <p:strVal val="visible"/>
                                      </p:to>
                                    </p:set>
                                    <p:animEffect transition="in" filter="blinds(horizontal)">
                                      <p:cBhvr>
                                        <p:cTn id="35" dur="1000"/>
                                        <p:tgtEl>
                                          <p:spTgt spid="278"/>
                                        </p:tgtEl>
                                      </p:cBhvr>
                                    </p:animEffect>
                                  </p:childTnLst>
                                </p:cTn>
                              </p:par>
                            </p:childTnLst>
                          </p:cTn>
                        </p:par>
                        <p:par>
                          <p:cTn id="36" fill="hold">
                            <p:stCondLst>
                              <p:cond delay="8500"/>
                            </p:stCondLst>
                            <p:childTnLst>
                              <p:par>
                                <p:cTn id="37" presetID="3" presetClass="entr" presetSubtype="10" fill="hold" grpId="0" nodeType="afterEffect">
                                  <p:stCondLst>
                                    <p:cond delay="0"/>
                                  </p:stCondLst>
                                  <p:childTnLst>
                                    <p:set>
                                      <p:cBhvr>
                                        <p:cTn id="38" dur="1" fill="hold">
                                          <p:stCondLst>
                                            <p:cond delay="0"/>
                                          </p:stCondLst>
                                        </p:cTn>
                                        <p:tgtEl>
                                          <p:spTgt spid="175"/>
                                        </p:tgtEl>
                                        <p:attrNameLst>
                                          <p:attrName>style.visibility</p:attrName>
                                        </p:attrNameLst>
                                      </p:cBhvr>
                                      <p:to>
                                        <p:strVal val="visible"/>
                                      </p:to>
                                    </p:set>
                                    <p:animEffect transition="in" filter="blinds(horizontal)">
                                      <p:cBhvr>
                                        <p:cTn id="39" dur="1500"/>
                                        <p:tgtEl>
                                          <p:spTgt spid="175"/>
                                        </p:tgtEl>
                                      </p:cBhvr>
                                    </p:animEffect>
                                  </p:childTnLst>
                                </p:cTn>
                              </p:par>
                            </p:childTnLst>
                          </p:cTn>
                        </p:par>
                        <p:par>
                          <p:cTn id="40" fill="hold">
                            <p:stCondLst>
                              <p:cond delay="10000"/>
                            </p:stCondLst>
                            <p:childTnLst>
                              <p:par>
                                <p:cTn id="41" presetID="3" presetClass="entr" presetSubtype="10" fill="hold" nodeType="afterEffect">
                                  <p:stCondLst>
                                    <p:cond delay="0"/>
                                  </p:stCondLst>
                                  <p:childTnLst>
                                    <p:set>
                                      <p:cBhvr>
                                        <p:cTn id="42" dur="1" fill="hold">
                                          <p:stCondLst>
                                            <p:cond delay="0"/>
                                          </p:stCondLst>
                                        </p:cTn>
                                        <p:tgtEl>
                                          <p:spTgt spid="286"/>
                                        </p:tgtEl>
                                        <p:attrNameLst>
                                          <p:attrName>style.visibility</p:attrName>
                                        </p:attrNameLst>
                                      </p:cBhvr>
                                      <p:to>
                                        <p:strVal val="visible"/>
                                      </p:to>
                                    </p:set>
                                    <p:animEffect transition="in" filter="blinds(horizontal)">
                                      <p:cBhvr>
                                        <p:cTn id="43" dur="1000"/>
                                        <p:tgtEl>
                                          <p:spTgt spid="286"/>
                                        </p:tgtEl>
                                      </p:cBhvr>
                                    </p:animEffect>
                                  </p:childTnLst>
                                </p:cTn>
                              </p:par>
                            </p:childTnLst>
                          </p:cTn>
                        </p:par>
                        <p:par>
                          <p:cTn id="44" fill="hold">
                            <p:stCondLst>
                              <p:cond delay="11000"/>
                            </p:stCondLst>
                            <p:childTnLst>
                              <p:par>
                                <p:cTn id="45" presetID="10" presetClass="exit" presetSubtype="0" fill="hold" nodeType="afterEffect">
                                  <p:stCondLst>
                                    <p:cond delay="0"/>
                                  </p:stCondLst>
                                  <p:childTnLst>
                                    <p:animEffect transition="out" filter="fade">
                                      <p:cBhvr>
                                        <p:cTn id="46" dur="1000"/>
                                        <p:tgtEl>
                                          <p:spTgt spid="286"/>
                                        </p:tgtEl>
                                      </p:cBhvr>
                                    </p:animEffect>
                                    <p:set>
                                      <p:cBhvr>
                                        <p:cTn id="47" dur="1" fill="hold">
                                          <p:stCondLst>
                                            <p:cond delay="999"/>
                                          </p:stCondLst>
                                        </p:cTn>
                                        <p:tgtEl>
                                          <p:spTgt spid="286"/>
                                        </p:tgtEl>
                                        <p:attrNameLst>
                                          <p:attrName>style.visibility</p:attrName>
                                        </p:attrNameLst>
                                      </p:cBhvr>
                                      <p:to>
                                        <p:strVal val="hidden"/>
                                      </p:to>
                                    </p:set>
                                  </p:childTnLst>
                                </p:cTn>
                              </p:par>
                            </p:childTnLst>
                          </p:cTn>
                        </p:par>
                        <p:par>
                          <p:cTn id="48" fill="hold">
                            <p:stCondLst>
                              <p:cond delay="12000"/>
                            </p:stCondLst>
                            <p:childTnLst>
                              <p:par>
                                <p:cTn id="49" presetID="3" presetClass="entr" presetSubtype="10" fill="hold" nodeType="afterEffect">
                                  <p:stCondLst>
                                    <p:cond delay="0"/>
                                  </p:stCondLst>
                                  <p:childTnLst>
                                    <p:set>
                                      <p:cBhvr>
                                        <p:cTn id="50" dur="1" fill="hold">
                                          <p:stCondLst>
                                            <p:cond delay="0"/>
                                          </p:stCondLst>
                                        </p:cTn>
                                        <p:tgtEl>
                                          <p:spTgt spid="286"/>
                                        </p:tgtEl>
                                        <p:attrNameLst>
                                          <p:attrName>style.visibility</p:attrName>
                                        </p:attrNameLst>
                                      </p:cBhvr>
                                      <p:to>
                                        <p:strVal val="visible"/>
                                      </p:to>
                                    </p:set>
                                    <p:animEffect transition="in" filter="blinds(horizontal)">
                                      <p:cBhvr>
                                        <p:cTn id="51" dur="1000"/>
                                        <p:tgtEl>
                                          <p:spTgt spid="286"/>
                                        </p:tgtEl>
                                      </p:cBhvr>
                                    </p:animEffect>
                                  </p:childTnLst>
                                </p:cTn>
                              </p:par>
                            </p:childTnLst>
                          </p:cTn>
                        </p:par>
                        <p:par>
                          <p:cTn id="52" fill="hold">
                            <p:stCondLst>
                              <p:cond delay="13000"/>
                            </p:stCondLst>
                            <p:childTnLst>
                              <p:par>
                                <p:cTn id="53" presetID="3" presetClass="entr" presetSubtype="10" fill="hold" grpId="0" nodeType="afterEffect">
                                  <p:stCondLst>
                                    <p:cond delay="0"/>
                                  </p:stCondLst>
                                  <p:childTnLst>
                                    <p:set>
                                      <p:cBhvr>
                                        <p:cTn id="54" dur="1" fill="hold">
                                          <p:stCondLst>
                                            <p:cond delay="0"/>
                                          </p:stCondLst>
                                        </p:cTn>
                                        <p:tgtEl>
                                          <p:spTgt spid="176"/>
                                        </p:tgtEl>
                                        <p:attrNameLst>
                                          <p:attrName>style.visibility</p:attrName>
                                        </p:attrNameLst>
                                      </p:cBhvr>
                                      <p:to>
                                        <p:strVal val="visible"/>
                                      </p:to>
                                    </p:set>
                                    <p:animEffect transition="in" filter="blinds(horizontal)">
                                      <p:cBhvr>
                                        <p:cTn id="55" dur="1500"/>
                                        <p:tgtEl>
                                          <p:spTgt spid="176"/>
                                        </p:tgtEl>
                                      </p:cBhvr>
                                    </p:animEffect>
                                  </p:childTnLst>
                                </p:cTn>
                              </p:par>
                            </p:childTnLst>
                          </p:cTn>
                        </p:par>
                        <p:par>
                          <p:cTn id="56" fill="hold">
                            <p:stCondLst>
                              <p:cond delay="14500"/>
                            </p:stCondLst>
                            <p:childTnLst>
                              <p:par>
                                <p:cTn id="57" presetID="3" presetClass="entr" presetSubtype="10" fill="hold" nodeType="afterEffect">
                                  <p:stCondLst>
                                    <p:cond delay="0"/>
                                  </p:stCondLst>
                                  <p:childTnLst>
                                    <p:set>
                                      <p:cBhvr>
                                        <p:cTn id="58" dur="1" fill="hold">
                                          <p:stCondLst>
                                            <p:cond delay="0"/>
                                          </p:stCondLst>
                                        </p:cTn>
                                        <p:tgtEl>
                                          <p:spTgt spid="161"/>
                                        </p:tgtEl>
                                        <p:attrNameLst>
                                          <p:attrName>style.visibility</p:attrName>
                                        </p:attrNameLst>
                                      </p:cBhvr>
                                      <p:to>
                                        <p:strVal val="visible"/>
                                      </p:to>
                                    </p:set>
                                    <p:animEffect transition="in" filter="blinds(horizontal)">
                                      <p:cBhvr>
                                        <p:cTn id="59" dur="1000"/>
                                        <p:tgtEl>
                                          <p:spTgt spid="161"/>
                                        </p:tgtEl>
                                      </p:cBhvr>
                                    </p:animEffect>
                                  </p:childTnLst>
                                </p:cTn>
                              </p:par>
                            </p:childTnLst>
                          </p:cTn>
                        </p:par>
                        <p:par>
                          <p:cTn id="60" fill="hold">
                            <p:stCondLst>
                              <p:cond delay="15500"/>
                            </p:stCondLst>
                            <p:childTnLst>
                              <p:par>
                                <p:cTn id="61" presetID="10" presetClass="exit" presetSubtype="0" fill="hold" nodeType="afterEffect">
                                  <p:stCondLst>
                                    <p:cond delay="0"/>
                                  </p:stCondLst>
                                  <p:childTnLst>
                                    <p:animEffect transition="out" filter="fade">
                                      <p:cBhvr>
                                        <p:cTn id="62" dur="1000"/>
                                        <p:tgtEl>
                                          <p:spTgt spid="161"/>
                                        </p:tgtEl>
                                      </p:cBhvr>
                                    </p:animEffect>
                                    <p:set>
                                      <p:cBhvr>
                                        <p:cTn id="63" dur="1" fill="hold">
                                          <p:stCondLst>
                                            <p:cond delay="999"/>
                                          </p:stCondLst>
                                        </p:cTn>
                                        <p:tgtEl>
                                          <p:spTgt spid="161"/>
                                        </p:tgtEl>
                                        <p:attrNameLst>
                                          <p:attrName>style.visibility</p:attrName>
                                        </p:attrNameLst>
                                      </p:cBhvr>
                                      <p:to>
                                        <p:strVal val="hidden"/>
                                      </p:to>
                                    </p:set>
                                  </p:childTnLst>
                                </p:cTn>
                              </p:par>
                            </p:childTnLst>
                          </p:cTn>
                        </p:par>
                        <p:par>
                          <p:cTn id="64" fill="hold">
                            <p:stCondLst>
                              <p:cond delay="16500"/>
                            </p:stCondLst>
                            <p:childTnLst>
                              <p:par>
                                <p:cTn id="65" presetID="3" presetClass="entr" presetSubtype="10" fill="hold" nodeType="afterEffect">
                                  <p:stCondLst>
                                    <p:cond delay="0"/>
                                  </p:stCondLst>
                                  <p:childTnLst>
                                    <p:set>
                                      <p:cBhvr>
                                        <p:cTn id="66" dur="1" fill="hold">
                                          <p:stCondLst>
                                            <p:cond delay="0"/>
                                          </p:stCondLst>
                                        </p:cTn>
                                        <p:tgtEl>
                                          <p:spTgt spid="161"/>
                                        </p:tgtEl>
                                        <p:attrNameLst>
                                          <p:attrName>style.visibility</p:attrName>
                                        </p:attrNameLst>
                                      </p:cBhvr>
                                      <p:to>
                                        <p:strVal val="visible"/>
                                      </p:to>
                                    </p:set>
                                    <p:animEffect transition="in" filter="blinds(horizontal)">
                                      <p:cBhvr>
                                        <p:cTn id="67" dur="1000"/>
                                        <p:tgtEl>
                                          <p:spTgt spid="161"/>
                                        </p:tgtEl>
                                      </p:cBhvr>
                                    </p:animEffect>
                                  </p:childTnLst>
                                </p:cTn>
                              </p:par>
                            </p:childTnLst>
                          </p:cTn>
                        </p:par>
                        <p:par>
                          <p:cTn id="68" fill="hold">
                            <p:stCondLst>
                              <p:cond delay="17500"/>
                            </p:stCondLst>
                            <p:childTnLst>
                              <p:par>
                                <p:cTn id="69" presetID="3" presetClass="entr" presetSubtype="10" fill="hold" grpId="0" nodeType="afterEffect">
                                  <p:stCondLst>
                                    <p:cond delay="0"/>
                                  </p:stCondLst>
                                  <p:childTnLst>
                                    <p:set>
                                      <p:cBhvr>
                                        <p:cTn id="70" dur="1" fill="hold">
                                          <p:stCondLst>
                                            <p:cond delay="0"/>
                                          </p:stCondLst>
                                        </p:cTn>
                                        <p:tgtEl>
                                          <p:spTgt spid="172"/>
                                        </p:tgtEl>
                                        <p:attrNameLst>
                                          <p:attrName>style.visibility</p:attrName>
                                        </p:attrNameLst>
                                      </p:cBhvr>
                                      <p:to>
                                        <p:strVal val="visible"/>
                                      </p:to>
                                    </p:set>
                                    <p:animEffect transition="in" filter="blinds(horizontal)">
                                      <p:cBhvr>
                                        <p:cTn id="71" dur="1500"/>
                                        <p:tgtEl>
                                          <p:spTgt spid="172"/>
                                        </p:tgtEl>
                                      </p:cBhvr>
                                    </p:animEffect>
                                  </p:childTnLst>
                                </p:cTn>
                              </p:par>
                            </p:childTnLst>
                          </p:cTn>
                        </p:par>
                        <p:par>
                          <p:cTn id="72" fill="hold">
                            <p:stCondLst>
                              <p:cond delay="19000"/>
                            </p:stCondLst>
                            <p:childTnLst>
                              <p:par>
                                <p:cTn id="73" presetID="3" presetClass="entr" presetSubtype="10" fill="hold" nodeType="afterEffect">
                                  <p:stCondLst>
                                    <p:cond delay="0"/>
                                  </p:stCondLst>
                                  <p:childTnLst>
                                    <p:set>
                                      <p:cBhvr>
                                        <p:cTn id="74" dur="1" fill="hold">
                                          <p:stCondLst>
                                            <p:cond delay="0"/>
                                          </p:stCondLst>
                                        </p:cTn>
                                        <p:tgtEl>
                                          <p:spTgt spid="177"/>
                                        </p:tgtEl>
                                        <p:attrNameLst>
                                          <p:attrName>style.visibility</p:attrName>
                                        </p:attrNameLst>
                                      </p:cBhvr>
                                      <p:to>
                                        <p:strVal val="visible"/>
                                      </p:to>
                                    </p:set>
                                    <p:animEffect transition="in" filter="blinds(horizontal)">
                                      <p:cBhvr>
                                        <p:cTn id="75" dur="500"/>
                                        <p:tgtEl>
                                          <p:spTgt spid="177"/>
                                        </p:tgtEl>
                                      </p:cBhvr>
                                    </p:animEffect>
                                  </p:childTnLst>
                                </p:cTn>
                              </p:par>
                            </p:childTnLst>
                          </p:cTn>
                        </p:par>
                        <p:par>
                          <p:cTn id="76" fill="hold">
                            <p:stCondLst>
                              <p:cond delay="19500"/>
                            </p:stCondLst>
                            <p:childTnLst>
                              <p:par>
                                <p:cTn id="77" presetID="10" presetClass="exit" presetSubtype="0" fill="hold" nodeType="afterEffect">
                                  <p:stCondLst>
                                    <p:cond delay="0"/>
                                  </p:stCondLst>
                                  <p:childTnLst>
                                    <p:animEffect transition="out" filter="fade">
                                      <p:cBhvr>
                                        <p:cTn id="78" dur="1000"/>
                                        <p:tgtEl>
                                          <p:spTgt spid="177"/>
                                        </p:tgtEl>
                                      </p:cBhvr>
                                    </p:animEffect>
                                    <p:set>
                                      <p:cBhvr>
                                        <p:cTn id="79" dur="1" fill="hold">
                                          <p:stCondLst>
                                            <p:cond delay="999"/>
                                          </p:stCondLst>
                                        </p:cTn>
                                        <p:tgtEl>
                                          <p:spTgt spid="177"/>
                                        </p:tgtEl>
                                        <p:attrNameLst>
                                          <p:attrName>style.visibility</p:attrName>
                                        </p:attrNameLst>
                                      </p:cBhvr>
                                      <p:to>
                                        <p:strVal val="hidden"/>
                                      </p:to>
                                    </p:set>
                                  </p:childTnLst>
                                </p:cTn>
                              </p:par>
                            </p:childTnLst>
                          </p:cTn>
                        </p:par>
                        <p:par>
                          <p:cTn id="80" fill="hold">
                            <p:stCondLst>
                              <p:cond delay="20500"/>
                            </p:stCondLst>
                            <p:childTnLst>
                              <p:par>
                                <p:cTn id="81" presetID="3" presetClass="entr" presetSubtype="10" fill="hold" nodeType="after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blinds(horizontal)">
                                      <p:cBhvr>
                                        <p:cTn id="83" dur="1000"/>
                                        <p:tgtEl>
                                          <p:spTgt spid="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utoUpdateAnimBg="0"/>
      <p:bldP spid="169" grpId="0" autoUpdateAnimBg="0"/>
      <p:bldP spid="172" grpId="0" autoUpdateAnimBg="0"/>
      <p:bldP spid="175" grpId="0" autoUpdateAnimBg="0"/>
      <p:bldP spid="176"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 name="Arc 546">
            <a:extLst>
              <a:ext uri="{FF2B5EF4-FFF2-40B4-BE49-F238E27FC236}">
                <a16:creationId xmlns:a16="http://schemas.microsoft.com/office/drawing/2014/main" id="{B0CA9EE0-82CE-46B9-BD64-2D64F5D2A959}"/>
              </a:ext>
            </a:extLst>
          </p:cNvPr>
          <p:cNvSpPr>
            <a:spLocks/>
          </p:cNvSpPr>
          <p:nvPr/>
        </p:nvSpPr>
        <p:spPr bwMode="auto">
          <a:xfrm rot="2728929">
            <a:off x="5760930" y="2547436"/>
            <a:ext cx="442997" cy="400151"/>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5" name="Line 656">
            <a:extLst>
              <a:ext uri="{FF2B5EF4-FFF2-40B4-BE49-F238E27FC236}">
                <a16:creationId xmlns:a16="http://schemas.microsoft.com/office/drawing/2014/main" id="{FF787E88-7FB3-4F8B-B716-A2BB964C11BB}"/>
              </a:ext>
            </a:extLst>
          </p:cNvPr>
          <p:cNvSpPr>
            <a:spLocks noChangeShapeType="1"/>
          </p:cNvSpPr>
          <p:nvPr/>
        </p:nvSpPr>
        <p:spPr bwMode="auto">
          <a:xfrm rot="18928929" flipV="1">
            <a:off x="4554110" y="3636682"/>
            <a:ext cx="1686353"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sp>
        <p:nvSpPr>
          <p:cNvPr id="196" name="Arc 540">
            <a:extLst>
              <a:ext uri="{FF2B5EF4-FFF2-40B4-BE49-F238E27FC236}">
                <a16:creationId xmlns:a16="http://schemas.microsoft.com/office/drawing/2014/main" id="{2AFC75DB-830D-48D2-A1DB-44A1415C392F}"/>
              </a:ext>
            </a:extLst>
          </p:cNvPr>
          <p:cNvSpPr>
            <a:spLocks/>
          </p:cNvSpPr>
          <p:nvPr/>
        </p:nvSpPr>
        <p:spPr bwMode="auto">
          <a:xfrm rot="13528929" flipH="1">
            <a:off x="4300055" y="3913265"/>
            <a:ext cx="279453" cy="374745"/>
          </a:xfrm>
          <a:custGeom>
            <a:avLst/>
            <a:gdLst>
              <a:gd name="T0" fmla="*/ 0 w 14546"/>
              <a:gd name="T1" fmla="*/ 0 h 21600"/>
              <a:gd name="T2" fmla="*/ 2147483646 w 14546"/>
              <a:gd name="T3" fmla="*/ 2147483646 h 21600"/>
              <a:gd name="T4" fmla="*/ 0 w 14546"/>
              <a:gd name="T5" fmla="*/ 2147483646 h 21600"/>
              <a:gd name="T6" fmla="*/ 0 60000 65536"/>
              <a:gd name="T7" fmla="*/ 0 60000 65536"/>
              <a:gd name="T8" fmla="*/ 0 60000 65536"/>
            </a:gdLst>
            <a:ahLst/>
            <a:cxnLst>
              <a:cxn ang="T6">
                <a:pos x="T0" y="T1"/>
              </a:cxn>
              <a:cxn ang="T7">
                <a:pos x="T2" y="T3"/>
              </a:cxn>
              <a:cxn ang="T8">
                <a:pos x="T4" y="T5"/>
              </a:cxn>
            </a:cxnLst>
            <a:rect l="0" t="0" r="r" b="b"/>
            <a:pathLst>
              <a:path w="14546" h="21600" fill="none" extrusionOk="0">
                <a:moveTo>
                  <a:pt x="0" y="0"/>
                </a:moveTo>
                <a:cubicBezTo>
                  <a:pt x="5380" y="0"/>
                  <a:pt x="10568" y="2008"/>
                  <a:pt x="14545" y="5632"/>
                </a:cubicBezTo>
              </a:path>
              <a:path w="14546" h="21600" stroke="0" extrusionOk="0">
                <a:moveTo>
                  <a:pt x="0" y="0"/>
                </a:moveTo>
                <a:cubicBezTo>
                  <a:pt x="5380" y="0"/>
                  <a:pt x="10568" y="2008"/>
                  <a:pt x="14545" y="5632"/>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7" name="Line 542">
            <a:extLst>
              <a:ext uri="{FF2B5EF4-FFF2-40B4-BE49-F238E27FC236}">
                <a16:creationId xmlns:a16="http://schemas.microsoft.com/office/drawing/2014/main" id="{2B59865A-6C74-4053-BC29-92CDFC8F0A48}"/>
              </a:ext>
            </a:extLst>
          </p:cNvPr>
          <p:cNvSpPr>
            <a:spLocks noChangeShapeType="1"/>
          </p:cNvSpPr>
          <p:nvPr/>
        </p:nvSpPr>
        <p:spPr bwMode="auto">
          <a:xfrm rot="13528929" flipH="1" flipV="1">
            <a:off x="3646146" y="1059135"/>
            <a:ext cx="1535" cy="165185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98" name="Line 543">
            <a:extLst>
              <a:ext uri="{FF2B5EF4-FFF2-40B4-BE49-F238E27FC236}">
                <a16:creationId xmlns:a16="http://schemas.microsoft.com/office/drawing/2014/main" id="{71A114A6-01E0-4E62-826A-9FB28E7B3ECF}"/>
              </a:ext>
            </a:extLst>
          </p:cNvPr>
          <p:cNvSpPr>
            <a:spLocks noChangeShapeType="1"/>
          </p:cNvSpPr>
          <p:nvPr/>
        </p:nvSpPr>
        <p:spPr bwMode="auto">
          <a:xfrm rot="18928929" flipH="1" flipV="1">
            <a:off x="5388400" y="1008063"/>
            <a:ext cx="430" cy="170078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99" name="Arc 544">
            <a:extLst>
              <a:ext uri="{FF2B5EF4-FFF2-40B4-BE49-F238E27FC236}">
                <a16:creationId xmlns:a16="http://schemas.microsoft.com/office/drawing/2014/main" id="{FF01CD1A-540B-4C36-B068-7F838BC8E8B9}"/>
              </a:ext>
            </a:extLst>
          </p:cNvPr>
          <p:cNvSpPr>
            <a:spLocks/>
          </p:cNvSpPr>
          <p:nvPr/>
        </p:nvSpPr>
        <p:spPr bwMode="auto">
          <a:xfrm rot="13528929">
            <a:off x="2861736" y="2556964"/>
            <a:ext cx="416005" cy="374745"/>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0" name="Arc 545">
            <a:extLst>
              <a:ext uri="{FF2B5EF4-FFF2-40B4-BE49-F238E27FC236}">
                <a16:creationId xmlns:a16="http://schemas.microsoft.com/office/drawing/2014/main" id="{991F0C2F-853C-47B0-A794-5CBC30A5596A}"/>
              </a:ext>
            </a:extLst>
          </p:cNvPr>
          <p:cNvSpPr>
            <a:spLocks/>
          </p:cNvSpPr>
          <p:nvPr/>
        </p:nvSpPr>
        <p:spPr bwMode="auto">
          <a:xfrm rot="18928929">
            <a:off x="4299679" y="1100131"/>
            <a:ext cx="434232" cy="361380"/>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1" name="Line 698">
            <a:extLst>
              <a:ext uri="{FF2B5EF4-FFF2-40B4-BE49-F238E27FC236}">
                <a16:creationId xmlns:a16="http://schemas.microsoft.com/office/drawing/2014/main" id="{C45B8075-A7DE-4DA1-B99C-AD8791EAF9A9}"/>
              </a:ext>
            </a:extLst>
          </p:cNvPr>
          <p:cNvSpPr>
            <a:spLocks noChangeShapeType="1"/>
          </p:cNvSpPr>
          <p:nvPr/>
        </p:nvSpPr>
        <p:spPr bwMode="auto">
          <a:xfrm>
            <a:off x="4471857" y="4264771"/>
            <a:ext cx="146722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02" name="Arc 701">
            <a:extLst>
              <a:ext uri="{FF2B5EF4-FFF2-40B4-BE49-F238E27FC236}">
                <a16:creationId xmlns:a16="http://schemas.microsoft.com/office/drawing/2014/main" id="{29E91381-B695-4CDE-903C-519BEC6F1D2E}"/>
              </a:ext>
            </a:extLst>
          </p:cNvPr>
          <p:cNvSpPr>
            <a:spLocks/>
          </p:cNvSpPr>
          <p:nvPr/>
        </p:nvSpPr>
        <p:spPr bwMode="auto">
          <a:xfrm rot="8071071">
            <a:off x="4396917" y="4012979"/>
            <a:ext cx="317561" cy="374745"/>
          </a:xfrm>
          <a:custGeom>
            <a:avLst/>
            <a:gdLst>
              <a:gd name="T0" fmla="*/ 0 w 16541"/>
              <a:gd name="T1" fmla="*/ 0 h 21600"/>
              <a:gd name="T2" fmla="*/ 2147483646 w 16541"/>
              <a:gd name="T3" fmla="*/ 2147483646 h 21600"/>
              <a:gd name="T4" fmla="*/ 0 w 16541"/>
              <a:gd name="T5" fmla="*/ 2147483646 h 21600"/>
              <a:gd name="T6" fmla="*/ 0 60000 65536"/>
              <a:gd name="T7" fmla="*/ 0 60000 65536"/>
              <a:gd name="T8" fmla="*/ 0 60000 65536"/>
            </a:gdLst>
            <a:ahLst/>
            <a:cxnLst>
              <a:cxn ang="T6">
                <a:pos x="T0" y="T1"/>
              </a:cxn>
              <a:cxn ang="T7">
                <a:pos x="T2" y="T3"/>
              </a:cxn>
              <a:cxn ang="T8">
                <a:pos x="T4" y="T5"/>
              </a:cxn>
            </a:cxnLst>
            <a:rect l="0" t="0" r="r" b="b"/>
            <a:pathLst>
              <a:path w="16541" h="21600" fill="none" extrusionOk="0">
                <a:moveTo>
                  <a:pt x="0" y="0"/>
                </a:moveTo>
                <a:cubicBezTo>
                  <a:pt x="6382" y="0"/>
                  <a:pt x="12437" y="2822"/>
                  <a:pt x="16541" y="7709"/>
                </a:cubicBezTo>
              </a:path>
              <a:path w="16541" h="21600" stroke="0" extrusionOk="0">
                <a:moveTo>
                  <a:pt x="0" y="0"/>
                </a:moveTo>
                <a:cubicBezTo>
                  <a:pt x="6382" y="0"/>
                  <a:pt x="12437" y="2822"/>
                  <a:pt x="16541" y="7709"/>
                </a:cubicBezTo>
                <a:lnTo>
                  <a:pt x="0" y="21600"/>
                </a:lnTo>
                <a:lnTo>
                  <a:pt x="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3" name="Line 702">
            <a:extLst>
              <a:ext uri="{FF2B5EF4-FFF2-40B4-BE49-F238E27FC236}">
                <a16:creationId xmlns:a16="http://schemas.microsoft.com/office/drawing/2014/main" id="{703F6F05-FE27-4AF6-92BB-184091279CFF}"/>
              </a:ext>
            </a:extLst>
          </p:cNvPr>
          <p:cNvSpPr>
            <a:spLocks noChangeShapeType="1"/>
          </p:cNvSpPr>
          <p:nvPr/>
        </p:nvSpPr>
        <p:spPr bwMode="auto">
          <a:xfrm>
            <a:off x="3072597" y="4350876"/>
            <a:ext cx="141005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06" name="Line 541">
            <a:extLst>
              <a:ext uri="{FF2B5EF4-FFF2-40B4-BE49-F238E27FC236}">
                <a16:creationId xmlns:a16="http://schemas.microsoft.com/office/drawing/2014/main" id="{9C4AD22C-CC94-4DC2-BCC8-8457A77FF14C}"/>
              </a:ext>
            </a:extLst>
          </p:cNvPr>
          <p:cNvSpPr>
            <a:spLocks noChangeShapeType="1"/>
          </p:cNvSpPr>
          <p:nvPr/>
        </p:nvSpPr>
        <p:spPr bwMode="auto">
          <a:xfrm rot="18928929" flipH="1" flipV="1">
            <a:off x="3631936" y="2788973"/>
            <a:ext cx="26154" cy="157982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2290" name="Text Box 14">
            <a:extLst>
              <a:ext uri="{FF2B5EF4-FFF2-40B4-BE49-F238E27FC236}">
                <a16:creationId xmlns:a16="http://schemas.microsoft.com/office/drawing/2014/main" id="{99B161D0-DA3F-4D54-BDE3-4EF61523E6FE}"/>
              </a:ext>
            </a:extLst>
          </p:cNvPr>
          <p:cNvSpPr txBox="1">
            <a:spLocks noChangeArrowheads="1"/>
          </p:cNvSpPr>
          <p:nvPr/>
        </p:nvSpPr>
        <p:spPr bwMode="auto">
          <a:xfrm>
            <a:off x="1289050" y="731942"/>
            <a:ext cx="6762750"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endParaRPr lang="en-GB" altLang="de-DE" sz="2000" b="1" dirty="0"/>
          </a:p>
        </p:txBody>
      </p:sp>
      <p:sp>
        <p:nvSpPr>
          <p:cNvPr id="12291" name="Text Box 456">
            <a:extLst>
              <a:ext uri="{FF2B5EF4-FFF2-40B4-BE49-F238E27FC236}">
                <a16:creationId xmlns:a16="http://schemas.microsoft.com/office/drawing/2014/main" id="{115A3F65-4DE2-4F58-BD7C-447D7F0216A1}"/>
              </a:ext>
            </a:extLst>
          </p:cNvPr>
          <p:cNvSpPr txBox="1">
            <a:spLocks noChangeArrowheads="1"/>
          </p:cNvSpPr>
          <p:nvPr/>
        </p:nvSpPr>
        <p:spPr bwMode="auto">
          <a:xfrm>
            <a:off x="8051800" y="6543675"/>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F-25.01.02</a:t>
            </a:r>
          </a:p>
        </p:txBody>
      </p:sp>
      <p:sp>
        <p:nvSpPr>
          <p:cNvPr id="12293" name="Rectangle 140">
            <a:extLst>
              <a:ext uri="{FF2B5EF4-FFF2-40B4-BE49-F238E27FC236}">
                <a16:creationId xmlns:a16="http://schemas.microsoft.com/office/drawing/2014/main" id="{02525BB0-2156-472C-8473-F929F77EB23E}"/>
              </a:ext>
            </a:extLst>
          </p:cNvPr>
          <p:cNvSpPr>
            <a:spLocks noChangeArrowheads="1"/>
          </p:cNvSpPr>
          <p:nvPr/>
        </p:nvSpPr>
        <p:spPr bwMode="auto">
          <a:xfrm>
            <a:off x="1579536" y="81860"/>
            <a:ext cx="7412064"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b="1" dirty="0">
                <a:cs typeface="Arial" panose="020B0604020202020204" pitchFamily="34" charset="0"/>
              </a:rPr>
              <a:t>F-25.01 Square loop on Corner with quarter roll integrated, half roll integrated, half roll integrated, half roll integrated, quarter roll integrated  </a:t>
            </a:r>
          </a:p>
        </p:txBody>
      </p:sp>
      <p:pic>
        <p:nvPicPr>
          <p:cNvPr id="277" name="Picture 465" descr="messerflugflieger2">
            <a:extLst>
              <a:ext uri="{FF2B5EF4-FFF2-40B4-BE49-F238E27FC236}">
                <a16:creationId xmlns:a16="http://schemas.microsoft.com/office/drawing/2014/main" id="{64162B4E-89ED-4B85-888F-F195B92591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508446">
            <a:off x="4951615" y="2977500"/>
            <a:ext cx="1074737" cy="1316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8" name="Group 456">
            <a:extLst>
              <a:ext uri="{FF2B5EF4-FFF2-40B4-BE49-F238E27FC236}">
                <a16:creationId xmlns:a16="http://schemas.microsoft.com/office/drawing/2014/main" id="{E13EB225-454D-45D3-ADD0-CD4DAEB2963C}"/>
              </a:ext>
            </a:extLst>
          </p:cNvPr>
          <p:cNvGrpSpPr>
            <a:grpSpLocks/>
          </p:cNvGrpSpPr>
          <p:nvPr/>
        </p:nvGrpSpPr>
        <p:grpSpPr bwMode="auto">
          <a:xfrm rot="2637600" flipH="1">
            <a:off x="5016577" y="1476041"/>
            <a:ext cx="669925" cy="665162"/>
            <a:chOff x="4545" y="394"/>
            <a:chExt cx="392" cy="361"/>
          </a:xfrm>
        </p:grpSpPr>
        <p:sp>
          <p:nvSpPr>
            <p:cNvPr id="12312" name="AutoShape 457">
              <a:extLst>
                <a:ext uri="{FF2B5EF4-FFF2-40B4-BE49-F238E27FC236}">
                  <a16:creationId xmlns:a16="http://schemas.microsoft.com/office/drawing/2014/main" id="{FF3EAED7-5CCA-41C8-9358-EB3914B20DD2}"/>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12313" name="Freeform 458">
              <a:extLst>
                <a:ext uri="{FF2B5EF4-FFF2-40B4-BE49-F238E27FC236}">
                  <a16:creationId xmlns:a16="http://schemas.microsoft.com/office/drawing/2014/main" id="{3DD9E6B0-396E-4142-BA9B-EF41C7851A86}"/>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12314" name="Freeform 459">
              <a:extLst>
                <a:ext uri="{FF2B5EF4-FFF2-40B4-BE49-F238E27FC236}">
                  <a16:creationId xmlns:a16="http://schemas.microsoft.com/office/drawing/2014/main" id="{99CF0545-C6A9-4F03-A6DA-7874C6CB426C}"/>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12315" name="Freeform 460">
              <a:extLst>
                <a:ext uri="{FF2B5EF4-FFF2-40B4-BE49-F238E27FC236}">
                  <a16:creationId xmlns:a16="http://schemas.microsoft.com/office/drawing/2014/main" id="{429FD4C8-88EA-46B7-BF92-F9B7C1AE2657}"/>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12316" name="Freeform 461">
              <a:extLst>
                <a:ext uri="{FF2B5EF4-FFF2-40B4-BE49-F238E27FC236}">
                  <a16:creationId xmlns:a16="http://schemas.microsoft.com/office/drawing/2014/main" id="{CB57CFA4-36C5-4F40-B53D-B7B0DAF07749}"/>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12317" name="Freeform 462">
              <a:extLst>
                <a:ext uri="{FF2B5EF4-FFF2-40B4-BE49-F238E27FC236}">
                  <a16:creationId xmlns:a16="http://schemas.microsoft.com/office/drawing/2014/main" id="{912DE776-F594-4112-8ADD-FE0E37CC485C}"/>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12318" name="Line 463">
              <a:extLst>
                <a:ext uri="{FF2B5EF4-FFF2-40B4-BE49-F238E27FC236}">
                  <a16:creationId xmlns:a16="http://schemas.microsoft.com/office/drawing/2014/main" id="{0AE06EDB-4263-4177-A82A-9B97989881EC}"/>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pic>
        <p:nvPicPr>
          <p:cNvPr id="286" name="Picture 465" descr="messerflugflieger2">
            <a:extLst>
              <a:ext uri="{FF2B5EF4-FFF2-40B4-BE49-F238E27FC236}">
                <a16:creationId xmlns:a16="http://schemas.microsoft.com/office/drawing/2014/main" id="{3C4F312D-7FE4-47A1-8825-20EC775F578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531458">
            <a:off x="3094180" y="1129417"/>
            <a:ext cx="1076325" cy="1316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 Box 540">
            <a:extLst>
              <a:ext uri="{FF2B5EF4-FFF2-40B4-BE49-F238E27FC236}">
                <a16:creationId xmlns:a16="http://schemas.microsoft.com/office/drawing/2014/main" id="{97870544-70A8-49AB-B19A-703B5A7E582A}"/>
              </a:ext>
            </a:extLst>
          </p:cNvPr>
          <p:cNvSpPr txBox="1">
            <a:spLocks noChangeArrowheads="1"/>
          </p:cNvSpPr>
          <p:nvPr/>
        </p:nvSpPr>
        <p:spPr bwMode="auto">
          <a:xfrm>
            <a:off x="4505636" y="4481793"/>
            <a:ext cx="186378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400" b="1" dirty="0"/>
              <a:t>¼ roll </a:t>
            </a:r>
            <a:r>
              <a:rPr lang="de-DE" altLang="de-DE" sz="1400" b="1" dirty="0" err="1"/>
              <a:t>integrated</a:t>
            </a:r>
            <a:endParaRPr lang="de-DE" altLang="de-DE" sz="1400" b="1" dirty="0"/>
          </a:p>
        </p:txBody>
      </p:sp>
      <p:cxnSp>
        <p:nvCxnSpPr>
          <p:cNvPr id="105" name="Gerader Verbinder 104">
            <a:extLst>
              <a:ext uri="{FF2B5EF4-FFF2-40B4-BE49-F238E27FC236}">
                <a16:creationId xmlns:a16="http://schemas.microsoft.com/office/drawing/2014/main" id="{7A3C1ECE-2A8C-42E0-AB11-0458368864CE}"/>
              </a:ext>
            </a:extLst>
          </p:cNvPr>
          <p:cNvCxnSpPr>
            <a:cxnSpLocks/>
          </p:cNvCxnSpPr>
          <p:nvPr/>
        </p:nvCxnSpPr>
        <p:spPr bwMode="auto">
          <a:xfrm flipH="1">
            <a:off x="6561787" y="4776815"/>
            <a:ext cx="4936" cy="13491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 name="Group 456">
            <a:extLst>
              <a:ext uri="{FF2B5EF4-FFF2-40B4-BE49-F238E27FC236}">
                <a16:creationId xmlns:a16="http://schemas.microsoft.com/office/drawing/2014/main" id="{30BD2A3F-0EE2-43C4-94EB-BEC340543803}"/>
              </a:ext>
            </a:extLst>
          </p:cNvPr>
          <p:cNvGrpSpPr>
            <a:grpSpLocks/>
          </p:cNvGrpSpPr>
          <p:nvPr/>
        </p:nvGrpSpPr>
        <p:grpSpPr bwMode="auto">
          <a:xfrm rot="13384273" flipH="1">
            <a:off x="3300168" y="3206009"/>
            <a:ext cx="669925" cy="665162"/>
            <a:chOff x="4545" y="394"/>
            <a:chExt cx="392" cy="361"/>
          </a:xfrm>
        </p:grpSpPr>
        <p:sp>
          <p:nvSpPr>
            <p:cNvPr id="162" name="AutoShape 457">
              <a:extLst>
                <a:ext uri="{FF2B5EF4-FFF2-40B4-BE49-F238E27FC236}">
                  <a16:creationId xmlns:a16="http://schemas.microsoft.com/office/drawing/2014/main" id="{3CE57318-EAE0-4038-9EFC-AC29F764991A}"/>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163" name="Freeform 458">
              <a:extLst>
                <a:ext uri="{FF2B5EF4-FFF2-40B4-BE49-F238E27FC236}">
                  <a16:creationId xmlns:a16="http://schemas.microsoft.com/office/drawing/2014/main" id="{8C9D1322-8ABD-4649-AE97-4D95EDDD6F40}"/>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164" name="Freeform 459">
              <a:extLst>
                <a:ext uri="{FF2B5EF4-FFF2-40B4-BE49-F238E27FC236}">
                  <a16:creationId xmlns:a16="http://schemas.microsoft.com/office/drawing/2014/main" id="{7D78DEF2-91B2-4492-B667-B3697AE667FA}"/>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165" name="Freeform 460">
              <a:extLst>
                <a:ext uri="{FF2B5EF4-FFF2-40B4-BE49-F238E27FC236}">
                  <a16:creationId xmlns:a16="http://schemas.microsoft.com/office/drawing/2014/main" id="{44496C91-BD54-47C6-B6A8-2BB87B452F21}"/>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166" name="Freeform 461">
              <a:extLst>
                <a:ext uri="{FF2B5EF4-FFF2-40B4-BE49-F238E27FC236}">
                  <a16:creationId xmlns:a16="http://schemas.microsoft.com/office/drawing/2014/main" id="{00324127-B0C9-4C76-B670-2A8F36153F1F}"/>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167" name="Freeform 462">
              <a:extLst>
                <a:ext uri="{FF2B5EF4-FFF2-40B4-BE49-F238E27FC236}">
                  <a16:creationId xmlns:a16="http://schemas.microsoft.com/office/drawing/2014/main" id="{652476E7-7388-4FB3-B4DF-7F7222F1A0AD}"/>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168" name="Line 463">
              <a:extLst>
                <a:ext uri="{FF2B5EF4-FFF2-40B4-BE49-F238E27FC236}">
                  <a16:creationId xmlns:a16="http://schemas.microsoft.com/office/drawing/2014/main" id="{C399BDBC-605E-4267-81A5-9114BD9D5205}"/>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169" name="Text Box 540">
            <a:extLst>
              <a:ext uri="{FF2B5EF4-FFF2-40B4-BE49-F238E27FC236}">
                <a16:creationId xmlns:a16="http://schemas.microsoft.com/office/drawing/2014/main" id="{E811127B-D934-4EF2-96AF-46A3A6B6F264}"/>
              </a:ext>
            </a:extLst>
          </p:cNvPr>
          <p:cNvSpPr txBox="1">
            <a:spLocks noChangeArrowheads="1"/>
          </p:cNvSpPr>
          <p:nvPr/>
        </p:nvSpPr>
        <p:spPr bwMode="auto">
          <a:xfrm>
            <a:off x="6417789" y="2596094"/>
            <a:ext cx="17815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sp>
        <p:nvSpPr>
          <p:cNvPr id="172" name="Text Box 540">
            <a:extLst>
              <a:ext uri="{FF2B5EF4-FFF2-40B4-BE49-F238E27FC236}">
                <a16:creationId xmlns:a16="http://schemas.microsoft.com/office/drawing/2014/main" id="{7C17118A-E2DC-48CF-8966-51A83CA4364C}"/>
              </a:ext>
            </a:extLst>
          </p:cNvPr>
          <p:cNvSpPr txBox="1">
            <a:spLocks noChangeArrowheads="1"/>
          </p:cNvSpPr>
          <p:nvPr/>
        </p:nvSpPr>
        <p:spPr bwMode="auto">
          <a:xfrm>
            <a:off x="3920208" y="3277632"/>
            <a:ext cx="22824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 </a:t>
            </a:r>
            <a:br>
              <a:rPr lang="de-DE" altLang="de-DE" sz="1600" b="1" dirty="0"/>
            </a:br>
            <a:r>
              <a:rPr lang="de-DE" altLang="de-DE" sz="1600" b="1" dirty="0" err="1"/>
              <a:t>integrated</a:t>
            </a:r>
            <a:endParaRPr lang="de-DE" altLang="de-DE" sz="1600" b="1" dirty="0"/>
          </a:p>
        </p:txBody>
      </p:sp>
      <p:sp>
        <p:nvSpPr>
          <p:cNvPr id="175" name="Text Box 540">
            <a:extLst>
              <a:ext uri="{FF2B5EF4-FFF2-40B4-BE49-F238E27FC236}">
                <a16:creationId xmlns:a16="http://schemas.microsoft.com/office/drawing/2014/main" id="{DDC14A9D-FD01-44D6-9ED6-88DA5E3D5A14}"/>
              </a:ext>
            </a:extLst>
          </p:cNvPr>
          <p:cNvSpPr txBox="1">
            <a:spLocks noChangeArrowheads="1"/>
          </p:cNvSpPr>
          <p:nvPr/>
        </p:nvSpPr>
        <p:spPr bwMode="auto">
          <a:xfrm>
            <a:off x="4603791" y="710162"/>
            <a:ext cx="17815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sp>
        <p:nvSpPr>
          <p:cNvPr id="176" name="Text Box 540">
            <a:extLst>
              <a:ext uri="{FF2B5EF4-FFF2-40B4-BE49-F238E27FC236}">
                <a16:creationId xmlns:a16="http://schemas.microsoft.com/office/drawing/2014/main" id="{D1089CF8-39A8-434E-AF23-66DA9EACFF4A}"/>
              </a:ext>
            </a:extLst>
          </p:cNvPr>
          <p:cNvSpPr txBox="1">
            <a:spLocks noChangeArrowheads="1"/>
          </p:cNvSpPr>
          <p:nvPr/>
        </p:nvSpPr>
        <p:spPr bwMode="auto">
          <a:xfrm>
            <a:off x="873711" y="2534134"/>
            <a:ext cx="178156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grpSp>
        <p:nvGrpSpPr>
          <p:cNvPr id="177" name="Group 748">
            <a:extLst>
              <a:ext uri="{FF2B5EF4-FFF2-40B4-BE49-F238E27FC236}">
                <a16:creationId xmlns:a16="http://schemas.microsoft.com/office/drawing/2014/main" id="{69B10B30-F309-4F7C-A367-9626A10273A2}"/>
              </a:ext>
            </a:extLst>
          </p:cNvPr>
          <p:cNvGrpSpPr>
            <a:grpSpLocks/>
          </p:cNvGrpSpPr>
          <p:nvPr/>
        </p:nvGrpSpPr>
        <p:grpSpPr bwMode="auto">
          <a:xfrm rot="5598816" flipV="1">
            <a:off x="5222652" y="4094037"/>
            <a:ext cx="279747" cy="372265"/>
            <a:chOff x="2820" y="264"/>
            <a:chExt cx="420" cy="1452"/>
          </a:xfrm>
        </p:grpSpPr>
        <p:sp>
          <p:nvSpPr>
            <p:cNvPr id="178" name="Line 749">
              <a:extLst>
                <a:ext uri="{FF2B5EF4-FFF2-40B4-BE49-F238E27FC236}">
                  <a16:creationId xmlns:a16="http://schemas.microsoft.com/office/drawing/2014/main" id="{9441773D-D09E-45C0-88ED-94338D24E03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79" name="Group 750">
              <a:extLst>
                <a:ext uri="{FF2B5EF4-FFF2-40B4-BE49-F238E27FC236}">
                  <a16:creationId xmlns:a16="http://schemas.microsoft.com/office/drawing/2014/main" id="{2EB1A09B-C15B-4E66-87E7-CD8AAB3BE61D}"/>
                </a:ext>
              </a:extLst>
            </p:cNvPr>
            <p:cNvGrpSpPr>
              <a:grpSpLocks/>
            </p:cNvGrpSpPr>
            <p:nvPr/>
          </p:nvGrpSpPr>
          <p:grpSpPr bwMode="auto">
            <a:xfrm>
              <a:off x="2940" y="264"/>
              <a:ext cx="300" cy="1452"/>
              <a:chOff x="2940" y="264"/>
              <a:chExt cx="300" cy="1452"/>
            </a:xfrm>
          </p:grpSpPr>
          <p:grpSp>
            <p:nvGrpSpPr>
              <p:cNvPr id="180" name="Group 751">
                <a:extLst>
                  <a:ext uri="{FF2B5EF4-FFF2-40B4-BE49-F238E27FC236}">
                    <a16:creationId xmlns:a16="http://schemas.microsoft.com/office/drawing/2014/main" id="{82D4469D-4101-4516-971B-69C15F4E994C}"/>
                  </a:ext>
                </a:extLst>
              </p:cNvPr>
              <p:cNvGrpSpPr>
                <a:grpSpLocks/>
              </p:cNvGrpSpPr>
              <p:nvPr/>
            </p:nvGrpSpPr>
            <p:grpSpPr bwMode="auto">
              <a:xfrm>
                <a:off x="2940" y="264"/>
                <a:ext cx="252" cy="1368"/>
                <a:chOff x="3024" y="732"/>
                <a:chExt cx="252" cy="1368"/>
              </a:xfrm>
            </p:grpSpPr>
            <p:grpSp>
              <p:nvGrpSpPr>
                <p:cNvPr id="183" name="Group 752">
                  <a:extLst>
                    <a:ext uri="{FF2B5EF4-FFF2-40B4-BE49-F238E27FC236}">
                      <a16:creationId xmlns:a16="http://schemas.microsoft.com/office/drawing/2014/main" id="{3BAC8E33-ABF8-4E34-A753-3CEA0FB5F95E}"/>
                    </a:ext>
                  </a:extLst>
                </p:cNvPr>
                <p:cNvGrpSpPr>
                  <a:grpSpLocks/>
                </p:cNvGrpSpPr>
                <p:nvPr/>
              </p:nvGrpSpPr>
              <p:grpSpPr bwMode="auto">
                <a:xfrm>
                  <a:off x="3024" y="732"/>
                  <a:ext cx="252" cy="1368"/>
                  <a:chOff x="3168" y="1008"/>
                  <a:chExt cx="484" cy="2448"/>
                </a:xfrm>
              </p:grpSpPr>
              <p:grpSp>
                <p:nvGrpSpPr>
                  <p:cNvPr id="185" name="Group 753">
                    <a:extLst>
                      <a:ext uri="{FF2B5EF4-FFF2-40B4-BE49-F238E27FC236}">
                        <a16:creationId xmlns:a16="http://schemas.microsoft.com/office/drawing/2014/main" id="{1E9A4730-4CC4-4184-99A6-C4BA0451CCFE}"/>
                      </a:ext>
                    </a:extLst>
                  </p:cNvPr>
                  <p:cNvGrpSpPr>
                    <a:grpSpLocks/>
                  </p:cNvGrpSpPr>
                  <p:nvPr/>
                </p:nvGrpSpPr>
                <p:grpSpPr bwMode="auto">
                  <a:xfrm>
                    <a:off x="3168" y="1008"/>
                    <a:ext cx="484" cy="2448"/>
                    <a:chOff x="2256" y="864"/>
                    <a:chExt cx="532" cy="2448"/>
                  </a:xfrm>
                </p:grpSpPr>
                <p:sp>
                  <p:nvSpPr>
                    <p:cNvPr id="188" name="Freeform 754">
                      <a:extLst>
                        <a:ext uri="{FF2B5EF4-FFF2-40B4-BE49-F238E27FC236}">
                          <a16:creationId xmlns:a16="http://schemas.microsoft.com/office/drawing/2014/main" id="{AD3589A1-BF85-4C25-BCB5-632EF9A2109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9" name="Freeform 755">
                      <a:extLst>
                        <a:ext uri="{FF2B5EF4-FFF2-40B4-BE49-F238E27FC236}">
                          <a16:creationId xmlns:a16="http://schemas.microsoft.com/office/drawing/2014/main" id="{D6D31D08-1171-4414-82D4-668818EEAC97}"/>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6" name="Freeform 756">
                    <a:extLst>
                      <a:ext uri="{FF2B5EF4-FFF2-40B4-BE49-F238E27FC236}">
                        <a16:creationId xmlns:a16="http://schemas.microsoft.com/office/drawing/2014/main" id="{0B42E75A-CFB3-400F-BDB1-FA9A6AAB4B57}"/>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87" name="Freeform 757">
                    <a:extLst>
                      <a:ext uri="{FF2B5EF4-FFF2-40B4-BE49-F238E27FC236}">
                        <a16:creationId xmlns:a16="http://schemas.microsoft.com/office/drawing/2014/main" id="{A745941B-7653-410A-86D8-AACE9260E809}"/>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4" name="Line 758">
                  <a:extLst>
                    <a:ext uri="{FF2B5EF4-FFF2-40B4-BE49-F238E27FC236}">
                      <a16:creationId xmlns:a16="http://schemas.microsoft.com/office/drawing/2014/main" id="{A30FD652-155E-4E47-A5E0-D1E2F98140E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1" name="AutoShape 759">
                <a:extLst>
                  <a:ext uri="{FF2B5EF4-FFF2-40B4-BE49-F238E27FC236}">
                    <a16:creationId xmlns:a16="http://schemas.microsoft.com/office/drawing/2014/main" id="{4D6B915E-E884-433C-8FF2-5C5E3FADA7B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2" name="Line 760">
                <a:extLst>
                  <a:ext uri="{FF2B5EF4-FFF2-40B4-BE49-F238E27FC236}">
                    <a16:creationId xmlns:a16="http://schemas.microsoft.com/office/drawing/2014/main" id="{BAF98225-5687-4627-84D0-A88153EA61D6}"/>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237" name="AutoShape 657">
            <a:extLst>
              <a:ext uri="{FF2B5EF4-FFF2-40B4-BE49-F238E27FC236}">
                <a16:creationId xmlns:a16="http://schemas.microsoft.com/office/drawing/2014/main" id="{AA8F26B3-BF61-4F0D-B5C2-82542E6141CC}"/>
              </a:ext>
            </a:extLst>
          </p:cNvPr>
          <p:cNvSpPr>
            <a:spLocks noChangeArrowheads="1"/>
          </p:cNvSpPr>
          <p:nvPr/>
        </p:nvSpPr>
        <p:spPr bwMode="auto">
          <a:xfrm rot="10800000" flipH="1">
            <a:off x="2895136" y="425898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238" name="Group 746">
            <a:extLst>
              <a:ext uri="{FF2B5EF4-FFF2-40B4-BE49-F238E27FC236}">
                <a16:creationId xmlns:a16="http://schemas.microsoft.com/office/drawing/2014/main" id="{66934817-E8F0-4B08-9879-C5DF9649EA05}"/>
              </a:ext>
            </a:extLst>
          </p:cNvPr>
          <p:cNvGrpSpPr>
            <a:grpSpLocks/>
          </p:cNvGrpSpPr>
          <p:nvPr/>
        </p:nvGrpSpPr>
        <p:grpSpPr bwMode="auto">
          <a:xfrm rot="-5400000">
            <a:off x="2406170" y="4113054"/>
            <a:ext cx="311150" cy="490537"/>
            <a:chOff x="2820" y="264"/>
            <a:chExt cx="420" cy="1452"/>
          </a:xfrm>
        </p:grpSpPr>
        <p:sp>
          <p:nvSpPr>
            <p:cNvPr id="239" name="Line 747">
              <a:extLst>
                <a:ext uri="{FF2B5EF4-FFF2-40B4-BE49-F238E27FC236}">
                  <a16:creationId xmlns:a16="http://schemas.microsoft.com/office/drawing/2014/main" id="{9B5C0ADC-0025-49E5-B132-7EBBC51B0D03}"/>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40" name="Group 748">
              <a:extLst>
                <a:ext uri="{FF2B5EF4-FFF2-40B4-BE49-F238E27FC236}">
                  <a16:creationId xmlns:a16="http://schemas.microsoft.com/office/drawing/2014/main" id="{9E6448C7-72E3-449E-B663-2C3EB708011A}"/>
                </a:ext>
              </a:extLst>
            </p:cNvPr>
            <p:cNvGrpSpPr>
              <a:grpSpLocks/>
            </p:cNvGrpSpPr>
            <p:nvPr/>
          </p:nvGrpSpPr>
          <p:grpSpPr bwMode="auto">
            <a:xfrm>
              <a:off x="2940" y="264"/>
              <a:ext cx="300" cy="1452"/>
              <a:chOff x="2940" y="264"/>
              <a:chExt cx="300" cy="1452"/>
            </a:xfrm>
          </p:grpSpPr>
          <p:grpSp>
            <p:nvGrpSpPr>
              <p:cNvPr id="241" name="Group 749">
                <a:extLst>
                  <a:ext uri="{FF2B5EF4-FFF2-40B4-BE49-F238E27FC236}">
                    <a16:creationId xmlns:a16="http://schemas.microsoft.com/office/drawing/2014/main" id="{BB2CDDE9-CD64-4708-A294-7003ED47C067}"/>
                  </a:ext>
                </a:extLst>
              </p:cNvPr>
              <p:cNvGrpSpPr>
                <a:grpSpLocks/>
              </p:cNvGrpSpPr>
              <p:nvPr/>
            </p:nvGrpSpPr>
            <p:grpSpPr bwMode="auto">
              <a:xfrm>
                <a:off x="2940" y="264"/>
                <a:ext cx="252" cy="1368"/>
                <a:chOff x="3024" y="732"/>
                <a:chExt cx="252" cy="1368"/>
              </a:xfrm>
            </p:grpSpPr>
            <p:grpSp>
              <p:nvGrpSpPr>
                <p:cNvPr id="244" name="Group 750">
                  <a:extLst>
                    <a:ext uri="{FF2B5EF4-FFF2-40B4-BE49-F238E27FC236}">
                      <a16:creationId xmlns:a16="http://schemas.microsoft.com/office/drawing/2014/main" id="{DC064936-4C8C-41B5-BD16-98E2686FE324}"/>
                    </a:ext>
                  </a:extLst>
                </p:cNvPr>
                <p:cNvGrpSpPr>
                  <a:grpSpLocks/>
                </p:cNvGrpSpPr>
                <p:nvPr/>
              </p:nvGrpSpPr>
              <p:grpSpPr bwMode="auto">
                <a:xfrm>
                  <a:off x="3024" y="732"/>
                  <a:ext cx="252" cy="1368"/>
                  <a:chOff x="3168" y="1008"/>
                  <a:chExt cx="484" cy="2448"/>
                </a:xfrm>
              </p:grpSpPr>
              <p:grpSp>
                <p:nvGrpSpPr>
                  <p:cNvPr id="246" name="Group 751">
                    <a:extLst>
                      <a:ext uri="{FF2B5EF4-FFF2-40B4-BE49-F238E27FC236}">
                        <a16:creationId xmlns:a16="http://schemas.microsoft.com/office/drawing/2014/main" id="{32D73D5D-2D30-4A98-A7B6-0F5551DB95F8}"/>
                      </a:ext>
                    </a:extLst>
                  </p:cNvPr>
                  <p:cNvGrpSpPr>
                    <a:grpSpLocks/>
                  </p:cNvGrpSpPr>
                  <p:nvPr/>
                </p:nvGrpSpPr>
                <p:grpSpPr bwMode="auto">
                  <a:xfrm>
                    <a:off x="3168" y="1008"/>
                    <a:ext cx="484" cy="2448"/>
                    <a:chOff x="2256" y="864"/>
                    <a:chExt cx="532" cy="2448"/>
                  </a:xfrm>
                </p:grpSpPr>
                <p:sp>
                  <p:nvSpPr>
                    <p:cNvPr id="249" name="Freeform 752">
                      <a:extLst>
                        <a:ext uri="{FF2B5EF4-FFF2-40B4-BE49-F238E27FC236}">
                          <a16:creationId xmlns:a16="http://schemas.microsoft.com/office/drawing/2014/main" id="{E763894F-D459-446F-B595-C11EEF7B8375}"/>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50" name="Freeform 753">
                      <a:extLst>
                        <a:ext uri="{FF2B5EF4-FFF2-40B4-BE49-F238E27FC236}">
                          <a16:creationId xmlns:a16="http://schemas.microsoft.com/office/drawing/2014/main" id="{9831E391-0067-467C-9BB3-565763F8294B}"/>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47" name="Freeform 754">
                    <a:extLst>
                      <a:ext uri="{FF2B5EF4-FFF2-40B4-BE49-F238E27FC236}">
                        <a16:creationId xmlns:a16="http://schemas.microsoft.com/office/drawing/2014/main" id="{B95DC17E-C54B-44CC-9F78-33FCCFC7F56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48" name="Freeform 755">
                    <a:extLst>
                      <a:ext uri="{FF2B5EF4-FFF2-40B4-BE49-F238E27FC236}">
                        <a16:creationId xmlns:a16="http://schemas.microsoft.com/office/drawing/2014/main" id="{8692A68F-85BC-4115-8824-A8E3FFFF793D}"/>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45" name="Line 756">
                  <a:extLst>
                    <a:ext uri="{FF2B5EF4-FFF2-40B4-BE49-F238E27FC236}">
                      <a16:creationId xmlns:a16="http://schemas.microsoft.com/office/drawing/2014/main" id="{12FFE91C-89D7-4962-A19E-A9748876991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42" name="AutoShape 757">
                <a:extLst>
                  <a:ext uri="{FF2B5EF4-FFF2-40B4-BE49-F238E27FC236}">
                    <a16:creationId xmlns:a16="http://schemas.microsoft.com/office/drawing/2014/main" id="{0DA8CF40-E439-4723-BEA8-91AC3D0D081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43" name="Line 758">
                <a:extLst>
                  <a:ext uri="{FF2B5EF4-FFF2-40B4-BE49-F238E27FC236}">
                    <a16:creationId xmlns:a16="http://schemas.microsoft.com/office/drawing/2014/main" id="{CFDA8F35-C02E-43F4-8813-5459BF53DC3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251" name="AutoShape 561">
            <a:extLst>
              <a:ext uri="{FF2B5EF4-FFF2-40B4-BE49-F238E27FC236}">
                <a16:creationId xmlns:a16="http://schemas.microsoft.com/office/drawing/2014/main" id="{3FB33DFB-F3D0-41B9-9888-5CEAEA1B1C2F}"/>
              </a:ext>
            </a:extLst>
          </p:cNvPr>
          <p:cNvSpPr>
            <a:spLocks noChangeArrowheads="1"/>
          </p:cNvSpPr>
          <p:nvPr/>
        </p:nvSpPr>
        <p:spPr bwMode="auto">
          <a:xfrm>
            <a:off x="6479890" y="4179212"/>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257" name="Group 658">
            <a:extLst>
              <a:ext uri="{FF2B5EF4-FFF2-40B4-BE49-F238E27FC236}">
                <a16:creationId xmlns:a16="http://schemas.microsoft.com/office/drawing/2014/main" id="{13F3F0F2-8A50-4855-937B-61B4F3039295}"/>
              </a:ext>
            </a:extLst>
          </p:cNvPr>
          <p:cNvGrpSpPr>
            <a:grpSpLocks/>
          </p:cNvGrpSpPr>
          <p:nvPr/>
        </p:nvGrpSpPr>
        <p:grpSpPr bwMode="auto">
          <a:xfrm rot="5400000" flipV="1">
            <a:off x="6016945" y="4024029"/>
            <a:ext cx="311150" cy="490538"/>
            <a:chOff x="2820" y="264"/>
            <a:chExt cx="420" cy="1452"/>
          </a:xfrm>
        </p:grpSpPr>
        <p:sp>
          <p:nvSpPr>
            <p:cNvPr id="258" name="Line 659">
              <a:extLst>
                <a:ext uri="{FF2B5EF4-FFF2-40B4-BE49-F238E27FC236}">
                  <a16:creationId xmlns:a16="http://schemas.microsoft.com/office/drawing/2014/main" id="{E19ED55B-0C82-476C-B86C-DEF05BD0C97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59" name="Group 660">
              <a:extLst>
                <a:ext uri="{FF2B5EF4-FFF2-40B4-BE49-F238E27FC236}">
                  <a16:creationId xmlns:a16="http://schemas.microsoft.com/office/drawing/2014/main" id="{BE608E25-768D-4F35-80C9-B77838963B4D}"/>
                </a:ext>
              </a:extLst>
            </p:cNvPr>
            <p:cNvGrpSpPr>
              <a:grpSpLocks/>
            </p:cNvGrpSpPr>
            <p:nvPr/>
          </p:nvGrpSpPr>
          <p:grpSpPr bwMode="auto">
            <a:xfrm>
              <a:off x="2940" y="264"/>
              <a:ext cx="300" cy="1452"/>
              <a:chOff x="2940" y="264"/>
              <a:chExt cx="300" cy="1452"/>
            </a:xfrm>
          </p:grpSpPr>
          <p:grpSp>
            <p:nvGrpSpPr>
              <p:cNvPr id="260" name="Group 661">
                <a:extLst>
                  <a:ext uri="{FF2B5EF4-FFF2-40B4-BE49-F238E27FC236}">
                    <a16:creationId xmlns:a16="http://schemas.microsoft.com/office/drawing/2014/main" id="{3170E53B-5296-4AF2-8598-373C8A4552DA}"/>
                  </a:ext>
                </a:extLst>
              </p:cNvPr>
              <p:cNvGrpSpPr>
                <a:grpSpLocks/>
              </p:cNvGrpSpPr>
              <p:nvPr/>
            </p:nvGrpSpPr>
            <p:grpSpPr bwMode="auto">
              <a:xfrm>
                <a:off x="2940" y="264"/>
                <a:ext cx="252" cy="1368"/>
                <a:chOff x="3024" y="732"/>
                <a:chExt cx="252" cy="1368"/>
              </a:xfrm>
            </p:grpSpPr>
            <p:grpSp>
              <p:nvGrpSpPr>
                <p:cNvPr id="263" name="Group 662">
                  <a:extLst>
                    <a:ext uri="{FF2B5EF4-FFF2-40B4-BE49-F238E27FC236}">
                      <a16:creationId xmlns:a16="http://schemas.microsoft.com/office/drawing/2014/main" id="{9C00801E-DBE5-48EF-8293-E72E99EA6C72}"/>
                    </a:ext>
                  </a:extLst>
                </p:cNvPr>
                <p:cNvGrpSpPr>
                  <a:grpSpLocks/>
                </p:cNvGrpSpPr>
                <p:nvPr/>
              </p:nvGrpSpPr>
              <p:grpSpPr bwMode="auto">
                <a:xfrm>
                  <a:off x="3024" y="732"/>
                  <a:ext cx="252" cy="1368"/>
                  <a:chOff x="3168" y="1008"/>
                  <a:chExt cx="484" cy="2448"/>
                </a:xfrm>
              </p:grpSpPr>
              <p:grpSp>
                <p:nvGrpSpPr>
                  <p:cNvPr id="265" name="Group 663">
                    <a:extLst>
                      <a:ext uri="{FF2B5EF4-FFF2-40B4-BE49-F238E27FC236}">
                        <a16:creationId xmlns:a16="http://schemas.microsoft.com/office/drawing/2014/main" id="{839223E0-7024-47C5-BE6E-F516A1987A6B}"/>
                      </a:ext>
                    </a:extLst>
                  </p:cNvPr>
                  <p:cNvGrpSpPr>
                    <a:grpSpLocks/>
                  </p:cNvGrpSpPr>
                  <p:nvPr/>
                </p:nvGrpSpPr>
                <p:grpSpPr bwMode="auto">
                  <a:xfrm>
                    <a:off x="3168" y="1008"/>
                    <a:ext cx="484" cy="2448"/>
                    <a:chOff x="2256" y="864"/>
                    <a:chExt cx="532" cy="2448"/>
                  </a:xfrm>
                </p:grpSpPr>
                <p:sp>
                  <p:nvSpPr>
                    <p:cNvPr id="268" name="Freeform 664">
                      <a:extLst>
                        <a:ext uri="{FF2B5EF4-FFF2-40B4-BE49-F238E27FC236}">
                          <a16:creationId xmlns:a16="http://schemas.microsoft.com/office/drawing/2014/main" id="{805D2C07-98AA-4D62-AB8E-746C34062517}"/>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69" name="Freeform 665">
                      <a:extLst>
                        <a:ext uri="{FF2B5EF4-FFF2-40B4-BE49-F238E27FC236}">
                          <a16:creationId xmlns:a16="http://schemas.microsoft.com/office/drawing/2014/main" id="{CB0E37DB-8E7C-4BDE-AA8C-34BA32E3575D}"/>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66" name="Freeform 666">
                    <a:extLst>
                      <a:ext uri="{FF2B5EF4-FFF2-40B4-BE49-F238E27FC236}">
                        <a16:creationId xmlns:a16="http://schemas.microsoft.com/office/drawing/2014/main" id="{2E91E110-3564-446B-B7F7-281859688DE7}"/>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67" name="Freeform 667">
                    <a:extLst>
                      <a:ext uri="{FF2B5EF4-FFF2-40B4-BE49-F238E27FC236}">
                        <a16:creationId xmlns:a16="http://schemas.microsoft.com/office/drawing/2014/main" id="{44EB60E3-73AA-4524-B7AE-6A9B13064435}"/>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64" name="Line 668">
                  <a:extLst>
                    <a:ext uri="{FF2B5EF4-FFF2-40B4-BE49-F238E27FC236}">
                      <a16:creationId xmlns:a16="http://schemas.microsoft.com/office/drawing/2014/main" id="{0EE78EF5-867A-4BBF-9845-CAD2A96C425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61" name="AutoShape 669">
                <a:extLst>
                  <a:ext uri="{FF2B5EF4-FFF2-40B4-BE49-F238E27FC236}">
                    <a16:creationId xmlns:a16="http://schemas.microsoft.com/office/drawing/2014/main" id="{5379496B-3D57-47B6-B636-1C5BA138837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62" name="Line 670">
                <a:extLst>
                  <a:ext uri="{FF2B5EF4-FFF2-40B4-BE49-F238E27FC236}">
                    <a16:creationId xmlns:a16="http://schemas.microsoft.com/office/drawing/2014/main" id="{6BA2BDF3-3001-40C9-B7F6-D076DD6C310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cxnSp>
        <p:nvCxnSpPr>
          <p:cNvPr id="29" name="Gerader Verbinder 28">
            <a:extLst>
              <a:ext uri="{FF2B5EF4-FFF2-40B4-BE49-F238E27FC236}">
                <a16:creationId xmlns:a16="http://schemas.microsoft.com/office/drawing/2014/main" id="{5D79CEC3-7914-4F0E-A7FA-1F9D02C8C10A}"/>
              </a:ext>
            </a:extLst>
          </p:cNvPr>
          <p:cNvCxnSpPr/>
          <p:nvPr/>
        </p:nvCxnSpPr>
        <p:spPr bwMode="auto">
          <a:xfrm flipH="1">
            <a:off x="4139618" y="4046039"/>
            <a:ext cx="116461" cy="127369"/>
          </a:xfrm>
          <a:prstGeom prst="line">
            <a:avLst/>
          </a:prstGeom>
          <a:solidFill>
            <a:schemeClr val="accent1"/>
          </a:solidFill>
          <a:ln w="25400" cap="flat" cmpd="sng" algn="ctr">
            <a:solidFill>
              <a:srgbClr val="FFFF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7" name="Gerader Verbinder 296">
            <a:extLst>
              <a:ext uri="{FF2B5EF4-FFF2-40B4-BE49-F238E27FC236}">
                <a16:creationId xmlns:a16="http://schemas.microsoft.com/office/drawing/2014/main" id="{24708C9E-A7B7-4992-9B40-488B5F4E8415}"/>
              </a:ext>
            </a:extLst>
          </p:cNvPr>
          <p:cNvCxnSpPr>
            <a:cxnSpLocks/>
          </p:cNvCxnSpPr>
          <p:nvPr/>
        </p:nvCxnSpPr>
        <p:spPr bwMode="auto">
          <a:xfrm rot="16200000" flipH="1">
            <a:off x="4780245" y="4123103"/>
            <a:ext cx="116461" cy="127369"/>
          </a:xfrm>
          <a:prstGeom prst="line">
            <a:avLst/>
          </a:prstGeom>
          <a:solidFill>
            <a:schemeClr val="accent1"/>
          </a:solidFill>
          <a:ln w="254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Gerader Verbinder 31">
            <a:extLst>
              <a:ext uri="{FF2B5EF4-FFF2-40B4-BE49-F238E27FC236}">
                <a16:creationId xmlns:a16="http://schemas.microsoft.com/office/drawing/2014/main" id="{AB0E1DF5-5B07-4E10-85B5-D1445C956F9C}"/>
              </a:ext>
            </a:extLst>
          </p:cNvPr>
          <p:cNvCxnSpPr/>
          <p:nvPr/>
        </p:nvCxnSpPr>
        <p:spPr bwMode="auto">
          <a:xfrm>
            <a:off x="4478911" y="4280311"/>
            <a:ext cx="0" cy="175714"/>
          </a:xfrm>
          <a:prstGeom prst="line">
            <a:avLst/>
          </a:prstGeom>
          <a:solidFill>
            <a:schemeClr val="accent1"/>
          </a:solidFill>
          <a:ln w="25400" cap="flat" cmpd="sng" algn="ctr">
            <a:solidFill>
              <a:srgbClr val="FF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 name="Gerader Verbinder 298">
            <a:extLst>
              <a:ext uri="{FF2B5EF4-FFF2-40B4-BE49-F238E27FC236}">
                <a16:creationId xmlns:a16="http://schemas.microsoft.com/office/drawing/2014/main" id="{55B72BE3-5D2E-45B3-81FA-2D4EED9622C1}"/>
              </a:ext>
            </a:extLst>
          </p:cNvPr>
          <p:cNvCxnSpPr/>
          <p:nvPr/>
        </p:nvCxnSpPr>
        <p:spPr bwMode="auto">
          <a:xfrm>
            <a:off x="4549237" y="4148152"/>
            <a:ext cx="0" cy="175714"/>
          </a:xfrm>
          <a:prstGeom prst="line">
            <a:avLst/>
          </a:prstGeom>
          <a:solidFill>
            <a:schemeClr val="accent1"/>
          </a:solidFill>
          <a:ln w="25400" cap="flat" cmpd="sng" algn="ctr">
            <a:solidFill>
              <a:srgbClr val="FFFF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00" name="Group 265">
            <a:extLst>
              <a:ext uri="{FF2B5EF4-FFF2-40B4-BE49-F238E27FC236}">
                <a16:creationId xmlns:a16="http://schemas.microsoft.com/office/drawing/2014/main" id="{908EEF8F-585F-4321-935F-14D6D39A5DF0}"/>
              </a:ext>
            </a:extLst>
          </p:cNvPr>
          <p:cNvGrpSpPr>
            <a:grpSpLocks/>
          </p:cNvGrpSpPr>
          <p:nvPr/>
        </p:nvGrpSpPr>
        <p:grpSpPr bwMode="auto">
          <a:xfrm rot="7722958" flipH="1" flipV="1">
            <a:off x="5762636" y="2818638"/>
            <a:ext cx="713742" cy="268261"/>
            <a:chOff x="4875" y="7237"/>
            <a:chExt cx="4230" cy="1883"/>
          </a:xfrm>
        </p:grpSpPr>
        <p:sp>
          <p:nvSpPr>
            <p:cNvPr id="301" name="Arc 266">
              <a:extLst>
                <a:ext uri="{FF2B5EF4-FFF2-40B4-BE49-F238E27FC236}">
                  <a16:creationId xmlns:a16="http://schemas.microsoft.com/office/drawing/2014/main" id="{BA0E0A00-887D-4B82-A781-CAAA8A57E71C}"/>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02" name="AutoShape 267">
              <a:extLst>
                <a:ext uri="{FF2B5EF4-FFF2-40B4-BE49-F238E27FC236}">
                  <a16:creationId xmlns:a16="http://schemas.microsoft.com/office/drawing/2014/main" id="{F886B8F9-9BC9-42B2-BE83-D8C72F7830D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cxnSp>
        <p:nvCxnSpPr>
          <p:cNvPr id="34" name="Gerader Verbinder 33">
            <a:extLst>
              <a:ext uri="{FF2B5EF4-FFF2-40B4-BE49-F238E27FC236}">
                <a16:creationId xmlns:a16="http://schemas.microsoft.com/office/drawing/2014/main" id="{D0555D09-DBDC-4A45-A342-708652AACB88}"/>
              </a:ext>
            </a:extLst>
          </p:cNvPr>
          <p:cNvCxnSpPr>
            <a:cxnSpLocks/>
          </p:cNvCxnSpPr>
          <p:nvPr/>
        </p:nvCxnSpPr>
        <p:spPr bwMode="auto">
          <a:xfrm flipH="1">
            <a:off x="5970336" y="2439560"/>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5" name="Gerader Verbinder 304">
            <a:extLst>
              <a:ext uri="{FF2B5EF4-FFF2-40B4-BE49-F238E27FC236}">
                <a16:creationId xmlns:a16="http://schemas.microsoft.com/office/drawing/2014/main" id="{59BB9E0D-C691-4AF3-9D0E-B9CD20F97F5C}"/>
              </a:ext>
            </a:extLst>
          </p:cNvPr>
          <p:cNvCxnSpPr>
            <a:cxnSpLocks/>
          </p:cNvCxnSpPr>
          <p:nvPr/>
        </p:nvCxnSpPr>
        <p:spPr bwMode="auto">
          <a:xfrm>
            <a:off x="5989497" y="2936380"/>
            <a:ext cx="115205" cy="99611"/>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 name="Gerader Verbinder 308">
            <a:extLst>
              <a:ext uri="{FF2B5EF4-FFF2-40B4-BE49-F238E27FC236}">
                <a16:creationId xmlns:a16="http://schemas.microsoft.com/office/drawing/2014/main" id="{4DF84217-6D05-4888-9ED0-94DACA10A85D}"/>
              </a:ext>
            </a:extLst>
          </p:cNvPr>
          <p:cNvCxnSpPr>
            <a:cxnSpLocks/>
          </p:cNvCxnSpPr>
          <p:nvPr/>
        </p:nvCxnSpPr>
        <p:spPr bwMode="auto">
          <a:xfrm flipH="1">
            <a:off x="3003883" y="2961946"/>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0" name="Gerader Verbinder 309">
            <a:extLst>
              <a:ext uri="{FF2B5EF4-FFF2-40B4-BE49-F238E27FC236}">
                <a16:creationId xmlns:a16="http://schemas.microsoft.com/office/drawing/2014/main" id="{99E1D10C-E3F9-4B30-B614-99A63012D59C}"/>
              </a:ext>
            </a:extLst>
          </p:cNvPr>
          <p:cNvCxnSpPr>
            <a:cxnSpLocks/>
          </p:cNvCxnSpPr>
          <p:nvPr/>
        </p:nvCxnSpPr>
        <p:spPr bwMode="auto">
          <a:xfrm flipH="1">
            <a:off x="4800627" y="1268852"/>
            <a:ext cx="111179" cy="116257"/>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2" name="Gerader Verbinder 311">
            <a:extLst>
              <a:ext uri="{FF2B5EF4-FFF2-40B4-BE49-F238E27FC236}">
                <a16:creationId xmlns:a16="http://schemas.microsoft.com/office/drawing/2014/main" id="{05DB4ADF-189F-4720-8EC9-73899689490D}"/>
              </a:ext>
            </a:extLst>
          </p:cNvPr>
          <p:cNvCxnSpPr>
            <a:cxnSpLocks/>
          </p:cNvCxnSpPr>
          <p:nvPr/>
        </p:nvCxnSpPr>
        <p:spPr bwMode="auto">
          <a:xfrm rot="5400000" flipH="1">
            <a:off x="4207918" y="1236382"/>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3" name="Gerader Verbinder 312">
            <a:extLst>
              <a:ext uri="{FF2B5EF4-FFF2-40B4-BE49-F238E27FC236}">
                <a16:creationId xmlns:a16="http://schemas.microsoft.com/office/drawing/2014/main" id="{6396116D-B631-4927-B702-D3FA6D7F91DF}"/>
              </a:ext>
            </a:extLst>
          </p:cNvPr>
          <p:cNvCxnSpPr>
            <a:cxnSpLocks/>
          </p:cNvCxnSpPr>
          <p:nvPr/>
        </p:nvCxnSpPr>
        <p:spPr bwMode="auto">
          <a:xfrm rot="5400000" flipH="1">
            <a:off x="2999247" y="2422921"/>
            <a:ext cx="116431" cy="115926"/>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14" name="Group 265">
            <a:extLst>
              <a:ext uri="{FF2B5EF4-FFF2-40B4-BE49-F238E27FC236}">
                <a16:creationId xmlns:a16="http://schemas.microsoft.com/office/drawing/2014/main" id="{A9C13B50-E593-41D4-A9C0-8C320BDA2ED0}"/>
              </a:ext>
            </a:extLst>
          </p:cNvPr>
          <p:cNvGrpSpPr>
            <a:grpSpLocks/>
          </p:cNvGrpSpPr>
          <p:nvPr/>
        </p:nvGrpSpPr>
        <p:grpSpPr bwMode="auto">
          <a:xfrm rot="2476261" flipH="1" flipV="1">
            <a:off x="4375210" y="1034501"/>
            <a:ext cx="713742" cy="268261"/>
            <a:chOff x="4875" y="7237"/>
            <a:chExt cx="4230" cy="1883"/>
          </a:xfrm>
        </p:grpSpPr>
        <p:sp>
          <p:nvSpPr>
            <p:cNvPr id="315" name="Arc 266">
              <a:extLst>
                <a:ext uri="{FF2B5EF4-FFF2-40B4-BE49-F238E27FC236}">
                  <a16:creationId xmlns:a16="http://schemas.microsoft.com/office/drawing/2014/main" id="{2F3AAD0B-9B9A-44F9-9DFA-386028AF20C3}"/>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16" name="AutoShape 267">
              <a:extLst>
                <a:ext uri="{FF2B5EF4-FFF2-40B4-BE49-F238E27FC236}">
                  <a16:creationId xmlns:a16="http://schemas.microsoft.com/office/drawing/2014/main" id="{69BA8FE8-4ECF-4BBD-88E7-A0FA67DAF58E}"/>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317" name="Group 265">
            <a:extLst>
              <a:ext uri="{FF2B5EF4-FFF2-40B4-BE49-F238E27FC236}">
                <a16:creationId xmlns:a16="http://schemas.microsoft.com/office/drawing/2014/main" id="{C08B1835-506D-4DBD-B403-E8432C3B3FAF}"/>
              </a:ext>
            </a:extLst>
          </p:cNvPr>
          <p:cNvGrpSpPr>
            <a:grpSpLocks/>
          </p:cNvGrpSpPr>
          <p:nvPr/>
        </p:nvGrpSpPr>
        <p:grpSpPr bwMode="auto">
          <a:xfrm rot="18985616" flipH="1" flipV="1">
            <a:off x="2608278" y="2434943"/>
            <a:ext cx="713742" cy="268261"/>
            <a:chOff x="4875" y="7237"/>
            <a:chExt cx="4230" cy="1883"/>
          </a:xfrm>
        </p:grpSpPr>
        <p:sp>
          <p:nvSpPr>
            <p:cNvPr id="318" name="Arc 266">
              <a:extLst>
                <a:ext uri="{FF2B5EF4-FFF2-40B4-BE49-F238E27FC236}">
                  <a16:creationId xmlns:a16="http://schemas.microsoft.com/office/drawing/2014/main" id="{4E1AF8C9-AAFE-49EA-A809-F4F4FF75C12A}"/>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19" name="AutoShape 267">
              <a:extLst>
                <a:ext uri="{FF2B5EF4-FFF2-40B4-BE49-F238E27FC236}">
                  <a16:creationId xmlns:a16="http://schemas.microsoft.com/office/drawing/2014/main" id="{609EA7AF-1237-4680-BD58-ECAA32EFDAC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320" name="Group 265">
            <a:extLst>
              <a:ext uri="{FF2B5EF4-FFF2-40B4-BE49-F238E27FC236}">
                <a16:creationId xmlns:a16="http://schemas.microsoft.com/office/drawing/2014/main" id="{9EDDD409-274D-4A7D-865E-E6B4AC4B2FFE}"/>
              </a:ext>
            </a:extLst>
          </p:cNvPr>
          <p:cNvGrpSpPr>
            <a:grpSpLocks/>
          </p:cNvGrpSpPr>
          <p:nvPr/>
        </p:nvGrpSpPr>
        <p:grpSpPr bwMode="auto">
          <a:xfrm rot="11087566" flipH="1" flipV="1">
            <a:off x="4188634" y="4281377"/>
            <a:ext cx="713742" cy="268261"/>
            <a:chOff x="4875" y="7237"/>
            <a:chExt cx="4230" cy="1883"/>
          </a:xfrm>
        </p:grpSpPr>
        <p:sp>
          <p:nvSpPr>
            <p:cNvPr id="321" name="Arc 266">
              <a:extLst>
                <a:ext uri="{FF2B5EF4-FFF2-40B4-BE49-F238E27FC236}">
                  <a16:creationId xmlns:a16="http://schemas.microsoft.com/office/drawing/2014/main" id="{CC022A8E-B8F4-435D-A789-7523B471F4A9}"/>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22" name="AutoShape 267">
              <a:extLst>
                <a:ext uri="{FF2B5EF4-FFF2-40B4-BE49-F238E27FC236}">
                  <a16:creationId xmlns:a16="http://schemas.microsoft.com/office/drawing/2014/main" id="{45E41D7F-4C2A-476F-8583-509220C6B11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323" name="Group 265">
            <a:extLst>
              <a:ext uri="{FF2B5EF4-FFF2-40B4-BE49-F238E27FC236}">
                <a16:creationId xmlns:a16="http://schemas.microsoft.com/office/drawing/2014/main" id="{6C05A194-2461-4D6D-8F48-3EB4EDB0C6C3}"/>
              </a:ext>
            </a:extLst>
          </p:cNvPr>
          <p:cNvGrpSpPr>
            <a:grpSpLocks/>
          </p:cNvGrpSpPr>
          <p:nvPr/>
        </p:nvGrpSpPr>
        <p:grpSpPr bwMode="auto">
          <a:xfrm rot="10501530" flipH="1">
            <a:off x="3804076" y="3950000"/>
            <a:ext cx="713742" cy="268261"/>
            <a:chOff x="4875" y="7237"/>
            <a:chExt cx="4230" cy="1883"/>
          </a:xfrm>
        </p:grpSpPr>
        <p:sp>
          <p:nvSpPr>
            <p:cNvPr id="324" name="Arc 266">
              <a:extLst>
                <a:ext uri="{FF2B5EF4-FFF2-40B4-BE49-F238E27FC236}">
                  <a16:creationId xmlns:a16="http://schemas.microsoft.com/office/drawing/2014/main" id="{790E9B07-204E-4566-9910-2296969F410F}"/>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325" name="AutoShape 267">
              <a:extLst>
                <a:ext uri="{FF2B5EF4-FFF2-40B4-BE49-F238E27FC236}">
                  <a16:creationId xmlns:a16="http://schemas.microsoft.com/office/drawing/2014/main" id="{21E75C6E-AF5E-48A3-85E5-85A6391496B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
        <p:nvSpPr>
          <p:cNvPr id="109" name="Text Box 117">
            <a:extLst>
              <a:ext uri="{FF2B5EF4-FFF2-40B4-BE49-F238E27FC236}">
                <a16:creationId xmlns:a16="http://schemas.microsoft.com/office/drawing/2014/main" id="{A9822136-3F34-4CF5-B657-927731116641}"/>
              </a:ext>
            </a:extLst>
          </p:cNvPr>
          <p:cNvSpPr txBox="1">
            <a:spLocks noChangeArrowheads="1"/>
          </p:cNvSpPr>
          <p:nvPr/>
        </p:nvSpPr>
        <p:spPr bwMode="auto">
          <a:xfrm>
            <a:off x="276225" y="1270000"/>
            <a:ext cx="335121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Part </a:t>
            </a:r>
            <a:r>
              <a:rPr lang="de-DE" altLang="de-DE" sz="1600" b="1" dirty="0" err="1">
                <a:solidFill>
                  <a:srgbClr val="0000FF"/>
                </a:solidFill>
              </a:rPr>
              <a:t>rolls</a:t>
            </a:r>
            <a:r>
              <a:rPr lang="de-DE" altLang="de-DE" sz="1600" b="1" dirty="0">
                <a:solidFill>
                  <a:srgbClr val="0000FF"/>
                </a:solidFill>
              </a:rPr>
              <a:t> </a:t>
            </a:r>
            <a:r>
              <a:rPr lang="de-DE" altLang="de-DE" sz="1600" b="1" dirty="0" err="1">
                <a:solidFill>
                  <a:srgbClr val="0000FF"/>
                </a:solidFill>
              </a:rPr>
              <a:t>integrated</a:t>
            </a:r>
            <a:r>
              <a:rPr lang="de-DE" altLang="de-DE" sz="1600" b="1" dirty="0">
                <a:solidFill>
                  <a:srgbClr val="0000FF"/>
                </a:solidFill>
              </a:rPr>
              <a:t> on </a:t>
            </a:r>
            <a:r>
              <a:rPr lang="de-DE" altLang="de-DE" sz="1600" b="1" dirty="0" err="1">
                <a:solidFill>
                  <a:srgbClr val="0000FF"/>
                </a:solidFill>
              </a:rPr>
              <a:t>circular</a:t>
            </a:r>
            <a:r>
              <a:rPr lang="de-DE" altLang="de-DE" sz="1600" b="1" dirty="0">
                <a:solidFill>
                  <a:srgbClr val="0000FF"/>
                </a:solidFill>
              </a:rPr>
              <a:t> </a:t>
            </a:r>
            <a:r>
              <a:rPr lang="de-DE" altLang="de-DE" sz="1600" b="1" dirty="0" err="1">
                <a:solidFill>
                  <a:srgbClr val="0000FF"/>
                </a:solidFill>
              </a:rPr>
              <a:t>flightpath</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part</a:t>
            </a:r>
            <a:r>
              <a:rPr lang="de-DE" altLang="de-DE" sz="1600" b="1" dirty="0">
                <a:solidFill>
                  <a:srgbClr val="0000FF"/>
                </a:solidFill>
              </a:rPr>
              <a:t> </a:t>
            </a:r>
            <a:r>
              <a:rPr lang="de-DE" altLang="de-DE" sz="1600" b="1" dirty="0" err="1">
                <a:solidFill>
                  <a:srgbClr val="0000FF"/>
                </a:solidFill>
              </a:rPr>
              <a:t>loops</a:t>
            </a:r>
            <a:r>
              <a:rPr lang="de-DE" altLang="de-DE" sz="1600" b="1" dirty="0">
                <a:solidFill>
                  <a:srgbClr val="0000FF"/>
                </a:solidFill>
              </a:rPr>
              <a:t>.</a:t>
            </a:r>
          </a:p>
        </p:txBody>
      </p:sp>
      <p:sp>
        <p:nvSpPr>
          <p:cNvPr id="110" name="Text Box 50">
            <a:extLst>
              <a:ext uri="{FF2B5EF4-FFF2-40B4-BE49-F238E27FC236}">
                <a16:creationId xmlns:a16="http://schemas.microsoft.com/office/drawing/2014/main" id="{C82C3889-EFCD-4BB1-AE50-85AABE854AC8}"/>
              </a:ext>
            </a:extLst>
          </p:cNvPr>
          <p:cNvSpPr txBox="1">
            <a:spLocks noChangeArrowheads="1"/>
          </p:cNvSpPr>
          <p:nvPr/>
        </p:nvSpPr>
        <p:spPr bwMode="auto">
          <a:xfrm>
            <a:off x="5913438" y="1128713"/>
            <a:ext cx="31781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a:solidFill>
                  <a:srgbClr val="0000FF"/>
                </a:solidFill>
              </a:rPr>
              <a:t>During Knife Edge the wing must be in the vertical plane.</a:t>
            </a:r>
          </a:p>
        </p:txBody>
      </p:sp>
      <p:sp>
        <p:nvSpPr>
          <p:cNvPr id="111" name="Oval 136">
            <a:extLst>
              <a:ext uri="{FF2B5EF4-FFF2-40B4-BE49-F238E27FC236}">
                <a16:creationId xmlns:a16="http://schemas.microsoft.com/office/drawing/2014/main" id="{4C1A4802-C72A-4894-9268-9A0F9D7B55D2}"/>
              </a:ext>
            </a:extLst>
          </p:cNvPr>
          <p:cNvSpPr>
            <a:spLocks noChangeArrowheads="1"/>
          </p:cNvSpPr>
          <p:nvPr/>
        </p:nvSpPr>
        <p:spPr bwMode="auto">
          <a:xfrm>
            <a:off x="4163123" y="1185256"/>
            <a:ext cx="736600" cy="7239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 name="Oval 138">
            <a:extLst>
              <a:ext uri="{FF2B5EF4-FFF2-40B4-BE49-F238E27FC236}">
                <a16:creationId xmlns:a16="http://schemas.microsoft.com/office/drawing/2014/main" id="{F4C22C3D-F665-41FB-9B36-1AF57D96E977}"/>
              </a:ext>
            </a:extLst>
          </p:cNvPr>
          <p:cNvSpPr>
            <a:spLocks noChangeArrowheads="1"/>
          </p:cNvSpPr>
          <p:nvPr/>
        </p:nvSpPr>
        <p:spPr bwMode="auto">
          <a:xfrm>
            <a:off x="4070066" y="3619202"/>
            <a:ext cx="736600" cy="7239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3" name="Text Box 131">
            <a:extLst>
              <a:ext uri="{FF2B5EF4-FFF2-40B4-BE49-F238E27FC236}">
                <a16:creationId xmlns:a16="http://schemas.microsoft.com/office/drawing/2014/main" id="{8B5A5451-9FCA-4C53-A169-4B3B10754F3E}"/>
              </a:ext>
            </a:extLst>
          </p:cNvPr>
          <p:cNvSpPr txBox="1">
            <a:spLocks noChangeArrowheads="1"/>
          </p:cNvSpPr>
          <p:nvPr/>
        </p:nvSpPr>
        <p:spPr bwMode="auto">
          <a:xfrm>
            <a:off x="735013" y="3781425"/>
            <a:ext cx="2414587" cy="374650"/>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114" name="Oval 138">
            <a:extLst>
              <a:ext uri="{FF2B5EF4-FFF2-40B4-BE49-F238E27FC236}">
                <a16:creationId xmlns:a16="http://schemas.microsoft.com/office/drawing/2014/main" id="{7C03C0AF-F84F-4827-88D9-DC530E3F3472}"/>
              </a:ext>
            </a:extLst>
          </p:cNvPr>
          <p:cNvSpPr>
            <a:spLocks noChangeArrowheads="1"/>
          </p:cNvSpPr>
          <p:nvPr/>
        </p:nvSpPr>
        <p:spPr bwMode="auto">
          <a:xfrm>
            <a:off x="5374565" y="2407716"/>
            <a:ext cx="736600" cy="7239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5" name="Oval 138">
            <a:extLst>
              <a:ext uri="{FF2B5EF4-FFF2-40B4-BE49-F238E27FC236}">
                <a16:creationId xmlns:a16="http://schemas.microsoft.com/office/drawing/2014/main" id="{6477C631-CAD9-45CA-BFDB-45D6084B0B9D}"/>
              </a:ext>
            </a:extLst>
          </p:cNvPr>
          <p:cNvSpPr>
            <a:spLocks noChangeArrowheads="1"/>
          </p:cNvSpPr>
          <p:nvPr/>
        </p:nvSpPr>
        <p:spPr bwMode="auto">
          <a:xfrm>
            <a:off x="2980092" y="2348127"/>
            <a:ext cx="736600" cy="7239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6" name="Oval 138">
            <a:extLst>
              <a:ext uri="{FF2B5EF4-FFF2-40B4-BE49-F238E27FC236}">
                <a16:creationId xmlns:a16="http://schemas.microsoft.com/office/drawing/2014/main" id="{F1E9A465-7650-4961-A845-38F0BE040EEC}"/>
              </a:ext>
            </a:extLst>
          </p:cNvPr>
          <p:cNvSpPr>
            <a:spLocks noChangeArrowheads="1"/>
          </p:cNvSpPr>
          <p:nvPr/>
        </p:nvSpPr>
        <p:spPr bwMode="auto">
          <a:xfrm>
            <a:off x="4175607" y="3544581"/>
            <a:ext cx="736600" cy="7239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7" name="Oval 74">
            <a:extLst>
              <a:ext uri="{FF2B5EF4-FFF2-40B4-BE49-F238E27FC236}">
                <a16:creationId xmlns:a16="http://schemas.microsoft.com/office/drawing/2014/main" id="{1EF70198-E590-4214-B931-37E46D831914}"/>
              </a:ext>
            </a:extLst>
          </p:cNvPr>
          <p:cNvSpPr>
            <a:spLocks noChangeArrowheads="1"/>
          </p:cNvSpPr>
          <p:nvPr/>
        </p:nvSpPr>
        <p:spPr bwMode="auto">
          <a:xfrm>
            <a:off x="4185103" y="11985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8" name="Oval 74">
            <a:extLst>
              <a:ext uri="{FF2B5EF4-FFF2-40B4-BE49-F238E27FC236}">
                <a16:creationId xmlns:a16="http://schemas.microsoft.com/office/drawing/2014/main" id="{A88CBB47-16C6-4CC3-9B79-31DCB58F3CD7}"/>
              </a:ext>
            </a:extLst>
          </p:cNvPr>
          <p:cNvSpPr>
            <a:spLocks noChangeArrowheads="1"/>
          </p:cNvSpPr>
          <p:nvPr/>
        </p:nvSpPr>
        <p:spPr bwMode="auto">
          <a:xfrm>
            <a:off x="2986080" y="238500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9" name="Oval 74">
            <a:extLst>
              <a:ext uri="{FF2B5EF4-FFF2-40B4-BE49-F238E27FC236}">
                <a16:creationId xmlns:a16="http://schemas.microsoft.com/office/drawing/2014/main" id="{8C4C1DFF-0B04-4366-AAFC-BD4220BCD16B}"/>
              </a:ext>
            </a:extLst>
          </p:cNvPr>
          <p:cNvSpPr>
            <a:spLocks noChangeArrowheads="1"/>
          </p:cNvSpPr>
          <p:nvPr/>
        </p:nvSpPr>
        <p:spPr bwMode="auto">
          <a:xfrm>
            <a:off x="4781521" y="125226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0" name="Oval 74">
            <a:extLst>
              <a:ext uri="{FF2B5EF4-FFF2-40B4-BE49-F238E27FC236}">
                <a16:creationId xmlns:a16="http://schemas.microsoft.com/office/drawing/2014/main" id="{D458A6E1-86E6-4C41-AC91-5D4F4787561B}"/>
              </a:ext>
            </a:extLst>
          </p:cNvPr>
          <p:cNvSpPr>
            <a:spLocks noChangeArrowheads="1"/>
          </p:cNvSpPr>
          <p:nvPr/>
        </p:nvSpPr>
        <p:spPr bwMode="auto">
          <a:xfrm>
            <a:off x="5926139" y="240603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1" name="Oval 74">
            <a:extLst>
              <a:ext uri="{FF2B5EF4-FFF2-40B4-BE49-F238E27FC236}">
                <a16:creationId xmlns:a16="http://schemas.microsoft.com/office/drawing/2014/main" id="{D50B65DF-6C64-4CF0-86DC-5E4FBDB2695D}"/>
              </a:ext>
            </a:extLst>
          </p:cNvPr>
          <p:cNvSpPr>
            <a:spLocks noChangeArrowheads="1"/>
          </p:cNvSpPr>
          <p:nvPr/>
        </p:nvSpPr>
        <p:spPr bwMode="auto">
          <a:xfrm>
            <a:off x="5958122" y="287273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2" name="Oval 74">
            <a:extLst>
              <a:ext uri="{FF2B5EF4-FFF2-40B4-BE49-F238E27FC236}">
                <a16:creationId xmlns:a16="http://schemas.microsoft.com/office/drawing/2014/main" id="{69E662DA-A0FA-4AE7-83F8-9894CEA0FE44}"/>
              </a:ext>
            </a:extLst>
          </p:cNvPr>
          <p:cNvSpPr>
            <a:spLocks noChangeArrowheads="1"/>
          </p:cNvSpPr>
          <p:nvPr/>
        </p:nvSpPr>
        <p:spPr bwMode="auto">
          <a:xfrm>
            <a:off x="4770937" y="409430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3" name="Oval 74">
            <a:extLst>
              <a:ext uri="{FF2B5EF4-FFF2-40B4-BE49-F238E27FC236}">
                <a16:creationId xmlns:a16="http://schemas.microsoft.com/office/drawing/2014/main" id="{3769F3BD-ADA9-465E-B8D7-9EF4A614074A}"/>
              </a:ext>
            </a:extLst>
          </p:cNvPr>
          <p:cNvSpPr>
            <a:spLocks noChangeArrowheads="1"/>
          </p:cNvSpPr>
          <p:nvPr/>
        </p:nvSpPr>
        <p:spPr bwMode="auto">
          <a:xfrm>
            <a:off x="4379404" y="425739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4" name="Oval 74">
            <a:extLst>
              <a:ext uri="{FF2B5EF4-FFF2-40B4-BE49-F238E27FC236}">
                <a16:creationId xmlns:a16="http://schemas.microsoft.com/office/drawing/2014/main" id="{307DA326-2307-4A54-BF36-2286196C5114}"/>
              </a:ext>
            </a:extLst>
          </p:cNvPr>
          <p:cNvSpPr>
            <a:spLocks noChangeArrowheads="1"/>
          </p:cNvSpPr>
          <p:nvPr/>
        </p:nvSpPr>
        <p:spPr bwMode="auto">
          <a:xfrm>
            <a:off x="2985931" y="292905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5" name="Oval 74">
            <a:extLst>
              <a:ext uri="{FF2B5EF4-FFF2-40B4-BE49-F238E27FC236}">
                <a16:creationId xmlns:a16="http://schemas.microsoft.com/office/drawing/2014/main" id="{337A9F24-FC9E-47B1-8B2D-DBDFE09AD2B7}"/>
              </a:ext>
            </a:extLst>
          </p:cNvPr>
          <p:cNvSpPr>
            <a:spLocks noChangeArrowheads="1"/>
          </p:cNvSpPr>
          <p:nvPr/>
        </p:nvSpPr>
        <p:spPr bwMode="auto">
          <a:xfrm>
            <a:off x="4576080" y="422488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6" name="Oval 74">
            <a:extLst>
              <a:ext uri="{FF2B5EF4-FFF2-40B4-BE49-F238E27FC236}">
                <a16:creationId xmlns:a16="http://schemas.microsoft.com/office/drawing/2014/main" id="{989C80B3-E463-4607-9375-30501F7274F6}"/>
              </a:ext>
            </a:extLst>
          </p:cNvPr>
          <p:cNvSpPr>
            <a:spLocks noChangeArrowheads="1"/>
          </p:cNvSpPr>
          <p:nvPr/>
        </p:nvSpPr>
        <p:spPr bwMode="auto">
          <a:xfrm>
            <a:off x="4140113" y="405047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7" name="Text Box 92">
            <a:extLst>
              <a:ext uri="{FF2B5EF4-FFF2-40B4-BE49-F238E27FC236}">
                <a16:creationId xmlns:a16="http://schemas.microsoft.com/office/drawing/2014/main" id="{B350223F-9069-4432-B8ED-4807A36103E3}"/>
              </a:ext>
            </a:extLst>
          </p:cNvPr>
          <p:cNvSpPr txBox="1">
            <a:spLocks noChangeArrowheads="1"/>
          </p:cNvSpPr>
          <p:nvPr/>
        </p:nvSpPr>
        <p:spPr bwMode="auto">
          <a:xfrm>
            <a:off x="5771236" y="3596473"/>
            <a:ext cx="6111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2000" b="1" dirty="0"/>
              <a:t>45°</a:t>
            </a:r>
          </a:p>
        </p:txBody>
      </p:sp>
      <p:grpSp>
        <p:nvGrpSpPr>
          <p:cNvPr id="128" name="Gruppieren 1">
            <a:extLst>
              <a:ext uri="{FF2B5EF4-FFF2-40B4-BE49-F238E27FC236}">
                <a16:creationId xmlns:a16="http://schemas.microsoft.com/office/drawing/2014/main" id="{55E757A6-B538-4DCE-A5A6-19FA33A3BE01}"/>
              </a:ext>
            </a:extLst>
          </p:cNvPr>
          <p:cNvGrpSpPr>
            <a:grpSpLocks/>
          </p:cNvGrpSpPr>
          <p:nvPr/>
        </p:nvGrpSpPr>
        <p:grpSpPr bwMode="auto">
          <a:xfrm flipH="1">
            <a:off x="5476347" y="3180654"/>
            <a:ext cx="863600" cy="831850"/>
            <a:chOff x="3460750" y="2930525"/>
            <a:chExt cx="863600" cy="831850"/>
          </a:xfrm>
        </p:grpSpPr>
        <p:sp>
          <p:nvSpPr>
            <p:cNvPr id="129" name="Line 90">
              <a:extLst>
                <a:ext uri="{FF2B5EF4-FFF2-40B4-BE49-F238E27FC236}">
                  <a16:creationId xmlns:a16="http://schemas.microsoft.com/office/drawing/2014/main" id="{6320B934-679D-438D-9BC8-124F58A8BF00}"/>
                </a:ext>
              </a:extLst>
            </p:cNvPr>
            <p:cNvSpPr>
              <a:spLocks noChangeShapeType="1"/>
            </p:cNvSpPr>
            <p:nvPr/>
          </p:nvSpPr>
          <p:spPr bwMode="auto">
            <a:xfrm>
              <a:off x="3460750" y="3762375"/>
              <a:ext cx="838199" cy="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30" name="Line 91">
              <a:extLst>
                <a:ext uri="{FF2B5EF4-FFF2-40B4-BE49-F238E27FC236}">
                  <a16:creationId xmlns:a16="http://schemas.microsoft.com/office/drawing/2014/main" id="{16E78D89-724E-47B9-A540-AA2E83C7A7F3}"/>
                </a:ext>
              </a:extLst>
            </p:cNvPr>
            <p:cNvSpPr>
              <a:spLocks noChangeShapeType="1"/>
            </p:cNvSpPr>
            <p:nvPr/>
          </p:nvSpPr>
          <p:spPr bwMode="auto">
            <a:xfrm>
              <a:off x="3506789" y="2930525"/>
              <a:ext cx="817561" cy="83185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spTree>
    <p:extLst>
      <p:ext uri="{BB962C8B-B14F-4D97-AF65-F5344CB8AC3E}">
        <p14:creationId xmlns:p14="http://schemas.microsoft.com/office/powerpoint/2010/main" val="462914205"/>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109"/>
                                        </p:tgtEl>
                                        <p:attrNameLst>
                                          <p:attrName>style.visibility</p:attrName>
                                        </p:attrNameLst>
                                      </p:cBhvr>
                                      <p:to>
                                        <p:strVal val="visible"/>
                                      </p:to>
                                    </p:set>
                                    <p:animEffect transition="in" filter="blinds(horizontal)">
                                      <p:cBhvr>
                                        <p:cTn id="7" dur="1000"/>
                                        <p:tgtEl>
                                          <p:spTgt spid="109"/>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10"/>
                                        </p:tgtEl>
                                        <p:attrNameLst>
                                          <p:attrName>style.visibility</p:attrName>
                                        </p:attrNameLst>
                                      </p:cBhvr>
                                      <p:to>
                                        <p:strVal val="visible"/>
                                      </p:to>
                                    </p:set>
                                    <p:animEffect transition="in" filter="blinds(horizontal)">
                                      <p:cBhvr>
                                        <p:cTn id="11" dur="1000"/>
                                        <p:tgtEl>
                                          <p:spTgt spid="110"/>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13"/>
                                        </p:tgtEl>
                                        <p:attrNameLst>
                                          <p:attrName>style.visibility</p:attrName>
                                        </p:attrNameLst>
                                      </p:cBhvr>
                                      <p:to>
                                        <p:strVal val="visible"/>
                                      </p:to>
                                    </p:set>
                                    <p:animEffect transition="in" filter="blinds(horizontal)">
                                      <p:cBhvr>
                                        <p:cTn id="15" dur="1000"/>
                                        <p:tgtEl>
                                          <p:spTgt spid="113"/>
                                        </p:tgtEl>
                                      </p:cBhvr>
                                    </p:animEffect>
                                  </p:childTnLst>
                                </p:cTn>
                              </p:par>
                            </p:childTnLst>
                          </p:cTn>
                        </p:par>
                        <p:par>
                          <p:cTn id="16" fill="hold">
                            <p:stCondLst>
                              <p:cond delay="3000"/>
                            </p:stCondLst>
                            <p:childTnLst>
                              <p:par>
                                <p:cTn id="17" presetID="3" presetClass="entr" presetSubtype="10" fill="hold"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blinds(horizontal)">
                                      <p:cBhvr>
                                        <p:cTn id="19" dur="1000"/>
                                        <p:tgtEl>
                                          <p:spTgt spid="112"/>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114"/>
                                        </p:tgtEl>
                                        <p:attrNameLst>
                                          <p:attrName>style.visibility</p:attrName>
                                        </p:attrNameLst>
                                      </p:cBhvr>
                                      <p:to>
                                        <p:strVal val="visible"/>
                                      </p:to>
                                    </p:set>
                                    <p:animEffect transition="in" filter="blinds(horizontal)">
                                      <p:cBhvr>
                                        <p:cTn id="23" dur="1000"/>
                                        <p:tgtEl>
                                          <p:spTgt spid="114"/>
                                        </p:tgtEl>
                                      </p:cBhvr>
                                    </p:animEffect>
                                  </p:childTnLst>
                                </p:cTn>
                              </p:par>
                            </p:childTnLst>
                          </p:cTn>
                        </p:par>
                        <p:par>
                          <p:cTn id="24" fill="hold">
                            <p:stCondLst>
                              <p:cond delay="5000"/>
                            </p:stCondLst>
                            <p:childTnLst>
                              <p:par>
                                <p:cTn id="25" presetID="3" presetClass="entr" presetSubtype="10" fill="hold" nodeType="afterEffect">
                                  <p:stCondLst>
                                    <p:cond delay="0"/>
                                  </p:stCondLst>
                                  <p:childTnLst>
                                    <p:set>
                                      <p:cBhvr>
                                        <p:cTn id="26" dur="1" fill="hold">
                                          <p:stCondLst>
                                            <p:cond delay="0"/>
                                          </p:stCondLst>
                                        </p:cTn>
                                        <p:tgtEl>
                                          <p:spTgt spid="111"/>
                                        </p:tgtEl>
                                        <p:attrNameLst>
                                          <p:attrName>style.visibility</p:attrName>
                                        </p:attrNameLst>
                                      </p:cBhvr>
                                      <p:to>
                                        <p:strVal val="visible"/>
                                      </p:to>
                                    </p:set>
                                    <p:animEffect transition="in" filter="blinds(horizontal)">
                                      <p:cBhvr>
                                        <p:cTn id="27" dur="1000"/>
                                        <p:tgtEl>
                                          <p:spTgt spid="111"/>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15"/>
                                        </p:tgtEl>
                                        <p:attrNameLst>
                                          <p:attrName>style.visibility</p:attrName>
                                        </p:attrNameLst>
                                      </p:cBhvr>
                                      <p:to>
                                        <p:strVal val="visible"/>
                                      </p:to>
                                    </p:set>
                                    <p:animEffect transition="in" filter="blinds(horizontal)">
                                      <p:cBhvr>
                                        <p:cTn id="31" dur="1000"/>
                                        <p:tgtEl>
                                          <p:spTgt spid="115"/>
                                        </p:tgtEl>
                                      </p:cBhvr>
                                    </p:animEffect>
                                  </p:childTnLst>
                                </p:cTn>
                              </p:par>
                            </p:childTnLst>
                          </p:cTn>
                        </p:par>
                        <p:par>
                          <p:cTn id="32" fill="hold">
                            <p:stCondLst>
                              <p:cond delay="7000"/>
                            </p:stCondLst>
                            <p:childTnLst>
                              <p:par>
                                <p:cTn id="33" presetID="3" presetClass="entr" presetSubtype="10" fill="hold" nodeType="afterEffect">
                                  <p:stCondLst>
                                    <p:cond delay="0"/>
                                  </p:stCondLst>
                                  <p:childTnLst>
                                    <p:set>
                                      <p:cBhvr>
                                        <p:cTn id="34" dur="1" fill="hold">
                                          <p:stCondLst>
                                            <p:cond delay="0"/>
                                          </p:stCondLst>
                                        </p:cTn>
                                        <p:tgtEl>
                                          <p:spTgt spid="116"/>
                                        </p:tgtEl>
                                        <p:attrNameLst>
                                          <p:attrName>style.visibility</p:attrName>
                                        </p:attrNameLst>
                                      </p:cBhvr>
                                      <p:to>
                                        <p:strVal val="visible"/>
                                      </p:to>
                                    </p:set>
                                    <p:animEffect transition="in" filter="blinds(horizontal)">
                                      <p:cBhvr>
                                        <p:cTn id="35" dur="10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utoUpdateAnimBg="0"/>
      <p:bldP spid="11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Text Box 278">
            <a:extLst>
              <a:ext uri="{FF2B5EF4-FFF2-40B4-BE49-F238E27FC236}">
                <a16:creationId xmlns:a16="http://schemas.microsoft.com/office/drawing/2014/main" id="{96BC2983-F77C-491D-8F79-A87A4CDCCF83}"/>
              </a:ext>
            </a:extLst>
          </p:cNvPr>
          <p:cNvSpPr txBox="1">
            <a:spLocks noChangeArrowheads="1"/>
          </p:cNvSpPr>
          <p:nvPr/>
        </p:nvSpPr>
        <p:spPr bwMode="auto">
          <a:xfrm>
            <a:off x="8051800" y="6557963"/>
            <a:ext cx="9398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F-25.02.01</a:t>
            </a:r>
          </a:p>
        </p:txBody>
      </p:sp>
      <p:sp>
        <p:nvSpPr>
          <p:cNvPr id="14340" name="Rectangle 279">
            <a:extLst>
              <a:ext uri="{FF2B5EF4-FFF2-40B4-BE49-F238E27FC236}">
                <a16:creationId xmlns:a16="http://schemas.microsoft.com/office/drawing/2014/main" id="{997C83EB-BF2A-499B-9DF0-2218478FAA1A}"/>
              </a:ext>
            </a:extLst>
          </p:cNvPr>
          <p:cNvSpPr>
            <a:spLocks noChangeArrowheads="1"/>
          </p:cNvSpPr>
          <p:nvPr/>
        </p:nvSpPr>
        <p:spPr bwMode="auto">
          <a:xfrm>
            <a:off x="1652588" y="161648"/>
            <a:ext cx="7491412" cy="387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t>F-25.02 </a:t>
            </a:r>
            <a:r>
              <a:rPr lang="en-US" sz="2000" b="1" dirty="0"/>
              <a:t>Figure Nine with roll, half roll in opposite directions</a:t>
            </a:r>
            <a:endParaRPr lang="en-US" altLang="de-DE" sz="2000" b="1" dirty="0"/>
          </a:p>
        </p:txBody>
      </p:sp>
      <p:sp>
        <p:nvSpPr>
          <p:cNvPr id="14341" name="Text Box 538">
            <a:extLst>
              <a:ext uri="{FF2B5EF4-FFF2-40B4-BE49-F238E27FC236}">
                <a16:creationId xmlns:a16="http://schemas.microsoft.com/office/drawing/2014/main" id="{06C03578-197F-47A0-8BA4-EBBF653A986B}"/>
              </a:ext>
            </a:extLst>
          </p:cNvPr>
          <p:cNvSpPr txBox="1">
            <a:spLocks noChangeArrowheads="1"/>
          </p:cNvSpPr>
          <p:nvPr/>
        </p:nvSpPr>
        <p:spPr bwMode="auto">
          <a:xfrm>
            <a:off x="4675125" y="5091076"/>
            <a:ext cx="4152900" cy="1323439"/>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push through a quarter loop into a vertical upline, perform consecutively a roll and a half roll in opposite directions, push through a three quarter loop, exit inverted.</a:t>
            </a:r>
            <a:endParaRPr lang="de-DE" sz="1600" b="1" dirty="0"/>
          </a:p>
        </p:txBody>
      </p:sp>
      <p:sp>
        <p:nvSpPr>
          <p:cNvPr id="113" name="Text Box 166">
            <a:extLst>
              <a:ext uri="{FF2B5EF4-FFF2-40B4-BE49-F238E27FC236}">
                <a16:creationId xmlns:a16="http://schemas.microsoft.com/office/drawing/2014/main" id="{FDD556DC-E2BA-42A2-9916-0C0AC3C74CF6}"/>
              </a:ext>
            </a:extLst>
          </p:cNvPr>
          <p:cNvSpPr txBox="1">
            <a:spLocks noChangeArrowheads="1"/>
          </p:cNvSpPr>
          <p:nvPr/>
        </p:nvSpPr>
        <p:spPr bwMode="auto">
          <a:xfrm flipH="1">
            <a:off x="6946860" y="2736456"/>
            <a:ext cx="9001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roll</a:t>
            </a:r>
          </a:p>
        </p:txBody>
      </p:sp>
      <p:grpSp>
        <p:nvGrpSpPr>
          <p:cNvPr id="114" name="Group 168">
            <a:extLst>
              <a:ext uri="{FF2B5EF4-FFF2-40B4-BE49-F238E27FC236}">
                <a16:creationId xmlns:a16="http://schemas.microsoft.com/office/drawing/2014/main" id="{16E25DE8-AF13-41B3-AAF4-A731E11A6636}"/>
              </a:ext>
            </a:extLst>
          </p:cNvPr>
          <p:cNvGrpSpPr>
            <a:grpSpLocks/>
          </p:cNvGrpSpPr>
          <p:nvPr/>
        </p:nvGrpSpPr>
        <p:grpSpPr bwMode="auto">
          <a:xfrm rot="5646735" flipV="1">
            <a:off x="4667718" y="4043342"/>
            <a:ext cx="323850" cy="515938"/>
            <a:chOff x="2820" y="264"/>
            <a:chExt cx="420" cy="1452"/>
          </a:xfrm>
        </p:grpSpPr>
        <p:sp>
          <p:nvSpPr>
            <p:cNvPr id="195" name="Line 169">
              <a:extLst>
                <a:ext uri="{FF2B5EF4-FFF2-40B4-BE49-F238E27FC236}">
                  <a16:creationId xmlns:a16="http://schemas.microsoft.com/office/drawing/2014/main" id="{381C8162-AD53-45A9-BA8D-570E5EC112BD}"/>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96" name="Group 170">
              <a:extLst>
                <a:ext uri="{FF2B5EF4-FFF2-40B4-BE49-F238E27FC236}">
                  <a16:creationId xmlns:a16="http://schemas.microsoft.com/office/drawing/2014/main" id="{AA72AD94-9DF5-4681-9FFA-0A4C9FD401DF}"/>
                </a:ext>
              </a:extLst>
            </p:cNvPr>
            <p:cNvGrpSpPr>
              <a:grpSpLocks/>
            </p:cNvGrpSpPr>
            <p:nvPr/>
          </p:nvGrpSpPr>
          <p:grpSpPr bwMode="auto">
            <a:xfrm>
              <a:off x="2940" y="264"/>
              <a:ext cx="300" cy="1452"/>
              <a:chOff x="2940" y="264"/>
              <a:chExt cx="300" cy="1452"/>
            </a:xfrm>
          </p:grpSpPr>
          <p:grpSp>
            <p:nvGrpSpPr>
              <p:cNvPr id="197" name="Group 171">
                <a:extLst>
                  <a:ext uri="{FF2B5EF4-FFF2-40B4-BE49-F238E27FC236}">
                    <a16:creationId xmlns:a16="http://schemas.microsoft.com/office/drawing/2014/main" id="{14DFCE36-AF20-43BF-827B-3777C79086A4}"/>
                  </a:ext>
                </a:extLst>
              </p:cNvPr>
              <p:cNvGrpSpPr>
                <a:grpSpLocks/>
              </p:cNvGrpSpPr>
              <p:nvPr/>
            </p:nvGrpSpPr>
            <p:grpSpPr bwMode="auto">
              <a:xfrm>
                <a:off x="2940" y="264"/>
                <a:ext cx="252" cy="1368"/>
                <a:chOff x="3024" y="732"/>
                <a:chExt cx="252" cy="1368"/>
              </a:xfrm>
            </p:grpSpPr>
            <p:grpSp>
              <p:nvGrpSpPr>
                <p:cNvPr id="200" name="Group 172">
                  <a:extLst>
                    <a:ext uri="{FF2B5EF4-FFF2-40B4-BE49-F238E27FC236}">
                      <a16:creationId xmlns:a16="http://schemas.microsoft.com/office/drawing/2014/main" id="{A9B9EADC-99AB-42B6-AA03-EC4ECBA90F1E}"/>
                    </a:ext>
                  </a:extLst>
                </p:cNvPr>
                <p:cNvGrpSpPr>
                  <a:grpSpLocks/>
                </p:cNvGrpSpPr>
                <p:nvPr/>
              </p:nvGrpSpPr>
              <p:grpSpPr bwMode="auto">
                <a:xfrm>
                  <a:off x="3024" y="732"/>
                  <a:ext cx="252" cy="1368"/>
                  <a:chOff x="3168" y="1008"/>
                  <a:chExt cx="484" cy="2448"/>
                </a:xfrm>
              </p:grpSpPr>
              <p:grpSp>
                <p:nvGrpSpPr>
                  <p:cNvPr id="202" name="Group 173">
                    <a:extLst>
                      <a:ext uri="{FF2B5EF4-FFF2-40B4-BE49-F238E27FC236}">
                        <a16:creationId xmlns:a16="http://schemas.microsoft.com/office/drawing/2014/main" id="{5C7D633B-22B4-4E60-A8EB-5A78C632AAAB}"/>
                      </a:ext>
                    </a:extLst>
                  </p:cNvPr>
                  <p:cNvGrpSpPr>
                    <a:grpSpLocks/>
                  </p:cNvGrpSpPr>
                  <p:nvPr/>
                </p:nvGrpSpPr>
                <p:grpSpPr bwMode="auto">
                  <a:xfrm>
                    <a:off x="3168" y="1008"/>
                    <a:ext cx="484" cy="2448"/>
                    <a:chOff x="2256" y="864"/>
                    <a:chExt cx="532" cy="2448"/>
                  </a:xfrm>
                </p:grpSpPr>
                <p:sp>
                  <p:nvSpPr>
                    <p:cNvPr id="205" name="Freeform 174">
                      <a:extLst>
                        <a:ext uri="{FF2B5EF4-FFF2-40B4-BE49-F238E27FC236}">
                          <a16:creationId xmlns:a16="http://schemas.microsoft.com/office/drawing/2014/main" id="{6E297C7A-650B-4E82-B17B-2D7FC595D5A8}"/>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06" name="Freeform 175">
                      <a:extLst>
                        <a:ext uri="{FF2B5EF4-FFF2-40B4-BE49-F238E27FC236}">
                          <a16:creationId xmlns:a16="http://schemas.microsoft.com/office/drawing/2014/main" id="{A2EB690C-170F-462C-AEE6-407355085C99}"/>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03" name="Freeform 176">
                    <a:extLst>
                      <a:ext uri="{FF2B5EF4-FFF2-40B4-BE49-F238E27FC236}">
                        <a16:creationId xmlns:a16="http://schemas.microsoft.com/office/drawing/2014/main" id="{AE1DD0FF-8A0E-46D6-A020-E2C69B60CDCC}"/>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04" name="Freeform 177">
                    <a:extLst>
                      <a:ext uri="{FF2B5EF4-FFF2-40B4-BE49-F238E27FC236}">
                        <a16:creationId xmlns:a16="http://schemas.microsoft.com/office/drawing/2014/main" id="{589D3688-5373-42A0-B8B6-772BD78AFAC5}"/>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1" name="Line 178">
                  <a:extLst>
                    <a:ext uri="{FF2B5EF4-FFF2-40B4-BE49-F238E27FC236}">
                      <a16:creationId xmlns:a16="http://schemas.microsoft.com/office/drawing/2014/main" id="{85695D62-051E-415A-9DED-EEBEEFAEC9DD}"/>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98" name="AutoShape 179">
                <a:extLst>
                  <a:ext uri="{FF2B5EF4-FFF2-40B4-BE49-F238E27FC236}">
                    <a16:creationId xmlns:a16="http://schemas.microsoft.com/office/drawing/2014/main" id="{C52119A6-25DE-4E8D-B3B6-29A639B2BAC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9" name="Line 180">
                <a:extLst>
                  <a:ext uri="{FF2B5EF4-FFF2-40B4-BE49-F238E27FC236}">
                    <a16:creationId xmlns:a16="http://schemas.microsoft.com/office/drawing/2014/main" id="{CE77D97D-78F0-407A-8A8D-10EFF21E9F3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15" name="Line 181">
            <a:extLst>
              <a:ext uri="{FF2B5EF4-FFF2-40B4-BE49-F238E27FC236}">
                <a16:creationId xmlns:a16="http://schemas.microsoft.com/office/drawing/2014/main" id="{A7E4B3F8-7574-4074-BA18-AD63D7BFA778}"/>
              </a:ext>
            </a:extLst>
          </p:cNvPr>
          <p:cNvSpPr>
            <a:spLocks noChangeShapeType="1"/>
          </p:cNvSpPr>
          <p:nvPr/>
        </p:nvSpPr>
        <p:spPr bwMode="auto">
          <a:xfrm>
            <a:off x="5266094" y="4324971"/>
            <a:ext cx="706438"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6" name="Line 182">
            <a:extLst>
              <a:ext uri="{FF2B5EF4-FFF2-40B4-BE49-F238E27FC236}">
                <a16:creationId xmlns:a16="http://schemas.microsoft.com/office/drawing/2014/main" id="{DF2A97A2-8EF0-4EF3-9DA0-915A839A0D3A}"/>
              </a:ext>
            </a:extLst>
          </p:cNvPr>
          <p:cNvSpPr>
            <a:spLocks noChangeShapeType="1"/>
          </p:cNvSpPr>
          <p:nvPr/>
        </p:nvSpPr>
        <p:spPr bwMode="auto">
          <a:xfrm rot="5400000" flipH="1">
            <a:off x="5492940" y="2756391"/>
            <a:ext cx="2194026" cy="363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7" name="Line 183">
            <a:extLst>
              <a:ext uri="{FF2B5EF4-FFF2-40B4-BE49-F238E27FC236}">
                <a16:creationId xmlns:a16="http://schemas.microsoft.com/office/drawing/2014/main" id="{481B86FE-5A7B-4FF1-892B-86A21799CDD3}"/>
              </a:ext>
            </a:extLst>
          </p:cNvPr>
          <p:cNvSpPr>
            <a:spLocks noChangeShapeType="1"/>
          </p:cNvSpPr>
          <p:nvPr/>
        </p:nvSpPr>
        <p:spPr bwMode="auto">
          <a:xfrm>
            <a:off x="5989185" y="2290310"/>
            <a:ext cx="1196975"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8" name="Arc 184">
            <a:extLst>
              <a:ext uri="{FF2B5EF4-FFF2-40B4-BE49-F238E27FC236}">
                <a16:creationId xmlns:a16="http://schemas.microsoft.com/office/drawing/2014/main" id="{33C00DC2-01FE-46E4-8164-0EB5D0655EBA}"/>
              </a:ext>
            </a:extLst>
          </p:cNvPr>
          <p:cNvSpPr>
            <a:spLocks/>
          </p:cNvSpPr>
          <p:nvPr/>
        </p:nvSpPr>
        <p:spPr bwMode="auto">
          <a:xfrm flipV="1">
            <a:off x="6568622" y="1109210"/>
            <a:ext cx="1200150" cy="1174750"/>
          </a:xfrm>
          <a:custGeom>
            <a:avLst/>
            <a:gdLst>
              <a:gd name="T0" fmla="*/ 16670834 w 43200"/>
              <a:gd name="T1" fmla="*/ 0 h 43200"/>
              <a:gd name="T2" fmla="*/ 46311 w 43200"/>
              <a:gd name="T3" fmla="*/ 14779144 h 43200"/>
              <a:gd name="T4" fmla="*/ 16670834 w 43200"/>
              <a:gd name="T5" fmla="*/ 1597265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600" y="0"/>
                </a:moveTo>
                <a:cubicBezTo>
                  <a:pt x="33529" y="0"/>
                  <a:pt x="43200" y="9670"/>
                  <a:pt x="43200" y="21600"/>
                </a:cubicBezTo>
                <a:cubicBezTo>
                  <a:pt x="43200" y="33529"/>
                  <a:pt x="33529" y="43200"/>
                  <a:pt x="21600" y="43200"/>
                </a:cubicBezTo>
                <a:cubicBezTo>
                  <a:pt x="9670" y="43200"/>
                  <a:pt x="0" y="33529"/>
                  <a:pt x="0" y="21600"/>
                </a:cubicBezTo>
                <a:cubicBezTo>
                  <a:pt x="0" y="21061"/>
                  <a:pt x="20" y="20523"/>
                  <a:pt x="60" y="19986"/>
                </a:cubicBezTo>
              </a:path>
              <a:path w="43200" h="43200" stroke="0" extrusionOk="0">
                <a:moveTo>
                  <a:pt x="21600" y="0"/>
                </a:moveTo>
                <a:cubicBezTo>
                  <a:pt x="33529" y="0"/>
                  <a:pt x="43200" y="9670"/>
                  <a:pt x="43200" y="21600"/>
                </a:cubicBezTo>
                <a:cubicBezTo>
                  <a:pt x="43200" y="33529"/>
                  <a:pt x="33529" y="43200"/>
                  <a:pt x="21600" y="43200"/>
                </a:cubicBezTo>
                <a:cubicBezTo>
                  <a:pt x="9670" y="43200"/>
                  <a:pt x="0" y="33529"/>
                  <a:pt x="0" y="21600"/>
                </a:cubicBezTo>
                <a:cubicBezTo>
                  <a:pt x="0" y="21061"/>
                  <a:pt x="20" y="20523"/>
                  <a:pt x="60" y="19986"/>
                </a:cubicBezTo>
                <a:lnTo>
                  <a:pt x="21600" y="21600"/>
                </a:lnTo>
                <a:lnTo>
                  <a:pt x="2160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9" name="Arc 185">
            <a:extLst>
              <a:ext uri="{FF2B5EF4-FFF2-40B4-BE49-F238E27FC236}">
                <a16:creationId xmlns:a16="http://schemas.microsoft.com/office/drawing/2014/main" id="{38B39180-E734-43E7-ABEC-B639D63CFDFE}"/>
              </a:ext>
            </a:extLst>
          </p:cNvPr>
          <p:cNvSpPr>
            <a:spLocks/>
          </p:cNvSpPr>
          <p:nvPr/>
        </p:nvSpPr>
        <p:spPr bwMode="auto">
          <a:xfrm rot="10800000" flipH="1">
            <a:off x="5951286" y="3862189"/>
            <a:ext cx="655638" cy="473075"/>
          </a:xfrm>
          <a:custGeom>
            <a:avLst/>
            <a:gdLst>
              <a:gd name="T0" fmla="*/ 0 w 23455"/>
              <a:gd name="T1" fmla="*/ 38372 h 21600"/>
              <a:gd name="T2" fmla="*/ 18327060 w 23455"/>
              <a:gd name="T3" fmla="*/ 10126061 h 21600"/>
              <a:gd name="T4" fmla="*/ 1454144 w 23455"/>
              <a:gd name="T5" fmla="*/ 10361109 h 21600"/>
              <a:gd name="T6" fmla="*/ 0 60000 65536"/>
              <a:gd name="T7" fmla="*/ 0 60000 65536"/>
              <a:gd name="T8" fmla="*/ 0 60000 65536"/>
            </a:gdLst>
            <a:ahLst/>
            <a:cxnLst>
              <a:cxn ang="T6">
                <a:pos x="T0" y="T1"/>
              </a:cxn>
              <a:cxn ang="T7">
                <a:pos x="T2" y="T3"/>
              </a:cxn>
              <a:cxn ang="T8">
                <a:pos x="T4" y="T5"/>
              </a:cxn>
            </a:cxnLst>
            <a:rect l="0" t="0" r="r" b="b"/>
            <a:pathLst>
              <a:path w="23455" h="21600" fill="none" extrusionOk="0">
                <a:moveTo>
                  <a:pt x="0" y="80"/>
                </a:moveTo>
                <a:cubicBezTo>
                  <a:pt x="618" y="26"/>
                  <a:pt x="1239" y="0"/>
                  <a:pt x="1861" y="0"/>
                </a:cubicBezTo>
                <a:cubicBezTo>
                  <a:pt x="13599" y="0"/>
                  <a:pt x="23189" y="9374"/>
                  <a:pt x="23455" y="21109"/>
                </a:cubicBezTo>
              </a:path>
              <a:path w="23455" h="21600" stroke="0" extrusionOk="0">
                <a:moveTo>
                  <a:pt x="0" y="80"/>
                </a:moveTo>
                <a:cubicBezTo>
                  <a:pt x="618" y="26"/>
                  <a:pt x="1239" y="0"/>
                  <a:pt x="1861" y="0"/>
                </a:cubicBezTo>
                <a:cubicBezTo>
                  <a:pt x="13599" y="0"/>
                  <a:pt x="23189" y="9374"/>
                  <a:pt x="23455" y="21109"/>
                </a:cubicBezTo>
                <a:lnTo>
                  <a:pt x="1861" y="21600"/>
                </a:lnTo>
                <a:lnTo>
                  <a:pt x="0" y="8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nvGrpSpPr>
          <p:cNvPr id="120" name="Group 186">
            <a:extLst>
              <a:ext uri="{FF2B5EF4-FFF2-40B4-BE49-F238E27FC236}">
                <a16:creationId xmlns:a16="http://schemas.microsoft.com/office/drawing/2014/main" id="{DA390D29-1EE6-445D-8C70-F5916E16C045}"/>
              </a:ext>
            </a:extLst>
          </p:cNvPr>
          <p:cNvGrpSpPr>
            <a:grpSpLocks/>
          </p:cNvGrpSpPr>
          <p:nvPr/>
        </p:nvGrpSpPr>
        <p:grpSpPr bwMode="auto">
          <a:xfrm rot="2559972" flipH="1">
            <a:off x="6275290" y="2882174"/>
            <a:ext cx="700088" cy="255587"/>
            <a:chOff x="4875" y="7237"/>
            <a:chExt cx="4230" cy="1883"/>
          </a:xfrm>
        </p:grpSpPr>
        <p:sp>
          <p:nvSpPr>
            <p:cNvPr id="193" name="Arc 187">
              <a:extLst>
                <a:ext uri="{FF2B5EF4-FFF2-40B4-BE49-F238E27FC236}">
                  <a16:creationId xmlns:a16="http://schemas.microsoft.com/office/drawing/2014/main" id="{C74E8D84-47F1-4EE1-9348-AEDE68DDA056}"/>
                </a:ext>
              </a:extLst>
            </p:cNvPr>
            <p:cNvSpPr>
              <a:spLocks/>
            </p:cNvSpPr>
            <p:nvPr/>
          </p:nvSpPr>
          <p:spPr bwMode="auto">
            <a:xfrm>
              <a:off x="4875" y="7237"/>
              <a:ext cx="3990" cy="1343"/>
            </a:xfrm>
            <a:custGeom>
              <a:avLst/>
              <a:gdLst>
                <a:gd name="T0" fmla="*/ 560 w 21600"/>
                <a:gd name="T1" fmla="*/ 0 h 14058"/>
                <a:gd name="T2" fmla="*/ 737 w 21600"/>
                <a:gd name="T3" fmla="*/ 128 h 14058"/>
                <a:gd name="T4" fmla="*/ 0 w 21600"/>
                <a:gd name="T5" fmla="*/ 128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4" name="AutoShape 188">
              <a:extLst>
                <a:ext uri="{FF2B5EF4-FFF2-40B4-BE49-F238E27FC236}">
                  <a16:creationId xmlns:a16="http://schemas.microsoft.com/office/drawing/2014/main" id="{F00694D5-994B-447D-A309-ED9C6CB38EC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1" name="Group 189">
            <a:extLst>
              <a:ext uri="{FF2B5EF4-FFF2-40B4-BE49-F238E27FC236}">
                <a16:creationId xmlns:a16="http://schemas.microsoft.com/office/drawing/2014/main" id="{C3274379-0383-4ADF-9F8F-45E8223324B3}"/>
              </a:ext>
            </a:extLst>
          </p:cNvPr>
          <p:cNvGrpSpPr>
            <a:grpSpLocks/>
          </p:cNvGrpSpPr>
          <p:nvPr/>
        </p:nvGrpSpPr>
        <p:grpSpPr bwMode="auto">
          <a:xfrm rot="124409" flipV="1">
            <a:off x="6463231" y="3183453"/>
            <a:ext cx="265113" cy="468313"/>
            <a:chOff x="2820" y="264"/>
            <a:chExt cx="420" cy="1452"/>
          </a:xfrm>
        </p:grpSpPr>
        <p:sp>
          <p:nvSpPr>
            <p:cNvPr id="181" name="Line 190">
              <a:extLst>
                <a:ext uri="{FF2B5EF4-FFF2-40B4-BE49-F238E27FC236}">
                  <a16:creationId xmlns:a16="http://schemas.microsoft.com/office/drawing/2014/main" id="{79B8B6B0-DC53-4D96-B3E8-8C29FF5CF89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2" name="Group 191">
              <a:extLst>
                <a:ext uri="{FF2B5EF4-FFF2-40B4-BE49-F238E27FC236}">
                  <a16:creationId xmlns:a16="http://schemas.microsoft.com/office/drawing/2014/main" id="{08F714A2-8B7F-40EE-92A1-8FD124583F0F}"/>
                </a:ext>
              </a:extLst>
            </p:cNvPr>
            <p:cNvGrpSpPr>
              <a:grpSpLocks/>
            </p:cNvGrpSpPr>
            <p:nvPr/>
          </p:nvGrpSpPr>
          <p:grpSpPr bwMode="auto">
            <a:xfrm>
              <a:off x="2940" y="264"/>
              <a:ext cx="300" cy="1452"/>
              <a:chOff x="2940" y="264"/>
              <a:chExt cx="300" cy="1452"/>
            </a:xfrm>
          </p:grpSpPr>
          <p:grpSp>
            <p:nvGrpSpPr>
              <p:cNvPr id="183" name="Group 192">
                <a:extLst>
                  <a:ext uri="{FF2B5EF4-FFF2-40B4-BE49-F238E27FC236}">
                    <a16:creationId xmlns:a16="http://schemas.microsoft.com/office/drawing/2014/main" id="{2125259F-8C7B-46B9-89A2-FCD13269C53C}"/>
                  </a:ext>
                </a:extLst>
              </p:cNvPr>
              <p:cNvGrpSpPr>
                <a:grpSpLocks/>
              </p:cNvGrpSpPr>
              <p:nvPr/>
            </p:nvGrpSpPr>
            <p:grpSpPr bwMode="auto">
              <a:xfrm>
                <a:off x="2940" y="264"/>
                <a:ext cx="252" cy="1368"/>
                <a:chOff x="3024" y="732"/>
                <a:chExt cx="252" cy="1368"/>
              </a:xfrm>
            </p:grpSpPr>
            <p:grpSp>
              <p:nvGrpSpPr>
                <p:cNvPr id="186" name="Group 193">
                  <a:extLst>
                    <a:ext uri="{FF2B5EF4-FFF2-40B4-BE49-F238E27FC236}">
                      <a16:creationId xmlns:a16="http://schemas.microsoft.com/office/drawing/2014/main" id="{DB338838-1AAA-4703-9B98-311695103963}"/>
                    </a:ext>
                  </a:extLst>
                </p:cNvPr>
                <p:cNvGrpSpPr>
                  <a:grpSpLocks/>
                </p:cNvGrpSpPr>
                <p:nvPr/>
              </p:nvGrpSpPr>
              <p:grpSpPr bwMode="auto">
                <a:xfrm>
                  <a:off x="3024" y="732"/>
                  <a:ext cx="252" cy="1368"/>
                  <a:chOff x="3168" y="1008"/>
                  <a:chExt cx="484" cy="2448"/>
                </a:xfrm>
              </p:grpSpPr>
              <p:grpSp>
                <p:nvGrpSpPr>
                  <p:cNvPr id="188" name="Group 194">
                    <a:extLst>
                      <a:ext uri="{FF2B5EF4-FFF2-40B4-BE49-F238E27FC236}">
                        <a16:creationId xmlns:a16="http://schemas.microsoft.com/office/drawing/2014/main" id="{BE3890C6-0669-4C80-AD91-B012AF8A5C5D}"/>
                      </a:ext>
                    </a:extLst>
                  </p:cNvPr>
                  <p:cNvGrpSpPr>
                    <a:grpSpLocks/>
                  </p:cNvGrpSpPr>
                  <p:nvPr/>
                </p:nvGrpSpPr>
                <p:grpSpPr bwMode="auto">
                  <a:xfrm>
                    <a:off x="3168" y="1008"/>
                    <a:ext cx="484" cy="2448"/>
                    <a:chOff x="2256" y="864"/>
                    <a:chExt cx="532" cy="2448"/>
                  </a:xfrm>
                </p:grpSpPr>
                <p:sp>
                  <p:nvSpPr>
                    <p:cNvPr id="191" name="Freeform 195">
                      <a:extLst>
                        <a:ext uri="{FF2B5EF4-FFF2-40B4-BE49-F238E27FC236}">
                          <a16:creationId xmlns:a16="http://schemas.microsoft.com/office/drawing/2014/main" id="{41CD7A15-C7F4-4F91-8862-FD9CA5936E53}"/>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2" name="Freeform 196">
                      <a:extLst>
                        <a:ext uri="{FF2B5EF4-FFF2-40B4-BE49-F238E27FC236}">
                          <a16:creationId xmlns:a16="http://schemas.microsoft.com/office/drawing/2014/main" id="{9F203C78-7A79-4E6C-87E9-3C719D6F11B1}"/>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9" name="Freeform 197">
                    <a:extLst>
                      <a:ext uri="{FF2B5EF4-FFF2-40B4-BE49-F238E27FC236}">
                        <a16:creationId xmlns:a16="http://schemas.microsoft.com/office/drawing/2014/main" id="{2825FDF6-DA72-4FAE-B5EF-EE477EE5AB25}"/>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0" name="Freeform 198">
                    <a:extLst>
                      <a:ext uri="{FF2B5EF4-FFF2-40B4-BE49-F238E27FC236}">
                        <a16:creationId xmlns:a16="http://schemas.microsoft.com/office/drawing/2014/main" id="{B5618BE4-762A-4190-ABC6-388B4C502E6C}"/>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7" name="Line 199">
                  <a:extLst>
                    <a:ext uri="{FF2B5EF4-FFF2-40B4-BE49-F238E27FC236}">
                      <a16:creationId xmlns:a16="http://schemas.microsoft.com/office/drawing/2014/main" id="{C78D4D58-EEA2-4576-B82B-4A7CA75D8E1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4" name="AutoShape 200">
                <a:extLst>
                  <a:ext uri="{FF2B5EF4-FFF2-40B4-BE49-F238E27FC236}">
                    <a16:creationId xmlns:a16="http://schemas.microsoft.com/office/drawing/2014/main" id="{77C90706-1880-4B65-ADAE-38BB0C22E28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5" name="Line 201">
                <a:extLst>
                  <a:ext uri="{FF2B5EF4-FFF2-40B4-BE49-F238E27FC236}">
                    <a16:creationId xmlns:a16="http://schemas.microsoft.com/office/drawing/2014/main" id="{5AD5DCFE-A158-454C-B12C-D64AFC9DDBB7}"/>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2" name="AutoShape 228">
            <a:extLst>
              <a:ext uri="{FF2B5EF4-FFF2-40B4-BE49-F238E27FC236}">
                <a16:creationId xmlns:a16="http://schemas.microsoft.com/office/drawing/2014/main" id="{DC9EEA7E-3161-4A7B-85D4-990128991798}"/>
              </a:ext>
            </a:extLst>
          </p:cNvPr>
          <p:cNvSpPr>
            <a:spLocks noChangeArrowheads="1"/>
          </p:cNvSpPr>
          <p:nvPr/>
        </p:nvSpPr>
        <p:spPr bwMode="auto">
          <a:xfrm>
            <a:off x="5200991" y="4240176"/>
            <a:ext cx="490537" cy="188912"/>
          </a:xfrm>
          <a:prstGeom prst="rightArrow">
            <a:avLst>
              <a:gd name="adj1" fmla="val 50000"/>
              <a:gd name="adj2" fmla="val 64916"/>
            </a:avLst>
          </a:prstGeom>
          <a:solidFill>
            <a:srgbClr val="FF00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3" name="AutoShape 255">
            <a:extLst>
              <a:ext uri="{FF2B5EF4-FFF2-40B4-BE49-F238E27FC236}">
                <a16:creationId xmlns:a16="http://schemas.microsoft.com/office/drawing/2014/main" id="{81F23666-1F0B-4607-9C1F-E332F6B0BE1F}"/>
              </a:ext>
            </a:extLst>
          </p:cNvPr>
          <p:cNvSpPr>
            <a:spLocks noChangeArrowheads="1"/>
          </p:cNvSpPr>
          <p:nvPr/>
        </p:nvSpPr>
        <p:spPr bwMode="auto">
          <a:xfrm flipH="1">
            <a:off x="5311322" y="2179185"/>
            <a:ext cx="490538" cy="188912"/>
          </a:xfrm>
          <a:prstGeom prst="rightArrow">
            <a:avLst>
              <a:gd name="adj1" fmla="val 50000"/>
              <a:gd name="adj2" fmla="val 64916"/>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24" name="Group 258">
            <a:extLst>
              <a:ext uri="{FF2B5EF4-FFF2-40B4-BE49-F238E27FC236}">
                <a16:creationId xmlns:a16="http://schemas.microsoft.com/office/drawing/2014/main" id="{3826F1C6-0BE2-43D7-9A3B-74F8BA524110}"/>
              </a:ext>
            </a:extLst>
          </p:cNvPr>
          <p:cNvGrpSpPr>
            <a:grpSpLocks/>
          </p:cNvGrpSpPr>
          <p:nvPr/>
        </p:nvGrpSpPr>
        <p:grpSpPr bwMode="auto">
          <a:xfrm rot="21475591" flipH="1" flipV="1">
            <a:off x="6438447" y="1650547"/>
            <a:ext cx="265113" cy="468313"/>
            <a:chOff x="2820" y="264"/>
            <a:chExt cx="420" cy="1452"/>
          </a:xfrm>
        </p:grpSpPr>
        <p:sp>
          <p:nvSpPr>
            <p:cNvPr id="169" name="Line 259">
              <a:extLst>
                <a:ext uri="{FF2B5EF4-FFF2-40B4-BE49-F238E27FC236}">
                  <a16:creationId xmlns:a16="http://schemas.microsoft.com/office/drawing/2014/main" id="{D01FC55B-58AE-4D33-BE5A-0D850E043A3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70" name="Group 260">
              <a:extLst>
                <a:ext uri="{FF2B5EF4-FFF2-40B4-BE49-F238E27FC236}">
                  <a16:creationId xmlns:a16="http://schemas.microsoft.com/office/drawing/2014/main" id="{79D72D97-5846-44C6-8AA1-AA85E54980DC}"/>
                </a:ext>
              </a:extLst>
            </p:cNvPr>
            <p:cNvGrpSpPr>
              <a:grpSpLocks/>
            </p:cNvGrpSpPr>
            <p:nvPr/>
          </p:nvGrpSpPr>
          <p:grpSpPr bwMode="auto">
            <a:xfrm>
              <a:off x="2940" y="264"/>
              <a:ext cx="300" cy="1452"/>
              <a:chOff x="2940" y="264"/>
              <a:chExt cx="300" cy="1452"/>
            </a:xfrm>
          </p:grpSpPr>
          <p:grpSp>
            <p:nvGrpSpPr>
              <p:cNvPr id="171" name="Group 261">
                <a:extLst>
                  <a:ext uri="{FF2B5EF4-FFF2-40B4-BE49-F238E27FC236}">
                    <a16:creationId xmlns:a16="http://schemas.microsoft.com/office/drawing/2014/main" id="{C3DFE5BE-6D61-4199-BC8A-B385E9F0BFD6}"/>
                  </a:ext>
                </a:extLst>
              </p:cNvPr>
              <p:cNvGrpSpPr>
                <a:grpSpLocks/>
              </p:cNvGrpSpPr>
              <p:nvPr/>
            </p:nvGrpSpPr>
            <p:grpSpPr bwMode="auto">
              <a:xfrm>
                <a:off x="2940" y="264"/>
                <a:ext cx="252" cy="1368"/>
                <a:chOff x="3024" y="732"/>
                <a:chExt cx="252" cy="1368"/>
              </a:xfrm>
            </p:grpSpPr>
            <p:grpSp>
              <p:nvGrpSpPr>
                <p:cNvPr id="174" name="Group 262">
                  <a:extLst>
                    <a:ext uri="{FF2B5EF4-FFF2-40B4-BE49-F238E27FC236}">
                      <a16:creationId xmlns:a16="http://schemas.microsoft.com/office/drawing/2014/main" id="{2732C290-51E6-488C-8B01-674459D422F7}"/>
                    </a:ext>
                  </a:extLst>
                </p:cNvPr>
                <p:cNvGrpSpPr>
                  <a:grpSpLocks/>
                </p:cNvGrpSpPr>
                <p:nvPr/>
              </p:nvGrpSpPr>
              <p:grpSpPr bwMode="auto">
                <a:xfrm>
                  <a:off x="3024" y="732"/>
                  <a:ext cx="252" cy="1368"/>
                  <a:chOff x="3168" y="1008"/>
                  <a:chExt cx="484" cy="2448"/>
                </a:xfrm>
              </p:grpSpPr>
              <p:grpSp>
                <p:nvGrpSpPr>
                  <p:cNvPr id="176" name="Group 263">
                    <a:extLst>
                      <a:ext uri="{FF2B5EF4-FFF2-40B4-BE49-F238E27FC236}">
                        <a16:creationId xmlns:a16="http://schemas.microsoft.com/office/drawing/2014/main" id="{AC8A525A-45E6-40BB-9049-EF4378A435AE}"/>
                      </a:ext>
                    </a:extLst>
                  </p:cNvPr>
                  <p:cNvGrpSpPr>
                    <a:grpSpLocks/>
                  </p:cNvGrpSpPr>
                  <p:nvPr/>
                </p:nvGrpSpPr>
                <p:grpSpPr bwMode="auto">
                  <a:xfrm>
                    <a:off x="3168" y="1008"/>
                    <a:ext cx="484" cy="2448"/>
                    <a:chOff x="2256" y="864"/>
                    <a:chExt cx="532" cy="2448"/>
                  </a:xfrm>
                </p:grpSpPr>
                <p:sp>
                  <p:nvSpPr>
                    <p:cNvPr id="179" name="Freeform 264">
                      <a:extLst>
                        <a:ext uri="{FF2B5EF4-FFF2-40B4-BE49-F238E27FC236}">
                          <a16:creationId xmlns:a16="http://schemas.microsoft.com/office/drawing/2014/main" id="{BBAB14AC-81E6-425A-98DB-514DA3E88C06}"/>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0" name="Freeform 265">
                      <a:extLst>
                        <a:ext uri="{FF2B5EF4-FFF2-40B4-BE49-F238E27FC236}">
                          <a16:creationId xmlns:a16="http://schemas.microsoft.com/office/drawing/2014/main" id="{ED5DBA9D-DD27-4920-84CD-EE5486C06BD2}"/>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7" name="Freeform 266">
                    <a:extLst>
                      <a:ext uri="{FF2B5EF4-FFF2-40B4-BE49-F238E27FC236}">
                        <a16:creationId xmlns:a16="http://schemas.microsoft.com/office/drawing/2014/main" id="{7E3B9700-26DE-4201-B81A-000544CAF9D8}"/>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8" name="Freeform 267">
                    <a:extLst>
                      <a:ext uri="{FF2B5EF4-FFF2-40B4-BE49-F238E27FC236}">
                        <a16:creationId xmlns:a16="http://schemas.microsoft.com/office/drawing/2014/main" id="{A3E5FBE8-6C2E-431A-926A-4782ECD725C9}"/>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5" name="Line 268">
                  <a:extLst>
                    <a:ext uri="{FF2B5EF4-FFF2-40B4-BE49-F238E27FC236}">
                      <a16:creationId xmlns:a16="http://schemas.microsoft.com/office/drawing/2014/main" id="{E22F3742-F330-4C81-9AB3-A4D2D3B6B8F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72" name="AutoShape 269">
                <a:extLst>
                  <a:ext uri="{FF2B5EF4-FFF2-40B4-BE49-F238E27FC236}">
                    <a16:creationId xmlns:a16="http://schemas.microsoft.com/office/drawing/2014/main" id="{D323FFE0-12F0-4B77-ADDE-7B31D6A03B2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3" name="Line 270">
                <a:extLst>
                  <a:ext uri="{FF2B5EF4-FFF2-40B4-BE49-F238E27FC236}">
                    <a16:creationId xmlns:a16="http://schemas.microsoft.com/office/drawing/2014/main" id="{C01E8622-9D59-4D5B-B312-CAAA212A560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5" name="Group 271">
            <a:extLst>
              <a:ext uri="{FF2B5EF4-FFF2-40B4-BE49-F238E27FC236}">
                <a16:creationId xmlns:a16="http://schemas.microsoft.com/office/drawing/2014/main" id="{25DF5B0E-AC61-46C6-9F15-ABAA17341BA3}"/>
              </a:ext>
            </a:extLst>
          </p:cNvPr>
          <p:cNvGrpSpPr>
            <a:grpSpLocks/>
          </p:cNvGrpSpPr>
          <p:nvPr/>
        </p:nvGrpSpPr>
        <p:grpSpPr bwMode="auto">
          <a:xfrm rot="18385255">
            <a:off x="6263406" y="2951486"/>
            <a:ext cx="742711" cy="354385"/>
            <a:chOff x="4875" y="7237"/>
            <a:chExt cx="4230" cy="1883"/>
          </a:xfrm>
        </p:grpSpPr>
        <p:sp>
          <p:nvSpPr>
            <p:cNvPr id="167" name="Arc 272">
              <a:extLst>
                <a:ext uri="{FF2B5EF4-FFF2-40B4-BE49-F238E27FC236}">
                  <a16:creationId xmlns:a16="http://schemas.microsoft.com/office/drawing/2014/main" id="{A4538FEA-A0EF-40F8-B685-7C1F95E0477D}"/>
                </a:ext>
              </a:extLst>
            </p:cNvPr>
            <p:cNvSpPr>
              <a:spLocks/>
            </p:cNvSpPr>
            <p:nvPr/>
          </p:nvSpPr>
          <p:spPr bwMode="auto">
            <a:xfrm>
              <a:off x="4875" y="7237"/>
              <a:ext cx="3990" cy="1343"/>
            </a:xfrm>
            <a:custGeom>
              <a:avLst/>
              <a:gdLst>
                <a:gd name="T0" fmla="*/ 560 w 21600"/>
                <a:gd name="T1" fmla="*/ 0 h 14058"/>
                <a:gd name="T2" fmla="*/ 737 w 21600"/>
                <a:gd name="T3" fmla="*/ 128 h 14058"/>
                <a:gd name="T4" fmla="*/ 0 w 21600"/>
                <a:gd name="T5" fmla="*/ 128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8" name="AutoShape 273">
              <a:extLst>
                <a:ext uri="{FF2B5EF4-FFF2-40B4-BE49-F238E27FC236}">
                  <a16:creationId xmlns:a16="http://schemas.microsoft.com/office/drawing/2014/main" id="{91A4F61C-92BD-4D83-9A8E-DF42F17738AA}"/>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26" name="Text Box 274">
            <a:extLst>
              <a:ext uri="{FF2B5EF4-FFF2-40B4-BE49-F238E27FC236}">
                <a16:creationId xmlns:a16="http://schemas.microsoft.com/office/drawing/2014/main" id="{755EFD05-BE48-4B6E-8BC7-F82027CE1F38}"/>
              </a:ext>
            </a:extLst>
          </p:cNvPr>
          <p:cNvSpPr txBox="1">
            <a:spLocks noChangeArrowheads="1"/>
          </p:cNvSpPr>
          <p:nvPr/>
        </p:nvSpPr>
        <p:spPr bwMode="auto">
          <a:xfrm flipH="1">
            <a:off x="5576122" y="2633610"/>
            <a:ext cx="9001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a:t>
            </a:r>
          </a:p>
        </p:txBody>
      </p:sp>
      <p:grpSp>
        <p:nvGrpSpPr>
          <p:cNvPr id="127" name="Group 275">
            <a:extLst>
              <a:ext uri="{FF2B5EF4-FFF2-40B4-BE49-F238E27FC236}">
                <a16:creationId xmlns:a16="http://schemas.microsoft.com/office/drawing/2014/main" id="{F9AE4D5A-EA19-473D-BFBC-221D611A9630}"/>
              </a:ext>
            </a:extLst>
          </p:cNvPr>
          <p:cNvGrpSpPr>
            <a:grpSpLocks/>
          </p:cNvGrpSpPr>
          <p:nvPr/>
        </p:nvGrpSpPr>
        <p:grpSpPr bwMode="auto">
          <a:xfrm rot="10551182" flipH="1" flipV="1">
            <a:off x="7610022" y="1482272"/>
            <a:ext cx="249238" cy="446088"/>
            <a:chOff x="2820" y="264"/>
            <a:chExt cx="420" cy="1452"/>
          </a:xfrm>
        </p:grpSpPr>
        <p:sp>
          <p:nvSpPr>
            <p:cNvPr id="154" name="Line 276">
              <a:extLst>
                <a:ext uri="{FF2B5EF4-FFF2-40B4-BE49-F238E27FC236}">
                  <a16:creationId xmlns:a16="http://schemas.microsoft.com/office/drawing/2014/main" id="{DE5EC6DF-B649-4CDC-B477-E2D84FF8716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5" name="Group 277">
              <a:extLst>
                <a:ext uri="{FF2B5EF4-FFF2-40B4-BE49-F238E27FC236}">
                  <a16:creationId xmlns:a16="http://schemas.microsoft.com/office/drawing/2014/main" id="{5D246C49-56B7-41D9-91E1-469481AD61A5}"/>
                </a:ext>
              </a:extLst>
            </p:cNvPr>
            <p:cNvGrpSpPr>
              <a:grpSpLocks/>
            </p:cNvGrpSpPr>
            <p:nvPr/>
          </p:nvGrpSpPr>
          <p:grpSpPr bwMode="auto">
            <a:xfrm>
              <a:off x="2940" y="264"/>
              <a:ext cx="300" cy="1452"/>
              <a:chOff x="2940" y="264"/>
              <a:chExt cx="300" cy="1452"/>
            </a:xfrm>
          </p:grpSpPr>
          <p:grpSp>
            <p:nvGrpSpPr>
              <p:cNvPr id="156" name="Group 278">
                <a:extLst>
                  <a:ext uri="{FF2B5EF4-FFF2-40B4-BE49-F238E27FC236}">
                    <a16:creationId xmlns:a16="http://schemas.microsoft.com/office/drawing/2014/main" id="{990270BE-D528-4551-9B2A-90AF55A16543}"/>
                  </a:ext>
                </a:extLst>
              </p:cNvPr>
              <p:cNvGrpSpPr>
                <a:grpSpLocks/>
              </p:cNvGrpSpPr>
              <p:nvPr/>
            </p:nvGrpSpPr>
            <p:grpSpPr bwMode="auto">
              <a:xfrm>
                <a:off x="2940" y="264"/>
                <a:ext cx="252" cy="1368"/>
                <a:chOff x="3024" y="732"/>
                <a:chExt cx="252" cy="1368"/>
              </a:xfrm>
            </p:grpSpPr>
            <p:grpSp>
              <p:nvGrpSpPr>
                <p:cNvPr id="159" name="Group 279">
                  <a:extLst>
                    <a:ext uri="{FF2B5EF4-FFF2-40B4-BE49-F238E27FC236}">
                      <a16:creationId xmlns:a16="http://schemas.microsoft.com/office/drawing/2014/main" id="{67C0FA9F-3808-4362-B787-E61152DCE027}"/>
                    </a:ext>
                  </a:extLst>
                </p:cNvPr>
                <p:cNvGrpSpPr>
                  <a:grpSpLocks/>
                </p:cNvGrpSpPr>
                <p:nvPr/>
              </p:nvGrpSpPr>
              <p:grpSpPr bwMode="auto">
                <a:xfrm>
                  <a:off x="3024" y="732"/>
                  <a:ext cx="252" cy="1368"/>
                  <a:chOff x="3168" y="1008"/>
                  <a:chExt cx="484" cy="2448"/>
                </a:xfrm>
              </p:grpSpPr>
              <p:grpSp>
                <p:nvGrpSpPr>
                  <p:cNvPr id="162" name="Group 280">
                    <a:extLst>
                      <a:ext uri="{FF2B5EF4-FFF2-40B4-BE49-F238E27FC236}">
                        <a16:creationId xmlns:a16="http://schemas.microsoft.com/office/drawing/2014/main" id="{00BB0044-303E-4663-81BC-CC5437D77E62}"/>
                      </a:ext>
                    </a:extLst>
                  </p:cNvPr>
                  <p:cNvGrpSpPr>
                    <a:grpSpLocks/>
                  </p:cNvGrpSpPr>
                  <p:nvPr/>
                </p:nvGrpSpPr>
                <p:grpSpPr bwMode="auto">
                  <a:xfrm>
                    <a:off x="3168" y="1008"/>
                    <a:ext cx="484" cy="2448"/>
                    <a:chOff x="2256" y="864"/>
                    <a:chExt cx="532" cy="2448"/>
                  </a:xfrm>
                </p:grpSpPr>
                <p:sp>
                  <p:nvSpPr>
                    <p:cNvPr id="165" name="Freeform 281">
                      <a:extLst>
                        <a:ext uri="{FF2B5EF4-FFF2-40B4-BE49-F238E27FC236}">
                          <a16:creationId xmlns:a16="http://schemas.microsoft.com/office/drawing/2014/main" id="{5B7AAE01-72D8-4727-A92A-950A0F484BB6}"/>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282">
                      <a:extLst>
                        <a:ext uri="{FF2B5EF4-FFF2-40B4-BE49-F238E27FC236}">
                          <a16:creationId xmlns:a16="http://schemas.microsoft.com/office/drawing/2014/main" id="{93972DFF-7D60-43FB-8C39-2555E8EA102A}"/>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283">
                    <a:extLst>
                      <a:ext uri="{FF2B5EF4-FFF2-40B4-BE49-F238E27FC236}">
                        <a16:creationId xmlns:a16="http://schemas.microsoft.com/office/drawing/2014/main" id="{E9FF89EA-6A27-42E6-BE03-FF01FE9B4CFB}"/>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284">
                    <a:extLst>
                      <a:ext uri="{FF2B5EF4-FFF2-40B4-BE49-F238E27FC236}">
                        <a16:creationId xmlns:a16="http://schemas.microsoft.com/office/drawing/2014/main" id="{62E3D947-5048-439B-BDB0-E098B81D9012}"/>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285">
                  <a:extLst>
                    <a:ext uri="{FF2B5EF4-FFF2-40B4-BE49-F238E27FC236}">
                      <a16:creationId xmlns:a16="http://schemas.microsoft.com/office/drawing/2014/main" id="{8BD2FD84-6F96-4992-A8F3-6BE3F781CEE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7" name="AutoShape 286">
                <a:extLst>
                  <a:ext uri="{FF2B5EF4-FFF2-40B4-BE49-F238E27FC236}">
                    <a16:creationId xmlns:a16="http://schemas.microsoft.com/office/drawing/2014/main" id="{3B8BC519-3012-4A33-9ACA-EB08E9BAD56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8" name="Line 287">
                <a:extLst>
                  <a:ext uri="{FF2B5EF4-FFF2-40B4-BE49-F238E27FC236}">
                    <a16:creationId xmlns:a16="http://schemas.microsoft.com/office/drawing/2014/main" id="{68A435F7-2781-4C0E-AF67-5098E061252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8" name="Group 288">
            <a:extLst>
              <a:ext uri="{FF2B5EF4-FFF2-40B4-BE49-F238E27FC236}">
                <a16:creationId xmlns:a16="http://schemas.microsoft.com/office/drawing/2014/main" id="{87CBE599-0450-473B-ACE8-901D1B0B5080}"/>
              </a:ext>
            </a:extLst>
          </p:cNvPr>
          <p:cNvGrpSpPr>
            <a:grpSpLocks/>
          </p:cNvGrpSpPr>
          <p:nvPr/>
        </p:nvGrpSpPr>
        <p:grpSpPr bwMode="auto">
          <a:xfrm rot="15904409" flipH="1" flipV="1">
            <a:off x="6805160" y="2074410"/>
            <a:ext cx="296862" cy="430212"/>
            <a:chOff x="2820" y="264"/>
            <a:chExt cx="420" cy="1452"/>
          </a:xfrm>
        </p:grpSpPr>
        <p:sp>
          <p:nvSpPr>
            <p:cNvPr id="142" name="Line 289">
              <a:extLst>
                <a:ext uri="{FF2B5EF4-FFF2-40B4-BE49-F238E27FC236}">
                  <a16:creationId xmlns:a16="http://schemas.microsoft.com/office/drawing/2014/main" id="{A7905924-5D15-401B-9E27-948BDA0B42F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3" name="Group 290">
              <a:extLst>
                <a:ext uri="{FF2B5EF4-FFF2-40B4-BE49-F238E27FC236}">
                  <a16:creationId xmlns:a16="http://schemas.microsoft.com/office/drawing/2014/main" id="{C0249924-ED7E-4554-8AC0-61AC4BA37DB6}"/>
                </a:ext>
              </a:extLst>
            </p:cNvPr>
            <p:cNvGrpSpPr>
              <a:grpSpLocks/>
            </p:cNvGrpSpPr>
            <p:nvPr/>
          </p:nvGrpSpPr>
          <p:grpSpPr bwMode="auto">
            <a:xfrm>
              <a:off x="2940" y="264"/>
              <a:ext cx="300" cy="1452"/>
              <a:chOff x="2940" y="264"/>
              <a:chExt cx="300" cy="1452"/>
            </a:xfrm>
          </p:grpSpPr>
          <p:grpSp>
            <p:nvGrpSpPr>
              <p:cNvPr id="144" name="Group 291">
                <a:extLst>
                  <a:ext uri="{FF2B5EF4-FFF2-40B4-BE49-F238E27FC236}">
                    <a16:creationId xmlns:a16="http://schemas.microsoft.com/office/drawing/2014/main" id="{3F07FA97-54A8-45EB-A154-BBAD4CEC440A}"/>
                  </a:ext>
                </a:extLst>
              </p:cNvPr>
              <p:cNvGrpSpPr>
                <a:grpSpLocks/>
              </p:cNvGrpSpPr>
              <p:nvPr/>
            </p:nvGrpSpPr>
            <p:grpSpPr bwMode="auto">
              <a:xfrm>
                <a:off x="2940" y="264"/>
                <a:ext cx="252" cy="1368"/>
                <a:chOff x="3024" y="732"/>
                <a:chExt cx="252" cy="1368"/>
              </a:xfrm>
            </p:grpSpPr>
            <p:grpSp>
              <p:nvGrpSpPr>
                <p:cNvPr id="147" name="Group 292">
                  <a:extLst>
                    <a:ext uri="{FF2B5EF4-FFF2-40B4-BE49-F238E27FC236}">
                      <a16:creationId xmlns:a16="http://schemas.microsoft.com/office/drawing/2014/main" id="{4871AE2B-BEB5-4079-BFAF-4C39F305CCE2}"/>
                    </a:ext>
                  </a:extLst>
                </p:cNvPr>
                <p:cNvGrpSpPr>
                  <a:grpSpLocks/>
                </p:cNvGrpSpPr>
                <p:nvPr/>
              </p:nvGrpSpPr>
              <p:grpSpPr bwMode="auto">
                <a:xfrm>
                  <a:off x="3024" y="732"/>
                  <a:ext cx="252" cy="1368"/>
                  <a:chOff x="3168" y="1008"/>
                  <a:chExt cx="484" cy="2448"/>
                </a:xfrm>
              </p:grpSpPr>
              <p:grpSp>
                <p:nvGrpSpPr>
                  <p:cNvPr id="149" name="Group 293">
                    <a:extLst>
                      <a:ext uri="{FF2B5EF4-FFF2-40B4-BE49-F238E27FC236}">
                        <a16:creationId xmlns:a16="http://schemas.microsoft.com/office/drawing/2014/main" id="{2921445A-53C9-4541-8A50-F404C91AC505}"/>
                      </a:ext>
                    </a:extLst>
                  </p:cNvPr>
                  <p:cNvGrpSpPr>
                    <a:grpSpLocks/>
                  </p:cNvGrpSpPr>
                  <p:nvPr/>
                </p:nvGrpSpPr>
                <p:grpSpPr bwMode="auto">
                  <a:xfrm>
                    <a:off x="3168" y="1008"/>
                    <a:ext cx="484" cy="2448"/>
                    <a:chOff x="2256" y="864"/>
                    <a:chExt cx="532" cy="2448"/>
                  </a:xfrm>
                </p:grpSpPr>
                <p:sp>
                  <p:nvSpPr>
                    <p:cNvPr id="152" name="Freeform 294">
                      <a:extLst>
                        <a:ext uri="{FF2B5EF4-FFF2-40B4-BE49-F238E27FC236}">
                          <a16:creationId xmlns:a16="http://schemas.microsoft.com/office/drawing/2014/main" id="{310E876C-3735-470C-8399-80D0238FF97F}"/>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3" name="Freeform 295">
                      <a:extLst>
                        <a:ext uri="{FF2B5EF4-FFF2-40B4-BE49-F238E27FC236}">
                          <a16:creationId xmlns:a16="http://schemas.microsoft.com/office/drawing/2014/main" id="{57D47AD8-067E-4697-A881-250E86DF3DBC}"/>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0" name="Freeform 296">
                    <a:extLst>
                      <a:ext uri="{FF2B5EF4-FFF2-40B4-BE49-F238E27FC236}">
                        <a16:creationId xmlns:a16="http://schemas.microsoft.com/office/drawing/2014/main" id="{EA8DE179-C404-4207-8454-BA214216B04C}"/>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1" name="Freeform 297">
                    <a:extLst>
                      <a:ext uri="{FF2B5EF4-FFF2-40B4-BE49-F238E27FC236}">
                        <a16:creationId xmlns:a16="http://schemas.microsoft.com/office/drawing/2014/main" id="{64A63394-2AB2-4633-87BA-FAA6BF586E22}"/>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8" name="Line 298">
                  <a:extLst>
                    <a:ext uri="{FF2B5EF4-FFF2-40B4-BE49-F238E27FC236}">
                      <a16:creationId xmlns:a16="http://schemas.microsoft.com/office/drawing/2014/main" id="{90508A6D-ACFE-40A6-9216-7CEA43CA672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5" name="AutoShape 299">
                <a:extLst>
                  <a:ext uri="{FF2B5EF4-FFF2-40B4-BE49-F238E27FC236}">
                    <a16:creationId xmlns:a16="http://schemas.microsoft.com/office/drawing/2014/main" id="{64353491-CC56-40DD-A678-5A72148D479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6" name="Line 300">
                <a:extLst>
                  <a:ext uri="{FF2B5EF4-FFF2-40B4-BE49-F238E27FC236}">
                    <a16:creationId xmlns:a16="http://schemas.microsoft.com/office/drawing/2014/main" id="{21DF2B82-5854-4B4A-8007-4BF5A844909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9" name="Group 301">
            <a:extLst>
              <a:ext uri="{FF2B5EF4-FFF2-40B4-BE49-F238E27FC236}">
                <a16:creationId xmlns:a16="http://schemas.microsoft.com/office/drawing/2014/main" id="{707D5B69-A809-465C-B6A0-6A1ABFC12833}"/>
              </a:ext>
            </a:extLst>
          </p:cNvPr>
          <p:cNvGrpSpPr>
            <a:grpSpLocks/>
          </p:cNvGrpSpPr>
          <p:nvPr/>
        </p:nvGrpSpPr>
        <p:grpSpPr bwMode="auto">
          <a:xfrm rot="15904409" flipH="1" flipV="1">
            <a:off x="5966960" y="2061710"/>
            <a:ext cx="296862" cy="430212"/>
            <a:chOff x="2820" y="264"/>
            <a:chExt cx="420" cy="1452"/>
          </a:xfrm>
        </p:grpSpPr>
        <p:sp>
          <p:nvSpPr>
            <p:cNvPr id="130" name="Line 302">
              <a:extLst>
                <a:ext uri="{FF2B5EF4-FFF2-40B4-BE49-F238E27FC236}">
                  <a16:creationId xmlns:a16="http://schemas.microsoft.com/office/drawing/2014/main" id="{507C1867-CE36-4F64-BC38-C261C62B772D}"/>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1" name="Group 303">
              <a:extLst>
                <a:ext uri="{FF2B5EF4-FFF2-40B4-BE49-F238E27FC236}">
                  <a16:creationId xmlns:a16="http://schemas.microsoft.com/office/drawing/2014/main" id="{7CFC1143-8F51-476E-A5E4-BE0D67B21CFF}"/>
                </a:ext>
              </a:extLst>
            </p:cNvPr>
            <p:cNvGrpSpPr>
              <a:grpSpLocks/>
            </p:cNvGrpSpPr>
            <p:nvPr/>
          </p:nvGrpSpPr>
          <p:grpSpPr bwMode="auto">
            <a:xfrm>
              <a:off x="2940" y="264"/>
              <a:ext cx="300" cy="1452"/>
              <a:chOff x="2940" y="264"/>
              <a:chExt cx="300" cy="1452"/>
            </a:xfrm>
          </p:grpSpPr>
          <p:grpSp>
            <p:nvGrpSpPr>
              <p:cNvPr id="132" name="Group 304">
                <a:extLst>
                  <a:ext uri="{FF2B5EF4-FFF2-40B4-BE49-F238E27FC236}">
                    <a16:creationId xmlns:a16="http://schemas.microsoft.com/office/drawing/2014/main" id="{6ABEC46D-681D-4568-B761-BDF200D14ADA}"/>
                  </a:ext>
                </a:extLst>
              </p:cNvPr>
              <p:cNvGrpSpPr>
                <a:grpSpLocks/>
              </p:cNvGrpSpPr>
              <p:nvPr/>
            </p:nvGrpSpPr>
            <p:grpSpPr bwMode="auto">
              <a:xfrm>
                <a:off x="2940" y="264"/>
                <a:ext cx="252" cy="1368"/>
                <a:chOff x="3024" y="732"/>
                <a:chExt cx="252" cy="1368"/>
              </a:xfrm>
            </p:grpSpPr>
            <p:grpSp>
              <p:nvGrpSpPr>
                <p:cNvPr id="135" name="Group 305">
                  <a:extLst>
                    <a:ext uri="{FF2B5EF4-FFF2-40B4-BE49-F238E27FC236}">
                      <a16:creationId xmlns:a16="http://schemas.microsoft.com/office/drawing/2014/main" id="{C263241C-640B-4C15-9E69-76780C5FFDB6}"/>
                    </a:ext>
                  </a:extLst>
                </p:cNvPr>
                <p:cNvGrpSpPr>
                  <a:grpSpLocks/>
                </p:cNvGrpSpPr>
                <p:nvPr/>
              </p:nvGrpSpPr>
              <p:grpSpPr bwMode="auto">
                <a:xfrm>
                  <a:off x="3024" y="732"/>
                  <a:ext cx="252" cy="1368"/>
                  <a:chOff x="3168" y="1008"/>
                  <a:chExt cx="484" cy="2448"/>
                </a:xfrm>
              </p:grpSpPr>
              <p:grpSp>
                <p:nvGrpSpPr>
                  <p:cNvPr id="137" name="Group 306">
                    <a:extLst>
                      <a:ext uri="{FF2B5EF4-FFF2-40B4-BE49-F238E27FC236}">
                        <a16:creationId xmlns:a16="http://schemas.microsoft.com/office/drawing/2014/main" id="{28DCEAA8-0DA8-4517-B319-032974D83C6C}"/>
                      </a:ext>
                    </a:extLst>
                  </p:cNvPr>
                  <p:cNvGrpSpPr>
                    <a:grpSpLocks/>
                  </p:cNvGrpSpPr>
                  <p:nvPr/>
                </p:nvGrpSpPr>
                <p:grpSpPr bwMode="auto">
                  <a:xfrm>
                    <a:off x="3168" y="1008"/>
                    <a:ext cx="484" cy="2448"/>
                    <a:chOff x="2256" y="864"/>
                    <a:chExt cx="532" cy="2448"/>
                  </a:xfrm>
                </p:grpSpPr>
                <p:sp>
                  <p:nvSpPr>
                    <p:cNvPr id="140" name="Freeform 307">
                      <a:extLst>
                        <a:ext uri="{FF2B5EF4-FFF2-40B4-BE49-F238E27FC236}">
                          <a16:creationId xmlns:a16="http://schemas.microsoft.com/office/drawing/2014/main" id="{0AE33B8F-4133-4893-97F3-39D3618E6998}"/>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1" name="Freeform 308">
                      <a:extLst>
                        <a:ext uri="{FF2B5EF4-FFF2-40B4-BE49-F238E27FC236}">
                          <a16:creationId xmlns:a16="http://schemas.microsoft.com/office/drawing/2014/main" id="{E9C7AF90-4EDF-4563-BED2-F67B9E6A8640}"/>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8" name="Freeform 309">
                    <a:extLst>
                      <a:ext uri="{FF2B5EF4-FFF2-40B4-BE49-F238E27FC236}">
                        <a16:creationId xmlns:a16="http://schemas.microsoft.com/office/drawing/2014/main" id="{FF3A9190-3653-49A1-A504-B12B5FE9190D}"/>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9" name="Freeform 310">
                    <a:extLst>
                      <a:ext uri="{FF2B5EF4-FFF2-40B4-BE49-F238E27FC236}">
                        <a16:creationId xmlns:a16="http://schemas.microsoft.com/office/drawing/2014/main" id="{DCD56A49-B923-4465-B654-CB8362D5993F}"/>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6" name="Line 311">
                  <a:extLst>
                    <a:ext uri="{FF2B5EF4-FFF2-40B4-BE49-F238E27FC236}">
                      <a16:creationId xmlns:a16="http://schemas.microsoft.com/office/drawing/2014/main" id="{782C9F5E-A7C2-45B2-9F2E-7C1DA51355F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3" name="AutoShape 312">
                <a:extLst>
                  <a:ext uri="{FF2B5EF4-FFF2-40B4-BE49-F238E27FC236}">
                    <a16:creationId xmlns:a16="http://schemas.microsoft.com/office/drawing/2014/main" id="{16684440-1B9F-400A-AFF6-3AFE89F440F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4" name="Line 313">
                <a:extLst>
                  <a:ext uri="{FF2B5EF4-FFF2-40B4-BE49-F238E27FC236}">
                    <a16:creationId xmlns:a16="http://schemas.microsoft.com/office/drawing/2014/main" id="{705209CF-8E13-4D44-A8D8-576835B1B44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26"/>
                                        </p:tgtEl>
                                        <p:attrNameLst>
                                          <p:attrName>style.visibility</p:attrName>
                                        </p:attrNameLst>
                                      </p:cBhvr>
                                      <p:to>
                                        <p:strVal val="visible"/>
                                      </p:to>
                                    </p:set>
                                    <p:animEffect transition="in" filter="blinds(horizontal)">
                                      <p:cBhvr>
                                        <p:cTn id="7" dur="1000"/>
                                        <p:tgtEl>
                                          <p:spTgt spid="126"/>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13"/>
                                        </p:tgtEl>
                                        <p:attrNameLst>
                                          <p:attrName>style.visibility</p:attrName>
                                        </p:attrNameLst>
                                      </p:cBhvr>
                                      <p:to>
                                        <p:strVal val="visible"/>
                                      </p:to>
                                    </p:set>
                                    <p:animEffect transition="in" filter="blinds(horizontal)">
                                      <p:cBhvr>
                                        <p:cTn id="11" dur="10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12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Text Box 278">
            <a:extLst>
              <a:ext uri="{FF2B5EF4-FFF2-40B4-BE49-F238E27FC236}">
                <a16:creationId xmlns:a16="http://schemas.microsoft.com/office/drawing/2014/main" id="{96BC2983-F77C-491D-8F79-A87A4CDCCF83}"/>
              </a:ext>
            </a:extLst>
          </p:cNvPr>
          <p:cNvSpPr txBox="1">
            <a:spLocks noChangeArrowheads="1"/>
          </p:cNvSpPr>
          <p:nvPr/>
        </p:nvSpPr>
        <p:spPr bwMode="auto">
          <a:xfrm>
            <a:off x="8051800" y="6557963"/>
            <a:ext cx="9398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F-25.02.02</a:t>
            </a:r>
          </a:p>
        </p:txBody>
      </p:sp>
      <p:sp>
        <p:nvSpPr>
          <p:cNvPr id="14340" name="Rectangle 279">
            <a:extLst>
              <a:ext uri="{FF2B5EF4-FFF2-40B4-BE49-F238E27FC236}">
                <a16:creationId xmlns:a16="http://schemas.microsoft.com/office/drawing/2014/main" id="{997C83EB-BF2A-499B-9DF0-2218478FAA1A}"/>
              </a:ext>
            </a:extLst>
          </p:cNvPr>
          <p:cNvSpPr>
            <a:spLocks noChangeArrowheads="1"/>
          </p:cNvSpPr>
          <p:nvPr/>
        </p:nvSpPr>
        <p:spPr bwMode="auto">
          <a:xfrm>
            <a:off x="1652588" y="161648"/>
            <a:ext cx="7491412" cy="387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t>F-25.02 </a:t>
            </a:r>
            <a:r>
              <a:rPr lang="en-US" sz="2000" b="1" dirty="0"/>
              <a:t>Figure Nine with roll, half roll in opposite directions</a:t>
            </a:r>
            <a:endParaRPr lang="en-US" altLang="de-DE" sz="2000" b="1" dirty="0"/>
          </a:p>
        </p:txBody>
      </p:sp>
      <p:grpSp>
        <p:nvGrpSpPr>
          <p:cNvPr id="114" name="Group 168">
            <a:extLst>
              <a:ext uri="{FF2B5EF4-FFF2-40B4-BE49-F238E27FC236}">
                <a16:creationId xmlns:a16="http://schemas.microsoft.com/office/drawing/2014/main" id="{16E25DE8-AF13-41B3-AAF4-A731E11A6636}"/>
              </a:ext>
            </a:extLst>
          </p:cNvPr>
          <p:cNvGrpSpPr>
            <a:grpSpLocks/>
          </p:cNvGrpSpPr>
          <p:nvPr/>
        </p:nvGrpSpPr>
        <p:grpSpPr bwMode="auto">
          <a:xfrm rot="5646735" flipV="1">
            <a:off x="4667718" y="4043342"/>
            <a:ext cx="323850" cy="515938"/>
            <a:chOff x="2820" y="264"/>
            <a:chExt cx="420" cy="1452"/>
          </a:xfrm>
        </p:grpSpPr>
        <p:sp>
          <p:nvSpPr>
            <p:cNvPr id="195" name="Line 169">
              <a:extLst>
                <a:ext uri="{FF2B5EF4-FFF2-40B4-BE49-F238E27FC236}">
                  <a16:creationId xmlns:a16="http://schemas.microsoft.com/office/drawing/2014/main" id="{381C8162-AD53-45A9-BA8D-570E5EC112BD}"/>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96" name="Group 170">
              <a:extLst>
                <a:ext uri="{FF2B5EF4-FFF2-40B4-BE49-F238E27FC236}">
                  <a16:creationId xmlns:a16="http://schemas.microsoft.com/office/drawing/2014/main" id="{AA72AD94-9DF5-4681-9FFA-0A4C9FD401DF}"/>
                </a:ext>
              </a:extLst>
            </p:cNvPr>
            <p:cNvGrpSpPr>
              <a:grpSpLocks/>
            </p:cNvGrpSpPr>
            <p:nvPr/>
          </p:nvGrpSpPr>
          <p:grpSpPr bwMode="auto">
            <a:xfrm>
              <a:off x="2940" y="264"/>
              <a:ext cx="300" cy="1452"/>
              <a:chOff x="2940" y="264"/>
              <a:chExt cx="300" cy="1452"/>
            </a:xfrm>
          </p:grpSpPr>
          <p:grpSp>
            <p:nvGrpSpPr>
              <p:cNvPr id="197" name="Group 171">
                <a:extLst>
                  <a:ext uri="{FF2B5EF4-FFF2-40B4-BE49-F238E27FC236}">
                    <a16:creationId xmlns:a16="http://schemas.microsoft.com/office/drawing/2014/main" id="{14DFCE36-AF20-43BF-827B-3777C79086A4}"/>
                  </a:ext>
                </a:extLst>
              </p:cNvPr>
              <p:cNvGrpSpPr>
                <a:grpSpLocks/>
              </p:cNvGrpSpPr>
              <p:nvPr/>
            </p:nvGrpSpPr>
            <p:grpSpPr bwMode="auto">
              <a:xfrm>
                <a:off x="2940" y="264"/>
                <a:ext cx="252" cy="1368"/>
                <a:chOff x="3024" y="732"/>
                <a:chExt cx="252" cy="1368"/>
              </a:xfrm>
            </p:grpSpPr>
            <p:grpSp>
              <p:nvGrpSpPr>
                <p:cNvPr id="200" name="Group 172">
                  <a:extLst>
                    <a:ext uri="{FF2B5EF4-FFF2-40B4-BE49-F238E27FC236}">
                      <a16:creationId xmlns:a16="http://schemas.microsoft.com/office/drawing/2014/main" id="{A9B9EADC-99AB-42B6-AA03-EC4ECBA90F1E}"/>
                    </a:ext>
                  </a:extLst>
                </p:cNvPr>
                <p:cNvGrpSpPr>
                  <a:grpSpLocks/>
                </p:cNvGrpSpPr>
                <p:nvPr/>
              </p:nvGrpSpPr>
              <p:grpSpPr bwMode="auto">
                <a:xfrm>
                  <a:off x="3024" y="732"/>
                  <a:ext cx="252" cy="1368"/>
                  <a:chOff x="3168" y="1008"/>
                  <a:chExt cx="484" cy="2448"/>
                </a:xfrm>
              </p:grpSpPr>
              <p:grpSp>
                <p:nvGrpSpPr>
                  <p:cNvPr id="202" name="Group 173">
                    <a:extLst>
                      <a:ext uri="{FF2B5EF4-FFF2-40B4-BE49-F238E27FC236}">
                        <a16:creationId xmlns:a16="http://schemas.microsoft.com/office/drawing/2014/main" id="{5C7D633B-22B4-4E60-A8EB-5A78C632AAAB}"/>
                      </a:ext>
                    </a:extLst>
                  </p:cNvPr>
                  <p:cNvGrpSpPr>
                    <a:grpSpLocks/>
                  </p:cNvGrpSpPr>
                  <p:nvPr/>
                </p:nvGrpSpPr>
                <p:grpSpPr bwMode="auto">
                  <a:xfrm>
                    <a:off x="3168" y="1008"/>
                    <a:ext cx="484" cy="2448"/>
                    <a:chOff x="2256" y="864"/>
                    <a:chExt cx="532" cy="2448"/>
                  </a:xfrm>
                </p:grpSpPr>
                <p:sp>
                  <p:nvSpPr>
                    <p:cNvPr id="205" name="Freeform 174">
                      <a:extLst>
                        <a:ext uri="{FF2B5EF4-FFF2-40B4-BE49-F238E27FC236}">
                          <a16:creationId xmlns:a16="http://schemas.microsoft.com/office/drawing/2014/main" id="{6E297C7A-650B-4E82-B17B-2D7FC595D5A8}"/>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06" name="Freeform 175">
                      <a:extLst>
                        <a:ext uri="{FF2B5EF4-FFF2-40B4-BE49-F238E27FC236}">
                          <a16:creationId xmlns:a16="http://schemas.microsoft.com/office/drawing/2014/main" id="{A2EB690C-170F-462C-AEE6-407355085C99}"/>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03" name="Freeform 176">
                    <a:extLst>
                      <a:ext uri="{FF2B5EF4-FFF2-40B4-BE49-F238E27FC236}">
                        <a16:creationId xmlns:a16="http://schemas.microsoft.com/office/drawing/2014/main" id="{AE1DD0FF-8A0E-46D6-A020-E2C69B60CDCC}"/>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04" name="Freeform 177">
                    <a:extLst>
                      <a:ext uri="{FF2B5EF4-FFF2-40B4-BE49-F238E27FC236}">
                        <a16:creationId xmlns:a16="http://schemas.microsoft.com/office/drawing/2014/main" id="{589D3688-5373-42A0-B8B6-772BD78AFAC5}"/>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1" name="Line 178">
                  <a:extLst>
                    <a:ext uri="{FF2B5EF4-FFF2-40B4-BE49-F238E27FC236}">
                      <a16:creationId xmlns:a16="http://schemas.microsoft.com/office/drawing/2014/main" id="{85695D62-051E-415A-9DED-EEBEEFAEC9DD}"/>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98" name="AutoShape 179">
                <a:extLst>
                  <a:ext uri="{FF2B5EF4-FFF2-40B4-BE49-F238E27FC236}">
                    <a16:creationId xmlns:a16="http://schemas.microsoft.com/office/drawing/2014/main" id="{C52119A6-25DE-4E8D-B3B6-29A639B2BAC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9" name="Line 180">
                <a:extLst>
                  <a:ext uri="{FF2B5EF4-FFF2-40B4-BE49-F238E27FC236}">
                    <a16:creationId xmlns:a16="http://schemas.microsoft.com/office/drawing/2014/main" id="{CE77D97D-78F0-407A-8A8D-10EFF21E9F3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15" name="Line 181">
            <a:extLst>
              <a:ext uri="{FF2B5EF4-FFF2-40B4-BE49-F238E27FC236}">
                <a16:creationId xmlns:a16="http://schemas.microsoft.com/office/drawing/2014/main" id="{A7E4B3F8-7574-4074-BA18-AD63D7BFA778}"/>
              </a:ext>
            </a:extLst>
          </p:cNvPr>
          <p:cNvSpPr>
            <a:spLocks noChangeShapeType="1"/>
          </p:cNvSpPr>
          <p:nvPr/>
        </p:nvSpPr>
        <p:spPr bwMode="auto">
          <a:xfrm>
            <a:off x="5266094" y="4324971"/>
            <a:ext cx="706438"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6" name="Line 182">
            <a:extLst>
              <a:ext uri="{FF2B5EF4-FFF2-40B4-BE49-F238E27FC236}">
                <a16:creationId xmlns:a16="http://schemas.microsoft.com/office/drawing/2014/main" id="{DF2A97A2-8EF0-4EF3-9DA0-915A839A0D3A}"/>
              </a:ext>
            </a:extLst>
          </p:cNvPr>
          <p:cNvSpPr>
            <a:spLocks noChangeShapeType="1"/>
          </p:cNvSpPr>
          <p:nvPr/>
        </p:nvSpPr>
        <p:spPr bwMode="auto">
          <a:xfrm rot="5400000" flipH="1">
            <a:off x="5492940" y="2756391"/>
            <a:ext cx="2194026" cy="363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7" name="Line 183">
            <a:extLst>
              <a:ext uri="{FF2B5EF4-FFF2-40B4-BE49-F238E27FC236}">
                <a16:creationId xmlns:a16="http://schemas.microsoft.com/office/drawing/2014/main" id="{481B86FE-5A7B-4FF1-892B-86A21799CDD3}"/>
              </a:ext>
            </a:extLst>
          </p:cNvPr>
          <p:cNvSpPr>
            <a:spLocks noChangeShapeType="1"/>
          </p:cNvSpPr>
          <p:nvPr/>
        </p:nvSpPr>
        <p:spPr bwMode="auto">
          <a:xfrm>
            <a:off x="5989185" y="2275070"/>
            <a:ext cx="1196975"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8" name="Arc 184">
            <a:extLst>
              <a:ext uri="{FF2B5EF4-FFF2-40B4-BE49-F238E27FC236}">
                <a16:creationId xmlns:a16="http://schemas.microsoft.com/office/drawing/2014/main" id="{33C00DC2-01FE-46E4-8164-0EB5D0655EBA}"/>
              </a:ext>
            </a:extLst>
          </p:cNvPr>
          <p:cNvSpPr>
            <a:spLocks/>
          </p:cNvSpPr>
          <p:nvPr/>
        </p:nvSpPr>
        <p:spPr bwMode="auto">
          <a:xfrm flipV="1">
            <a:off x="6568622" y="1109210"/>
            <a:ext cx="1200150" cy="1174750"/>
          </a:xfrm>
          <a:custGeom>
            <a:avLst/>
            <a:gdLst>
              <a:gd name="T0" fmla="*/ 16670834 w 43200"/>
              <a:gd name="T1" fmla="*/ 0 h 43200"/>
              <a:gd name="T2" fmla="*/ 46311 w 43200"/>
              <a:gd name="T3" fmla="*/ 14779144 h 43200"/>
              <a:gd name="T4" fmla="*/ 16670834 w 43200"/>
              <a:gd name="T5" fmla="*/ 15972657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21600" y="0"/>
                </a:moveTo>
                <a:cubicBezTo>
                  <a:pt x="33529" y="0"/>
                  <a:pt x="43200" y="9670"/>
                  <a:pt x="43200" y="21600"/>
                </a:cubicBezTo>
                <a:cubicBezTo>
                  <a:pt x="43200" y="33529"/>
                  <a:pt x="33529" y="43200"/>
                  <a:pt x="21600" y="43200"/>
                </a:cubicBezTo>
                <a:cubicBezTo>
                  <a:pt x="9670" y="43200"/>
                  <a:pt x="0" y="33529"/>
                  <a:pt x="0" y="21600"/>
                </a:cubicBezTo>
                <a:cubicBezTo>
                  <a:pt x="0" y="21061"/>
                  <a:pt x="20" y="20523"/>
                  <a:pt x="60" y="19986"/>
                </a:cubicBezTo>
              </a:path>
              <a:path w="43200" h="43200" stroke="0" extrusionOk="0">
                <a:moveTo>
                  <a:pt x="21600" y="0"/>
                </a:moveTo>
                <a:cubicBezTo>
                  <a:pt x="33529" y="0"/>
                  <a:pt x="43200" y="9670"/>
                  <a:pt x="43200" y="21600"/>
                </a:cubicBezTo>
                <a:cubicBezTo>
                  <a:pt x="43200" y="33529"/>
                  <a:pt x="33529" y="43200"/>
                  <a:pt x="21600" y="43200"/>
                </a:cubicBezTo>
                <a:cubicBezTo>
                  <a:pt x="9670" y="43200"/>
                  <a:pt x="0" y="33529"/>
                  <a:pt x="0" y="21600"/>
                </a:cubicBezTo>
                <a:cubicBezTo>
                  <a:pt x="0" y="21061"/>
                  <a:pt x="20" y="20523"/>
                  <a:pt x="60" y="19986"/>
                </a:cubicBezTo>
                <a:lnTo>
                  <a:pt x="21600" y="21600"/>
                </a:lnTo>
                <a:lnTo>
                  <a:pt x="21600"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9" name="Arc 185">
            <a:extLst>
              <a:ext uri="{FF2B5EF4-FFF2-40B4-BE49-F238E27FC236}">
                <a16:creationId xmlns:a16="http://schemas.microsoft.com/office/drawing/2014/main" id="{38B39180-E734-43E7-ABEC-B639D63CFDFE}"/>
              </a:ext>
            </a:extLst>
          </p:cNvPr>
          <p:cNvSpPr>
            <a:spLocks/>
          </p:cNvSpPr>
          <p:nvPr/>
        </p:nvSpPr>
        <p:spPr bwMode="auto">
          <a:xfrm rot="10800000" flipH="1">
            <a:off x="5951286" y="3862189"/>
            <a:ext cx="655638" cy="473075"/>
          </a:xfrm>
          <a:custGeom>
            <a:avLst/>
            <a:gdLst>
              <a:gd name="T0" fmla="*/ 0 w 23455"/>
              <a:gd name="T1" fmla="*/ 38372 h 21600"/>
              <a:gd name="T2" fmla="*/ 18327060 w 23455"/>
              <a:gd name="T3" fmla="*/ 10126061 h 21600"/>
              <a:gd name="T4" fmla="*/ 1454144 w 23455"/>
              <a:gd name="T5" fmla="*/ 10361109 h 21600"/>
              <a:gd name="T6" fmla="*/ 0 60000 65536"/>
              <a:gd name="T7" fmla="*/ 0 60000 65536"/>
              <a:gd name="T8" fmla="*/ 0 60000 65536"/>
            </a:gdLst>
            <a:ahLst/>
            <a:cxnLst>
              <a:cxn ang="T6">
                <a:pos x="T0" y="T1"/>
              </a:cxn>
              <a:cxn ang="T7">
                <a:pos x="T2" y="T3"/>
              </a:cxn>
              <a:cxn ang="T8">
                <a:pos x="T4" y="T5"/>
              </a:cxn>
            </a:cxnLst>
            <a:rect l="0" t="0" r="r" b="b"/>
            <a:pathLst>
              <a:path w="23455" h="21600" fill="none" extrusionOk="0">
                <a:moveTo>
                  <a:pt x="0" y="80"/>
                </a:moveTo>
                <a:cubicBezTo>
                  <a:pt x="618" y="26"/>
                  <a:pt x="1239" y="0"/>
                  <a:pt x="1861" y="0"/>
                </a:cubicBezTo>
                <a:cubicBezTo>
                  <a:pt x="13599" y="0"/>
                  <a:pt x="23189" y="9374"/>
                  <a:pt x="23455" y="21109"/>
                </a:cubicBezTo>
              </a:path>
              <a:path w="23455" h="21600" stroke="0" extrusionOk="0">
                <a:moveTo>
                  <a:pt x="0" y="80"/>
                </a:moveTo>
                <a:cubicBezTo>
                  <a:pt x="618" y="26"/>
                  <a:pt x="1239" y="0"/>
                  <a:pt x="1861" y="0"/>
                </a:cubicBezTo>
                <a:cubicBezTo>
                  <a:pt x="13599" y="0"/>
                  <a:pt x="23189" y="9374"/>
                  <a:pt x="23455" y="21109"/>
                </a:cubicBezTo>
                <a:lnTo>
                  <a:pt x="1861" y="21600"/>
                </a:lnTo>
                <a:lnTo>
                  <a:pt x="0" y="8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nvGrpSpPr>
          <p:cNvPr id="120" name="Group 186">
            <a:extLst>
              <a:ext uri="{FF2B5EF4-FFF2-40B4-BE49-F238E27FC236}">
                <a16:creationId xmlns:a16="http://schemas.microsoft.com/office/drawing/2014/main" id="{DA390D29-1EE6-445D-8C70-F5916E16C045}"/>
              </a:ext>
            </a:extLst>
          </p:cNvPr>
          <p:cNvGrpSpPr>
            <a:grpSpLocks/>
          </p:cNvGrpSpPr>
          <p:nvPr/>
        </p:nvGrpSpPr>
        <p:grpSpPr bwMode="auto">
          <a:xfrm rot="2559972" flipH="1">
            <a:off x="6275290" y="2882174"/>
            <a:ext cx="700088" cy="255587"/>
            <a:chOff x="4875" y="7237"/>
            <a:chExt cx="4230" cy="1883"/>
          </a:xfrm>
        </p:grpSpPr>
        <p:sp>
          <p:nvSpPr>
            <p:cNvPr id="193" name="Arc 187">
              <a:extLst>
                <a:ext uri="{FF2B5EF4-FFF2-40B4-BE49-F238E27FC236}">
                  <a16:creationId xmlns:a16="http://schemas.microsoft.com/office/drawing/2014/main" id="{C74E8D84-47F1-4EE1-9348-AEDE68DDA056}"/>
                </a:ext>
              </a:extLst>
            </p:cNvPr>
            <p:cNvSpPr>
              <a:spLocks/>
            </p:cNvSpPr>
            <p:nvPr/>
          </p:nvSpPr>
          <p:spPr bwMode="auto">
            <a:xfrm>
              <a:off x="4875" y="7237"/>
              <a:ext cx="3990" cy="1343"/>
            </a:xfrm>
            <a:custGeom>
              <a:avLst/>
              <a:gdLst>
                <a:gd name="T0" fmla="*/ 560 w 21600"/>
                <a:gd name="T1" fmla="*/ 0 h 14058"/>
                <a:gd name="T2" fmla="*/ 737 w 21600"/>
                <a:gd name="T3" fmla="*/ 128 h 14058"/>
                <a:gd name="T4" fmla="*/ 0 w 21600"/>
                <a:gd name="T5" fmla="*/ 128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4" name="AutoShape 188">
              <a:extLst>
                <a:ext uri="{FF2B5EF4-FFF2-40B4-BE49-F238E27FC236}">
                  <a16:creationId xmlns:a16="http://schemas.microsoft.com/office/drawing/2014/main" id="{F00694D5-994B-447D-A309-ED9C6CB38EC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1" name="Group 189">
            <a:extLst>
              <a:ext uri="{FF2B5EF4-FFF2-40B4-BE49-F238E27FC236}">
                <a16:creationId xmlns:a16="http://schemas.microsoft.com/office/drawing/2014/main" id="{C3274379-0383-4ADF-9F8F-45E8223324B3}"/>
              </a:ext>
            </a:extLst>
          </p:cNvPr>
          <p:cNvGrpSpPr>
            <a:grpSpLocks/>
          </p:cNvGrpSpPr>
          <p:nvPr/>
        </p:nvGrpSpPr>
        <p:grpSpPr bwMode="auto">
          <a:xfrm rot="124409" flipV="1">
            <a:off x="6463231" y="3043540"/>
            <a:ext cx="265113" cy="468313"/>
            <a:chOff x="2820" y="264"/>
            <a:chExt cx="420" cy="1452"/>
          </a:xfrm>
        </p:grpSpPr>
        <p:sp>
          <p:nvSpPr>
            <p:cNvPr id="181" name="Line 190">
              <a:extLst>
                <a:ext uri="{FF2B5EF4-FFF2-40B4-BE49-F238E27FC236}">
                  <a16:creationId xmlns:a16="http://schemas.microsoft.com/office/drawing/2014/main" id="{79B8B6B0-DC53-4D96-B3E8-8C29FF5CF89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2" name="Group 191">
              <a:extLst>
                <a:ext uri="{FF2B5EF4-FFF2-40B4-BE49-F238E27FC236}">
                  <a16:creationId xmlns:a16="http://schemas.microsoft.com/office/drawing/2014/main" id="{08F714A2-8B7F-40EE-92A1-8FD124583F0F}"/>
                </a:ext>
              </a:extLst>
            </p:cNvPr>
            <p:cNvGrpSpPr>
              <a:grpSpLocks/>
            </p:cNvGrpSpPr>
            <p:nvPr/>
          </p:nvGrpSpPr>
          <p:grpSpPr bwMode="auto">
            <a:xfrm>
              <a:off x="2940" y="264"/>
              <a:ext cx="300" cy="1452"/>
              <a:chOff x="2940" y="264"/>
              <a:chExt cx="300" cy="1452"/>
            </a:xfrm>
          </p:grpSpPr>
          <p:grpSp>
            <p:nvGrpSpPr>
              <p:cNvPr id="183" name="Group 192">
                <a:extLst>
                  <a:ext uri="{FF2B5EF4-FFF2-40B4-BE49-F238E27FC236}">
                    <a16:creationId xmlns:a16="http://schemas.microsoft.com/office/drawing/2014/main" id="{2125259F-8C7B-46B9-89A2-FCD13269C53C}"/>
                  </a:ext>
                </a:extLst>
              </p:cNvPr>
              <p:cNvGrpSpPr>
                <a:grpSpLocks/>
              </p:cNvGrpSpPr>
              <p:nvPr/>
            </p:nvGrpSpPr>
            <p:grpSpPr bwMode="auto">
              <a:xfrm>
                <a:off x="2940" y="264"/>
                <a:ext cx="252" cy="1368"/>
                <a:chOff x="3024" y="732"/>
                <a:chExt cx="252" cy="1368"/>
              </a:xfrm>
            </p:grpSpPr>
            <p:grpSp>
              <p:nvGrpSpPr>
                <p:cNvPr id="186" name="Group 193">
                  <a:extLst>
                    <a:ext uri="{FF2B5EF4-FFF2-40B4-BE49-F238E27FC236}">
                      <a16:creationId xmlns:a16="http://schemas.microsoft.com/office/drawing/2014/main" id="{DB338838-1AAA-4703-9B98-311695103963}"/>
                    </a:ext>
                  </a:extLst>
                </p:cNvPr>
                <p:cNvGrpSpPr>
                  <a:grpSpLocks/>
                </p:cNvGrpSpPr>
                <p:nvPr/>
              </p:nvGrpSpPr>
              <p:grpSpPr bwMode="auto">
                <a:xfrm>
                  <a:off x="3024" y="732"/>
                  <a:ext cx="252" cy="1368"/>
                  <a:chOff x="3168" y="1008"/>
                  <a:chExt cx="484" cy="2448"/>
                </a:xfrm>
              </p:grpSpPr>
              <p:grpSp>
                <p:nvGrpSpPr>
                  <p:cNvPr id="188" name="Group 194">
                    <a:extLst>
                      <a:ext uri="{FF2B5EF4-FFF2-40B4-BE49-F238E27FC236}">
                        <a16:creationId xmlns:a16="http://schemas.microsoft.com/office/drawing/2014/main" id="{BE3890C6-0669-4C80-AD91-B012AF8A5C5D}"/>
                      </a:ext>
                    </a:extLst>
                  </p:cNvPr>
                  <p:cNvGrpSpPr>
                    <a:grpSpLocks/>
                  </p:cNvGrpSpPr>
                  <p:nvPr/>
                </p:nvGrpSpPr>
                <p:grpSpPr bwMode="auto">
                  <a:xfrm>
                    <a:off x="3168" y="1008"/>
                    <a:ext cx="484" cy="2448"/>
                    <a:chOff x="2256" y="864"/>
                    <a:chExt cx="532" cy="2448"/>
                  </a:xfrm>
                </p:grpSpPr>
                <p:sp>
                  <p:nvSpPr>
                    <p:cNvPr id="191" name="Freeform 195">
                      <a:extLst>
                        <a:ext uri="{FF2B5EF4-FFF2-40B4-BE49-F238E27FC236}">
                          <a16:creationId xmlns:a16="http://schemas.microsoft.com/office/drawing/2014/main" id="{41CD7A15-C7F4-4F91-8862-FD9CA5936E53}"/>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2" name="Freeform 196">
                      <a:extLst>
                        <a:ext uri="{FF2B5EF4-FFF2-40B4-BE49-F238E27FC236}">
                          <a16:creationId xmlns:a16="http://schemas.microsoft.com/office/drawing/2014/main" id="{9F203C78-7A79-4E6C-87E9-3C719D6F11B1}"/>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9" name="Freeform 197">
                    <a:extLst>
                      <a:ext uri="{FF2B5EF4-FFF2-40B4-BE49-F238E27FC236}">
                        <a16:creationId xmlns:a16="http://schemas.microsoft.com/office/drawing/2014/main" id="{2825FDF6-DA72-4FAE-B5EF-EE477EE5AB25}"/>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0" name="Freeform 198">
                    <a:extLst>
                      <a:ext uri="{FF2B5EF4-FFF2-40B4-BE49-F238E27FC236}">
                        <a16:creationId xmlns:a16="http://schemas.microsoft.com/office/drawing/2014/main" id="{B5618BE4-762A-4190-ABC6-388B4C502E6C}"/>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7" name="Line 199">
                  <a:extLst>
                    <a:ext uri="{FF2B5EF4-FFF2-40B4-BE49-F238E27FC236}">
                      <a16:creationId xmlns:a16="http://schemas.microsoft.com/office/drawing/2014/main" id="{C78D4D58-EEA2-4576-B82B-4A7CA75D8E1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4" name="AutoShape 200">
                <a:extLst>
                  <a:ext uri="{FF2B5EF4-FFF2-40B4-BE49-F238E27FC236}">
                    <a16:creationId xmlns:a16="http://schemas.microsoft.com/office/drawing/2014/main" id="{77C90706-1880-4B65-ADAE-38BB0C22E28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5" name="Line 201">
                <a:extLst>
                  <a:ext uri="{FF2B5EF4-FFF2-40B4-BE49-F238E27FC236}">
                    <a16:creationId xmlns:a16="http://schemas.microsoft.com/office/drawing/2014/main" id="{5AD5DCFE-A158-454C-B12C-D64AFC9DDBB7}"/>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2" name="AutoShape 228">
            <a:extLst>
              <a:ext uri="{FF2B5EF4-FFF2-40B4-BE49-F238E27FC236}">
                <a16:creationId xmlns:a16="http://schemas.microsoft.com/office/drawing/2014/main" id="{DC9EEA7E-3161-4A7B-85D4-990128991798}"/>
              </a:ext>
            </a:extLst>
          </p:cNvPr>
          <p:cNvSpPr>
            <a:spLocks noChangeArrowheads="1"/>
          </p:cNvSpPr>
          <p:nvPr/>
        </p:nvSpPr>
        <p:spPr bwMode="auto">
          <a:xfrm>
            <a:off x="5200991" y="4240176"/>
            <a:ext cx="490537" cy="188912"/>
          </a:xfrm>
          <a:prstGeom prst="rightArrow">
            <a:avLst>
              <a:gd name="adj1" fmla="val 50000"/>
              <a:gd name="adj2" fmla="val 64916"/>
            </a:avLst>
          </a:prstGeom>
          <a:solidFill>
            <a:srgbClr val="FF00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3" name="AutoShape 255">
            <a:extLst>
              <a:ext uri="{FF2B5EF4-FFF2-40B4-BE49-F238E27FC236}">
                <a16:creationId xmlns:a16="http://schemas.microsoft.com/office/drawing/2014/main" id="{81F23666-1F0B-4607-9C1F-E332F6B0BE1F}"/>
              </a:ext>
            </a:extLst>
          </p:cNvPr>
          <p:cNvSpPr>
            <a:spLocks noChangeArrowheads="1"/>
          </p:cNvSpPr>
          <p:nvPr/>
        </p:nvSpPr>
        <p:spPr bwMode="auto">
          <a:xfrm flipH="1">
            <a:off x="5311322" y="2179185"/>
            <a:ext cx="490538" cy="188912"/>
          </a:xfrm>
          <a:prstGeom prst="rightArrow">
            <a:avLst>
              <a:gd name="adj1" fmla="val 50000"/>
              <a:gd name="adj2" fmla="val 64916"/>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24" name="Group 258">
            <a:extLst>
              <a:ext uri="{FF2B5EF4-FFF2-40B4-BE49-F238E27FC236}">
                <a16:creationId xmlns:a16="http://schemas.microsoft.com/office/drawing/2014/main" id="{3826F1C6-0BE2-43D7-9A3B-74F8BA524110}"/>
              </a:ext>
            </a:extLst>
          </p:cNvPr>
          <p:cNvGrpSpPr>
            <a:grpSpLocks/>
          </p:cNvGrpSpPr>
          <p:nvPr/>
        </p:nvGrpSpPr>
        <p:grpSpPr bwMode="auto">
          <a:xfrm rot="21475591" flipH="1" flipV="1">
            <a:off x="6438031" y="1978607"/>
            <a:ext cx="265113" cy="468313"/>
            <a:chOff x="2820" y="264"/>
            <a:chExt cx="420" cy="1452"/>
          </a:xfrm>
        </p:grpSpPr>
        <p:sp>
          <p:nvSpPr>
            <p:cNvPr id="169" name="Line 259">
              <a:extLst>
                <a:ext uri="{FF2B5EF4-FFF2-40B4-BE49-F238E27FC236}">
                  <a16:creationId xmlns:a16="http://schemas.microsoft.com/office/drawing/2014/main" id="{D01FC55B-58AE-4D33-BE5A-0D850E043A3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70" name="Group 260">
              <a:extLst>
                <a:ext uri="{FF2B5EF4-FFF2-40B4-BE49-F238E27FC236}">
                  <a16:creationId xmlns:a16="http://schemas.microsoft.com/office/drawing/2014/main" id="{79D72D97-5846-44C6-8AA1-AA85E54980DC}"/>
                </a:ext>
              </a:extLst>
            </p:cNvPr>
            <p:cNvGrpSpPr>
              <a:grpSpLocks/>
            </p:cNvGrpSpPr>
            <p:nvPr/>
          </p:nvGrpSpPr>
          <p:grpSpPr bwMode="auto">
            <a:xfrm>
              <a:off x="2940" y="264"/>
              <a:ext cx="300" cy="1452"/>
              <a:chOff x="2940" y="264"/>
              <a:chExt cx="300" cy="1452"/>
            </a:xfrm>
          </p:grpSpPr>
          <p:grpSp>
            <p:nvGrpSpPr>
              <p:cNvPr id="171" name="Group 261">
                <a:extLst>
                  <a:ext uri="{FF2B5EF4-FFF2-40B4-BE49-F238E27FC236}">
                    <a16:creationId xmlns:a16="http://schemas.microsoft.com/office/drawing/2014/main" id="{C3DFE5BE-6D61-4199-BC8A-B385E9F0BFD6}"/>
                  </a:ext>
                </a:extLst>
              </p:cNvPr>
              <p:cNvGrpSpPr>
                <a:grpSpLocks/>
              </p:cNvGrpSpPr>
              <p:nvPr/>
            </p:nvGrpSpPr>
            <p:grpSpPr bwMode="auto">
              <a:xfrm>
                <a:off x="2940" y="264"/>
                <a:ext cx="252" cy="1368"/>
                <a:chOff x="3024" y="732"/>
                <a:chExt cx="252" cy="1368"/>
              </a:xfrm>
            </p:grpSpPr>
            <p:grpSp>
              <p:nvGrpSpPr>
                <p:cNvPr id="174" name="Group 262">
                  <a:extLst>
                    <a:ext uri="{FF2B5EF4-FFF2-40B4-BE49-F238E27FC236}">
                      <a16:creationId xmlns:a16="http://schemas.microsoft.com/office/drawing/2014/main" id="{2732C290-51E6-488C-8B01-674459D422F7}"/>
                    </a:ext>
                  </a:extLst>
                </p:cNvPr>
                <p:cNvGrpSpPr>
                  <a:grpSpLocks/>
                </p:cNvGrpSpPr>
                <p:nvPr/>
              </p:nvGrpSpPr>
              <p:grpSpPr bwMode="auto">
                <a:xfrm>
                  <a:off x="3024" y="732"/>
                  <a:ext cx="252" cy="1368"/>
                  <a:chOff x="3168" y="1008"/>
                  <a:chExt cx="484" cy="2448"/>
                </a:xfrm>
              </p:grpSpPr>
              <p:grpSp>
                <p:nvGrpSpPr>
                  <p:cNvPr id="176" name="Group 263">
                    <a:extLst>
                      <a:ext uri="{FF2B5EF4-FFF2-40B4-BE49-F238E27FC236}">
                        <a16:creationId xmlns:a16="http://schemas.microsoft.com/office/drawing/2014/main" id="{AC8A525A-45E6-40BB-9049-EF4378A435AE}"/>
                      </a:ext>
                    </a:extLst>
                  </p:cNvPr>
                  <p:cNvGrpSpPr>
                    <a:grpSpLocks/>
                  </p:cNvGrpSpPr>
                  <p:nvPr/>
                </p:nvGrpSpPr>
                <p:grpSpPr bwMode="auto">
                  <a:xfrm>
                    <a:off x="3168" y="1008"/>
                    <a:ext cx="484" cy="2448"/>
                    <a:chOff x="2256" y="864"/>
                    <a:chExt cx="532" cy="2448"/>
                  </a:xfrm>
                </p:grpSpPr>
                <p:sp>
                  <p:nvSpPr>
                    <p:cNvPr id="179" name="Freeform 264">
                      <a:extLst>
                        <a:ext uri="{FF2B5EF4-FFF2-40B4-BE49-F238E27FC236}">
                          <a16:creationId xmlns:a16="http://schemas.microsoft.com/office/drawing/2014/main" id="{BBAB14AC-81E6-425A-98DB-514DA3E88C06}"/>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0" name="Freeform 265">
                      <a:extLst>
                        <a:ext uri="{FF2B5EF4-FFF2-40B4-BE49-F238E27FC236}">
                          <a16:creationId xmlns:a16="http://schemas.microsoft.com/office/drawing/2014/main" id="{ED5DBA9D-DD27-4920-84CD-EE5486C06BD2}"/>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7" name="Freeform 266">
                    <a:extLst>
                      <a:ext uri="{FF2B5EF4-FFF2-40B4-BE49-F238E27FC236}">
                        <a16:creationId xmlns:a16="http://schemas.microsoft.com/office/drawing/2014/main" id="{7E3B9700-26DE-4201-B81A-000544CAF9D8}"/>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8" name="Freeform 267">
                    <a:extLst>
                      <a:ext uri="{FF2B5EF4-FFF2-40B4-BE49-F238E27FC236}">
                        <a16:creationId xmlns:a16="http://schemas.microsoft.com/office/drawing/2014/main" id="{A3E5FBE8-6C2E-431A-926A-4782ECD725C9}"/>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5" name="Line 268">
                  <a:extLst>
                    <a:ext uri="{FF2B5EF4-FFF2-40B4-BE49-F238E27FC236}">
                      <a16:creationId xmlns:a16="http://schemas.microsoft.com/office/drawing/2014/main" id="{E22F3742-F330-4C81-9AB3-A4D2D3B6B8F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72" name="AutoShape 269">
                <a:extLst>
                  <a:ext uri="{FF2B5EF4-FFF2-40B4-BE49-F238E27FC236}">
                    <a16:creationId xmlns:a16="http://schemas.microsoft.com/office/drawing/2014/main" id="{D323FFE0-12F0-4B77-ADDE-7B31D6A03B2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3" name="Line 270">
                <a:extLst>
                  <a:ext uri="{FF2B5EF4-FFF2-40B4-BE49-F238E27FC236}">
                    <a16:creationId xmlns:a16="http://schemas.microsoft.com/office/drawing/2014/main" id="{C01E8622-9D59-4D5B-B312-CAAA212A560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5" name="Group 271">
            <a:extLst>
              <a:ext uri="{FF2B5EF4-FFF2-40B4-BE49-F238E27FC236}">
                <a16:creationId xmlns:a16="http://schemas.microsoft.com/office/drawing/2014/main" id="{25DF5B0E-AC61-46C6-9F15-ABAA17341BA3}"/>
              </a:ext>
            </a:extLst>
          </p:cNvPr>
          <p:cNvGrpSpPr>
            <a:grpSpLocks/>
          </p:cNvGrpSpPr>
          <p:nvPr/>
        </p:nvGrpSpPr>
        <p:grpSpPr bwMode="auto">
          <a:xfrm rot="18385255">
            <a:off x="6263406" y="2951486"/>
            <a:ext cx="742711" cy="354385"/>
            <a:chOff x="4875" y="7237"/>
            <a:chExt cx="4230" cy="1883"/>
          </a:xfrm>
        </p:grpSpPr>
        <p:sp>
          <p:nvSpPr>
            <p:cNvPr id="167" name="Arc 272">
              <a:extLst>
                <a:ext uri="{FF2B5EF4-FFF2-40B4-BE49-F238E27FC236}">
                  <a16:creationId xmlns:a16="http://schemas.microsoft.com/office/drawing/2014/main" id="{A4538FEA-A0EF-40F8-B685-7C1F95E0477D}"/>
                </a:ext>
              </a:extLst>
            </p:cNvPr>
            <p:cNvSpPr>
              <a:spLocks/>
            </p:cNvSpPr>
            <p:nvPr/>
          </p:nvSpPr>
          <p:spPr bwMode="auto">
            <a:xfrm>
              <a:off x="4875" y="7237"/>
              <a:ext cx="3990" cy="1343"/>
            </a:xfrm>
            <a:custGeom>
              <a:avLst/>
              <a:gdLst>
                <a:gd name="T0" fmla="*/ 560 w 21600"/>
                <a:gd name="T1" fmla="*/ 0 h 14058"/>
                <a:gd name="T2" fmla="*/ 737 w 21600"/>
                <a:gd name="T3" fmla="*/ 128 h 14058"/>
                <a:gd name="T4" fmla="*/ 0 w 21600"/>
                <a:gd name="T5" fmla="*/ 128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8" name="AutoShape 273">
              <a:extLst>
                <a:ext uri="{FF2B5EF4-FFF2-40B4-BE49-F238E27FC236}">
                  <a16:creationId xmlns:a16="http://schemas.microsoft.com/office/drawing/2014/main" id="{91A4F61C-92BD-4D83-9A8E-DF42F17738AA}"/>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7" name="Group 275">
            <a:extLst>
              <a:ext uri="{FF2B5EF4-FFF2-40B4-BE49-F238E27FC236}">
                <a16:creationId xmlns:a16="http://schemas.microsoft.com/office/drawing/2014/main" id="{F9AE4D5A-EA19-473D-BFBC-221D611A9630}"/>
              </a:ext>
            </a:extLst>
          </p:cNvPr>
          <p:cNvGrpSpPr>
            <a:grpSpLocks/>
          </p:cNvGrpSpPr>
          <p:nvPr/>
        </p:nvGrpSpPr>
        <p:grpSpPr bwMode="auto">
          <a:xfrm rot="10551182" flipH="1" flipV="1">
            <a:off x="7610022" y="1482272"/>
            <a:ext cx="249238" cy="446088"/>
            <a:chOff x="2820" y="264"/>
            <a:chExt cx="420" cy="1452"/>
          </a:xfrm>
        </p:grpSpPr>
        <p:sp>
          <p:nvSpPr>
            <p:cNvPr id="154" name="Line 276">
              <a:extLst>
                <a:ext uri="{FF2B5EF4-FFF2-40B4-BE49-F238E27FC236}">
                  <a16:creationId xmlns:a16="http://schemas.microsoft.com/office/drawing/2014/main" id="{DE5EC6DF-B649-4CDC-B477-E2D84FF8716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5" name="Group 277">
              <a:extLst>
                <a:ext uri="{FF2B5EF4-FFF2-40B4-BE49-F238E27FC236}">
                  <a16:creationId xmlns:a16="http://schemas.microsoft.com/office/drawing/2014/main" id="{5D246C49-56B7-41D9-91E1-469481AD61A5}"/>
                </a:ext>
              </a:extLst>
            </p:cNvPr>
            <p:cNvGrpSpPr>
              <a:grpSpLocks/>
            </p:cNvGrpSpPr>
            <p:nvPr/>
          </p:nvGrpSpPr>
          <p:grpSpPr bwMode="auto">
            <a:xfrm>
              <a:off x="2940" y="264"/>
              <a:ext cx="300" cy="1452"/>
              <a:chOff x="2940" y="264"/>
              <a:chExt cx="300" cy="1452"/>
            </a:xfrm>
          </p:grpSpPr>
          <p:grpSp>
            <p:nvGrpSpPr>
              <p:cNvPr id="156" name="Group 278">
                <a:extLst>
                  <a:ext uri="{FF2B5EF4-FFF2-40B4-BE49-F238E27FC236}">
                    <a16:creationId xmlns:a16="http://schemas.microsoft.com/office/drawing/2014/main" id="{990270BE-D528-4551-9B2A-90AF55A16543}"/>
                  </a:ext>
                </a:extLst>
              </p:cNvPr>
              <p:cNvGrpSpPr>
                <a:grpSpLocks/>
              </p:cNvGrpSpPr>
              <p:nvPr/>
            </p:nvGrpSpPr>
            <p:grpSpPr bwMode="auto">
              <a:xfrm>
                <a:off x="2940" y="264"/>
                <a:ext cx="252" cy="1368"/>
                <a:chOff x="3024" y="732"/>
                <a:chExt cx="252" cy="1368"/>
              </a:xfrm>
            </p:grpSpPr>
            <p:grpSp>
              <p:nvGrpSpPr>
                <p:cNvPr id="159" name="Group 279">
                  <a:extLst>
                    <a:ext uri="{FF2B5EF4-FFF2-40B4-BE49-F238E27FC236}">
                      <a16:creationId xmlns:a16="http://schemas.microsoft.com/office/drawing/2014/main" id="{67C0FA9F-3808-4362-B787-E61152DCE027}"/>
                    </a:ext>
                  </a:extLst>
                </p:cNvPr>
                <p:cNvGrpSpPr>
                  <a:grpSpLocks/>
                </p:cNvGrpSpPr>
                <p:nvPr/>
              </p:nvGrpSpPr>
              <p:grpSpPr bwMode="auto">
                <a:xfrm>
                  <a:off x="3024" y="732"/>
                  <a:ext cx="252" cy="1368"/>
                  <a:chOff x="3168" y="1008"/>
                  <a:chExt cx="484" cy="2448"/>
                </a:xfrm>
              </p:grpSpPr>
              <p:grpSp>
                <p:nvGrpSpPr>
                  <p:cNvPr id="162" name="Group 280">
                    <a:extLst>
                      <a:ext uri="{FF2B5EF4-FFF2-40B4-BE49-F238E27FC236}">
                        <a16:creationId xmlns:a16="http://schemas.microsoft.com/office/drawing/2014/main" id="{00BB0044-303E-4663-81BC-CC5437D77E62}"/>
                      </a:ext>
                    </a:extLst>
                  </p:cNvPr>
                  <p:cNvGrpSpPr>
                    <a:grpSpLocks/>
                  </p:cNvGrpSpPr>
                  <p:nvPr/>
                </p:nvGrpSpPr>
                <p:grpSpPr bwMode="auto">
                  <a:xfrm>
                    <a:off x="3168" y="1008"/>
                    <a:ext cx="484" cy="2448"/>
                    <a:chOff x="2256" y="864"/>
                    <a:chExt cx="532" cy="2448"/>
                  </a:xfrm>
                </p:grpSpPr>
                <p:sp>
                  <p:nvSpPr>
                    <p:cNvPr id="165" name="Freeform 281">
                      <a:extLst>
                        <a:ext uri="{FF2B5EF4-FFF2-40B4-BE49-F238E27FC236}">
                          <a16:creationId xmlns:a16="http://schemas.microsoft.com/office/drawing/2014/main" id="{5B7AAE01-72D8-4727-A92A-950A0F484BB6}"/>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282">
                      <a:extLst>
                        <a:ext uri="{FF2B5EF4-FFF2-40B4-BE49-F238E27FC236}">
                          <a16:creationId xmlns:a16="http://schemas.microsoft.com/office/drawing/2014/main" id="{93972DFF-7D60-43FB-8C39-2555E8EA102A}"/>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283">
                    <a:extLst>
                      <a:ext uri="{FF2B5EF4-FFF2-40B4-BE49-F238E27FC236}">
                        <a16:creationId xmlns:a16="http://schemas.microsoft.com/office/drawing/2014/main" id="{E9FF89EA-6A27-42E6-BE03-FF01FE9B4CFB}"/>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284">
                    <a:extLst>
                      <a:ext uri="{FF2B5EF4-FFF2-40B4-BE49-F238E27FC236}">
                        <a16:creationId xmlns:a16="http://schemas.microsoft.com/office/drawing/2014/main" id="{62E3D947-5048-439B-BDB0-E098B81D9012}"/>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285">
                  <a:extLst>
                    <a:ext uri="{FF2B5EF4-FFF2-40B4-BE49-F238E27FC236}">
                      <a16:creationId xmlns:a16="http://schemas.microsoft.com/office/drawing/2014/main" id="{8BD2FD84-6F96-4992-A8F3-6BE3F781CEE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7" name="AutoShape 286">
                <a:extLst>
                  <a:ext uri="{FF2B5EF4-FFF2-40B4-BE49-F238E27FC236}">
                    <a16:creationId xmlns:a16="http://schemas.microsoft.com/office/drawing/2014/main" id="{3B8BC519-3012-4A33-9ACA-EB08E9BAD56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8" name="Line 287">
                <a:extLst>
                  <a:ext uri="{FF2B5EF4-FFF2-40B4-BE49-F238E27FC236}">
                    <a16:creationId xmlns:a16="http://schemas.microsoft.com/office/drawing/2014/main" id="{68A435F7-2781-4C0E-AF67-5098E061252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8" name="Group 288">
            <a:extLst>
              <a:ext uri="{FF2B5EF4-FFF2-40B4-BE49-F238E27FC236}">
                <a16:creationId xmlns:a16="http://schemas.microsoft.com/office/drawing/2014/main" id="{87CBE599-0450-473B-ACE8-901D1B0B5080}"/>
              </a:ext>
            </a:extLst>
          </p:cNvPr>
          <p:cNvGrpSpPr>
            <a:grpSpLocks/>
          </p:cNvGrpSpPr>
          <p:nvPr/>
        </p:nvGrpSpPr>
        <p:grpSpPr bwMode="auto">
          <a:xfrm rot="15904409" flipH="1" flipV="1">
            <a:off x="6729229" y="2157168"/>
            <a:ext cx="301908" cy="282415"/>
            <a:chOff x="2820" y="264"/>
            <a:chExt cx="420" cy="1452"/>
          </a:xfrm>
        </p:grpSpPr>
        <p:sp>
          <p:nvSpPr>
            <p:cNvPr id="142" name="Line 289">
              <a:extLst>
                <a:ext uri="{FF2B5EF4-FFF2-40B4-BE49-F238E27FC236}">
                  <a16:creationId xmlns:a16="http://schemas.microsoft.com/office/drawing/2014/main" id="{A7905924-5D15-401B-9E27-948BDA0B42F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3" name="Group 290">
              <a:extLst>
                <a:ext uri="{FF2B5EF4-FFF2-40B4-BE49-F238E27FC236}">
                  <a16:creationId xmlns:a16="http://schemas.microsoft.com/office/drawing/2014/main" id="{C0249924-ED7E-4554-8AC0-61AC4BA37DB6}"/>
                </a:ext>
              </a:extLst>
            </p:cNvPr>
            <p:cNvGrpSpPr>
              <a:grpSpLocks/>
            </p:cNvGrpSpPr>
            <p:nvPr/>
          </p:nvGrpSpPr>
          <p:grpSpPr bwMode="auto">
            <a:xfrm>
              <a:off x="2940" y="264"/>
              <a:ext cx="300" cy="1452"/>
              <a:chOff x="2940" y="264"/>
              <a:chExt cx="300" cy="1452"/>
            </a:xfrm>
          </p:grpSpPr>
          <p:grpSp>
            <p:nvGrpSpPr>
              <p:cNvPr id="144" name="Group 291">
                <a:extLst>
                  <a:ext uri="{FF2B5EF4-FFF2-40B4-BE49-F238E27FC236}">
                    <a16:creationId xmlns:a16="http://schemas.microsoft.com/office/drawing/2014/main" id="{3F07FA97-54A8-45EB-A154-BBAD4CEC440A}"/>
                  </a:ext>
                </a:extLst>
              </p:cNvPr>
              <p:cNvGrpSpPr>
                <a:grpSpLocks/>
              </p:cNvGrpSpPr>
              <p:nvPr/>
            </p:nvGrpSpPr>
            <p:grpSpPr bwMode="auto">
              <a:xfrm>
                <a:off x="2940" y="264"/>
                <a:ext cx="252" cy="1368"/>
                <a:chOff x="3024" y="732"/>
                <a:chExt cx="252" cy="1368"/>
              </a:xfrm>
            </p:grpSpPr>
            <p:grpSp>
              <p:nvGrpSpPr>
                <p:cNvPr id="147" name="Group 292">
                  <a:extLst>
                    <a:ext uri="{FF2B5EF4-FFF2-40B4-BE49-F238E27FC236}">
                      <a16:creationId xmlns:a16="http://schemas.microsoft.com/office/drawing/2014/main" id="{4871AE2B-BEB5-4079-BFAF-4C39F305CCE2}"/>
                    </a:ext>
                  </a:extLst>
                </p:cNvPr>
                <p:cNvGrpSpPr>
                  <a:grpSpLocks/>
                </p:cNvGrpSpPr>
                <p:nvPr/>
              </p:nvGrpSpPr>
              <p:grpSpPr bwMode="auto">
                <a:xfrm>
                  <a:off x="3024" y="732"/>
                  <a:ext cx="252" cy="1368"/>
                  <a:chOff x="3168" y="1008"/>
                  <a:chExt cx="484" cy="2448"/>
                </a:xfrm>
              </p:grpSpPr>
              <p:grpSp>
                <p:nvGrpSpPr>
                  <p:cNvPr id="149" name="Group 293">
                    <a:extLst>
                      <a:ext uri="{FF2B5EF4-FFF2-40B4-BE49-F238E27FC236}">
                        <a16:creationId xmlns:a16="http://schemas.microsoft.com/office/drawing/2014/main" id="{2921445A-53C9-4541-8A50-F404C91AC505}"/>
                      </a:ext>
                    </a:extLst>
                  </p:cNvPr>
                  <p:cNvGrpSpPr>
                    <a:grpSpLocks/>
                  </p:cNvGrpSpPr>
                  <p:nvPr/>
                </p:nvGrpSpPr>
                <p:grpSpPr bwMode="auto">
                  <a:xfrm>
                    <a:off x="3168" y="1008"/>
                    <a:ext cx="484" cy="2448"/>
                    <a:chOff x="2256" y="864"/>
                    <a:chExt cx="532" cy="2448"/>
                  </a:xfrm>
                </p:grpSpPr>
                <p:sp>
                  <p:nvSpPr>
                    <p:cNvPr id="152" name="Freeform 294">
                      <a:extLst>
                        <a:ext uri="{FF2B5EF4-FFF2-40B4-BE49-F238E27FC236}">
                          <a16:creationId xmlns:a16="http://schemas.microsoft.com/office/drawing/2014/main" id="{310E876C-3735-470C-8399-80D0238FF97F}"/>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3" name="Freeform 295">
                      <a:extLst>
                        <a:ext uri="{FF2B5EF4-FFF2-40B4-BE49-F238E27FC236}">
                          <a16:creationId xmlns:a16="http://schemas.microsoft.com/office/drawing/2014/main" id="{57D47AD8-067E-4697-A881-250E86DF3DBC}"/>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0" name="Freeform 296">
                    <a:extLst>
                      <a:ext uri="{FF2B5EF4-FFF2-40B4-BE49-F238E27FC236}">
                        <a16:creationId xmlns:a16="http://schemas.microsoft.com/office/drawing/2014/main" id="{EA8DE179-C404-4207-8454-BA214216B04C}"/>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1" name="Freeform 297">
                    <a:extLst>
                      <a:ext uri="{FF2B5EF4-FFF2-40B4-BE49-F238E27FC236}">
                        <a16:creationId xmlns:a16="http://schemas.microsoft.com/office/drawing/2014/main" id="{64A63394-2AB2-4633-87BA-FAA6BF586E22}"/>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8" name="Line 298">
                  <a:extLst>
                    <a:ext uri="{FF2B5EF4-FFF2-40B4-BE49-F238E27FC236}">
                      <a16:creationId xmlns:a16="http://schemas.microsoft.com/office/drawing/2014/main" id="{90508A6D-ACFE-40A6-9216-7CEA43CA672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5" name="AutoShape 299">
                <a:extLst>
                  <a:ext uri="{FF2B5EF4-FFF2-40B4-BE49-F238E27FC236}">
                    <a16:creationId xmlns:a16="http://schemas.microsoft.com/office/drawing/2014/main" id="{64353491-CC56-40DD-A678-5A72148D479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6" name="Line 300">
                <a:extLst>
                  <a:ext uri="{FF2B5EF4-FFF2-40B4-BE49-F238E27FC236}">
                    <a16:creationId xmlns:a16="http://schemas.microsoft.com/office/drawing/2014/main" id="{21DF2B82-5854-4B4A-8007-4BF5A844909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9" name="Group 301">
            <a:extLst>
              <a:ext uri="{FF2B5EF4-FFF2-40B4-BE49-F238E27FC236}">
                <a16:creationId xmlns:a16="http://schemas.microsoft.com/office/drawing/2014/main" id="{707D5B69-A809-465C-B6A0-6A1ABFC12833}"/>
              </a:ext>
            </a:extLst>
          </p:cNvPr>
          <p:cNvGrpSpPr>
            <a:grpSpLocks/>
          </p:cNvGrpSpPr>
          <p:nvPr/>
        </p:nvGrpSpPr>
        <p:grpSpPr bwMode="auto">
          <a:xfrm rot="15904409" flipH="1" flipV="1">
            <a:off x="5966960" y="2061710"/>
            <a:ext cx="296862" cy="430212"/>
            <a:chOff x="2820" y="264"/>
            <a:chExt cx="420" cy="1452"/>
          </a:xfrm>
        </p:grpSpPr>
        <p:sp>
          <p:nvSpPr>
            <p:cNvPr id="130" name="Line 302">
              <a:extLst>
                <a:ext uri="{FF2B5EF4-FFF2-40B4-BE49-F238E27FC236}">
                  <a16:creationId xmlns:a16="http://schemas.microsoft.com/office/drawing/2014/main" id="{507C1867-CE36-4F64-BC38-C261C62B772D}"/>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1" name="Group 303">
              <a:extLst>
                <a:ext uri="{FF2B5EF4-FFF2-40B4-BE49-F238E27FC236}">
                  <a16:creationId xmlns:a16="http://schemas.microsoft.com/office/drawing/2014/main" id="{7CFC1143-8F51-476E-A5E4-BE0D67B21CFF}"/>
                </a:ext>
              </a:extLst>
            </p:cNvPr>
            <p:cNvGrpSpPr>
              <a:grpSpLocks/>
            </p:cNvGrpSpPr>
            <p:nvPr/>
          </p:nvGrpSpPr>
          <p:grpSpPr bwMode="auto">
            <a:xfrm>
              <a:off x="2940" y="264"/>
              <a:ext cx="300" cy="1452"/>
              <a:chOff x="2940" y="264"/>
              <a:chExt cx="300" cy="1452"/>
            </a:xfrm>
          </p:grpSpPr>
          <p:grpSp>
            <p:nvGrpSpPr>
              <p:cNvPr id="132" name="Group 304">
                <a:extLst>
                  <a:ext uri="{FF2B5EF4-FFF2-40B4-BE49-F238E27FC236}">
                    <a16:creationId xmlns:a16="http://schemas.microsoft.com/office/drawing/2014/main" id="{6ABEC46D-681D-4568-B761-BDF200D14ADA}"/>
                  </a:ext>
                </a:extLst>
              </p:cNvPr>
              <p:cNvGrpSpPr>
                <a:grpSpLocks/>
              </p:cNvGrpSpPr>
              <p:nvPr/>
            </p:nvGrpSpPr>
            <p:grpSpPr bwMode="auto">
              <a:xfrm>
                <a:off x="2940" y="264"/>
                <a:ext cx="252" cy="1368"/>
                <a:chOff x="3024" y="732"/>
                <a:chExt cx="252" cy="1368"/>
              </a:xfrm>
            </p:grpSpPr>
            <p:grpSp>
              <p:nvGrpSpPr>
                <p:cNvPr id="135" name="Group 305">
                  <a:extLst>
                    <a:ext uri="{FF2B5EF4-FFF2-40B4-BE49-F238E27FC236}">
                      <a16:creationId xmlns:a16="http://schemas.microsoft.com/office/drawing/2014/main" id="{C263241C-640B-4C15-9E69-76780C5FFDB6}"/>
                    </a:ext>
                  </a:extLst>
                </p:cNvPr>
                <p:cNvGrpSpPr>
                  <a:grpSpLocks/>
                </p:cNvGrpSpPr>
                <p:nvPr/>
              </p:nvGrpSpPr>
              <p:grpSpPr bwMode="auto">
                <a:xfrm>
                  <a:off x="3024" y="732"/>
                  <a:ext cx="252" cy="1368"/>
                  <a:chOff x="3168" y="1008"/>
                  <a:chExt cx="484" cy="2448"/>
                </a:xfrm>
              </p:grpSpPr>
              <p:grpSp>
                <p:nvGrpSpPr>
                  <p:cNvPr id="137" name="Group 306">
                    <a:extLst>
                      <a:ext uri="{FF2B5EF4-FFF2-40B4-BE49-F238E27FC236}">
                        <a16:creationId xmlns:a16="http://schemas.microsoft.com/office/drawing/2014/main" id="{28DCEAA8-0DA8-4517-B319-032974D83C6C}"/>
                      </a:ext>
                    </a:extLst>
                  </p:cNvPr>
                  <p:cNvGrpSpPr>
                    <a:grpSpLocks/>
                  </p:cNvGrpSpPr>
                  <p:nvPr/>
                </p:nvGrpSpPr>
                <p:grpSpPr bwMode="auto">
                  <a:xfrm>
                    <a:off x="3168" y="1008"/>
                    <a:ext cx="484" cy="2448"/>
                    <a:chOff x="2256" y="864"/>
                    <a:chExt cx="532" cy="2448"/>
                  </a:xfrm>
                </p:grpSpPr>
                <p:sp>
                  <p:nvSpPr>
                    <p:cNvPr id="140" name="Freeform 307">
                      <a:extLst>
                        <a:ext uri="{FF2B5EF4-FFF2-40B4-BE49-F238E27FC236}">
                          <a16:creationId xmlns:a16="http://schemas.microsoft.com/office/drawing/2014/main" id="{0AE33B8F-4133-4893-97F3-39D3618E6998}"/>
                        </a:ext>
                      </a:extLst>
                    </p:cNvPr>
                    <p:cNvSpPr>
                      <a:spLocks/>
                    </p:cNvSpPr>
                    <p:nvPr/>
                  </p:nvSpPr>
                  <p:spPr bwMode="auto">
                    <a:xfrm rot="5389413">
                      <a:off x="1298" y="1822"/>
                      <a:ext cx="2448" cy="532"/>
                    </a:xfrm>
                    <a:custGeom>
                      <a:avLst/>
                      <a:gdLst>
                        <a:gd name="T0" fmla="*/ 4255 w 1153"/>
                        <a:gd name="T1" fmla="*/ 490 h 204"/>
                        <a:gd name="T2" fmla="*/ 4620 w 1153"/>
                        <a:gd name="T3" fmla="*/ 537 h 204"/>
                        <a:gd name="T4" fmla="*/ 4928 w 1153"/>
                        <a:gd name="T5" fmla="*/ 584 h 204"/>
                        <a:gd name="T6" fmla="*/ 5138 w 1153"/>
                        <a:gd name="T7" fmla="*/ 639 h 204"/>
                        <a:gd name="T8" fmla="*/ 5197 w 1153"/>
                        <a:gd name="T9" fmla="*/ 660 h 204"/>
                        <a:gd name="T10" fmla="*/ 5197 w 1153"/>
                        <a:gd name="T11" fmla="*/ 673 h 204"/>
                        <a:gd name="T12" fmla="*/ 5197 w 1153"/>
                        <a:gd name="T13" fmla="*/ 910 h 204"/>
                        <a:gd name="T14" fmla="*/ 5193 w 1153"/>
                        <a:gd name="T15" fmla="*/ 939 h 204"/>
                        <a:gd name="T16" fmla="*/ 5170 w 1153"/>
                        <a:gd name="T17" fmla="*/ 952 h 204"/>
                        <a:gd name="T18" fmla="*/ 5166 w 1153"/>
                        <a:gd name="T19" fmla="*/ 973 h 204"/>
                        <a:gd name="T20" fmla="*/ 5149 w 1153"/>
                        <a:gd name="T21" fmla="*/ 1108 h 204"/>
                        <a:gd name="T22" fmla="*/ 5102 w 1153"/>
                        <a:gd name="T23" fmla="*/ 1257 h 204"/>
                        <a:gd name="T24" fmla="*/ 5062 w 1153"/>
                        <a:gd name="T25" fmla="*/ 1327 h 204"/>
                        <a:gd name="T26" fmla="*/ 5013 w 1153"/>
                        <a:gd name="T27" fmla="*/ 1346 h 204"/>
                        <a:gd name="T28" fmla="*/ 4580 w 1153"/>
                        <a:gd name="T29" fmla="*/ 1380 h 204"/>
                        <a:gd name="T30" fmla="*/ 4197 w 1153"/>
                        <a:gd name="T31" fmla="*/ 1387 h 204"/>
                        <a:gd name="T32" fmla="*/ 3660 w 1153"/>
                        <a:gd name="T33" fmla="*/ 1361 h 204"/>
                        <a:gd name="T34" fmla="*/ 2777 w 1153"/>
                        <a:gd name="T35" fmla="*/ 1278 h 204"/>
                        <a:gd name="T36" fmla="*/ 807 w 1153"/>
                        <a:gd name="T37" fmla="*/ 1184 h 204"/>
                        <a:gd name="T38" fmla="*/ 599 w 1153"/>
                        <a:gd name="T39" fmla="*/ 1223 h 204"/>
                        <a:gd name="T40" fmla="*/ 68 w 1153"/>
                        <a:gd name="T41" fmla="*/ 1231 h 204"/>
                        <a:gd name="T42" fmla="*/ 36 w 1153"/>
                        <a:gd name="T43" fmla="*/ 1223 h 204"/>
                        <a:gd name="T44" fmla="*/ 17 w 1153"/>
                        <a:gd name="T45" fmla="*/ 1189 h 204"/>
                        <a:gd name="T46" fmla="*/ 0 w 1153"/>
                        <a:gd name="T47" fmla="*/ 1108 h 204"/>
                        <a:gd name="T48" fmla="*/ 64 w 1153"/>
                        <a:gd name="T49" fmla="*/ 55 h 204"/>
                        <a:gd name="T50" fmla="*/ 81 w 1153"/>
                        <a:gd name="T51" fmla="*/ 13 h 204"/>
                        <a:gd name="T52" fmla="*/ 346 w 1153"/>
                        <a:gd name="T53" fmla="*/ 13 h 204"/>
                        <a:gd name="T54" fmla="*/ 454 w 1153"/>
                        <a:gd name="T55" fmla="*/ 55 h 204"/>
                        <a:gd name="T56" fmla="*/ 558 w 1153"/>
                        <a:gd name="T57" fmla="*/ 130 h 204"/>
                        <a:gd name="T58" fmla="*/ 979 w 1153"/>
                        <a:gd name="T59" fmla="*/ 516 h 204"/>
                        <a:gd name="T60" fmla="*/ 1047 w 1153"/>
                        <a:gd name="T61" fmla="*/ 545 h 204"/>
                        <a:gd name="T62" fmla="*/ 1155 w 1153"/>
                        <a:gd name="T63" fmla="*/ 571 h 204"/>
                        <a:gd name="T64" fmla="*/ 2962 w 1153"/>
                        <a:gd name="T65" fmla="*/ 381 h 204"/>
                        <a:gd name="T66" fmla="*/ 3074 w 1153"/>
                        <a:gd name="T67" fmla="*/ 563 h 204"/>
                        <a:gd name="T68" fmla="*/ 3684 w 1153"/>
                        <a:gd name="T69" fmla="*/ 660 h 204"/>
                        <a:gd name="T70" fmla="*/ 3813 w 1153"/>
                        <a:gd name="T71" fmla="*/ 652 h 204"/>
                        <a:gd name="T72" fmla="*/ 3936 w 1153"/>
                        <a:gd name="T73" fmla="*/ 605 h 204"/>
                        <a:gd name="T74" fmla="*/ 4038 w 1153"/>
                        <a:gd name="T75" fmla="*/ 524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1" name="Freeform 308">
                      <a:extLst>
                        <a:ext uri="{FF2B5EF4-FFF2-40B4-BE49-F238E27FC236}">
                          <a16:creationId xmlns:a16="http://schemas.microsoft.com/office/drawing/2014/main" id="{E9C7AF90-4EDF-4563-BED2-F67B9E6A8640}"/>
                        </a:ext>
                      </a:extLst>
                    </p:cNvPr>
                    <p:cNvSpPr>
                      <a:spLocks/>
                    </p:cNvSpPr>
                    <p:nvPr/>
                  </p:nvSpPr>
                  <p:spPr bwMode="auto">
                    <a:xfrm rot="5389413">
                      <a:off x="2332" y="2426"/>
                      <a:ext cx="539" cy="173"/>
                    </a:xfrm>
                    <a:custGeom>
                      <a:avLst/>
                      <a:gdLst>
                        <a:gd name="T0" fmla="*/ 0 w 247"/>
                        <a:gd name="T1" fmla="*/ 120 h 69"/>
                        <a:gd name="T2" fmla="*/ 72 w 247"/>
                        <a:gd name="T3" fmla="*/ 313 h 69"/>
                        <a:gd name="T4" fmla="*/ 257 w 247"/>
                        <a:gd name="T5" fmla="*/ 346 h 69"/>
                        <a:gd name="T6" fmla="*/ 705 w 247"/>
                        <a:gd name="T7" fmla="*/ 434 h 69"/>
                        <a:gd name="T8" fmla="*/ 1148 w 247"/>
                        <a:gd name="T9" fmla="*/ 351 h 69"/>
                        <a:gd name="T10" fmla="*/ 1176 w 247"/>
                        <a:gd name="T11" fmla="*/ 201 h 69"/>
                        <a:gd name="T12" fmla="*/ 1080 w 247"/>
                        <a:gd name="T13" fmla="*/ 158 h 69"/>
                        <a:gd name="T14" fmla="*/ 982 w 247"/>
                        <a:gd name="T15" fmla="*/ 113 h 69"/>
                        <a:gd name="T16" fmla="*/ 882 w 247"/>
                        <a:gd name="T17" fmla="*/ 75 h 69"/>
                        <a:gd name="T18" fmla="*/ 786 w 247"/>
                        <a:gd name="T19" fmla="*/ 38 h 69"/>
                        <a:gd name="T20" fmla="*/ 705 w 247"/>
                        <a:gd name="T21" fmla="*/ 13 h 69"/>
                        <a:gd name="T22" fmla="*/ 624 w 247"/>
                        <a:gd name="T23" fmla="*/ 0 h 69"/>
                        <a:gd name="T24" fmla="*/ 528 w 247"/>
                        <a:gd name="T25" fmla="*/ 13 h 69"/>
                        <a:gd name="T26" fmla="*/ 423 w 247"/>
                        <a:gd name="T27" fmla="*/ 33 h 69"/>
                        <a:gd name="T28" fmla="*/ 0 w 247"/>
                        <a:gd name="T29" fmla="*/ 12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8" name="Freeform 309">
                    <a:extLst>
                      <a:ext uri="{FF2B5EF4-FFF2-40B4-BE49-F238E27FC236}">
                        <a16:creationId xmlns:a16="http://schemas.microsoft.com/office/drawing/2014/main" id="{FF3A9190-3653-49A1-A504-B12B5FE9190D}"/>
                      </a:ext>
                    </a:extLst>
                  </p:cNvPr>
                  <p:cNvSpPr>
                    <a:spLocks/>
                  </p:cNvSpPr>
                  <p:nvPr/>
                </p:nvSpPr>
                <p:spPr bwMode="auto">
                  <a:xfrm rot="5353401">
                    <a:off x="2952" y="2567"/>
                    <a:ext cx="720" cy="96"/>
                  </a:xfrm>
                  <a:custGeom>
                    <a:avLst/>
                    <a:gdLst>
                      <a:gd name="T0" fmla="*/ 0 w 293"/>
                      <a:gd name="T1" fmla="*/ 143 h 33"/>
                      <a:gd name="T2" fmla="*/ 0 w 293"/>
                      <a:gd name="T3" fmla="*/ 137 h 33"/>
                      <a:gd name="T4" fmla="*/ 634 w 293"/>
                      <a:gd name="T5" fmla="*/ 35 h 33"/>
                      <a:gd name="T6" fmla="*/ 816 w 293"/>
                      <a:gd name="T7" fmla="*/ 17 h 33"/>
                      <a:gd name="T8" fmla="*/ 961 w 293"/>
                      <a:gd name="T9" fmla="*/ 17 h 33"/>
                      <a:gd name="T10" fmla="*/ 1081 w 293"/>
                      <a:gd name="T11" fmla="*/ 0 h 33"/>
                      <a:gd name="T12" fmla="*/ 1177 w 293"/>
                      <a:gd name="T13" fmla="*/ 0 h 33"/>
                      <a:gd name="T14" fmla="*/ 1322 w 293"/>
                      <a:gd name="T15" fmla="*/ 17 h 33"/>
                      <a:gd name="T16" fmla="*/ 1442 w 293"/>
                      <a:gd name="T17" fmla="*/ 26 h 33"/>
                      <a:gd name="T18" fmla="*/ 1546 w 293"/>
                      <a:gd name="T19" fmla="*/ 35 h 33"/>
                      <a:gd name="T20" fmla="*/ 1624 w 293"/>
                      <a:gd name="T21" fmla="*/ 58 h 33"/>
                      <a:gd name="T22" fmla="*/ 1686 w 293"/>
                      <a:gd name="T23" fmla="*/ 76 h 33"/>
                      <a:gd name="T24" fmla="*/ 1732 w 293"/>
                      <a:gd name="T25" fmla="*/ 102 h 33"/>
                      <a:gd name="T26" fmla="*/ 1757 w 293"/>
                      <a:gd name="T27" fmla="*/ 119 h 33"/>
                      <a:gd name="T28" fmla="*/ 1769 w 293"/>
                      <a:gd name="T29" fmla="*/ 143 h 33"/>
                      <a:gd name="T30" fmla="*/ 1757 w 293"/>
                      <a:gd name="T31" fmla="*/ 160 h 33"/>
                      <a:gd name="T32" fmla="*/ 1732 w 293"/>
                      <a:gd name="T33" fmla="*/ 186 h 33"/>
                      <a:gd name="T34" fmla="*/ 1686 w 293"/>
                      <a:gd name="T35" fmla="*/ 204 h 33"/>
                      <a:gd name="T36" fmla="*/ 1624 w 293"/>
                      <a:gd name="T37" fmla="*/ 230 h 33"/>
                      <a:gd name="T38" fmla="*/ 1546 w 293"/>
                      <a:gd name="T39" fmla="*/ 244 h 33"/>
                      <a:gd name="T40" fmla="*/ 1442 w 293"/>
                      <a:gd name="T41" fmla="*/ 253 h 33"/>
                      <a:gd name="T42" fmla="*/ 1322 w 293"/>
                      <a:gd name="T43" fmla="*/ 271 h 33"/>
                      <a:gd name="T44" fmla="*/ 1177 w 293"/>
                      <a:gd name="T45" fmla="*/ 279 h 33"/>
                      <a:gd name="T46" fmla="*/ 1086 w 293"/>
                      <a:gd name="T47" fmla="*/ 279 h 33"/>
                      <a:gd name="T48" fmla="*/ 961 w 293"/>
                      <a:gd name="T49" fmla="*/ 279 h 33"/>
                      <a:gd name="T50" fmla="*/ 816 w 293"/>
                      <a:gd name="T51" fmla="*/ 271 h 33"/>
                      <a:gd name="T52" fmla="*/ 634 w 293"/>
                      <a:gd name="T53" fmla="*/ 244 h 33"/>
                      <a:gd name="T54" fmla="*/ 0 w 293"/>
                      <a:gd name="T55" fmla="*/ 143 h 33"/>
                      <a:gd name="T56" fmla="*/ 0 w 293"/>
                      <a:gd name="T57" fmla="*/ 14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9" name="Freeform 310">
                    <a:extLst>
                      <a:ext uri="{FF2B5EF4-FFF2-40B4-BE49-F238E27FC236}">
                        <a16:creationId xmlns:a16="http://schemas.microsoft.com/office/drawing/2014/main" id="{DCD56A49-B923-4465-B654-CB8362D5993F}"/>
                      </a:ext>
                    </a:extLst>
                  </p:cNvPr>
                  <p:cNvSpPr>
                    <a:spLocks/>
                  </p:cNvSpPr>
                  <p:nvPr/>
                </p:nvSpPr>
                <p:spPr bwMode="auto">
                  <a:xfrm rot="16173530" flipH="1">
                    <a:off x="3167" y="1271"/>
                    <a:ext cx="289" cy="47"/>
                  </a:xfrm>
                  <a:custGeom>
                    <a:avLst/>
                    <a:gdLst>
                      <a:gd name="T0" fmla="*/ 0 w 293"/>
                      <a:gd name="T1" fmla="*/ 34 h 33"/>
                      <a:gd name="T2" fmla="*/ 0 w 293"/>
                      <a:gd name="T3" fmla="*/ 33 h 33"/>
                      <a:gd name="T4" fmla="*/ 103 w 293"/>
                      <a:gd name="T5" fmla="*/ 9 h 33"/>
                      <a:gd name="T6" fmla="*/ 131 w 293"/>
                      <a:gd name="T7" fmla="*/ 4 h 33"/>
                      <a:gd name="T8" fmla="*/ 155 w 293"/>
                      <a:gd name="T9" fmla="*/ 4 h 33"/>
                      <a:gd name="T10" fmla="*/ 175 w 293"/>
                      <a:gd name="T11" fmla="*/ 0 h 33"/>
                      <a:gd name="T12" fmla="*/ 189 w 293"/>
                      <a:gd name="T13" fmla="*/ 0 h 33"/>
                      <a:gd name="T14" fmla="*/ 213 w 293"/>
                      <a:gd name="T15" fmla="*/ 4 h 33"/>
                      <a:gd name="T16" fmla="*/ 233 w 293"/>
                      <a:gd name="T17" fmla="*/ 6 h 33"/>
                      <a:gd name="T18" fmla="*/ 250 w 293"/>
                      <a:gd name="T19" fmla="*/ 9 h 33"/>
                      <a:gd name="T20" fmla="*/ 261 w 293"/>
                      <a:gd name="T21" fmla="*/ 14 h 33"/>
                      <a:gd name="T22" fmla="*/ 271 w 293"/>
                      <a:gd name="T23" fmla="*/ 19 h 33"/>
                      <a:gd name="T24" fmla="*/ 279 w 293"/>
                      <a:gd name="T25" fmla="*/ 24 h 33"/>
                      <a:gd name="T26" fmla="*/ 283 w 293"/>
                      <a:gd name="T27" fmla="*/ 28 h 33"/>
                      <a:gd name="T28" fmla="*/ 285 w 293"/>
                      <a:gd name="T29" fmla="*/ 34 h 33"/>
                      <a:gd name="T30" fmla="*/ 283 w 293"/>
                      <a:gd name="T31" fmla="*/ 38 h 33"/>
                      <a:gd name="T32" fmla="*/ 279 w 293"/>
                      <a:gd name="T33" fmla="*/ 44 h 33"/>
                      <a:gd name="T34" fmla="*/ 271 w 293"/>
                      <a:gd name="T35" fmla="*/ 48 h 33"/>
                      <a:gd name="T36" fmla="*/ 261 w 293"/>
                      <a:gd name="T37" fmla="*/ 54 h 33"/>
                      <a:gd name="T38" fmla="*/ 250 w 293"/>
                      <a:gd name="T39" fmla="*/ 58 h 33"/>
                      <a:gd name="T40" fmla="*/ 233 w 293"/>
                      <a:gd name="T41" fmla="*/ 61 h 33"/>
                      <a:gd name="T42" fmla="*/ 213 w 293"/>
                      <a:gd name="T43" fmla="*/ 66 h 33"/>
                      <a:gd name="T44" fmla="*/ 189 w 293"/>
                      <a:gd name="T45" fmla="*/ 67 h 33"/>
                      <a:gd name="T46" fmla="*/ 176 w 293"/>
                      <a:gd name="T47" fmla="*/ 67 h 33"/>
                      <a:gd name="T48" fmla="*/ 155 w 293"/>
                      <a:gd name="T49" fmla="*/ 67 h 33"/>
                      <a:gd name="T50" fmla="*/ 131 w 293"/>
                      <a:gd name="T51" fmla="*/ 66 h 33"/>
                      <a:gd name="T52" fmla="*/ 103 w 293"/>
                      <a:gd name="T53" fmla="*/ 58 h 33"/>
                      <a:gd name="T54" fmla="*/ 0 w 293"/>
                      <a:gd name="T55" fmla="*/ 34 h 33"/>
                      <a:gd name="T56" fmla="*/ 0 w 293"/>
                      <a:gd name="T57" fmla="*/ 3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6" name="Line 311">
                  <a:extLst>
                    <a:ext uri="{FF2B5EF4-FFF2-40B4-BE49-F238E27FC236}">
                      <a16:creationId xmlns:a16="http://schemas.microsoft.com/office/drawing/2014/main" id="{782C9F5E-A7C2-45B2-9F2E-7C1DA51355F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3" name="AutoShape 312">
                <a:extLst>
                  <a:ext uri="{FF2B5EF4-FFF2-40B4-BE49-F238E27FC236}">
                    <a16:creationId xmlns:a16="http://schemas.microsoft.com/office/drawing/2014/main" id="{16684440-1B9F-400A-AFF6-3AFE89F440F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4" name="Line 313">
                <a:extLst>
                  <a:ext uri="{FF2B5EF4-FFF2-40B4-BE49-F238E27FC236}">
                    <a16:creationId xmlns:a16="http://schemas.microsoft.com/office/drawing/2014/main" id="{705209CF-8E13-4D44-A8D8-576835B1B44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98" name="Oval 98">
            <a:extLst>
              <a:ext uri="{FF2B5EF4-FFF2-40B4-BE49-F238E27FC236}">
                <a16:creationId xmlns:a16="http://schemas.microsoft.com/office/drawing/2014/main" id="{CE8DC91D-31B2-4E68-B759-264F05CA078E}"/>
              </a:ext>
            </a:extLst>
          </p:cNvPr>
          <p:cNvSpPr>
            <a:spLocks noChangeArrowheads="1"/>
          </p:cNvSpPr>
          <p:nvPr/>
        </p:nvSpPr>
        <p:spPr bwMode="auto">
          <a:xfrm>
            <a:off x="5472372" y="3247447"/>
            <a:ext cx="1130300" cy="10668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9" name="Oval 99">
            <a:extLst>
              <a:ext uri="{FF2B5EF4-FFF2-40B4-BE49-F238E27FC236}">
                <a16:creationId xmlns:a16="http://schemas.microsoft.com/office/drawing/2014/main" id="{8C12DB7E-979F-400C-A90C-C0959DD62996}"/>
              </a:ext>
            </a:extLst>
          </p:cNvPr>
          <p:cNvSpPr>
            <a:spLocks noChangeArrowheads="1"/>
          </p:cNvSpPr>
          <p:nvPr/>
        </p:nvSpPr>
        <p:spPr bwMode="auto">
          <a:xfrm>
            <a:off x="6596350" y="1131147"/>
            <a:ext cx="1155700" cy="11049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0" name="Text Box 100">
            <a:extLst>
              <a:ext uri="{FF2B5EF4-FFF2-40B4-BE49-F238E27FC236}">
                <a16:creationId xmlns:a16="http://schemas.microsoft.com/office/drawing/2014/main" id="{E5ABE69A-3EB1-4473-B620-F0118CB20CDD}"/>
              </a:ext>
            </a:extLst>
          </p:cNvPr>
          <p:cNvSpPr txBox="1">
            <a:spLocks noChangeArrowheads="1"/>
          </p:cNvSpPr>
          <p:nvPr/>
        </p:nvSpPr>
        <p:spPr bwMode="auto">
          <a:xfrm>
            <a:off x="1453992" y="800704"/>
            <a:ext cx="392588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Roll and ½ roll </a:t>
            </a:r>
            <a:r>
              <a:rPr lang="de-DE" altLang="de-DE" sz="1600" b="1" dirty="0" err="1">
                <a:solidFill>
                  <a:srgbClr val="0000FF"/>
                </a:solidFill>
              </a:rPr>
              <a:t>centered</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01" name="Text Box 101">
            <a:extLst>
              <a:ext uri="{FF2B5EF4-FFF2-40B4-BE49-F238E27FC236}">
                <a16:creationId xmlns:a16="http://schemas.microsoft.com/office/drawing/2014/main" id="{497E0039-DA40-4766-A90F-18532EE023E9}"/>
              </a:ext>
            </a:extLst>
          </p:cNvPr>
          <p:cNvSpPr txBox="1">
            <a:spLocks noChangeArrowheads="1"/>
          </p:cNvSpPr>
          <p:nvPr/>
        </p:nvSpPr>
        <p:spPr bwMode="auto">
          <a:xfrm>
            <a:off x="3168991" y="3557050"/>
            <a:ext cx="2032000" cy="374650"/>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102" name="Oval 119">
            <a:extLst>
              <a:ext uri="{FF2B5EF4-FFF2-40B4-BE49-F238E27FC236}">
                <a16:creationId xmlns:a16="http://schemas.microsoft.com/office/drawing/2014/main" id="{DCEE95E1-86CB-4238-A963-FBC3F30EB82A}"/>
              </a:ext>
            </a:extLst>
          </p:cNvPr>
          <p:cNvSpPr>
            <a:spLocks noChangeArrowheads="1"/>
          </p:cNvSpPr>
          <p:nvPr/>
        </p:nvSpPr>
        <p:spPr bwMode="auto">
          <a:xfrm>
            <a:off x="5992523" y="424573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3" name="Text Box 121">
            <a:extLst>
              <a:ext uri="{FF2B5EF4-FFF2-40B4-BE49-F238E27FC236}">
                <a16:creationId xmlns:a16="http://schemas.microsoft.com/office/drawing/2014/main" id="{2BB3F298-995A-47D8-9C81-8294523483A1}"/>
              </a:ext>
            </a:extLst>
          </p:cNvPr>
          <p:cNvSpPr txBox="1">
            <a:spLocks noChangeArrowheads="1"/>
          </p:cNvSpPr>
          <p:nvPr/>
        </p:nvSpPr>
        <p:spPr bwMode="auto">
          <a:xfrm>
            <a:off x="1442086" y="1459370"/>
            <a:ext cx="35687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GB" altLang="de-DE" sz="1600" b="1" dirty="0">
                <a:solidFill>
                  <a:srgbClr val="0000FF"/>
                </a:solidFill>
              </a:rPr>
              <a:t>Between rolls and part rolls in opposite directions there must be no line.</a:t>
            </a:r>
          </a:p>
        </p:txBody>
      </p:sp>
      <p:sp>
        <p:nvSpPr>
          <p:cNvPr id="104" name="Oval 119">
            <a:extLst>
              <a:ext uri="{FF2B5EF4-FFF2-40B4-BE49-F238E27FC236}">
                <a16:creationId xmlns:a16="http://schemas.microsoft.com/office/drawing/2014/main" id="{2963666F-6115-4D5D-9138-AACE5FE890A5}"/>
              </a:ext>
            </a:extLst>
          </p:cNvPr>
          <p:cNvSpPr>
            <a:spLocks noChangeArrowheads="1"/>
          </p:cNvSpPr>
          <p:nvPr/>
        </p:nvSpPr>
        <p:spPr bwMode="auto">
          <a:xfrm>
            <a:off x="6525457" y="375077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5" name="Oval 119">
            <a:extLst>
              <a:ext uri="{FF2B5EF4-FFF2-40B4-BE49-F238E27FC236}">
                <a16:creationId xmlns:a16="http://schemas.microsoft.com/office/drawing/2014/main" id="{B59621EE-5CF8-4C08-B725-6F0F7ED01BF7}"/>
              </a:ext>
            </a:extLst>
          </p:cNvPr>
          <p:cNvSpPr>
            <a:spLocks noChangeArrowheads="1"/>
          </p:cNvSpPr>
          <p:nvPr/>
        </p:nvSpPr>
        <p:spPr bwMode="auto">
          <a:xfrm>
            <a:off x="6513559" y="276021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6" name="Oval 119">
            <a:extLst>
              <a:ext uri="{FF2B5EF4-FFF2-40B4-BE49-F238E27FC236}">
                <a16:creationId xmlns:a16="http://schemas.microsoft.com/office/drawing/2014/main" id="{6799CD51-9EFA-415B-A230-167177CD379C}"/>
              </a:ext>
            </a:extLst>
          </p:cNvPr>
          <p:cNvSpPr>
            <a:spLocks noChangeArrowheads="1"/>
          </p:cNvSpPr>
          <p:nvPr/>
        </p:nvSpPr>
        <p:spPr bwMode="auto">
          <a:xfrm>
            <a:off x="7128134" y="218867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7" name="Oval 119">
            <a:extLst>
              <a:ext uri="{FF2B5EF4-FFF2-40B4-BE49-F238E27FC236}">
                <a16:creationId xmlns:a16="http://schemas.microsoft.com/office/drawing/2014/main" id="{0FF8CEE6-74AA-4CE2-8FBD-84168F9378AE}"/>
              </a:ext>
            </a:extLst>
          </p:cNvPr>
          <p:cNvSpPr>
            <a:spLocks noChangeArrowheads="1"/>
          </p:cNvSpPr>
          <p:nvPr/>
        </p:nvSpPr>
        <p:spPr bwMode="auto">
          <a:xfrm>
            <a:off x="6512318" y="147235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4098388272"/>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blinds(horizontal)">
                                      <p:cBhvr>
                                        <p:cTn id="7" dur="500"/>
                                        <p:tgtEl>
                                          <p:spTgt spid="100"/>
                                        </p:tgtEl>
                                      </p:cBhvr>
                                    </p:animEffect>
                                  </p:childTnLst>
                                </p:cTn>
                              </p:par>
                            </p:childTnLst>
                          </p:cTn>
                        </p:par>
                        <p:par>
                          <p:cTn id="8" fill="hold">
                            <p:stCondLst>
                              <p:cond delay="500"/>
                            </p:stCondLst>
                            <p:childTnLst>
                              <p:par>
                                <p:cTn id="9" presetID="3" presetClass="entr" presetSubtype="10"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blinds(horizontal)">
                                      <p:cBhvr>
                                        <p:cTn id="11" dur="1000"/>
                                        <p:tgtEl>
                                          <p:spTgt spid="103"/>
                                        </p:tgtEl>
                                      </p:cBhvr>
                                    </p:animEffect>
                                  </p:childTnLst>
                                </p:cTn>
                              </p:par>
                            </p:childTnLst>
                          </p:cTn>
                        </p:par>
                        <p:par>
                          <p:cTn id="12" fill="hold">
                            <p:stCondLst>
                              <p:cond delay="1500"/>
                            </p:stCondLst>
                            <p:childTnLst>
                              <p:par>
                                <p:cTn id="13" presetID="3" presetClass="entr" presetSubtype="10" fill="hold" grpId="0" nodeType="afterEffect">
                                  <p:stCondLst>
                                    <p:cond delay="0"/>
                                  </p:stCondLst>
                                  <p:childTnLst>
                                    <p:set>
                                      <p:cBhvr>
                                        <p:cTn id="14" dur="1" fill="hold">
                                          <p:stCondLst>
                                            <p:cond delay="0"/>
                                          </p:stCondLst>
                                        </p:cTn>
                                        <p:tgtEl>
                                          <p:spTgt spid="101"/>
                                        </p:tgtEl>
                                        <p:attrNameLst>
                                          <p:attrName>style.visibility</p:attrName>
                                        </p:attrNameLst>
                                      </p:cBhvr>
                                      <p:to>
                                        <p:strVal val="visible"/>
                                      </p:to>
                                    </p:set>
                                    <p:animEffect transition="in" filter="blinds(horizontal)">
                                      <p:cBhvr>
                                        <p:cTn id="15" dur="1000"/>
                                        <p:tgtEl>
                                          <p:spTgt spid="101"/>
                                        </p:tgtEl>
                                      </p:cBhvr>
                                    </p:animEffect>
                                  </p:childTnLst>
                                </p:cTn>
                              </p:par>
                            </p:childTnLst>
                          </p:cTn>
                        </p:par>
                        <p:par>
                          <p:cTn id="16" fill="hold">
                            <p:stCondLst>
                              <p:cond delay="2500"/>
                            </p:stCondLst>
                            <p:childTnLst>
                              <p:par>
                                <p:cTn id="17" presetID="3" presetClass="entr" presetSubtype="10" fill="hold" nodeType="after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linds(horizontal)">
                                      <p:cBhvr>
                                        <p:cTn id="19" dur="1000"/>
                                        <p:tgtEl>
                                          <p:spTgt spid="98"/>
                                        </p:tgtEl>
                                      </p:cBhvr>
                                    </p:animEffect>
                                  </p:childTnLst>
                                </p:cTn>
                              </p:par>
                            </p:childTnLst>
                          </p:cTn>
                        </p:par>
                        <p:par>
                          <p:cTn id="20" fill="hold">
                            <p:stCondLst>
                              <p:cond delay="3500"/>
                            </p:stCondLst>
                            <p:childTnLst>
                              <p:par>
                                <p:cTn id="21" presetID="3" presetClass="entr" presetSubtype="10" fill="hold" nodeType="afterEffect">
                                  <p:stCondLst>
                                    <p:cond delay="0"/>
                                  </p:stCondLst>
                                  <p:childTnLst>
                                    <p:set>
                                      <p:cBhvr>
                                        <p:cTn id="22" dur="1" fill="hold">
                                          <p:stCondLst>
                                            <p:cond delay="0"/>
                                          </p:stCondLst>
                                        </p:cTn>
                                        <p:tgtEl>
                                          <p:spTgt spid="99"/>
                                        </p:tgtEl>
                                        <p:attrNameLst>
                                          <p:attrName>style.visibility</p:attrName>
                                        </p:attrNameLst>
                                      </p:cBhvr>
                                      <p:to>
                                        <p:strVal val="visible"/>
                                      </p:to>
                                    </p:set>
                                    <p:animEffect transition="in" filter="blinds(horizontal)">
                                      <p:cBhvr>
                                        <p:cTn id="23" dur="1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autoUpdateAnimBg="0"/>
      <p:bldP spid="101" grpId="0" animBg="1"/>
      <p:bldP spid="10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Text Box 265">
            <a:extLst>
              <a:ext uri="{FF2B5EF4-FFF2-40B4-BE49-F238E27FC236}">
                <a16:creationId xmlns:a16="http://schemas.microsoft.com/office/drawing/2014/main" id="{7DB5E8DB-A8B5-412F-B4BF-0832DC906DBE}"/>
              </a:ext>
            </a:extLst>
          </p:cNvPr>
          <p:cNvSpPr txBox="1">
            <a:spLocks noChangeArrowheads="1"/>
          </p:cNvSpPr>
          <p:nvPr/>
        </p:nvSpPr>
        <p:spPr bwMode="auto">
          <a:xfrm>
            <a:off x="8051800" y="6543675"/>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F-25.03.01</a:t>
            </a:r>
          </a:p>
        </p:txBody>
      </p:sp>
      <p:sp>
        <p:nvSpPr>
          <p:cNvPr id="18436" name="Text Box 539">
            <a:extLst>
              <a:ext uri="{FF2B5EF4-FFF2-40B4-BE49-F238E27FC236}">
                <a16:creationId xmlns:a16="http://schemas.microsoft.com/office/drawing/2014/main" id="{3E3580C4-AC02-46BA-83F9-11343C17C529}"/>
              </a:ext>
            </a:extLst>
          </p:cNvPr>
          <p:cNvSpPr txBox="1">
            <a:spLocks noChangeArrowheads="1"/>
          </p:cNvSpPr>
          <p:nvPr/>
        </p:nvSpPr>
        <p:spPr bwMode="auto">
          <a:xfrm>
            <a:off x="2614613" y="5306301"/>
            <a:ext cx="6253162" cy="1077218"/>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perform consecutively two consecutive quarter rolls, four consecutive quarter rolls in opposite</a:t>
            </a:r>
            <a:br>
              <a:rPr lang="en-US" sz="1600" b="1" dirty="0"/>
            </a:br>
            <a:r>
              <a:rPr lang="en-US" sz="1600" b="1" dirty="0"/>
              <a:t>direction, two consecutive quarter rolls in opposite direction, exit inverted. </a:t>
            </a:r>
            <a:endParaRPr lang="de-DE" altLang="de-DE" sz="1600" b="1" dirty="0"/>
          </a:p>
        </p:txBody>
      </p:sp>
      <p:sp>
        <p:nvSpPr>
          <p:cNvPr id="18437" name="Line 243">
            <a:extLst>
              <a:ext uri="{FF2B5EF4-FFF2-40B4-BE49-F238E27FC236}">
                <a16:creationId xmlns:a16="http://schemas.microsoft.com/office/drawing/2014/main" id="{C8AA67AE-F642-4D0F-960C-E34069B6F0F9}"/>
              </a:ext>
            </a:extLst>
          </p:cNvPr>
          <p:cNvSpPr>
            <a:spLocks noChangeShapeType="1"/>
          </p:cNvSpPr>
          <p:nvPr/>
        </p:nvSpPr>
        <p:spPr bwMode="auto">
          <a:xfrm flipH="1">
            <a:off x="2182813" y="3657600"/>
            <a:ext cx="43307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438" name="Group 247">
            <a:extLst>
              <a:ext uri="{FF2B5EF4-FFF2-40B4-BE49-F238E27FC236}">
                <a16:creationId xmlns:a16="http://schemas.microsoft.com/office/drawing/2014/main" id="{B1A307D1-6895-4ECD-9E49-667C0EC6BB56}"/>
              </a:ext>
            </a:extLst>
          </p:cNvPr>
          <p:cNvGrpSpPr>
            <a:grpSpLocks/>
          </p:cNvGrpSpPr>
          <p:nvPr/>
        </p:nvGrpSpPr>
        <p:grpSpPr bwMode="auto">
          <a:xfrm rot="-5599387" flipH="1" flipV="1">
            <a:off x="6366896" y="3412331"/>
            <a:ext cx="311150" cy="490537"/>
            <a:chOff x="2820" y="264"/>
            <a:chExt cx="420" cy="1452"/>
          </a:xfrm>
        </p:grpSpPr>
        <p:sp>
          <p:nvSpPr>
            <p:cNvPr id="18479" name="Line 248">
              <a:extLst>
                <a:ext uri="{FF2B5EF4-FFF2-40B4-BE49-F238E27FC236}">
                  <a16:creationId xmlns:a16="http://schemas.microsoft.com/office/drawing/2014/main" id="{73D82C56-35A9-478A-B88C-1572C1F8B07A}"/>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480" name="Group 249">
              <a:extLst>
                <a:ext uri="{FF2B5EF4-FFF2-40B4-BE49-F238E27FC236}">
                  <a16:creationId xmlns:a16="http://schemas.microsoft.com/office/drawing/2014/main" id="{7CACFC60-701F-4731-A8AD-CB01010C73CE}"/>
                </a:ext>
              </a:extLst>
            </p:cNvPr>
            <p:cNvGrpSpPr>
              <a:grpSpLocks/>
            </p:cNvGrpSpPr>
            <p:nvPr/>
          </p:nvGrpSpPr>
          <p:grpSpPr bwMode="auto">
            <a:xfrm>
              <a:off x="2940" y="264"/>
              <a:ext cx="300" cy="1452"/>
              <a:chOff x="2940" y="264"/>
              <a:chExt cx="300" cy="1452"/>
            </a:xfrm>
          </p:grpSpPr>
          <p:grpSp>
            <p:nvGrpSpPr>
              <p:cNvPr id="18481" name="Group 250">
                <a:extLst>
                  <a:ext uri="{FF2B5EF4-FFF2-40B4-BE49-F238E27FC236}">
                    <a16:creationId xmlns:a16="http://schemas.microsoft.com/office/drawing/2014/main" id="{93CDEA1F-C894-44FE-B1BE-0FDFB301F8C4}"/>
                  </a:ext>
                </a:extLst>
              </p:cNvPr>
              <p:cNvGrpSpPr>
                <a:grpSpLocks/>
              </p:cNvGrpSpPr>
              <p:nvPr/>
            </p:nvGrpSpPr>
            <p:grpSpPr bwMode="auto">
              <a:xfrm>
                <a:off x="2940" y="264"/>
                <a:ext cx="252" cy="1368"/>
                <a:chOff x="3024" y="732"/>
                <a:chExt cx="252" cy="1368"/>
              </a:xfrm>
            </p:grpSpPr>
            <p:grpSp>
              <p:nvGrpSpPr>
                <p:cNvPr id="18484" name="Group 251">
                  <a:extLst>
                    <a:ext uri="{FF2B5EF4-FFF2-40B4-BE49-F238E27FC236}">
                      <a16:creationId xmlns:a16="http://schemas.microsoft.com/office/drawing/2014/main" id="{5CAC2892-FF2E-4823-A5ED-9578EBADC596}"/>
                    </a:ext>
                  </a:extLst>
                </p:cNvPr>
                <p:cNvGrpSpPr>
                  <a:grpSpLocks/>
                </p:cNvGrpSpPr>
                <p:nvPr/>
              </p:nvGrpSpPr>
              <p:grpSpPr bwMode="auto">
                <a:xfrm>
                  <a:off x="3024" y="732"/>
                  <a:ext cx="252" cy="1368"/>
                  <a:chOff x="3168" y="1008"/>
                  <a:chExt cx="484" cy="2448"/>
                </a:xfrm>
              </p:grpSpPr>
              <p:grpSp>
                <p:nvGrpSpPr>
                  <p:cNvPr id="18486" name="Group 252">
                    <a:extLst>
                      <a:ext uri="{FF2B5EF4-FFF2-40B4-BE49-F238E27FC236}">
                        <a16:creationId xmlns:a16="http://schemas.microsoft.com/office/drawing/2014/main" id="{069CE4E8-4801-4FB5-B4EA-7ADD3FDB35F3}"/>
                      </a:ext>
                    </a:extLst>
                  </p:cNvPr>
                  <p:cNvGrpSpPr>
                    <a:grpSpLocks/>
                  </p:cNvGrpSpPr>
                  <p:nvPr/>
                </p:nvGrpSpPr>
                <p:grpSpPr bwMode="auto">
                  <a:xfrm>
                    <a:off x="3168" y="1008"/>
                    <a:ext cx="484" cy="2448"/>
                    <a:chOff x="2256" y="864"/>
                    <a:chExt cx="532" cy="2448"/>
                  </a:xfrm>
                </p:grpSpPr>
                <p:sp>
                  <p:nvSpPr>
                    <p:cNvPr id="18489" name="Freeform 253">
                      <a:extLst>
                        <a:ext uri="{FF2B5EF4-FFF2-40B4-BE49-F238E27FC236}">
                          <a16:creationId xmlns:a16="http://schemas.microsoft.com/office/drawing/2014/main" id="{6D27CE68-1EAE-4576-95C6-6F8445E468A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490" name="Freeform 254">
                      <a:extLst>
                        <a:ext uri="{FF2B5EF4-FFF2-40B4-BE49-F238E27FC236}">
                          <a16:creationId xmlns:a16="http://schemas.microsoft.com/office/drawing/2014/main" id="{D6E40422-F30E-473E-B724-B8158FACF9A9}"/>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487" name="Freeform 255">
                    <a:extLst>
                      <a:ext uri="{FF2B5EF4-FFF2-40B4-BE49-F238E27FC236}">
                        <a16:creationId xmlns:a16="http://schemas.microsoft.com/office/drawing/2014/main" id="{999587B4-7335-48E1-AC1E-EFEA83FBE165}"/>
                      </a:ext>
                    </a:extLst>
                  </p:cNvPr>
                  <p:cNvSpPr>
                    <a:spLocks/>
                  </p:cNvSpPr>
                  <p:nvPr/>
                </p:nvSpPr>
                <p:spPr bwMode="auto">
                  <a:xfrm rot="16246599" flipV="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8488" name="Freeform 256">
                    <a:extLst>
                      <a:ext uri="{FF2B5EF4-FFF2-40B4-BE49-F238E27FC236}">
                        <a16:creationId xmlns:a16="http://schemas.microsoft.com/office/drawing/2014/main" id="{78E37395-6047-4254-8E87-616B62952261}"/>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485" name="Line 257">
                  <a:extLst>
                    <a:ext uri="{FF2B5EF4-FFF2-40B4-BE49-F238E27FC236}">
                      <a16:creationId xmlns:a16="http://schemas.microsoft.com/office/drawing/2014/main" id="{8B922055-9980-48B6-8F60-C88B676D0100}"/>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482" name="AutoShape 258">
                <a:extLst>
                  <a:ext uri="{FF2B5EF4-FFF2-40B4-BE49-F238E27FC236}">
                    <a16:creationId xmlns:a16="http://schemas.microsoft.com/office/drawing/2014/main" id="{6531AABD-22B1-4410-99C3-F1C40A0D07D7}"/>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483" name="Line 259">
                <a:extLst>
                  <a:ext uri="{FF2B5EF4-FFF2-40B4-BE49-F238E27FC236}">
                    <a16:creationId xmlns:a16="http://schemas.microsoft.com/office/drawing/2014/main" id="{85867D4B-4422-4B6B-8C65-0D021F2BB88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8439" name="Group 260">
            <a:extLst>
              <a:ext uri="{FF2B5EF4-FFF2-40B4-BE49-F238E27FC236}">
                <a16:creationId xmlns:a16="http://schemas.microsoft.com/office/drawing/2014/main" id="{23D6124E-D27D-452E-8162-B18FD403818F}"/>
              </a:ext>
            </a:extLst>
          </p:cNvPr>
          <p:cNvGrpSpPr>
            <a:grpSpLocks/>
          </p:cNvGrpSpPr>
          <p:nvPr/>
        </p:nvGrpSpPr>
        <p:grpSpPr bwMode="auto">
          <a:xfrm rot="3272281" flipH="1" flipV="1">
            <a:off x="4898636" y="3598544"/>
            <a:ext cx="755650" cy="242887"/>
            <a:chOff x="4875" y="7237"/>
            <a:chExt cx="4230" cy="1883"/>
          </a:xfrm>
        </p:grpSpPr>
        <p:sp>
          <p:nvSpPr>
            <p:cNvPr id="18477" name="Arc 261">
              <a:extLst>
                <a:ext uri="{FF2B5EF4-FFF2-40B4-BE49-F238E27FC236}">
                  <a16:creationId xmlns:a16="http://schemas.microsoft.com/office/drawing/2014/main" id="{5D2C063A-399F-4211-8FA8-A23A4BE98334}"/>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78" name="AutoShape 262">
              <a:extLst>
                <a:ext uri="{FF2B5EF4-FFF2-40B4-BE49-F238E27FC236}">
                  <a16:creationId xmlns:a16="http://schemas.microsoft.com/office/drawing/2014/main" id="{15B8C4B5-FCA2-4B13-A516-2D61D322A193}"/>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8440" name="AutoShape 263">
            <a:extLst>
              <a:ext uri="{FF2B5EF4-FFF2-40B4-BE49-F238E27FC236}">
                <a16:creationId xmlns:a16="http://schemas.microsoft.com/office/drawing/2014/main" id="{A6EEA4B0-B474-4418-A741-605DF817119D}"/>
              </a:ext>
            </a:extLst>
          </p:cNvPr>
          <p:cNvSpPr>
            <a:spLocks noChangeArrowheads="1"/>
          </p:cNvSpPr>
          <p:nvPr/>
        </p:nvSpPr>
        <p:spPr bwMode="auto">
          <a:xfrm rot="10800000">
            <a:off x="5652403" y="3553460"/>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8441" name="Group 264">
            <a:extLst>
              <a:ext uri="{FF2B5EF4-FFF2-40B4-BE49-F238E27FC236}">
                <a16:creationId xmlns:a16="http://schemas.microsoft.com/office/drawing/2014/main" id="{066F6A26-81BC-424C-9367-FC65EEB99026}"/>
              </a:ext>
            </a:extLst>
          </p:cNvPr>
          <p:cNvGrpSpPr>
            <a:grpSpLocks/>
          </p:cNvGrpSpPr>
          <p:nvPr/>
        </p:nvGrpSpPr>
        <p:grpSpPr bwMode="auto">
          <a:xfrm rot="-5400000" flipH="1" flipV="1">
            <a:off x="2996149" y="3400780"/>
            <a:ext cx="311150" cy="490537"/>
            <a:chOff x="2820" y="264"/>
            <a:chExt cx="420" cy="1452"/>
          </a:xfrm>
        </p:grpSpPr>
        <p:sp>
          <p:nvSpPr>
            <p:cNvPr id="18465" name="Line 265">
              <a:extLst>
                <a:ext uri="{FF2B5EF4-FFF2-40B4-BE49-F238E27FC236}">
                  <a16:creationId xmlns:a16="http://schemas.microsoft.com/office/drawing/2014/main" id="{D6DE40CE-D1F2-4BE8-9319-2B2BEC43794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466" name="Group 266">
              <a:extLst>
                <a:ext uri="{FF2B5EF4-FFF2-40B4-BE49-F238E27FC236}">
                  <a16:creationId xmlns:a16="http://schemas.microsoft.com/office/drawing/2014/main" id="{96516D03-FFC3-426C-8008-60D4D0FEC3F6}"/>
                </a:ext>
              </a:extLst>
            </p:cNvPr>
            <p:cNvGrpSpPr>
              <a:grpSpLocks/>
            </p:cNvGrpSpPr>
            <p:nvPr/>
          </p:nvGrpSpPr>
          <p:grpSpPr bwMode="auto">
            <a:xfrm>
              <a:off x="2940" y="264"/>
              <a:ext cx="300" cy="1452"/>
              <a:chOff x="2940" y="264"/>
              <a:chExt cx="300" cy="1452"/>
            </a:xfrm>
          </p:grpSpPr>
          <p:grpSp>
            <p:nvGrpSpPr>
              <p:cNvPr id="18467" name="Group 267">
                <a:extLst>
                  <a:ext uri="{FF2B5EF4-FFF2-40B4-BE49-F238E27FC236}">
                    <a16:creationId xmlns:a16="http://schemas.microsoft.com/office/drawing/2014/main" id="{8F1358D4-B70E-4BBE-BCAC-4FFD6BB1211B}"/>
                  </a:ext>
                </a:extLst>
              </p:cNvPr>
              <p:cNvGrpSpPr>
                <a:grpSpLocks/>
              </p:cNvGrpSpPr>
              <p:nvPr/>
            </p:nvGrpSpPr>
            <p:grpSpPr bwMode="auto">
              <a:xfrm>
                <a:off x="2940" y="264"/>
                <a:ext cx="252" cy="1368"/>
                <a:chOff x="3024" y="732"/>
                <a:chExt cx="252" cy="1368"/>
              </a:xfrm>
            </p:grpSpPr>
            <p:grpSp>
              <p:nvGrpSpPr>
                <p:cNvPr id="18470" name="Group 268">
                  <a:extLst>
                    <a:ext uri="{FF2B5EF4-FFF2-40B4-BE49-F238E27FC236}">
                      <a16:creationId xmlns:a16="http://schemas.microsoft.com/office/drawing/2014/main" id="{67C2E146-D8E9-4956-A39C-C9F08BCDCE9E}"/>
                    </a:ext>
                  </a:extLst>
                </p:cNvPr>
                <p:cNvGrpSpPr>
                  <a:grpSpLocks/>
                </p:cNvGrpSpPr>
                <p:nvPr/>
              </p:nvGrpSpPr>
              <p:grpSpPr bwMode="auto">
                <a:xfrm>
                  <a:off x="3024" y="732"/>
                  <a:ext cx="252" cy="1368"/>
                  <a:chOff x="3168" y="1008"/>
                  <a:chExt cx="484" cy="2448"/>
                </a:xfrm>
              </p:grpSpPr>
              <p:grpSp>
                <p:nvGrpSpPr>
                  <p:cNvPr id="18472" name="Group 269">
                    <a:extLst>
                      <a:ext uri="{FF2B5EF4-FFF2-40B4-BE49-F238E27FC236}">
                        <a16:creationId xmlns:a16="http://schemas.microsoft.com/office/drawing/2014/main" id="{21E6197C-D616-4FF8-8128-661EF93D1F3F}"/>
                      </a:ext>
                    </a:extLst>
                  </p:cNvPr>
                  <p:cNvGrpSpPr>
                    <a:grpSpLocks/>
                  </p:cNvGrpSpPr>
                  <p:nvPr/>
                </p:nvGrpSpPr>
                <p:grpSpPr bwMode="auto">
                  <a:xfrm>
                    <a:off x="3168" y="1008"/>
                    <a:ext cx="484" cy="2448"/>
                    <a:chOff x="2256" y="864"/>
                    <a:chExt cx="532" cy="2448"/>
                  </a:xfrm>
                </p:grpSpPr>
                <p:sp>
                  <p:nvSpPr>
                    <p:cNvPr id="18475" name="Freeform 270">
                      <a:extLst>
                        <a:ext uri="{FF2B5EF4-FFF2-40B4-BE49-F238E27FC236}">
                          <a16:creationId xmlns:a16="http://schemas.microsoft.com/office/drawing/2014/main" id="{E27E279F-B102-4CD4-B613-2160A1FAE7F4}"/>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476" name="Freeform 271">
                      <a:extLst>
                        <a:ext uri="{FF2B5EF4-FFF2-40B4-BE49-F238E27FC236}">
                          <a16:creationId xmlns:a16="http://schemas.microsoft.com/office/drawing/2014/main" id="{37C4857E-51D8-4322-B1F8-49CD8E2E6C74}"/>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473" name="Freeform 272">
                    <a:extLst>
                      <a:ext uri="{FF2B5EF4-FFF2-40B4-BE49-F238E27FC236}">
                        <a16:creationId xmlns:a16="http://schemas.microsoft.com/office/drawing/2014/main" id="{09046D3C-E97B-46E6-B187-4FE806C0B19D}"/>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8474" name="Freeform 273">
                    <a:extLst>
                      <a:ext uri="{FF2B5EF4-FFF2-40B4-BE49-F238E27FC236}">
                        <a16:creationId xmlns:a16="http://schemas.microsoft.com/office/drawing/2014/main" id="{6642AEF5-B85F-41DC-8C27-C922C4F1A574}"/>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471" name="Line 274">
                  <a:extLst>
                    <a:ext uri="{FF2B5EF4-FFF2-40B4-BE49-F238E27FC236}">
                      <a16:creationId xmlns:a16="http://schemas.microsoft.com/office/drawing/2014/main" id="{8E823764-518B-44B4-88A4-4B8FB8C5627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468" name="AutoShape 275">
                <a:extLst>
                  <a:ext uri="{FF2B5EF4-FFF2-40B4-BE49-F238E27FC236}">
                    <a16:creationId xmlns:a16="http://schemas.microsoft.com/office/drawing/2014/main" id="{8AB68C02-EF01-469A-9007-DA9CC7E3C9E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469" name="Line 276">
                <a:extLst>
                  <a:ext uri="{FF2B5EF4-FFF2-40B4-BE49-F238E27FC236}">
                    <a16:creationId xmlns:a16="http://schemas.microsoft.com/office/drawing/2014/main" id="{823EBEC2-51A9-47B1-8336-F7D8AF55E69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8442" name="Group 307">
            <a:extLst>
              <a:ext uri="{FF2B5EF4-FFF2-40B4-BE49-F238E27FC236}">
                <a16:creationId xmlns:a16="http://schemas.microsoft.com/office/drawing/2014/main" id="{AFE8EA6B-5C7C-46D6-9527-C7AC35242944}"/>
              </a:ext>
            </a:extLst>
          </p:cNvPr>
          <p:cNvGrpSpPr>
            <a:grpSpLocks/>
          </p:cNvGrpSpPr>
          <p:nvPr/>
        </p:nvGrpSpPr>
        <p:grpSpPr bwMode="auto">
          <a:xfrm rot="18327719" flipH="1">
            <a:off x="4819450" y="3482545"/>
            <a:ext cx="755650" cy="242888"/>
            <a:chOff x="4875" y="7237"/>
            <a:chExt cx="4230" cy="1883"/>
          </a:xfrm>
        </p:grpSpPr>
        <p:sp>
          <p:nvSpPr>
            <p:cNvPr id="18463" name="Arc 308">
              <a:extLst>
                <a:ext uri="{FF2B5EF4-FFF2-40B4-BE49-F238E27FC236}">
                  <a16:creationId xmlns:a16="http://schemas.microsoft.com/office/drawing/2014/main" id="{BF94DC9E-32AB-4BAE-8B37-F8322FBD3786}"/>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64" name="AutoShape 309">
              <a:extLst>
                <a:ext uri="{FF2B5EF4-FFF2-40B4-BE49-F238E27FC236}">
                  <a16:creationId xmlns:a16="http://schemas.microsoft.com/office/drawing/2014/main" id="{07B736D3-6890-46D6-946C-F78F9F836648}"/>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8443" name="AutoShape 242">
            <a:extLst>
              <a:ext uri="{FF2B5EF4-FFF2-40B4-BE49-F238E27FC236}">
                <a16:creationId xmlns:a16="http://schemas.microsoft.com/office/drawing/2014/main" id="{4797AC80-953B-4A58-BC50-728482225C09}"/>
              </a:ext>
            </a:extLst>
          </p:cNvPr>
          <p:cNvSpPr>
            <a:spLocks noChangeArrowheads="1"/>
          </p:cNvSpPr>
          <p:nvPr/>
        </p:nvSpPr>
        <p:spPr bwMode="auto">
          <a:xfrm flipH="1">
            <a:off x="2264919" y="3564052"/>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8445" name="Group 307">
            <a:extLst>
              <a:ext uri="{FF2B5EF4-FFF2-40B4-BE49-F238E27FC236}">
                <a16:creationId xmlns:a16="http://schemas.microsoft.com/office/drawing/2014/main" id="{2AB1ED7A-FAC9-47C5-8B6C-2425E785159A}"/>
              </a:ext>
            </a:extLst>
          </p:cNvPr>
          <p:cNvGrpSpPr>
            <a:grpSpLocks/>
          </p:cNvGrpSpPr>
          <p:nvPr/>
        </p:nvGrpSpPr>
        <p:grpSpPr bwMode="auto">
          <a:xfrm rot="18327719" flipH="1">
            <a:off x="4473625" y="3479186"/>
            <a:ext cx="755650" cy="242887"/>
            <a:chOff x="4875" y="7237"/>
            <a:chExt cx="4230" cy="1883"/>
          </a:xfrm>
        </p:grpSpPr>
        <p:sp>
          <p:nvSpPr>
            <p:cNvPr id="18461" name="Arc 308">
              <a:extLst>
                <a:ext uri="{FF2B5EF4-FFF2-40B4-BE49-F238E27FC236}">
                  <a16:creationId xmlns:a16="http://schemas.microsoft.com/office/drawing/2014/main" id="{D988DB10-8B1D-4416-BE9D-31EDADC2A426}"/>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62" name="AutoShape 309">
              <a:extLst>
                <a:ext uri="{FF2B5EF4-FFF2-40B4-BE49-F238E27FC236}">
                  <a16:creationId xmlns:a16="http://schemas.microsoft.com/office/drawing/2014/main" id="{631FE61D-F3CD-4D48-9944-CEA18548CB2F}"/>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8446" name="Group 307">
            <a:extLst>
              <a:ext uri="{FF2B5EF4-FFF2-40B4-BE49-F238E27FC236}">
                <a16:creationId xmlns:a16="http://schemas.microsoft.com/office/drawing/2014/main" id="{E71BAF7F-AD98-440A-B7DE-CEAC94EA1B09}"/>
              </a:ext>
            </a:extLst>
          </p:cNvPr>
          <p:cNvGrpSpPr>
            <a:grpSpLocks/>
          </p:cNvGrpSpPr>
          <p:nvPr/>
        </p:nvGrpSpPr>
        <p:grpSpPr bwMode="auto">
          <a:xfrm rot="18327719" flipH="1">
            <a:off x="4150265" y="3478804"/>
            <a:ext cx="755650" cy="242887"/>
            <a:chOff x="4875" y="7237"/>
            <a:chExt cx="4230" cy="1883"/>
          </a:xfrm>
        </p:grpSpPr>
        <p:sp>
          <p:nvSpPr>
            <p:cNvPr id="18459" name="Arc 308">
              <a:extLst>
                <a:ext uri="{FF2B5EF4-FFF2-40B4-BE49-F238E27FC236}">
                  <a16:creationId xmlns:a16="http://schemas.microsoft.com/office/drawing/2014/main" id="{EF9ACC5D-4872-41C7-9FD6-619204CCE750}"/>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60" name="AutoShape 309">
              <a:extLst>
                <a:ext uri="{FF2B5EF4-FFF2-40B4-BE49-F238E27FC236}">
                  <a16:creationId xmlns:a16="http://schemas.microsoft.com/office/drawing/2014/main" id="{6BD575FC-0489-458B-98CE-C9F9A91AE43C}"/>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8447" name="Group 307">
            <a:extLst>
              <a:ext uri="{FF2B5EF4-FFF2-40B4-BE49-F238E27FC236}">
                <a16:creationId xmlns:a16="http://schemas.microsoft.com/office/drawing/2014/main" id="{1C242539-C23F-4CC5-AE75-1DA5EB33159A}"/>
              </a:ext>
            </a:extLst>
          </p:cNvPr>
          <p:cNvGrpSpPr>
            <a:grpSpLocks/>
          </p:cNvGrpSpPr>
          <p:nvPr/>
        </p:nvGrpSpPr>
        <p:grpSpPr bwMode="auto">
          <a:xfrm rot="3272281" flipH="1" flipV="1">
            <a:off x="5161469" y="3587370"/>
            <a:ext cx="755650" cy="242887"/>
            <a:chOff x="4875" y="7237"/>
            <a:chExt cx="4230" cy="1883"/>
          </a:xfrm>
        </p:grpSpPr>
        <p:sp>
          <p:nvSpPr>
            <p:cNvPr id="18457" name="Arc 308">
              <a:extLst>
                <a:ext uri="{FF2B5EF4-FFF2-40B4-BE49-F238E27FC236}">
                  <a16:creationId xmlns:a16="http://schemas.microsoft.com/office/drawing/2014/main" id="{98030F11-9512-4195-B79E-D3F8038FAAC0}"/>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58" name="AutoShape 309">
              <a:extLst>
                <a:ext uri="{FF2B5EF4-FFF2-40B4-BE49-F238E27FC236}">
                  <a16:creationId xmlns:a16="http://schemas.microsoft.com/office/drawing/2014/main" id="{5DB8C5F1-FE4A-4BA6-A6FF-17F9CD742AF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8448" name="Group 307">
            <a:extLst>
              <a:ext uri="{FF2B5EF4-FFF2-40B4-BE49-F238E27FC236}">
                <a16:creationId xmlns:a16="http://schemas.microsoft.com/office/drawing/2014/main" id="{9EF64FDF-CFBF-4D50-8167-4AC81ADA7B2A}"/>
              </a:ext>
            </a:extLst>
          </p:cNvPr>
          <p:cNvGrpSpPr>
            <a:grpSpLocks/>
          </p:cNvGrpSpPr>
          <p:nvPr/>
        </p:nvGrpSpPr>
        <p:grpSpPr bwMode="auto">
          <a:xfrm rot="18327719" flipH="1">
            <a:off x="3791974" y="3479186"/>
            <a:ext cx="755650" cy="242888"/>
            <a:chOff x="4875" y="7237"/>
            <a:chExt cx="4230" cy="1883"/>
          </a:xfrm>
        </p:grpSpPr>
        <p:sp>
          <p:nvSpPr>
            <p:cNvPr id="18455" name="Arc 308">
              <a:extLst>
                <a:ext uri="{FF2B5EF4-FFF2-40B4-BE49-F238E27FC236}">
                  <a16:creationId xmlns:a16="http://schemas.microsoft.com/office/drawing/2014/main" id="{BC4147CD-87E2-4516-9450-8DE467CBCDC1}"/>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56" name="AutoShape 309">
              <a:extLst>
                <a:ext uri="{FF2B5EF4-FFF2-40B4-BE49-F238E27FC236}">
                  <a16:creationId xmlns:a16="http://schemas.microsoft.com/office/drawing/2014/main" id="{6E413D4D-8B5A-42A0-9525-EC3B77EF464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8449" name="Group 307">
            <a:extLst>
              <a:ext uri="{FF2B5EF4-FFF2-40B4-BE49-F238E27FC236}">
                <a16:creationId xmlns:a16="http://schemas.microsoft.com/office/drawing/2014/main" id="{9C327732-0588-402B-9473-6E7325CA8479}"/>
              </a:ext>
            </a:extLst>
          </p:cNvPr>
          <p:cNvGrpSpPr>
            <a:grpSpLocks/>
          </p:cNvGrpSpPr>
          <p:nvPr/>
        </p:nvGrpSpPr>
        <p:grpSpPr bwMode="auto">
          <a:xfrm rot="3272281" flipH="1" flipV="1">
            <a:off x="3751718" y="3596329"/>
            <a:ext cx="738188" cy="266700"/>
            <a:chOff x="4971" y="7048"/>
            <a:chExt cx="4134" cy="2072"/>
          </a:xfrm>
        </p:grpSpPr>
        <p:sp>
          <p:nvSpPr>
            <p:cNvPr id="18453" name="Arc 308">
              <a:extLst>
                <a:ext uri="{FF2B5EF4-FFF2-40B4-BE49-F238E27FC236}">
                  <a16:creationId xmlns:a16="http://schemas.microsoft.com/office/drawing/2014/main" id="{90339999-1C70-4C71-9469-075F9E6A0AE9}"/>
                </a:ext>
              </a:extLst>
            </p:cNvPr>
            <p:cNvSpPr>
              <a:spLocks/>
            </p:cNvSpPr>
            <p:nvPr/>
          </p:nvSpPr>
          <p:spPr bwMode="auto">
            <a:xfrm>
              <a:off x="4971" y="7048"/>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54" name="AutoShape 309">
              <a:extLst>
                <a:ext uri="{FF2B5EF4-FFF2-40B4-BE49-F238E27FC236}">
                  <a16:creationId xmlns:a16="http://schemas.microsoft.com/office/drawing/2014/main" id="{A097C74B-E533-4989-BA5E-4360E4D117C6}"/>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8450" name="Group 307">
            <a:extLst>
              <a:ext uri="{FF2B5EF4-FFF2-40B4-BE49-F238E27FC236}">
                <a16:creationId xmlns:a16="http://schemas.microsoft.com/office/drawing/2014/main" id="{C6EB4618-1684-434B-8B48-AA2D268F1150}"/>
              </a:ext>
            </a:extLst>
          </p:cNvPr>
          <p:cNvGrpSpPr>
            <a:grpSpLocks/>
          </p:cNvGrpSpPr>
          <p:nvPr/>
        </p:nvGrpSpPr>
        <p:grpSpPr bwMode="auto">
          <a:xfrm rot="3272281" flipH="1" flipV="1">
            <a:off x="3443822" y="3585918"/>
            <a:ext cx="755650" cy="242888"/>
            <a:chOff x="4875" y="7237"/>
            <a:chExt cx="4230" cy="1883"/>
          </a:xfrm>
        </p:grpSpPr>
        <p:sp>
          <p:nvSpPr>
            <p:cNvPr id="18451" name="Arc 308">
              <a:extLst>
                <a:ext uri="{FF2B5EF4-FFF2-40B4-BE49-F238E27FC236}">
                  <a16:creationId xmlns:a16="http://schemas.microsoft.com/office/drawing/2014/main" id="{DA98399B-345F-41B4-958F-EDFC76DF9C5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452" name="AutoShape 309">
              <a:extLst>
                <a:ext uri="{FF2B5EF4-FFF2-40B4-BE49-F238E27FC236}">
                  <a16:creationId xmlns:a16="http://schemas.microsoft.com/office/drawing/2014/main" id="{3C1E8E55-0206-480E-BF5D-2F46A853CA5C}"/>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59" name="Text Box 11">
            <a:extLst>
              <a:ext uri="{FF2B5EF4-FFF2-40B4-BE49-F238E27FC236}">
                <a16:creationId xmlns:a16="http://schemas.microsoft.com/office/drawing/2014/main" id="{03A9D520-9C7E-4A0B-B472-621BAFC57D0B}"/>
              </a:ext>
            </a:extLst>
          </p:cNvPr>
          <p:cNvSpPr txBox="1">
            <a:spLocks noChangeArrowheads="1"/>
          </p:cNvSpPr>
          <p:nvPr/>
        </p:nvSpPr>
        <p:spPr bwMode="auto">
          <a:xfrm>
            <a:off x="1019969" y="102744"/>
            <a:ext cx="7894637" cy="1311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marL="539750" defTabSz="793750">
              <a:tabLst>
                <a:tab pos="449263" algn="l"/>
              </a:tabLst>
              <a:defRPr>
                <a:solidFill>
                  <a:schemeClr val="tx1"/>
                </a:solidFill>
                <a:latin typeface="Arial" panose="020B0604020202020204" pitchFamily="34" charset="0"/>
              </a:defRPr>
            </a:lvl1pPr>
            <a:lvl2pPr marL="742950" indent="-285750" defTabSz="793750">
              <a:tabLst>
                <a:tab pos="449263" algn="l"/>
              </a:tabLst>
              <a:defRPr>
                <a:solidFill>
                  <a:schemeClr val="tx1"/>
                </a:solidFill>
                <a:latin typeface="Arial" panose="020B0604020202020204" pitchFamily="34" charset="0"/>
              </a:defRPr>
            </a:lvl2pPr>
            <a:lvl3pPr marL="1143000" indent="-228600" defTabSz="793750">
              <a:tabLst>
                <a:tab pos="449263" algn="l"/>
              </a:tabLst>
              <a:defRPr>
                <a:solidFill>
                  <a:schemeClr val="tx1"/>
                </a:solidFill>
                <a:latin typeface="Arial" panose="020B0604020202020204" pitchFamily="34" charset="0"/>
              </a:defRPr>
            </a:lvl3pPr>
            <a:lvl4pPr marL="1600200" indent="-228600" defTabSz="793750">
              <a:tabLst>
                <a:tab pos="449263" algn="l"/>
              </a:tabLst>
              <a:defRPr>
                <a:solidFill>
                  <a:schemeClr val="tx1"/>
                </a:solidFill>
                <a:latin typeface="Arial" panose="020B0604020202020204" pitchFamily="34" charset="0"/>
              </a:defRPr>
            </a:lvl4pPr>
            <a:lvl5pPr marL="2057400" indent="-228600" defTabSz="793750">
              <a:tabLst>
                <a:tab pos="449263" algn="l"/>
              </a:tabLst>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t>F-25.03 </a:t>
            </a:r>
            <a:r>
              <a:rPr lang="en-US" sz="2000" b="1" dirty="0"/>
              <a:t>Roll Combination with consecutive two quarter rolls, four consecutive quarter rolls in opposite direction, two consecutive quarter rolls in opposite direction </a:t>
            </a:r>
            <a:br>
              <a:rPr lang="en-US" sz="2000" dirty="0"/>
            </a:br>
            <a:endParaRPr lang="de-DE" altLang="de-DE" sz="2000" dirty="0"/>
          </a:p>
        </p:txBody>
      </p:sp>
      <p:sp>
        <p:nvSpPr>
          <p:cNvPr id="97" name="Text Box 239">
            <a:extLst>
              <a:ext uri="{FF2B5EF4-FFF2-40B4-BE49-F238E27FC236}">
                <a16:creationId xmlns:a16="http://schemas.microsoft.com/office/drawing/2014/main" id="{3567194B-F25A-4702-B4DA-EF1B43CB9D1D}"/>
              </a:ext>
            </a:extLst>
          </p:cNvPr>
          <p:cNvSpPr txBox="1">
            <a:spLocks noChangeArrowheads="1"/>
          </p:cNvSpPr>
          <p:nvPr/>
        </p:nvSpPr>
        <p:spPr bwMode="auto">
          <a:xfrm>
            <a:off x="4879158" y="2973314"/>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98" name="Text Box 239">
            <a:extLst>
              <a:ext uri="{FF2B5EF4-FFF2-40B4-BE49-F238E27FC236}">
                <a16:creationId xmlns:a16="http://schemas.microsoft.com/office/drawing/2014/main" id="{285D7636-89B3-46BD-A4EB-AAC75C9A430C}"/>
              </a:ext>
            </a:extLst>
          </p:cNvPr>
          <p:cNvSpPr txBox="1">
            <a:spLocks noChangeArrowheads="1"/>
          </p:cNvSpPr>
          <p:nvPr/>
        </p:nvSpPr>
        <p:spPr bwMode="auto">
          <a:xfrm>
            <a:off x="4543777" y="2948620"/>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99" name="Text Box 239">
            <a:extLst>
              <a:ext uri="{FF2B5EF4-FFF2-40B4-BE49-F238E27FC236}">
                <a16:creationId xmlns:a16="http://schemas.microsoft.com/office/drawing/2014/main" id="{096A7B2F-BE1F-4DD2-A62D-280DFAECB116}"/>
              </a:ext>
            </a:extLst>
          </p:cNvPr>
          <p:cNvSpPr txBox="1">
            <a:spLocks noChangeArrowheads="1"/>
          </p:cNvSpPr>
          <p:nvPr/>
        </p:nvSpPr>
        <p:spPr bwMode="auto">
          <a:xfrm>
            <a:off x="4531808" y="4008514"/>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00" name="Text Box 239">
            <a:extLst>
              <a:ext uri="{FF2B5EF4-FFF2-40B4-BE49-F238E27FC236}">
                <a16:creationId xmlns:a16="http://schemas.microsoft.com/office/drawing/2014/main" id="{EC385A25-FAC2-483F-953E-AF047FA63655}"/>
              </a:ext>
            </a:extLst>
          </p:cNvPr>
          <p:cNvSpPr txBox="1">
            <a:spLocks noChangeArrowheads="1"/>
          </p:cNvSpPr>
          <p:nvPr/>
        </p:nvSpPr>
        <p:spPr bwMode="auto">
          <a:xfrm>
            <a:off x="4155453" y="4000769"/>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01" name="Text Box 239">
            <a:extLst>
              <a:ext uri="{FF2B5EF4-FFF2-40B4-BE49-F238E27FC236}">
                <a16:creationId xmlns:a16="http://schemas.microsoft.com/office/drawing/2014/main" id="{F8744E2F-EB17-48EE-9E2C-FDCEB3A34D21}"/>
              </a:ext>
            </a:extLst>
          </p:cNvPr>
          <p:cNvSpPr txBox="1">
            <a:spLocks noChangeArrowheads="1"/>
          </p:cNvSpPr>
          <p:nvPr/>
        </p:nvSpPr>
        <p:spPr bwMode="auto">
          <a:xfrm>
            <a:off x="3802426" y="3990802"/>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02" name="Text Box 239">
            <a:extLst>
              <a:ext uri="{FF2B5EF4-FFF2-40B4-BE49-F238E27FC236}">
                <a16:creationId xmlns:a16="http://schemas.microsoft.com/office/drawing/2014/main" id="{0939ECE6-9EA1-434F-9EAF-DE2AB3257076}"/>
              </a:ext>
            </a:extLst>
          </p:cNvPr>
          <p:cNvSpPr txBox="1">
            <a:spLocks noChangeArrowheads="1"/>
          </p:cNvSpPr>
          <p:nvPr/>
        </p:nvSpPr>
        <p:spPr bwMode="auto">
          <a:xfrm>
            <a:off x="3488630" y="4000489"/>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03" name="Text Box 239">
            <a:extLst>
              <a:ext uri="{FF2B5EF4-FFF2-40B4-BE49-F238E27FC236}">
                <a16:creationId xmlns:a16="http://schemas.microsoft.com/office/drawing/2014/main" id="{85ED9CBB-4F6A-4F2A-88A2-A50817A1FAC6}"/>
              </a:ext>
            </a:extLst>
          </p:cNvPr>
          <p:cNvSpPr txBox="1">
            <a:spLocks noChangeArrowheads="1"/>
          </p:cNvSpPr>
          <p:nvPr/>
        </p:nvSpPr>
        <p:spPr bwMode="auto">
          <a:xfrm>
            <a:off x="3456857" y="2998014"/>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04" name="Text Box 239">
            <a:extLst>
              <a:ext uri="{FF2B5EF4-FFF2-40B4-BE49-F238E27FC236}">
                <a16:creationId xmlns:a16="http://schemas.microsoft.com/office/drawing/2014/main" id="{37D2F9AF-7479-4556-9755-26EAE5237336}"/>
              </a:ext>
            </a:extLst>
          </p:cNvPr>
          <p:cNvSpPr txBox="1">
            <a:spLocks noChangeArrowheads="1"/>
          </p:cNvSpPr>
          <p:nvPr/>
        </p:nvSpPr>
        <p:spPr bwMode="auto">
          <a:xfrm>
            <a:off x="3085682" y="2997632"/>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linds(horizontal)">
                                      <p:cBhvr>
                                        <p:cTn id="7" dur="1000"/>
                                        <p:tgtEl>
                                          <p:spTgt spid="97"/>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blinds(horizontal)">
                                      <p:cBhvr>
                                        <p:cTn id="11" dur="1000"/>
                                        <p:tgtEl>
                                          <p:spTgt spid="98"/>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99"/>
                                        </p:tgtEl>
                                        <p:attrNameLst>
                                          <p:attrName>style.visibility</p:attrName>
                                        </p:attrNameLst>
                                      </p:cBhvr>
                                      <p:to>
                                        <p:strVal val="visible"/>
                                      </p:to>
                                    </p:set>
                                    <p:animEffect transition="in" filter="blinds(horizontal)">
                                      <p:cBhvr>
                                        <p:cTn id="15" dur="1000"/>
                                        <p:tgtEl>
                                          <p:spTgt spid="99"/>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blinds(horizontal)">
                                      <p:cBhvr>
                                        <p:cTn id="19" dur="1000"/>
                                        <p:tgtEl>
                                          <p:spTgt spid="100"/>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01"/>
                                        </p:tgtEl>
                                        <p:attrNameLst>
                                          <p:attrName>style.visibility</p:attrName>
                                        </p:attrNameLst>
                                      </p:cBhvr>
                                      <p:to>
                                        <p:strVal val="visible"/>
                                      </p:to>
                                    </p:set>
                                    <p:animEffect transition="in" filter="blinds(horizontal)">
                                      <p:cBhvr>
                                        <p:cTn id="23" dur="1000"/>
                                        <p:tgtEl>
                                          <p:spTgt spid="101"/>
                                        </p:tgtEl>
                                      </p:cBhvr>
                                    </p:animEffect>
                                  </p:childTnLst>
                                </p:cTn>
                              </p:par>
                            </p:childTnLst>
                          </p:cTn>
                        </p:par>
                        <p:par>
                          <p:cTn id="24" fill="hold">
                            <p:stCondLst>
                              <p:cond delay="5000"/>
                            </p:stCondLst>
                            <p:childTnLst>
                              <p:par>
                                <p:cTn id="25" presetID="3" presetClass="entr" presetSubtype="10" fill="hold" grpId="0" nodeType="afterEffect">
                                  <p:stCondLst>
                                    <p:cond delay="0"/>
                                  </p:stCondLst>
                                  <p:childTnLst>
                                    <p:set>
                                      <p:cBhvr>
                                        <p:cTn id="26" dur="1" fill="hold">
                                          <p:stCondLst>
                                            <p:cond delay="0"/>
                                          </p:stCondLst>
                                        </p:cTn>
                                        <p:tgtEl>
                                          <p:spTgt spid="102"/>
                                        </p:tgtEl>
                                        <p:attrNameLst>
                                          <p:attrName>style.visibility</p:attrName>
                                        </p:attrNameLst>
                                      </p:cBhvr>
                                      <p:to>
                                        <p:strVal val="visible"/>
                                      </p:to>
                                    </p:set>
                                    <p:animEffect transition="in" filter="blinds(horizontal)">
                                      <p:cBhvr>
                                        <p:cTn id="27" dur="1000"/>
                                        <p:tgtEl>
                                          <p:spTgt spid="102"/>
                                        </p:tgtEl>
                                      </p:cBhvr>
                                    </p:animEffect>
                                  </p:childTnLst>
                                </p:cTn>
                              </p:par>
                            </p:childTnLst>
                          </p:cTn>
                        </p:par>
                        <p:par>
                          <p:cTn id="28" fill="hold">
                            <p:stCondLst>
                              <p:cond delay="6000"/>
                            </p:stCondLst>
                            <p:childTnLst>
                              <p:par>
                                <p:cTn id="29" presetID="3" presetClass="entr" presetSubtype="10" fill="hold" grpId="0" nodeType="afterEffect">
                                  <p:stCondLst>
                                    <p:cond delay="0"/>
                                  </p:stCondLst>
                                  <p:childTnLst>
                                    <p:set>
                                      <p:cBhvr>
                                        <p:cTn id="30" dur="1" fill="hold">
                                          <p:stCondLst>
                                            <p:cond delay="0"/>
                                          </p:stCondLst>
                                        </p:cTn>
                                        <p:tgtEl>
                                          <p:spTgt spid="103"/>
                                        </p:tgtEl>
                                        <p:attrNameLst>
                                          <p:attrName>style.visibility</p:attrName>
                                        </p:attrNameLst>
                                      </p:cBhvr>
                                      <p:to>
                                        <p:strVal val="visible"/>
                                      </p:to>
                                    </p:set>
                                    <p:animEffect transition="in" filter="blinds(horizontal)">
                                      <p:cBhvr>
                                        <p:cTn id="31" dur="1000"/>
                                        <p:tgtEl>
                                          <p:spTgt spid="103"/>
                                        </p:tgtEl>
                                      </p:cBhvr>
                                    </p:animEffect>
                                  </p:childTnLst>
                                </p:cTn>
                              </p:par>
                            </p:childTnLst>
                          </p:cTn>
                        </p:par>
                        <p:par>
                          <p:cTn id="32" fill="hold">
                            <p:stCondLst>
                              <p:cond delay="7000"/>
                            </p:stCondLst>
                            <p:childTnLst>
                              <p:par>
                                <p:cTn id="33" presetID="3" presetClass="entr" presetSubtype="10" fill="hold" grpId="0" nodeType="afterEffect">
                                  <p:stCondLst>
                                    <p:cond delay="0"/>
                                  </p:stCondLst>
                                  <p:childTnLst>
                                    <p:set>
                                      <p:cBhvr>
                                        <p:cTn id="34" dur="1" fill="hold">
                                          <p:stCondLst>
                                            <p:cond delay="0"/>
                                          </p:stCondLst>
                                        </p:cTn>
                                        <p:tgtEl>
                                          <p:spTgt spid="104"/>
                                        </p:tgtEl>
                                        <p:attrNameLst>
                                          <p:attrName>style.visibility</p:attrName>
                                        </p:attrNameLst>
                                      </p:cBhvr>
                                      <p:to>
                                        <p:strVal val="visible"/>
                                      </p:to>
                                    </p:set>
                                    <p:animEffect transition="in" filter="blinds(horizontal)">
                                      <p:cBhvr>
                                        <p:cTn id="35" dur="10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99" grpId="0"/>
      <p:bldP spid="100" grpId="0"/>
      <p:bldP spid="101" grpId="0"/>
      <p:bldP spid="102" grpId="0"/>
      <p:bldP spid="103" grpId="0"/>
      <p:bldP spid="10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11">
            <a:extLst>
              <a:ext uri="{FF2B5EF4-FFF2-40B4-BE49-F238E27FC236}">
                <a16:creationId xmlns:a16="http://schemas.microsoft.com/office/drawing/2014/main" id="{48CD844C-707B-47D3-9B5A-76BF509477B6}"/>
              </a:ext>
            </a:extLst>
          </p:cNvPr>
          <p:cNvSpPr txBox="1">
            <a:spLocks noChangeArrowheads="1"/>
          </p:cNvSpPr>
          <p:nvPr/>
        </p:nvSpPr>
        <p:spPr bwMode="auto">
          <a:xfrm>
            <a:off x="1019969" y="102744"/>
            <a:ext cx="7894637" cy="1311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marL="539750" defTabSz="793750">
              <a:tabLst>
                <a:tab pos="449263" algn="l"/>
              </a:tabLst>
              <a:defRPr>
                <a:solidFill>
                  <a:schemeClr val="tx1"/>
                </a:solidFill>
                <a:latin typeface="Arial" panose="020B0604020202020204" pitchFamily="34" charset="0"/>
              </a:defRPr>
            </a:lvl1pPr>
            <a:lvl2pPr marL="742950" indent="-285750" defTabSz="793750">
              <a:tabLst>
                <a:tab pos="449263" algn="l"/>
              </a:tabLst>
              <a:defRPr>
                <a:solidFill>
                  <a:schemeClr val="tx1"/>
                </a:solidFill>
                <a:latin typeface="Arial" panose="020B0604020202020204" pitchFamily="34" charset="0"/>
              </a:defRPr>
            </a:lvl2pPr>
            <a:lvl3pPr marL="1143000" indent="-228600" defTabSz="793750">
              <a:tabLst>
                <a:tab pos="449263" algn="l"/>
              </a:tabLst>
              <a:defRPr>
                <a:solidFill>
                  <a:schemeClr val="tx1"/>
                </a:solidFill>
                <a:latin typeface="Arial" panose="020B0604020202020204" pitchFamily="34" charset="0"/>
              </a:defRPr>
            </a:lvl3pPr>
            <a:lvl4pPr marL="1600200" indent="-228600" defTabSz="793750">
              <a:tabLst>
                <a:tab pos="449263" algn="l"/>
              </a:tabLst>
              <a:defRPr>
                <a:solidFill>
                  <a:schemeClr val="tx1"/>
                </a:solidFill>
                <a:latin typeface="Arial" panose="020B0604020202020204" pitchFamily="34" charset="0"/>
              </a:defRPr>
            </a:lvl4pPr>
            <a:lvl5pPr marL="2057400" indent="-228600" defTabSz="793750">
              <a:tabLst>
                <a:tab pos="449263" algn="l"/>
              </a:tabLst>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t>F-25.03 </a:t>
            </a:r>
            <a:r>
              <a:rPr lang="en-US" sz="2000" b="1" dirty="0"/>
              <a:t>Roll Combination with consecutive two quarter rolls, four consecutive quarter rolls in opposite direction, two consecutive quarter rolls in opposite direction </a:t>
            </a:r>
            <a:br>
              <a:rPr lang="en-US" sz="2000" dirty="0"/>
            </a:br>
            <a:endParaRPr lang="de-DE" altLang="de-DE" sz="2000" dirty="0"/>
          </a:p>
        </p:txBody>
      </p:sp>
      <p:sp>
        <p:nvSpPr>
          <p:cNvPr id="19459" name="Text Box 265">
            <a:extLst>
              <a:ext uri="{FF2B5EF4-FFF2-40B4-BE49-F238E27FC236}">
                <a16:creationId xmlns:a16="http://schemas.microsoft.com/office/drawing/2014/main" id="{710278E5-F8D6-4738-978F-5E02DED8589B}"/>
              </a:ext>
            </a:extLst>
          </p:cNvPr>
          <p:cNvSpPr txBox="1">
            <a:spLocks noChangeArrowheads="1"/>
          </p:cNvSpPr>
          <p:nvPr/>
        </p:nvSpPr>
        <p:spPr bwMode="auto">
          <a:xfrm>
            <a:off x="8051800" y="6543675"/>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F-25.03.02</a:t>
            </a:r>
          </a:p>
        </p:txBody>
      </p:sp>
      <p:sp>
        <p:nvSpPr>
          <p:cNvPr id="19481" name="Text Box 50">
            <a:extLst>
              <a:ext uri="{FF2B5EF4-FFF2-40B4-BE49-F238E27FC236}">
                <a16:creationId xmlns:a16="http://schemas.microsoft.com/office/drawing/2014/main" id="{7D4ED1CB-0E43-43DA-911C-EE9D6A6A3712}"/>
              </a:ext>
            </a:extLst>
          </p:cNvPr>
          <p:cNvSpPr txBox="1">
            <a:spLocks noChangeArrowheads="1"/>
          </p:cNvSpPr>
          <p:nvPr/>
        </p:nvSpPr>
        <p:spPr bwMode="auto">
          <a:xfrm>
            <a:off x="2801914" y="1198365"/>
            <a:ext cx="415448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GB" altLang="de-DE" sz="1600" b="1" dirty="0">
                <a:solidFill>
                  <a:srgbClr val="0000FF"/>
                </a:solidFill>
              </a:rPr>
              <a:t>Lines between part rolls must be short </a:t>
            </a:r>
            <a:br>
              <a:rPr lang="en-GB" altLang="de-DE" sz="1600" b="1" dirty="0">
                <a:solidFill>
                  <a:srgbClr val="0000FF"/>
                </a:solidFill>
              </a:rPr>
            </a:br>
            <a:r>
              <a:rPr lang="en-GB" altLang="de-DE" sz="1600" b="1" dirty="0">
                <a:solidFill>
                  <a:srgbClr val="0000FF"/>
                </a:solidFill>
              </a:rPr>
              <a:t>and of equal length.</a:t>
            </a:r>
          </a:p>
        </p:txBody>
      </p:sp>
      <p:sp>
        <p:nvSpPr>
          <p:cNvPr id="74" name="Line 243">
            <a:extLst>
              <a:ext uri="{FF2B5EF4-FFF2-40B4-BE49-F238E27FC236}">
                <a16:creationId xmlns:a16="http://schemas.microsoft.com/office/drawing/2014/main" id="{74D47909-DF27-4222-8CC0-0DDAC75174F0}"/>
              </a:ext>
            </a:extLst>
          </p:cNvPr>
          <p:cNvSpPr>
            <a:spLocks noChangeShapeType="1"/>
          </p:cNvSpPr>
          <p:nvPr/>
        </p:nvSpPr>
        <p:spPr bwMode="auto">
          <a:xfrm flipH="1">
            <a:off x="2182813" y="3657600"/>
            <a:ext cx="43307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75" name="Group 247">
            <a:extLst>
              <a:ext uri="{FF2B5EF4-FFF2-40B4-BE49-F238E27FC236}">
                <a16:creationId xmlns:a16="http://schemas.microsoft.com/office/drawing/2014/main" id="{61A32C67-5A2A-4341-9F4A-5F747365EE2E}"/>
              </a:ext>
            </a:extLst>
          </p:cNvPr>
          <p:cNvGrpSpPr>
            <a:grpSpLocks/>
          </p:cNvGrpSpPr>
          <p:nvPr/>
        </p:nvGrpSpPr>
        <p:grpSpPr bwMode="auto">
          <a:xfrm rot="-5599387" flipH="1" flipV="1">
            <a:off x="6366896" y="3412331"/>
            <a:ext cx="311150" cy="490537"/>
            <a:chOff x="2820" y="264"/>
            <a:chExt cx="420" cy="1452"/>
          </a:xfrm>
        </p:grpSpPr>
        <p:sp>
          <p:nvSpPr>
            <p:cNvPr id="76" name="Line 248">
              <a:extLst>
                <a:ext uri="{FF2B5EF4-FFF2-40B4-BE49-F238E27FC236}">
                  <a16:creationId xmlns:a16="http://schemas.microsoft.com/office/drawing/2014/main" id="{CF51D51F-DBFB-4179-B530-63E234B3FC9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77" name="Group 249">
              <a:extLst>
                <a:ext uri="{FF2B5EF4-FFF2-40B4-BE49-F238E27FC236}">
                  <a16:creationId xmlns:a16="http://schemas.microsoft.com/office/drawing/2014/main" id="{177C1159-917E-40A8-84E6-703DFC8F4960}"/>
                </a:ext>
              </a:extLst>
            </p:cNvPr>
            <p:cNvGrpSpPr>
              <a:grpSpLocks/>
            </p:cNvGrpSpPr>
            <p:nvPr/>
          </p:nvGrpSpPr>
          <p:grpSpPr bwMode="auto">
            <a:xfrm>
              <a:off x="2940" y="264"/>
              <a:ext cx="300" cy="1452"/>
              <a:chOff x="2940" y="264"/>
              <a:chExt cx="300" cy="1452"/>
            </a:xfrm>
          </p:grpSpPr>
          <p:grpSp>
            <p:nvGrpSpPr>
              <p:cNvPr id="78" name="Group 250">
                <a:extLst>
                  <a:ext uri="{FF2B5EF4-FFF2-40B4-BE49-F238E27FC236}">
                    <a16:creationId xmlns:a16="http://schemas.microsoft.com/office/drawing/2014/main" id="{3A9EC47D-A075-4DAD-A815-40997CB9384E}"/>
                  </a:ext>
                </a:extLst>
              </p:cNvPr>
              <p:cNvGrpSpPr>
                <a:grpSpLocks/>
              </p:cNvGrpSpPr>
              <p:nvPr/>
            </p:nvGrpSpPr>
            <p:grpSpPr bwMode="auto">
              <a:xfrm>
                <a:off x="2940" y="264"/>
                <a:ext cx="252" cy="1368"/>
                <a:chOff x="3024" y="732"/>
                <a:chExt cx="252" cy="1368"/>
              </a:xfrm>
            </p:grpSpPr>
            <p:grpSp>
              <p:nvGrpSpPr>
                <p:cNvPr id="81" name="Group 251">
                  <a:extLst>
                    <a:ext uri="{FF2B5EF4-FFF2-40B4-BE49-F238E27FC236}">
                      <a16:creationId xmlns:a16="http://schemas.microsoft.com/office/drawing/2014/main" id="{87E0DDB7-07D8-4D29-8551-0E3A226F2BB6}"/>
                    </a:ext>
                  </a:extLst>
                </p:cNvPr>
                <p:cNvGrpSpPr>
                  <a:grpSpLocks/>
                </p:cNvGrpSpPr>
                <p:nvPr/>
              </p:nvGrpSpPr>
              <p:grpSpPr bwMode="auto">
                <a:xfrm>
                  <a:off x="3024" y="732"/>
                  <a:ext cx="252" cy="1368"/>
                  <a:chOff x="3168" y="1008"/>
                  <a:chExt cx="484" cy="2448"/>
                </a:xfrm>
              </p:grpSpPr>
              <p:grpSp>
                <p:nvGrpSpPr>
                  <p:cNvPr id="83" name="Group 252">
                    <a:extLst>
                      <a:ext uri="{FF2B5EF4-FFF2-40B4-BE49-F238E27FC236}">
                        <a16:creationId xmlns:a16="http://schemas.microsoft.com/office/drawing/2014/main" id="{3E51A69D-FB5B-45DC-B18A-C58F639C196A}"/>
                      </a:ext>
                    </a:extLst>
                  </p:cNvPr>
                  <p:cNvGrpSpPr>
                    <a:grpSpLocks/>
                  </p:cNvGrpSpPr>
                  <p:nvPr/>
                </p:nvGrpSpPr>
                <p:grpSpPr bwMode="auto">
                  <a:xfrm>
                    <a:off x="3168" y="1008"/>
                    <a:ext cx="484" cy="2448"/>
                    <a:chOff x="2256" y="864"/>
                    <a:chExt cx="532" cy="2448"/>
                  </a:xfrm>
                </p:grpSpPr>
                <p:sp>
                  <p:nvSpPr>
                    <p:cNvPr id="86" name="Freeform 253">
                      <a:extLst>
                        <a:ext uri="{FF2B5EF4-FFF2-40B4-BE49-F238E27FC236}">
                          <a16:creationId xmlns:a16="http://schemas.microsoft.com/office/drawing/2014/main" id="{29AD6F4E-EEEE-4B27-A87E-26E5E01EA31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7" name="Freeform 254">
                      <a:extLst>
                        <a:ext uri="{FF2B5EF4-FFF2-40B4-BE49-F238E27FC236}">
                          <a16:creationId xmlns:a16="http://schemas.microsoft.com/office/drawing/2014/main" id="{639D7168-EFE6-4967-BAC4-17036933B9DE}"/>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4" name="Freeform 255">
                    <a:extLst>
                      <a:ext uri="{FF2B5EF4-FFF2-40B4-BE49-F238E27FC236}">
                        <a16:creationId xmlns:a16="http://schemas.microsoft.com/office/drawing/2014/main" id="{96EE1EA5-1A4F-4994-8353-12540716F3DD}"/>
                      </a:ext>
                    </a:extLst>
                  </p:cNvPr>
                  <p:cNvSpPr>
                    <a:spLocks/>
                  </p:cNvSpPr>
                  <p:nvPr/>
                </p:nvSpPr>
                <p:spPr bwMode="auto">
                  <a:xfrm rot="16246599" flipV="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5" name="Freeform 256">
                    <a:extLst>
                      <a:ext uri="{FF2B5EF4-FFF2-40B4-BE49-F238E27FC236}">
                        <a16:creationId xmlns:a16="http://schemas.microsoft.com/office/drawing/2014/main" id="{30CF109D-7BE5-411E-963E-5D7426FC05A7}"/>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2" name="Line 257">
                  <a:extLst>
                    <a:ext uri="{FF2B5EF4-FFF2-40B4-BE49-F238E27FC236}">
                      <a16:creationId xmlns:a16="http://schemas.microsoft.com/office/drawing/2014/main" id="{16FA2397-0009-46E2-A5E4-A1346133E9AD}"/>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79" name="AutoShape 258">
                <a:extLst>
                  <a:ext uri="{FF2B5EF4-FFF2-40B4-BE49-F238E27FC236}">
                    <a16:creationId xmlns:a16="http://schemas.microsoft.com/office/drawing/2014/main" id="{BABA47A5-70E2-4461-9CD1-787DF08D01A8}"/>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0" name="Line 259">
                <a:extLst>
                  <a:ext uri="{FF2B5EF4-FFF2-40B4-BE49-F238E27FC236}">
                    <a16:creationId xmlns:a16="http://schemas.microsoft.com/office/drawing/2014/main" id="{F33D3969-FF96-4CB9-8B72-56B1F4720A4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8" name="Group 260">
            <a:extLst>
              <a:ext uri="{FF2B5EF4-FFF2-40B4-BE49-F238E27FC236}">
                <a16:creationId xmlns:a16="http://schemas.microsoft.com/office/drawing/2014/main" id="{AED43B7F-7E11-41DE-A890-C10558A8883E}"/>
              </a:ext>
            </a:extLst>
          </p:cNvPr>
          <p:cNvGrpSpPr>
            <a:grpSpLocks/>
          </p:cNvGrpSpPr>
          <p:nvPr/>
        </p:nvGrpSpPr>
        <p:grpSpPr bwMode="auto">
          <a:xfrm rot="3272281" flipH="1" flipV="1">
            <a:off x="4898636" y="3598544"/>
            <a:ext cx="755650" cy="242887"/>
            <a:chOff x="4875" y="7237"/>
            <a:chExt cx="4230" cy="1883"/>
          </a:xfrm>
        </p:grpSpPr>
        <p:sp>
          <p:nvSpPr>
            <p:cNvPr id="89" name="Arc 261">
              <a:extLst>
                <a:ext uri="{FF2B5EF4-FFF2-40B4-BE49-F238E27FC236}">
                  <a16:creationId xmlns:a16="http://schemas.microsoft.com/office/drawing/2014/main" id="{2C460114-DFC4-47C2-A1DD-173EA5236BDB}"/>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0" name="AutoShape 262">
              <a:extLst>
                <a:ext uri="{FF2B5EF4-FFF2-40B4-BE49-F238E27FC236}">
                  <a16:creationId xmlns:a16="http://schemas.microsoft.com/office/drawing/2014/main" id="{F0976963-7305-41EC-BC9D-77D3DD8AD2A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91" name="AutoShape 263">
            <a:extLst>
              <a:ext uri="{FF2B5EF4-FFF2-40B4-BE49-F238E27FC236}">
                <a16:creationId xmlns:a16="http://schemas.microsoft.com/office/drawing/2014/main" id="{615C53D5-CBFF-4E61-8BF8-3F35C432BDA6}"/>
              </a:ext>
            </a:extLst>
          </p:cNvPr>
          <p:cNvSpPr>
            <a:spLocks noChangeArrowheads="1"/>
          </p:cNvSpPr>
          <p:nvPr/>
        </p:nvSpPr>
        <p:spPr bwMode="auto">
          <a:xfrm rot="10800000">
            <a:off x="5652403" y="3553460"/>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92" name="Group 264">
            <a:extLst>
              <a:ext uri="{FF2B5EF4-FFF2-40B4-BE49-F238E27FC236}">
                <a16:creationId xmlns:a16="http://schemas.microsoft.com/office/drawing/2014/main" id="{A9432EF3-81D1-49EF-96C9-F6D37238A6B6}"/>
              </a:ext>
            </a:extLst>
          </p:cNvPr>
          <p:cNvGrpSpPr>
            <a:grpSpLocks/>
          </p:cNvGrpSpPr>
          <p:nvPr/>
        </p:nvGrpSpPr>
        <p:grpSpPr bwMode="auto">
          <a:xfrm rot="-5400000" flipH="1" flipV="1">
            <a:off x="2996149" y="3400780"/>
            <a:ext cx="311150" cy="490537"/>
            <a:chOff x="2820" y="264"/>
            <a:chExt cx="420" cy="1452"/>
          </a:xfrm>
        </p:grpSpPr>
        <p:sp>
          <p:nvSpPr>
            <p:cNvPr id="93" name="Line 265">
              <a:extLst>
                <a:ext uri="{FF2B5EF4-FFF2-40B4-BE49-F238E27FC236}">
                  <a16:creationId xmlns:a16="http://schemas.microsoft.com/office/drawing/2014/main" id="{50D78976-BB53-46E6-84C5-D9289F76A37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4" name="Group 266">
              <a:extLst>
                <a:ext uri="{FF2B5EF4-FFF2-40B4-BE49-F238E27FC236}">
                  <a16:creationId xmlns:a16="http://schemas.microsoft.com/office/drawing/2014/main" id="{CB888DC1-434E-4A82-8DAB-3C090D00E8A0}"/>
                </a:ext>
              </a:extLst>
            </p:cNvPr>
            <p:cNvGrpSpPr>
              <a:grpSpLocks/>
            </p:cNvGrpSpPr>
            <p:nvPr/>
          </p:nvGrpSpPr>
          <p:grpSpPr bwMode="auto">
            <a:xfrm>
              <a:off x="2940" y="264"/>
              <a:ext cx="300" cy="1452"/>
              <a:chOff x="2940" y="264"/>
              <a:chExt cx="300" cy="1452"/>
            </a:xfrm>
          </p:grpSpPr>
          <p:grpSp>
            <p:nvGrpSpPr>
              <p:cNvPr id="95" name="Group 267">
                <a:extLst>
                  <a:ext uri="{FF2B5EF4-FFF2-40B4-BE49-F238E27FC236}">
                    <a16:creationId xmlns:a16="http://schemas.microsoft.com/office/drawing/2014/main" id="{4319A1ED-8AA6-4B90-9B78-305835A7BF42}"/>
                  </a:ext>
                </a:extLst>
              </p:cNvPr>
              <p:cNvGrpSpPr>
                <a:grpSpLocks/>
              </p:cNvGrpSpPr>
              <p:nvPr/>
            </p:nvGrpSpPr>
            <p:grpSpPr bwMode="auto">
              <a:xfrm>
                <a:off x="2940" y="264"/>
                <a:ext cx="252" cy="1368"/>
                <a:chOff x="3024" y="732"/>
                <a:chExt cx="252" cy="1368"/>
              </a:xfrm>
            </p:grpSpPr>
            <p:grpSp>
              <p:nvGrpSpPr>
                <p:cNvPr id="98" name="Group 268">
                  <a:extLst>
                    <a:ext uri="{FF2B5EF4-FFF2-40B4-BE49-F238E27FC236}">
                      <a16:creationId xmlns:a16="http://schemas.microsoft.com/office/drawing/2014/main" id="{0594F345-7C7F-4634-A5C9-A8EBE05CB002}"/>
                    </a:ext>
                  </a:extLst>
                </p:cNvPr>
                <p:cNvGrpSpPr>
                  <a:grpSpLocks/>
                </p:cNvGrpSpPr>
                <p:nvPr/>
              </p:nvGrpSpPr>
              <p:grpSpPr bwMode="auto">
                <a:xfrm>
                  <a:off x="3024" y="732"/>
                  <a:ext cx="252" cy="1368"/>
                  <a:chOff x="3168" y="1008"/>
                  <a:chExt cx="484" cy="2448"/>
                </a:xfrm>
              </p:grpSpPr>
              <p:grpSp>
                <p:nvGrpSpPr>
                  <p:cNvPr id="100" name="Group 269">
                    <a:extLst>
                      <a:ext uri="{FF2B5EF4-FFF2-40B4-BE49-F238E27FC236}">
                        <a16:creationId xmlns:a16="http://schemas.microsoft.com/office/drawing/2014/main" id="{D384BDEA-73D5-46F2-956E-693F922BC4B3}"/>
                      </a:ext>
                    </a:extLst>
                  </p:cNvPr>
                  <p:cNvGrpSpPr>
                    <a:grpSpLocks/>
                  </p:cNvGrpSpPr>
                  <p:nvPr/>
                </p:nvGrpSpPr>
                <p:grpSpPr bwMode="auto">
                  <a:xfrm>
                    <a:off x="3168" y="1008"/>
                    <a:ext cx="484" cy="2448"/>
                    <a:chOff x="2256" y="864"/>
                    <a:chExt cx="532" cy="2448"/>
                  </a:xfrm>
                </p:grpSpPr>
                <p:sp>
                  <p:nvSpPr>
                    <p:cNvPr id="103" name="Freeform 270">
                      <a:extLst>
                        <a:ext uri="{FF2B5EF4-FFF2-40B4-BE49-F238E27FC236}">
                          <a16:creationId xmlns:a16="http://schemas.microsoft.com/office/drawing/2014/main" id="{EE659C2A-BF07-45F1-83EB-AE8DD384F5C5}"/>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4" name="Freeform 271">
                      <a:extLst>
                        <a:ext uri="{FF2B5EF4-FFF2-40B4-BE49-F238E27FC236}">
                          <a16:creationId xmlns:a16="http://schemas.microsoft.com/office/drawing/2014/main" id="{9436CF10-CD57-48F4-B4C5-7CC213CB7BB5}"/>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01" name="Freeform 272">
                    <a:extLst>
                      <a:ext uri="{FF2B5EF4-FFF2-40B4-BE49-F238E27FC236}">
                        <a16:creationId xmlns:a16="http://schemas.microsoft.com/office/drawing/2014/main" id="{EDCFBE3D-2A42-455D-8B35-B126C5F56BC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2" name="Freeform 273">
                    <a:extLst>
                      <a:ext uri="{FF2B5EF4-FFF2-40B4-BE49-F238E27FC236}">
                        <a16:creationId xmlns:a16="http://schemas.microsoft.com/office/drawing/2014/main" id="{EB7797DC-46F1-4ABD-9A80-E5FA110E479F}"/>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9" name="Line 274">
                  <a:extLst>
                    <a:ext uri="{FF2B5EF4-FFF2-40B4-BE49-F238E27FC236}">
                      <a16:creationId xmlns:a16="http://schemas.microsoft.com/office/drawing/2014/main" id="{16BCDC3F-AC83-43B1-9694-0BB4DF63486D}"/>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6" name="AutoShape 275">
                <a:extLst>
                  <a:ext uri="{FF2B5EF4-FFF2-40B4-BE49-F238E27FC236}">
                    <a16:creationId xmlns:a16="http://schemas.microsoft.com/office/drawing/2014/main" id="{2571DC16-50FB-4127-AC68-E58FFAF151D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7" name="Line 276">
                <a:extLst>
                  <a:ext uri="{FF2B5EF4-FFF2-40B4-BE49-F238E27FC236}">
                    <a16:creationId xmlns:a16="http://schemas.microsoft.com/office/drawing/2014/main" id="{D3F86DDB-1A4C-4D21-8D50-59FE85B9E3E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05" name="Group 307">
            <a:extLst>
              <a:ext uri="{FF2B5EF4-FFF2-40B4-BE49-F238E27FC236}">
                <a16:creationId xmlns:a16="http://schemas.microsoft.com/office/drawing/2014/main" id="{180156D2-6A4D-4520-AD5A-7309F50127EA}"/>
              </a:ext>
            </a:extLst>
          </p:cNvPr>
          <p:cNvGrpSpPr>
            <a:grpSpLocks/>
          </p:cNvGrpSpPr>
          <p:nvPr/>
        </p:nvGrpSpPr>
        <p:grpSpPr bwMode="auto">
          <a:xfrm rot="18327719" flipH="1">
            <a:off x="4819450" y="3482545"/>
            <a:ext cx="755650" cy="242888"/>
            <a:chOff x="4875" y="7237"/>
            <a:chExt cx="4230" cy="1883"/>
          </a:xfrm>
        </p:grpSpPr>
        <p:sp>
          <p:nvSpPr>
            <p:cNvPr id="106" name="Arc 308">
              <a:extLst>
                <a:ext uri="{FF2B5EF4-FFF2-40B4-BE49-F238E27FC236}">
                  <a16:creationId xmlns:a16="http://schemas.microsoft.com/office/drawing/2014/main" id="{A80BC5E9-C018-4016-92BB-B87BA090E97E}"/>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07" name="AutoShape 309">
              <a:extLst>
                <a:ext uri="{FF2B5EF4-FFF2-40B4-BE49-F238E27FC236}">
                  <a16:creationId xmlns:a16="http://schemas.microsoft.com/office/drawing/2014/main" id="{F46426C6-B255-4024-BD16-3250386B251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08" name="AutoShape 242">
            <a:extLst>
              <a:ext uri="{FF2B5EF4-FFF2-40B4-BE49-F238E27FC236}">
                <a16:creationId xmlns:a16="http://schemas.microsoft.com/office/drawing/2014/main" id="{4A81D049-9E55-4CA1-A70E-570F9A8C3709}"/>
              </a:ext>
            </a:extLst>
          </p:cNvPr>
          <p:cNvSpPr>
            <a:spLocks noChangeArrowheads="1"/>
          </p:cNvSpPr>
          <p:nvPr/>
        </p:nvSpPr>
        <p:spPr bwMode="auto">
          <a:xfrm flipH="1">
            <a:off x="2264919" y="3564052"/>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09" name="Group 307">
            <a:extLst>
              <a:ext uri="{FF2B5EF4-FFF2-40B4-BE49-F238E27FC236}">
                <a16:creationId xmlns:a16="http://schemas.microsoft.com/office/drawing/2014/main" id="{FE622F2C-3558-40B7-9A66-C8029B3981DE}"/>
              </a:ext>
            </a:extLst>
          </p:cNvPr>
          <p:cNvGrpSpPr>
            <a:grpSpLocks/>
          </p:cNvGrpSpPr>
          <p:nvPr/>
        </p:nvGrpSpPr>
        <p:grpSpPr bwMode="auto">
          <a:xfrm rot="18327719" flipH="1">
            <a:off x="4473625" y="3479186"/>
            <a:ext cx="755650" cy="242887"/>
            <a:chOff x="4875" y="7237"/>
            <a:chExt cx="4230" cy="1883"/>
          </a:xfrm>
        </p:grpSpPr>
        <p:sp>
          <p:nvSpPr>
            <p:cNvPr id="110" name="Arc 308">
              <a:extLst>
                <a:ext uri="{FF2B5EF4-FFF2-40B4-BE49-F238E27FC236}">
                  <a16:creationId xmlns:a16="http://schemas.microsoft.com/office/drawing/2014/main" id="{2D47ADE7-E3BE-4ADC-8028-6290CF9B050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1" name="AutoShape 309">
              <a:extLst>
                <a:ext uri="{FF2B5EF4-FFF2-40B4-BE49-F238E27FC236}">
                  <a16:creationId xmlns:a16="http://schemas.microsoft.com/office/drawing/2014/main" id="{1439FF10-1D59-4E30-BC85-F934C7595B4E}"/>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12" name="Group 307">
            <a:extLst>
              <a:ext uri="{FF2B5EF4-FFF2-40B4-BE49-F238E27FC236}">
                <a16:creationId xmlns:a16="http://schemas.microsoft.com/office/drawing/2014/main" id="{918C0E3F-6682-412E-9577-CCD50CC3210B}"/>
              </a:ext>
            </a:extLst>
          </p:cNvPr>
          <p:cNvGrpSpPr>
            <a:grpSpLocks/>
          </p:cNvGrpSpPr>
          <p:nvPr/>
        </p:nvGrpSpPr>
        <p:grpSpPr bwMode="auto">
          <a:xfrm rot="18327719" flipH="1">
            <a:off x="4150265" y="3478804"/>
            <a:ext cx="755650" cy="242887"/>
            <a:chOff x="4875" y="7237"/>
            <a:chExt cx="4230" cy="1883"/>
          </a:xfrm>
        </p:grpSpPr>
        <p:sp>
          <p:nvSpPr>
            <p:cNvPr id="113" name="Arc 308">
              <a:extLst>
                <a:ext uri="{FF2B5EF4-FFF2-40B4-BE49-F238E27FC236}">
                  <a16:creationId xmlns:a16="http://schemas.microsoft.com/office/drawing/2014/main" id="{386B3E9D-64E5-49A7-BA32-A7BCB3D6D8FB}"/>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4" name="AutoShape 309">
              <a:extLst>
                <a:ext uri="{FF2B5EF4-FFF2-40B4-BE49-F238E27FC236}">
                  <a16:creationId xmlns:a16="http://schemas.microsoft.com/office/drawing/2014/main" id="{D0D7021C-744E-44B0-AB57-95EBDEA2CEB6}"/>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15" name="Group 307">
            <a:extLst>
              <a:ext uri="{FF2B5EF4-FFF2-40B4-BE49-F238E27FC236}">
                <a16:creationId xmlns:a16="http://schemas.microsoft.com/office/drawing/2014/main" id="{7F98FA8E-DF68-456C-9A12-506CAC35E0AA}"/>
              </a:ext>
            </a:extLst>
          </p:cNvPr>
          <p:cNvGrpSpPr>
            <a:grpSpLocks/>
          </p:cNvGrpSpPr>
          <p:nvPr/>
        </p:nvGrpSpPr>
        <p:grpSpPr bwMode="auto">
          <a:xfrm rot="3272281" flipH="1" flipV="1">
            <a:off x="5161469" y="3587370"/>
            <a:ext cx="755650" cy="242887"/>
            <a:chOff x="4875" y="7237"/>
            <a:chExt cx="4230" cy="1883"/>
          </a:xfrm>
        </p:grpSpPr>
        <p:sp>
          <p:nvSpPr>
            <p:cNvPr id="116" name="Arc 308">
              <a:extLst>
                <a:ext uri="{FF2B5EF4-FFF2-40B4-BE49-F238E27FC236}">
                  <a16:creationId xmlns:a16="http://schemas.microsoft.com/office/drawing/2014/main" id="{17EBD185-DC0F-4551-B5C6-35A07CCC73F3}"/>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7" name="AutoShape 309">
              <a:extLst>
                <a:ext uri="{FF2B5EF4-FFF2-40B4-BE49-F238E27FC236}">
                  <a16:creationId xmlns:a16="http://schemas.microsoft.com/office/drawing/2014/main" id="{A3C660B1-7388-48BA-8273-4A0F3899F20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18" name="Group 307">
            <a:extLst>
              <a:ext uri="{FF2B5EF4-FFF2-40B4-BE49-F238E27FC236}">
                <a16:creationId xmlns:a16="http://schemas.microsoft.com/office/drawing/2014/main" id="{E9B05EC3-9871-4EDF-AD09-148CD681CFA4}"/>
              </a:ext>
            </a:extLst>
          </p:cNvPr>
          <p:cNvGrpSpPr>
            <a:grpSpLocks/>
          </p:cNvGrpSpPr>
          <p:nvPr/>
        </p:nvGrpSpPr>
        <p:grpSpPr bwMode="auto">
          <a:xfrm rot="18327719" flipH="1">
            <a:off x="3791974" y="3479186"/>
            <a:ext cx="755650" cy="242888"/>
            <a:chOff x="4875" y="7237"/>
            <a:chExt cx="4230" cy="1883"/>
          </a:xfrm>
        </p:grpSpPr>
        <p:sp>
          <p:nvSpPr>
            <p:cNvPr id="119" name="Arc 308">
              <a:extLst>
                <a:ext uri="{FF2B5EF4-FFF2-40B4-BE49-F238E27FC236}">
                  <a16:creationId xmlns:a16="http://schemas.microsoft.com/office/drawing/2014/main" id="{DA355A62-5C96-426D-81F9-27865AD4AA33}"/>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0" name="AutoShape 309">
              <a:extLst>
                <a:ext uri="{FF2B5EF4-FFF2-40B4-BE49-F238E27FC236}">
                  <a16:creationId xmlns:a16="http://schemas.microsoft.com/office/drawing/2014/main" id="{37F269A4-088D-4C62-BD09-821C0C7DE13A}"/>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1" name="Group 307">
            <a:extLst>
              <a:ext uri="{FF2B5EF4-FFF2-40B4-BE49-F238E27FC236}">
                <a16:creationId xmlns:a16="http://schemas.microsoft.com/office/drawing/2014/main" id="{EFB77553-6887-4AB9-A35C-80DE79889183}"/>
              </a:ext>
            </a:extLst>
          </p:cNvPr>
          <p:cNvGrpSpPr>
            <a:grpSpLocks/>
          </p:cNvGrpSpPr>
          <p:nvPr/>
        </p:nvGrpSpPr>
        <p:grpSpPr bwMode="auto">
          <a:xfrm rot="3272281" flipH="1" flipV="1">
            <a:off x="3751718" y="3596329"/>
            <a:ext cx="738188" cy="266700"/>
            <a:chOff x="4971" y="7048"/>
            <a:chExt cx="4134" cy="2072"/>
          </a:xfrm>
        </p:grpSpPr>
        <p:sp>
          <p:nvSpPr>
            <p:cNvPr id="122" name="Arc 308">
              <a:extLst>
                <a:ext uri="{FF2B5EF4-FFF2-40B4-BE49-F238E27FC236}">
                  <a16:creationId xmlns:a16="http://schemas.microsoft.com/office/drawing/2014/main" id="{BF8B61D0-67B2-4117-B24B-F2F58B48B7C4}"/>
                </a:ext>
              </a:extLst>
            </p:cNvPr>
            <p:cNvSpPr>
              <a:spLocks/>
            </p:cNvSpPr>
            <p:nvPr/>
          </p:nvSpPr>
          <p:spPr bwMode="auto">
            <a:xfrm>
              <a:off x="4971" y="7048"/>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3" name="AutoShape 309">
              <a:extLst>
                <a:ext uri="{FF2B5EF4-FFF2-40B4-BE49-F238E27FC236}">
                  <a16:creationId xmlns:a16="http://schemas.microsoft.com/office/drawing/2014/main" id="{3B7EC696-E69A-4636-A5D9-E40E5A6B05D3}"/>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4" name="Group 307">
            <a:extLst>
              <a:ext uri="{FF2B5EF4-FFF2-40B4-BE49-F238E27FC236}">
                <a16:creationId xmlns:a16="http://schemas.microsoft.com/office/drawing/2014/main" id="{B5F610BD-9454-4329-B2C3-46E07FB0B889}"/>
              </a:ext>
            </a:extLst>
          </p:cNvPr>
          <p:cNvGrpSpPr>
            <a:grpSpLocks/>
          </p:cNvGrpSpPr>
          <p:nvPr/>
        </p:nvGrpSpPr>
        <p:grpSpPr bwMode="auto">
          <a:xfrm rot="3272281" flipH="1" flipV="1">
            <a:off x="3443822" y="3585918"/>
            <a:ext cx="755650" cy="242888"/>
            <a:chOff x="4875" y="7237"/>
            <a:chExt cx="4230" cy="1883"/>
          </a:xfrm>
        </p:grpSpPr>
        <p:sp>
          <p:nvSpPr>
            <p:cNvPr id="125" name="Arc 308">
              <a:extLst>
                <a:ext uri="{FF2B5EF4-FFF2-40B4-BE49-F238E27FC236}">
                  <a16:creationId xmlns:a16="http://schemas.microsoft.com/office/drawing/2014/main" id="{C76ACA8B-76A4-408C-A2D3-818566AC3EA0}"/>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6" name="AutoShape 309">
              <a:extLst>
                <a:ext uri="{FF2B5EF4-FFF2-40B4-BE49-F238E27FC236}">
                  <a16:creationId xmlns:a16="http://schemas.microsoft.com/office/drawing/2014/main" id="{E71954CE-092D-46FE-8A1E-2D969C228A3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27" name="Text Box 239">
            <a:extLst>
              <a:ext uri="{FF2B5EF4-FFF2-40B4-BE49-F238E27FC236}">
                <a16:creationId xmlns:a16="http://schemas.microsoft.com/office/drawing/2014/main" id="{974915A9-51B2-4201-A371-EF407A7B74AC}"/>
              </a:ext>
            </a:extLst>
          </p:cNvPr>
          <p:cNvSpPr txBox="1">
            <a:spLocks noChangeArrowheads="1"/>
          </p:cNvSpPr>
          <p:nvPr/>
        </p:nvSpPr>
        <p:spPr bwMode="auto">
          <a:xfrm>
            <a:off x="4879158" y="2973314"/>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28" name="Text Box 239">
            <a:extLst>
              <a:ext uri="{FF2B5EF4-FFF2-40B4-BE49-F238E27FC236}">
                <a16:creationId xmlns:a16="http://schemas.microsoft.com/office/drawing/2014/main" id="{81229024-34D2-4203-BF92-71D8489FE6F8}"/>
              </a:ext>
            </a:extLst>
          </p:cNvPr>
          <p:cNvSpPr txBox="1">
            <a:spLocks noChangeArrowheads="1"/>
          </p:cNvSpPr>
          <p:nvPr/>
        </p:nvSpPr>
        <p:spPr bwMode="auto">
          <a:xfrm>
            <a:off x="4543777" y="2948620"/>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29" name="Text Box 239">
            <a:extLst>
              <a:ext uri="{FF2B5EF4-FFF2-40B4-BE49-F238E27FC236}">
                <a16:creationId xmlns:a16="http://schemas.microsoft.com/office/drawing/2014/main" id="{D6BDB4F6-0CA0-44B4-B25B-609D595D8402}"/>
              </a:ext>
            </a:extLst>
          </p:cNvPr>
          <p:cNvSpPr txBox="1">
            <a:spLocks noChangeArrowheads="1"/>
          </p:cNvSpPr>
          <p:nvPr/>
        </p:nvSpPr>
        <p:spPr bwMode="auto">
          <a:xfrm>
            <a:off x="4531808" y="4008514"/>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30" name="Text Box 239">
            <a:extLst>
              <a:ext uri="{FF2B5EF4-FFF2-40B4-BE49-F238E27FC236}">
                <a16:creationId xmlns:a16="http://schemas.microsoft.com/office/drawing/2014/main" id="{3B84B2AE-27A3-41B5-A36F-92BBD13019B7}"/>
              </a:ext>
            </a:extLst>
          </p:cNvPr>
          <p:cNvSpPr txBox="1">
            <a:spLocks noChangeArrowheads="1"/>
          </p:cNvSpPr>
          <p:nvPr/>
        </p:nvSpPr>
        <p:spPr bwMode="auto">
          <a:xfrm>
            <a:off x="4155453" y="4000769"/>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31" name="Text Box 239">
            <a:extLst>
              <a:ext uri="{FF2B5EF4-FFF2-40B4-BE49-F238E27FC236}">
                <a16:creationId xmlns:a16="http://schemas.microsoft.com/office/drawing/2014/main" id="{D13B0681-6FF4-4DD7-A081-7CFBBE37B206}"/>
              </a:ext>
            </a:extLst>
          </p:cNvPr>
          <p:cNvSpPr txBox="1">
            <a:spLocks noChangeArrowheads="1"/>
          </p:cNvSpPr>
          <p:nvPr/>
        </p:nvSpPr>
        <p:spPr bwMode="auto">
          <a:xfrm>
            <a:off x="3802426" y="3990802"/>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32" name="Text Box 239">
            <a:extLst>
              <a:ext uri="{FF2B5EF4-FFF2-40B4-BE49-F238E27FC236}">
                <a16:creationId xmlns:a16="http://schemas.microsoft.com/office/drawing/2014/main" id="{26D3C948-8C6B-4461-B0D2-ADAA63140559}"/>
              </a:ext>
            </a:extLst>
          </p:cNvPr>
          <p:cNvSpPr txBox="1">
            <a:spLocks noChangeArrowheads="1"/>
          </p:cNvSpPr>
          <p:nvPr/>
        </p:nvSpPr>
        <p:spPr bwMode="auto">
          <a:xfrm>
            <a:off x="3488630" y="4000489"/>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33" name="Text Box 239">
            <a:extLst>
              <a:ext uri="{FF2B5EF4-FFF2-40B4-BE49-F238E27FC236}">
                <a16:creationId xmlns:a16="http://schemas.microsoft.com/office/drawing/2014/main" id="{09689C8F-D33A-44F5-A98A-A1033829B224}"/>
              </a:ext>
            </a:extLst>
          </p:cNvPr>
          <p:cNvSpPr txBox="1">
            <a:spLocks noChangeArrowheads="1"/>
          </p:cNvSpPr>
          <p:nvPr/>
        </p:nvSpPr>
        <p:spPr bwMode="auto">
          <a:xfrm>
            <a:off x="3456857" y="2998014"/>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34" name="Text Box 239">
            <a:extLst>
              <a:ext uri="{FF2B5EF4-FFF2-40B4-BE49-F238E27FC236}">
                <a16:creationId xmlns:a16="http://schemas.microsoft.com/office/drawing/2014/main" id="{296B7D66-7602-4F94-8BCE-3EC4A71F0EB3}"/>
              </a:ext>
            </a:extLst>
          </p:cNvPr>
          <p:cNvSpPr txBox="1">
            <a:spLocks noChangeArrowheads="1"/>
          </p:cNvSpPr>
          <p:nvPr/>
        </p:nvSpPr>
        <p:spPr bwMode="auto">
          <a:xfrm>
            <a:off x="3085682" y="2997632"/>
            <a:ext cx="11620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a:t>
            </a:r>
          </a:p>
        </p:txBody>
      </p:sp>
      <p:sp>
        <p:nvSpPr>
          <p:cNvPr id="135" name="Text Box 107">
            <a:extLst>
              <a:ext uri="{FF2B5EF4-FFF2-40B4-BE49-F238E27FC236}">
                <a16:creationId xmlns:a16="http://schemas.microsoft.com/office/drawing/2014/main" id="{3D4F0757-8E01-47CF-9996-CDBB4DF0E708}"/>
              </a:ext>
            </a:extLst>
          </p:cNvPr>
          <p:cNvSpPr txBox="1">
            <a:spLocks noChangeArrowheads="1"/>
          </p:cNvSpPr>
          <p:nvPr/>
        </p:nvSpPr>
        <p:spPr bwMode="auto">
          <a:xfrm>
            <a:off x="2806242" y="2009951"/>
            <a:ext cx="404683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GB" altLang="en-US" sz="1600" b="1" dirty="0">
                <a:solidFill>
                  <a:srgbClr val="0000FF"/>
                </a:solidFill>
              </a:rPr>
              <a:t>Between part rolls in opposite direction there must be no line.</a:t>
            </a:r>
          </a:p>
        </p:txBody>
      </p:sp>
      <p:sp>
        <p:nvSpPr>
          <p:cNvPr id="2" name="Pfeil: nach rechts 1">
            <a:extLst>
              <a:ext uri="{FF2B5EF4-FFF2-40B4-BE49-F238E27FC236}">
                <a16:creationId xmlns:a16="http://schemas.microsoft.com/office/drawing/2014/main" id="{56FA9752-152C-4871-81CB-7B3F2058FEAD}"/>
              </a:ext>
            </a:extLst>
          </p:cNvPr>
          <p:cNvSpPr/>
          <p:nvPr/>
        </p:nvSpPr>
        <p:spPr bwMode="auto">
          <a:xfrm rot="19086663">
            <a:off x="3517654" y="3758625"/>
            <a:ext cx="466725" cy="180975"/>
          </a:xfrm>
          <a:prstGeom prst="rightArrow">
            <a:avLst/>
          </a:prstGeom>
          <a:solidFill>
            <a:srgbClr val="59C34B"/>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ctr" defTabSz="793750" rtl="0" eaLnBrk="0" fontAlgn="base" latinLnBrk="0" hangingPunct="0">
              <a:lnSpc>
                <a:spcPct val="80000"/>
              </a:lnSpc>
              <a:spcBef>
                <a:spcPct val="0"/>
              </a:spcBef>
              <a:spcAft>
                <a:spcPct val="0"/>
              </a:spcAft>
              <a:buClrTx/>
              <a:buSzTx/>
              <a:buFontTx/>
              <a:buNone/>
              <a:tabLst/>
            </a:pPr>
            <a:endParaRPr kumimoji="0" lang="de-DE" sz="1800" b="0" i="0" u="none" strike="noStrike" cap="none" normalizeH="0" baseline="0">
              <a:ln>
                <a:noFill/>
              </a:ln>
              <a:solidFill>
                <a:schemeClr val="tx1"/>
              </a:solidFill>
              <a:effectLst/>
              <a:latin typeface="Arial" panose="020B0604020202020204" pitchFamily="34" charset="0"/>
            </a:endParaRPr>
          </a:p>
        </p:txBody>
      </p:sp>
      <p:sp>
        <p:nvSpPr>
          <p:cNvPr id="137" name="Pfeil: nach rechts 136">
            <a:extLst>
              <a:ext uri="{FF2B5EF4-FFF2-40B4-BE49-F238E27FC236}">
                <a16:creationId xmlns:a16="http://schemas.microsoft.com/office/drawing/2014/main" id="{6BA00AEF-60D0-4F89-9F26-88B1A51C9BFA}"/>
              </a:ext>
            </a:extLst>
          </p:cNvPr>
          <p:cNvSpPr/>
          <p:nvPr/>
        </p:nvSpPr>
        <p:spPr bwMode="auto">
          <a:xfrm rot="13576121">
            <a:off x="4968604" y="3790059"/>
            <a:ext cx="466725" cy="180975"/>
          </a:xfrm>
          <a:prstGeom prst="rightArrow">
            <a:avLst/>
          </a:prstGeom>
          <a:solidFill>
            <a:srgbClr val="59C34B"/>
          </a:solidFill>
          <a:ln w="9525" cap="flat" cmpd="sng" algn="ctr">
            <a:solidFill>
              <a:schemeClr val="tx1"/>
            </a:solidFill>
            <a:prstDash val="solid"/>
            <a:round/>
            <a:headEnd type="none" w="med" len="med"/>
            <a:tailEnd type="none" w="med" len="med"/>
          </a:ln>
          <a:effectLst/>
          <a:extLst/>
        </p:spPr>
        <p:txBody>
          <a:bodyPr vert="horz" wrap="square" lIns="91440" tIns="45720" rIns="91440" bIns="45720" numCol="1" rtlCol="0" anchor="t" anchorCtr="0" compatLnSpc="1">
            <a:prstTxWarp prst="textNoShape">
              <a:avLst/>
            </a:prstTxWarp>
          </a:bodyPr>
          <a:lstStyle/>
          <a:p>
            <a:pPr marL="0" marR="0" indent="0" algn="ctr" defTabSz="793750" rtl="0" eaLnBrk="0" fontAlgn="base" latinLnBrk="0" hangingPunct="0">
              <a:lnSpc>
                <a:spcPct val="80000"/>
              </a:lnSpc>
              <a:spcBef>
                <a:spcPct val="0"/>
              </a:spcBef>
              <a:spcAft>
                <a:spcPct val="0"/>
              </a:spcAft>
              <a:buClrTx/>
              <a:buSzTx/>
              <a:buFontTx/>
              <a:buNone/>
              <a:tabLst/>
            </a:pPr>
            <a:endParaRPr kumimoji="0" lang="de-DE" sz="1800" b="0" i="0" u="none" strike="noStrike" cap="none" normalizeH="0" baseline="0">
              <a:ln>
                <a:noFill/>
              </a:ln>
              <a:solidFill>
                <a:schemeClr val="tx1"/>
              </a:solidFill>
              <a:effectLst/>
              <a:latin typeface="Arial" panose="020B0604020202020204" pitchFamily="34" charset="0"/>
            </a:endParaRPr>
          </a:p>
        </p:txBody>
      </p:sp>
      <p:sp>
        <p:nvSpPr>
          <p:cNvPr id="139" name="Oval 74">
            <a:extLst>
              <a:ext uri="{FF2B5EF4-FFF2-40B4-BE49-F238E27FC236}">
                <a16:creationId xmlns:a16="http://schemas.microsoft.com/office/drawing/2014/main" id="{70CCAD68-B7BB-4F32-96F9-6A8AA12E682F}"/>
              </a:ext>
            </a:extLst>
          </p:cNvPr>
          <p:cNvSpPr>
            <a:spLocks noChangeArrowheads="1"/>
          </p:cNvSpPr>
          <p:nvPr/>
        </p:nvSpPr>
        <p:spPr bwMode="auto">
          <a:xfrm>
            <a:off x="3533739" y="356920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0" name="Oval 74">
            <a:extLst>
              <a:ext uri="{FF2B5EF4-FFF2-40B4-BE49-F238E27FC236}">
                <a16:creationId xmlns:a16="http://schemas.microsoft.com/office/drawing/2014/main" id="{E9E6E82A-C42F-4CA0-B9DB-A20DD341E17E}"/>
              </a:ext>
            </a:extLst>
          </p:cNvPr>
          <p:cNvSpPr>
            <a:spLocks noChangeArrowheads="1"/>
          </p:cNvSpPr>
          <p:nvPr/>
        </p:nvSpPr>
        <p:spPr bwMode="auto">
          <a:xfrm>
            <a:off x="3855522" y="357612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1" name="Oval 74">
            <a:extLst>
              <a:ext uri="{FF2B5EF4-FFF2-40B4-BE49-F238E27FC236}">
                <a16:creationId xmlns:a16="http://schemas.microsoft.com/office/drawing/2014/main" id="{EA7373DA-C605-4AF4-9FD5-F83BA3424C96}"/>
              </a:ext>
            </a:extLst>
          </p:cNvPr>
          <p:cNvSpPr>
            <a:spLocks noChangeArrowheads="1"/>
          </p:cNvSpPr>
          <p:nvPr/>
        </p:nvSpPr>
        <p:spPr bwMode="auto">
          <a:xfrm>
            <a:off x="4252076" y="360050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2" name="Oval 74">
            <a:extLst>
              <a:ext uri="{FF2B5EF4-FFF2-40B4-BE49-F238E27FC236}">
                <a16:creationId xmlns:a16="http://schemas.microsoft.com/office/drawing/2014/main" id="{9002AC31-30AE-42D2-9553-9FF173616317}"/>
              </a:ext>
            </a:extLst>
          </p:cNvPr>
          <p:cNvSpPr>
            <a:spLocks noChangeArrowheads="1"/>
          </p:cNvSpPr>
          <p:nvPr/>
        </p:nvSpPr>
        <p:spPr bwMode="auto">
          <a:xfrm>
            <a:off x="4560014" y="356712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3" name="Oval 74">
            <a:extLst>
              <a:ext uri="{FF2B5EF4-FFF2-40B4-BE49-F238E27FC236}">
                <a16:creationId xmlns:a16="http://schemas.microsoft.com/office/drawing/2014/main" id="{C73ED00F-00B2-4A42-90BE-5C549BAB811F}"/>
              </a:ext>
            </a:extLst>
          </p:cNvPr>
          <p:cNvSpPr>
            <a:spLocks noChangeArrowheads="1"/>
          </p:cNvSpPr>
          <p:nvPr/>
        </p:nvSpPr>
        <p:spPr bwMode="auto">
          <a:xfrm>
            <a:off x="4979158" y="354997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4" name="Oval 74">
            <a:extLst>
              <a:ext uri="{FF2B5EF4-FFF2-40B4-BE49-F238E27FC236}">
                <a16:creationId xmlns:a16="http://schemas.microsoft.com/office/drawing/2014/main" id="{5BEB3F3A-2C36-4752-A903-AEEFD086DEE5}"/>
              </a:ext>
            </a:extLst>
          </p:cNvPr>
          <p:cNvSpPr>
            <a:spLocks noChangeArrowheads="1"/>
          </p:cNvSpPr>
          <p:nvPr/>
        </p:nvSpPr>
        <p:spPr bwMode="auto">
          <a:xfrm>
            <a:off x="5249607" y="355663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9481"/>
                                        </p:tgtEl>
                                        <p:attrNameLst>
                                          <p:attrName>style.visibility</p:attrName>
                                        </p:attrNameLst>
                                      </p:cBhvr>
                                      <p:to>
                                        <p:strVal val="visible"/>
                                      </p:to>
                                    </p:set>
                                    <p:animEffect transition="in" filter="blinds(horizontal)">
                                      <p:cBhvr>
                                        <p:cTn id="7" dur="1000"/>
                                        <p:tgtEl>
                                          <p:spTgt spid="19481"/>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35"/>
                                        </p:tgtEl>
                                        <p:attrNameLst>
                                          <p:attrName>style.visibility</p:attrName>
                                        </p:attrNameLst>
                                      </p:cBhvr>
                                      <p:to>
                                        <p:strVal val="visible"/>
                                      </p:to>
                                    </p:set>
                                    <p:animEffect transition="in" filter="blinds(horizontal)">
                                      <p:cBhvr>
                                        <p:cTn id="11" dur="1000"/>
                                        <p:tgtEl>
                                          <p:spTgt spid="135"/>
                                        </p:tgtEl>
                                      </p:cBhvr>
                                    </p:animEffect>
                                  </p:childTnLst>
                                </p:cTn>
                              </p:par>
                              <p:par>
                                <p:cTn id="12" presetID="3" presetClass="entr" presetSubtype="10" fill="hold" grpId="0"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linds(horizontal)">
                                      <p:cBhvr>
                                        <p:cTn id="14" dur="500"/>
                                        <p:tgtEl>
                                          <p:spTgt spid="2"/>
                                        </p:tgtEl>
                                      </p:cBhvr>
                                    </p:animEffect>
                                  </p:childTnLst>
                                </p:cTn>
                              </p:par>
                              <p:par>
                                <p:cTn id="15" presetID="3" presetClass="entr" presetSubtype="10" fill="hold" grpId="0" nodeType="withEffect">
                                  <p:stCondLst>
                                    <p:cond delay="0"/>
                                  </p:stCondLst>
                                  <p:childTnLst>
                                    <p:set>
                                      <p:cBhvr>
                                        <p:cTn id="16" dur="1" fill="hold">
                                          <p:stCondLst>
                                            <p:cond delay="0"/>
                                          </p:stCondLst>
                                        </p:cTn>
                                        <p:tgtEl>
                                          <p:spTgt spid="137"/>
                                        </p:tgtEl>
                                        <p:attrNameLst>
                                          <p:attrName>style.visibility</p:attrName>
                                        </p:attrNameLst>
                                      </p:cBhvr>
                                      <p:to>
                                        <p:strVal val="visible"/>
                                      </p:to>
                                    </p:set>
                                    <p:animEffect transition="in" filter="blinds(horizontal)">
                                      <p:cBhvr>
                                        <p:cTn id="17" dur="500"/>
                                        <p:tgtEl>
                                          <p:spTgt spid="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81" grpId="0"/>
      <p:bldP spid="135" grpId="0"/>
      <p:bldP spid="2" grpId="0" animBg="1"/>
      <p:bldP spid="13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3">
            <a:extLst>
              <a:ext uri="{FF2B5EF4-FFF2-40B4-BE49-F238E27FC236}">
                <a16:creationId xmlns:a16="http://schemas.microsoft.com/office/drawing/2014/main" id="{F27CC849-D249-4093-A7BD-7E686A33BAC7}"/>
              </a:ext>
            </a:extLst>
          </p:cNvPr>
          <p:cNvSpPr txBox="1">
            <a:spLocks noChangeArrowheads="1"/>
          </p:cNvSpPr>
          <p:nvPr/>
        </p:nvSpPr>
        <p:spPr bwMode="auto">
          <a:xfrm>
            <a:off x="669925" y="6527800"/>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F-25.04.01</a:t>
            </a:r>
          </a:p>
        </p:txBody>
      </p:sp>
      <p:sp>
        <p:nvSpPr>
          <p:cNvPr id="20483" name="Text Box 165">
            <a:extLst>
              <a:ext uri="{FF2B5EF4-FFF2-40B4-BE49-F238E27FC236}">
                <a16:creationId xmlns:a16="http://schemas.microsoft.com/office/drawing/2014/main" id="{62DC848D-2F0F-4958-B0CF-AB810D281AC5}"/>
              </a:ext>
            </a:extLst>
          </p:cNvPr>
          <p:cNvSpPr txBox="1">
            <a:spLocks noChangeArrowheads="1"/>
          </p:cNvSpPr>
          <p:nvPr/>
        </p:nvSpPr>
        <p:spPr bwMode="auto">
          <a:xfrm>
            <a:off x="1473033" y="5465173"/>
            <a:ext cx="4777465" cy="584775"/>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push through a half loop while integrating a half roll, exit inverted.</a:t>
            </a:r>
            <a:r>
              <a:rPr lang="en-US" altLang="de-DE" sz="1600" b="1" dirty="0"/>
              <a:t>.</a:t>
            </a:r>
            <a:endParaRPr lang="de-DE" altLang="de-DE" sz="1600" b="1" dirty="0"/>
          </a:p>
        </p:txBody>
      </p:sp>
      <p:sp>
        <p:nvSpPr>
          <p:cNvPr id="20484" name="Rectangle 98">
            <a:extLst>
              <a:ext uri="{FF2B5EF4-FFF2-40B4-BE49-F238E27FC236}">
                <a16:creationId xmlns:a16="http://schemas.microsoft.com/office/drawing/2014/main" id="{74267D85-145B-4C47-8A44-BA4D54CF0A71}"/>
              </a:ext>
            </a:extLst>
          </p:cNvPr>
          <p:cNvSpPr>
            <a:spLocks noChangeArrowheads="1"/>
          </p:cNvSpPr>
          <p:nvPr/>
        </p:nvSpPr>
        <p:spPr bwMode="auto">
          <a:xfrm>
            <a:off x="1609725" y="184121"/>
            <a:ext cx="52068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t>F-25.04 </a:t>
            </a:r>
            <a:r>
              <a:rPr lang="en-US" sz="2000" b="1" dirty="0"/>
              <a:t>Half Loop with half roll integrated</a:t>
            </a:r>
            <a:endParaRPr lang="de-DE" altLang="de-DE" sz="2000" b="1" dirty="0"/>
          </a:p>
        </p:txBody>
      </p:sp>
      <p:sp>
        <p:nvSpPr>
          <p:cNvPr id="89" name="Arc 215">
            <a:extLst>
              <a:ext uri="{FF2B5EF4-FFF2-40B4-BE49-F238E27FC236}">
                <a16:creationId xmlns:a16="http://schemas.microsoft.com/office/drawing/2014/main" id="{5AC6AAB5-6BF0-40F7-A0D8-E437AD24E1C4}"/>
              </a:ext>
            </a:extLst>
          </p:cNvPr>
          <p:cNvSpPr>
            <a:spLocks/>
          </p:cNvSpPr>
          <p:nvPr/>
        </p:nvSpPr>
        <p:spPr bwMode="auto">
          <a:xfrm flipH="1">
            <a:off x="1463675" y="1181100"/>
            <a:ext cx="1563688" cy="2965450"/>
          </a:xfrm>
          <a:custGeom>
            <a:avLst/>
            <a:gdLst>
              <a:gd name="G0" fmla="+- 659 0 0"/>
              <a:gd name="G1" fmla="+- 21600 0 0"/>
              <a:gd name="G2" fmla="+- 21600 0 0"/>
              <a:gd name="T0" fmla="*/ 659 w 22259"/>
              <a:gd name="T1" fmla="*/ 0 h 43200"/>
              <a:gd name="T2" fmla="*/ 0 w 22259"/>
              <a:gd name="T3" fmla="*/ 43190 h 43200"/>
              <a:gd name="T4" fmla="*/ 659 w 22259"/>
              <a:gd name="T5" fmla="*/ 21600 h 43200"/>
            </a:gdLst>
            <a:ahLst/>
            <a:cxnLst>
              <a:cxn ang="0">
                <a:pos x="T0" y="T1"/>
              </a:cxn>
              <a:cxn ang="0">
                <a:pos x="T2" y="T3"/>
              </a:cxn>
              <a:cxn ang="0">
                <a:pos x="T4" y="T5"/>
              </a:cxn>
            </a:cxnLst>
            <a:rect l="0" t="0" r="r" b="b"/>
            <a:pathLst>
              <a:path w="22259" h="43200" fill="none" extrusionOk="0">
                <a:moveTo>
                  <a:pt x="659" y="0"/>
                </a:moveTo>
                <a:cubicBezTo>
                  <a:pt x="12588" y="0"/>
                  <a:pt x="22259" y="9670"/>
                  <a:pt x="22259" y="21600"/>
                </a:cubicBezTo>
                <a:cubicBezTo>
                  <a:pt x="22259" y="33529"/>
                  <a:pt x="12588" y="43200"/>
                  <a:pt x="659" y="43200"/>
                </a:cubicBezTo>
                <a:cubicBezTo>
                  <a:pt x="439" y="43199"/>
                  <a:pt x="219" y="43196"/>
                  <a:pt x="0" y="43189"/>
                </a:cubicBezTo>
              </a:path>
              <a:path w="22259" h="43200" stroke="0" extrusionOk="0">
                <a:moveTo>
                  <a:pt x="659" y="0"/>
                </a:moveTo>
                <a:cubicBezTo>
                  <a:pt x="12588" y="0"/>
                  <a:pt x="22259" y="9670"/>
                  <a:pt x="22259" y="21600"/>
                </a:cubicBezTo>
                <a:cubicBezTo>
                  <a:pt x="22259" y="33529"/>
                  <a:pt x="12588" y="43200"/>
                  <a:pt x="659" y="43200"/>
                </a:cubicBezTo>
                <a:cubicBezTo>
                  <a:pt x="439" y="43199"/>
                  <a:pt x="219" y="43196"/>
                  <a:pt x="0" y="43189"/>
                </a:cubicBezTo>
                <a:lnTo>
                  <a:pt x="659" y="2160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0" name="Line 216">
            <a:extLst>
              <a:ext uri="{FF2B5EF4-FFF2-40B4-BE49-F238E27FC236}">
                <a16:creationId xmlns:a16="http://schemas.microsoft.com/office/drawing/2014/main" id="{3EE066BF-5C16-4F80-9237-5B5ADC8D9615}"/>
              </a:ext>
            </a:extLst>
          </p:cNvPr>
          <p:cNvSpPr>
            <a:spLocks noChangeShapeType="1"/>
          </p:cNvSpPr>
          <p:nvPr/>
        </p:nvSpPr>
        <p:spPr bwMode="auto">
          <a:xfrm flipV="1">
            <a:off x="2978150" y="1171575"/>
            <a:ext cx="669925" cy="95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1" name="Group 264">
            <a:extLst>
              <a:ext uri="{FF2B5EF4-FFF2-40B4-BE49-F238E27FC236}">
                <a16:creationId xmlns:a16="http://schemas.microsoft.com/office/drawing/2014/main" id="{9E2FBFAB-5B41-4000-B2DD-892811E0458B}"/>
              </a:ext>
            </a:extLst>
          </p:cNvPr>
          <p:cNvGrpSpPr>
            <a:grpSpLocks/>
          </p:cNvGrpSpPr>
          <p:nvPr/>
        </p:nvGrpSpPr>
        <p:grpSpPr bwMode="auto">
          <a:xfrm rot="70155886">
            <a:off x="3875882" y="3885406"/>
            <a:ext cx="311150" cy="490537"/>
            <a:chOff x="2820" y="264"/>
            <a:chExt cx="420" cy="1452"/>
          </a:xfrm>
        </p:grpSpPr>
        <p:sp>
          <p:nvSpPr>
            <p:cNvPr id="92" name="Line 265">
              <a:extLst>
                <a:ext uri="{FF2B5EF4-FFF2-40B4-BE49-F238E27FC236}">
                  <a16:creationId xmlns:a16="http://schemas.microsoft.com/office/drawing/2014/main" id="{3BC71AF5-608A-4391-8EE5-B39B8224AE49}"/>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3" name="Group 266">
              <a:extLst>
                <a:ext uri="{FF2B5EF4-FFF2-40B4-BE49-F238E27FC236}">
                  <a16:creationId xmlns:a16="http://schemas.microsoft.com/office/drawing/2014/main" id="{4D523FE9-F9CD-402B-8681-718ADC7FFAE3}"/>
                </a:ext>
              </a:extLst>
            </p:cNvPr>
            <p:cNvGrpSpPr>
              <a:grpSpLocks/>
            </p:cNvGrpSpPr>
            <p:nvPr/>
          </p:nvGrpSpPr>
          <p:grpSpPr bwMode="auto">
            <a:xfrm>
              <a:off x="2940" y="264"/>
              <a:ext cx="300" cy="1452"/>
              <a:chOff x="2940" y="264"/>
              <a:chExt cx="300" cy="1452"/>
            </a:xfrm>
          </p:grpSpPr>
          <p:grpSp>
            <p:nvGrpSpPr>
              <p:cNvPr id="94" name="Group 267">
                <a:extLst>
                  <a:ext uri="{FF2B5EF4-FFF2-40B4-BE49-F238E27FC236}">
                    <a16:creationId xmlns:a16="http://schemas.microsoft.com/office/drawing/2014/main" id="{F1F42E8D-7EA8-4EE9-BFC7-D2584B06C5E0}"/>
                  </a:ext>
                </a:extLst>
              </p:cNvPr>
              <p:cNvGrpSpPr>
                <a:grpSpLocks/>
              </p:cNvGrpSpPr>
              <p:nvPr/>
            </p:nvGrpSpPr>
            <p:grpSpPr bwMode="auto">
              <a:xfrm>
                <a:off x="2940" y="264"/>
                <a:ext cx="252" cy="1368"/>
                <a:chOff x="3024" y="732"/>
                <a:chExt cx="252" cy="1368"/>
              </a:xfrm>
            </p:grpSpPr>
            <p:grpSp>
              <p:nvGrpSpPr>
                <p:cNvPr id="97" name="Group 268">
                  <a:extLst>
                    <a:ext uri="{FF2B5EF4-FFF2-40B4-BE49-F238E27FC236}">
                      <a16:creationId xmlns:a16="http://schemas.microsoft.com/office/drawing/2014/main" id="{0A336AC3-3DCC-4FC0-8456-365946B2A353}"/>
                    </a:ext>
                  </a:extLst>
                </p:cNvPr>
                <p:cNvGrpSpPr>
                  <a:grpSpLocks/>
                </p:cNvGrpSpPr>
                <p:nvPr/>
              </p:nvGrpSpPr>
              <p:grpSpPr bwMode="auto">
                <a:xfrm>
                  <a:off x="3024" y="732"/>
                  <a:ext cx="252" cy="1368"/>
                  <a:chOff x="3168" y="1008"/>
                  <a:chExt cx="484" cy="2448"/>
                </a:xfrm>
              </p:grpSpPr>
              <p:grpSp>
                <p:nvGrpSpPr>
                  <p:cNvPr id="99" name="Group 269">
                    <a:extLst>
                      <a:ext uri="{FF2B5EF4-FFF2-40B4-BE49-F238E27FC236}">
                        <a16:creationId xmlns:a16="http://schemas.microsoft.com/office/drawing/2014/main" id="{95BBF400-57B4-4DD0-AF58-6304355FB918}"/>
                      </a:ext>
                    </a:extLst>
                  </p:cNvPr>
                  <p:cNvGrpSpPr>
                    <a:grpSpLocks/>
                  </p:cNvGrpSpPr>
                  <p:nvPr/>
                </p:nvGrpSpPr>
                <p:grpSpPr bwMode="auto">
                  <a:xfrm>
                    <a:off x="3168" y="1008"/>
                    <a:ext cx="484" cy="2448"/>
                    <a:chOff x="2256" y="864"/>
                    <a:chExt cx="532" cy="2448"/>
                  </a:xfrm>
                </p:grpSpPr>
                <p:sp>
                  <p:nvSpPr>
                    <p:cNvPr id="102" name="Freeform 270">
                      <a:extLst>
                        <a:ext uri="{FF2B5EF4-FFF2-40B4-BE49-F238E27FC236}">
                          <a16:creationId xmlns:a16="http://schemas.microsoft.com/office/drawing/2014/main" id="{32100FD9-9274-4C04-849B-92DBE2948589}"/>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3" name="Freeform 271">
                      <a:extLst>
                        <a:ext uri="{FF2B5EF4-FFF2-40B4-BE49-F238E27FC236}">
                          <a16:creationId xmlns:a16="http://schemas.microsoft.com/office/drawing/2014/main" id="{8A124A73-5F6B-4752-8B86-D5B6749DBF96}"/>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00" name="Freeform 272">
                    <a:extLst>
                      <a:ext uri="{FF2B5EF4-FFF2-40B4-BE49-F238E27FC236}">
                        <a16:creationId xmlns:a16="http://schemas.microsoft.com/office/drawing/2014/main" id="{4A746A4F-0A6E-4CDC-BC12-BA3CCCFE07B6}"/>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1" name="Freeform 273">
                    <a:extLst>
                      <a:ext uri="{FF2B5EF4-FFF2-40B4-BE49-F238E27FC236}">
                        <a16:creationId xmlns:a16="http://schemas.microsoft.com/office/drawing/2014/main" id="{4D1B7B5C-BBB6-4FF9-8F3C-83E8DC5BFC5C}"/>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8" name="Line 274">
                  <a:extLst>
                    <a:ext uri="{FF2B5EF4-FFF2-40B4-BE49-F238E27FC236}">
                      <a16:creationId xmlns:a16="http://schemas.microsoft.com/office/drawing/2014/main" id="{9D386866-ADC9-4540-9CB3-B2A298333278}"/>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5" name="AutoShape 275">
                <a:extLst>
                  <a:ext uri="{FF2B5EF4-FFF2-40B4-BE49-F238E27FC236}">
                    <a16:creationId xmlns:a16="http://schemas.microsoft.com/office/drawing/2014/main" id="{5AC5DE31-6218-4436-8FD1-6E13793342E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96" name="Line 276">
                <a:extLst>
                  <a:ext uri="{FF2B5EF4-FFF2-40B4-BE49-F238E27FC236}">
                    <a16:creationId xmlns:a16="http://schemas.microsoft.com/office/drawing/2014/main" id="{D43E50BC-C22F-4083-A5D5-8ACB906FDCB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04" name="Line 277">
            <a:extLst>
              <a:ext uri="{FF2B5EF4-FFF2-40B4-BE49-F238E27FC236}">
                <a16:creationId xmlns:a16="http://schemas.microsoft.com/office/drawing/2014/main" id="{06EB99AB-17CF-4E90-A9CA-25F4B257B9F3}"/>
              </a:ext>
            </a:extLst>
          </p:cNvPr>
          <p:cNvSpPr>
            <a:spLocks noChangeShapeType="1"/>
          </p:cNvSpPr>
          <p:nvPr/>
        </p:nvSpPr>
        <p:spPr bwMode="auto">
          <a:xfrm flipV="1">
            <a:off x="3022600" y="4152900"/>
            <a:ext cx="7239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05" name="AutoShape 197">
            <a:extLst>
              <a:ext uri="{FF2B5EF4-FFF2-40B4-BE49-F238E27FC236}">
                <a16:creationId xmlns:a16="http://schemas.microsoft.com/office/drawing/2014/main" id="{789D0A35-898B-4E65-BD7B-A1E906C8E6D6}"/>
              </a:ext>
            </a:extLst>
          </p:cNvPr>
          <p:cNvSpPr>
            <a:spLocks noChangeArrowheads="1"/>
          </p:cNvSpPr>
          <p:nvPr/>
        </p:nvSpPr>
        <p:spPr bwMode="auto">
          <a:xfrm rot="10800000">
            <a:off x="3260725" y="404653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06" name="Line 278">
            <a:extLst>
              <a:ext uri="{FF2B5EF4-FFF2-40B4-BE49-F238E27FC236}">
                <a16:creationId xmlns:a16="http://schemas.microsoft.com/office/drawing/2014/main" id="{8E4A5739-B1AA-497A-A8F4-A94BD7D51918}"/>
              </a:ext>
            </a:extLst>
          </p:cNvPr>
          <p:cNvSpPr>
            <a:spLocks noChangeShapeType="1"/>
          </p:cNvSpPr>
          <p:nvPr/>
        </p:nvSpPr>
        <p:spPr bwMode="auto">
          <a:xfrm>
            <a:off x="3048000" y="4000500"/>
            <a:ext cx="0" cy="228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07" name="Line 279">
            <a:extLst>
              <a:ext uri="{FF2B5EF4-FFF2-40B4-BE49-F238E27FC236}">
                <a16:creationId xmlns:a16="http://schemas.microsoft.com/office/drawing/2014/main" id="{70C13642-BCC3-4D4D-8BB1-DC6D0954B27A}"/>
              </a:ext>
            </a:extLst>
          </p:cNvPr>
          <p:cNvSpPr>
            <a:spLocks noChangeShapeType="1"/>
          </p:cNvSpPr>
          <p:nvPr/>
        </p:nvSpPr>
        <p:spPr bwMode="auto">
          <a:xfrm>
            <a:off x="2959100" y="1066800"/>
            <a:ext cx="0" cy="228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08" name="Group 280">
            <a:extLst>
              <a:ext uri="{FF2B5EF4-FFF2-40B4-BE49-F238E27FC236}">
                <a16:creationId xmlns:a16="http://schemas.microsoft.com/office/drawing/2014/main" id="{1F5E9076-9AB1-4F57-9BFA-14FC47FF0B17}"/>
              </a:ext>
            </a:extLst>
          </p:cNvPr>
          <p:cNvGrpSpPr>
            <a:grpSpLocks/>
          </p:cNvGrpSpPr>
          <p:nvPr/>
        </p:nvGrpSpPr>
        <p:grpSpPr bwMode="auto">
          <a:xfrm rot="18448783">
            <a:off x="1142587" y="2732316"/>
            <a:ext cx="752642" cy="309792"/>
            <a:chOff x="4875" y="7237"/>
            <a:chExt cx="4230" cy="1883"/>
          </a:xfrm>
        </p:grpSpPr>
        <p:sp>
          <p:nvSpPr>
            <p:cNvPr id="109" name="Arc 281">
              <a:extLst>
                <a:ext uri="{FF2B5EF4-FFF2-40B4-BE49-F238E27FC236}">
                  <a16:creationId xmlns:a16="http://schemas.microsoft.com/office/drawing/2014/main" id="{346106B7-1199-4FF6-93B0-2A3FAD40D6C2}"/>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0" name="AutoShape 282">
              <a:extLst>
                <a:ext uri="{FF2B5EF4-FFF2-40B4-BE49-F238E27FC236}">
                  <a16:creationId xmlns:a16="http://schemas.microsoft.com/office/drawing/2014/main" id="{7D70A80A-5980-473A-A15B-1D4EBB249EB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12" name="Group 312">
            <a:extLst>
              <a:ext uri="{FF2B5EF4-FFF2-40B4-BE49-F238E27FC236}">
                <a16:creationId xmlns:a16="http://schemas.microsoft.com/office/drawing/2014/main" id="{1AA6B6A3-5ED4-4379-89B7-4EBCAF4B8891}"/>
              </a:ext>
            </a:extLst>
          </p:cNvPr>
          <p:cNvGrpSpPr>
            <a:grpSpLocks/>
          </p:cNvGrpSpPr>
          <p:nvPr/>
        </p:nvGrpSpPr>
        <p:grpSpPr bwMode="auto">
          <a:xfrm rot="5488228" flipV="1">
            <a:off x="3155157" y="937419"/>
            <a:ext cx="311150" cy="490537"/>
            <a:chOff x="2820" y="264"/>
            <a:chExt cx="420" cy="1452"/>
          </a:xfrm>
        </p:grpSpPr>
        <p:sp>
          <p:nvSpPr>
            <p:cNvPr id="113" name="Line 313">
              <a:extLst>
                <a:ext uri="{FF2B5EF4-FFF2-40B4-BE49-F238E27FC236}">
                  <a16:creationId xmlns:a16="http://schemas.microsoft.com/office/drawing/2014/main" id="{D73D1944-E1E1-4E91-B441-A06D2F3E4242}"/>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14" name="Group 314">
              <a:extLst>
                <a:ext uri="{FF2B5EF4-FFF2-40B4-BE49-F238E27FC236}">
                  <a16:creationId xmlns:a16="http://schemas.microsoft.com/office/drawing/2014/main" id="{9BE23171-3893-4C5E-A2EC-C2AD861E7202}"/>
                </a:ext>
              </a:extLst>
            </p:cNvPr>
            <p:cNvGrpSpPr>
              <a:grpSpLocks/>
            </p:cNvGrpSpPr>
            <p:nvPr/>
          </p:nvGrpSpPr>
          <p:grpSpPr bwMode="auto">
            <a:xfrm>
              <a:off x="2940" y="264"/>
              <a:ext cx="300" cy="1452"/>
              <a:chOff x="2940" y="264"/>
              <a:chExt cx="300" cy="1452"/>
            </a:xfrm>
          </p:grpSpPr>
          <p:grpSp>
            <p:nvGrpSpPr>
              <p:cNvPr id="115" name="Group 315">
                <a:extLst>
                  <a:ext uri="{FF2B5EF4-FFF2-40B4-BE49-F238E27FC236}">
                    <a16:creationId xmlns:a16="http://schemas.microsoft.com/office/drawing/2014/main" id="{BEDC3A36-18EC-4BD4-8ED1-022BC44C794A}"/>
                  </a:ext>
                </a:extLst>
              </p:cNvPr>
              <p:cNvGrpSpPr>
                <a:grpSpLocks/>
              </p:cNvGrpSpPr>
              <p:nvPr/>
            </p:nvGrpSpPr>
            <p:grpSpPr bwMode="auto">
              <a:xfrm>
                <a:off x="2940" y="264"/>
                <a:ext cx="252" cy="1368"/>
                <a:chOff x="3024" y="732"/>
                <a:chExt cx="252" cy="1368"/>
              </a:xfrm>
            </p:grpSpPr>
            <p:grpSp>
              <p:nvGrpSpPr>
                <p:cNvPr id="118" name="Group 316">
                  <a:extLst>
                    <a:ext uri="{FF2B5EF4-FFF2-40B4-BE49-F238E27FC236}">
                      <a16:creationId xmlns:a16="http://schemas.microsoft.com/office/drawing/2014/main" id="{2BCCA290-AA73-4D84-9622-2696EF59C519}"/>
                    </a:ext>
                  </a:extLst>
                </p:cNvPr>
                <p:cNvGrpSpPr>
                  <a:grpSpLocks/>
                </p:cNvGrpSpPr>
                <p:nvPr/>
              </p:nvGrpSpPr>
              <p:grpSpPr bwMode="auto">
                <a:xfrm>
                  <a:off x="3024" y="732"/>
                  <a:ext cx="252" cy="1368"/>
                  <a:chOff x="3168" y="1008"/>
                  <a:chExt cx="484" cy="2448"/>
                </a:xfrm>
              </p:grpSpPr>
              <p:grpSp>
                <p:nvGrpSpPr>
                  <p:cNvPr id="120" name="Group 317">
                    <a:extLst>
                      <a:ext uri="{FF2B5EF4-FFF2-40B4-BE49-F238E27FC236}">
                        <a16:creationId xmlns:a16="http://schemas.microsoft.com/office/drawing/2014/main" id="{863A189F-A81F-4222-9BEE-545167A777F8}"/>
                      </a:ext>
                    </a:extLst>
                  </p:cNvPr>
                  <p:cNvGrpSpPr>
                    <a:grpSpLocks/>
                  </p:cNvGrpSpPr>
                  <p:nvPr/>
                </p:nvGrpSpPr>
                <p:grpSpPr bwMode="auto">
                  <a:xfrm>
                    <a:off x="3168" y="1008"/>
                    <a:ext cx="484" cy="2448"/>
                    <a:chOff x="2256" y="864"/>
                    <a:chExt cx="532" cy="2448"/>
                  </a:xfrm>
                </p:grpSpPr>
                <p:sp>
                  <p:nvSpPr>
                    <p:cNvPr id="123" name="Freeform 318">
                      <a:extLst>
                        <a:ext uri="{FF2B5EF4-FFF2-40B4-BE49-F238E27FC236}">
                          <a16:creationId xmlns:a16="http://schemas.microsoft.com/office/drawing/2014/main" id="{498D86AD-7DE8-49CD-B664-92B5B05CA660}"/>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24" name="Freeform 319">
                      <a:extLst>
                        <a:ext uri="{FF2B5EF4-FFF2-40B4-BE49-F238E27FC236}">
                          <a16:creationId xmlns:a16="http://schemas.microsoft.com/office/drawing/2014/main" id="{B4645792-B712-4A3E-94DF-92BE782BB3CC}"/>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21" name="Freeform 320">
                    <a:extLst>
                      <a:ext uri="{FF2B5EF4-FFF2-40B4-BE49-F238E27FC236}">
                        <a16:creationId xmlns:a16="http://schemas.microsoft.com/office/drawing/2014/main" id="{B56743B7-B8C0-4BB6-B5DA-9010CCB0969D}"/>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22" name="Freeform 321">
                    <a:extLst>
                      <a:ext uri="{FF2B5EF4-FFF2-40B4-BE49-F238E27FC236}">
                        <a16:creationId xmlns:a16="http://schemas.microsoft.com/office/drawing/2014/main" id="{121F4487-1ACD-4460-AE9B-C5AC0092E187}"/>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9" name="Line 322">
                  <a:extLst>
                    <a:ext uri="{FF2B5EF4-FFF2-40B4-BE49-F238E27FC236}">
                      <a16:creationId xmlns:a16="http://schemas.microsoft.com/office/drawing/2014/main" id="{C492CD31-6E16-4C85-A0EF-1EF57957DA2F}"/>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16" name="AutoShape 323">
                <a:extLst>
                  <a:ext uri="{FF2B5EF4-FFF2-40B4-BE49-F238E27FC236}">
                    <a16:creationId xmlns:a16="http://schemas.microsoft.com/office/drawing/2014/main" id="{D0BB1870-365A-49E0-9014-89AEE465AED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7" name="Line 324">
                <a:extLst>
                  <a:ext uri="{FF2B5EF4-FFF2-40B4-BE49-F238E27FC236}">
                    <a16:creationId xmlns:a16="http://schemas.microsoft.com/office/drawing/2014/main" id="{3116145A-0D86-4FAE-83AB-1A092B2D812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5" name="AutoShape 183">
            <a:extLst>
              <a:ext uri="{FF2B5EF4-FFF2-40B4-BE49-F238E27FC236}">
                <a16:creationId xmlns:a16="http://schemas.microsoft.com/office/drawing/2014/main" id="{B9A7667F-3062-49D2-B02B-05AA62EEA22F}"/>
              </a:ext>
            </a:extLst>
          </p:cNvPr>
          <p:cNvSpPr>
            <a:spLocks noChangeArrowheads="1"/>
          </p:cNvSpPr>
          <p:nvPr/>
        </p:nvSpPr>
        <p:spPr bwMode="auto">
          <a:xfrm>
            <a:off x="3657600" y="108267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pic>
        <p:nvPicPr>
          <p:cNvPr id="128" name="Picture 329" descr="messerflugflieger2">
            <a:extLst>
              <a:ext uri="{FF2B5EF4-FFF2-40B4-BE49-F238E27FC236}">
                <a16:creationId xmlns:a16="http://schemas.microsoft.com/office/drawing/2014/main" id="{2DDA93A1-BC37-4EF6-B961-D5F635404CB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33296" y="2004566"/>
            <a:ext cx="1203325" cy="1423987"/>
          </a:xfrm>
          <a:prstGeom prst="rect">
            <a:avLst/>
          </a:prstGeom>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pull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blinds(horizontal)">
                                      <p:cBhvr>
                                        <p:cTn id="7" dur="1000"/>
                                        <p:tgtEl>
                                          <p:spTgt spid="128"/>
                                        </p:tgtEl>
                                      </p:cBhvr>
                                    </p:animEffect>
                                  </p:childTnLst>
                                </p:cTn>
                              </p:par>
                            </p:childTnLst>
                          </p:cTn>
                        </p:par>
                        <p:par>
                          <p:cTn id="8" fill="hold">
                            <p:stCondLst>
                              <p:cond delay="1000"/>
                            </p:stCondLst>
                            <p:childTnLst>
                              <p:par>
                                <p:cTn id="9" presetID="3" presetClass="exit" presetSubtype="10" fill="hold" nodeType="afterEffect">
                                  <p:stCondLst>
                                    <p:cond delay="0"/>
                                  </p:stCondLst>
                                  <p:childTnLst>
                                    <p:animEffect transition="out" filter="blinds(horizontal)">
                                      <p:cBhvr>
                                        <p:cTn id="10" dur="1000"/>
                                        <p:tgtEl>
                                          <p:spTgt spid="128"/>
                                        </p:tgtEl>
                                      </p:cBhvr>
                                    </p:animEffect>
                                    <p:set>
                                      <p:cBhvr>
                                        <p:cTn id="11" dur="1" fill="hold">
                                          <p:stCondLst>
                                            <p:cond delay="999"/>
                                          </p:stCondLst>
                                        </p:cTn>
                                        <p:tgtEl>
                                          <p:spTgt spid="1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3">
            <a:extLst>
              <a:ext uri="{FF2B5EF4-FFF2-40B4-BE49-F238E27FC236}">
                <a16:creationId xmlns:a16="http://schemas.microsoft.com/office/drawing/2014/main" id="{F27CC849-D249-4093-A7BD-7E686A33BAC7}"/>
              </a:ext>
            </a:extLst>
          </p:cNvPr>
          <p:cNvSpPr txBox="1">
            <a:spLocks noChangeArrowheads="1"/>
          </p:cNvSpPr>
          <p:nvPr/>
        </p:nvSpPr>
        <p:spPr bwMode="auto">
          <a:xfrm>
            <a:off x="669925" y="6527800"/>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F-25.04.02</a:t>
            </a:r>
          </a:p>
        </p:txBody>
      </p:sp>
      <p:sp>
        <p:nvSpPr>
          <p:cNvPr id="20484" name="Rectangle 98">
            <a:extLst>
              <a:ext uri="{FF2B5EF4-FFF2-40B4-BE49-F238E27FC236}">
                <a16:creationId xmlns:a16="http://schemas.microsoft.com/office/drawing/2014/main" id="{74267D85-145B-4C47-8A44-BA4D54CF0A71}"/>
              </a:ext>
            </a:extLst>
          </p:cNvPr>
          <p:cNvSpPr>
            <a:spLocks noChangeArrowheads="1"/>
          </p:cNvSpPr>
          <p:nvPr/>
        </p:nvSpPr>
        <p:spPr bwMode="auto">
          <a:xfrm>
            <a:off x="1609725" y="184121"/>
            <a:ext cx="52068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t>F-25.04 </a:t>
            </a:r>
            <a:r>
              <a:rPr lang="en-US" sz="2000" b="1" dirty="0"/>
              <a:t>Half Loop with half roll integrated</a:t>
            </a:r>
            <a:endParaRPr lang="de-DE" altLang="de-DE" sz="2000" b="1" dirty="0"/>
          </a:p>
        </p:txBody>
      </p:sp>
      <p:sp>
        <p:nvSpPr>
          <p:cNvPr id="89" name="Arc 215">
            <a:extLst>
              <a:ext uri="{FF2B5EF4-FFF2-40B4-BE49-F238E27FC236}">
                <a16:creationId xmlns:a16="http://schemas.microsoft.com/office/drawing/2014/main" id="{5AC6AAB5-6BF0-40F7-A0D8-E437AD24E1C4}"/>
              </a:ext>
            </a:extLst>
          </p:cNvPr>
          <p:cNvSpPr>
            <a:spLocks/>
          </p:cNvSpPr>
          <p:nvPr/>
        </p:nvSpPr>
        <p:spPr bwMode="auto">
          <a:xfrm flipH="1">
            <a:off x="1463675" y="1181100"/>
            <a:ext cx="1563688" cy="2965450"/>
          </a:xfrm>
          <a:custGeom>
            <a:avLst/>
            <a:gdLst>
              <a:gd name="G0" fmla="+- 659 0 0"/>
              <a:gd name="G1" fmla="+- 21600 0 0"/>
              <a:gd name="G2" fmla="+- 21600 0 0"/>
              <a:gd name="T0" fmla="*/ 659 w 22259"/>
              <a:gd name="T1" fmla="*/ 0 h 43200"/>
              <a:gd name="T2" fmla="*/ 0 w 22259"/>
              <a:gd name="T3" fmla="*/ 43190 h 43200"/>
              <a:gd name="T4" fmla="*/ 659 w 22259"/>
              <a:gd name="T5" fmla="*/ 21600 h 43200"/>
            </a:gdLst>
            <a:ahLst/>
            <a:cxnLst>
              <a:cxn ang="0">
                <a:pos x="T0" y="T1"/>
              </a:cxn>
              <a:cxn ang="0">
                <a:pos x="T2" y="T3"/>
              </a:cxn>
              <a:cxn ang="0">
                <a:pos x="T4" y="T5"/>
              </a:cxn>
            </a:cxnLst>
            <a:rect l="0" t="0" r="r" b="b"/>
            <a:pathLst>
              <a:path w="22259" h="43200" fill="none" extrusionOk="0">
                <a:moveTo>
                  <a:pt x="659" y="0"/>
                </a:moveTo>
                <a:cubicBezTo>
                  <a:pt x="12588" y="0"/>
                  <a:pt x="22259" y="9670"/>
                  <a:pt x="22259" y="21600"/>
                </a:cubicBezTo>
                <a:cubicBezTo>
                  <a:pt x="22259" y="33529"/>
                  <a:pt x="12588" y="43200"/>
                  <a:pt x="659" y="43200"/>
                </a:cubicBezTo>
                <a:cubicBezTo>
                  <a:pt x="439" y="43199"/>
                  <a:pt x="219" y="43196"/>
                  <a:pt x="0" y="43189"/>
                </a:cubicBezTo>
              </a:path>
              <a:path w="22259" h="43200" stroke="0" extrusionOk="0">
                <a:moveTo>
                  <a:pt x="659" y="0"/>
                </a:moveTo>
                <a:cubicBezTo>
                  <a:pt x="12588" y="0"/>
                  <a:pt x="22259" y="9670"/>
                  <a:pt x="22259" y="21600"/>
                </a:cubicBezTo>
                <a:cubicBezTo>
                  <a:pt x="22259" y="33529"/>
                  <a:pt x="12588" y="43200"/>
                  <a:pt x="659" y="43200"/>
                </a:cubicBezTo>
                <a:cubicBezTo>
                  <a:pt x="439" y="43199"/>
                  <a:pt x="219" y="43196"/>
                  <a:pt x="0" y="43189"/>
                </a:cubicBezTo>
                <a:lnTo>
                  <a:pt x="659" y="2160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0" name="Line 216">
            <a:extLst>
              <a:ext uri="{FF2B5EF4-FFF2-40B4-BE49-F238E27FC236}">
                <a16:creationId xmlns:a16="http://schemas.microsoft.com/office/drawing/2014/main" id="{3EE066BF-5C16-4F80-9237-5B5ADC8D9615}"/>
              </a:ext>
            </a:extLst>
          </p:cNvPr>
          <p:cNvSpPr>
            <a:spLocks noChangeShapeType="1"/>
          </p:cNvSpPr>
          <p:nvPr/>
        </p:nvSpPr>
        <p:spPr bwMode="auto">
          <a:xfrm flipV="1">
            <a:off x="2978150" y="1171575"/>
            <a:ext cx="669925" cy="95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1" name="Group 264">
            <a:extLst>
              <a:ext uri="{FF2B5EF4-FFF2-40B4-BE49-F238E27FC236}">
                <a16:creationId xmlns:a16="http://schemas.microsoft.com/office/drawing/2014/main" id="{9E2FBFAB-5B41-4000-B2DD-892811E0458B}"/>
              </a:ext>
            </a:extLst>
          </p:cNvPr>
          <p:cNvGrpSpPr>
            <a:grpSpLocks/>
          </p:cNvGrpSpPr>
          <p:nvPr/>
        </p:nvGrpSpPr>
        <p:grpSpPr bwMode="auto">
          <a:xfrm rot="70155886">
            <a:off x="3875882" y="3885406"/>
            <a:ext cx="311150" cy="490537"/>
            <a:chOff x="2820" y="264"/>
            <a:chExt cx="420" cy="1452"/>
          </a:xfrm>
        </p:grpSpPr>
        <p:sp>
          <p:nvSpPr>
            <p:cNvPr id="92" name="Line 265">
              <a:extLst>
                <a:ext uri="{FF2B5EF4-FFF2-40B4-BE49-F238E27FC236}">
                  <a16:creationId xmlns:a16="http://schemas.microsoft.com/office/drawing/2014/main" id="{3BC71AF5-608A-4391-8EE5-B39B8224AE49}"/>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3" name="Group 266">
              <a:extLst>
                <a:ext uri="{FF2B5EF4-FFF2-40B4-BE49-F238E27FC236}">
                  <a16:creationId xmlns:a16="http://schemas.microsoft.com/office/drawing/2014/main" id="{4D523FE9-F9CD-402B-8681-718ADC7FFAE3}"/>
                </a:ext>
              </a:extLst>
            </p:cNvPr>
            <p:cNvGrpSpPr>
              <a:grpSpLocks/>
            </p:cNvGrpSpPr>
            <p:nvPr/>
          </p:nvGrpSpPr>
          <p:grpSpPr bwMode="auto">
            <a:xfrm>
              <a:off x="2940" y="264"/>
              <a:ext cx="300" cy="1452"/>
              <a:chOff x="2940" y="264"/>
              <a:chExt cx="300" cy="1452"/>
            </a:xfrm>
          </p:grpSpPr>
          <p:grpSp>
            <p:nvGrpSpPr>
              <p:cNvPr id="94" name="Group 267">
                <a:extLst>
                  <a:ext uri="{FF2B5EF4-FFF2-40B4-BE49-F238E27FC236}">
                    <a16:creationId xmlns:a16="http://schemas.microsoft.com/office/drawing/2014/main" id="{F1F42E8D-7EA8-4EE9-BFC7-D2584B06C5E0}"/>
                  </a:ext>
                </a:extLst>
              </p:cNvPr>
              <p:cNvGrpSpPr>
                <a:grpSpLocks/>
              </p:cNvGrpSpPr>
              <p:nvPr/>
            </p:nvGrpSpPr>
            <p:grpSpPr bwMode="auto">
              <a:xfrm>
                <a:off x="2940" y="264"/>
                <a:ext cx="252" cy="1368"/>
                <a:chOff x="3024" y="732"/>
                <a:chExt cx="252" cy="1368"/>
              </a:xfrm>
            </p:grpSpPr>
            <p:grpSp>
              <p:nvGrpSpPr>
                <p:cNvPr id="97" name="Group 268">
                  <a:extLst>
                    <a:ext uri="{FF2B5EF4-FFF2-40B4-BE49-F238E27FC236}">
                      <a16:creationId xmlns:a16="http://schemas.microsoft.com/office/drawing/2014/main" id="{0A336AC3-3DCC-4FC0-8456-365946B2A353}"/>
                    </a:ext>
                  </a:extLst>
                </p:cNvPr>
                <p:cNvGrpSpPr>
                  <a:grpSpLocks/>
                </p:cNvGrpSpPr>
                <p:nvPr/>
              </p:nvGrpSpPr>
              <p:grpSpPr bwMode="auto">
                <a:xfrm>
                  <a:off x="3024" y="732"/>
                  <a:ext cx="252" cy="1368"/>
                  <a:chOff x="3168" y="1008"/>
                  <a:chExt cx="484" cy="2448"/>
                </a:xfrm>
              </p:grpSpPr>
              <p:grpSp>
                <p:nvGrpSpPr>
                  <p:cNvPr id="99" name="Group 269">
                    <a:extLst>
                      <a:ext uri="{FF2B5EF4-FFF2-40B4-BE49-F238E27FC236}">
                        <a16:creationId xmlns:a16="http://schemas.microsoft.com/office/drawing/2014/main" id="{95BBF400-57B4-4DD0-AF58-6304355FB918}"/>
                      </a:ext>
                    </a:extLst>
                  </p:cNvPr>
                  <p:cNvGrpSpPr>
                    <a:grpSpLocks/>
                  </p:cNvGrpSpPr>
                  <p:nvPr/>
                </p:nvGrpSpPr>
                <p:grpSpPr bwMode="auto">
                  <a:xfrm>
                    <a:off x="3168" y="1008"/>
                    <a:ext cx="484" cy="2448"/>
                    <a:chOff x="2256" y="864"/>
                    <a:chExt cx="532" cy="2448"/>
                  </a:xfrm>
                </p:grpSpPr>
                <p:sp>
                  <p:nvSpPr>
                    <p:cNvPr id="102" name="Freeform 270">
                      <a:extLst>
                        <a:ext uri="{FF2B5EF4-FFF2-40B4-BE49-F238E27FC236}">
                          <a16:creationId xmlns:a16="http://schemas.microsoft.com/office/drawing/2014/main" id="{32100FD9-9274-4C04-849B-92DBE2948589}"/>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3" name="Freeform 271">
                      <a:extLst>
                        <a:ext uri="{FF2B5EF4-FFF2-40B4-BE49-F238E27FC236}">
                          <a16:creationId xmlns:a16="http://schemas.microsoft.com/office/drawing/2014/main" id="{8A124A73-5F6B-4752-8B86-D5B6749DBF96}"/>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00" name="Freeform 272">
                    <a:extLst>
                      <a:ext uri="{FF2B5EF4-FFF2-40B4-BE49-F238E27FC236}">
                        <a16:creationId xmlns:a16="http://schemas.microsoft.com/office/drawing/2014/main" id="{4A746A4F-0A6E-4CDC-BC12-BA3CCCFE07B6}"/>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1" name="Freeform 273">
                    <a:extLst>
                      <a:ext uri="{FF2B5EF4-FFF2-40B4-BE49-F238E27FC236}">
                        <a16:creationId xmlns:a16="http://schemas.microsoft.com/office/drawing/2014/main" id="{4D1B7B5C-BBB6-4FF9-8F3C-83E8DC5BFC5C}"/>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8" name="Line 274">
                  <a:extLst>
                    <a:ext uri="{FF2B5EF4-FFF2-40B4-BE49-F238E27FC236}">
                      <a16:creationId xmlns:a16="http://schemas.microsoft.com/office/drawing/2014/main" id="{9D386866-ADC9-4540-9CB3-B2A298333278}"/>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5" name="AutoShape 275">
                <a:extLst>
                  <a:ext uri="{FF2B5EF4-FFF2-40B4-BE49-F238E27FC236}">
                    <a16:creationId xmlns:a16="http://schemas.microsoft.com/office/drawing/2014/main" id="{5AC5DE31-6218-4436-8FD1-6E13793342E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96" name="Line 276">
                <a:extLst>
                  <a:ext uri="{FF2B5EF4-FFF2-40B4-BE49-F238E27FC236}">
                    <a16:creationId xmlns:a16="http://schemas.microsoft.com/office/drawing/2014/main" id="{D43E50BC-C22F-4083-A5D5-8ACB906FDCB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04" name="Line 277">
            <a:extLst>
              <a:ext uri="{FF2B5EF4-FFF2-40B4-BE49-F238E27FC236}">
                <a16:creationId xmlns:a16="http://schemas.microsoft.com/office/drawing/2014/main" id="{06EB99AB-17CF-4E90-A9CA-25F4B257B9F3}"/>
              </a:ext>
            </a:extLst>
          </p:cNvPr>
          <p:cNvSpPr>
            <a:spLocks noChangeShapeType="1"/>
          </p:cNvSpPr>
          <p:nvPr/>
        </p:nvSpPr>
        <p:spPr bwMode="auto">
          <a:xfrm flipV="1">
            <a:off x="3022600" y="4152900"/>
            <a:ext cx="7239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05" name="AutoShape 197">
            <a:extLst>
              <a:ext uri="{FF2B5EF4-FFF2-40B4-BE49-F238E27FC236}">
                <a16:creationId xmlns:a16="http://schemas.microsoft.com/office/drawing/2014/main" id="{789D0A35-898B-4E65-BD7B-A1E906C8E6D6}"/>
              </a:ext>
            </a:extLst>
          </p:cNvPr>
          <p:cNvSpPr>
            <a:spLocks noChangeArrowheads="1"/>
          </p:cNvSpPr>
          <p:nvPr/>
        </p:nvSpPr>
        <p:spPr bwMode="auto">
          <a:xfrm rot="10800000">
            <a:off x="3260725" y="404653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07" name="Line 279">
            <a:extLst>
              <a:ext uri="{FF2B5EF4-FFF2-40B4-BE49-F238E27FC236}">
                <a16:creationId xmlns:a16="http://schemas.microsoft.com/office/drawing/2014/main" id="{70C13642-BCC3-4D4D-8BB1-DC6D0954B27A}"/>
              </a:ext>
            </a:extLst>
          </p:cNvPr>
          <p:cNvSpPr>
            <a:spLocks noChangeShapeType="1"/>
          </p:cNvSpPr>
          <p:nvPr/>
        </p:nvSpPr>
        <p:spPr bwMode="auto">
          <a:xfrm>
            <a:off x="2959100" y="1066800"/>
            <a:ext cx="0" cy="228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08" name="Group 280">
            <a:extLst>
              <a:ext uri="{FF2B5EF4-FFF2-40B4-BE49-F238E27FC236}">
                <a16:creationId xmlns:a16="http://schemas.microsoft.com/office/drawing/2014/main" id="{1F5E9076-9AB1-4F57-9BFA-14FC47FF0B17}"/>
              </a:ext>
            </a:extLst>
          </p:cNvPr>
          <p:cNvGrpSpPr>
            <a:grpSpLocks/>
          </p:cNvGrpSpPr>
          <p:nvPr/>
        </p:nvGrpSpPr>
        <p:grpSpPr bwMode="auto">
          <a:xfrm rot="18448783">
            <a:off x="1142587" y="2732316"/>
            <a:ext cx="752642" cy="309792"/>
            <a:chOff x="4875" y="7237"/>
            <a:chExt cx="4230" cy="1883"/>
          </a:xfrm>
        </p:grpSpPr>
        <p:sp>
          <p:nvSpPr>
            <p:cNvPr id="109" name="Arc 281">
              <a:extLst>
                <a:ext uri="{FF2B5EF4-FFF2-40B4-BE49-F238E27FC236}">
                  <a16:creationId xmlns:a16="http://schemas.microsoft.com/office/drawing/2014/main" id="{346106B7-1199-4FF6-93B0-2A3FAD40D6C2}"/>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0" name="AutoShape 282">
              <a:extLst>
                <a:ext uri="{FF2B5EF4-FFF2-40B4-BE49-F238E27FC236}">
                  <a16:creationId xmlns:a16="http://schemas.microsoft.com/office/drawing/2014/main" id="{7D70A80A-5980-473A-A15B-1D4EBB249EB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12" name="Group 312">
            <a:extLst>
              <a:ext uri="{FF2B5EF4-FFF2-40B4-BE49-F238E27FC236}">
                <a16:creationId xmlns:a16="http://schemas.microsoft.com/office/drawing/2014/main" id="{1AA6B6A3-5ED4-4379-89B7-4EBCAF4B8891}"/>
              </a:ext>
            </a:extLst>
          </p:cNvPr>
          <p:cNvGrpSpPr>
            <a:grpSpLocks/>
          </p:cNvGrpSpPr>
          <p:nvPr/>
        </p:nvGrpSpPr>
        <p:grpSpPr bwMode="auto">
          <a:xfrm rot="5488228" flipV="1">
            <a:off x="3155157" y="937419"/>
            <a:ext cx="311150" cy="490537"/>
            <a:chOff x="2820" y="264"/>
            <a:chExt cx="420" cy="1452"/>
          </a:xfrm>
        </p:grpSpPr>
        <p:sp>
          <p:nvSpPr>
            <p:cNvPr id="113" name="Line 313">
              <a:extLst>
                <a:ext uri="{FF2B5EF4-FFF2-40B4-BE49-F238E27FC236}">
                  <a16:creationId xmlns:a16="http://schemas.microsoft.com/office/drawing/2014/main" id="{D73D1944-E1E1-4E91-B441-A06D2F3E4242}"/>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14" name="Group 314">
              <a:extLst>
                <a:ext uri="{FF2B5EF4-FFF2-40B4-BE49-F238E27FC236}">
                  <a16:creationId xmlns:a16="http://schemas.microsoft.com/office/drawing/2014/main" id="{9BE23171-3893-4C5E-A2EC-C2AD861E7202}"/>
                </a:ext>
              </a:extLst>
            </p:cNvPr>
            <p:cNvGrpSpPr>
              <a:grpSpLocks/>
            </p:cNvGrpSpPr>
            <p:nvPr/>
          </p:nvGrpSpPr>
          <p:grpSpPr bwMode="auto">
            <a:xfrm>
              <a:off x="2940" y="264"/>
              <a:ext cx="300" cy="1452"/>
              <a:chOff x="2940" y="264"/>
              <a:chExt cx="300" cy="1452"/>
            </a:xfrm>
          </p:grpSpPr>
          <p:grpSp>
            <p:nvGrpSpPr>
              <p:cNvPr id="115" name="Group 315">
                <a:extLst>
                  <a:ext uri="{FF2B5EF4-FFF2-40B4-BE49-F238E27FC236}">
                    <a16:creationId xmlns:a16="http://schemas.microsoft.com/office/drawing/2014/main" id="{BEDC3A36-18EC-4BD4-8ED1-022BC44C794A}"/>
                  </a:ext>
                </a:extLst>
              </p:cNvPr>
              <p:cNvGrpSpPr>
                <a:grpSpLocks/>
              </p:cNvGrpSpPr>
              <p:nvPr/>
            </p:nvGrpSpPr>
            <p:grpSpPr bwMode="auto">
              <a:xfrm>
                <a:off x="2940" y="264"/>
                <a:ext cx="252" cy="1368"/>
                <a:chOff x="3024" y="732"/>
                <a:chExt cx="252" cy="1368"/>
              </a:xfrm>
            </p:grpSpPr>
            <p:grpSp>
              <p:nvGrpSpPr>
                <p:cNvPr id="118" name="Group 316">
                  <a:extLst>
                    <a:ext uri="{FF2B5EF4-FFF2-40B4-BE49-F238E27FC236}">
                      <a16:creationId xmlns:a16="http://schemas.microsoft.com/office/drawing/2014/main" id="{2BCCA290-AA73-4D84-9622-2696EF59C519}"/>
                    </a:ext>
                  </a:extLst>
                </p:cNvPr>
                <p:cNvGrpSpPr>
                  <a:grpSpLocks/>
                </p:cNvGrpSpPr>
                <p:nvPr/>
              </p:nvGrpSpPr>
              <p:grpSpPr bwMode="auto">
                <a:xfrm>
                  <a:off x="3024" y="732"/>
                  <a:ext cx="252" cy="1368"/>
                  <a:chOff x="3168" y="1008"/>
                  <a:chExt cx="484" cy="2448"/>
                </a:xfrm>
              </p:grpSpPr>
              <p:grpSp>
                <p:nvGrpSpPr>
                  <p:cNvPr id="120" name="Group 317">
                    <a:extLst>
                      <a:ext uri="{FF2B5EF4-FFF2-40B4-BE49-F238E27FC236}">
                        <a16:creationId xmlns:a16="http://schemas.microsoft.com/office/drawing/2014/main" id="{863A189F-A81F-4222-9BEE-545167A777F8}"/>
                      </a:ext>
                    </a:extLst>
                  </p:cNvPr>
                  <p:cNvGrpSpPr>
                    <a:grpSpLocks/>
                  </p:cNvGrpSpPr>
                  <p:nvPr/>
                </p:nvGrpSpPr>
                <p:grpSpPr bwMode="auto">
                  <a:xfrm>
                    <a:off x="3168" y="1008"/>
                    <a:ext cx="484" cy="2448"/>
                    <a:chOff x="2256" y="864"/>
                    <a:chExt cx="532" cy="2448"/>
                  </a:xfrm>
                </p:grpSpPr>
                <p:sp>
                  <p:nvSpPr>
                    <p:cNvPr id="123" name="Freeform 318">
                      <a:extLst>
                        <a:ext uri="{FF2B5EF4-FFF2-40B4-BE49-F238E27FC236}">
                          <a16:creationId xmlns:a16="http://schemas.microsoft.com/office/drawing/2014/main" id="{498D86AD-7DE8-49CD-B664-92B5B05CA660}"/>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24" name="Freeform 319">
                      <a:extLst>
                        <a:ext uri="{FF2B5EF4-FFF2-40B4-BE49-F238E27FC236}">
                          <a16:creationId xmlns:a16="http://schemas.microsoft.com/office/drawing/2014/main" id="{B4645792-B712-4A3E-94DF-92BE782BB3CC}"/>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21" name="Freeform 320">
                    <a:extLst>
                      <a:ext uri="{FF2B5EF4-FFF2-40B4-BE49-F238E27FC236}">
                        <a16:creationId xmlns:a16="http://schemas.microsoft.com/office/drawing/2014/main" id="{B56743B7-B8C0-4BB6-B5DA-9010CCB0969D}"/>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22" name="Freeform 321">
                    <a:extLst>
                      <a:ext uri="{FF2B5EF4-FFF2-40B4-BE49-F238E27FC236}">
                        <a16:creationId xmlns:a16="http://schemas.microsoft.com/office/drawing/2014/main" id="{121F4487-1ACD-4460-AE9B-C5AC0092E187}"/>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9" name="Line 322">
                  <a:extLst>
                    <a:ext uri="{FF2B5EF4-FFF2-40B4-BE49-F238E27FC236}">
                      <a16:creationId xmlns:a16="http://schemas.microsoft.com/office/drawing/2014/main" id="{C492CD31-6E16-4C85-A0EF-1EF57957DA2F}"/>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16" name="AutoShape 323">
                <a:extLst>
                  <a:ext uri="{FF2B5EF4-FFF2-40B4-BE49-F238E27FC236}">
                    <a16:creationId xmlns:a16="http://schemas.microsoft.com/office/drawing/2014/main" id="{D0BB1870-365A-49E0-9014-89AEE465AED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7" name="Line 324">
                <a:extLst>
                  <a:ext uri="{FF2B5EF4-FFF2-40B4-BE49-F238E27FC236}">
                    <a16:creationId xmlns:a16="http://schemas.microsoft.com/office/drawing/2014/main" id="{3116145A-0D86-4FAE-83AB-1A092B2D812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5" name="AutoShape 183">
            <a:extLst>
              <a:ext uri="{FF2B5EF4-FFF2-40B4-BE49-F238E27FC236}">
                <a16:creationId xmlns:a16="http://schemas.microsoft.com/office/drawing/2014/main" id="{B9A7667F-3062-49D2-B02B-05AA62EEA22F}"/>
              </a:ext>
            </a:extLst>
          </p:cNvPr>
          <p:cNvSpPr>
            <a:spLocks noChangeArrowheads="1"/>
          </p:cNvSpPr>
          <p:nvPr/>
        </p:nvSpPr>
        <p:spPr bwMode="auto">
          <a:xfrm>
            <a:off x="3657600" y="108267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pic>
        <p:nvPicPr>
          <p:cNvPr id="128" name="Picture 329" descr="messerflugflieger2">
            <a:extLst>
              <a:ext uri="{FF2B5EF4-FFF2-40B4-BE49-F238E27FC236}">
                <a16:creationId xmlns:a16="http://schemas.microsoft.com/office/drawing/2014/main" id="{2DDA93A1-BC37-4EF6-B961-D5F635404CB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003" y="2013745"/>
            <a:ext cx="1203325" cy="1423987"/>
          </a:xfrm>
          <a:prstGeom prst="rect">
            <a:avLst/>
          </a:prstGeom>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Text Box 54">
            <a:extLst>
              <a:ext uri="{FF2B5EF4-FFF2-40B4-BE49-F238E27FC236}">
                <a16:creationId xmlns:a16="http://schemas.microsoft.com/office/drawing/2014/main" id="{AA7DA925-5028-44B2-AE7A-759F283FA078}"/>
              </a:ext>
            </a:extLst>
          </p:cNvPr>
          <p:cNvSpPr txBox="1">
            <a:spLocks noChangeArrowheads="1"/>
          </p:cNvSpPr>
          <p:nvPr/>
        </p:nvSpPr>
        <p:spPr bwMode="auto">
          <a:xfrm>
            <a:off x="4770438" y="1476375"/>
            <a:ext cx="33607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de-DE" altLang="de-DE" sz="1600" b="1" dirty="0">
                <a:solidFill>
                  <a:srgbClr val="0000FF"/>
                </a:solidFill>
              </a:rPr>
              <a:t>Roll rate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constant</a:t>
            </a:r>
            <a:r>
              <a:rPr lang="de-DE" altLang="de-DE" sz="1600" b="1" dirty="0">
                <a:solidFill>
                  <a:srgbClr val="0000FF"/>
                </a:solidFill>
              </a:rPr>
              <a:t>.</a:t>
            </a:r>
          </a:p>
        </p:txBody>
      </p:sp>
      <p:sp>
        <p:nvSpPr>
          <p:cNvPr id="43" name="Text Box 56">
            <a:extLst>
              <a:ext uri="{FF2B5EF4-FFF2-40B4-BE49-F238E27FC236}">
                <a16:creationId xmlns:a16="http://schemas.microsoft.com/office/drawing/2014/main" id="{59695893-B126-4C29-AA22-7AEB35BE926F}"/>
              </a:ext>
            </a:extLst>
          </p:cNvPr>
          <p:cNvSpPr txBox="1">
            <a:spLocks noChangeArrowheads="1"/>
          </p:cNvSpPr>
          <p:nvPr/>
        </p:nvSpPr>
        <p:spPr bwMode="auto">
          <a:xfrm>
            <a:off x="4778529" y="2877126"/>
            <a:ext cx="343217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de-DE" altLang="de-DE" sz="1600" b="1" dirty="0">
                <a:solidFill>
                  <a:srgbClr val="0000FF"/>
                </a:solidFill>
              </a:rPr>
              <a:t>½ roll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integrated</a:t>
            </a:r>
            <a:r>
              <a:rPr lang="de-DE" altLang="de-DE" sz="1600" b="1" dirty="0">
                <a:solidFill>
                  <a:srgbClr val="0000FF"/>
                </a:solidFill>
              </a:rPr>
              <a:t> on </a:t>
            </a:r>
            <a:r>
              <a:rPr lang="de-DE" altLang="de-DE" sz="1600" b="1" dirty="0" err="1">
                <a:solidFill>
                  <a:srgbClr val="0000FF"/>
                </a:solidFill>
              </a:rPr>
              <a:t>circular</a:t>
            </a:r>
            <a:r>
              <a:rPr lang="de-DE" altLang="de-DE" sz="1600" b="1" dirty="0">
                <a:solidFill>
                  <a:srgbClr val="0000FF"/>
                </a:solidFill>
              </a:rPr>
              <a:t> </a:t>
            </a:r>
            <a:r>
              <a:rPr lang="de-DE" altLang="de-DE" sz="1600" b="1" dirty="0" err="1">
                <a:solidFill>
                  <a:srgbClr val="0000FF"/>
                </a:solidFill>
              </a:rPr>
              <a:t>flightpath</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half loop.</a:t>
            </a:r>
          </a:p>
        </p:txBody>
      </p:sp>
      <p:sp>
        <p:nvSpPr>
          <p:cNvPr id="44" name="Oval 74">
            <a:extLst>
              <a:ext uri="{FF2B5EF4-FFF2-40B4-BE49-F238E27FC236}">
                <a16:creationId xmlns:a16="http://schemas.microsoft.com/office/drawing/2014/main" id="{0752428A-61D2-45A5-8F31-C19CE731E3DE}"/>
              </a:ext>
            </a:extLst>
          </p:cNvPr>
          <p:cNvSpPr>
            <a:spLocks noChangeArrowheads="1"/>
          </p:cNvSpPr>
          <p:nvPr/>
        </p:nvSpPr>
        <p:spPr bwMode="auto">
          <a:xfrm>
            <a:off x="2972456" y="40497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 name="Oval 74">
            <a:extLst>
              <a:ext uri="{FF2B5EF4-FFF2-40B4-BE49-F238E27FC236}">
                <a16:creationId xmlns:a16="http://schemas.microsoft.com/office/drawing/2014/main" id="{2F525B9B-FF25-4448-88D8-ABAA3A875A25}"/>
              </a:ext>
            </a:extLst>
          </p:cNvPr>
          <p:cNvSpPr>
            <a:spLocks noChangeArrowheads="1"/>
          </p:cNvSpPr>
          <p:nvPr/>
        </p:nvSpPr>
        <p:spPr bwMode="auto">
          <a:xfrm>
            <a:off x="2872582" y="110013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8" name="Oval 74">
            <a:extLst>
              <a:ext uri="{FF2B5EF4-FFF2-40B4-BE49-F238E27FC236}">
                <a16:creationId xmlns:a16="http://schemas.microsoft.com/office/drawing/2014/main" id="{BCE76200-3FAA-4C01-8631-B1EAEAF7D983}"/>
              </a:ext>
            </a:extLst>
          </p:cNvPr>
          <p:cNvSpPr>
            <a:spLocks noChangeArrowheads="1"/>
          </p:cNvSpPr>
          <p:nvPr/>
        </p:nvSpPr>
        <p:spPr bwMode="auto">
          <a:xfrm>
            <a:off x="1388115" y="257492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45" name="Group 448">
            <a:extLst>
              <a:ext uri="{FF2B5EF4-FFF2-40B4-BE49-F238E27FC236}">
                <a16:creationId xmlns:a16="http://schemas.microsoft.com/office/drawing/2014/main" id="{58CE924D-F498-4207-B082-0A7D8465D84B}"/>
              </a:ext>
            </a:extLst>
          </p:cNvPr>
          <p:cNvGrpSpPr>
            <a:grpSpLocks/>
          </p:cNvGrpSpPr>
          <p:nvPr/>
        </p:nvGrpSpPr>
        <p:grpSpPr bwMode="auto">
          <a:xfrm rot="16200000">
            <a:off x="1764933" y="2342549"/>
            <a:ext cx="778310" cy="693118"/>
            <a:chOff x="4545" y="394"/>
            <a:chExt cx="392" cy="361"/>
          </a:xfrm>
        </p:grpSpPr>
        <p:sp>
          <p:nvSpPr>
            <p:cNvPr id="46" name="AutoShape 449">
              <a:extLst>
                <a:ext uri="{FF2B5EF4-FFF2-40B4-BE49-F238E27FC236}">
                  <a16:creationId xmlns:a16="http://schemas.microsoft.com/office/drawing/2014/main" id="{AC0C328D-4540-4875-AD06-42A787B75082}"/>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49" name="Freeform 450">
              <a:extLst>
                <a:ext uri="{FF2B5EF4-FFF2-40B4-BE49-F238E27FC236}">
                  <a16:creationId xmlns:a16="http://schemas.microsoft.com/office/drawing/2014/main" id="{64A610D6-7E44-4417-AF47-C676A3F9E899}"/>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50" name="Freeform 451">
              <a:extLst>
                <a:ext uri="{FF2B5EF4-FFF2-40B4-BE49-F238E27FC236}">
                  <a16:creationId xmlns:a16="http://schemas.microsoft.com/office/drawing/2014/main" id="{57ED9EF3-77A4-4D23-89C4-0C69051A8771}"/>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51" name="Freeform 452">
              <a:extLst>
                <a:ext uri="{FF2B5EF4-FFF2-40B4-BE49-F238E27FC236}">
                  <a16:creationId xmlns:a16="http://schemas.microsoft.com/office/drawing/2014/main" id="{A640EA53-2085-4D1D-A8FE-B54506C65444}"/>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52" name="Freeform 453">
              <a:extLst>
                <a:ext uri="{FF2B5EF4-FFF2-40B4-BE49-F238E27FC236}">
                  <a16:creationId xmlns:a16="http://schemas.microsoft.com/office/drawing/2014/main" id="{F4A22600-B62E-4308-8AEC-62F9D545CED9}"/>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53" name="Freeform 454">
              <a:extLst>
                <a:ext uri="{FF2B5EF4-FFF2-40B4-BE49-F238E27FC236}">
                  <a16:creationId xmlns:a16="http://schemas.microsoft.com/office/drawing/2014/main" id="{B12B4F73-879A-4E86-9E7D-665EFDF26978}"/>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54" name="Line 455">
              <a:extLst>
                <a:ext uri="{FF2B5EF4-FFF2-40B4-BE49-F238E27FC236}">
                  <a16:creationId xmlns:a16="http://schemas.microsoft.com/office/drawing/2014/main" id="{60C79A51-B695-4837-95A7-512556CF2AF8}"/>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spTree>
    <p:extLst>
      <p:ext uri="{BB962C8B-B14F-4D97-AF65-F5344CB8AC3E}">
        <p14:creationId xmlns:p14="http://schemas.microsoft.com/office/powerpoint/2010/main" val="2517615104"/>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blinds(horizontal)">
                                      <p:cBhvr>
                                        <p:cTn id="7" dur="1000"/>
                                        <p:tgtEl>
                                          <p:spTgt spid="42"/>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blinds(horizontal)">
                                      <p:cBhvr>
                                        <p:cTn id="11"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utoUpdateAnimBg="0"/>
      <p:bldP spid="4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2594EA80-2EFB-458B-9292-4748AC77EAE6}"/>
              </a:ext>
            </a:extLst>
          </p:cNvPr>
          <p:cNvGrpSpPr/>
          <p:nvPr/>
        </p:nvGrpSpPr>
        <p:grpSpPr>
          <a:xfrm>
            <a:off x="2343805" y="1106442"/>
            <a:ext cx="4570150" cy="3224555"/>
            <a:chOff x="2191934" y="1106442"/>
            <a:chExt cx="4935515" cy="2947542"/>
          </a:xfrm>
        </p:grpSpPr>
        <p:sp>
          <p:nvSpPr>
            <p:cNvPr id="108" name="Line 100">
              <a:extLst>
                <a:ext uri="{FF2B5EF4-FFF2-40B4-BE49-F238E27FC236}">
                  <a16:creationId xmlns:a16="http://schemas.microsoft.com/office/drawing/2014/main" id="{17640077-2384-4B8D-A7B3-3007ADB9170E}"/>
                </a:ext>
              </a:extLst>
            </p:cNvPr>
            <p:cNvSpPr>
              <a:spLocks noChangeShapeType="1"/>
            </p:cNvSpPr>
            <p:nvPr/>
          </p:nvSpPr>
          <p:spPr bwMode="auto">
            <a:xfrm rot="10800000" flipH="1" flipV="1">
              <a:off x="2191934" y="1106442"/>
              <a:ext cx="961069" cy="240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0" name="Line 101">
              <a:extLst>
                <a:ext uri="{FF2B5EF4-FFF2-40B4-BE49-F238E27FC236}">
                  <a16:creationId xmlns:a16="http://schemas.microsoft.com/office/drawing/2014/main" id="{7B429DC5-C3A1-4C20-A7D2-6F87036B0752}"/>
                </a:ext>
              </a:extLst>
            </p:cNvPr>
            <p:cNvSpPr>
              <a:spLocks noChangeShapeType="1"/>
            </p:cNvSpPr>
            <p:nvPr/>
          </p:nvSpPr>
          <p:spPr bwMode="auto">
            <a:xfrm rot="10800000" flipH="1">
              <a:off x="3899772" y="1831298"/>
              <a:ext cx="7014" cy="149085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1" name="Arc 102">
              <a:extLst>
                <a:ext uri="{FF2B5EF4-FFF2-40B4-BE49-F238E27FC236}">
                  <a16:creationId xmlns:a16="http://schemas.microsoft.com/office/drawing/2014/main" id="{8A9DB965-FCBA-46EB-A119-1F8E1A9D6D51}"/>
                </a:ext>
              </a:extLst>
            </p:cNvPr>
            <p:cNvSpPr>
              <a:spLocks/>
            </p:cNvSpPr>
            <p:nvPr/>
          </p:nvSpPr>
          <p:spPr bwMode="auto">
            <a:xfrm rot="21519545" flipH="1" flipV="1">
              <a:off x="3915571" y="3313679"/>
              <a:ext cx="1484795" cy="740305"/>
            </a:xfrm>
            <a:custGeom>
              <a:avLst/>
              <a:gdLst>
                <a:gd name="T0" fmla="*/ 0 w 43134"/>
                <a:gd name="T1" fmla="*/ 2147483646 h 21600"/>
                <a:gd name="T2" fmla="*/ 2147483646 w 43134"/>
                <a:gd name="T3" fmla="*/ 2147483646 h 21600"/>
                <a:gd name="T4" fmla="*/ 2147483646 w 43134"/>
                <a:gd name="T5" fmla="*/ 2147483646 h 21600"/>
                <a:gd name="T6" fmla="*/ 0 60000 65536"/>
                <a:gd name="T7" fmla="*/ 0 60000 65536"/>
                <a:gd name="T8" fmla="*/ 0 60000 65536"/>
              </a:gdLst>
              <a:ahLst/>
              <a:cxnLst>
                <a:cxn ang="T6">
                  <a:pos x="T0" y="T1"/>
                </a:cxn>
                <a:cxn ang="T7">
                  <a:pos x="T2" y="T3"/>
                </a:cxn>
                <a:cxn ang="T8">
                  <a:pos x="T4" y="T5"/>
                </a:cxn>
              </a:cxnLst>
              <a:rect l="0" t="0" r="r" b="b"/>
              <a:pathLst>
                <a:path w="43134" h="21600" fill="none" extrusionOk="0">
                  <a:moveTo>
                    <a:pt x="-1" y="19913"/>
                  </a:moveTo>
                  <a:cubicBezTo>
                    <a:pt x="880" y="8672"/>
                    <a:pt x="10258" y="0"/>
                    <a:pt x="21534" y="0"/>
                  </a:cubicBezTo>
                  <a:cubicBezTo>
                    <a:pt x="33463" y="0"/>
                    <a:pt x="43134" y="9670"/>
                    <a:pt x="43134" y="21600"/>
                  </a:cubicBezTo>
                </a:path>
                <a:path w="43134" h="21600" stroke="0" extrusionOk="0">
                  <a:moveTo>
                    <a:pt x="-1" y="19913"/>
                  </a:moveTo>
                  <a:cubicBezTo>
                    <a:pt x="880" y="8672"/>
                    <a:pt x="10258" y="0"/>
                    <a:pt x="21534" y="0"/>
                  </a:cubicBezTo>
                  <a:cubicBezTo>
                    <a:pt x="33463" y="0"/>
                    <a:pt x="43134" y="9670"/>
                    <a:pt x="43134" y="21600"/>
                  </a:cubicBezTo>
                  <a:lnTo>
                    <a:pt x="21534" y="21600"/>
                  </a:lnTo>
                  <a:lnTo>
                    <a:pt x="-1" y="19913"/>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2" name="Arc 104">
              <a:extLst>
                <a:ext uri="{FF2B5EF4-FFF2-40B4-BE49-F238E27FC236}">
                  <a16:creationId xmlns:a16="http://schemas.microsoft.com/office/drawing/2014/main" id="{ED3FEA9A-AA94-4B2B-82AF-1F56C6A3ACD6}"/>
                </a:ext>
              </a:extLst>
            </p:cNvPr>
            <p:cNvSpPr>
              <a:spLocks/>
            </p:cNvSpPr>
            <p:nvPr/>
          </p:nvSpPr>
          <p:spPr bwMode="auto">
            <a:xfrm rot="16200000" flipV="1">
              <a:off x="3144319" y="1132142"/>
              <a:ext cx="773421" cy="756053"/>
            </a:xfrm>
            <a:custGeom>
              <a:avLst/>
              <a:gdLst>
                <a:gd name="T0" fmla="*/ 0 w 22906"/>
                <a:gd name="T1" fmla="*/ 2147483646 h 23840"/>
                <a:gd name="T2" fmla="*/ 2147483646 w 22906"/>
                <a:gd name="T3" fmla="*/ 2147483646 h 23840"/>
                <a:gd name="T4" fmla="*/ 2147483646 w 22906"/>
                <a:gd name="T5" fmla="*/ 2147483646 h 23840"/>
                <a:gd name="T6" fmla="*/ 0 60000 65536"/>
                <a:gd name="T7" fmla="*/ 0 60000 65536"/>
                <a:gd name="T8" fmla="*/ 0 60000 65536"/>
              </a:gdLst>
              <a:ahLst/>
              <a:cxnLst>
                <a:cxn ang="T6">
                  <a:pos x="T0" y="T1"/>
                </a:cxn>
                <a:cxn ang="T7">
                  <a:pos x="T2" y="T3"/>
                </a:cxn>
                <a:cxn ang="T8">
                  <a:pos x="T4" y="T5"/>
                </a:cxn>
              </a:cxnLst>
              <a:rect l="0" t="0" r="r" b="b"/>
              <a:pathLst>
                <a:path w="22906" h="23840" fill="none" extrusionOk="0">
                  <a:moveTo>
                    <a:pt x="-1" y="39"/>
                  </a:moveTo>
                  <a:cubicBezTo>
                    <a:pt x="434" y="13"/>
                    <a:pt x="870" y="0"/>
                    <a:pt x="1306" y="0"/>
                  </a:cubicBezTo>
                  <a:cubicBezTo>
                    <a:pt x="13235" y="0"/>
                    <a:pt x="22906" y="9670"/>
                    <a:pt x="22906" y="21600"/>
                  </a:cubicBezTo>
                  <a:cubicBezTo>
                    <a:pt x="22906" y="22348"/>
                    <a:pt x="22867" y="23095"/>
                    <a:pt x="22789" y="23839"/>
                  </a:cubicBezTo>
                </a:path>
                <a:path w="22906" h="23840" stroke="0" extrusionOk="0">
                  <a:moveTo>
                    <a:pt x="-1" y="39"/>
                  </a:moveTo>
                  <a:cubicBezTo>
                    <a:pt x="434" y="13"/>
                    <a:pt x="870" y="0"/>
                    <a:pt x="1306" y="0"/>
                  </a:cubicBezTo>
                  <a:cubicBezTo>
                    <a:pt x="13235" y="0"/>
                    <a:pt x="22906" y="9670"/>
                    <a:pt x="22906" y="21600"/>
                  </a:cubicBezTo>
                  <a:cubicBezTo>
                    <a:pt x="22906" y="22348"/>
                    <a:pt x="22867" y="23095"/>
                    <a:pt x="22789" y="23839"/>
                  </a:cubicBezTo>
                  <a:lnTo>
                    <a:pt x="1306" y="21600"/>
                  </a:lnTo>
                  <a:lnTo>
                    <a:pt x="-1" y="39"/>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3" name="Line 105">
              <a:extLst>
                <a:ext uri="{FF2B5EF4-FFF2-40B4-BE49-F238E27FC236}">
                  <a16:creationId xmlns:a16="http://schemas.microsoft.com/office/drawing/2014/main" id="{5B898792-F3A8-43D0-AC89-FAE25CC6F652}"/>
                </a:ext>
              </a:extLst>
            </p:cNvPr>
            <p:cNvSpPr>
              <a:spLocks noChangeShapeType="1"/>
            </p:cNvSpPr>
            <p:nvPr/>
          </p:nvSpPr>
          <p:spPr bwMode="auto">
            <a:xfrm rot="10800000" flipH="1">
              <a:off x="5383823" y="1936738"/>
              <a:ext cx="23832" cy="143418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09" name="Arc 104">
              <a:extLst>
                <a:ext uri="{FF2B5EF4-FFF2-40B4-BE49-F238E27FC236}">
                  <a16:creationId xmlns:a16="http://schemas.microsoft.com/office/drawing/2014/main" id="{E7414C7B-BDF3-4699-83D9-38DA546C7782}"/>
                </a:ext>
              </a:extLst>
            </p:cNvPr>
            <p:cNvSpPr>
              <a:spLocks/>
            </p:cNvSpPr>
            <p:nvPr/>
          </p:nvSpPr>
          <p:spPr bwMode="auto">
            <a:xfrm rot="5400000" flipH="1" flipV="1">
              <a:off x="5398603" y="1167122"/>
              <a:ext cx="773421" cy="756053"/>
            </a:xfrm>
            <a:custGeom>
              <a:avLst/>
              <a:gdLst>
                <a:gd name="T0" fmla="*/ 0 w 22906"/>
                <a:gd name="T1" fmla="*/ 2147483646 h 23840"/>
                <a:gd name="T2" fmla="*/ 2147483646 w 22906"/>
                <a:gd name="T3" fmla="*/ 2147483646 h 23840"/>
                <a:gd name="T4" fmla="*/ 2147483646 w 22906"/>
                <a:gd name="T5" fmla="*/ 2147483646 h 23840"/>
                <a:gd name="T6" fmla="*/ 0 60000 65536"/>
                <a:gd name="T7" fmla="*/ 0 60000 65536"/>
                <a:gd name="T8" fmla="*/ 0 60000 65536"/>
              </a:gdLst>
              <a:ahLst/>
              <a:cxnLst>
                <a:cxn ang="T6">
                  <a:pos x="T0" y="T1"/>
                </a:cxn>
                <a:cxn ang="T7">
                  <a:pos x="T2" y="T3"/>
                </a:cxn>
                <a:cxn ang="T8">
                  <a:pos x="T4" y="T5"/>
                </a:cxn>
              </a:cxnLst>
              <a:rect l="0" t="0" r="r" b="b"/>
              <a:pathLst>
                <a:path w="22906" h="23840" fill="none" extrusionOk="0">
                  <a:moveTo>
                    <a:pt x="-1" y="39"/>
                  </a:moveTo>
                  <a:cubicBezTo>
                    <a:pt x="434" y="13"/>
                    <a:pt x="870" y="0"/>
                    <a:pt x="1306" y="0"/>
                  </a:cubicBezTo>
                  <a:cubicBezTo>
                    <a:pt x="13235" y="0"/>
                    <a:pt x="22906" y="9670"/>
                    <a:pt x="22906" y="21600"/>
                  </a:cubicBezTo>
                  <a:cubicBezTo>
                    <a:pt x="22906" y="22348"/>
                    <a:pt x="22867" y="23095"/>
                    <a:pt x="22789" y="23839"/>
                  </a:cubicBezTo>
                </a:path>
                <a:path w="22906" h="23840" stroke="0" extrusionOk="0">
                  <a:moveTo>
                    <a:pt x="-1" y="39"/>
                  </a:moveTo>
                  <a:cubicBezTo>
                    <a:pt x="434" y="13"/>
                    <a:pt x="870" y="0"/>
                    <a:pt x="1306" y="0"/>
                  </a:cubicBezTo>
                  <a:cubicBezTo>
                    <a:pt x="13235" y="0"/>
                    <a:pt x="22906" y="9670"/>
                    <a:pt x="22906" y="21600"/>
                  </a:cubicBezTo>
                  <a:cubicBezTo>
                    <a:pt x="22906" y="22348"/>
                    <a:pt x="22867" y="23095"/>
                    <a:pt x="22789" y="23839"/>
                  </a:cubicBezTo>
                  <a:lnTo>
                    <a:pt x="1306" y="21600"/>
                  </a:lnTo>
                  <a:lnTo>
                    <a:pt x="-1" y="39"/>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10" name="Line 100">
              <a:extLst>
                <a:ext uri="{FF2B5EF4-FFF2-40B4-BE49-F238E27FC236}">
                  <a16:creationId xmlns:a16="http://schemas.microsoft.com/office/drawing/2014/main" id="{34F1261B-0B3C-4278-AC22-7BB50D322727}"/>
                </a:ext>
              </a:extLst>
            </p:cNvPr>
            <p:cNvSpPr>
              <a:spLocks noChangeShapeType="1"/>
            </p:cNvSpPr>
            <p:nvPr/>
          </p:nvSpPr>
          <p:spPr bwMode="auto">
            <a:xfrm rot="10800000" flipH="1" flipV="1">
              <a:off x="6166380" y="1160525"/>
              <a:ext cx="961069" cy="240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dirty="0"/>
            </a:p>
          </p:txBody>
        </p:sp>
      </p:grpSp>
      <p:sp>
        <p:nvSpPr>
          <p:cNvPr id="22530" name="Text Box 3">
            <a:extLst>
              <a:ext uri="{FF2B5EF4-FFF2-40B4-BE49-F238E27FC236}">
                <a16:creationId xmlns:a16="http://schemas.microsoft.com/office/drawing/2014/main" id="{DEBEB8F1-603B-4E78-AAB3-2DEBC9D98CE9}"/>
              </a:ext>
            </a:extLst>
          </p:cNvPr>
          <p:cNvSpPr txBox="1">
            <a:spLocks noChangeArrowheads="1"/>
          </p:cNvSpPr>
          <p:nvPr/>
        </p:nvSpPr>
        <p:spPr bwMode="auto">
          <a:xfrm>
            <a:off x="8051800" y="6529388"/>
            <a:ext cx="9398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F-25.05.01</a:t>
            </a:r>
          </a:p>
        </p:txBody>
      </p:sp>
      <p:sp>
        <p:nvSpPr>
          <p:cNvPr id="22531" name="Text Box 254">
            <a:extLst>
              <a:ext uri="{FF2B5EF4-FFF2-40B4-BE49-F238E27FC236}">
                <a16:creationId xmlns:a16="http://schemas.microsoft.com/office/drawing/2014/main" id="{8F34130B-1157-4D45-8178-8BD13CC4CB33}"/>
              </a:ext>
            </a:extLst>
          </p:cNvPr>
          <p:cNvSpPr txBox="1">
            <a:spLocks noChangeArrowheads="1"/>
          </p:cNvSpPr>
          <p:nvPr/>
        </p:nvSpPr>
        <p:spPr bwMode="auto">
          <a:xfrm>
            <a:off x="220663" y="5057775"/>
            <a:ext cx="8702675" cy="1077218"/>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before </a:t>
            </a:r>
            <a:r>
              <a:rPr lang="en-US" sz="1600" b="1" dirty="0" err="1"/>
              <a:t>centre</a:t>
            </a:r>
            <a:r>
              <a:rPr lang="en-US" sz="1600" b="1" dirty="0"/>
              <a:t> pull through a quarter loop into a vertical downline, perform one and a half snap roll, pull through a half loop with half roll integrated into a vertical upline, perform one and a half continuous roll, push through a quarter loop, exit upright. </a:t>
            </a:r>
            <a:endParaRPr lang="de-DE" altLang="de-DE" sz="1600" b="1" dirty="0"/>
          </a:p>
        </p:txBody>
      </p:sp>
      <p:sp>
        <p:nvSpPr>
          <p:cNvPr id="22532" name="Text Box 2">
            <a:extLst>
              <a:ext uri="{FF2B5EF4-FFF2-40B4-BE49-F238E27FC236}">
                <a16:creationId xmlns:a16="http://schemas.microsoft.com/office/drawing/2014/main" id="{215D09EA-3949-4474-88DC-93B895722AB9}"/>
              </a:ext>
            </a:extLst>
          </p:cNvPr>
          <p:cNvSpPr txBox="1">
            <a:spLocks noChangeArrowheads="1"/>
          </p:cNvSpPr>
          <p:nvPr/>
        </p:nvSpPr>
        <p:spPr bwMode="auto">
          <a:xfrm>
            <a:off x="1647824" y="177800"/>
            <a:ext cx="7275513" cy="1003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F-25.05 </a:t>
            </a:r>
            <a:r>
              <a:rPr lang="en-US" sz="2000" b="1" dirty="0"/>
              <a:t>Pull Pull Push Humpty Bump with one and half 	   snap roll, half roll integrated, one and a half roll. </a:t>
            </a:r>
            <a:br>
              <a:rPr lang="en-US" sz="2000" b="1" dirty="0"/>
            </a:br>
            <a:endParaRPr lang="de-DE" altLang="de-DE" sz="2000" b="1" dirty="0"/>
          </a:p>
        </p:txBody>
      </p:sp>
      <p:grpSp>
        <p:nvGrpSpPr>
          <p:cNvPr id="116" name="Group 109">
            <a:extLst>
              <a:ext uri="{FF2B5EF4-FFF2-40B4-BE49-F238E27FC236}">
                <a16:creationId xmlns:a16="http://schemas.microsoft.com/office/drawing/2014/main" id="{C0884F13-7ADA-429D-89D4-01447F938E65}"/>
              </a:ext>
            </a:extLst>
          </p:cNvPr>
          <p:cNvGrpSpPr>
            <a:grpSpLocks/>
          </p:cNvGrpSpPr>
          <p:nvPr/>
        </p:nvGrpSpPr>
        <p:grpSpPr bwMode="auto">
          <a:xfrm flipH="1">
            <a:off x="3767655" y="1622186"/>
            <a:ext cx="222250" cy="490537"/>
            <a:chOff x="2940" y="264"/>
            <a:chExt cx="300" cy="1452"/>
          </a:xfrm>
        </p:grpSpPr>
        <p:grpSp>
          <p:nvGrpSpPr>
            <p:cNvPr id="198" name="Group 110">
              <a:extLst>
                <a:ext uri="{FF2B5EF4-FFF2-40B4-BE49-F238E27FC236}">
                  <a16:creationId xmlns:a16="http://schemas.microsoft.com/office/drawing/2014/main" id="{19EE5284-C802-4E75-AEF6-13547C5D4CC3}"/>
                </a:ext>
              </a:extLst>
            </p:cNvPr>
            <p:cNvGrpSpPr>
              <a:grpSpLocks/>
            </p:cNvGrpSpPr>
            <p:nvPr/>
          </p:nvGrpSpPr>
          <p:grpSpPr bwMode="auto">
            <a:xfrm>
              <a:off x="2940" y="264"/>
              <a:ext cx="252" cy="1368"/>
              <a:chOff x="3024" y="732"/>
              <a:chExt cx="252" cy="1368"/>
            </a:xfrm>
          </p:grpSpPr>
          <p:grpSp>
            <p:nvGrpSpPr>
              <p:cNvPr id="202" name="Group 111">
                <a:extLst>
                  <a:ext uri="{FF2B5EF4-FFF2-40B4-BE49-F238E27FC236}">
                    <a16:creationId xmlns:a16="http://schemas.microsoft.com/office/drawing/2014/main" id="{71114EE6-F2F8-4595-8A8C-7E2F0C23AD0A}"/>
                  </a:ext>
                </a:extLst>
              </p:cNvPr>
              <p:cNvGrpSpPr>
                <a:grpSpLocks/>
              </p:cNvGrpSpPr>
              <p:nvPr/>
            </p:nvGrpSpPr>
            <p:grpSpPr bwMode="auto">
              <a:xfrm>
                <a:off x="3024" y="732"/>
                <a:ext cx="252" cy="1368"/>
                <a:chOff x="3168" y="1008"/>
                <a:chExt cx="484" cy="2448"/>
              </a:xfrm>
            </p:grpSpPr>
            <p:grpSp>
              <p:nvGrpSpPr>
                <p:cNvPr id="204" name="Group 112">
                  <a:extLst>
                    <a:ext uri="{FF2B5EF4-FFF2-40B4-BE49-F238E27FC236}">
                      <a16:creationId xmlns:a16="http://schemas.microsoft.com/office/drawing/2014/main" id="{9D282318-0B69-4148-A22F-16A2F86BCE03}"/>
                    </a:ext>
                  </a:extLst>
                </p:cNvPr>
                <p:cNvGrpSpPr>
                  <a:grpSpLocks/>
                </p:cNvGrpSpPr>
                <p:nvPr/>
              </p:nvGrpSpPr>
              <p:grpSpPr bwMode="auto">
                <a:xfrm>
                  <a:off x="3168" y="1008"/>
                  <a:ext cx="484" cy="2448"/>
                  <a:chOff x="2256" y="864"/>
                  <a:chExt cx="532" cy="2448"/>
                </a:xfrm>
              </p:grpSpPr>
              <p:sp>
                <p:nvSpPr>
                  <p:cNvPr id="207" name="Freeform 113">
                    <a:extLst>
                      <a:ext uri="{FF2B5EF4-FFF2-40B4-BE49-F238E27FC236}">
                        <a16:creationId xmlns:a16="http://schemas.microsoft.com/office/drawing/2014/main" id="{BB27ACFF-331C-432D-862B-1E8CB2CE8DBE}"/>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08" name="Freeform 114">
                    <a:extLst>
                      <a:ext uri="{FF2B5EF4-FFF2-40B4-BE49-F238E27FC236}">
                        <a16:creationId xmlns:a16="http://schemas.microsoft.com/office/drawing/2014/main" id="{DADD432E-5EE6-425A-A1B8-6E9EAF44A5B8}"/>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05" name="Freeform 115">
                  <a:extLst>
                    <a:ext uri="{FF2B5EF4-FFF2-40B4-BE49-F238E27FC236}">
                      <a16:creationId xmlns:a16="http://schemas.microsoft.com/office/drawing/2014/main" id="{B53AB750-A323-48E4-A137-AA112A59F490}"/>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06" name="Freeform 116">
                  <a:extLst>
                    <a:ext uri="{FF2B5EF4-FFF2-40B4-BE49-F238E27FC236}">
                      <a16:creationId xmlns:a16="http://schemas.microsoft.com/office/drawing/2014/main" id="{0F2B8500-1329-48DC-B1D8-478CE973922D}"/>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3" name="Line 117">
                <a:extLst>
                  <a:ext uri="{FF2B5EF4-FFF2-40B4-BE49-F238E27FC236}">
                    <a16:creationId xmlns:a16="http://schemas.microsoft.com/office/drawing/2014/main" id="{005D2994-5BA9-4A28-A506-B468F508FF9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99" name="AutoShape 118">
              <a:extLst>
                <a:ext uri="{FF2B5EF4-FFF2-40B4-BE49-F238E27FC236}">
                  <a16:creationId xmlns:a16="http://schemas.microsoft.com/office/drawing/2014/main" id="{6D7B8504-53C8-4640-B407-B124797286C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200" name="Line 119">
              <a:extLst>
                <a:ext uri="{FF2B5EF4-FFF2-40B4-BE49-F238E27FC236}">
                  <a16:creationId xmlns:a16="http://schemas.microsoft.com/office/drawing/2014/main" id="{7260FFE9-F913-444E-8B62-70D21950309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18" name="Text Box 121">
            <a:extLst>
              <a:ext uri="{FF2B5EF4-FFF2-40B4-BE49-F238E27FC236}">
                <a16:creationId xmlns:a16="http://schemas.microsoft.com/office/drawing/2014/main" id="{71CCBDA2-4C30-4754-9B7C-D555C0CE42A7}"/>
              </a:ext>
            </a:extLst>
          </p:cNvPr>
          <p:cNvSpPr txBox="1">
            <a:spLocks noChangeArrowheads="1"/>
          </p:cNvSpPr>
          <p:nvPr/>
        </p:nvSpPr>
        <p:spPr bwMode="auto">
          <a:xfrm flipH="1">
            <a:off x="2098069" y="2411539"/>
            <a:ext cx="148562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1 ½ </a:t>
            </a:r>
            <a:r>
              <a:rPr lang="de-DE" altLang="de-DE" sz="1600" b="1" dirty="0" err="1"/>
              <a:t>snap</a:t>
            </a:r>
            <a:r>
              <a:rPr lang="de-DE" altLang="de-DE" sz="1600" b="1" dirty="0"/>
              <a:t> roll</a:t>
            </a:r>
          </a:p>
        </p:txBody>
      </p:sp>
      <p:grpSp>
        <p:nvGrpSpPr>
          <p:cNvPr id="5" name="Gruppieren 4">
            <a:extLst>
              <a:ext uri="{FF2B5EF4-FFF2-40B4-BE49-F238E27FC236}">
                <a16:creationId xmlns:a16="http://schemas.microsoft.com/office/drawing/2014/main" id="{0EB1DD40-044D-4CF3-9ABD-E645F5C90291}"/>
              </a:ext>
            </a:extLst>
          </p:cNvPr>
          <p:cNvGrpSpPr/>
          <p:nvPr/>
        </p:nvGrpSpPr>
        <p:grpSpPr>
          <a:xfrm rot="6039874" flipH="1">
            <a:off x="4136048" y="4079572"/>
            <a:ext cx="480497" cy="673843"/>
            <a:chOff x="1087216" y="2883153"/>
            <a:chExt cx="480497" cy="673843"/>
          </a:xfrm>
        </p:grpSpPr>
        <p:sp>
          <p:nvSpPr>
            <p:cNvPr id="121" name="Arc 153">
              <a:extLst>
                <a:ext uri="{FF2B5EF4-FFF2-40B4-BE49-F238E27FC236}">
                  <a16:creationId xmlns:a16="http://schemas.microsoft.com/office/drawing/2014/main" id="{9C75CA3B-1EB7-4DF8-A6CB-B4B186E4713F}"/>
                </a:ext>
              </a:extLst>
            </p:cNvPr>
            <p:cNvSpPr>
              <a:spLocks/>
            </p:cNvSpPr>
            <p:nvPr/>
          </p:nvSpPr>
          <p:spPr bwMode="auto">
            <a:xfrm rot="3150077" flipH="1">
              <a:off x="1119265" y="3108549"/>
              <a:ext cx="673843" cy="223052"/>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2" name="AutoShape 154">
              <a:extLst>
                <a:ext uri="{FF2B5EF4-FFF2-40B4-BE49-F238E27FC236}">
                  <a16:creationId xmlns:a16="http://schemas.microsoft.com/office/drawing/2014/main" id="{76FA9CDD-531D-44AF-844E-2798B89EA8C6}"/>
                </a:ext>
              </a:extLst>
            </p:cNvPr>
            <p:cNvSpPr>
              <a:spLocks noChangeArrowheads="1"/>
            </p:cNvSpPr>
            <p:nvPr/>
          </p:nvSpPr>
          <p:spPr bwMode="auto">
            <a:xfrm rot="13950077">
              <a:off x="1093955" y="2979612"/>
              <a:ext cx="88664" cy="102142"/>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124" name="Group 159">
            <a:extLst>
              <a:ext uri="{FF2B5EF4-FFF2-40B4-BE49-F238E27FC236}">
                <a16:creationId xmlns:a16="http://schemas.microsoft.com/office/drawing/2014/main" id="{E52F9614-465B-4E27-A481-870CF337D919}"/>
              </a:ext>
            </a:extLst>
          </p:cNvPr>
          <p:cNvGrpSpPr>
            <a:grpSpLocks/>
          </p:cNvGrpSpPr>
          <p:nvPr/>
        </p:nvGrpSpPr>
        <p:grpSpPr bwMode="auto">
          <a:xfrm rot="16200000">
            <a:off x="6584401" y="875044"/>
            <a:ext cx="222250" cy="490537"/>
            <a:chOff x="2940" y="264"/>
            <a:chExt cx="300" cy="1452"/>
          </a:xfrm>
        </p:grpSpPr>
        <p:grpSp>
          <p:nvGrpSpPr>
            <p:cNvPr id="187" name="Group 160">
              <a:extLst>
                <a:ext uri="{FF2B5EF4-FFF2-40B4-BE49-F238E27FC236}">
                  <a16:creationId xmlns:a16="http://schemas.microsoft.com/office/drawing/2014/main" id="{69D90380-D8F1-41AF-ABFB-E77E9D38492C}"/>
                </a:ext>
              </a:extLst>
            </p:cNvPr>
            <p:cNvGrpSpPr>
              <a:grpSpLocks/>
            </p:cNvGrpSpPr>
            <p:nvPr/>
          </p:nvGrpSpPr>
          <p:grpSpPr bwMode="auto">
            <a:xfrm>
              <a:off x="2940" y="264"/>
              <a:ext cx="252" cy="1368"/>
              <a:chOff x="3024" y="732"/>
              <a:chExt cx="252" cy="1368"/>
            </a:xfrm>
          </p:grpSpPr>
          <p:grpSp>
            <p:nvGrpSpPr>
              <p:cNvPr id="190" name="Group 161">
                <a:extLst>
                  <a:ext uri="{FF2B5EF4-FFF2-40B4-BE49-F238E27FC236}">
                    <a16:creationId xmlns:a16="http://schemas.microsoft.com/office/drawing/2014/main" id="{B7D60ABB-F4BF-48E7-9C38-20F431F1A297}"/>
                  </a:ext>
                </a:extLst>
              </p:cNvPr>
              <p:cNvGrpSpPr>
                <a:grpSpLocks/>
              </p:cNvGrpSpPr>
              <p:nvPr/>
            </p:nvGrpSpPr>
            <p:grpSpPr bwMode="auto">
              <a:xfrm>
                <a:off x="3024" y="732"/>
                <a:ext cx="252" cy="1368"/>
                <a:chOff x="3168" y="1008"/>
                <a:chExt cx="484" cy="2448"/>
              </a:xfrm>
            </p:grpSpPr>
            <p:grpSp>
              <p:nvGrpSpPr>
                <p:cNvPr id="192" name="Group 162">
                  <a:extLst>
                    <a:ext uri="{FF2B5EF4-FFF2-40B4-BE49-F238E27FC236}">
                      <a16:creationId xmlns:a16="http://schemas.microsoft.com/office/drawing/2014/main" id="{DF77AC38-F16F-4505-87EC-67A031A6FA9A}"/>
                    </a:ext>
                  </a:extLst>
                </p:cNvPr>
                <p:cNvGrpSpPr>
                  <a:grpSpLocks/>
                </p:cNvGrpSpPr>
                <p:nvPr/>
              </p:nvGrpSpPr>
              <p:grpSpPr bwMode="auto">
                <a:xfrm>
                  <a:off x="3168" y="1008"/>
                  <a:ext cx="484" cy="2448"/>
                  <a:chOff x="2256" y="864"/>
                  <a:chExt cx="532" cy="2448"/>
                </a:xfrm>
              </p:grpSpPr>
              <p:sp>
                <p:nvSpPr>
                  <p:cNvPr id="195" name="Freeform 163">
                    <a:extLst>
                      <a:ext uri="{FF2B5EF4-FFF2-40B4-BE49-F238E27FC236}">
                        <a16:creationId xmlns:a16="http://schemas.microsoft.com/office/drawing/2014/main" id="{A94706B1-E233-4AD2-BE59-3343C6784792}"/>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6" name="Freeform 164">
                    <a:extLst>
                      <a:ext uri="{FF2B5EF4-FFF2-40B4-BE49-F238E27FC236}">
                        <a16:creationId xmlns:a16="http://schemas.microsoft.com/office/drawing/2014/main" id="{6E694CBA-F9AA-427F-A653-089A7812665C}"/>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93" name="Freeform 165">
                  <a:extLst>
                    <a:ext uri="{FF2B5EF4-FFF2-40B4-BE49-F238E27FC236}">
                      <a16:creationId xmlns:a16="http://schemas.microsoft.com/office/drawing/2014/main" id="{15AFE690-BFEC-4DAE-B83E-0B7C2A8EA634}"/>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4" name="Freeform 166">
                  <a:extLst>
                    <a:ext uri="{FF2B5EF4-FFF2-40B4-BE49-F238E27FC236}">
                      <a16:creationId xmlns:a16="http://schemas.microsoft.com/office/drawing/2014/main" id="{602A05C6-A7A7-4A65-B73B-AC8C15CD4634}"/>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1" name="Line 167">
                <a:extLst>
                  <a:ext uri="{FF2B5EF4-FFF2-40B4-BE49-F238E27FC236}">
                    <a16:creationId xmlns:a16="http://schemas.microsoft.com/office/drawing/2014/main" id="{84DA57A9-2790-4099-949B-A27706A16A2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8" name="AutoShape 168">
              <a:extLst>
                <a:ext uri="{FF2B5EF4-FFF2-40B4-BE49-F238E27FC236}">
                  <a16:creationId xmlns:a16="http://schemas.microsoft.com/office/drawing/2014/main" id="{D571846B-A0FA-4E5B-B42B-3B1C4083B97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89" name="Line 169">
              <a:extLst>
                <a:ext uri="{FF2B5EF4-FFF2-40B4-BE49-F238E27FC236}">
                  <a16:creationId xmlns:a16="http://schemas.microsoft.com/office/drawing/2014/main" id="{2B319BB8-D0F5-472D-B8DD-D2FCF0E7001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5" name="AutoShape 170">
            <a:extLst>
              <a:ext uri="{FF2B5EF4-FFF2-40B4-BE49-F238E27FC236}">
                <a16:creationId xmlns:a16="http://schemas.microsoft.com/office/drawing/2014/main" id="{460B9CC6-7A02-4B8A-AE2D-D08E1A21C799}"/>
              </a:ext>
            </a:extLst>
          </p:cNvPr>
          <p:cNvSpPr>
            <a:spLocks noChangeArrowheads="1"/>
          </p:cNvSpPr>
          <p:nvPr/>
        </p:nvSpPr>
        <p:spPr bwMode="auto">
          <a:xfrm>
            <a:off x="5932214" y="1058779"/>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26" name="AutoShape 171">
            <a:extLst>
              <a:ext uri="{FF2B5EF4-FFF2-40B4-BE49-F238E27FC236}">
                <a16:creationId xmlns:a16="http://schemas.microsoft.com/office/drawing/2014/main" id="{8CA8052E-0401-43B8-ADB2-B1438E8E3F28}"/>
              </a:ext>
            </a:extLst>
          </p:cNvPr>
          <p:cNvSpPr>
            <a:spLocks noChangeArrowheads="1"/>
          </p:cNvSpPr>
          <p:nvPr/>
        </p:nvSpPr>
        <p:spPr bwMode="auto">
          <a:xfrm rot="10800000" flipH="1">
            <a:off x="2790668" y="1026801"/>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30" name="Group 124">
            <a:extLst>
              <a:ext uri="{FF2B5EF4-FFF2-40B4-BE49-F238E27FC236}">
                <a16:creationId xmlns:a16="http://schemas.microsoft.com/office/drawing/2014/main" id="{43A78F3B-BA76-43B9-9A02-ADFBEB1CB5F4}"/>
              </a:ext>
            </a:extLst>
          </p:cNvPr>
          <p:cNvGrpSpPr>
            <a:grpSpLocks/>
          </p:cNvGrpSpPr>
          <p:nvPr/>
        </p:nvGrpSpPr>
        <p:grpSpPr bwMode="auto">
          <a:xfrm rot="16200000" flipH="1">
            <a:off x="2338147" y="919556"/>
            <a:ext cx="222250" cy="490537"/>
            <a:chOff x="2940" y="264"/>
            <a:chExt cx="300" cy="1452"/>
          </a:xfrm>
        </p:grpSpPr>
        <p:grpSp>
          <p:nvGrpSpPr>
            <p:cNvPr id="167" name="Group 125">
              <a:extLst>
                <a:ext uri="{FF2B5EF4-FFF2-40B4-BE49-F238E27FC236}">
                  <a16:creationId xmlns:a16="http://schemas.microsoft.com/office/drawing/2014/main" id="{8DD037C3-7533-4A25-8F9D-36D027F3879B}"/>
                </a:ext>
              </a:extLst>
            </p:cNvPr>
            <p:cNvGrpSpPr>
              <a:grpSpLocks/>
            </p:cNvGrpSpPr>
            <p:nvPr/>
          </p:nvGrpSpPr>
          <p:grpSpPr bwMode="auto">
            <a:xfrm>
              <a:off x="2940" y="264"/>
              <a:ext cx="252" cy="1368"/>
              <a:chOff x="3024" y="732"/>
              <a:chExt cx="252" cy="1368"/>
            </a:xfrm>
          </p:grpSpPr>
          <p:grpSp>
            <p:nvGrpSpPr>
              <p:cNvPr id="170" name="Group 126">
                <a:extLst>
                  <a:ext uri="{FF2B5EF4-FFF2-40B4-BE49-F238E27FC236}">
                    <a16:creationId xmlns:a16="http://schemas.microsoft.com/office/drawing/2014/main" id="{B2098309-A8FB-4582-816A-6B2EAA004A98}"/>
                  </a:ext>
                </a:extLst>
              </p:cNvPr>
              <p:cNvGrpSpPr>
                <a:grpSpLocks/>
              </p:cNvGrpSpPr>
              <p:nvPr/>
            </p:nvGrpSpPr>
            <p:grpSpPr bwMode="auto">
              <a:xfrm>
                <a:off x="3024" y="732"/>
                <a:ext cx="252" cy="1368"/>
                <a:chOff x="3168" y="1008"/>
                <a:chExt cx="484" cy="2448"/>
              </a:xfrm>
            </p:grpSpPr>
            <p:grpSp>
              <p:nvGrpSpPr>
                <p:cNvPr id="172" name="Group 127">
                  <a:extLst>
                    <a:ext uri="{FF2B5EF4-FFF2-40B4-BE49-F238E27FC236}">
                      <a16:creationId xmlns:a16="http://schemas.microsoft.com/office/drawing/2014/main" id="{87FFFCA6-4E86-4AEC-B736-7C5B1302F376}"/>
                    </a:ext>
                  </a:extLst>
                </p:cNvPr>
                <p:cNvGrpSpPr>
                  <a:grpSpLocks/>
                </p:cNvGrpSpPr>
                <p:nvPr/>
              </p:nvGrpSpPr>
              <p:grpSpPr bwMode="auto">
                <a:xfrm>
                  <a:off x="3168" y="1008"/>
                  <a:ext cx="484" cy="2448"/>
                  <a:chOff x="2256" y="864"/>
                  <a:chExt cx="532" cy="2448"/>
                </a:xfrm>
              </p:grpSpPr>
              <p:sp>
                <p:nvSpPr>
                  <p:cNvPr id="175" name="Freeform 128">
                    <a:extLst>
                      <a:ext uri="{FF2B5EF4-FFF2-40B4-BE49-F238E27FC236}">
                        <a16:creationId xmlns:a16="http://schemas.microsoft.com/office/drawing/2014/main" id="{A54B78B3-E4A7-4396-A0DD-AAAC37E956E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76" name="Freeform 129">
                    <a:extLst>
                      <a:ext uri="{FF2B5EF4-FFF2-40B4-BE49-F238E27FC236}">
                        <a16:creationId xmlns:a16="http://schemas.microsoft.com/office/drawing/2014/main" id="{CD4848CD-BF1F-465C-A7D9-BC61CCA0B451}"/>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3" name="Freeform 130">
                  <a:extLst>
                    <a:ext uri="{FF2B5EF4-FFF2-40B4-BE49-F238E27FC236}">
                      <a16:creationId xmlns:a16="http://schemas.microsoft.com/office/drawing/2014/main" id="{7E3CDEE9-81C5-4838-87F7-20939E173270}"/>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4" name="Freeform 131">
                  <a:extLst>
                    <a:ext uri="{FF2B5EF4-FFF2-40B4-BE49-F238E27FC236}">
                      <a16:creationId xmlns:a16="http://schemas.microsoft.com/office/drawing/2014/main" id="{7C011031-AA5C-47F4-A7AB-CAD749C3CA51}"/>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1" name="Line 132">
                <a:extLst>
                  <a:ext uri="{FF2B5EF4-FFF2-40B4-BE49-F238E27FC236}">
                    <a16:creationId xmlns:a16="http://schemas.microsoft.com/office/drawing/2014/main" id="{D909769F-95F0-4C35-B93A-EAED0D3B8E7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68" name="AutoShape 133">
              <a:extLst>
                <a:ext uri="{FF2B5EF4-FFF2-40B4-BE49-F238E27FC236}">
                  <a16:creationId xmlns:a16="http://schemas.microsoft.com/office/drawing/2014/main" id="{896B073C-0CEA-4843-A66C-44D0B2EFF42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69" name="Line 134">
              <a:extLst>
                <a:ext uri="{FF2B5EF4-FFF2-40B4-BE49-F238E27FC236}">
                  <a16:creationId xmlns:a16="http://schemas.microsoft.com/office/drawing/2014/main" id="{2BD3366B-5D1D-4775-AB55-E93BA61CD16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nvGrpSpPr>
          <p:cNvPr id="132" name="Group 140">
            <a:extLst>
              <a:ext uri="{FF2B5EF4-FFF2-40B4-BE49-F238E27FC236}">
                <a16:creationId xmlns:a16="http://schemas.microsoft.com/office/drawing/2014/main" id="{6F839CC8-9CCA-4CD4-B04A-8105180CDC66}"/>
              </a:ext>
            </a:extLst>
          </p:cNvPr>
          <p:cNvGrpSpPr>
            <a:grpSpLocks/>
          </p:cNvGrpSpPr>
          <p:nvPr/>
        </p:nvGrpSpPr>
        <p:grpSpPr bwMode="auto">
          <a:xfrm rot="227287" flipV="1">
            <a:off x="5227204" y="2935315"/>
            <a:ext cx="222250" cy="490538"/>
            <a:chOff x="2940" y="264"/>
            <a:chExt cx="300" cy="1452"/>
          </a:xfrm>
        </p:grpSpPr>
        <p:grpSp>
          <p:nvGrpSpPr>
            <p:cNvPr id="157" name="Group 141">
              <a:extLst>
                <a:ext uri="{FF2B5EF4-FFF2-40B4-BE49-F238E27FC236}">
                  <a16:creationId xmlns:a16="http://schemas.microsoft.com/office/drawing/2014/main" id="{B73D652A-931F-4B2A-80AF-BFC107E350C7}"/>
                </a:ext>
              </a:extLst>
            </p:cNvPr>
            <p:cNvGrpSpPr>
              <a:grpSpLocks/>
            </p:cNvGrpSpPr>
            <p:nvPr/>
          </p:nvGrpSpPr>
          <p:grpSpPr bwMode="auto">
            <a:xfrm>
              <a:off x="2940" y="264"/>
              <a:ext cx="252" cy="1368"/>
              <a:chOff x="3024" y="732"/>
              <a:chExt cx="252" cy="1368"/>
            </a:xfrm>
          </p:grpSpPr>
          <p:grpSp>
            <p:nvGrpSpPr>
              <p:cNvPr id="160" name="Group 142">
                <a:extLst>
                  <a:ext uri="{FF2B5EF4-FFF2-40B4-BE49-F238E27FC236}">
                    <a16:creationId xmlns:a16="http://schemas.microsoft.com/office/drawing/2014/main" id="{3B6D7F29-C767-48DA-B976-71042EEB2E6B}"/>
                  </a:ext>
                </a:extLst>
              </p:cNvPr>
              <p:cNvGrpSpPr>
                <a:grpSpLocks/>
              </p:cNvGrpSpPr>
              <p:nvPr/>
            </p:nvGrpSpPr>
            <p:grpSpPr bwMode="auto">
              <a:xfrm>
                <a:off x="3024" y="732"/>
                <a:ext cx="252" cy="1368"/>
                <a:chOff x="3168" y="1008"/>
                <a:chExt cx="484" cy="2448"/>
              </a:xfrm>
            </p:grpSpPr>
            <p:grpSp>
              <p:nvGrpSpPr>
                <p:cNvPr id="162" name="Group 143">
                  <a:extLst>
                    <a:ext uri="{FF2B5EF4-FFF2-40B4-BE49-F238E27FC236}">
                      <a16:creationId xmlns:a16="http://schemas.microsoft.com/office/drawing/2014/main" id="{0F0B1BEF-31FF-4E68-AC44-6FC2E068772F}"/>
                    </a:ext>
                  </a:extLst>
                </p:cNvPr>
                <p:cNvGrpSpPr>
                  <a:grpSpLocks/>
                </p:cNvGrpSpPr>
                <p:nvPr/>
              </p:nvGrpSpPr>
              <p:grpSpPr bwMode="auto">
                <a:xfrm>
                  <a:off x="3168" y="1008"/>
                  <a:ext cx="484" cy="2448"/>
                  <a:chOff x="2256" y="864"/>
                  <a:chExt cx="532" cy="2448"/>
                </a:xfrm>
              </p:grpSpPr>
              <p:sp>
                <p:nvSpPr>
                  <p:cNvPr id="165" name="Freeform 144">
                    <a:extLst>
                      <a:ext uri="{FF2B5EF4-FFF2-40B4-BE49-F238E27FC236}">
                        <a16:creationId xmlns:a16="http://schemas.microsoft.com/office/drawing/2014/main" id="{CB735E51-E6E9-49B8-9F12-1F4FD5FA2E4F}"/>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145">
                    <a:extLst>
                      <a:ext uri="{FF2B5EF4-FFF2-40B4-BE49-F238E27FC236}">
                        <a16:creationId xmlns:a16="http://schemas.microsoft.com/office/drawing/2014/main" id="{B4ED6305-CD89-48F1-84A2-3B6DBCA8E167}"/>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146">
                  <a:extLst>
                    <a:ext uri="{FF2B5EF4-FFF2-40B4-BE49-F238E27FC236}">
                      <a16:creationId xmlns:a16="http://schemas.microsoft.com/office/drawing/2014/main" id="{8B136FFF-48E9-4E9A-AAFD-476AD86586F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147">
                  <a:extLst>
                    <a:ext uri="{FF2B5EF4-FFF2-40B4-BE49-F238E27FC236}">
                      <a16:creationId xmlns:a16="http://schemas.microsoft.com/office/drawing/2014/main" id="{08B705AF-DF15-4B0B-9B79-592A9C51DA59}"/>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148">
                <a:extLst>
                  <a:ext uri="{FF2B5EF4-FFF2-40B4-BE49-F238E27FC236}">
                    <a16:creationId xmlns:a16="http://schemas.microsoft.com/office/drawing/2014/main" id="{B1B87C7F-5CA6-4B7F-8C68-61E0D0712E3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8" name="AutoShape 149">
              <a:extLst>
                <a:ext uri="{FF2B5EF4-FFF2-40B4-BE49-F238E27FC236}">
                  <a16:creationId xmlns:a16="http://schemas.microsoft.com/office/drawing/2014/main" id="{CD738B5D-DA84-463B-8149-D210BF48309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59" name="Line 150">
              <a:extLst>
                <a:ext uri="{FF2B5EF4-FFF2-40B4-BE49-F238E27FC236}">
                  <a16:creationId xmlns:a16="http://schemas.microsoft.com/office/drawing/2014/main" id="{12B19565-C218-4F4A-B0B0-4DD9CE30223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nvGrpSpPr>
          <p:cNvPr id="134" name="Group 140">
            <a:extLst>
              <a:ext uri="{FF2B5EF4-FFF2-40B4-BE49-F238E27FC236}">
                <a16:creationId xmlns:a16="http://schemas.microsoft.com/office/drawing/2014/main" id="{FEB846AD-D4F4-40E9-B880-1B84CC388ACE}"/>
              </a:ext>
            </a:extLst>
          </p:cNvPr>
          <p:cNvGrpSpPr>
            <a:grpSpLocks/>
          </p:cNvGrpSpPr>
          <p:nvPr/>
        </p:nvGrpSpPr>
        <p:grpSpPr bwMode="auto">
          <a:xfrm flipH="1" flipV="1">
            <a:off x="5182006" y="1739328"/>
            <a:ext cx="222250" cy="490537"/>
            <a:chOff x="2940" y="264"/>
            <a:chExt cx="300" cy="1452"/>
          </a:xfrm>
        </p:grpSpPr>
        <p:grpSp>
          <p:nvGrpSpPr>
            <p:cNvPr id="147" name="Group 141">
              <a:extLst>
                <a:ext uri="{FF2B5EF4-FFF2-40B4-BE49-F238E27FC236}">
                  <a16:creationId xmlns:a16="http://schemas.microsoft.com/office/drawing/2014/main" id="{DAF44B02-E99F-4D44-91E8-0BEAA949653E}"/>
                </a:ext>
              </a:extLst>
            </p:cNvPr>
            <p:cNvGrpSpPr>
              <a:grpSpLocks/>
            </p:cNvGrpSpPr>
            <p:nvPr/>
          </p:nvGrpSpPr>
          <p:grpSpPr bwMode="auto">
            <a:xfrm>
              <a:off x="2940" y="264"/>
              <a:ext cx="252" cy="1368"/>
              <a:chOff x="3024" y="732"/>
              <a:chExt cx="252" cy="1368"/>
            </a:xfrm>
          </p:grpSpPr>
          <p:grpSp>
            <p:nvGrpSpPr>
              <p:cNvPr id="150" name="Group 142">
                <a:extLst>
                  <a:ext uri="{FF2B5EF4-FFF2-40B4-BE49-F238E27FC236}">
                    <a16:creationId xmlns:a16="http://schemas.microsoft.com/office/drawing/2014/main" id="{5EBEDE87-B4F9-4FFF-88D5-9973E561288D}"/>
                  </a:ext>
                </a:extLst>
              </p:cNvPr>
              <p:cNvGrpSpPr>
                <a:grpSpLocks/>
              </p:cNvGrpSpPr>
              <p:nvPr/>
            </p:nvGrpSpPr>
            <p:grpSpPr bwMode="auto">
              <a:xfrm>
                <a:off x="3024" y="732"/>
                <a:ext cx="252" cy="1368"/>
                <a:chOff x="3168" y="1008"/>
                <a:chExt cx="484" cy="2448"/>
              </a:xfrm>
            </p:grpSpPr>
            <p:grpSp>
              <p:nvGrpSpPr>
                <p:cNvPr id="152" name="Group 143">
                  <a:extLst>
                    <a:ext uri="{FF2B5EF4-FFF2-40B4-BE49-F238E27FC236}">
                      <a16:creationId xmlns:a16="http://schemas.microsoft.com/office/drawing/2014/main" id="{348830CD-E7C5-45C7-BF25-F66E06870B0D}"/>
                    </a:ext>
                  </a:extLst>
                </p:cNvPr>
                <p:cNvGrpSpPr>
                  <a:grpSpLocks/>
                </p:cNvGrpSpPr>
                <p:nvPr/>
              </p:nvGrpSpPr>
              <p:grpSpPr bwMode="auto">
                <a:xfrm>
                  <a:off x="3168" y="1008"/>
                  <a:ext cx="484" cy="2448"/>
                  <a:chOff x="2256" y="864"/>
                  <a:chExt cx="532" cy="2448"/>
                </a:xfrm>
              </p:grpSpPr>
              <p:sp>
                <p:nvSpPr>
                  <p:cNvPr id="155" name="Freeform 144">
                    <a:extLst>
                      <a:ext uri="{FF2B5EF4-FFF2-40B4-BE49-F238E27FC236}">
                        <a16:creationId xmlns:a16="http://schemas.microsoft.com/office/drawing/2014/main" id="{E5B2455A-5DAA-4008-AE29-DEE0428F479D}"/>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6" name="Freeform 145">
                    <a:extLst>
                      <a:ext uri="{FF2B5EF4-FFF2-40B4-BE49-F238E27FC236}">
                        <a16:creationId xmlns:a16="http://schemas.microsoft.com/office/drawing/2014/main" id="{D473B938-9DA2-42BA-B037-F32824FE7014}"/>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3" name="Freeform 146">
                  <a:extLst>
                    <a:ext uri="{FF2B5EF4-FFF2-40B4-BE49-F238E27FC236}">
                      <a16:creationId xmlns:a16="http://schemas.microsoft.com/office/drawing/2014/main" id="{DCBA3F48-ABB8-41EA-982D-913539FBFBDB}"/>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4" name="Freeform 147">
                  <a:extLst>
                    <a:ext uri="{FF2B5EF4-FFF2-40B4-BE49-F238E27FC236}">
                      <a16:creationId xmlns:a16="http://schemas.microsoft.com/office/drawing/2014/main" id="{DBEB9DDA-A378-4FC3-BEA8-C271D92EDC8D}"/>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1" name="Line 148">
                <a:extLst>
                  <a:ext uri="{FF2B5EF4-FFF2-40B4-BE49-F238E27FC236}">
                    <a16:creationId xmlns:a16="http://schemas.microsoft.com/office/drawing/2014/main" id="{ACCABBA0-0A7B-4238-BA3E-8F6CC71F85F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8" name="AutoShape 149">
              <a:extLst>
                <a:ext uri="{FF2B5EF4-FFF2-40B4-BE49-F238E27FC236}">
                  <a16:creationId xmlns:a16="http://schemas.microsoft.com/office/drawing/2014/main" id="{24B3BCF4-D027-4D9E-B633-7507B87A7FE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49" name="Line 150">
              <a:extLst>
                <a:ext uri="{FF2B5EF4-FFF2-40B4-BE49-F238E27FC236}">
                  <a16:creationId xmlns:a16="http://schemas.microsoft.com/office/drawing/2014/main" id="{E078D174-B140-4DE5-93C6-00131A33BABE}"/>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nvGrpSpPr>
          <p:cNvPr id="136" name="Group 140">
            <a:extLst>
              <a:ext uri="{FF2B5EF4-FFF2-40B4-BE49-F238E27FC236}">
                <a16:creationId xmlns:a16="http://schemas.microsoft.com/office/drawing/2014/main" id="{9F3EEC05-9ECD-49C9-82A4-6AA71D64A145}"/>
              </a:ext>
            </a:extLst>
          </p:cNvPr>
          <p:cNvGrpSpPr>
            <a:grpSpLocks/>
          </p:cNvGrpSpPr>
          <p:nvPr/>
        </p:nvGrpSpPr>
        <p:grpSpPr bwMode="auto">
          <a:xfrm rot="10800000" flipH="1" flipV="1">
            <a:off x="3879492" y="2935778"/>
            <a:ext cx="222250" cy="490538"/>
            <a:chOff x="2940" y="264"/>
            <a:chExt cx="300" cy="1452"/>
          </a:xfrm>
        </p:grpSpPr>
        <p:grpSp>
          <p:nvGrpSpPr>
            <p:cNvPr id="137" name="Group 141">
              <a:extLst>
                <a:ext uri="{FF2B5EF4-FFF2-40B4-BE49-F238E27FC236}">
                  <a16:creationId xmlns:a16="http://schemas.microsoft.com/office/drawing/2014/main" id="{C747F6F3-8840-44D9-8325-8F40AAE96E94}"/>
                </a:ext>
              </a:extLst>
            </p:cNvPr>
            <p:cNvGrpSpPr>
              <a:grpSpLocks/>
            </p:cNvGrpSpPr>
            <p:nvPr/>
          </p:nvGrpSpPr>
          <p:grpSpPr bwMode="auto">
            <a:xfrm>
              <a:off x="2940" y="264"/>
              <a:ext cx="252" cy="1368"/>
              <a:chOff x="3024" y="732"/>
              <a:chExt cx="252" cy="1368"/>
            </a:xfrm>
          </p:grpSpPr>
          <p:grpSp>
            <p:nvGrpSpPr>
              <p:cNvPr id="140" name="Group 142">
                <a:extLst>
                  <a:ext uri="{FF2B5EF4-FFF2-40B4-BE49-F238E27FC236}">
                    <a16:creationId xmlns:a16="http://schemas.microsoft.com/office/drawing/2014/main" id="{1694A5B2-AC06-4D50-B021-98581E0537B2}"/>
                  </a:ext>
                </a:extLst>
              </p:cNvPr>
              <p:cNvGrpSpPr>
                <a:grpSpLocks/>
              </p:cNvGrpSpPr>
              <p:nvPr/>
            </p:nvGrpSpPr>
            <p:grpSpPr bwMode="auto">
              <a:xfrm>
                <a:off x="3024" y="732"/>
                <a:ext cx="252" cy="1368"/>
                <a:chOff x="3168" y="1008"/>
                <a:chExt cx="484" cy="2448"/>
              </a:xfrm>
            </p:grpSpPr>
            <p:grpSp>
              <p:nvGrpSpPr>
                <p:cNvPr id="142" name="Group 143">
                  <a:extLst>
                    <a:ext uri="{FF2B5EF4-FFF2-40B4-BE49-F238E27FC236}">
                      <a16:creationId xmlns:a16="http://schemas.microsoft.com/office/drawing/2014/main" id="{E16015E1-81D6-417D-A661-A5EFC86573DD}"/>
                    </a:ext>
                  </a:extLst>
                </p:cNvPr>
                <p:cNvGrpSpPr>
                  <a:grpSpLocks/>
                </p:cNvGrpSpPr>
                <p:nvPr/>
              </p:nvGrpSpPr>
              <p:grpSpPr bwMode="auto">
                <a:xfrm>
                  <a:off x="3168" y="1008"/>
                  <a:ext cx="484" cy="2448"/>
                  <a:chOff x="2256" y="864"/>
                  <a:chExt cx="532" cy="2448"/>
                </a:xfrm>
              </p:grpSpPr>
              <p:sp>
                <p:nvSpPr>
                  <p:cNvPr id="145" name="Freeform 144">
                    <a:extLst>
                      <a:ext uri="{FF2B5EF4-FFF2-40B4-BE49-F238E27FC236}">
                        <a16:creationId xmlns:a16="http://schemas.microsoft.com/office/drawing/2014/main" id="{B468C615-8FF6-4BB5-BD84-16A23FCE13A0}"/>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6" name="Freeform 145">
                    <a:extLst>
                      <a:ext uri="{FF2B5EF4-FFF2-40B4-BE49-F238E27FC236}">
                        <a16:creationId xmlns:a16="http://schemas.microsoft.com/office/drawing/2014/main" id="{2D6BA09E-2F83-46D1-8254-63B0D089E64F}"/>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3" name="Freeform 146">
                  <a:extLst>
                    <a:ext uri="{FF2B5EF4-FFF2-40B4-BE49-F238E27FC236}">
                      <a16:creationId xmlns:a16="http://schemas.microsoft.com/office/drawing/2014/main" id="{D4F64A2A-1F39-4F5A-A68E-2D5D79512552}"/>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44" name="Freeform 147">
                  <a:extLst>
                    <a:ext uri="{FF2B5EF4-FFF2-40B4-BE49-F238E27FC236}">
                      <a16:creationId xmlns:a16="http://schemas.microsoft.com/office/drawing/2014/main" id="{280A536E-DF9D-4E94-B8C8-982A16255840}"/>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1" name="Line 148">
                <a:extLst>
                  <a:ext uri="{FF2B5EF4-FFF2-40B4-BE49-F238E27FC236}">
                    <a16:creationId xmlns:a16="http://schemas.microsoft.com/office/drawing/2014/main" id="{BC30D169-AA1B-433F-87D7-CB5D08DB194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8" name="AutoShape 149">
              <a:extLst>
                <a:ext uri="{FF2B5EF4-FFF2-40B4-BE49-F238E27FC236}">
                  <a16:creationId xmlns:a16="http://schemas.microsoft.com/office/drawing/2014/main" id="{C6BFD96D-825E-4A97-9E84-8F19D07F23C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39" name="Line 150">
              <a:extLst>
                <a:ext uri="{FF2B5EF4-FFF2-40B4-BE49-F238E27FC236}">
                  <a16:creationId xmlns:a16="http://schemas.microsoft.com/office/drawing/2014/main" id="{E8C1AEE2-CFCC-4CBA-AC19-7D6A3259706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12" name="Line 139">
            <a:extLst>
              <a:ext uri="{FF2B5EF4-FFF2-40B4-BE49-F238E27FC236}">
                <a16:creationId xmlns:a16="http://schemas.microsoft.com/office/drawing/2014/main" id="{CEFC8D76-C38A-4A60-88D0-300C66DEE42B}"/>
              </a:ext>
            </a:extLst>
          </p:cNvPr>
          <p:cNvSpPr>
            <a:spLocks noChangeShapeType="1"/>
          </p:cNvSpPr>
          <p:nvPr/>
        </p:nvSpPr>
        <p:spPr bwMode="auto">
          <a:xfrm rot="195006" flipV="1">
            <a:off x="5211122" y="3620694"/>
            <a:ext cx="15113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13" name="Line 139">
            <a:extLst>
              <a:ext uri="{FF2B5EF4-FFF2-40B4-BE49-F238E27FC236}">
                <a16:creationId xmlns:a16="http://schemas.microsoft.com/office/drawing/2014/main" id="{0585BD54-F7A9-4AD6-AA82-960A01B394F6}"/>
              </a:ext>
            </a:extLst>
          </p:cNvPr>
          <p:cNvSpPr>
            <a:spLocks noChangeShapeType="1"/>
          </p:cNvSpPr>
          <p:nvPr/>
        </p:nvSpPr>
        <p:spPr bwMode="auto">
          <a:xfrm rot="195006" flipV="1">
            <a:off x="3861293" y="3566260"/>
            <a:ext cx="15113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14" name="Gruppieren 213">
            <a:extLst>
              <a:ext uri="{FF2B5EF4-FFF2-40B4-BE49-F238E27FC236}">
                <a16:creationId xmlns:a16="http://schemas.microsoft.com/office/drawing/2014/main" id="{462DA749-F044-4E0F-996A-2E7C31BA26A5}"/>
              </a:ext>
            </a:extLst>
          </p:cNvPr>
          <p:cNvGrpSpPr/>
          <p:nvPr/>
        </p:nvGrpSpPr>
        <p:grpSpPr>
          <a:xfrm rot="18807534">
            <a:off x="3617520" y="2367296"/>
            <a:ext cx="467612" cy="358671"/>
            <a:chOff x="5145788" y="2740025"/>
            <a:chExt cx="467612" cy="358671"/>
          </a:xfrm>
        </p:grpSpPr>
        <p:grpSp>
          <p:nvGrpSpPr>
            <p:cNvPr id="215" name="Group 46">
              <a:extLst>
                <a:ext uri="{FF2B5EF4-FFF2-40B4-BE49-F238E27FC236}">
                  <a16:creationId xmlns:a16="http://schemas.microsoft.com/office/drawing/2014/main" id="{BF30D9B0-8E28-46E4-8A96-D85D0FE50357}"/>
                </a:ext>
              </a:extLst>
            </p:cNvPr>
            <p:cNvGrpSpPr>
              <a:grpSpLocks/>
            </p:cNvGrpSpPr>
            <p:nvPr/>
          </p:nvGrpSpPr>
          <p:grpSpPr bwMode="auto">
            <a:xfrm rot="-2652510">
              <a:off x="5300663" y="2740025"/>
              <a:ext cx="312737" cy="249238"/>
              <a:chOff x="4369" y="894"/>
              <a:chExt cx="230" cy="155"/>
            </a:xfrm>
          </p:grpSpPr>
          <p:sp>
            <p:nvSpPr>
              <p:cNvPr id="219" name="AutoShape 47">
                <a:extLst>
                  <a:ext uri="{FF2B5EF4-FFF2-40B4-BE49-F238E27FC236}">
                    <a16:creationId xmlns:a16="http://schemas.microsoft.com/office/drawing/2014/main" id="{3D86E1F3-44C8-4EE0-B9C1-B8CA7C443414}"/>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20" name="Line 48">
                <a:extLst>
                  <a:ext uri="{FF2B5EF4-FFF2-40B4-BE49-F238E27FC236}">
                    <a16:creationId xmlns:a16="http://schemas.microsoft.com/office/drawing/2014/main" id="{F9526E88-C08B-4E74-A967-9CD60E4ADD55}"/>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16" name="Group 43">
              <a:extLst>
                <a:ext uri="{FF2B5EF4-FFF2-40B4-BE49-F238E27FC236}">
                  <a16:creationId xmlns:a16="http://schemas.microsoft.com/office/drawing/2014/main" id="{B980FE3F-477B-4B79-9831-D8E95966FBBE}"/>
                </a:ext>
              </a:extLst>
            </p:cNvPr>
            <p:cNvGrpSpPr>
              <a:grpSpLocks/>
            </p:cNvGrpSpPr>
            <p:nvPr/>
          </p:nvGrpSpPr>
          <p:grpSpPr bwMode="auto">
            <a:xfrm rot="8174896" flipH="1" flipV="1">
              <a:off x="5145788" y="2935895"/>
              <a:ext cx="229951" cy="162801"/>
              <a:chOff x="4369" y="894"/>
              <a:chExt cx="230" cy="155"/>
            </a:xfrm>
            <a:solidFill>
              <a:schemeClr val="bg1"/>
            </a:solidFill>
          </p:grpSpPr>
          <p:sp>
            <p:nvSpPr>
              <p:cNvPr id="217" name="AutoShape 44">
                <a:extLst>
                  <a:ext uri="{FF2B5EF4-FFF2-40B4-BE49-F238E27FC236}">
                    <a16:creationId xmlns:a16="http://schemas.microsoft.com/office/drawing/2014/main" id="{4FCCD4C9-A5EC-4322-960C-1EDA7583826A}"/>
                  </a:ext>
                </a:extLst>
              </p:cNvPr>
              <p:cNvSpPr>
                <a:spLocks noChangeArrowheads="1"/>
              </p:cNvSpPr>
              <p:nvPr/>
            </p:nvSpPr>
            <p:spPr bwMode="auto">
              <a:xfrm>
                <a:off x="4384" y="894"/>
                <a:ext cx="215" cy="155"/>
              </a:xfrm>
              <a:prstGeom prst="triangle">
                <a:avLst>
                  <a:gd name="adj" fmla="val 50000"/>
                </a:avLst>
              </a:prstGeom>
              <a:grp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defRPr/>
                </a:pPr>
                <a:endParaRPr lang="de-DE" altLang="de-DE"/>
              </a:p>
            </p:txBody>
          </p:sp>
          <p:sp>
            <p:nvSpPr>
              <p:cNvPr id="218" name="Line 45">
                <a:extLst>
                  <a:ext uri="{FF2B5EF4-FFF2-40B4-BE49-F238E27FC236}">
                    <a16:creationId xmlns:a16="http://schemas.microsoft.com/office/drawing/2014/main" id="{C80D54AB-73F7-4AA4-94BE-EE1CA327EA18}"/>
                  </a:ext>
                </a:extLst>
              </p:cNvPr>
              <p:cNvSpPr>
                <a:spLocks noChangeShapeType="1"/>
              </p:cNvSpPr>
              <p:nvPr/>
            </p:nvSpPr>
            <p:spPr bwMode="auto">
              <a:xfrm>
                <a:off x="4369" y="902"/>
                <a:ext cx="120" cy="0"/>
              </a:xfrm>
              <a:prstGeom prst="line">
                <a:avLst/>
              </a:prstGeom>
              <a:gr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pPr>
                  <a:defRPr/>
                </a:pPr>
                <a:endParaRPr lang="de-DE"/>
              </a:p>
            </p:txBody>
          </p:sp>
        </p:grpSp>
      </p:grpSp>
      <p:sp>
        <p:nvSpPr>
          <p:cNvPr id="222" name="Text Box 121">
            <a:extLst>
              <a:ext uri="{FF2B5EF4-FFF2-40B4-BE49-F238E27FC236}">
                <a16:creationId xmlns:a16="http://schemas.microsoft.com/office/drawing/2014/main" id="{D197D324-4602-4A00-A832-7F5D92068656}"/>
              </a:ext>
            </a:extLst>
          </p:cNvPr>
          <p:cNvSpPr txBox="1">
            <a:spLocks noChangeArrowheads="1"/>
          </p:cNvSpPr>
          <p:nvPr/>
        </p:nvSpPr>
        <p:spPr bwMode="auto">
          <a:xfrm flipH="1">
            <a:off x="2731462" y="4361584"/>
            <a:ext cx="184852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endParaRPr lang="de-DE" altLang="de-DE" sz="1600" b="1" dirty="0"/>
          </a:p>
        </p:txBody>
      </p:sp>
      <p:grpSp>
        <p:nvGrpSpPr>
          <p:cNvPr id="17" name="Gruppieren 16">
            <a:extLst>
              <a:ext uri="{FF2B5EF4-FFF2-40B4-BE49-F238E27FC236}">
                <a16:creationId xmlns:a16="http://schemas.microsoft.com/office/drawing/2014/main" id="{C3FE6921-BE69-4693-A468-DA70BE7F8A1D}"/>
              </a:ext>
            </a:extLst>
          </p:cNvPr>
          <p:cNvGrpSpPr/>
          <p:nvPr/>
        </p:nvGrpSpPr>
        <p:grpSpPr>
          <a:xfrm flipH="1">
            <a:off x="4882823" y="2262460"/>
            <a:ext cx="822643" cy="1121524"/>
            <a:chOff x="5259742" y="2262460"/>
            <a:chExt cx="822643" cy="1121524"/>
          </a:xfrm>
        </p:grpSpPr>
        <p:grpSp>
          <p:nvGrpSpPr>
            <p:cNvPr id="223" name="Gruppieren 222">
              <a:extLst>
                <a:ext uri="{FF2B5EF4-FFF2-40B4-BE49-F238E27FC236}">
                  <a16:creationId xmlns:a16="http://schemas.microsoft.com/office/drawing/2014/main" id="{05EAE3A5-1EE3-44AB-AA54-8242F6EB36CC}"/>
                </a:ext>
              </a:extLst>
            </p:cNvPr>
            <p:cNvGrpSpPr/>
            <p:nvPr/>
          </p:nvGrpSpPr>
          <p:grpSpPr>
            <a:xfrm>
              <a:off x="5279152" y="2262460"/>
              <a:ext cx="803233" cy="1121524"/>
              <a:chOff x="1087216" y="2883153"/>
              <a:chExt cx="480497" cy="673843"/>
            </a:xfrm>
          </p:grpSpPr>
          <p:sp>
            <p:nvSpPr>
              <p:cNvPr id="224" name="Arc 153">
                <a:extLst>
                  <a:ext uri="{FF2B5EF4-FFF2-40B4-BE49-F238E27FC236}">
                    <a16:creationId xmlns:a16="http://schemas.microsoft.com/office/drawing/2014/main" id="{469F46DF-E78F-4AC3-A273-42DDC2758B4D}"/>
                  </a:ext>
                </a:extLst>
              </p:cNvPr>
              <p:cNvSpPr>
                <a:spLocks/>
              </p:cNvSpPr>
              <p:nvPr/>
            </p:nvSpPr>
            <p:spPr bwMode="auto">
              <a:xfrm rot="3150077" flipH="1">
                <a:off x="1119265" y="3108549"/>
                <a:ext cx="673843" cy="223052"/>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25" name="AutoShape 154">
                <a:extLst>
                  <a:ext uri="{FF2B5EF4-FFF2-40B4-BE49-F238E27FC236}">
                    <a16:creationId xmlns:a16="http://schemas.microsoft.com/office/drawing/2014/main" id="{33275FCD-C097-49A9-89F2-74101FC02D58}"/>
                  </a:ext>
                </a:extLst>
              </p:cNvPr>
              <p:cNvSpPr>
                <a:spLocks noChangeArrowheads="1"/>
              </p:cNvSpPr>
              <p:nvPr/>
            </p:nvSpPr>
            <p:spPr bwMode="auto">
              <a:xfrm rot="13950077">
                <a:off x="1093955" y="2979612"/>
                <a:ext cx="88664" cy="102142"/>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226" name="Gruppieren 225">
              <a:extLst>
                <a:ext uri="{FF2B5EF4-FFF2-40B4-BE49-F238E27FC236}">
                  <a16:creationId xmlns:a16="http://schemas.microsoft.com/office/drawing/2014/main" id="{32013261-D0AF-40EC-A12A-1508CEEC770C}"/>
                </a:ext>
              </a:extLst>
            </p:cNvPr>
            <p:cNvGrpSpPr/>
            <p:nvPr/>
          </p:nvGrpSpPr>
          <p:grpSpPr>
            <a:xfrm rot="20847636">
              <a:off x="5348763" y="2564307"/>
              <a:ext cx="480497" cy="673843"/>
              <a:chOff x="1087216" y="2883153"/>
              <a:chExt cx="480497" cy="673843"/>
            </a:xfrm>
          </p:grpSpPr>
          <p:sp>
            <p:nvSpPr>
              <p:cNvPr id="227" name="Arc 153">
                <a:extLst>
                  <a:ext uri="{FF2B5EF4-FFF2-40B4-BE49-F238E27FC236}">
                    <a16:creationId xmlns:a16="http://schemas.microsoft.com/office/drawing/2014/main" id="{B3618F2A-5FFE-44DF-A578-53092CE71963}"/>
                  </a:ext>
                </a:extLst>
              </p:cNvPr>
              <p:cNvSpPr>
                <a:spLocks/>
              </p:cNvSpPr>
              <p:nvPr/>
            </p:nvSpPr>
            <p:spPr bwMode="auto">
              <a:xfrm rot="3150077" flipH="1">
                <a:off x="1119265" y="3108549"/>
                <a:ext cx="673843" cy="223052"/>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28" name="AutoShape 154">
                <a:extLst>
                  <a:ext uri="{FF2B5EF4-FFF2-40B4-BE49-F238E27FC236}">
                    <a16:creationId xmlns:a16="http://schemas.microsoft.com/office/drawing/2014/main" id="{2677E239-E33B-41CA-A893-8DCBA147F41D}"/>
                  </a:ext>
                </a:extLst>
              </p:cNvPr>
              <p:cNvSpPr>
                <a:spLocks noChangeArrowheads="1"/>
              </p:cNvSpPr>
              <p:nvPr/>
            </p:nvSpPr>
            <p:spPr bwMode="auto">
              <a:xfrm rot="13950077">
                <a:off x="1093955" y="2979612"/>
                <a:ext cx="88664" cy="102142"/>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cxnSp>
          <p:nvCxnSpPr>
            <p:cNvPr id="7" name="Gerader Verbinder 6">
              <a:extLst>
                <a:ext uri="{FF2B5EF4-FFF2-40B4-BE49-F238E27FC236}">
                  <a16:creationId xmlns:a16="http://schemas.microsoft.com/office/drawing/2014/main" id="{4B3E5A6D-EC6F-4DEB-BD70-C795F304EB01}"/>
                </a:ext>
              </a:extLst>
            </p:cNvPr>
            <p:cNvCxnSpPr>
              <a:cxnSpLocks/>
            </p:cNvCxnSpPr>
            <p:nvPr/>
          </p:nvCxnSpPr>
          <p:spPr bwMode="auto">
            <a:xfrm>
              <a:off x="5259742" y="2507905"/>
              <a:ext cx="0" cy="282386"/>
            </a:xfrm>
            <a:prstGeom prst="line">
              <a:avLst/>
            </a:prstGeom>
            <a:solidFill>
              <a:schemeClr val="accent1"/>
            </a:solidFill>
            <a:ln w="158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32" name="Text Box 1174">
            <a:extLst>
              <a:ext uri="{FF2B5EF4-FFF2-40B4-BE49-F238E27FC236}">
                <a16:creationId xmlns:a16="http://schemas.microsoft.com/office/drawing/2014/main" id="{CF9867F7-0C57-4DE7-BD33-A4AEBD915913}"/>
              </a:ext>
            </a:extLst>
          </p:cNvPr>
          <p:cNvSpPr txBox="1">
            <a:spLocks noChangeArrowheads="1"/>
          </p:cNvSpPr>
          <p:nvPr/>
        </p:nvSpPr>
        <p:spPr bwMode="auto">
          <a:xfrm rot="16200000" flipH="1">
            <a:off x="3603313" y="2340626"/>
            <a:ext cx="1333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        )</a:t>
            </a:r>
          </a:p>
        </p:txBody>
      </p:sp>
      <p:cxnSp>
        <p:nvCxnSpPr>
          <p:cNvPr id="10" name="Gerader Verbinder 9">
            <a:extLst>
              <a:ext uri="{FF2B5EF4-FFF2-40B4-BE49-F238E27FC236}">
                <a16:creationId xmlns:a16="http://schemas.microsoft.com/office/drawing/2014/main" id="{FAC21F79-AFB5-4609-A1CC-327FE3012209}"/>
              </a:ext>
            </a:extLst>
          </p:cNvPr>
          <p:cNvCxnSpPr>
            <a:cxnSpLocks/>
          </p:cNvCxnSpPr>
          <p:nvPr/>
        </p:nvCxnSpPr>
        <p:spPr bwMode="auto">
          <a:xfrm>
            <a:off x="3690755" y="2419270"/>
            <a:ext cx="0" cy="389644"/>
          </a:xfrm>
          <a:prstGeom prst="line">
            <a:avLst/>
          </a:prstGeom>
          <a:solidFill>
            <a:schemeClr val="accent1"/>
          </a:solidFill>
          <a:ln w="158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5" name="Gruppieren 14">
            <a:extLst>
              <a:ext uri="{FF2B5EF4-FFF2-40B4-BE49-F238E27FC236}">
                <a16:creationId xmlns:a16="http://schemas.microsoft.com/office/drawing/2014/main" id="{1CAA148F-4BB6-4338-9AE2-FF26C7359857}"/>
              </a:ext>
            </a:extLst>
          </p:cNvPr>
          <p:cNvGrpSpPr/>
          <p:nvPr/>
        </p:nvGrpSpPr>
        <p:grpSpPr>
          <a:xfrm>
            <a:off x="4126297" y="2312248"/>
            <a:ext cx="286475" cy="609336"/>
            <a:chOff x="6474338" y="2877509"/>
            <a:chExt cx="286475" cy="609336"/>
          </a:xfrm>
        </p:grpSpPr>
        <p:grpSp>
          <p:nvGrpSpPr>
            <p:cNvPr id="236" name="Group 43">
              <a:extLst>
                <a:ext uri="{FF2B5EF4-FFF2-40B4-BE49-F238E27FC236}">
                  <a16:creationId xmlns:a16="http://schemas.microsoft.com/office/drawing/2014/main" id="{4FC4B25A-1BC6-40DA-888D-26F5EE17531C}"/>
                </a:ext>
              </a:extLst>
            </p:cNvPr>
            <p:cNvGrpSpPr>
              <a:grpSpLocks/>
            </p:cNvGrpSpPr>
            <p:nvPr/>
          </p:nvGrpSpPr>
          <p:grpSpPr bwMode="auto">
            <a:xfrm rot="5323926" flipH="1" flipV="1">
              <a:off x="6455219" y="2937040"/>
              <a:ext cx="365125" cy="246063"/>
              <a:chOff x="4369" y="894"/>
              <a:chExt cx="230" cy="155"/>
            </a:xfrm>
          </p:grpSpPr>
          <p:sp>
            <p:nvSpPr>
              <p:cNvPr id="237" name="AutoShape 44">
                <a:extLst>
                  <a:ext uri="{FF2B5EF4-FFF2-40B4-BE49-F238E27FC236}">
                    <a16:creationId xmlns:a16="http://schemas.microsoft.com/office/drawing/2014/main" id="{E2D21B7F-FC78-4592-BA3C-ADA88400C546}"/>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38" name="Line 45">
                <a:extLst>
                  <a:ext uri="{FF2B5EF4-FFF2-40B4-BE49-F238E27FC236}">
                    <a16:creationId xmlns:a16="http://schemas.microsoft.com/office/drawing/2014/main" id="{E2075A0E-8162-4215-BD9B-40D01FE76330}"/>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39" name="Group 43">
              <a:extLst>
                <a:ext uri="{FF2B5EF4-FFF2-40B4-BE49-F238E27FC236}">
                  <a16:creationId xmlns:a16="http://schemas.microsoft.com/office/drawing/2014/main" id="{6D6F886A-522E-4A77-A558-DDCEB6B8108E}"/>
                </a:ext>
              </a:extLst>
            </p:cNvPr>
            <p:cNvGrpSpPr>
              <a:grpSpLocks/>
            </p:cNvGrpSpPr>
            <p:nvPr/>
          </p:nvGrpSpPr>
          <p:grpSpPr bwMode="auto">
            <a:xfrm rot="5503559" flipH="1" flipV="1">
              <a:off x="6473162" y="3237588"/>
              <a:ext cx="306387" cy="163513"/>
              <a:chOff x="4369" y="899"/>
              <a:chExt cx="306" cy="155"/>
            </a:xfrm>
          </p:grpSpPr>
          <p:sp>
            <p:nvSpPr>
              <p:cNvPr id="240" name="AutoShape 44">
                <a:extLst>
                  <a:ext uri="{FF2B5EF4-FFF2-40B4-BE49-F238E27FC236}">
                    <a16:creationId xmlns:a16="http://schemas.microsoft.com/office/drawing/2014/main" id="{F1D046AF-58C4-4559-A098-C76641AFA72A}"/>
                  </a:ext>
                </a:extLst>
              </p:cNvPr>
              <p:cNvSpPr>
                <a:spLocks noChangeArrowheads="1"/>
              </p:cNvSpPr>
              <p:nvPr/>
            </p:nvSpPr>
            <p:spPr bwMode="auto">
              <a:xfrm>
                <a:off x="4460" y="899"/>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41" name="Line 45">
                <a:extLst>
                  <a:ext uri="{FF2B5EF4-FFF2-40B4-BE49-F238E27FC236}">
                    <a16:creationId xmlns:a16="http://schemas.microsoft.com/office/drawing/2014/main" id="{977EF33C-9A8F-4F2C-A43C-A836EAB1E25D}"/>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cxnSp>
          <p:nvCxnSpPr>
            <p:cNvPr id="14" name="Gerader Verbinder 13">
              <a:extLst>
                <a:ext uri="{FF2B5EF4-FFF2-40B4-BE49-F238E27FC236}">
                  <a16:creationId xmlns:a16="http://schemas.microsoft.com/office/drawing/2014/main" id="{2AD03F20-EB54-42C2-B72B-67951F7B093B}"/>
                </a:ext>
              </a:extLst>
            </p:cNvPr>
            <p:cNvCxnSpPr/>
            <p:nvPr/>
          </p:nvCxnSpPr>
          <p:spPr bwMode="auto">
            <a:xfrm>
              <a:off x="6474338" y="2993963"/>
              <a:ext cx="0" cy="492882"/>
            </a:xfrm>
            <a:prstGeom prst="line">
              <a:avLst/>
            </a:prstGeom>
            <a:solidFill>
              <a:schemeClr val="accent1"/>
            </a:solidFill>
            <a:ln w="158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46" name="Text Box 121">
            <a:extLst>
              <a:ext uri="{FF2B5EF4-FFF2-40B4-BE49-F238E27FC236}">
                <a16:creationId xmlns:a16="http://schemas.microsoft.com/office/drawing/2014/main" id="{08BC9D8D-B796-46BB-A247-B084BB9436BA}"/>
              </a:ext>
            </a:extLst>
          </p:cNvPr>
          <p:cNvSpPr txBox="1">
            <a:spLocks noChangeArrowheads="1"/>
          </p:cNvSpPr>
          <p:nvPr/>
        </p:nvSpPr>
        <p:spPr bwMode="auto">
          <a:xfrm flipH="1">
            <a:off x="5888189" y="2367839"/>
            <a:ext cx="94728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1 ½ roll </a:t>
            </a:r>
          </a:p>
        </p:txBody>
      </p:sp>
      <p:pic>
        <p:nvPicPr>
          <p:cNvPr id="249" name="Picture 329" descr="messerflugflieger2">
            <a:extLst>
              <a:ext uri="{FF2B5EF4-FFF2-40B4-BE49-F238E27FC236}">
                <a16:creationId xmlns:a16="http://schemas.microsoft.com/office/drawing/2014/main" id="{842CBDEC-A7A2-4254-9F87-65746B52235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3971745" y="3690686"/>
            <a:ext cx="1203325" cy="1423987"/>
          </a:xfrm>
          <a:prstGeom prst="rect">
            <a:avLst/>
          </a:prstGeom>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blinds(horizontal)">
                                      <p:cBhvr>
                                        <p:cTn id="7" dur="500"/>
                                        <p:tgtEl>
                                          <p:spTgt spid="118"/>
                                        </p:tgtEl>
                                      </p:cBhvr>
                                    </p:animEffect>
                                  </p:childTnLst>
                                </p:cTn>
                              </p:par>
                            </p:childTnLst>
                          </p:cTn>
                        </p:par>
                        <p:par>
                          <p:cTn id="8" fill="hold">
                            <p:stCondLst>
                              <p:cond delay="500"/>
                            </p:stCondLst>
                            <p:childTnLst>
                              <p:par>
                                <p:cTn id="9" presetID="3" presetClass="entr" presetSubtype="10" fill="hold" grpId="0" nodeType="afterEffect">
                                  <p:stCondLst>
                                    <p:cond delay="0"/>
                                  </p:stCondLst>
                                  <p:childTnLst>
                                    <p:set>
                                      <p:cBhvr>
                                        <p:cTn id="10" dur="1" fill="hold">
                                          <p:stCondLst>
                                            <p:cond delay="0"/>
                                          </p:stCondLst>
                                        </p:cTn>
                                        <p:tgtEl>
                                          <p:spTgt spid="222"/>
                                        </p:tgtEl>
                                        <p:attrNameLst>
                                          <p:attrName>style.visibility</p:attrName>
                                        </p:attrNameLst>
                                      </p:cBhvr>
                                      <p:to>
                                        <p:strVal val="visible"/>
                                      </p:to>
                                    </p:set>
                                    <p:animEffect transition="in" filter="blinds(horizontal)">
                                      <p:cBhvr>
                                        <p:cTn id="11" dur="1000"/>
                                        <p:tgtEl>
                                          <p:spTgt spid="222"/>
                                        </p:tgtEl>
                                      </p:cBhvr>
                                    </p:animEffect>
                                  </p:childTnLst>
                                </p:cTn>
                              </p:par>
                              <p:par>
                                <p:cTn id="12" presetID="3" presetClass="entr" presetSubtype="10" fill="hold" nodeType="withEffect">
                                  <p:stCondLst>
                                    <p:cond delay="0"/>
                                  </p:stCondLst>
                                  <p:childTnLst>
                                    <p:set>
                                      <p:cBhvr>
                                        <p:cTn id="13" dur="1" fill="hold">
                                          <p:stCondLst>
                                            <p:cond delay="0"/>
                                          </p:stCondLst>
                                        </p:cTn>
                                        <p:tgtEl>
                                          <p:spTgt spid="249"/>
                                        </p:tgtEl>
                                        <p:attrNameLst>
                                          <p:attrName>style.visibility</p:attrName>
                                        </p:attrNameLst>
                                      </p:cBhvr>
                                      <p:to>
                                        <p:strVal val="visible"/>
                                      </p:to>
                                    </p:set>
                                    <p:animEffect transition="in" filter="blinds(horizontal)">
                                      <p:cBhvr>
                                        <p:cTn id="14" dur="1000"/>
                                        <p:tgtEl>
                                          <p:spTgt spid="249"/>
                                        </p:tgtEl>
                                      </p:cBhvr>
                                    </p:animEffect>
                                  </p:childTnLst>
                                </p:cTn>
                              </p:par>
                            </p:childTnLst>
                          </p:cTn>
                        </p:par>
                        <p:par>
                          <p:cTn id="15" fill="hold">
                            <p:stCondLst>
                              <p:cond delay="1500"/>
                            </p:stCondLst>
                            <p:childTnLst>
                              <p:par>
                                <p:cTn id="16" presetID="3" presetClass="exit" presetSubtype="10" fill="hold" nodeType="afterEffect">
                                  <p:stCondLst>
                                    <p:cond delay="0"/>
                                  </p:stCondLst>
                                  <p:childTnLst>
                                    <p:animEffect transition="out" filter="blinds(horizontal)">
                                      <p:cBhvr>
                                        <p:cTn id="17" dur="1000"/>
                                        <p:tgtEl>
                                          <p:spTgt spid="249"/>
                                        </p:tgtEl>
                                      </p:cBhvr>
                                    </p:animEffect>
                                    <p:set>
                                      <p:cBhvr>
                                        <p:cTn id="18" dur="1" fill="hold">
                                          <p:stCondLst>
                                            <p:cond delay="999"/>
                                          </p:stCondLst>
                                        </p:cTn>
                                        <p:tgtEl>
                                          <p:spTgt spid="249"/>
                                        </p:tgtEl>
                                        <p:attrNameLst>
                                          <p:attrName>style.visibility</p:attrName>
                                        </p:attrNameLst>
                                      </p:cBhvr>
                                      <p:to>
                                        <p:strVal val="hidden"/>
                                      </p:to>
                                    </p:set>
                                  </p:childTnLst>
                                </p:cTn>
                              </p:par>
                            </p:childTnLst>
                          </p:cTn>
                        </p:par>
                        <p:par>
                          <p:cTn id="19" fill="hold">
                            <p:stCondLst>
                              <p:cond delay="2500"/>
                            </p:stCondLst>
                            <p:childTnLst>
                              <p:par>
                                <p:cTn id="20" presetID="3" presetClass="entr" presetSubtype="10" fill="hold" grpId="0" nodeType="afterEffect">
                                  <p:stCondLst>
                                    <p:cond delay="0"/>
                                  </p:stCondLst>
                                  <p:childTnLst>
                                    <p:set>
                                      <p:cBhvr>
                                        <p:cTn id="21" dur="1" fill="hold">
                                          <p:stCondLst>
                                            <p:cond delay="0"/>
                                          </p:stCondLst>
                                        </p:cTn>
                                        <p:tgtEl>
                                          <p:spTgt spid="246"/>
                                        </p:tgtEl>
                                        <p:attrNameLst>
                                          <p:attrName>style.visibility</p:attrName>
                                        </p:attrNameLst>
                                      </p:cBhvr>
                                      <p:to>
                                        <p:strVal val="visible"/>
                                      </p:to>
                                    </p:set>
                                    <p:animEffect transition="in" filter="blinds(horizontal)">
                                      <p:cBhvr>
                                        <p:cTn id="22" dur="5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222" grpId="0"/>
      <p:bldP spid="24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2594EA80-2EFB-458B-9292-4748AC77EAE6}"/>
              </a:ext>
            </a:extLst>
          </p:cNvPr>
          <p:cNvGrpSpPr/>
          <p:nvPr/>
        </p:nvGrpSpPr>
        <p:grpSpPr>
          <a:xfrm>
            <a:off x="2391430" y="1106442"/>
            <a:ext cx="4570150" cy="3224555"/>
            <a:chOff x="2191934" y="1106442"/>
            <a:chExt cx="4935515" cy="2947542"/>
          </a:xfrm>
        </p:grpSpPr>
        <p:sp>
          <p:nvSpPr>
            <p:cNvPr id="108" name="Line 100">
              <a:extLst>
                <a:ext uri="{FF2B5EF4-FFF2-40B4-BE49-F238E27FC236}">
                  <a16:creationId xmlns:a16="http://schemas.microsoft.com/office/drawing/2014/main" id="{17640077-2384-4B8D-A7B3-3007ADB9170E}"/>
                </a:ext>
              </a:extLst>
            </p:cNvPr>
            <p:cNvSpPr>
              <a:spLocks noChangeShapeType="1"/>
            </p:cNvSpPr>
            <p:nvPr/>
          </p:nvSpPr>
          <p:spPr bwMode="auto">
            <a:xfrm rot="10800000" flipH="1" flipV="1">
              <a:off x="2191934" y="1106442"/>
              <a:ext cx="961069" cy="240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0" name="Line 101">
              <a:extLst>
                <a:ext uri="{FF2B5EF4-FFF2-40B4-BE49-F238E27FC236}">
                  <a16:creationId xmlns:a16="http://schemas.microsoft.com/office/drawing/2014/main" id="{7B429DC5-C3A1-4C20-A7D2-6F87036B0752}"/>
                </a:ext>
              </a:extLst>
            </p:cNvPr>
            <p:cNvSpPr>
              <a:spLocks noChangeShapeType="1"/>
            </p:cNvSpPr>
            <p:nvPr/>
          </p:nvSpPr>
          <p:spPr bwMode="auto">
            <a:xfrm rot="10800000" flipH="1">
              <a:off x="3899772" y="1831298"/>
              <a:ext cx="7014" cy="149085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1" name="Arc 102">
              <a:extLst>
                <a:ext uri="{FF2B5EF4-FFF2-40B4-BE49-F238E27FC236}">
                  <a16:creationId xmlns:a16="http://schemas.microsoft.com/office/drawing/2014/main" id="{8A9DB965-FCBA-46EB-A119-1F8E1A9D6D51}"/>
                </a:ext>
              </a:extLst>
            </p:cNvPr>
            <p:cNvSpPr>
              <a:spLocks/>
            </p:cNvSpPr>
            <p:nvPr/>
          </p:nvSpPr>
          <p:spPr bwMode="auto">
            <a:xfrm rot="21519545" flipH="1" flipV="1">
              <a:off x="3915571" y="3313679"/>
              <a:ext cx="1484795" cy="740305"/>
            </a:xfrm>
            <a:custGeom>
              <a:avLst/>
              <a:gdLst>
                <a:gd name="T0" fmla="*/ 0 w 43134"/>
                <a:gd name="T1" fmla="*/ 2147483646 h 21600"/>
                <a:gd name="T2" fmla="*/ 2147483646 w 43134"/>
                <a:gd name="T3" fmla="*/ 2147483646 h 21600"/>
                <a:gd name="T4" fmla="*/ 2147483646 w 43134"/>
                <a:gd name="T5" fmla="*/ 2147483646 h 21600"/>
                <a:gd name="T6" fmla="*/ 0 60000 65536"/>
                <a:gd name="T7" fmla="*/ 0 60000 65536"/>
                <a:gd name="T8" fmla="*/ 0 60000 65536"/>
              </a:gdLst>
              <a:ahLst/>
              <a:cxnLst>
                <a:cxn ang="T6">
                  <a:pos x="T0" y="T1"/>
                </a:cxn>
                <a:cxn ang="T7">
                  <a:pos x="T2" y="T3"/>
                </a:cxn>
                <a:cxn ang="T8">
                  <a:pos x="T4" y="T5"/>
                </a:cxn>
              </a:cxnLst>
              <a:rect l="0" t="0" r="r" b="b"/>
              <a:pathLst>
                <a:path w="43134" h="21600" fill="none" extrusionOk="0">
                  <a:moveTo>
                    <a:pt x="-1" y="19913"/>
                  </a:moveTo>
                  <a:cubicBezTo>
                    <a:pt x="880" y="8672"/>
                    <a:pt x="10258" y="0"/>
                    <a:pt x="21534" y="0"/>
                  </a:cubicBezTo>
                  <a:cubicBezTo>
                    <a:pt x="33463" y="0"/>
                    <a:pt x="43134" y="9670"/>
                    <a:pt x="43134" y="21600"/>
                  </a:cubicBezTo>
                </a:path>
                <a:path w="43134" h="21600" stroke="0" extrusionOk="0">
                  <a:moveTo>
                    <a:pt x="-1" y="19913"/>
                  </a:moveTo>
                  <a:cubicBezTo>
                    <a:pt x="880" y="8672"/>
                    <a:pt x="10258" y="0"/>
                    <a:pt x="21534" y="0"/>
                  </a:cubicBezTo>
                  <a:cubicBezTo>
                    <a:pt x="33463" y="0"/>
                    <a:pt x="43134" y="9670"/>
                    <a:pt x="43134" y="21600"/>
                  </a:cubicBezTo>
                  <a:lnTo>
                    <a:pt x="21534" y="21600"/>
                  </a:lnTo>
                  <a:lnTo>
                    <a:pt x="-1" y="19913"/>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2" name="Arc 104">
              <a:extLst>
                <a:ext uri="{FF2B5EF4-FFF2-40B4-BE49-F238E27FC236}">
                  <a16:creationId xmlns:a16="http://schemas.microsoft.com/office/drawing/2014/main" id="{ED3FEA9A-AA94-4B2B-82AF-1F56C6A3ACD6}"/>
                </a:ext>
              </a:extLst>
            </p:cNvPr>
            <p:cNvSpPr>
              <a:spLocks/>
            </p:cNvSpPr>
            <p:nvPr/>
          </p:nvSpPr>
          <p:spPr bwMode="auto">
            <a:xfrm rot="16200000" flipV="1">
              <a:off x="3144319" y="1132142"/>
              <a:ext cx="773421" cy="756053"/>
            </a:xfrm>
            <a:custGeom>
              <a:avLst/>
              <a:gdLst>
                <a:gd name="T0" fmla="*/ 0 w 22906"/>
                <a:gd name="T1" fmla="*/ 2147483646 h 23840"/>
                <a:gd name="T2" fmla="*/ 2147483646 w 22906"/>
                <a:gd name="T3" fmla="*/ 2147483646 h 23840"/>
                <a:gd name="T4" fmla="*/ 2147483646 w 22906"/>
                <a:gd name="T5" fmla="*/ 2147483646 h 23840"/>
                <a:gd name="T6" fmla="*/ 0 60000 65536"/>
                <a:gd name="T7" fmla="*/ 0 60000 65536"/>
                <a:gd name="T8" fmla="*/ 0 60000 65536"/>
              </a:gdLst>
              <a:ahLst/>
              <a:cxnLst>
                <a:cxn ang="T6">
                  <a:pos x="T0" y="T1"/>
                </a:cxn>
                <a:cxn ang="T7">
                  <a:pos x="T2" y="T3"/>
                </a:cxn>
                <a:cxn ang="T8">
                  <a:pos x="T4" y="T5"/>
                </a:cxn>
              </a:cxnLst>
              <a:rect l="0" t="0" r="r" b="b"/>
              <a:pathLst>
                <a:path w="22906" h="23840" fill="none" extrusionOk="0">
                  <a:moveTo>
                    <a:pt x="-1" y="39"/>
                  </a:moveTo>
                  <a:cubicBezTo>
                    <a:pt x="434" y="13"/>
                    <a:pt x="870" y="0"/>
                    <a:pt x="1306" y="0"/>
                  </a:cubicBezTo>
                  <a:cubicBezTo>
                    <a:pt x="13235" y="0"/>
                    <a:pt x="22906" y="9670"/>
                    <a:pt x="22906" y="21600"/>
                  </a:cubicBezTo>
                  <a:cubicBezTo>
                    <a:pt x="22906" y="22348"/>
                    <a:pt x="22867" y="23095"/>
                    <a:pt x="22789" y="23839"/>
                  </a:cubicBezTo>
                </a:path>
                <a:path w="22906" h="23840" stroke="0" extrusionOk="0">
                  <a:moveTo>
                    <a:pt x="-1" y="39"/>
                  </a:moveTo>
                  <a:cubicBezTo>
                    <a:pt x="434" y="13"/>
                    <a:pt x="870" y="0"/>
                    <a:pt x="1306" y="0"/>
                  </a:cubicBezTo>
                  <a:cubicBezTo>
                    <a:pt x="13235" y="0"/>
                    <a:pt x="22906" y="9670"/>
                    <a:pt x="22906" y="21600"/>
                  </a:cubicBezTo>
                  <a:cubicBezTo>
                    <a:pt x="22906" y="22348"/>
                    <a:pt x="22867" y="23095"/>
                    <a:pt x="22789" y="23839"/>
                  </a:cubicBezTo>
                  <a:lnTo>
                    <a:pt x="1306" y="21600"/>
                  </a:lnTo>
                  <a:lnTo>
                    <a:pt x="-1" y="39"/>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13" name="Line 105">
              <a:extLst>
                <a:ext uri="{FF2B5EF4-FFF2-40B4-BE49-F238E27FC236}">
                  <a16:creationId xmlns:a16="http://schemas.microsoft.com/office/drawing/2014/main" id="{5B898792-F3A8-43D0-AC89-FAE25CC6F652}"/>
                </a:ext>
              </a:extLst>
            </p:cNvPr>
            <p:cNvSpPr>
              <a:spLocks noChangeShapeType="1"/>
            </p:cNvSpPr>
            <p:nvPr/>
          </p:nvSpPr>
          <p:spPr bwMode="auto">
            <a:xfrm rot="10800000" flipH="1">
              <a:off x="5383823" y="1936738"/>
              <a:ext cx="23832" cy="143418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09" name="Arc 104">
              <a:extLst>
                <a:ext uri="{FF2B5EF4-FFF2-40B4-BE49-F238E27FC236}">
                  <a16:creationId xmlns:a16="http://schemas.microsoft.com/office/drawing/2014/main" id="{E7414C7B-BDF3-4699-83D9-38DA546C7782}"/>
                </a:ext>
              </a:extLst>
            </p:cNvPr>
            <p:cNvSpPr>
              <a:spLocks/>
            </p:cNvSpPr>
            <p:nvPr/>
          </p:nvSpPr>
          <p:spPr bwMode="auto">
            <a:xfrm rot="5400000" flipH="1" flipV="1">
              <a:off x="5398603" y="1167122"/>
              <a:ext cx="773421" cy="756053"/>
            </a:xfrm>
            <a:custGeom>
              <a:avLst/>
              <a:gdLst>
                <a:gd name="T0" fmla="*/ 0 w 22906"/>
                <a:gd name="T1" fmla="*/ 2147483646 h 23840"/>
                <a:gd name="T2" fmla="*/ 2147483646 w 22906"/>
                <a:gd name="T3" fmla="*/ 2147483646 h 23840"/>
                <a:gd name="T4" fmla="*/ 2147483646 w 22906"/>
                <a:gd name="T5" fmla="*/ 2147483646 h 23840"/>
                <a:gd name="T6" fmla="*/ 0 60000 65536"/>
                <a:gd name="T7" fmla="*/ 0 60000 65536"/>
                <a:gd name="T8" fmla="*/ 0 60000 65536"/>
              </a:gdLst>
              <a:ahLst/>
              <a:cxnLst>
                <a:cxn ang="T6">
                  <a:pos x="T0" y="T1"/>
                </a:cxn>
                <a:cxn ang="T7">
                  <a:pos x="T2" y="T3"/>
                </a:cxn>
                <a:cxn ang="T8">
                  <a:pos x="T4" y="T5"/>
                </a:cxn>
              </a:cxnLst>
              <a:rect l="0" t="0" r="r" b="b"/>
              <a:pathLst>
                <a:path w="22906" h="23840" fill="none" extrusionOk="0">
                  <a:moveTo>
                    <a:pt x="-1" y="39"/>
                  </a:moveTo>
                  <a:cubicBezTo>
                    <a:pt x="434" y="13"/>
                    <a:pt x="870" y="0"/>
                    <a:pt x="1306" y="0"/>
                  </a:cubicBezTo>
                  <a:cubicBezTo>
                    <a:pt x="13235" y="0"/>
                    <a:pt x="22906" y="9670"/>
                    <a:pt x="22906" y="21600"/>
                  </a:cubicBezTo>
                  <a:cubicBezTo>
                    <a:pt x="22906" y="22348"/>
                    <a:pt x="22867" y="23095"/>
                    <a:pt x="22789" y="23839"/>
                  </a:cubicBezTo>
                </a:path>
                <a:path w="22906" h="23840" stroke="0" extrusionOk="0">
                  <a:moveTo>
                    <a:pt x="-1" y="39"/>
                  </a:moveTo>
                  <a:cubicBezTo>
                    <a:pt x="434" y="13"/>
                    <a:pt x="870" y="0"/>
                    <a:pt x="1306" y="0"/>
                  </a:cubicBezTo>
                  <a:cubicBezTo>
                    <a:pt x="13235" y="0"/>
                    <a:pt x="22906" y="9670"/>
                    <a:pt x="22906" y="21600"/>
                  </a:cubicBezTo>
                  <a:cubicBezTo>
                    <a:pt x="22906" y="22348"/>
                    <a:pt x="22867" y="23095"/>
                    <a:pt x="22789" y="23839"/>
                  </a:cubicBezTo>
                  <a:lnTo>
                    <a:pt x="1306" y="21600"/>
                  </a:lnTo>
                  <a:lnTo>
                    <a:pt x="-1" y="39"/>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10" name="Line 100">
              <a:extLst>
                <a:ext uri="{FF2B5EF4-FFF2-40B4-BE49-F238E27FC236}">
                  <a16:creationId xmlns:a16="http://schemas.microsoft.com/office/drawing/2014/main" id="{34F1261B-0B3C-4278-AC22-7BB50D322727}"/>
                </a:ext>
              </a:extLst>
            </p:cNvPr>
            <p:cNvSpPr>
              <a:spLocks noChangeShapeType="1"/>
            </p:cNvSpPr>
            <p:nvPr/>
          </p:nvSpPr>
          <p:spPr bwMode="auto">
            <a:xfrm rot="10800000" flipH="1" flipV="1">
              <a:off x="6166380" y="1160525"/>
              <a:ext cx="961069" cy="2406"/>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dirty="0"/>
            </a:p>
          </p:txBody>
        </p:sp>
      </p:grpSp>
      <p:sp>
        <p:nvSpPr>
          <p:cNvPr id="22530" name="Text Box 3">
            <a:extLst>
              <a:ext uri="{FF2B5EF4-FFF2-40B4-BE49-F238E27FC236}">
                <a16:creationId xmlns:a16="http://schemas.microsoft.com/office/drawing/2014/main" id="{DEBEB8F1-603B-4E78-AAB3-2DEBC9D98CE9}"/>
              </a:ext>
            </a:extLst>
          </p:cNvPr>
          <p:cNvSpPr txBox="1">
            <a:spLocks noChangeArrowheads="1"/>
          </p:cNvSpPr>
          <p:nvPr/>
        </p:nvSpPr>
        <p:spPr bwMode="auto">
          <a:xfrm>
            <a:off x="8051800" y="6529388"/>
            <a:ext cx="9398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F-25.05.02</a:t>
            </a:r>
          </a:p>
        </p:txBody>
      </p:sp>
      <p:sp>
        <p:nvSpPr>
          <p:cNvPr id="22532" name="Text Box 2">
            <a:extLst>
              <a:ext uri="{FF2B5EF4-FFF2-40B4-BE49-F238E27FC236}">
                <a16:creationId xmlns:a16="http://schemas.microsoft.com/office/drawing/2014/main" id="{215D09EA-3949-4474-88DC-93B895722AB9}"/>
              </a:ext>
            </a:extLst>
          </p:cNvPr>
          <p:cNvSpPr txBox="1">
            <a:spLocks noChangeArrowheads="1"/>
          </p:cNvSpPr>
          <p:nvPr/>
        </p:nvSpPr>
        <p:spPr bwMode="auto">
          <a:xfrm>
            <a:off x="1647824" y="177800"/>
            <a:ext cx="7275513" cy="1003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F-25.05 </a:t>
            </a:r>
            <a:r>
              <a:rPr lang="en-US" sz="2000" b="1" dirty="0"/>
              <a:t>Pull Pull Push Humpty Bump with one and half 	   snap roll, half roll integrated, one and a half roll. </a:t>
            </a:r>
            <a:br>
              <a:rPr lang="en-US" sz="2000" b="1" dirty="0"/>
            </a:br>
            <a:endParaRPr lang="de-DE" altLang="de-DE" sz="2000" b="1" dirty="0"/>
          </a:p>
        </p:txBody>
      </p:sp>
      <p:grpSp>
        <p:nvGrpSpPr>
          <p:cNvPr id="5" name="Gruppieren 4">
            <a:extLst>
              <a:ext uri="{FF2B5EF4-FFF2-40B4-BE49-F238E27FC236}">
                <a16:creationId xmlns:a16="http://schemas.microsoft.com/office/drawing/2014/main" id="{0EB1DD40-044D-4CF3-9ABD-E645F5C90291}"/>
              </a:ext>
            </a:extLst>
          </p:cNvPr>
          <p:cNvGrpSpPr/>
          <p:nvPr/>
        </p:nvGrpSpPr>
        <p:grpSpPr>
          <a:xfrm rot="6039874" flipH="1">
            <a:off x="4183673" y="4079572"/>
            <a:ext cx="480497" cy="673843"/>
            <a:chOff x="1087216" y="2883153"/>
            <a:chExt cx="480497" cy="673843"/>
          </a:xfrm>
        </p:grpSpPr>
        <p:sp>
          <p:nvSpPr>
            <p:cNvPr id="121" name="Arc 153">
              <a:extLst>
                <a:ext uri="{FF2B5EF4-FFF2-40B4-BE49-F238E27FC236}">
                  <a16:creationId xmlns:a16="http://schemas.microsoft.com/office/drawing/2014/main" id="{9C75CA3B-1EB7-4DF8-A6CB-B4B186E4713F}"/>
                </a:ext>
              </a:extLst>
            </p:cNvPr>
            <p:cNvSpPr>
              <a:spLocks/>
            </p:cNvSpPr>
            <p:nvPr/>
          </p:nvSpPr>
          <p:spPr bwMode="auto">
            <a:xfrm rot="3150077" flipH="1">
              <a:off x="1119265" y="3108549"/>
              <a:ext cx="673843" cy="223052"/>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2" name="AutoShape 154">
              <a:extLst>
                <a:ext uri="{FF2B5EF4-FFF2-40B4-BE49-F238E27FC236}">
                  <a16:creationId xmlns:a16="http://schemas.microsoft.com/office/drawing/2014/main" id="{76FA9CDD-531D-44AF-844E-2798B89EA8C6}"/>
                </a:ext>
              </a:extLst>
            </p:cNvPr>
            <p:cNvSpPr>
              <a:spLocks noChangeArrowheads="1"/>
            </p:cNvSpPr>
            <p:nvPr/>
          </p:nvSpPr>
          <p:spPr bwMode="auto">
            <a:xfrm rot="13950077">
              <a:off x="1093955" y="2979612"/>
              <a:ext cx="88664" cy="102142"/>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124" name="Group 159">
            <a:extLst>
              <a:ext uri="{FF2B5EF4-FFF2-40B4-BE49-F238E27FC236}">
                <a16:creationId xmlns:a16="http://schemas.microsoft.com/office/drawing/2014/main" id="{E52F9614-465B-4E27-A481-870CF337D919}"/>
              </a:ext>
            </a:extLst>
          </p:cNvPr>
          <p:cNvGrpSpPr>
            <a:grpSpLocks/>
          </p:cNvGrpSpPr>
          <p:nvPr/>
        </p:nvGrpSpPr>
        <p:grpSpPr bwMode="auto">
          <a:xfrm rot="16200000">
            <a:off x="6867516" y="882147"/>
            <a:ext cx="222250" cy="490537"/>
            <a:chOff x="2940" y="264"/>
            <a:chExt cx="300" cy="1452"/>
          </a:xfrm>
        </p:grpSpPr>
        <p:grpSp>
          <p:nvGrpSpPr>
            <p:cNvPr id="187" name="Group 160">
              <a:extLst>
                <a:ext uri="{FF2B5EF4-FFF2-40B4-BE49-F238E27FC236}">
                  <a16:creationId xmlns:a16="http://schemas.microsoft.com/office/drawing/2014/main" id="{69D90380-D8F1-41AF-ABFB-E77E9D38492C}"/>
                </a:ext>
              </a:extLst>
            </p:cNvPr>
            <p:cNvGrpSpPr>
              <a:grpSpLocks/>
            </p:cNvGrpSpPr>
            <p:nvPr/>
          </p:nvGrpSpPr>
          <p:grpSpPr bwMode="auto">
            <a:xfrm>
              <a:off x="2940" y="264"/>
              <a:ext cx="252" cy="1368"/>
              <a:chOff x="3024" y="732"/>
              <a:chExt cx="252" cy="1368"/>
            </a:xfrm>
          </p:grpSpPr>
          <p:grpSp>
            <p:nvGrpSpPr>
              <p:cNvPr id="190" name="Group 161">
                <a:extLst>
                  <a:ext uri="{FF2B5EF4-FFF2-40B4-BE49-F238E27FC236}">
                    <a16:creationId xmlns:a16="http://schemas.microsoft.com/office/drawing/2014/main" id="{B7D60ABB-F4BF-48E7-9C38-20F431F1A297}"/>
                  </a:ext>
                </a:extLst>
              </p:cNvPr>
              <p:cNvGrpSpPr>
                <a:grpSpLocks/>
              </p:cNvGrpSpPr>
              <p:nvPr/>
            </p:nvGrpSpPr>
            <p:grpSpPr bwMode="auto">
              <a:xfrm>
                <a:off x="3024" y="732"/>
                <a:ext cx="252" cy="1368"/>
                <a:chOff x="3168" y="1008"/>
                <a:chExt cx="484" cy="2448"/>
              </a:xfrm>
            </p:grpSpPr>
            <p:grpSp>
              <p:nvGrpSpPr>
                <p:cNvPr id="192" name="Group 162">
                  <a:extLst>
                    <a:ext uri="{FF2B5EF4-FFF2-40B4-BE49-F238E27FC236}">
                      <a16:creationId xmlns:a16="http://schemas.microsoft.com/office/drawing/2014/main" id="{DF77AC38-F16F-4505-87EC-67A031A6FA9A}"/>
                    </a:ext>
                  </a:extLst>
                </p:cNvPr>
                <p:cNvGrpSpPr>
                  <a:grpSpLocks/>
                </p:cNvGrpSpPr>
                <p:nvPr/>
              </p:nvGrpSpPr>
              <p:grpSpPr bwMode="auto">
                <a:xfrm>
                  <a:off x="3168" y="1008"/>
                  <a:ext cx="484" cy="2448"/>
                  <a:chOff x="2256" y="864"/>
                  <a:chExt cx="532" cy="2448"/>
                </a:xfrm>
              </p:grpSpPr>
              <p:sp>
                <p:nvSpPr>
                  <p:cNvPr id="195" name="Freeform 163">
                    <a:extLst>
                      <a:ext uri="{FF2B5EF4-FFF2-40B4-BE49-F238E27FC236}">
                        <a16:creationId xmlns:a16="http://schemas.microsoft.com/office/drawing/2014/main" id="{A94706B1-E233-4AD2-BE59-3343C6784792}"/>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6" name="Freeform 164">
                    <a:extLst>
                      <a:ext uri="{FF2B5EF4-FFF2-40B4-BE49-F238E27FC236}">
                        <a16:creationId xmlns:a16="http://schemas.microsoft.com/office/drawing/2014/main" id="{6E694CBA-F9AA-427F-A653-089A7812665C}"/>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93" name="Freeform 165">
                  <a:extLst>
                    <a:ext uri="{FF2B5EF4-FFF2-40B4-BE49-F238E27FC236}">
                      <a16:creationId xmlns:a16="http://schemas.microsoft.com/office/drawing/2014/main" id="{15AFE690-BFEC-4DAE-B83E-0B7C2A8EA634}"/>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4" name="Freeform 166">
                  <a:extLst>
                    <a:ext uri="{FF2B5EF4-FFF2-40B4-BE49-F238E27FC236}">
                      <a16:creationId xmlns:a16="http://schemas.microsoft.com/office/drawing/2014/main" id="{602A05C6-A7A7-4A65-B73B-AC8C15CD4634}"/>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1" name="Line 167">
                <a:extLst>
                  <a:ext uri="{FF2B5EF4-FFF2-40B4-BE49-F238E27FC236}">
                    <a16:creationId xmlns:a16="http://schemas.microsoft.com/office/drawing/2014/main" id="{84DA57A9-2790-4099-949B-A27706A16A2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8" name="AutoShape 168">
              <a:extLst>
                <a:ext uri="{FF2B5EF4-FFF2-40B4-BE49-F238E27FC236}">
                  <a16:creationId xmlns:a16="http://schemas.microsoft.com/office/drawing/2014/main" id="{D571846B-A0FA-4E5B-B42B-3B1C4083B97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89" name="Line 169">
              <a:extLst>
                <a:ext uri="{FF2B5EF4-FFF2-40B4-BE49-F238E27FC236}">
                  <a16:creationId xmlns:a16="http://schemas.microsoft.com/office/drawing/2014/main" id="{2B319BB8-D0F5-472D-B8DD-D2FCF0E7001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5" name="AutoShape 170">
            <a:extLst>
              <a:ext uri="{FF2B5EF4-FFF2-40B4-BE49-F238E27FC236}">
                <a16:creationId xmlns:a16="http://schemas.microsoft.com/office/drawing/2014/main" id="{460B9CC6-7A02-4B8A-AE2D-D08E1A21C799}"/>
              </a:ext>
            </a:extLst>
          </p:cNvPr>
          <p:cNvSpPr>
            <a:spLocks noChangeArrowheads="1"/>
          </p:cNvSpPr>
          <p:nvPr/>
        </p:nvSpPr>
        <p:spPr bwMode="auto">
          <a:xfrm>
            <a:off x="6190348" y="1059117"/>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26" name="AutoShape 171">
            <a:extLst>
              <a:ext uri="{FF2B5EF4-FFF2-40B4-BE49-F238E27FC236}">
                <a16:creationId xmlns:a16="http://schemas.microsoft.com/office/drawing/2014/main" id="{8CA8052E-0401-43B8-ADB2-B1438E8E3F28}"/>
              </a:ext>
            </a:extLst>
          </p:cNvPr>
          <p:cNvSpPr>
            <a:spLocks noChangeArrowheads="1"/>
          </p:cNvSpPr>
          <p:nvPr/>
        </p:nvSpPr>
        <p:spPr bwMode="auto">
          <a:xfrm rot="10800000" flipH="1">
            <a:off x="2704985" y="1024670"/>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30" name="Group 124">
            <a:extLst>
              <a:ext uri="{FF2B5EF4-FFF2-40B4-BE49-F238E27FC236}">
                <a16:creationId xmlns:a16="http://schemas.microsoft.com/office/drawing/2014/main" id="{43A78F3B-BA76-43B9-9A02-ADFBEB1CB5F4}"/>
              </a:ext>
            </a:extLst>
          </p:cNvPr>
          <p:cNvGrpSpPr>
            <a:grpSpLocks/>
          </p:cNvGrpSpPr>
          <p:nvPr/>
        </p:nvGrpSpPr>
        <p:grpSpPr bwMode="auto">
          <a:xfrm rot="16200000" flipH="1">
            <a:off x="2307990" y="909894"/>
            <a:ext cx="222250" cy="490537"/>
            <a:chOff x="2940" y="264"/>
            <a:chExt cx="300" cy="1452"/>
          </a:xfrm>
        </p:grpSpPr>
        <p:grpSp>
          <p:nvGrpSpPr>
            <p:cNvPr id="167" name="Group 125">
              <a:extLst>
                <a:ext uri="{FF2B5EF4-FFF2-40B4-BE49-F238E27FC236}">
                  <a16:creationId xmlns:a16="http://schemas.microsoft.com/office/drawing/2014/main" id="{8DD037C3-7533-4A25-8F9D-36D027F3879B}"/>
                </a:ext>
              </a:extLst>
            </p:cNvPr>
            <p:cNvGrpSpPr>
              <a:grpSpLocks/>
            </p:cNvGrpSpPr>
            <p:nvPr/>
          </p:nvGrpSpPr>
          <p:grpSpPr bwMode="auto">
            <a:xfrm>
              <a:off x="2940" y="264"/>
              <a:ext cx="252" cy="1368"/>
              <a:chOff x="3024" y="732"/>
              <a:chExt cx="252" cy="1368"/>
            </a:xfrm>
          </p:grpSpPr>
          <p:grpSp>
            <p:nvGrpSpPr>
              <p:cNvPr id="170" name="Group 126">
                <a:extLst>
                  <a:ext uri="{FF2B5EF4-FFF2-40B4-BE49-F238E27FC236}">
                    <a16:creationId xmlns:a16="http://schemas.microsoft.com/office/drawing/2014/main" id="{B2098309-A8FB-4582-816A-6B2EAA004A98}"/>
                  </a:ext>
                </a:extLst>
              </p:cNvPr>
              <p:cNvGrpSpPr>
                <a:grpSpLocks/>
              </p:cNvGrpSpPr>
              <p:nvPr/>
            </p:nvGrpSpPr>
            <p:grpSpPr bwMode="auto">
              <a:xfrm>
                <a:off x="3024" y="732"/>
                <a:ext cx="252" cy="1368"/>
                <a:chOff x="3168" y="1008"/>
                <a:chExt cx="484" cy="2448"/>
              </a:xfrm>
            </p:grpSpPr>
            <p:grpSp>
              <p:nvGrpSpPr>
                <p:cNvPr id="172" name="Group 127">
                  <a:extLst>
                    <a:ext uri="{FF2B5EF4-FFF2-40B4-BE49-F238E27FC236}">
                      <a16:creationId xmlns:a16="http://schemas.microsoft.com/office/drawing/2014/main" id="{87FFFCA6-4E86-4AEC-B736-7C5B1302F376}"/>
                    </a:ext>
                  </a:extLst>
                </p:cNvPr>
                <p:cNvGrpSpPr>
                  <a:grpSpLocks/>
                </p:cNvGrpSpPr>
                <p:nvPr/>
              </p:nvGrpSpPr>
              <p:grpSpPr bwMode="auto">
                <a:xfrm>
                  <a:off x="3168" y="1008"/>
                  <a:ext cx="484" cy="2448"/>
                  <a:chOff x="2256" y="864"/>
                  <a:chExt cx="532" cy="2448"/>
                </a:xfrm>
              </p:grpSpPr>
              <p:sp>
                <p:nvSpPr>
                  <p:cNvPr id="175" name="Freeform 128">
                    <a:extLst>
                      <a:ext uri="{FF2B5EF4-FFF2-40B4-BE49-F238E27FC236}">
                        <a16:creationId xmlns:a16="http://schemas.microsoft.com/office/drawing/2014/main" id="{A54B78B3-E4A7-4396-A0DD-AAAC37E956E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76" name="Freeform 129">
                    <a:extLst>
                      <a:ext uri="{FF2B5EF4-FFF2-40B4-BE49-F238E27FC236}">
                        <a16:creationId xmlns:a16="http://schemas.microsoft.com/office/drawing/2014/main" id="{CD4848CD-BF1F-465C-A7D9-BC61CCA0B451}"/>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3" name="Freeform 130">
                  <a:extLst>
                    <a:ext uri="{FF2B5EF4-FFF2-40B4-BE49-F238E27FC236}">
                      <a16:creationId xmlns:a16="http://schemas.microsoft.com/office/drawing/2014/main" id="{7E3CDEE9-81C5-4838-87F7-20939E173270}"/>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4" name="Freeform 131">
                  <a:extLst>
                    <a:ext uri="{FF2B5EF4-FFF2-40B4-BE49-F238E27FC236}">
                      <a16:creationId xmlns:a16="http://schemas.microsoft.com/office/drawing/2014/main" id="{7C011031-AA5C-47F4-A7AB-CAD749C3CA51}"/>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1" name="Line 132">
                <a:extLst>
                  <a:ext uri="{FF2B5EF4-FFF2-40B4-BE49-F238E27FC236}">
                    <a16:creationId xmlns:a16="http://schemas.microsoft.com/office/drawing/2014/main" id="{D909769F-95F0-4C35-B93A-EAED0D3B8E7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68" name="AutoShape 133">
              <a:extLst>
                <a:ext uri="{FF2B5EF4-FFF2-40B4-BE49-F238E27FC236}">
                  <a16:creationId xmlns:a16="http://schemas.microsoft.com/office/drawing/2014/main" id="{896B073C-0CEA-4843-A66C-44D0B2EFF42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69" name="Line 134">
              <a:extLst>
                <a:ext uri="{FF2B5EF4-FFF2-40B4-BE49-F238E27FC236}">
                  <a16:creationId xmlns:a16="http://schemas.microsoft.com/office/drawing/2014/main" id="{2BD3366B-5D1D-4775-AB55-E93BA61CD16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12" name="Line 139">
            <a:extLst>
              <a:ext uri="{FF2B5EF4-FFF2-40B4-BE49-F238E27FC236}">
                <a16:creationId xmlns:a16="http://schemas.microsoft.com/office/drawing/2014/main" id="{CEFC8D76-C38A-4A60-88D0-300C66DEE42B}"/>
              </a:ext>
            </a:extLst>
          </p:cNvPr>
          <p:cNvSpPr>
            <a:spLocks noChangeShapeType="1"/>
          </p:cNvSpPr>
          <p:nvPr/>
        </p:nvSpPr>
        <p:spPr bwMode="auto">
          <a:xfrm rot="195006" flipV="1">
            <a:off x="5258747" y="3620694"/>
            <a:ext cx="15113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13" name="Line 139">
            <a:extLst>
              <a:ext uri="{FF2B5EF4-FFF2-40B4-BE49-F238E27FC236}">
                <a16:creationId xmlns:a16="http://schemas.microsoft.com/office/drawing/2014/main" id="{0585BD54-F7A9-4AD6-AA82-960A01B394F6}"/>
              </a:ext>
            </a:extLst>
          </p:cNvPr>
          <p:cNvSpPr>
            <a:spLocks noChangeShapeType="1"/>
          </p:cNvSpPr>
          <p:nvPr/>
        </p:nvSpPr>
        <p:spPr bwMode="auto">
          <a:xfrm rot="195006" flipV="1">
            <a:off x="3908918" y="3566260"/>
            <a:ext cx="15113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14" name="Gruppieren 213">
            <a:extLst>
              <a:ext uri="{FF2B5EF4-FFF2-40B4-BE49-F238E27FC236}">
                <a16:creationId xmlns:a16="http://schemas.microsoft.com/office/drawing/2014/main" id="{462DA749-F044-4E0F-996A-2E7C31BA26A5}"/>
              </a:ext>
            </a:extLst>
          </p:cNvPr>
          <p:cNvGrpSpPr/>
          <p:nvPr/>
        </p:nvGrpSpPr>
        <p:grpSpPr>
          <a:xfrm rot="18807534">
            <a:off x="3665145" y="2462546"/>
            <a:ext cx="467612" cy="358671"/>
            <a:chOff x="5145788" y="2740025"/>
            <a:chExt cx="467612" cy="358671"/>
          </a:xfrm>
        </p:grpSpPr>
        <p:grpSp>
          <p:nvGrpSpPr>
            <p:cNvPr id="215" name="Group 46">
              <a:extLst>
                <a:ext uri="{FF2B5EF4-FFF2-40B4-BE49-F238E27FC236}">
                  <a16:creationId xmlns:a16="http://schemas.microsoft.com/office/drawing/2014/main" id="{BF30D9B0-8E28-46E4-8A96-D85D0FE50357}"/>
                </a:ext>
              </a:extLst>
            </p:cNvPr>
            <p:cNvGrpSpPr>
              <a:grpSpLocks/>
            </p:cNvGrpSpPr>
            <p:nvPr/>
          </p:nvGrpSpPr>
          <p:grpSpPr bwMode="auto">
            <a:xfrm rot="-2652510">
              <a:off x="5300663" y="2740025"/>
              <a:ext cx="312737" cy="249238"/>
              <a:chOff x="4369" y="894"/>
              <a:chExt cx="230" cy="155"/>
            </a:xfrm>
          </p:grpSpPr>
          <p:sp>
            <p:nvSpPr>
              <p:cNvPr id="219" name="AutoShape 47">
                <a:extLst>
                  <a:ext uri="{FF2B5EF4-FFF2-40B4-BE49-F238E27FC236}">
                    <a16:creationId xmlns:a16="http://schemas.microsoft.com/office/drawing/2014/main" id="{3D86E1F3-44C8-4EE0-B9C1-B8CA7C443414}"/>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20" name="Line 48">
                <a:extLst>
                  <a:ext uri="{FF2B5EF4-FFF2-40B4-BE49-F238E27FC236}">
                    <a16:creationId xmlns:a16="http://schemas.microsoft.com/office/drawing/2014/main" id="{F9526E88-C08B-4E74-A967-9CD60E4ADD55}"/>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16" name="Group 43">
              <a:extLst>
                <a:ext uri="{FF2B5EF4-FFF2-40B4-BE49-F238E27FC236}">
                  <a16:creationId xmlns:a16="http://schemas.microsoft.com/office/drawing/2014/main" id="{B980FE3F-477B-4B79-9831-D8E95966FBBE}"/>
                </a:ext>
              </a:extLst>
            </p:cNvPr>
            <p:cNvGrpSpPr>
              <a:grpSpLocks/>
            </p:cNvGrpSpPr>
            <p:nvPr/>
          </p:nvGrpSpPr>
          <p:grpSpPr bwMode="auto">
            <a:xfrm rot="8174896" flipH="1" flipV="1">
              <a:off x="5145788" y="2935895"/>
              <a:ext cx="229951" cy="162801"/>
              <a:chOff x="4369" y="894"/>
              <a:chExt cx="230" cy="155"/>
            </a:xfrm>
            <a:solidFill>
              <a:schemeClr val="bg1"/>
            </a:solidFill>
          </p:grpSpPr>
          <p:sp>
            <p:nvSpPr>
              <p:cNvPr id="217" name="AutoShape 44">
                <a:extLst>
                  <a:ext uri="{FF2B5EF4-FFF2-40B4-BE49-F238E27FC236}">
                    <a16:creationId xmlns:a16="http://schemas.microsoft.com/office/drawing/2014/main" id="{4FCCD4C9-A5EC-4322-960C-1EDA7583826A}"/>
                  </a:ext>
                </a:extLst>
              </p:cNvPr>
              <p:cNvSpPr>
                <a:spLocks noChangeArrowheads="1"/>
              </p:cNvSpPr>
              <p:nvPr/>
            </p:nvSpPr>
            <p:spPr bwMode="auto">
              <a:xfrm>
                <a:off x="4384" y="894"/>
                <a:ext cx="215" cy="155"/>
              </a:xfrm>
              <a:prstGeom prst="triangle">
                <a:avLst>
                  <a:gd name="adj" fmla="val 50000"/>
                </a:avLst>
              </a:prstGeom>
              <a:grp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defRPr/>
                </a:pPr>
                <a:endParaRPr lang="de-DE" altLang="de-DE"/>
              </a:p>
            </p:txBody>
          </p:sp>
          <p:sp>
            <p:nvSpPr>
              <p:cNvPr id="218" name="Line 45">
                <a:extLst>
                  <a:ext uri="{FF2B5EF4-FFF2-40B4-BE49-F238E27FC236}">
                    <a16:creationId xmlns:a16="http://schemas.microsoft.com/office/drawing/2014/main" id="{C80D54AB-73F7-4AA4-94BE-EE1CA327EA18}"/>
                  </a:ext>
                </a:extLst>
              </p:cNvPr>
              <p:cNvSpPr>
                <a:spLocks noChangeShapeType="1"/>
              </p:cNvSpPr>
              <p:nvPr/>
            </p:nvSpPr>
            <p:spPr bwMode="auto">
              <a:xfrm>
                <a:off x="4369" y="902"/>
                <a:ext cx="120" cy="0"/>
              </a:xfrm>
              <a:prstGeom prst="line">
                <a:avLst/>
              </a:prstGeom>
              <a:gr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pPr>
                  <a:defRPr/>
                </a:pPr>
                <a:endParaRPr lang="de-DE"/>
              </a:p>
            </p:txBody>
          </p:sp>
        </p:grpSp>
      </p:grpSp>
      <p:grpSp>
        <p:nvGrpSpPr>
          <p:cNvPr id="17" name="Gruppieren 16">
            <a:extLst>
              <a:ext uri="{FF2B5EF4-FFF2-40B4-BE49-F238E27FC236}">
                <a16:creationId xmlns:a16="http://schemas.microsoft.com/office/drawing/2014/main" id="{C3FE6921-BE69-4693-A468-DA70BE7F8A1D}"/>
              </a:ext>
            </a:extLst>
          </p:cNvPr>
          <p:cNvGrpSpPr/>
          <p:nvPr/>
        </p:nvGrpSpPr>
        <p:grpSpPr>
          <a:xfrm flipH="1">
            <a:off x="4930448" y="2385364"/>
            <a:ext cx="822643" cy="1121524"/>
            <a:chOff x="5259742" y="2262460"/>
            <a:chExt cx="822643" cy="1121524"/>
          </a:xfrm>
        </p:grpSpPr>
        <p:grpSp>
          <p:nvGrpSpPr>
            <p:cNvPr id="223" name="Gruppieren 222">
              <a:extLst>
                <a:ext uri="{FF2B5EF4-FFF2-40B4-BE49-F238E27FC236}">
                  <a16:creationId xmlns:a16="http://schemas.microsoft.com/office/drawing/2014/main" id="{05EAE3A5-1EE3-44AB-AA54-8242F6EB36CC}"/>
                </a:ext>
              </a:extLst>
            </p:cNvPr>
            <p:cNvGrpSpPr/>
            <p:nvPr/>
          </p:nvGrpSpPr>
          <p:grpSpPr>
            <a:xfrm>
              <a:off x="5279152" y="2262460"/>
              <a:ext cx="803233" cy="1121524"/>
              <a:chOff x="1087216" y="2883153"/>
              <a:chExt cx="480497" cy="673843"/>
            </a:xfrm>
          </p:grpSpPr>
          <p:sp>
            <p:nvSpPr>
              <p:cNvPr id="224" name="Arc 153">
                <a:extLst>
                  <a:ext uri="{FF2B5EF4-FFF2-40B4-BE49-F238E27FC236}">
                    <a16:creationId xmlns:a16="http://schemas.microsoft.com/office/drawing/2014/main" id="{469F46DF-E78F-4AC3-A273-42DDC2758B4D}"/>
                  </a:ext>
                </a:extLst>
              </p:cNvPr>
              <p:cNvSpPr>
                <a:spLocks/>
              </p:cNvSpPr>
              <p:nvPr/>
            </p:nvSpPr>
            <p:spPr bwMode="auto">
              <a:xfrm rot="3150077" flipH="1">
                <a:off x="1119265" y="3108549"/>
                <a:ext cx="673843" cy="223052"/>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25" name="AutoShape 154">
                <a:extLst>
                  <a:ext uri="{FF2B5EF4-FFF2-40B4-BE49-F238E27FC236}">
                    <a16:creationId xmlns:a16="http://schemas.microsoft.com/office/drawing/2014/main" id="{33275FCD-C097-49A9-89F2-74101FC02D58}"/>
                  </a:ext>
                </a:extLst>
              </p:cNvPr>
              <p:cNvSpPr>
                <a:spLocks noChangeArrowheads="1"/>
              </p:cNvSpPr>
              <p:nvPr/>
            </p:nvSpPr>
            <p:spPr bwMode="auto">
              <a:xfrm rot="13950077">
                <a:off x="1093955" y="2979612"/>
                <a:ext cx="88664" cy="102142"/>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226" name="Gruppieren 225">
              <a:extLst>
                <a:ext uri="{FF2B5EF4-FFF2-40B4-BE49-F238E27FC236}">
                  <a16:creationId xmlns:a16="http://schemas.microsoft.com/office/drawing/2014/main" id="{32013261-D0AF-40EC-A12A-1508CEEC770C}"/>
                </a:ext>
              </a:extLst>
            </p:cNvPr>
            <p:cNvGrpSpPr/>
            <p:nvPr/>
          </p:nvGrpSpPr>
          <p:grpSpPr>
            <a:xfrm rot="20847636">
              <a:off x="5348763" y="2564307"/>
              <a:ext cx="480497" cy="673843"/>
              <a:chOff x="1087216" y="2883153"/>
              <a:chExt cx="480497" cy="673843"/>
            </a:xfrm>
          </p:grpSpPr>
          <p:sp>
            <p:nvSpPr>
              <p:cNvPr id="227" name="Arc 153">
                <a:extLst>
                  <a:ext uri="{FF2B5EF4-FFF2-40B4-BE49-F238E27FC236}">
                    <a16:creationId xmlns:a16="http://schemas.microsoft.com/office/drawing/2014/main" id="{B3618F2A-5FFE-44DF-A578-53092CE71963}"/>
                  </a:ext>
                </a:extLst>
              </p:cNvPr>
              <p:cNvSpPr>
                <a:spLocks/>
              </p:cNvSpPr>
              <p:nvPr/>
            </p:nvSpPr>
            <p:spPr bwMode="auto">
              <a:xfrm rot="3150077" flipH="1">
                <a:off x="1119265" y="3108549"/>
                <a:ext cx="673843" cy="223052"/>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28" name="AutoShape 154">
                <a:extLst>
                  <a:ext uri="{FF2B5EF4-FFF2-40B4-BE49-F238E27FC236}">
                    <a16:creationId xmlns:a16="http://schemas.microsoft.com/office/drawing/2014/main" id="{2677E239-E33B-41CA-A893-8DCBA147F41D}"/>
                  </a:ext>
                </a:extLst>
              </p:cNvPr>
              <p:cNvSpPr>
                <a:spLocks noChangeArrowheads="1"/>
              </p:cNvSpPr>
              <p:nvPr/>
            </p:nvSpPr>
            <p:spPr bwMode="auto">
              <a:xfrm rot="13950077">
                <a:off x="1093955" y="2979612"/>
                <a:ext cx="88664" cy="102142"/>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cxnSp>
          <p:nvCxnSpPr>
            <p:cNvPr id="7" name="Gerader Verbinder 6">
              <a:extLst>
                <a:ext uri="{FF2B5EF4-FFF2-40B4-BE49-F238E27FC236}">
                  <a16:creationId xmlns:a16="http://schemas.microsoft.com/office/drawing/2014/main" id="{4B3E5A6D-EC6F-4DEB-BD70-C795F304EB01}"/>
                </a:ext>
              </a:extLst>
            </p:cNvPr>
            <p:cNvCxnSpPr>
              <a:cxnSpLocks/>
            </p:cNvCxnSpPr>
            <p:nvPr/>
          </p:nvCxnSpPr>
          <p:spPr bwMode="auto">
            <a:xfrm>
              <a:off x="5259742" y="2507905"/>
              <a:ext cx="0" cy="282386"/>
            </a:xfrm>
            <a:prstGeom prst="line">
              <a:avLst/>
            </a:prstGeom>
            <a:solidFill>
              <a:schemeClr val="accent1"/>
            </a:solidFill>
            <a:ln w="158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32" name="Text Box 1174">
            <a:extLst>
              <a:ext uri="{FF2B5EF4-FFF2-40B4-BE49-F238E27FC236}">
                <a16:creationId xmlns:a16="http://schemas.microsoft.com/office/drawing/2014/main" id="{CF9867F7-0C57-4DE7-BD33-A4AEBD915913}"/>
              </a:ext>
            </a:extLst>
          </p:cNvPr>
          <p:cNvSpPr txBox="1">
            <a:spLocks noChangeArrowheads="1"/>
          </p:cNvSpPr>
          <p:nvPr/>
        </p:nvSpPr>
        <p:spPr bwMode="auto">
          <a:xfrm rot="16200000" flipH="1">
            <a:off x="3650938" y="2435876"/>
            <a:ext cx="1333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        )</a:t>
            </a:r>
          </a:p>
        </p:txBody>
      </p:sp>
      <p:cxnSp>
        <p:nvCxnSpPr>
          <p:cNvPr id="10" name="Gerader Verbinder 9">
            <a:extLst>
              <a:ext uri="{FF2B5EF4-FFF2-40B4-BE49-F238E27FC236}">
                <a16:creationId xmlns:a16="http://schemas.microsoft.com/office/drawing/2014/main" id="{FAC21F79-AFB5-4609-A1CC-327FE3012209}"/>
              </a:ext>
            </a:extLst>
          </p:cNvPr>
          <p:cNvCxnSpPr>
            <a:cxnSpLocks/>
          </p:cNvCxnSpPr>
          <p:nvPr/>
        </p:nvCxnSpPr>
        <p:spPr bwMode="auto">
          <a:xfrm>
            <a:off x="3738380" y="2514520"/>
            <a:ext cx="0" cy="389644"/>
          </a:xfrm>
          <a:prstGeom prst="line">
            <a:avLst/>
          </a:prstGeom>
          <a:solidFill>
            <a:schemeClr val="accent1"/>
          </a:solidFill>
          <a:ln w="158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5" name="Gruppieren 14">
            <a:extLst>
              <a:ext uri="{FF2B5EF4-FFF2-40B4-BE49-F238E27FC236}">
                <a16:creationId xmlns:a16="http://schemas.microsoft.com/office/drawing/2014/main" id="{1CAA148F-4BB6-4338-9AE2-FF26C7359857}"/>
              </a:ext>
            </a:extLst>
          </p:cNvPr>
          <p:cNvGrpSpPr/>
          <p:nvPr/>
        </p:nvGrpSpPr>
        <p:grpSpPr>
          <a:xfrm>
            <a:off x="4173922" y="2407498"/>
            <a:ext cx="286475" cy="609336"/>
            <a:chOff x="6474338" y="2877509"/>
            <a:chExt cx="286475" cy="609336"/>
          </a:xfrm>
        </p:grpSpPr>
        <p:grpSp>
          <p:nvGrpSpPr>
            <p:cNvPr id="236" name="Group 43">
              <a:extLst>
                <a:ext uri="{FF2B5EF4-FFF2-40B4-BE49-F238E27FC236}">
                  <a16:creationId xmlns:a16="http://schemas.microsoft.com/office/drawing/2014/main" id="{4FC4B25A-1BC6-40DA-888D-26F5EE17531C}"/>
                </a:ext>
              </a:extLst>
            </p:cNvPr>
            <p:cNvGrpSpPr>
              <a:grpSpLocks/>
            </p:cNvGrpSpPr>
            <p:nvPr/>
          </p:nvGrpSpPr>
          <p:grpSpPr bwMode="auto">
            <a:xfrm rot="5323926" flipH="1" flipV="1">
              <a:off x="6455219" y="2937040"/>
              <a:ext cx="365125" cy="246063"/>
              <a:chOff x="4369" y="894"/>
              <a:chExt cx="230" cy="155"/>
            </a:xfrm>
          </p:grpSpPr>
          <p:sp>
            <p:nvSpPr>
              <p:cNvPr id="237" name="AutoShape 44">
                <a:extLst>
                  <a:ext uri="{FF2B5EF4-FFF2-40B4-BE49-F238E27FC236}">
                    <a16:creationId xmlns:a16="http://schemas.microsoft.com/office/drawing/2014/main" id="{E2D21B7F-FC78-4592-BA3C-ADA88400C546}"/>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38" name="Line 45">
                <a:extLst>
                  <a:ext uri="{FF2B5EF4-FFF2-40B4-BE49-F238E27FC236}">
                    <a16:creationId xmlns:a16="http://schemas.microsoft.com/office/drawing/2014/main" id="{E2075A0E-8162-4215-BD9B-40D01FE76330}"/>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39" name="Group 43">
              <a:extLst>
                <a:ext uri="{FF2B5EF4-FFF2-40B4-BE49-F238E27FC236}">
                  <a16:creationId xmlns:a16="http://schemas.microsoft.com/office/drawing/2014/main" id="{6D6F886A-522E-4A77-A558-DDCEB6B8108E}"/>
                </a:ext>
              </a:extLst>
            </p:cNvPr>
            <p:cNvGrpSpPr>
              <a:grpSpLocks/>
            </p:cNvGrpSpPr>
            <p:nvPr/>
          </p:nvGrpSpPr>
          <p:grpSpPr bwMode="auto">
            <a:xfrm rot="5503559" flipH="1" flipV="1">
              <a:off x="6473162" y="3237588"/>
              <a:ext cx="306387" cy="163513"/>
              <a:chOff x="4369" y="899"/>
              <a:chExt cx="306" cy="155"/>
            </a:xfrm>
          </p:grpSpPr>
          <p:sp>
            <p:nvSpPr>
              <p:cNvPr id="240" name="AutoShape 44">
                <a:extLst>
                  <a:ext uri="{FF2B5EF4-FFF2-40B4-BE49-F238E27FC236}">
                    <a16:creationId xmlns:a16="http://schemas.microsoft.com/office/drawing/2014/main" id="{F1D046AF-58C4-4559-A098-C76641AFA72A}"/>
                  </a:ext>
                </a:extLst>
              </p:cNvPr>
              <p:cNvSpPr>
                <a:spLocks noChangeArrowheads="1"/>
              </p:cNvSpPr>
              <p:nvPr/>
            </p:nvSpPr>
            <p:spPr bwMode="auto">
              <a:xfrm>
                <a:off x="4460" y="899"/>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41" name="Line 45">
                <a:extLst>
                  <a:ext uri="{FF2B5EF4-FFF2-40B4-BE49-F238E27FC236}">
                    <a16:creationId xmlns:a16="http://schemas.microsoft.com/office/drawing/2014/main" id="{977EF33C-9A8F-4F2C-A43C-A836EAB1E25D}"/>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cxnSp>
          <p:nvCxnSpPr>
            <p:cNvPr id="14" name="Gerader Verbinder 13">
              <a:extLst>
                <a:ext uri="{FF2B5EF4-FFF2-40B4-BE49-F238E27FC236}">
                  <a16:creationId xmlns:a16="http://schemas.microsoft.com/office/drawing/2014/main" id="{2AD03F20-EB54-42C2-B72B-67951F7B093B}"/>
                </a:ext>
              </a:extLst>
            </p:cNvPr>
            <p:cNvCxnSpPr/>
            <p:nvPr/>
          </p:nvCxnSpPr>
          <p:spPr bwMode="auto">
            <a:xfrm>
              <a:off x="6474338" y="2993963"/>
              <a:ext cx="0" cy="492882"/>
            </a:xfrm>
            <a:prstGeom prst="line">
              <a:avLst/>
            </a:prstGeom>
            <a:solidFill>
              <a:schemeClr val="accent1"/>
            </a:solidFill>
            <a:ln w="1587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49" name="Picture 329" descr="messerflugflieger2">
            <a:extLst>
              <a:ext uri="{FF2B5EF4-FFF2-40B4-BE49-F238E27FC236}">
                <a16:creationId xmlns:a16="http://schemas.microsoft.com/office/drawing/2014/main" id="{842CBDEC-A7A2-4254-9F87-65746B52235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4019370" y="3654084"/>
            <a:ext cx="1203325" cy="1423987"/>
          </a:xfrm>
          <a:prstGeom prst="rect">
            <a:avLst/>
          </a:prstGeom>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7" name="Text Box 117">
            <a:extLst>
              <a:ext uri="{FF2B5EF4-FFF2-40B4-BE49-F238E27FC236}">
                <a16:creationId xmlns:a16="http://schemas.microsoft.com/office/drawing/2014/main" id="{4653BD9F-5A35-405C-8265-9268D93AF233}"/>
              </a:ext>
            </a:extLst>
          </p:cNvPr>
          <p:cNvSpPr txBox="1">
            <a:spLocks noChangeArrowheads="1"/>
          </p:cNvSpPr>
          <p:nvPr/>
        </p:nvSpPr>
        <p:spPr bwMode="auto">
          <a:xfrm>
            <a:off x="337965" y="2459107"/>
            <a:ext cx="335121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Snap roll and roll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19" name="Oval 137">
            <a:extLst>
              <a:ext uri="{FF2B5EF4-FFF2-40B4-BE49-F238E27FC236}">
                <a16:creationId xmlns:a16="http://schemas.microsoft.com/office/drawing/2014/main" id="{B7E0EC9B-E244-4A59-8920-19F511CD5015}"/>
              </a:ext>
            </a:extLst>
          </p:cNvPr>
          <p:cNvSpPr>
            <a:spLocks noChangeArrowheads="1"/>
          </p:cNvSpPr>
          <p:nvPr/>
        </p:nvSpPr>
        <p:spPr bwMode="auto">
          <a:xfrm>
            <a:off x="2657424" y="1169238"/>
            <a:ext cx="1291753" cy="122375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0" name="Text Box 131">
            <a:extLst>
              <a:ext uri="{FF2B5EF4-FFF2-40B4-BE49-F238E27FC236}">
                <a16:creationId xmlns:a16="http://schemas.microsoft.com/office/drawing/2014/main" id="{9C6576E0-1984-45C5-A8EB-8AA929F5DCAB}"/>
              </a:ext>
            </a:extLst>
          </p:cNvPr>
          <p:cNvSpPr txBox="1">
            <a:spLocks noChangeArrowheads="1"/>
          </p:cNvSpPr>
          <p:nvPr/>
        </p:nvSpPr>
        <p:spPr bwMode="auto">
          <a:xfrm>
            <a:off x="6200004" y="2545288"/>
            <a:ext cx="2414587" cy="374650"/>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123" name="Oval 74">
            <a:extLst>
              <a:ext uri="{FF2B5EF4-FFF2-40B4-BE49-F238E27FC236}">
                <a16:creationId xmlns:a16="http://schemas.microsoft.com/office/drawing/2014/main" id="{D0E49AC5-0F68-466F-A3F9-B36E446D3112}"/>
              </a:ext>
            </a:extLst>
          </p:cNvPr>
          <p:cNvSpPr>
            <a:spLocks noChangeArrowheads="1"/>
          </p:cNvSpPr>
          <p:nvPr/>
        </p:nvSpPr>
        <p:spPr bwMode="auto">
          <a:xfrm>
            <a:off x="3202569" y="106087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7" name="Oval 137">
            <a:extLst>
              <a:ext uri="{FF2B5EF4-FFF2-40B4-BE49-F238E27FC236}">
                <a16:creationId xmlns:a16="http://schemas.microsoft.com/office/drawing/2014/main" id="{0AC38A9F-8AA7-4A0F-B210-DBD55FB00564}"/>
              </a:ext>
            </a:extLst>
          </p:cNvPr>
          <p:cNvSpPr>
            <a:spLocks noChangeArrowheads="1"/>
          </p:cNvSpPr>
          <p:nvPr/>
        </p:nvSpPr>
        <p:spPr bwMode="auto">
          <a:xfrm>
            <a:off x="4048479" y="2980624"/>
            <a:ext cx="1291753" cy="122375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8" name="Oval 137">
            <a:extLst>
              <a:ext uri="{FF2B5EF4-FFF2-40B4-BE49-F238E27FC236}">
                <a16:creationId xmlns:a16="http://schemas.microsoft.com/office/drawing/2014/main" id="{BF9F4098-1943-431E-BED0-4ECDB49373B8}"/>
              </a:ext>
            </a:extLst>
          </p:cNvPr>
          <p:cNvSpPr>
            <a:spLocks noChangeArrowheads="1"/>
          </p:cNvSpPr>
          <p:nvPr/>
        </p:nvSpPr>
        <p:spPr bwMode="auto">
          <a:xfrm>
            <a:off x="5425925" y="1190405"/>
            <a:ext cx="1291753" cy="122375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9" name="Oval 74">
            <a:extLst>
              <a:ext uri="{FF2B5EF4-FFF2-40B4-BE49-F238E27FC236}">
                <a16:creationId xmlns:a16="http://schemas.microsoft.com/office/drawing/2014/main" id="{5B5F06E3-5CD8-4A4B-BD35-4EFD98691C68}"/>
              </a:ext>
            </a:extLst>
          </p:cNvPr>
          <p:cNvSpPr>
            <a:spLocks noChangeArrowheads="1"/>
          </p:cNvSpPr>
          <p:nvPr/>
        </p:nvSpPr>
        <p:spPr bwMode="auto">
          <a:xfrm>
            <a:off x="3908377" y="34706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1" name="Oval 74">
            <a:extLst>
              <a:ext uri="{FF2B5EF4-FFF2-40B4-BE49-F238E27FC236}">
                <a16:creationId xmlns:a16="http://schemas.microsoft.com/office/drawing/2014/main" id="{DF19B6AD-0AAA-45B0-A4C2-5956C675D9B7}"/>
              </a:ext>
            </a:extLst>
          </p:cNvPr>
          <p:cNvSpPr>
            <a:spLocks noChangeArrowheads="1"/>
          </p:cNvSpPr>
          <p:nvPr/>
        </p:nvSpPr>
        <p:spPr bwMode="auto">
          <a:xfrm>
            <a:off x="3895956" y="257541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3" name="Oval 74">
            <a:extLst>
              <a:ext uri="{FF2B5EF4-FFF2-40B4-BE49-F238E27FC236}">
                <a16:creationId xmlns:a16="http://schemas.microsoft.com/office/drawing/2014/main" id="{FA83AAE7-3DB4-4BA3-BCF7-09F045491CE4}"/>
              </a:ext>
            </a:extLst>
          </p:cNvPr>
          <p:cNvSpPr>
            <a:spLocks noChangeArrowheads="1"/>
          </p:cNvSpPr>
          <p:nvPr/>
        </p:nvSpPr>
        <p:spPr bwMode="auto">
          <a:xfrm>
            <a:off x="5286208" y="257281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5" name="Oval 74">
            <a:extLst>
              <a:ext uri="{FF2B5EF4-FFF2-40B4-BE49-F238E27FC236}">
                <a16:creationId xmlns:a16="http://schemas.microsoft.com/office/drawing/2014/main" id="{026E6002-FDB4-4D35-B084-7C6D953D82A6}"/>
              </a:ext>
            </a:extLst>
          </p:cNvPr>
          <p:cNvSpPr>
            <a:spLocks noChangeArrowheads="1"/>
          </p:cNvSpPr>
          <p:nvPr/>
        </p:nvSpPr>
        <p:spPr bwMode="auto">
          <a:xfrm>
            <a:off x="5225597" y="348982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7" name="Oval 74">
            <a:extLst>
              <a:ext uri="{FF2B5EF4-FFF2-40B4-BE49-F238E27FC236}">
                <a16:creationId xmlns:a16="http://schemas.microsoft.com/office/drawing/2014/main" id="{4961D66C-C2BB-4A4E-9E41-13C71C4E670B}"/>
              </a:ext>
            </a:extLst>
          </p:cNvPr>
          <p:cNvSpPr>
            <a:spLocks noChangeArrowheads="1"/>
          </p:cNvSpPr>
          <p:nvPr/>
        </p:nvSpPr>
        <p:spPr bwMode="auto">
          <a:xfrm>
            <a:off x="5314792" y="165113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8" name="Oval 74">
            <a:extLst>
              <a:ext uri="{FF2B5EF4-FFF2-40B4-BE49-F238E27FC236}">
                <a16:creationId xmlns:a16="http://schemas.microsoft.com/office/drawing/2014/main" id="{830A0219-0E75-48B0-8119-1C738001B73E}"/>
              </a:ext>
            </a:extLst>
          </p:cNvPr>
          <p:cNvSpPr>
            <a:spLocks noChangeArrowheads="1"/>
          </p:cNvSpPr>
          <p:nvPr/>
        </p:nvSpPr>
        <p:spPr bwMode="auto">
          <a:xfrm>
            <a:off x="5927353" y="107082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9" name="Oval 74">
            <a:extLst>
              <a:ext uri="{FF2B5EF4-FFF2-40B4-BE49-F238E27FC236}">
                <a16:creationId xmlns:a16="http://schemas.microsoft.com/office/drawing/2014/main" id="{6636E6E7-A189-4DE1-967C-8CDD18357A07}"/>
              </a:ext>
            </a:extLst>
          </p:cNvPr>
          <p:cNvSpPr>
            <a:spLocks noChangeArrowheads="1"/>
          </p:cNvSpPr>
          <p:nvPr/>
        </p:nvSpPr>
        <p:spPr bwMode="auto">
          <a:xfrm>
            <a:off x="4599995" y="416352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0" name="Text Box 40">
            <a:extLst>
              <a:ext uri="{FF2B5EF4-FFF2-40B4-BE49-F238E27FC236}">
                <a16:creationId xmlns:a16="http://schemas.microsoft.com/office/drawing/2014/main" id="{68E073ED-1D78-4BC5-AF50-1E2D7C9BFF4C}"/>
              </a:ext>
            </a:extLst>
          </p:cNvPr>
          <p:cNvSpPr txBox="1">
            <a:spLocks noChangeArrowheads="1"/>
          </p:cNvSpPr>
          <p:nvPr/>
        </p:nvSpPr>
        <p:spPr bwMode="auto">
          <a:xfrm>
            <a:off x="358561" y="3163984"/>
            <a:ext cx="295433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Snap </a:t>
            </a:r>
            <a:r>
              <a:rPr lang="de-DE" altLang="de-DE" sz="1600" b="1" dirty="0" err="1">
                <a:solidFill>
                  <a:srgbClr val="0000FF"/>
                </a:solidFill>
              </a:rPr>
              <a:t>rolls</a:t>
            </a:r>
            <a:r>
              <a:rPr lang="de-DE" altLang="de-DE" sz="1600" b="1" dirty="0">
                <a:solidFill>
                  <a:srgbClr val="0000FF"/>
                </a:solidFill>
              </a:rPr>
              <a:t> </a:t>
            </a:r>
            <a:r>
              <a:rPr lang="de-DE" altLang="de-DE" sz="1600" b="1" dirty="0" err="1">
                <a:solidFill>
                  <a:srgbClr val="0000FF"/>
                </a:solidFill>
              </a:rPr>
              <a:t>may</a:t>
            </a:r>
            <a:r>
              <a:rPr lang="de-DE" altLang="de-DE" sz="1600" b="1" dirty="0">
                <a:solidFill>
                  <a:srgbClr val="0000FF"/>
                </a:solidFill>
              </a:rPr>
              <a:t> </a:t>
            </a:r>
            <a:r>
              <a:rPr lang="de-DE" altLang="de-DE" sz="1600" b="1" dirty="0" err="1">
                <a:solidFill>
                  <a:srgbClr val="0000FF"/>
                </a:solidFill>
              </a:rPr>
              <a:t>be</a:t>
            </a:r>
            <a:r>
              <a:rPr lang="de-DE" altLang="de-DE" sz="1600" b="1" dirty="0">
                <a:solidFill>
                  <a:srgbClr val="0000FF"/>
                </a:solidFill>
              </a:rPr>
              <a:t> positive </a:t>
            </a:r>
            <a:r>
              <a:rPr lang="de-DE" altLang="de-DE" sz="1600" b="1" dirty="0" err="1">
                <a:solidFill>
                  <a:srgbClr val="0000FF"/>
                </a:solidFill>
              </a:rPr>
              <a:t>or</a:t>
            </a:r>
            <a:r>
              <a:rPr lang="de-DE" altLang="de-DE" sz="1600" b="1" dirty="0">
                <a:solidFill>
                  <a:srgbClr val="0000FF"/>
                </a:solidFill>
              </a:rPr>
              <a:t> negative.</a:t>
            </a:r>
          </a:p>
        </p:txBody>
      </p:sp>
      <p:sp>
        <p:nvSpPr>
          <p:cNvPr id="181" name="Text Box 41">
            <a:extLst>
              <a:ext uri="{FF2B5EF4-FFF2-40B4-BE49-F238E27FC236}">
                <a16:creationId xmlns:a16="http://schemas.microsoft.com/office/drawing/2014/main" id="{ACB9C2D1-C4D9-4A80-B53F-6600D8798CA3}"/>
              </a:ext>
            </a:extLst>
          </p:cNvPr>
          <p:cNvSpPr txBox="1">
            <a:spLocks noChangeArrowheads="1"/>
          </p:cNvSpPr>
          <p:nvPr/>
        </p:nvSpPr>
        <p:spPr bwMode="auto">
          <a:xfrm>
            <a:off x="369725" y="3789907"/>
            <a:ext cx="2852738"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If</a:t>
            </a:r>
            <a:r>
              <a:rPr lang="de-DE" altLang="de-DE" sz="1600" b="1" dirty="0">
                <a:solidFill>
                  <a:srgbClr val="0000FF"/>
                </a:solidFill>
              </a:rPr>
              <a:t> </a:t>
            </a:r>
            <a:r>
              <a:rPr lang="de-DE" altLang="de-DE" sz="1600" b="1" dirty="0" err="1">
                <a:solidFill>
                  <a:srgbClr val="0000FF"/>
                </a:solidFill>
              </a:rPr>
              <a:t>snap</a:t>
            </a:r>
            <a:r>
              <a:rPr lang="de-DE" altLang="de-DE" sz="1600" b="1" dirty="0">
                <a:solidFill>
                  <a:srgbClr val="0000FF"/>
                </a:solidFill>
              </a:rPr>
              <a:t> roll = </a:t>
            </a:r>
            <a:r>
              <a:rPr lang="de-DE" altLang="de-DE" sz="1600" b="1" dirty="0" err="1">
                <a:solidFill>
                  <a:srgbClr val="0000FF"/>
                </a:solidFill>
              </a:rPr>
              <a:t>barrel</a:t>
            </a:r>
            <a:r>
              <a:rPr lang="de-DE" altLang="de-DE" sz="1600" b="1" dirty="0">
                <a:solidFill>
                  <a:srgbClr val="0000FF"/>
                </a:solidFill>
              </a:rPr>
              <a:t> roll </a:t>
            </a:r>
            <a:r>
              <a:rPr lang="de-DE" altLang="de-DE" sz="1600" b="1" dirty="0" err="1">
                <a:solidFill>
                  <a:srgbClr val="0000FF"/>
                </a:solidFill>
              </a:rPr>
              <a:t>or</a:t>
            </a:r>
            <a:r>
              <a:rPr lang="de-DE" altLang="de-DE" sz="1600" b="1" dirty="0">
                <a:solidFill>
                  <a:srgbClr val="0000FF"/>
                </a:solidFill>
              </a:rPr>
              <a:t> </a:t>
            </a:r>
            <a:r>
              <a:rPr lang="de-DE" altLang="de-DE" sz="1600" b="1" dirty="0" err="1">
                <a:solidFill>
                  <a:srgbClr val="0000FF"/>
                </a:solidFill>
              </a:rPr>
              <a:t>aileron</a:t>
            </a:r>
            <a:r>
              <a:rPr lang="de-DE" altLang="de-DE" sz="1600" b="1" dirty="0">
                <a:solidFill>
                  <a:srgbClr val="0000FF"/>
                </a:solidFill>
              </a:rPr>
              <a:t> roll:</a:t>
            </a:r>
            <a:br>
              <a:rPr lang="de-DE" altLang="de-DE" sz="1600" b="1" dirty="0">
                <a:solidFill>
                  <a:srgbClr val="0000FF"/>
                </a:solidFill>
              </a:rPr>
            </a:br>
            <a:r>
              <a:rPr lang="de-DE" altLang="de-DE" sz="1600" b="1" dirty="0" err="1">
                <a:solidFill>
                  <a:srgbClr val="FF3300"/>
                </a:solidFill>
              </a:rPr>
              <a:t>Severe</a:t>
            </a:r>
            <a:r>
              <a:rPr lang="de-DE" altLang="de-DE" sz="1600" b="1" dirty="0">
                <a:solidFill>
                  <a:srgbClr val="FF3300"/>
                </a:solidFill>
              </a:rPr>
              <a:t> </a:t>
            </a:r>
            <a:r>
              <a:rPr lang="de-DE" altLang="de-DE" sz="1600" b="1" dirty="0" err="1">
                <a:solidFill>
                  <a:srgbClr val="FF3300"/>
                </a:solidFill>
              </a:rPr>
              <a:t>downgrade</a:t>
            </a:r>
            <a:r>
              <a:rPr lang="de-DE" altLang="de-DE" sz="1600" b="1" dirty="0">
                <a:solidFill>
                  <a:srgbClr val="FF3300"/>
                </a:solidFill>
              </a:rPr>
              <a:t> &gt; 5 </a:t>
            </a:r>
            <a:r>
              <a:rPr lang="de-DE" altLang="de-DE" sz="1600" b="1" dirty="0" err="1">
                <a:solidFill>
                  <a:srgbClr val="FF3300"/>
                </a:solidFill>
              </a:rPr>
              <a:t>pts</a:t>
            </a:r>
            <a:r>
              <a:rPr lang="de-DE" altLang="de-DE" sz="1600" b="1" dirty="0">
                <a:solidFill>
                  <a:srgbClr val="FF3300"/>
                </a:solidFill>
              </a:rPr>
              <a:t>.</a:t>
            </a:r>
          </a:p>
        </p:txBody>
      </p:sp>
      <p:sp>
        <p:nvSpPr>
          <p:cNvPr id="82" name="Text Box 56">
            <a:extLst>
              <a:ext uri="{FF2B5EF4-FFF2-40B4-BE49-F238E27FC236}">
                <a16:creationId xmlns:a16="http://schemas.microsoft.com/office/drawing/2014/main" id="{A2CB3045-F6E0-4C4E-93BB-8344B5380121}"/>
              </a:ext>
            </a:extLst>
          </p:cNvPr>
          <p:cNvSpPr txBox="1">
            <a:spLocks noChangeArrowheads="1"/>
          </p:cNvSpPr>
          <p:nvPr/>
        </p:nvSpPr>
        <p:spPr bwMode="auto">
          <a:xfrm>
            <a:off x="5648307" y="3499811"/>
            <a:ext cx="343217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de-DE" altLang="de-DE" sz="1600" b="1" dirty="0">
                <a:solidFill>
                  <a:srgbClr val="0000FF"/>
                </a:solidFill>
              </a:rPr>
              <a:t>½ roll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integrated</a:t>
            </a:r>
            <a:r>
              <a:rPr lang="de-DE" altLang="de-DE" sz="1600" b="1" dirty="0">
                <a:solidFill>
                  <a:srgbClr val="0000FF"/>
                </a:solidFill>
              </a:rPr>
              <a:t> on </a:t>
            </a:r>
            <a:r>
              <a:rPr lang="de-DE" altLang="de-DE" sz="1600" b="1" dirty="0" err="1">
                <a:solidFill>
                  <a:srgbClr val="0000FF"/>
                </a:solidFill>
              </a:rPr>
              <a:t>circular</a:t>
            </a:r>
            <a:r>
              <a:rPr lang="de-DE" altLang="de-DE" sz="1600" b="1" dirty="0">
                <a:solidFill>
                  <a:srgbClr val="0000FF"/>
                </a:solidFill>
              </a:rPr>
              <a:t> </a:t>
            </a:r>
            <a:r>
              <a:rPr lang="de-DE" altLang="de-DE" sz="1600" b="1" dirty="0" err="1">
                <a:solidFill>
                  <a:srgbClr val="0000FF"/>
                </a:solidFill>
              </a:rPr>
              <a:t>flightpath</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half loop.</a:t>
            </a:r>
          </a:p>
        </p:txBody>
      </p:sp>
    </p:spTree>
    <p:extLst>
      <p:ext uri="{BB962C8B-B14F-4D97-AF65-F5344CB8AC3E}">
        <p14:creationId xmlns:p14="http://schemas.microsoft.com/office/powerpoint/2010/main" val="578163905"/>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117"/>
                                        </p:tgtEl>
                                        <p:attrNameLst>
                                          <p:attrName>style.visibility</p:attrName>
                                        </p:attrNameLst>
                                      </p:cBhvr>
                                      <p:to>
                                        <p:strVal val="visible"/>
                                      </p:to>
                                    </p:set>
                                    <p:animEffect transition="in" filter="blinds(horizontal)">
                                      <p:cBhvr>
                                        <p:cTn id="7" dur="1000"/>
                                        <p:tgtEl>
                                          <p:spTgt spid="117"/>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80"/>
                                        </p:tgtEl>
                                        <p:attrNameLst>
                                          <p:attrName>style.visibility</p:attrName>
                                        </p:attrNameLst>
                                      </p:cBhvr>
                                      <p:to>
                                        <p:strVal val="visible"/>
                                      </p:to>
                                    </p:set>
                                    <p:animEffect transition="in" filter="blinds(horizontal)">
                                      <p:cBhvr>
                                        <p:cTn id="11" dur="1000"/>
                                        <p:tgtEl>
                                          <p:spTgt spid="180"/>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81"/>
                                        </p:tgtEl>
                                        <p:attrNameLst>
                                          <p:attrName>style.visibility</p:attrName>
                                        </p:attrNameLst>
                                      </p:cBhvr>
                                      <p:to>
                                        <p:strVal val="visible"/>
                                      </p:to>
                                    </p:set>
                                    <p:animEffect transition="in" filter="blinds(horizontal)">
                                      <p:cBhvr>
                                        <p:cTn id="15" dur="1000"/>
                                        <p:tgtEl>
                                          <p:spTgt spid="181"/>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82"/>
                                        </p:tgtEl>
                                        <p:attrNameLst>
                                          <p:attrName>style.visibility</p:attrName>
                                        </p:attrNameLst>
                                      </p:cBhvr>
                                      <p:to>
                                        <p:strVal val="visible"/>
                                      </p:to>
                                    </p:set>
                                    <p:animEffect transition="in" filter="blinds(horizontal)">
                                      <p:cBhvr>
                                        <p:cTn id="19" dur="1000"/>
                                        <p:tgtEl>
                                          <p:spTgt spid="82"/>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20"/>
                                        </p:tgtEl>
                                        <p:attrNameLst>
                                          <p:attrName>style.visibility</p:attrName>
                                        </p:attrNameLst>
                                      </p:cBhvr>
                                      <p:to>
                                        <p:strVal val="visible"/>
                                      </p:to>
                                    </p:set>
                                    <p:animEffect transition="in" filter="blinds(horizontal)">
                                      <p:cBhvr>
                                        <p:cTn id="23" dur="1000"/>
                                        <p:tgtEl>
                                          <p:spTgt spid="120"/>
                                        </p:tgtEl>
                                      </p:cBhvr>
                                    </p:animEffect>
                                  </p:childTnLst>
                                </p:cTn>
                              </p:par>
                            </p:childTnLst>
                          </p:cTn>
                        </p:par>
                        <p:par>
                          <p:cTn id="24" fill="hold">
                            <p:stCondLst>
                              <p:cond delay="5000"/>
                            </p:stCondLst>
                            <p:childTnLst>
                              <p:par>
                                <p:cTn id="25" presetID="3" presetClass="entr" presetSubtype="10" fill="hold" nodeType="afterEffect">
                                  <p:stCondLst>
                                    <p:cond delay="0"/>
                                  </p:stCondLst>
                                  <p:childTnLst>
                                    <p:set>
                                      <p:cBhvr>
                                        <p:cTn id="26" dur="1" fill="hold">
                                          <p:stCondLst>
                                            <p:cond delay="0"/>
                                          </p:stCondLst>
                                        </p:cTn>
                                        <p:tgtEl>
                                          <p:spTgt spid="119"/>
                                        </p:tgtEl>
                                        <p:attrNameLst>
                                          <p:attrName>style.visibility</p:attrName>
                                        </p:attrNameLst>
                                      </p:cBhvr>
                                      <p:to>
                                        <p:strVal val="visible"/>
                                      </p:to>
                                    </p:set>
                                    <p:animEffect transition="in" filter="blinds(horizontal)">
                                      <p:cBhvr>
                                        <p:cTn id="27" dur="1000"/>
                                        <p:tgtEl>
                                          <p:spTgt spid="119"/>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27"/>
                                        </p:tgtEl>
                                        <p:attrNameLst>
                                          <p:attrName>style.visibility</p:attrName>
                                        </p:attrNameLst>
                                      </p:cBhvr>
                                      <p:to>
                                        <p:strVal val="visible"/>
                                      </p:to>
                                    </p:set>
                                    <p:animEffect transition="in" filter="blinds(horizontal)">
                                      <p:cBhvr>
                                        <p:cTn id="31" dur="1000"/>
                                        <p:tgtEl>
                                          <p:spTgt spid="127"/>
                                        </p:tgtEl>
                                      </p:cBhvr>
                                    </p:animEffect>
                                  </p:childTnLst>
                                </p:cTn>
                              </p:par>
                            </p:childTnLst>
                          </p:cTn>
                        </p:par>
                        <p:par>
                          <p:cTn id="32" fill="hold">
                            <p:stCondLst>
                              <p:cond delay="7000"/>
                            </p:stCondLst>
                            <p:childTnLst>
                              <p:par>
                                <p:cTn id="33" presetID="3" presetClass="entr" presetSubtype="10" fill="hold" nodeType="afterEffect">
                                  <p:stCondLst>
                                    <p:cond delay="0"/>
                                  </p:stCondLst>
                                  <p:childTnLst>
                                    <p:set>
                                      <p:cBhvr>
                                        <p:cTn id="34" dur="1" fill="hold">
                                          <p:stCondLst>
                                            <p:cond delay="0"/>
                                          </p:stCondLst>
                                        </p:cTn>
                                        <p:tgtEl>
                                          <p:spTgt spid="128"/>
                                        </p:tgtEl>
                                        <p:attrNameLst>
                                          <p:attrName>style.visibility</p:attrName>
                                        </p:attrNameLst>
                                      </p:cBhvr>
                                      <p:to>
                                        <p:strVal val="visible"/>
                                      </p:to>
                                    </p:set>
                                    <p:animEffect transition="in" filter="blinds(horizontal)">
                                      <p:cBhvr>
                                        <p:cTn id="35" dur="10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180" grpId="0" autoUpdateAnimBg="0"/>
      <p:bldP spid="181" grpId="0"/>
      <p:bldP spid="8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Line 275">
            <a:extLst>
              <a:ext uri="{FF2B5EF4-FFF2-40B4-BE49-F238E27FC236}">
                <a16:creationId xmlns:a16="http://schemas.microsoft.com/office/drawing/2014/main" id="{9A7C893C-BC4F-4040-8187-265472B9C74C}"/>
              </a:ext>
            </a:extLst>
          </p:cNvPr>
          <p:cNvSpPr>
            <a:spLocks noChangeShapeType="1"/>
          </p:cNvSpPr>
          <p:nvPr/>
        </p:nvSpPr>
        <p:spPr bwMode="auto">
          <a:xfrm>
            <a:off x="6554709" y="3909496"/>
            <a:ext cx="3937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50" name="Line 262">
            <a:extLst>
              <a:ext uri="{FF2B5EF4-FFF2-40B4-BE49-F238E27FC236}">
                <a16:creationId xmlns:a16="http://schemas.microsoft.com/office/drawing/2014/main" id="{198B4BFD-3269-435B-A0FB-BC1BD8A1A6A2}"/>
              </a:ext>
            </a:extLst>
          </p:cNvPr>
          <p:cNvSpPr>
            <a:spLocks noChangeShapeType="1"/>
          </p:cNvSpPr>
          <p:nvPr/>
        </p:nvSpPr>
        <p:spPr bwMode="auto">
          <a:xfrm>
            <a:off x="7329693" y="1279038"/>
            <a:ext cx="12700" cy="22399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4578" name="Text Box 289">
            <a:extLst>
              <a:ext uri="{FF2B5EF4-FFF2-40B4-BE49-F238E27FC236}">
                <a16:creationId xmlns:a16="http://schemas.microsoft.com/office/drawing/2014/main" id="{5AE154EC-70E8-4DD6-8618-92FE403365C6}"/>
              </a:ext>
            </a:extLst>
          </p:cNvPr>
          <p:cNvSpPr txBox="1">
            <a:spLocks noChangeArrowheads="1"/>
          </p:cNvSpPr>
          <p:nvPr/>
        </p:nvSpPr>
        <p:spPr bwMode="auto">
          <a:xfrm>
            <a:off x="8051800" y="6557963"/>
            <a:ext cx="939800" cy="276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F-25.06.01</a:t>
            </a:r>
          </a:p>
        </p:txBody>
      </p:sp>
      <p:sp>
        <p:nvSpPr>
          <p:cNvPr id="24579" name="Text Box 725">
            <a:extLst>
              <a:ext uri="{FF2B5EF4-FFF2-40B4-BE49-F238E27FC236}">
                <a16:creationId xmlns:a16="http://schemas.microsoft.com/office/drawing/2014/main" id="{9FF8D51D-31D7-4FD6-BB95-FC62A02F3159}"/>
              </a:ext>
            </a:extLst>
          </p:cNvPr>
          <p:cNvSpPr txBox="1">
            <a:spLocks noChangeArrowheads="1"/>
          </p:cNvSpPr>
          <p:nvPr/>
        </p:nvSpPr>
        <p:spPr bwMode="auto">
          <a:xfrm>
            <a:off x="4130675" y="5192713"/>
            <a:ext cx="4786313" cy="683264"/>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spcBef>
                <a:spcPct val="50000"/>
              </a:spcBef>
            </a:pPr>
            <a:r>
              <a:rPr lang="en-US" sz="1600" b="1" dirty="0"/>
              <a:t>From upright, perform a spin with three turns, perform a vertical downline, perform a half roll, pull through a quarter loop, exit upright.</a:t>
            </a:r>
            <a:endParaRPr lang="de-DE" altLang="de-DE" sz="1400" b="1" dirty="0"/>
          </a:p>
        </p:txBody>
      </p:sp>
      <p:sp>
        <p:nvSpPr>
          <p:cNvPr id="24580" name="Textfeld 6">
            <a:extLst>
              <a:ext uri="{FF2B5EF4-FFF2-40B4-BE49-F238E27FC236}">
                <a16:creationId xmlns:a16="http://schemas.microsoft.com/office/drawing/2014/main" id="{D954DDBC-06BD-4A4C-B5EA-6536C82D697B}"/>
              </a:ext>
            </a:extLst>
          </p:cNvPr>
          <p:cNvSpPr txBox="1">
            <a:spLocks noChangeArrowheads="1"/>
          </p:cNvSpPr>
          <p:nvPr/>
        </p:nvSpPr>
        <p:spPr bwMode="auto">
          <a:xfrm>
            <a:off x="1808163" y="127000"/>
            <a:ext cx="7026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F-25.06 </a:t>
            </a:r>
            <a:r>
              <a:rPr lang="en-US" sz="2000" b="1" dirty="0"/>
              <a:t>Three Turn Spin with half roll</a:t>
            </a:r>
            <a:endParaRPr lang="de-DE" sz="2000" b="1" dirty="0"/>
          </a:p>
          <a:p>
            <a:endParaRPr lang="de-DE" altLang="de-DE" sz="2000" dirty="0"/>
          </a:p>
        </p:txBody>
      </p:sp>
      <p:grpSp>
        <p:nvGrpSpPr>
          <p:cNvPr id="128" name="Group 185">
            <a:extLst>
              <a:ext uri="{FF2B5EF4-FFF2-40B4-BE49-F238E27FC236}">
                <a16:creationId xmlns:a16="http://schemas.microsoft.com/office/drawing/2014/main" id="{10931BDC-B0B1-476E-98E1-67E34FACDF3D}"/>
              </a:ext>
            </a:extLst>
          </p:cNvPr>
          <p:cNvGrpSpPr>
            <a:grpSpLocks/>
          </p:cNvGrpSpPr>
          <p:nvPr/>
        </p:nvGrpSpPr>
        <p:grpSpPr bwMode="auto">
          <a:xfrm rot="5400000" flipH="1">
            <a:off x="6565010" y="3664227"/>
            <a:ext cx="311150" cy="490537"/>
            <a:chOff x="2820" y="264"/>
            <a:chExt cx="420" cy="1452"/>
          </a:xfrm>
        </p:grpSpPr>
        <p:sp>
          <p:nvSpPr>
            <p:cNvPr id="129" name="Line 186">
              <a:extLst>
                <a:ext uri="{FF2B5EF4-FFF2-40B4-BE49-F238E27FC236}">
                  <a16:creationId xmlns:a16="http://schemas.microsoft.com/office/drawing/2014/main" id="{FB9986E1-F237-4B65-9FAF-C084FAE67DD2}"/>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0" name="Group 187">
              <a:extLst>
                <a:ext uri="{FF2B5EF4-FFF2-40B4-BE49-F238E27FC236}">
                  <a16:creationId xmlns:a16="http://schemas.microsoft.com/office/drawing/2014/main" id="{AD9C653F-7EC8-406F-9DAF-2916B7D10994}"/>
                </a:ext>
              </a:extLst>
            </p:cNvPr>
            <p:cNvGrpSpPr>
              <a:grpSpLocks/>
            </p:cNvGrpSpPr>
            <p:nvPr/>
          </p:nvGrpSpPr>
          <p:grpSpPr bwMode="auto">
            <a:xfrm>
              <a:off x="2940" y="264"/>
              <a:ext cx="300" cy="1452"/>
              <a:chOff x="2940" y="264"/>
              <a:chExt cx="300" cy="1452"/>
            </a:xfrm>
          </p:grpSpPr>
          <p:grpSp>
            <p:nvGrpSpPr>
              <p:cNvPr id="131" name="Group 188">
                <a:extLst>
                  <a:ext uri="{FF2B5EF4-FFF2-40B4-BE49-F238E27FC236}">
                    <a16:creationId xmlns:a16="http://schemas.microsoft.com/office/drawing/2014/main" id="{59DB586C-9828-42C1-8468-5BFCEAF9076C}"/>
                  </a:ext>
                </a:extLst>
              </p:cNvPr>
              <p:cNvGrpSpPr>
                <a:grpSpLocks/>
              </p:cNvGrpSpPr>
              <p:nvPr/>
            </p:nvGrpSpPr>
            <p:grpSpPr bwMode="auto">
              <a:xfrm>
                <a:off x="2940" y="264"/>
                <a:ext cx="252" cy="1368"/>
                <a:chOff x="3024" y="732"/>
                <a:chExt cx="252" cy="1368"/>
              </a:xfrm>
            </p:grpSpPr>
            <p:grpSp>
              <p:nvGrpSpPr>
                <p:cNvPr id="134" name="Group 189">
                  <a:extLst>
                    <a:ext uri="{FF2B5EF4-FFF2-40B4-BE49-F238E27FC236}">
                      <a16:creationId xmlns:a16="http://schemas.microsoft.com/office/drawing/2014/main" id="{F6DE8111-59E0-420E-90FA-2678B6E54685}"/>
                    </a:ext>
                  </a:extLst>
                </p:cNvPr>
                <p:cNvGrpSpPr>
                  <a:grpSpLocks/>
                </p:cNvGrpSpPr>
                <p:nvPr/>
              </p:nvGrpSpPr>
              <p:grpSpPr bwMode="auto">
                <a:xfrm>
                  <a:off x="3024" y="732"/>
                  <a:ext cx="252" cy="1368"/>
                  <a:chOff x="3168" y="1008"/>
                  <a:chExt cx="484" cy="2448"/>
                </a:xfrm>
              </p:grpSpPr>
              <p:grpSp>
                <p:nvGrpSpPr>
                  <p:cNvPr id="136" name="Group 190">
                    <a:extLst>
                      <a:ext uri="{FF2B5EF4-FFF2-40B4-BE49-F238E27FC236}">
                        <a16:creationId xmlns:a16="http://schemas.microsoft.com/office/drawing/2014/main" id="{BA260678-1985-4E9F-81DD-0349A0BFD4F5}"/>
                      </a:ext>
                    </a:extLst>
                  </p:cNvPr>
                  <p:cNvGrpSpPr>
                    <a:grpSpLocks/>
                  </p:cNvGrpSpPr>
                  <p:nvPr/>
                </p:nvGrpSpPr>
                <p:grpSpPr bwMode="auto">
                  <a:xfrm>
                    <a:off x="3168" y="1008"/>
                    <a:ext cx="484" cy="2448"/>
                    <a:chOff x="2256" y="864"/>
                    <a:chExt cx="532" cy="2448"/>
                  </a:xfrm>
                </p:grpSpPr>
                <p:sp>
                  <p:nvSpPr>
                    <p:cNvPr id="139" name="Freeform 191">
                      <a:extLst>
                        <a:ext uri="{FF2B5EF4-FFF2-40B4-BE49-F238E27FC236}">
                          <a16:creationId xmlns:a16="http://schemas.microsoft.com/office/drawing/2014/main" id="{8B628C18-BA9F-4DE5-8CE5-0FDF50DA9A73}"/>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0" name="Freeform 192">
                      <a:extLst>
                        <a:ext uri="{FF2B5EF4-FFF2-40B4-BE49-F238E27FC236}">
                          <a16:creationId xmlns:a16="http://schemas.microsoft.com/office/drawing/2014/main" id="{2085C2C8-597E-40EF-8C51-D6875DFD4A64}"/>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7" name="Freeform 193">
                    <a:extLst>
                      <a:ext uri="{FF2B5EF4-FFF2-40B4-BE49-F238E27FC236}">
                        <a16:creationId xmlns:a16="http://schemas.microsoft.com/office/drawing/2014/main" id="{CF87972F-9A1B-4737-BF87-9E00E754C99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8" name="Freeform 194">
                    <a:extLst>
                      <a:ext uri="{FF2B5EF4-FFF2-40B4-BE49-F238E27FC236}">
                        <a16:creationId xmlns:a16="http://schemas.microsoft.com/office/drawing/2014/main" id="{000C2D18-42EB-45D9-8498-467AD8D65BCE}"/>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5" name="Line 195">
                  <a:extLst>
                    <a:ext uri="{FF2B5EF4-FFF2-40B4-BE49-F238E27FC236}">
                      <a16:creationId xmlns:a16="http://schemas.microsoft.com/office/drawing/2014/main" id="{74AEE573-9296-4862-8F2B-A7D82F0B574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2" name="AutoShape 196">
                <a:extLst>
                  <a:ext uri="{FF2B5EF4-FFF2-40B4-BE49-F238E27FC236}">
                    <a16:creationId xmlns:a16="http://schemas.microsoft.com/office/drawing/2014/main" id="{26073FD3-53D2-48A2-A6DB-498B929DEDA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3" name="Line 197">
                <a:extLst>
                  <a:ext uri="{FF2B5EF4-FFF2-40B4-BE49-F238E27FC236}">
                    <a16:creationId xmlns:a16="http://schemas.microsoft.com/office/drawing/2014/main" id="{CF3A1BE9-AC1E-4853-B95B-8532A5202E5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41" name="AutoShape 199">
            <a:extLst>
              <a:ext uri="{FF2B5EF4-FFF2-40B4-BE49-F238E27FC236}">
                <a16:creationId xmlns:a16="http://schemas.microsoft.com/office/drawing/2014/main" id="{CEB71AD6-D663-4D7E-82BC-C1A0401F9129}"/>
              </a:ext>
            </a:extLst>
          </p:cNvPr>
          <p:cNvSpPr>
            <a:spLocks noChangeArrowheads="1"/>
          </p:cNvSpPr>
          <p:nvPr/>
        </p:nvSpPr>
        <p:spPr bwMode="auto">
          <a:xfrm rot="10800000">
            <a:off x="5872129" y="3839370"/>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42" name="Group 264">
            <a:extLst>
              <a:ext uri="{FF2B5EF4-FFF2-40B4-BE49-F238E27FC236}">
                <a16:creationId xmlns:a16="http://schemas.microsoft.com/office/drawing/2014/main" id="{7FEAA39C-386B-4780-9C5B-627CA15D24F3}"/>
              </a:ext>
            </a:extLst>
          </p:cNvPr>
          <p:cNvGrpSpPr>
            <a:grpSpLocks/>
          </p:cNvGrpSpPr>
          <p:nvPr/>
        </p:nvGrpSpPr>
        <p:grpSpPr bwMode="auto">
          <a:xfrm>
            <a:off x="7098225" y="1437788"/>
            <a:ext cx="477139" cy="184402"/>
            <a:chOff x="8533" y="5653"/>
            <a:chExt cx="780" cy="270"/>
          </a:xfrm>
          <a:solidFill>
            <a:schemeClr val="bg1"/>
          </a:solidFill>
        </p:grpSpPr>
        <p:sp>
          <p:nvSpPr>
            <p:cNvPr id="143" name="Line 265">
              <a:extLst>
                <a:ext uri="{FF2B5EF4-FFF2-40B4-BE49-F238E27FC236}">
                  <a16:creationId xmlns:a16="http://schemas.microsoft.com/office/drawing/2014/main" id="{1D94FE0E-3650-4FE2-90FB-DEEB8C979375}"/>
                </a:ext>
              </a:extLst>
            </p:cNvPr>
            <p:cNvSpPr>
              <a:spLocks noChangeShapeType="1"/>
            </p:cNvSpPr>
            <p:nvPr/>
          </p:nvSpPr>
          <p:spPr bwMode="auto">
            <a:xfrm>
              <a:off x="9298" y="5653"/>
              <a:ext cx="1" cy="239"/>
            </a:xfrm>
            <a:prstGeom prst="line">
              <a:avLst/>
            </a:prstGeom>
            <a:grpFill/>
            <a:ln w="9525">
              <a:solidFill>
                <a:srgbClr val="000000"/>
              </a:solidFill>
              <a:round/>
              <a:headEnd/>
              <a:tailEnd/>
            </a:ln>
            <a:extLst/>
          </p:spPr>
          <p:txBody>
            <a:bodyPr/>
            <a:lstStyle/>
            <a:p>
              <a:endParaRPr lang="de-DE"/>
            </a:p>
          </p:txBody>
        </p:sp>
        <p:sp>
          <p:nvSpPr>
            <p:cNvPr id="144" name="AutoShape 266">
              <a:extLst>
                <a:ext uri="{FF2B5EF4-FFF2-40B4-BE49-F238E27FC236}">
                  <a16:creationId xmlns:a16="http://schemas.microsoft.com/office/drawing/2014/main" id="{924EC1BF-355A-4BC4-BC90-CBAFB317E58A}"/>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45" name="Group 267">
            <a:extLst>
              <a:ext uri="{FF2B5EF4-FFF2-40B4-BE49-F238E27FC236}">
                <a16:creationId xmlns:a16="http://schemas.microsoft.com/office/drawing/2014/main" id="{31538FD8-4AE5-49CE-8539-E0E156250D77}"/>
              </a:ext>
            </a:extLst>
          </p:cNvPr>
          <p:cNvGrpSpPr>
            <a:grpSpLocks/>
          </p:cNvGrpSpPr>
          <p:nvPr/>
        </p:nvGrpSpPr>
        <p:grpSpPr bwMode="auto">
          <a:xfrm>
            <a:off x="7097029" y="1642171"/>
            <a:ext cx="477139" cy="184402"/>
            <a:chOff x="8533" y="5653"/>
            <a:chExt cx="780" cy="270"/>
          </a:xfrm>
          <a:solidFill>
            <a:schemeClr val="bg1"/>
          </a:solidFill>
        </p:grpSpPr>
        <p:sp>
          <p:nvSpPr>
            <p:cNvPr id="146" name="Line 268">
              <a:extLst>
                <a:ext uri="{FF2B5EF4-FFF2-40B4-BE49-F238E27FC236}">
                  <a16:creationId xmlns:a16="http://schemas.microsoft.com/office/drawing/2014/main" id="{6D1B1E49-BD40-41F5-89AA-FDE84AA4F970}"/>
                </a:ext>
              </a:extLst>
            </p:cNvPr>
            <p:cNvSpPr>
              <a:spLocks noChangeShapeType="1"/>
            </p:cNvSpPr>
            <p:nvPr/>
          </p:nvSpPr>
          <p:spPr bwMode="auto">
            <a:xfrm>
              <a:off x="9298" y="5653"/>
              <a:ext cx="1" cy="239"/>
            </a:xfrm>
            <a:prstGeom prst="line">
              <a:avLst/>
            </a:prstGeom>
            <a:grpFill/>
            <a:ln w="9525">
              <a:solidFill>
                <a:srgbClr val="000000"/>
              </a:solidFill>
              <a:round/>
              <a:headEnd/>
              <a:tailEnd/>
            </a:ln>
            <a:extLst/>
          </p:spPr>
          <p:txBody>
            <a:bodyPr/>
            <a:lstStyle/>
            <a:p>
              <a:endParaRPr lang="de-DE"/>
            </a:p>
          </p:txBody>
        </p:sp>
        <p:sp>
          <p:nvSpPr>
            <p:cNvPr id="147" name="AutoShape 269">
              <a:extLst>
                <a:ext uri="{FF2B5EF4-FFF2-40B4-BE49-F238E27FC236}">
                  <a16:creationId xmlns:a16="http://schemas.microsoft.com/office/drawing/2014/main" id="{1273B9E0-F0F1-472C-9ACF-3A183F6E4084}"/>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48" name="Line 273">
            <a:extLst>
              <a:ext uri="{FF2B5EF4-FFF2-40B4-BE49-F238E27FC236}">
                <a16:creationId xmlns:a16="http://schemas.microsoft.com/office/drawing/2014/main" id="{80BFE3F8-017E-47EE-A84A-D3945401CE1A}"/>
              </a:ext>
            </a:extLst>
          </p:cNvPr>
          <p:cNvSpPr>
            <a:spLocks noChangeShapeType="1"/>
          </p:cNvSpPr>
          <p:nvPr/>
        </p:nvSpPr>
        <p:spPr bwMode="auto">
          <a:xfrm>
            <a:off x="7597980" y="1410494"/>
            <a:ext cx="22360" cy="60912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49" name="Line 261">
            <a:extLst>
              <a:ext uri="{FF2B5EF4-FFF2-40B4-BE49-F238E27FC236}">
                <a16:creationId xmlns:a16="http://schemas.microsoft.com/office/drawing/2014/main" id="{32791C25-7AD0-49B7-A2F2-09BF5AF14450}"/>
              </a:ext>
            </a:extLst>
          </p:cNvPr>
          <p:cNvSpPr>
            <a:spLocks noChangeShapeType="1"/>
          </p:cNvSpPr>
          <p:nvPr/>
        </p:nvSpPr>
        <p:spPr bwMode="auto">
          <a:xfrm>
            <a:off x="5905705" y="1245394"/>
            <a:ext cx="1423988" cy="111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51" name="Arc 274">
            <a:extLst>
              <a:ext uri="{FF2B5EF4-FFF2-40B4-BE49-F238E27FC236}">
                <a16:creationId xmlns:a16="http://schemas.microsoft.com/office/drawing/2014/main" id="{06EF57F9-9C8F-47FD-8F20-003E6E7B85CE}"/>
              </a:ext>
            </a:extLst>
          </p:cNvPr>
          <p:cNvSpPr>
            <a:spLocks/>
          </p:cNvSpPr>
          <p:nvPr/>
        </p:nvSpPr>
        <p:spPr bwMode="auto">
          <a:xfrm flipV="1">
            <a:off x="6935994" y="3519001"/>
            <a:ext cx="406400" cy="39370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nvGrpSpPr>
          <p:cNvPr id="153" name="Group 213">
            <a:extLst>
              <a:ext uri="{FF2B5EF4-FFF2-40B4-BE49-F238E27FC236}">
                <a16:creationId xmlns:a16="http://schemas.microsoft.com/office/drawing/2014/main" id="{72B5BBD5-EBE6-4964-972A-41C8A3382882}"/>
              </a:ext>
            </a:extLst>
          </p:cNvPr>
          <p:cNvGrpSpPr>
            <a:grpSpLocks/>
          </p:cNvGrpSpPr>
          <p:nvPr/>
        </p:nvGrpSpPr>
        <p:grpSpPr bwMode="auto">
          <a:xfrm rot="16200000">
            <a:off x="5517562" y="1003300"/>
            <a:ext cx="311150" cy="490537"/>
            <a:chOff x="2820" y="264"/>
            <a:chExt cx="420" cy="1452"/>
          </a:xfrm>
        </p:grpSpPr>
        <p:sp>
          <p:nvSpPr>
            <p:cNvPr id="154" name="Line 214">
              <a:extLst>
                <a:ext uri="{FF2B5EF4-FFF2-40B4-BE49-F238E27FC236}">
                  <a16:creationId xmlns:a16="http://schemas.microsoft.com/office/drawing/2014/main" id="{603FD615-59F0-4248-86B7-58C7D3D64B5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5" name="Group 215">
              <a:extLst>
                <a:ext uri="{FF2B5EF4-FFF2-40B4-BE49-F238E27FC236}">
                  <a16:creationId xmlns:a16="http://schemas.microsoft.com/office/drawing/2014/main" id="{E7849ABA-49A1-4C2A-BE54-7EC22563EFC0}"/>
                </a:ext>
              </a:extLst>
            </p:cNvPr>
            <p:cNvGrpSpPr>
              <a:grpSpLocks/>
            </p:cNvGrpSpPr>
            <p:nvPr/>
          </p:nvGrpSpPr>
          <p:grpSpPr bwMode="auto">
            <a:xfrm>
              <a:off x="2940" y="264"/>
              <a:ext cx="300" cy="1452"/>
              <a:chOff x="2940" y="264"/>
              <a:chExt cx="300" cy="1452"/>
            </a:xfrm>
          </p:grpSpPr>
          <p:grpSp>
            <p:nvGrpSpPr>
              <p:cNvPr id="156" name="Group 216">
                <a:extLst>
                  <a:ext uri="{FF2B5EF4-FFF2-40B4-BE49-F238E27FC236}">
                    <a16:creationId xmlns:a16="http://schemas.microsoft.com/office/drawing/2014/main" id="{43653836-2D5C-4024-A486-F14930972C7E}"/>
                  </a:ext>
                </a:extLst>
              </p:cNvPr>
              <p:cNvGrpSpPr>
                <a:grpSpLocks/>
              </p:cNvGrpSpPr>
              <p:nvPr/>
            </p:nvGrpSpPr>
            <p:grpSpPr bwMode="auto">
              <a:xfrm>
                <a:off x="2940" y="264"/>
                <a:ext cx="252" cy="1368"/>
                <a:chOff x="3024" y="732"/>
                <a:chExt cx="252" cy="1368"/>
              </a:xfrm>
            </p:grpSpPr>
            <p:grpSp>
              <p:nvGrpSpPr>
                <p:cNvPr id="159" name="Group 217">
                  <a:extLst>
                    <a:ext uri="{FF2B5EF4-FFF2-40B4-BE49-F238E27FC236}">
                      <a16:creationId xmlns:a16="http://schemas.microsoft.com/office/drawing/2014/main" id="{B7927FE9-DBB4-43AA-980E-D0B2110C91BD}"/>
                    </a:ext>
                  </a:extLst>
                </p:cNvPr>
                <p:cNvGrpSpPr>
                  <a:grpSpLocks/>
                </p:cNvGrpSpPr>
                <p:nvPr/>
              </p:nvGrpSpPr>
              <p:grpSpPr bwMode="auto">
                <a:xfrm>
                  <a:off x="3024" y="732"/>
                  <a:ext cx="252" cy="1368"/>
                  <a:chOff x="3168" y="1008"/>
                  <a:chExt cx="484" cy="2448"/>
                </a:xfrm>
              </p:grpSpPr>
              <p:grpSp>
                <p:nvGrpSpPr>
                  <p:cNvPr id="161" name="Group 218">
                    <a:extLst>
                      <a:ext uri="{FF2B5EF4-FFF2-40B4-BE49-F238E27FC236}">
                        <a16:creationId xmlns:a16="http://schemas.microsoft.com/office/drawing/2014/main" id="{4450D0E1-BA34-4BE8-847D-B7E46C8D61C6}"/>
                      </a:ext>
                    </a:extLst>
                  </p:cNvPr>
                  <p:cNvGrpSpPr>
                    <a:grpSpLocks/>
                  </p:cNvGrpSpPr>
                  <p:nvPr/>
                </p:nvGrpSpPr>
                <p:grpSpPr bwMode="auto">
                  <a:xfrm>
                    <a:off x="3168" y="1008"/>
                    <a:ext cx="484" cy="2448"/>
                    <a:chOff x="2256" y="864"/>
                    <a:chExt cx="532" cy="2448"/>
                  </a:xfrm>
                </p:grpSpPr>
                <p:sp>
                  <p:nvSpPr>
                    <p:cNvPr id="164" name="Freeform 219">
                      <a:extLst>
                        <a:ext uri="{FF2B5EF4-FFF2-40B4-BE49-F238E27FC236}">
                          <a16:creationId xmlns:a16="http://schemas.microsoft.com/office/drawing/2014/main" id="{66312384-FC5E-4876-BC8F-4D770B944255}"/>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5" name="Freeform 220">
                      <a:extLst>
                        <a:ext uri="{FF2B5EF4-FFF2-40B4-BE49-F238E27FC236}">
                          <a16:creationId xmlns:a16="http://schemas.microsoft.com/office/drawing/2014/main" id="{FA83355C-4429-494D-ADB6-7DDC1D2A3E82}"/>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2" name="Freeform 221">
                    <a:extLst>
                      <a:ext uri="{FF2B5EF4-FFF2-40B4-BE49-F238E27FC236}">
                        <a16:creationId xmlns:a16="http://schemas.microsoft.com/office/drawing/2014/main" id="{A34ABB77-5116-47AB-92D7-79E0076678A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3" name="Freeform 222">
                    <a:extLst>
                      <a:ext uri="{FF2B5EF4-FFF2-40B4-BE49-F238E27FC236}">
                        <a16:creationId xmlns:a16="http://schemas.microsoft.com/office/drawing/2014/main" id="{2D5CEB19-8E4E-4519-A668-2555E6E53BB6}"/>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0" name="Line 223">
                  <a:extLst>
                    <a:ext uri="{FF2B5EF4-FFF2-40B4-BE49-F238E27FC236}">
                      <a16:creationId xmlns:a16="http://schemas.microsoft.com/office/drawing/2014/main" id="{8FC4AD61-FA05-4677-91C0-8AFE4252C14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7" name="AutoShape 224">
                <a:extLst>
                  <a:ext uri="{FF2B5EF4-FFF2-40B4-BE49-F238E27FC236}">
                    <a16:creationId xmlns:a16="http://schemas.microsoft.com/office/drawing/2014/main" id="{D751B4E4-5CDA-4457-8641-F66E9C59524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8" name="Line 225">
                <a:extLst>
                  <a:ext uri="{FF2B5EF4-FFF2-40B4-BE49-F238E27FC236}">
                    <a16:creationId xmlns:a16="http://schemas.microsoft.com/office/drawing/2014/main" id="{60ADD59F-E25B-4F2B-995B-9F8F3A6180C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66" name="AutoShape 226">
            <a:extLst>
              <a:ext uri="{FF2B5EF4-FFF2-40B4-BE49-F238E27FC236}">
                <a16:creationId xmlns:a16="http://schemas.microsoft.com/office/drawing/2014/main" id="{B26B74BD-5A4D-422D-81A0-186CED2BB4D3}"/>
              </a:ext>
            </a:extLst>
          </p:cNvPr>
          <p:cNvSpPr>
            <a:spLocks noChangeArrowheads="1"/>
          </p:cNvSpPr>
          <p:nvPr/>
        </p:nvSpPr>
        <p:spPr bwMode="auto">
          <a:xfrm rot="10800000" flipH="1">
            <a:off x="6121605" y="1143794"/>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67" name="Group 240">
            <a:extLst>
              <a:ext uri="{FF2B5EF4-FFF2-40B4-BE49-F238E27FC236}">
                <a16:creationId xmlns:a16="http://schemas.microsoft.com/office/drawing/2014/main" id="{BC73EBCD-4D30-4AC8-907E-7780A8FF9CDA}"/>
              </a:ext>
            </a:extLst>
          </p:cNvPr>
          <p:cNvGrpSpPr>
            <a:grpSpLocks/>
          </p:cNvGrpSpPr>
          <p:nvPr/>
        </p:nvGrpSpPr>
        <p:grpSpPr bwMode="auto">
          <a:xfrm rot="4580037" flipH="1" flipV="1">
            <a:off x="7014120" y="991546"/>
            <a:ext cx="311150" cy="490537"/>
            <a:chOff x="2820" y="264"/>
            <a:chExt cx="420" cy="1452"/>
          </a:xfrm>
        </p:grpSpPr>
        <p:sp>
          <p:nvSpPr>
            <p:cNvPr id="168" name="Line 241">
              <a:extLst>
                <a:ext uri="{FF2B5EF4-FFF2-40B4-BE49-F238E27FC236}">
                  <a16:creationId xmlns:a16="http://schemas.microsoft.com/office/drawing/2014/main" id="{6FF41B64-E982-46DC-AE54-900FF33E522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69" name="Group 242">
              <a:extLst>
                <a:ext uri="{FF2B5EF4-FFF2-40B4-BE49-F238E27FC236}">
                  <a16:creationId xmlns:a16="http://schemas.microsoft.com/office/drawing/2014/main" id="{BBD64A66-D9E3-4D2E-A811-790C8F13327A}"/>
                </a:ext>
              </a:extLst>
            </p:cNvPr>
            <p:cNvGrpSpPr>
              <a:grpSpLocks/>
            </p:cNvGrpSpPr>
            <p:nvPr/>
          </p:nvGrpSpPr>
          <p:grpSpPr bwMode="auto">
            <a:xfrm>
              <a:off x="2940" y="264"/>
              <a:ext cx="300" cy="1452"/>
              <a:chOff x="2940" y="264"/>
              <a:chExt cx="300" cy="1452"/>
            </a:xfrm>
          </p:grpSpPr>
          <p:grpSp>
            <p:nvGrpSpPr>
              <p:cNvPr id="170" name="Group 243">
                <a:extLst>
                  <a:ext uri="{FF2B5EF4-FFF2-40B4-BE49-F238E27FC236}">
                    <a16:creationId xmlns:a16="http://schemas.microsoft.com/office/drawing/2014/main" id="{E57933D3-BD55-4A13-BA68-8727F1F2342F}"/>
                  </a:ext>
                </a:extLst>
              </p:cNvPr>
              <p:cNvGrpSpPr>
                <a:grpSpLocks/>
              </p:cNvGrpSpPr>
              <p:nvPr/>
            </p:nvGrpSpPr>
            <p:grpSpPr bwMode="auto">
              <a:xfrm>
                <a:off x="2940" y="264"/>
                <a:ext cx="252" cy="1368"/>
                <a:chOff x="3024" y="732"/>
                <a:chExt cx="252" cy="1368"/>
              </a:xfrm>
            </p:grpSpPr>
            <p:grpSp>
              <p:nvGrpSpPr>
                <p:cNvPr id="173" name="Group 244">
                  <a:extLst>
                    <a:ext uri="{FF2B5EF4-FFF2-40B4-BE49-F238E27FC236}">
                      <a16:creationId xmlns:a16="http://schemas.microsoft.com/office/drawing/2014/main" id="{10F5F422-17B5-4A11-BD6C-224E54FCE02A}"/>
                    </a:ext>
                  </a:extLst>
                </p:cNvPr>
                <p:cNvGrpSpPr>
                  <a:grpSpLocks/>
                </p:cNvGrpSpPr>
                <p:nvPr/>
              </p:nvGrpSpPr>
              <p:grpSpPr bwMode="auto">
                <a:xfrm>
                  <a:off x="3024" y="732"/>
                  <a:ext cx="252" cy="1368"/>
                  <a:chOff x="3168" y="1008"/>
                  <a:chExt cx="484" cy="2448"/>
                </a:xfrm>
              </p:grpSpPr>
              <p:grpSp>
                <p:nvGrpSpPr>
                  <p:cNvPr id="175" name="Group 245">
                    <a:extLst>
                      <a:ext uri="{FF2B5EF4-FFF2-40B4-BE49-F238E27FC236}">
                        <a16:creationId xmlns:a16="http://schemas.microsoft.com/office/drawing/2014/main" id="{BB2D106C-C5EC-4DAB-9104-CAFE37A1AB4C}"/>
                      </a:ext>
                    </a:extLst>
                  </p:cNvPr>
                  <p:cNvGrpSpPr>
                    <a:grpSpLocks/>
                  </p:cNvGrpSpPr>
                  <p:nvPr/>
                </p:nvGrpSpPr>
                <p:grpSpPr bwMode="auto">
                  <a:xfrm>
                    <a:off x="3168" y="1008"/>
                    <a:ext cx="484" cy="2448"/>
                    <a:chOff x="2256" y="864"/>
                    <a:chExt cx="532" cy="2448"/>
                  </a:xfrm>
                </p:grpSpPr>
                <p:sp>
                  <p:nvSpPr>
                    <p:cNvPr id="178" name="Freeform 246">
                      <a:extLst>
                        <a:ext uri="{FF2B5EF4-FFF2-40B4-BE49-F238E27FC236}">
                          <a16:creationId xmlns:a16="http://schemas.microsoft.com/office/drawing/2014/main" id="{16E2EF10-DA99-4415-9737-8A7316DD43A9}"/>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79" name="Freeform 247">
                      <a:extLst>
                        <a:ext uri="{FF2B5EF4-FFF2-40B4-BE49-F238E27FC236}">
                          <a16:creationId xmlns:a16="http://schemas.microsoft.com/office/drawing/2014/main" id="{FB755D39-FEF5-4AB8-B66C-914D3BA75C5F}"/>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6" name="Freeform 248">
                    <a:extLst>
                      <a:ext uri="{FF2B5EF4-FFF2-40B4-BE49-F238E27FC236}">
                        <a16:creationId xmlns:a16="http://schemas.microsoft.com/office/drawing/2014/main" id="{85B5C530-1749-443E-A8E1-E079F4683220}"/>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7" name="Freeform 249">
                    <a:extLst>
                      <a:ext uri="{FF2B5EF4-FFF2-40B4-BE49-F238E27FC236}">
                        <a16:creationId xmlns:a16="http://schemas.microsoft.com/office/drawing/2014/main" id="{411253AB-7650-407C-8D7A-3C1322B3ABE0}"/>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4" name="Line 250">
                  <a:extLst>
                    <a:ext uri="{FF2B5EF4-FFF2-40B4-BE49-F238E27FC236}">
                      <a16:creationId xmlns:a16="http://schemas.microsoft.com/office/drawing/2014/main" id="{E57D8604-0F57-40E1-BD85-BC7DB8EC659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71" name="AutoShape 251">
                <a:extLst>
                  <a:ext uri="{FF2B5EF4-FFF2-40B4-BE49-F238E27FC236}">
                    <a16:creationId xmlns:a16="http://schemas.microsoft.com/office/drawing/2014/main" id="{7E030E6C-2FF7-4C63-AC5F-50C26AD2741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2" name="Line 252">
                <a:extLst>
                  <a:ext uri="{FF2B5EF4-FFF2-40B4-BE49-F238E27FC236}">
                    <a16:creationId xmlns:a16="http://schemas.microsoft.com/office/drawing/2014/main" id="{547350FB-9793-4449-A577-29BF597B5C3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80" name="Group 290">
            <a:extLst>
              <a:ext uri="{FF2B5EF4-FFF2-40B4-BE49-F238E27FC236}">
                <a16:creationId xmlns:a16="http://schemas.microsoft.com/office/drawing/2014/main" id="{4EA9B7D0-47EF-4853-8CD7-110F9AC05719}"/>
              </a:ext>
            </a:extLst>
          </p:cNvPr>
          <p:cNvGrpSpPr>
            <a:grpSpLocks/>
          </p:cNvGrpSpPr>
          <p:nvPr/>
        </p:nvGrpSpPr>
        <p:grpSpPr bwMode="auto">
          <a:xfrm rot="21423078">
            <a:off x="7174117" y="2044854"/>
            <a:ext cx="311150" cy="490538"/>
            <a:chOff x="2820" y="264"/>
            <a:chExt cx="420" cy="1452"/>
          </a:xfrm>
        </p:grpSpPr>
        <p:sp>
          <p:nvSpPr>
            <p:cNvPr id="181" name="Line 291">
              <a:extLst>
                <a:ext uri="{FF2B5EF4-FFF2-40B4-BE49-F238E27FC236}">
                  <a16:creationId xmlns:a16="http://schemas.microsoft.com/office/drawing/2014/main" id="{A5E0D1AE-BC58-4FEC-9293-4AC6166C445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2" name="Group 292">
              <a:extLst>
                <a:ext uri="{FF2B5EF4-FFF2-40B4-BE49-F238E27FC236}">
                  <a16:creationId xmlns:a16="http://schemas.microsoft.com/office/drawing/2014/main" id="{CE5E271D-D0EE-4B44-A996-C1FE980787CB}"/>
                </a:ext>
              </a:extLst>
            </p:cNvPr>
            <p:cNvGrpSpPr>
              <a:grpSpLocks/>
            </p:cNvGrpSpPr>
            <p:nvPr/>
          </p:nvGrpSpPr>
          <p:grpSpPr bwMode="auto">
            <a:xfrm>
              <a:off x="2940" y="264"/>
              <a:ext cx="300" cy="1452"/>
              <a:chOff x="2940" y="264"/>
              <a:chExt cx="300" cy="1452"/>
            </a:xfrm>
          </p:grpSpPr>
          <p:grpSp>
            <p:nvGrpSpPr>
              <p:cNvPr id="183" name="Group 293">
                <a:extLst>
                  <a:ext uri="{FF2B5EF4-FFF2-40B4-BE49-F238E27FC236}">
                    <a16:creationId xmlns:a16="http://schemas.microsoft.com/office/drawing/2014/main" id="{340B91D7-9320-4938-9D52-E9DF237A27D4}"/>
                  </a:ext>
                </a:extLst>
              </p:cNvPr>
              <p:cNvGrpSpPr>
                <a:grpSpLocks/>
              </p:cNvGrpSpPr>
              <p:nvPr/>
            </p:nvGrpSpPr>
            <p:grpSpPr bwMode="auto">
              <a:xfrm>
                <a:off x="2940" y="264"/>
                <a:ext cx="252" cy="1368"/>
                <a:chOff x="3024" y="732"/>
                <a:chExt cx="252" cy="1368"/>
              </a:xfrm>
            </p:grpSpPr>
            <p:grpSp>
              <p:nvGrpSpPr>
                <p:cNvPr id="186" name="Group 294">
                  <a:extLst>
                    <a:ext uri="{FF2B5EF4-FFF2-40B4-BE49-F238E27FC236}">
                      <a16:creationId xmlns:a16="http://schemas.microsoft.com/office/drawing/2014/main" id="{BEE4F34D-692F-4E3E-B77C-86AA62E07DB1}"/>
                    </a:ext>
                  </a:extLst>
                </p:cNvPr>
                <p:cNvGrpSpPr>
                  <a:grpSpLocks/>
                </p:cNvGrpSpPr>
                <p:nvPr/>
              </p:nvGrpSpPr>
              <p:grpSpPr bwMode="auto">
                <a:xfrm>
                  <a:off x="3024" y="732"/>
                  <a:ext cx="252" cy="1368"/>
                  <a:chOff x="3168" y="1008"/>
                  <a:chExt cx="484" cy="2448"/>
                </a:xfrm>
              </p:grpSpPr>
              <p:grpSp>
                <p:nvGrpSpPr>
                  <p:cNvPr id="188" name="Group 295">
                    <a:extLst>
                      <a:ext uri="{FF2B5EF4-FFF2-40B4-BE49-F238E27FC236}">
                        <a16:creationId xmlns:a16="http://schemas.microsoft.com/office/drawing/2014/main" id="{FBBB1DED-567B-414A-B3E1-911314236D48}"/>
                      </a:ext>
                    </a:extLst>
                  </p:cNvPr>
                  <p:cNvGrpSpPr>
                    <a:grpSpLocks/>
                  </p:cNvGrpSpPr>
                  <p:nvPr/>
                </p:nvGrpSpPr>
                <p:grpSpPr bwMode="auto">
                  <a:xfrm>
                    <a:off x="3168" y="1008"/>
                    <a:ext cx="484" cy="2448"/>
                    <a:chOff x="2256" y="864"/>
                    <a:chExt cx="532" cy="2448"/>
                  </a:xfrm>
                </p:grpSpPr>
                <p:sp>
                  <p:nvSpPr>
                    <p:cNvPr id="191" name="Freeform 296">
                      <a:extLst>
                        <a:ext uri="{FF2B5EF4-FFF2-40B4-BE49-F238E27FC236}">
                          <a16:creationId xmlns:a16="http://schemas.microsoft.com/office/drawing/2014/main" id="{2564E4D4-E6BA-485B-9F0D-19769B814EB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2" name="Freeform 297">
                      <a:extLst>
                        <a:ext uri="{FF2B5EF4-FFF2-40B4-BE49-F238E27FC236}">
                          <a16:creationId xmlns:a16="http://schemas.microsoft.com/office/drawing/2014/main" id="{0713B3A1-7584-4C8B-8944-19738C465858}"/>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9" name="Freeform 298">
                    <a:extLst>
                      <a:ext uri="{FF2B5EF4-FFF2-40B4-BE49-F238E27FC236}">
                        <a16:creationId xmlns:a16="http://schemas.microsoft.com/office/drawing/2014/main" id="{BBD29037-FE62-4FD3-A3F3-BE03911189E9}"/>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0" name="Freeform 299">
                    <a:extLst>
                      <a:ext uri="{FF2B5EF4-FFF2-40B4-BE49-F238E27FC236}">
                        <a16:creationId xmlns:a16="http://schemas.microsoft.com/office/drawing/2014/main" id="{2AE41ADB-E5F2-4A63-90D7-A58D163F566F}"/>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7" name="Line 300">
                  <a:extLst>
                    <a:ext uri="{FF2B5EF4-FFF2-40B4-BE49-F238E27FC236}">
                      <a16:creationId xmlns:a16="http://schemas.microsoft.com/office/drawing/2014/main" id="{2FD6F593-A55E-4A2B-8BB1-69406D41BF7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4" name="AutoShape 301">
                <a:extLst>
                  <a:ext uri="{FF2B5EF4-FFF2-40B4-BE49-F238E27FC236}">
                    <a16:creationId xmlns:a16="http://schemas.microsoft.com/office/drawing/2014/main" id="{AE09CCC6-42E6-42AA-BAAB-B5AF7BE6151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5" name="Line 302">
                <a:extLst>
                  <a:ext uri="{FF2B5EF4-FFF2-40B4-BE49-F238E27FC236}">
                    <a16:creationId xmlns:a16="http://schemas.microsoft.com/office/drawing/2014/main" id="{9DAF7816-4235-4648-999B-6B63855AAE7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93" name="Group 546">
            <a:extLst>
              <a:ext uri="{FF2B5EF4-FFF2-40B4-BE49-F238E27FC236}">
                <a16:creationId xmlns:a16="http://schemas.microsoft.com/office/drawing/2014/main" id="{4DE7ACCE-FA85-4C8C-9772-BE94026374FC}"/>
              </a:ext>
            </a:extLst>
          </p:cNvPr>
          <p:cNvGrpSpPr>
            <a:grpSpLocks/>
          </p:cNvGrpSpPr>
          <p:nvPr/>
        </p:nvGrpSpPr>
        <p:grpSpPr bwMode="auto">
          <a:xfrm rot="13809680" flipH="1">
            <a:off x="6986681" y="2384819"/>
            <a:ext cx="755650" cy="296862"/>
            <a:chOff x="4875" y="7237"/>
            <a:chExt cx="4230" cy="1883"/>
          </a:xfrm>
        </p:grpSpPr>
        <p:sp>
          <p:nvSpPr>
            <p:cNvPr id="194" name="Arc 547">
              <a:extLst>
                <a:ext uri="{FF2B5EF4-FFF2-40B4-BE49-F238E27FC236}">
                  <a16:creationId xmlns:a16="http://schemas.microsoft.com/office/drawing/2014/main" id="{9DA9DE23-0752-4F1A-9C73-FB7F8FCA46B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5" name="AutoShape 548">
              <a:extLst>
                <a:ext uri="{FF2B5EF4-FFF2-40B4-BE49-F238E27FC236}">
                  <a16:creationId xmlns:a16="http://schemas.microsoft.com/office/drawing/2014/main" id="{A123202E-6C94-42AF-9386-F053F0267B2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
        <p:nvSpPr>
          <p:cNvPr id="196" name="Text Box 399">
            <a:extLst>
              <a:ext uri="{FF2B5EF4-FFF2-40B4-BE49-F238E27FC236}">
                <a16:creationId xmlns:a16="http://schemas.microsoft.com/office/drawing/2014/main" id="{53E0AE14-B96F-40F4-8E60-DA1BF73A3A0F}"/>
              </a:ext>
            </a:extLst>
          </p:cNvPr>
          <p:cNvSpPr txBox="1">
            <a:spLocks noChangeArrowheads="1"/>
          </p:cNvSpPr>
          <p:nvPr/>
        </p:nvSpPr>
        <p:spPr bwMode="auto">
          <a:xfrm>
            <a:off x="7799388" y="2566618"/>
            <a:ext cx="1035050"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a:t>
            </a:r>
          </a:p>
        </p:txBody>
      </p:sp>
      <p:grpSp>
        <p:nvGrpSpPr>
          <p:cNvPr id="198" name="Group 267">
            <a:extLst>
              <a:ext uri="{FF2B5EF4-FFF2-40B4-BE49-F238E27FC236}">
                <a16:creationId xmlns:a16="http://schemas.microsoft.com/office/drawing/2014/main" id="{5A6B83B5-3B79-422C-946E-6EEE37D98FFA}"/>
              </a:ext>
            </a:extLst>
          </p:cNvPr>
          <p:cNvGrpSpPr>
            <a:grpSpLocks/>
          </p:cNvGrpSpPr>
          <p:nvPr/>
        </p:nvGrpSpPr>
        <p:grpSpPr bwMode="auto">
          <a:xfrm>
            <a:off x="7093991" y="1835213"/>
            <a:ext cx="477139" cy="184402"/>
            <a:chOff x="8533" y="5653"/>
            <a:chExt cx="780" cy="270"/>
          </a:xfrm>
          <a:solidFill>
            <a:schemeClr val="bg1"/>
          </a:solidFill>
        </p:grpSpPr>
        <p:sp>
          <p:nvSpPr>
            <p:cNvPr id="199" name="Line 268">
              <a:extLst>
                <a:ext uri="{FF2B5EF4-FFF2-40B4-BE49-F238E27FC236}">
                  <a16:creationId xmlns:a16="http://schemas.microsoft.com/office/drawing/2014/main" id="{0B2E151E-C814-426F-B8B0-64254BD028F2}"/>
                </a:ext>
              </a:extLst>
            </p:cNvPr>
            <p:cNvSpPr>
              <a:spLocks noChangeShapeType="1"/>
            </p:cNvSpPr>
            <p:nvPr/>
          </p:nvSpPr>
          <p:spPr bwMode="auto">
            <a:xfrm>
              <a:off x="9298" y="5653"/>
              <a:ext cx="1" cy="239"/>
            </a:xfrm>
            <a:prstGeom prst="line">
              <a:avLst/>
            </a:prstGeom>
            <a:grpFill/>
            <a:ln w="9525">
              <a:solidFill>
                <a:srgbClr val="000000"/>
              </a:solidFill>
              <a:round/>
              <a:headEnd/>
              <a:tailEnd/>
            </a:ln>
            <a:extLst/>
          </p:spPr>
          <p:txBody>
            <a:bodyPr/>
            <a:lstStyle/>
            <a:p>
              <a:endParaRPr lang="de-DE"/>
            </a:p>
          </p:txBody>
        </p:sp>
        <p:sp>
          <p:nvSpPr>
            <p:cNvPr id="200" name="AutoShape 269">
              <a:extLst>
                <a:ext uri="{FF2B5EF4-FFF2-40B4-BE49-F238E27FC236}">
                  <a16:creationId xmlns:a16="http://schemas.microsoft.com/office/drawing/2014/main" id="{492D17A6-A3A6-4AB3-B5B3-AF8410AB906C}"/>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201" name="Group 290">
            <a:extLst>
              <a:ext uri="{FF2B5EF4-FFF2-40B4-BE49-F238E27FC236}">
                <a16:creationId xmlns:a16="http://schemas.microsoft.com/office/drawing/2014/main" id="{52FD6191-8C0F-40CB-B45E-4605ADD24EC4}"/>
              </a:ext>
            </a:extLst>
          </p:cNvPr>
          <p:cNvGrpSpPr>
            <a:grpSpLocks/>
          </p:cNvGrpSpPr>
          <p:nvPr/>
        </p:nvGrpSpPr>
        <p:grpSpPr bwMode="auto">
          <a:xfrm rot="176922" flipH="1">
            <a:off x="7191439" y="2999938"/>
            <a:ext cx="311150" cy="490538"/>
            <a:chOff x="2820" y="264"/>
            <a:chExt cx="420" cy="1452"/>
          </a:xfrm>
        </p:grpSpPr>
        <p:sp>
          <p:nvSpPr>
            <p:cNvPr id="202" name="Line 291">
              <a:extLst>
                <a:ext uri="{FF2B5EF4-FFF2-40B4-BE49-F238E27FC236}">
                  <a16:creationId xmlns:a16="http://schemas.microsoft.com/office/drawing/2014/main" id="{1BF8093D-50B0-4360-9AE8-3DD50ABBE54A}"/>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03" name="Group 292">
              <a:extLst>
                <a:ext uri="{FF2B5EF4-FFF2-40B4-BE49-F238E27FC236}">
                  <a16:creationId xmlns:a16="http://schemas.microsoft.com/office/drawing/2014/main" id="{525B57CC-1030-4A62-9D6D-644B05994A0B}"/>
                </a:ext>
              </a:extLst>
            </p:cNvPr>
            <p:cNvGrpSpPr>
              <a:grpSpLocks/>
            </p:cNvGrpSpPr>
            <p:nvPr/>
          </p:nvGrpSpPr>
          <p:grpSpPr bwMode="auto">
            <a:xfrm>
              <a:off x="2940" y="264"/>
              <a:ext cx="300" cy="1452"/>
              <a:chOff x="2940" y="264"/>
              <a:chExt cx="300" cy="1452"/>
            </a:xfrm>
          </p:grpSpPr>
          <p:grpSp>
            <p:nvGrpSpPr>
              <p:cNvPr id="204" name="Group 293">
                <a:extLst>
                  <a:ext uri="{FF2B5EF4-FFF2-40B4-BE49-F238E27FC236}">
                    <a16:creationId xmlns:a16="http://schemas.microsoft.com/office/drawing/2014/main" id="{B643C074-57A9-428A-A11E-9B001525B8D8}"/>
                  </a:ext>
                </a:extLst>
              </p:cNvPr>
              <p:cNvGrpSpPr>
                <a:grpSpLocks/>
              </p:cNvGrpSpPr>
              <p:nvPr/>
            </p:nvGrpSpPr>
            <p:grpSpPr bwMode="auto">
              <a:xfrm>
                <a:off x="2940" y="264"/>
                <a:ext cx="252" cy="1368"/>
                <a:chOff x="3024" y="732"/>
                <a:chExt cx="252" cy="1368"/>
              </a:xfrm>
            </p:grpSpPr>
            <p:grpSp>
              <p:nvGrpSpPr>
                <p:cNvPr id="207" name="Group 294">
                  <a:extLst>
                    <a:ext uri="{FF2B5EF4-FFF2-40B4-BE49-F238E27FC236}">
                      <a16:creationId xmlns:a16="http://schemas.microsoft.com/office/drawing/2014/main" id="{C620F006-633F-4828-9403-0740FAC94633}"/>
                    </a:ext>
                  </a:extLst>
                </p:cNvPr>
                <p:cNvGrpSpPr>
                  <a:grpSpLocks/>
                </p:cNvGrpSpPr>
                <p:nvPr/>
              </p:nvGrpSpPr>
              <p:grpSpPr bwMode="auto">
                <a:xfrm>
                  <a:off x="3024" y="732"/>
                  <a:ext cx="252" cy="1368"/>
                  <a:chOff x="3168" y="1008"/>
                  <a:chExt cx="484" cy="2448"/>
                </a:xfrm>
              </p:grpSpPr>
              <p:grpSp>
                <p:nvGrpSpPr>
                  <p:cNvPr id="209" name="Group 295">
                    <a:extLst>
                      <a:ext uri="{FF2B5EF4-FFF2-40B4-BE49-F238E27FC236}">
                        <a16:creationId xmlns:a16="http://schemas.microsoft.com/office/drawing/2014/main" id="{03851CF8-8D04-4089-8C31-90C25076A30D}"/>
                      </a:ext>
                    </a:extLst>
                  </p:cNvPr>
                  <p:cNvGrpSpPr>
                    <a:grpSpLocks/>
                  </p:cNvGrpSpPr>
                  <p:nvPr/>
                </p:nvGrpSpPr>
                <p:grpSpPr bwMode="auto">
                  <a:xfrm>
                    <a:off x="3168" y="1008"/>
                    <a:ext cx="484" cy="2448"/>
                    <a:chOff x="2256" y="864"/>
                    <a:chExt cx="532" cy="2448"/>
                  </a:xfrm>
                </p:grpSpPr>
                <p:sp>
                  <p:nvSpPr>
                    <p:cNvPr id="212" name="Freeform 296">
                      <a:extLst>
                        <a:ext uri="{FF2B5EF4-FFF2-40B4-BE49-F238E27FC236}">
                          <a16:creationId xmlns:a16="http://schemas.microsoft.com/office/drawing/2014/main" id="{F22A7783-CC9A-480C-9EE2-8599E29DA63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13" name="Freeform 297">
                      <a:extLst>
                        <a:ext uri="{FF2B5EF4-FFF2-40B4-BE49-F238E27FC236}">
                          <a16:creationId xmlns:a16="http://schemas.microsoft.com/office/drawing/2014/main" id="{71B10930-AAC9-4511-9DA4-610AD5E2D3D8}"/>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10" name="Freeform 298">
                    <a:extLst>
                      <a:ext uri="{FF2B5EF4-FFF2-40B4-BE49-F238E27FC236}">
                        <a16:creationId xmlns:a16="http://schemas.microsoft.com/office/drawing/2014/main" id="{2FB97C72-9D78-4D96-9AAF-44081305C8FD}"/>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11" name="Freeform 299">
                    <a:extLst>
                      <a:ext uri="{FF2B5EF4-FFF2-40B4-BE49-F238E27FC236}">
                        <a16:creationId xmlns:a16="http://schemas.microsoft.com/office/drawing/2014/main" id="{1C80F24A-00F3-4FD3-A231-1FAB8025E62E}"/>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8" name="Line 300">
                  <a:extLst>
                    <a:ext uri="{FF2B5EF4-FFF2-40B4-BE49-F238E27FC236}">
                      <a16:creationId xmlns:a16="http://schemas.microsoft.com/office/drawing/2014/main" id="{C7A77D02-66E2-4372-A95B-ECC985E286F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05" name="AutoShape 301">
                <a:extLst>
                  <a:ext uri="{FF2B5EF4-FFF2-40B4-BE49-F238E27FC236}">
                    <a16:creationId xmlns:a16="http://schemas.microsoft.com/office/drawing/2014/main" id="{7B4457C7-43D2-4C56-9FAC-28419129E06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6" name="Line 302">
                <a:extLst>
                  <a:ext uri="{FF2B5EF4-FFF2-40B4-BE49-F238E27FC236}">
                    <a16:creationId xmlns:a16="http://schemas.microsoft.com/office/drawing/2014/main" id="{19D77866-8AD4-4C42-9F5C-CDEFA03332A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96"/>
                                        </p:tgtEl>
                                        <p:attrNameLst>
                                          <p:attrName>style.visibility</p:attrName>
                                        </p:attrNameLst>
                                      </p:cBhvr>
                                      <p:to>
                                        <p:strVal val="visible"/>
                                      </p:to>
                                    </p:set>
                                    <p:animEffect transition="in" filter="blinds(horizontal)">
                                      <p:cBhvr>
                                        <p:cTn id="7" dur="1000"/>
                                        <p:tgtEl>
                                          <p:spTgt spid="1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 name="Arc 274">
            <a:extLst>
              <a:ext uri="{FF2B5EF4-FFF2-40B4-BE49-F238E27FC236}">
                <a16:creationId xmlns:a16="http://schemas.microsoft.com/office/drawing/2014/main" id="{06EF57F9-9C8F-47FD-8F20-003E6E7B85CE}"/>
              </a:ext>
            </a:extLst>
          </p:cNvPr>
          <p:cNvSpPr>
            <a:spLocks/>
          </p:cNvSpPr>
          <p:nvPr/>
        </p:nvSpPr>
        <p:spPr bwMode="auto">
          <a:xfrm flipV="1">
            <a:off x="6935994" y="3519001"/>
            <a:ext cx="406400" cy="39370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52" name="Line 275">
            <a:extLst>
              <a:ext uri="{FF2B5EF4-FFF2-40B4-BE49-F238E27FC236}">
                <a16:creationId xmlns:a16="http://schemas.microsoft.com/office/drawing/2014/main" id="{9A7C893C-BC4F-4040-8187-265472B9C74C}"/>
              </a:ext>
            </a:extLst>
          </p:cNvPr>
          <p:cNvSpPr>
            <a:spLocks noChangeShapeType="1"/>
          </p:cNvSpPr>
          <p:nvPr/>
        </p:nvSpPr>
        <p:spPr bwMode="auto">
          <a:xfrm>
            <a:off x="6554709" y="3909496"/>
            <a:ext cx="3937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50" name="Line 262">
            <a:extLst>
              <a:ext uri="{FF2B5EF4-FFF2-40B4-BE49-F238E27FC236}">
                <a16:creationId xmlns:a16="http://schemas.microsoft.com/office/drawing/2014/main" id="{198B4BFD-3269-435B-A0FB-BC1BD8A1A6A2}"/>
              </a:ext>
            </a:extLst>
          </p:cNvPr>
          <p:cNvSpPr>
            <a:spLocks noChangeShapeType="1"/>
          </p:cNvSpPr>
          <p:nvPr/>
        </p:nvSpPr>
        <p:spPr bwMode="auto">
          <a:xfrm>
            <a:off x="7329693" y="1279038"/>
            <a:ext cx="12700" cy="22399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24578" name="Text Box 289">
            <a:extLst>
              <a:ext uri="{FF2B5EF4-FFF2-40B4-BE49-F238E27FC236}">
                <a16:creationId xmlns:a16="http://schemas.microsoft.com/office/drawing/2014/main" id="{5AE154EC-70E8-4DD6-8618-92FE403365C6}"/>
              </a:ext>
            </a:extLst>
          </p:cNvPr>
          <p:cNvSpPr txBox="1">
            <a:spLocks noChangeArrowheads="1"/>
          </p:cNvSpPr>
          <p:nvPr/>
        </p:nvSpPr>
        <p:spPr bwMode="auto">
          <a:xfrm>
            <a:off x="8051800" y="6557963"/>
            <a:ext cx="9398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F-25.06.02</a:t>
            </a:r>
          </a:p>
        </p:txBody>
      </p:sp>
      <p:sp>
        <p:nvSpPr>
          <p:cNvPr id="24580" name="Textfeld 6">
            <a:extLst>
              <a:ext uri="{FF2B5EF4-FFF2-40B4-BE49-F238E27FC236}">
                <a16:creationId xmlns:a16="http://schemas.microsoft.com/office/drawing/2014/main" id="{D954DDBC-06BD-4A4C-B5EA-6536C82D697B}"/>
              </a:ext>
            </a:extLst>
          </p:cNvPr>
          <p:cNvSpPr txBox="1">
            <a:spLocks noChangeArrowheads="1"/>
          </p:cNvSpPr>
          <p:nvPr/>
        </p:nvSpPr>
        <p:spPr bwMode="auto">
          <a:xfrm>
            <a:off x="1808163" y="127000"/>
            <a:ext cx="7026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F-25.06 </a:t>
            </a:r>
            <a:r>
              <a:rPr lang="en-US" sz="2000" b="1" dirty="0"/>
              <a:t>Three Turn Spin with half roll</a:t>
            </a:r>
            <a:endParaRPr lang="de-DE" sz="2000" b="1" dirty="0"/>
          </a:p>
          <a:p>
            <a:endParaRPr lang="de-DE" altLang="de-DE" sz="2000" dirty="0"/>
          </a:p>
        </p:txBody>
      </p:sp>
      <p:grpSp>
        <p:nvGrpSpPr>
          <p:cNvPr id="128" name="Group 185">
            <a:extLst>
              <a:ext uri="{FF2B5EF4-FFF2-40B4-BE49-F238E27FC236}">
                <a16:creationId xmlns:a16="http://schemas.microsoft.com/office/drawing/2014/main" id="{10931BDC-B0B1-476E-98E1-67E34FACDF3D}"/>
              </a:ext>
            </a:extLst>
          </p:cNvPr>
          <p:cNvGrpSpPr>
            <a:grpSpLocks/>
          </p:cNvGrpSpPr>
          <p:nvPr/>
        </p:nvGrpSpPr>
        <p:grpSpPr bwMode="auto">
          <a:xfrm rot="5400000" flipH="1">
            <a:off x="6565010" y="3664227"/>
            <a:ext cx="311150" cy="490537"/>
            <a:chOff x="2820" y="264"/>
            <a:chExt cx="420" cy="1452"/>
          </a:xfrm>
        </p:grpSpPr>
        <p:sp>
          <p:nvSpPr>
            <p:cNvPr id="129" name="Line 186">
              <a:extLst>
                <a:ext uri="{FF2B5EF4-FFF2-40B4-BE49-F238E27FC236}">
                  <a16:creationId xmlns:a16="http://schemas.microsoft.com/office/drawing/2014/main" id="{FB9986E1-F237-4B65-9FAF-C084FAE67DD2}"/>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0" name="Group 187">
              <a:extLst>
                <a:ext uri="{FF2B5EF4-FFF2-40B4-BE49-F238E27FC236}">
                  <a16:creationId xmlns:a16="http://schemas.microsoft.com/office/drawing/2014/main" id="{AD9C653F-7EC8-406F-9DAF-2916B7D10994}"/>
                </a:ext>
              </a:extLst>
            </p:cNvPr>
            <p:cNvGrpSpPr>
              <a:grpSpLocks/>
            </p:cNvGrpSpPr>
            <p:nvPr/>
          </p:nvGrpSpPr>
          <p:grpSpPr bwMode="auto">
            <a:xfrm>
              <a:off x="2940" y="264"/>
              <a:ext cx="300" cy="1452"/>
              <a:chOff x="2940" y="264"/>
              <a:chExt cx="300" cy="1452"/>
            </a:xfrm>
          </p:grpSpPr>
          <p:grpSp>
            <p:nvGrpSpPr>
              <p:cNvPr id="131" name="Group 188">
                <a:extLst>
                  <a:ext uri="{FF2B5EF4-FFF2-40B4-BE49-F238E27FC236}">
                    <a16:creationId xmlns:a16="http://schemas.microsoft.com/office/drawing/2014/main" id="{59DB586C-9828-42C1-8468-5BFCEAF9076C}"/>
                  </a:ext>
                </a:extLst>
              </p:cNvPr>
              <p:cNvGrpSpPr>
                <a:grpSpLocks/>
              </p:cNvGrpSpPr>
              <p:nvPr/>
            </p:nvGrpSpPr>
            <p:grpSpPr bwMode="auto">
              <a:xfrm>
                <a:off x="2940" y="264"/>
                <a:ext cx="252" cy="1368"/>
                <a:chOff x="3024" y="732"/>
                <a:chExt cx="252" cy="1368"/>
              </a:xfrm>
            </p:grpSpPr>
            <p:grpSp>
              <p:nvGrpSpPr>
                <p:cNvPr id="134" name="Group 189">
                  <a:extLst>
                    <a:ext uri="{FF2B5EF4-FFF2-40B4-BE49-F238E27FC236}">
                      <a16:creationId xmlns:a16="http://schemas.microsoft.com/office/drawing/2014/main" id="{F6DE8111-59E0-420E-90FA-2678B6E54685}"/>
                    </a:ext>
                  </a:extLst>
                </p:cNvPr>
                <p:cNvGrpSpPr>
                  <a:grpSpLocks/>
                </p:cNvGrpSpPr>
                <p:nvPr/>
              </p:nvGrpSpPr>
              <p:grpSpPr bwMode="auto">
                <a:xfrm>
                  <a:off x="3024" y="732"/>
                  <a:ext cx="252" cy="1368"/>
                  <a:chOff x="3168" y="1008"/>
                  <a:chExt cx="484" cy="2448"/>
                </a:xfrm>
              </p:grpSpPr>
              <p:grpSp>
                <p:nvGrpSpPr>
                  <p:cNvPr id="136" name="Group 190">
                    <a:extLst>
                      <a:ext uri="{FF2B5EF4-FFF2-40B4-BE49-F238E27FC236}">
                        <a16:creationId xmlns:a16="http://schemas.microsoft.com/office/drawing/2014/main" id="{BA260678-1985-4E9F-81DD-0349A0BFD4F5}"/>
                      </a:ext>
                    </a:extLst>
                  </p:cNvPr>
                  <p:cNvGrpSpPr>
                    <a:grpSpLocks/>
                  </p:cNvGrpSpPr>
                  <p:nvPr/>
                </p:nvGrpSpPr>
                <p:grpSpPr bwMode="auto">
                  <a:xfrm>
                    <a:off x="3168" y="1008"/>
                    <a:ext cx="484" cy="2448"/>
                    <a:chOff x="2256" y="864"/>
                    <a:chExt cx="532" cy="2448"/>
                  </a:xfrm>
                </p:grpSpPr>
                <p:sp>
                  <p:nvSpPr>
                    <p:cNvPr id="139" name="Freeform 191">
                      <a:extLst>
                        <a:ext uri="{FF2B5EF4-FFF2-40B4-BE49-F238E27FC236}">
                          <a16:creationId xmlns:a16="http://schemas.microsoft.com/office/drawing/2014/main" id="{8B628C18-BA9F-4DE5-8CE5-0FDF50DA9A73}"/>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0" name="Freeform 192">
                      <a:extLst>
                        <a:ext uri="{FF2B5EF4-FFF2-40B4-BE49-F238E27FC236}">
                          <a16:creationId xmlns:a16="http://schemas.microsoft.com/office/drawing/2014/main" id="{2085C2C8-597E-40EF-8C51-D6875DFD4A64}"/>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7" name="Freeform 193">
                    <a:extLst>
                      <a:ext uri="{FF2B5EF4-FFF2-40B4-BE49-F238E27FC236}">
                        <a16:creationId xmlns:a16="http://schemas.microsoft.com/office/drawing/2014/main" id="{CF87972F-9A1B-4737-BF87-9E00E754C99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8" name="Freeform 194">
                    <a:extLst>
                      <a:ext uri="{FF2B5EF4-FFF2-40B4-BE49-F238E27FC236}">
                        <a16:creationId xmlns:a16="http://schemas.microsoft.com/office/drawing/2014/main" id="{000C2D18-42EB-45D9-8498-467AD8D65BCE}"/>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5" name="Line 195">
                  <a:extLst>
                    <a:ext uri="{FF2B5EF4-FFF2-40B4-BE49-F238E27FC236}">
                      <a16:creationId xmlns:a16="http://schemas.microsoft.com/office/drawing/2014/main" id="{74AEE573-9296-4862-8F2B-A7D82F0B5746}"/>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2" name="AutoShape 196">
                <a:extLst>
                  <a:ext uri="{FF2B5EF4-FFF2-40B4-BE49-F238E27FC236}">
                    <a16:creationId xmlns:a16="http://schemas.microsoft.com/office/drawing/2014/main" id="{26073FD3-53D2-48A2-A6DB-498B929DEDA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3" name="Line 197">
                <a:extLst>
                  <a:ext uri="{FF2B5EF4-FFF2-40B4-BE49-F238E27FC236}">
                    <a16:creationId xmlns:a16="http://schemas.microsoft.com/office/drawing/2014/main" id="{CF3A1BE9-AC1E-4853-B95B-8532A5202E5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41" name="AutoShape 199">
            <a:extLst>
              <a:ext uri="{FF2B5EF4-FFF2-40B4-BE49-F238E27FC236}">
                <a16:creationId xmlns:a16="http://schemas.microsoft.com/office/drawing/2014/main" id="{CEB71AD6-D663-4D7E-82BC-C1A0401F9129}"/>
              </a:ext>
            </a:extLst>
          </p:cNvPr>
          <p:cNvSpPr>
            <a:spLocks noChangeArrowheads="1"/>
          </p:cNvSpPr>
          <p:nvPr/>
        </p:nvSpPr>
        <p:spPr bwMode="auto">
          <a:xfrm rot="10800000">
            <a:off x="5872129" y="3839370"/>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42" name="Group 264">
            <a:extLst>
              <a:ext uri="{FF2B5EF4-FFF2-40B4-BE49-F238E27FC236}">
                <a16:creationId xmlns:a16="http://schemas.microsoft.com/office/drawing/2014/main" id="{7FEAA39C-386B-4780-9C5B-627CA15D24F3}"/>
              </a:ext>
            </a:extLst>
          </p:cNvPr>
          <p:cNvGrpSpPr>
            <a:grpSpLocks/>
          </p:cNvGrpSpPr>
          <p:nvPr/>
        </p:nvGrpSpPr>
        <p:grpSpPr bwMode="auto">
          <a:xfrm>
            <a:off x="7098225" y="1437788"/>
            <a:ext cx="477139" cy="184402"/>
            <a:chOff x="8533" y="5653"/>
            <a:chExt cx="780" cy="270"/>
          </a:xfrm>
          <a:solidFill>
            <a:schemeClr val="bg1"/>
          </a:solidFill>
        </p:grpSpPr>
        <p:sp>
          <p:nvSpPr>
            <p:cNvPr id="143" name="Line 265">
              <a:extLst>
                <a:ext uri="{FF2B5EF4-FFF2-40B4-BE49-F238E27FC236}">
                  <a16:creationId xmlns:a16="http://schemas.microsoft.com/office/drawing/2014/main" id="{1D94FE0E-3650-4FE2-90FB-DEEB8C979375}"/>
                </a:ext>
              </a:extLst>
            </p:cNvPr>
            <p:cNvSpPr>
              <a:spLocks noChangeShapeType="1"/>
            </p:cNvSpPr>
            <p:nvPr/>
          </p:nvSpPr>
          <p:spPr bwMode="auto">
            <a:xfrm>
              <a:off x="9298" y="5653"/>
              <a:ext cx="1" cy="239"/>
            </a:xfrm>
            <a:prstGeom prst="line">
              <a:avLst/>
            </a:prstGeom>
            <a:grpFill/>
            <a:ln w="9525">
              <a:solidFill>
                <a:srgbClr val="000000"/>
              </a:solidFill>
              <a:round/>
              <a:headEnd/>
              <a:tailEnd/>
            </a:ln>
            <a:extLst/>
          </p:spPr>
          <p:txBody>
            <a:bodyPr/>
            <a:lstStyle/>
            <a:p>
              <a:endParaRPr lang="de-DE"/>
            </a:p>
          </p:txBody>
        </p:sp>
        <p:sp>
          <p:nvSpPr>
            <p:cNvPr id="144" name="AutoShape 266">
              <a:extLst>
                <a:ext uri="{FF2B5EF4-FFF2-40B4-BE49-F238E27FC236}">
                  <a16:creationId xmlns:a16="http://schemas.microsoft.com/office/drawing/2014/main" id="{924EC1BF-355A-4BC4-BC90-CBAFB317E58A}"/>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45" name="Group 267">
            <a:extLst>
              <a:ext uri="{FF2B5EF4-FFF2-40B4-BE49-F238E27FC236}">
                <a16:creationId xmlns:a16="http://schemas.microsoft.com/office/drawing/2014/main" id="{31538FD8-4AE5-49CE-8539-E0E156250D77}"/>
              </a:ext>
            </a:extLst>
          </p:cNvPr>
          <p:cNvGrpSpPr>
            <a:grpSpLocks/>
          </p:cNvGrpSpPr>
          <p:nvPr/>
        </p:nvGrpSpPr>
        <p:grpSpPr bwMode="auto">
          <a:xfrm>
            <a:off x="7097029" y="1642171"/>
            <a:ext cx="477139" cy="184402"/>
            <a:chOff x="8533" y="5653"/>
            <a:chExt cx="780" cy="270"/>
          </a:xfrm>
          <a:solidFill>
            <a:schemeClr val="bg1"/>
          </a:solidFill>
        </p:grpSpPr>
        <p:sp>
          <p:nvSpPr>
            <p:cNvPr id="146" name="Line 268">
              <a:extLst>
                <a:ext uri="{FF2B5EF4-FFF2-40B4-BE49-F238E27FC236}">
                  <a16:creationId xmlns:a16="http://schemas.microsoft.com/office/drawing/2014/main" id="{6D1B1E49-BD40-41F5-89AA-FDE84AA4F970}"/>
                </a:ext>
              </a:extLst>
            </p:cNvPr>
            <p:cNvSpPr>
              <a:spLocks noChangeShapeType="1"/>
            </p:cNvSpPr>
            <p:nvPr/>
          </p:nvSpPr>
          <p:spPr bwMode="auto">
            <a:xfrm>
              <a:off x="9298" y="5653"/>
              <a:ext cx="1" cy="239"/>
            </a:xfrm>
            <a:prstGeom prst="line">
              <a:avLst/>
            </a:prstGeom>
            <a:grpFill/>
            <a:ln w="9525">
              <a:solidFill>
                <a:srgbClr val="000000"/>
              </a:solidFill>
              <a:round/>
              <a:headEnd/>
              <a:tailEnd/>
            </a:ln>
            <a:extLst/>
          </p:spPr>
          <p:txBody>
            <a:bodyPr/>
            <a:lstStyle/>
            <a:p>
              <a:endParaRPr lang="de-DE"/>
            </a:p>
          </p:txBody>
        </p:sp>
        <p:sp>
          <p:nvSpPr>
            <p:cNvPr id="147" name="AutoShape 269">
              <a:extLst>
                <a:ext uri="{FF2B5EF4-FFF2-40B4-BE49-F238E27FC236}">
                  <a16:creationId xmlns:a16="http://schemas.microsoft.com/office/drawing/2014/main" id="{1273B9E0-F0F1-472C-9ACF-3A183F6E4084}"/>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48" name="Line 273">
            <a:extLst>
              <a:ext uri="{FF2B5EF4-FFF2-40B4-BE49-F238E27FC236}">
                <a16:creationId xmlns:a16="http://schemas.microsoft.com/office/drawing/2014/main" id="{80BFE3F8-017E-47EE-A84A-D3945401CE1A}"/>
              </a:ext>
            </a:extLst>
          </p:cNvPr>
          <p:cNvSpPr>
            <a:spLocks noChangeShapeType="1"/>
          </p:cNvSpPr>
          <p:nvPr/>
        </p:nvSpPr>
        <p:spPr bwMode="auto">
          <a:xfrm>
            <a:off x="7597980" y="1410494"/>
            <a:ext cx="22360" cy="60912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49" name="Line 261">
            <a:extLst>
              <a:ext uri="{FF2B5EF4-FFF2-40B4-BE49-F238E27FC236}">
                <a16:creationId xmlns:a16="http://schemas.microsoft.com/office/drawing/2014/main" id="{32791C25-7AD0-49B7-A2F2-09BF5AF14450}"/>
              </a:ext>
            </a:extLst>
          </p:cNvPr>
          <p:cNvSpPr>
            <a:spLocks noChangeShapeType="1"/>
          </p:cNvSpPr>
          <p:nvPr/>
        </p:nvSpPr>
        <p:spPr bwMode="auto">
          <a:xfrm>
            <a:off x="5905705" y="1245394"/>
            <a:ext cx="1423988" cy="1111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3" name="Group 213">
            <a:extLst>
              <a:ext uri="{FF2B5EF4-FFF2-40B4-BE49-F238E27FC236}">
                <a16:creationId xmlns:a16="http://schemas.microsoft.com/office/drawing/2014/main" id="{72B5BBD5-EBE6-4964-972A-41C8A3382882}"/>
              </a:ext>
            </a:extLst>
          </p:cNvPr>
          <p:cNvGrpSpPr>
            <a:grpSpLocks/>
          </p:cNvGrpSpPr>
          <p:nvPr/>
        </p:nvGrpSpPr>
        <p:grpSpPr bwMode="auto">
          <a:xfrm rot="16200000">
            <a:off x="5517562" y="1003300"/>
            <a:ext cx="311150" cy="490537"/>
            <a:chOff x="2820" y="264"/>
            <a:chExt cx="420" cy="1452"/>
          </a:xfrm>
        </p:grpSpPr>
        <p:sp>
          <p:nvSpPr>
            <p:cNvPr id="154" name="Line 214">
              <a:extLst>
                <a:ext uri="{FF2B5EF4-FFF2-40B4-BE49-F238E27FC236}">
                  <a16:creationId xmlns:a16="http://schemas.microsoft.com/office/drawing/2014/main" id="{603FD615-59F0-4248-86B7-58C7D3D64B5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5" name="Group 215">
              <a:extLst>
                <a:ext uri="{FF2B5EF4-FFF2-40B4-BE49-F238E27FC236}">
                  <a16:creationId xmlns:a16="http://schemas.microsoft.com/office/drawing/2014/main" id="{E7849ABA-49A1-4C2A-BE54-7EC22563EFC0}"/>
                </a:ext>
              </a:extLst>
            </p:cNvPr>
            <p:cNvGrpSpPr>
              <a:grpSpLocks/>
            </p:cNvGrpSpPr>
            <p:nvPr/>
          </p:nvGrpSpPr>
          <p:grpSpPr bwMode="auto">
            <a:xfrm>
              <a:off x="2940" y="264"/>
              <a:ext cx="300" cy="1452"/>
              <a:chOff x="2940" y="264"/>
              <a:chExt cx="300" cy="1452"/>
            </a:xfrm>
          </p:grpSpPr>
          <p:grpSp>
            <p:nvGrpSpPr>
              <p:cNvPr id="156" name="Group 216">
                <a:extLst>
                  <a:ext uri="{FF2B5EF4-FFF2-40B4-BE49-F238E27FC236}">
                    <a16:creationId xmlns:a16="http://schemas.microsoft.com/office/drawing/2014/main" id="{43653836-2D5C-4024-A486-F14930972C7E}"/>
                  </a:ext>
                </a:extLst>
              </p:cNvPr>
              <p:cNvGrpSpPr>
                <a:grpSpLocks/>
              </p:cNvGrpSpPr>
              <p:nvPr/>
            </p:nvGrpSpPr>
            <p:grpSpPr bwMode="auto">
              <a:xfrm>
                <a:off x="2940" y="264"/>
                <a:ext cx="252" cy="1368"/>
                <a:chOff x="3024" y="732"/>
                <a:chExt cx="252" cy="1368"/>
              </a:xfrm>
            </p:grpSpPr>
            <p:grpSp>
              <p:nvGrpSpPr>
                <p:cNvPr id="159" name="Group 217">
                  <a:extLst>
                    <a:ext uri="{FF2B5EF4-FFF2-40B4-BE49-F238E27FC236}">
                      <a16:creationId xmlns:a16="http://schemas.microsoft.com/office/drawing/2014/main" id="{B7927FE9-DBB4-43AA-980E-D0B2110C91BD}"/>
                    </a:ext>
                  </a:extLst>
                </p:cNvPr>
                <p:cNvGrpSpPr>
                  <a:grpSpLocks/>
                </p:cNvGrpSpPr>
                <p:nvPr/>
              </p:nvGrpSpPr>
              <p:grpSpPr bwMode="auto">
                <a:xfrm>
                  <a:off x="3024" y="732"/>
                  <a:ext cx="252" cy="1368"/>
                  <a:chOff x="3168" y="1008"/>
                  <a:chExt cx="484" cy="2448"/>
                </a:xfrm>
              </p:grpSpPr>
              <p:grpSp>
                <p:nvGrpSpPr>
                  <p:cNvPr id="161" name="Group 218">
                    <a:extLst>
                      <a:ext uri="{FF2B5EF4-FFF2-40B4-BE49-F238E27FC236}">
                        <a16:creationId xmlns:a16="http://schemas.microsoft.com/office/drawing/2014/main" id="{4450D0E1-BA34-4BE8-847D-B7E46C8D61C6}"/>
                      </a:ext>
                    </a:extLst>
                  </p:cNvPr>
                  <p:cNvGrpSpPr>
                    <a:grpSpLocks/>
                  </p:cNvGrpSpPr>
                  <p:nvPr/>
                </p:nvGrpSpPr>
                <p:grpSpPr bwMode="auto">
                  <a:xfrm>
                    <a:off x="3168" y="1008"/>
                    <a:ext cx="484" cy="2448"/>
                    <a:chOff x="2256" y="864"/>
                    <a:chExt cx="532" cy="2448"/>
                  </a:xfrm>
                </p:grpSpPr>
                <p:sp>
                  <p:nvSpPr>
                    <p:cNvPr id="164" name="Freeform 219">
                      <a:extLst>
                        <a:ext uri="{FF2B5EF4-FFF2-40B4-BE49-F238E27FC236}">
                          <a16:creationId xmlns:a16="http://schemas.microsoft.com/office/drawing/2014/main" id="{66312384-FC5E-4876-BC8F-4D770B944255}"/>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5" name="Freeform 220">
                      <a:extLst>
                        <a:ext uri="{FF2B5EF4-FFF2-40B4-BE49-F238E27FC236}">
                          <a16:creationId xmlns:a16="http://schemas.microsoft.com/office/drawing/2014/main" id="{FA83355C-4429-494D-ADB6-7DDC1D2A3E82}"/>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2" name="Freeform 221">
                    <a:extLst>
                      <a:ext uri="{FF2B5EF4-FFF2-40B4-BE49-F238E27FC236}">
                        <a16:creationId xmlns:a16="http://schemas.microsoft.com/office/drawing/2014/main" id="{A34ABB77-5116-47AB-92D7-79E0076678A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3" name="Freeform 222">
                    <a:extLst>
                      <a:ext uri="{FF2B5EF4-FFF2-40B4-BE49-F238E27FC236}">
                        <a16:creationId xmlns:a16="http://schemas.microsoft.com/office/drawing/2014/main" id="{2D5CEB19-8E4E-4519-A668-2555E6E53BB6}"/>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0" name="Line 223">
                  <a:extLst>
                    <a:ext uri="{FF2B5EF4-FFF2-40B4-BE49-F238E27FC236}">
                      <a16:creationId xmlns:a16="http://schemas.microsoft.com/office/drawing/2014/main" id="{8FC4AD61-FA05-4677-91C0-8AFE4252C14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7" name="AutoShape 224">
                <a:extLst>
                  <a:ext uri="{FF2B5EF4-FFF2-40B4-BE49-F238E27FC236}">
                    <a16:creationId xmlns:a16="http://schemas.microsoft.com/office/drawing/2014/main" id="{D751B4E4-5CDA-4457-8641-F66E9C59524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8" name="Line 225">
                <a:extLst>
                  <a:ext uri="{FF2B5EF4-FFF2-40B4-BE49-F238E27FC236}">
                    <a16:creationId xmlns:a16="http://schemas.microsoft.com/office/drawing/2014/main" id="{60ADD59F-E25B-4F2B-995B-9F8F3A6180C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66" name="AutoShape 226">
            <a:extLst>
              <a:ext uri="{FF2B5EF4-FFF2-40B4-BE49-F238E27FC236}">
                <a16:creationId xmlns:a16="http://schemas.microsoft.com/office/drawing/2014/main" id="{B26B74BD-5A4D-422D-81A0-186CED2BB4D3}"/>
              </a:ext>
            </a:extLst>
          </p:cNvPr>
          <p:cNvSpPr>
            <a:spLocks noChangeArrowheads="1"/>
          </p:cNvSpPr>
          <p:nvPr/>
        </p:nvSpPr>
        <p:spPr bwMode="auto">
          <a:xfrm rot="10800000" flipH="1">
            <a:off x="6121605" y="1143794"/>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67" name="Group 240">
            <a:extLst>
              <a:ext uri="{FF2B5EF4-FFF2-40B4-BE49-F238E27FC236}">
                <a16:creationId xmlns:a16="http://schemas.microsoft.com/office/drawing/2014/main" id="{BC73EBCD-4D30-4AC8-907E-7780A8FF9CDA}"/>
              </a:ext>
            </a:extLst>
          </p:cNvPr>
          <p:cNvGrpSpPr>
            <a:grpSpLocks/>
          </p:cNvGrpSpPr>
          <p:nvPr/>
        </p:nvGrpSpPr>
        <p:grpSpPr bwMode="auto">
          <a:xfrm rot="4580037" flipH="1" flipV="1">
            <a:off x="7014120" y="991546"/>
            <a:ext cx="311150" cy="490537"/>
            <a:chOff x="2820" y="264"/>
            <a:chExt cx="420" cy="1452"/>
          </a:xfrm>
        </p:grpSpPr>
        <p:sp>
          <p:nvSpPr>
            <p:cNvPr id="168" name="Line 241">
              <a:extLst>
                <a:ext uri="{FF2B5EF4-FFF2-40B4-BE49-F238E27FC236}">
                  <a16:creationId xmlns:a16="http://schemas.microsoft.com/office/drawing/2014/main" id="{6FF41B64-E982-46DC-AE54-900FF33E522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69" name="Group 242">
              <a:extLst>
                <a:ext uri="{FF2B5EF4-FFF2-40B4-BE49-F238E27FC236}">
                  <a16:creationId xmlns:a16="http://schemas.microsoft.com/office/drawing/2014/main" id="{BBD64A66-D9E3-4D2E-A811-790C8F13327A}"/>
                </a:ext>
              </a:extLst>
            </p:cNvPr>
            <p:cNvGrpSpPr>
              <a:grpSpLocks/>
            </p:cNvGrpSpPr>
            <p:nvPr/>
          </p:nvGrpSpPr>
          <p:grpSpPr bwMode="auto">
            <a:xfrm>
              <a:off x="2940" y="264"/>
              <a:ext cx="300" cy="1452"/>
              <a:chOff x="2940" y="264"/>
              <a:chExt cx="300" cy="1452"/>
            </a:xfrm>
          </p:grpSpPr>
          <p:grpSp>
            <p:nvGrpSpPr>
              <p:cNvPr id="170" name="Group 243">
                <a:extLst>
                  <a:ext uri="{FF2B5EF4-FFF2-40B4-BE49-F238E27FC236}">
                    <a16:creationId xmlns:a16="http://schemas.microsoft.com/office/drawing/2014/main" id="{E57933D3-BD55-4A13-BA68-8727F1F2342F}"/>
                  </a:ext>
                </a:extLst>
              </p:cNvPr>
              <p:cNvGrpSpPr>
                <a:grpSpLocks/>
              </p:cNvGrpSpPr>
              <p:nvPr/>
            </p:nvGrpSpPr>
            <p:grpSpPr bwMode="auto">
              <a:xfrm>
                <a:off x="2940" y="264"/>
                <a:ext cx="252" cy="1368"/>
                <a:chOff x="3024" y="732"/>
                <a:chExt cx="252" cy="1368"/>
              </a:xfrm>
            </p:grpSpPr>
            <p:grpSp>
              <p:nvGrpSpPr>
                <p:cNvPr id="173" name="Group 244">
                  <a:extLst>
                    <a:ext uri="{FF2B5EF4-FFF2-40B4-BE49-F238E27FC236}">
                      <a16:creationId xmlns:a16="http://schemas.microsoft.com/office/drawing/2014/main" id="{10F5F422-17B5-4A11-BD6C-224E54FCE02A}"/>
                    </a:ext>
                  </a:extLst>
                </p:cNvPr>
                <p:cNvGrpSpPr>
                  <a:grpSpLocks/>
                </p:cNvGrpSpPr>
                <p:nvPr/>
              </p:nvGrpSpPr>
              <p:grpSpPr bwMode="auto">
                <a:xfrm>
                  <a:off x="3024" y="732"/>
                  <a:ext cx="252" cy="1368"/>
                  <a:chOff x="3168" y="1008"/>
                  <a:chExt cx="484" cy="2448"/>
                </a:xfrm>
              </p:grpSpPr>
              <p:grpSp>
                <p:nvGrpSpPr>
                  <p:cNvPr id="175" name="Group 245">
                    <a:extLst>
                      <a:ext uri="{FF2B5EF4-FFF2-40B4-BE49-F238E27FC236}">
                        <a16:creationId xmlns:a16="http://schemas.microsoft.com/office/drawing/2014/main" id="{BB2D106C-C5EC-4DAB-9104-CAFE37A1AB4C}"/>
                      </a:ext>
                    </a:extLst>
                  </p:cNvPr>
                  <p:cNvGrpSpPr>
                    <a:grpSpLocks/>
                  </p:cNvGrpSpPr>
                  <p:nvPr/>
                </p:nvGrpSpPr>
                <p:grpSpPr bwMode="auto">
                  <a:xfrm>
                    <a:off x="3168" y="1008"/>
                    <a:ext cx="484" cy="2448"/>
                    <a:chOff x="2256" y="864"/>
                    <a:chExt cx="532" cy="2448"/>
                  </a:xfrm>
                </p:grpSpPr>
                <p:sp>
                  <p:nvSpPr>
                    <p:cNvPr id="178" name="Freeform 246">
                      <a:extLst>
                        <a:ext uri="{FF2B5EF4-FFF2-40B4-BE49-F238E27FC236}">
                          <a16:creationId xmlns:a16="http://schemas.microsoft.com/office/drawing/2014/main" id="{16E2EF10-DA99-4415-9737-8A7316DD43A9}"/>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79" name="Freeform 247">
                      <a:extLst>
                        <a:ext uri="{FF2B5EF4-FFF2-40B4-BE49-F238E27FC236}">
                          <a16:creationId xmlns:a16="http://schemas.microsoft.com/office/drawing/2014/main" id="{FB755D39-FEF5-4AB8-B66C-914D3BA75C5F}"/>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6" name="Freeform 248">
                    <a:extLst>
                      <a:ext uri="{FF2B5EF4-FFF2-40B4-BE49-F238E27FC236}">
                        <a16:creationId xmlns:a16="http://schemas.microsoft.com/office/drawing/2014/main" id="{85B5C530-1749-443E-A8E1-E079F4683220}"/>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7" name="Freeform 249">
                    <a:extLst>
                      <a:ext uri="{FF2B5EF4-FFF2-40B4-BE49-F238E27FC236}">
                        <a16:creationId xmlns:a16="http://schemas.microsoft.com/office/drawing/2014/main" id="{411253AB-7650-407C-8D7A-3C1322B3ABE0}"/>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4" name="Line 250">
                  <a:extLst>
                    <a:ext uri="{FF2B5EF4-FFF2-40B4-BE49-F238E27FC236}">
                      <a16:creationId xmlns:a16="http://schemas.microsoft.com/office/drawing/2014/main" id="{E57D8604-0F57-40E1-BD85-BC7DB8EC659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71" name="AutoShape 251">
                <a:extLst>
                  <a:ext uri="{FF2B5EF4-FFF2-40B4-BE49-F238E27FC236}">
                    <a16:creationId xmlns:a16="http://schemas.microsoft.com/office/drawing/2014/main" id="{7E030E6C-2FF7-4C63-AC5F-50C26AD2741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2" name="Line 252">
                <a:extLst>
                  <a:ext uri="{FF2B5EF4-FFF2-40B4-BE49-F238E27FC236}">
                    <a16:creationId xmlns:a16="http://schemas.microsoft.com/office/drawing/2014/main" id="{547350FB-9793-4449-A577-29BF597B5C3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80" name="Group 290">
            <a:extLst>
              <a:ext uri="{FF2B5EF4-FFF2-40B4-BE49-F238E27FC236}">
                <a16:creationId xmlns:a16="http://schemas.microsoft.com/office/drawing/2014/main" id="{4EA9B7D0-47EF-4853-8CD7-110F9AC05719}"/>
              </a:ext>
            </a:extLst>
          </p:cNvPr>
          <p:cNvGrpSpPr>
            <a:grpSpLocks/>
          </p:cNvGrpSpPr>
          <p:nvPr/>
        </p:nvGrpSpPr>
        <p:grpSpPr bwMode="auto">
          <a:xfrm rot="21423078">
            <a:off x="7174117" y="1966198"/>
            <a:ext cx="311150" cy="490538"/>
            <a:chOff x="2820" y="264"/>
            <a:chExt cx="420" cy="1452"/>
          </a:xfrm>
        </p:grpSpPr>
        <p:sp>
          <p:nvSpPr>
            <p:cNvPr id="181" name="Line 291">
              <a:extLst>
                <a:ext uri="{FF2B5EF4-FFF2-40B4-BE49-F238E27FC236}">
                  <a16:creationId xmlns:a16="http://schemas.microsoft.com/office/drawing/2014/main" id="{A5E0D1AE-BC58-4FEC-9293-4AC6166C445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2" name="Group 292">
              <a:extLst>
                <a:ext uri="{FF2B5EF4-FFF2-40B4-BE49-F238E27FC236}">
                  <a16:creationId xmlns:a16="http://schemas.microsoft.com/office/drawing/2014/main" id="{CE5E271D-D0EE-4B44-A996-C1FE980787CB}"/>
                </a:ext>
              </a:extLst>
            </p:cNvPr>
            <p:cNvGrpSpPr>
              <a:grpSpLocks/>
            </p:cNvGrpSpPr>
            <p:nvPr/>
          </p:nvGrpSpPr>
          <p:grpSpPr bwMode="auto">
            <a:xfrm>
              <a:off x="2940" y="264"/>
              <a:ext cx="300" cy="1452"/>
              <a:chOff x="2940" y="264"/>
              <a:chExt cx="300" cy="1452"/>
            </a:xfrm>
          </p:grpSpPr>
          <p:grpSp>
            <p:nvGrpSpPr>
              <p:cNvPr id="183" name="Group 293">
                <a:extLst>
                  <a:ext uri="{FF2B5EF4-FFF2-40B4-BE49-F238E27FC236}">
                    <a16:creationId xmlns:a16="http://schemas.microsoft.com/office/drawing/2014/main" id="{340B91D7-9320-4938-9D52-E9DF237A27D4}"/>
                  </a:ext>
                </a:extLst>
              </p:cNvPr>
              <p:cNvGrpSpPr>
                <a:grpSpLocks/>
              </p:cNvGrpSpPr>
              <p:nvPr/>
            </p:nvGrpSpPr>
            <p:grpSpPr bwMode="auto">
              <a:xfrm>
                <a:off x="2940" y="264"/>
                <a:ext cx="252" cy="1368"/>
                <a:chOff x="3024" y="732"/>
                <a:chExt cx="252" cy="1368"/>
              </a:xfrm>
            </p:grpSpPr>
            <p:grpSp>
              <p:nvGrpSpPr>
                <p:cNvPr id="186" name="Group 294">
                  <a:extLst>
                    <a:ext uri="{FF2B5EF4-FFF2-40B4-BE49-F238E27FC236}">
                      <a16:creationId xmlns:a16="http://schemas.microsoft.com/office/drawing/2014/main" id="{BEE4F34D-692F-4E3E-B77C-86AA62E07DB1}"/>
                    </a:ext>
                  </a:extLst>
                </p:cNvPr>
                <p:cNvGrpSpPr>
                  <a:grpSpLocks/>
                </p:cNvGrpSpPr>
                <p:nvPr/>
              </p:nvGrpSpPr>
              <p:grpSpPr bwMode="auto">
                <a:xfrm>
                  <a:off x="3024" y="732"/>
                  <a:ext cx="252" cy="1368"/>
                  <a:chOff x="3168" y="1008"/>
                  <a:chExt cx="484" cy="2448"/>
                </a:xfrm>
              </p:grpSpPr>
              <p:grpSp>
                <p:nvGrpSpPr>
                  <p:cNvPr id="188" name="Group 295">
                    <a:extLst>
                      <a:ext uri="{FF2B5EF4-FFF2-40B4-BE49-F238E27FC236}">
                        <a16:creationId xmlns:a16="http://schemas.microsoft.com/office/drawing/2014/main" id="{FBBB1DED-567B-414A-B3E1-911314236D48}"/>
                      </a:ext>
                    </a:extLst>
                  </p:cNvPr>
                  <p:cNvGrpSpPr>
                    <a:grpSpLocks/>
                  </p:cNvGrpSpPr>
                  <p:nvPr/>
                </p:nvGrpSpPr>
                <p:grpSpPr bwMode="auto">
                  <a:xfrm>
                    <a:off x="3168" y="1008"/>
                    <a:ext cx="484" cy="2448"/>
                    <a:chOff x="2256" y="864"/>
                    <a:chExt cx="532" cy="2448"/>
                  </a:xfrm>
                </p:grpSpPr>
                <p:sp>
                  <p:nvSpPr>
                    <p:cNvPr id="191" name="Freeform 296">
                      <a:extLst>
                        <a:ext uri="{FF2B5EF4-FFF2-40B4-BE49-F238E27FC236}">
                          <a16:creationId xmlns:a16="http://schemas.microsoft.com/office/drawing/2014/main" id="{2564E4D4-E6BA-485B-9F0D-19769B814EB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2" name="Freeform 297">
                      <a:extLst>
                        <a:ext uri="{FF2B5EF4-FFF2-40B4-BE49-F238E27FC236}">
                          <a16:creationId xmlns:a16="http://schemas.microsoft.com/office/drawing/2014/main" id="{0713B3A1-7584-4C8B-8944-19738C465858}"/>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9" name="Freeform 298">
                    <a:extLst>
                      <a:ext uri="{FF2B5EF4-FFF2-40B4-BE49-F238E27FC236}">
                        <a16:creationId xmlns:a16="http://schemas.microsoft.com/office/drawing/2014/main" id="{BBD29037-FE62-4FD3-A3F3-BE03911189E9}"/>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0" name="Freeform 299">
                    <a:extLst>
                      <a:ext uri="{FF2B5EF4-FFF2-40B4-BE49-F238E27FC236}">
                        <a16:creationId xmlns:a16="http://schemas.microsoft.com/office/drawing/2014/main" id="{2AE41ADB-E5F2-4A63-90D7-A58D163F566F}"/>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7" name="Line 300">
                  <a:extLst>
                    <a:ext uri="{FF2B5EF4-FFF2-40B4-BE49-F238E27FC236}">
                      <a16:creationId xmlns:a16="http://schemas.microsoft.com/office/drawing/2014/main" id="{2FD6F593-A55E-4A2B-8BB1-69406D41BF7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4" name="AutoShape 301">
                <a:extLst>
                  <a:ext uri="{FF2B5EF4-FFF2-40B4-BE49-F238E27FC236}">
                    <a16:creationId xmlns:a16="http://schemas.microsoft.com/office/drawing/2014/main" id="{AE09CCC6-42E6-42AA-BAAB-B5AF7BE6151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5" name="Line 302">
                <a:extLst>
                  <a:ext uri="{FF2B5EF4-FFF2-40B4-BE49-F238E27FC236}">
                    <a16:creationId xmlns:a16="http://schemas.microsoft.com/office/drawing/2014/main" id="{9DAF7816-4235-4648-999B-6B63855AAE7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93" name="Group 546">
            <a:extLst>
              <a:ext uri="{FF2B5EF4-FFF2-40B4-BE49-F238E27FC236}">
                <a16:creationId xmlns:a16="http://schemas.microsoft.com/office/drawing/2014/main" id="{4DE7ACCE-FA85-4C8C-9772-BE94026374FC}"/>
              </a:ext>
            </a:extLst>
          </p:cNvPr>
          <p:cNvGrpSpPr>
            <a:grpSpLocks/>
          </p:cNvGrpSpPr>
          <p:nvPr/>
        </p:nvGrpSpPr>
        <p:grpSpPr bwMode="auto">
          <a:xfrm rot="13809680" flipH="1">
            <a:off x="6986681" y="2384819"/>
            <a:ext cx="755650" cy="296862"/>
            <a:chOff x="4875" y="7237"/>
            <a:chExt cx="4230" cy="1883"/>
          </a:xfrm>
        </p:grpSpPr>
        <p:sp>
          <p:nvSpPr>
            <p:cNvPr id="194" name="Arc 547">
              <a:extLst>
                <a:ext uri="{FF2B5EF4-FFF2-40B4-BE49-F238E27FC236}">
                  <a16:creationId xmlns:a16="http://schemas.microsoft.com/office/drawing/2014/main" id="{9DA9DE23-0752-4F1A-9C73-FB7F8FCA46B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5" name="AutoShape 548">
              <a:extLst>
                <a:ext uri="{FF2B5EF4-FFF2-40B4-BE49-F238E27FC236}">
                  <a16:creationId xmlns:a16="http://schemas.microsoft.com/office/drawing/2014/main" id="{A123202E-6C94-42AF-9386-F053F0267B2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198" name="Group 267">
            <a:extLst>
              <a:ext uri="{FF2B5EF4-FFF2-40B4-BE49-F238E27FC236}">
                <a16:creationId xmlns:a16="http://schemas.microsoft.com/office/drawing/2014/main" id="{5A6B83B5-3B79-422C-946E-6EEE37D98FFA}"/>
              </a:ext>
            </a:extLst>
          </p:cNvPr>
          <p:cNvGrpSpPr>
            <a:grpSpLocks/>
          </p:cNvGrpSpPr>
          <p:nvPr/>
        </p:nvGrpSpPr>
        <p:grpSpPr bwMode="auto">
          <a:xfrm>
            <a:off x="7093991" y="1835213"/>
            <a:ext cx="477139" cy="184402"/>
            <a:chOff x="8533" y="5653"/>
            <a:chExt cx="780" cy="270"/>
          </a:xfrm>
          <a:solidFill>
            <a:schemeClr val="bg1"/>
          </a:solidFill>
        </p:grpSpPr>
        <p:sp>
          <p:nvSpPr>
            <p:cNvPr id="199" name="Line 268">
              <a:extLst>
                <a:ext uri="{FF2B5EF4-FFF2-40B4-BE49-F238E27FC236}">
                  <a16:creationId xmlns:a16="http://schemas.microsoft.com/office/drawing/2014/main" id="{0B2E151E-C814-426F-B8B0-64254BD028F2}"/>
                </a:ext>
              </a:extLst>
            </p:cNvPr>
            <p:cNvSpPr>
              <a:spLocks noChangeShapeType="1"/>
            </p:cNvSpPr>
            <p:nvPr/>
          </p:nvSpPr>
          <p:spPr bwMode="auto">
            <a:xfrm>
              <a:off x="9298" y="5653"/>
              <a:ext cx="1" cy="239"/>
            </a:xfrm>
            <a:prstGeom prst="line">
              <a:avLst/>
            </a:prstGeom>
            <a:grpFill/>
            <a:ln w="9525">
              <a:solidFill>
                <a:srgbClr val="000000"/>
              </a:solidFill>
              <a:round/>
              <a:headEnd/>
              <a:tailEnd/>
            </a:ln>
            <a:extLst/>
          </p:spPr>
          <p:txBody>
            <a:bodyPr/>
            <a:lstStyle/>
            <a:p>
              <a:endParaRPr lang="de-DE"/>
            </a:p>
          </p:txBody>
        </p:sp>
        <p:sp>
          <p:nvSpPr>
            <p:cNvPr id="200" name="AutoShape 269">
              <a:extLst>
                <a:ext uri="{FF2B5EF4-FFF2-40B4-BE49-F238E27FC236}">
                  <a16:creationId xmlns:a16="http://schemas.microsoft.com/office/drawing/2014/main" id="{492D17A6-A3A6-4AB3-B5B3-AF8410AB906C}"/>
                </a:ext>
              </a:extLst>
            </p:cNvPr>
            <p:cNvSpPr>
              <a:spLocks noChangeArrowheads="1"/>
            </p:cNvSpPr>
            <p:nvPr/>
          </p:nvSpPr>
          <p:spPr bwMode="auto">
            <a:xfrm rot="5400000">
              <a:off x="8788" y="5398"/>
              <a:ext cx="270" cy="780"/>
            </a:xfrm>
            <a:prstGeom prst="rtTriangle">
              <a:avLst/>
            </a:prstGeom>
            <a:grp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201" name="Group 290">
            <a:extLst>
              <a:ext uri="{FF2B5EF4-FFF2-40B4-BE49-F238E27FC236}">
                <a16:creationId xmlns:a16="http://schemas.microsoft.com/office/drawing/2014/main" id="{52FD6191-8C0F-40CB-B45E-4605ADD24EC4}"/>
              </a:ext>
            </a:extLst>
          </p:cNvPr>
          <p:cNvGrpSpPr>
            <a:grpSpLocks/>
          </p:cNvGrpSpPr>
          <p:nvPr/>
        </p:nvGrpSpPr>
        <p:grpSpPr bwMode="auto">
          <a:xfrm rot="176922" flipH="1">
            <a:off x="7191439" y="2999938"/>
            <a:ext cx="311150" cy="490538"/>
            <a:chOff x="2820" y="264"/>
            <a:chExt cx="420" cy="1452"/>
          </a:xfrm>
        </p:grpSpPr>
        <p:sp>
          <p:nvSpPr>
            <p:cNvPr id="202" name="Line 291">
              <a:extLst>
                <a:ext uri="{FF2B5EF4-FFF2-40B4-BE49-F238E27FC236}">
                  <a16:creationId xmlns:a16="http://schemas.microsoft.com/office/drawing/2014/main" id="{1BF8093D-50B0-4360-9AE8-3DD50ABBE54A}"/>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03" name="Group 292">
              <a:extLst>
                <a:ext uri="{FF2B5EF4-FFF2-40B4-BE49-F238E27FC236}">
                  <a16:creationId xmlns:a16="http://schemas.microsoft.com/office/drawing/2014/main" id="{525B57CC-1030-4A62-9D6D-644B05994A0B}"/>
                </a:ext>
              </a:extLst>
            </p:cNvPr>
            <p:cNvGrpSpPr>
              <a:grpSpLocks/>
            </p:cNvGrpSpPr>
            <p:nvPr/>
          </p:nvGrpSpPr>
          <p:grpSpPr bwMode="auto">
            <a:xfrm>
              <a:off x="2940" y="264"/>
              <a:ext cx="300" cy="1452"/>
              <a:chOff x="2940" y="264"/>
              <a:chExt cx="300" cy="1452"/>
            </a:xfrm>
          </p:grpSpPr>
          <p:grpSp>
            <p:nvGrpSpPr>
              <p:cNvPr id="204" name="Group 293">
                <a:extLst>
                  <a:ext uri="{FF2B5EF4-FFF2-40B4-BE49-F238E27FC236}">
                    <a16:creationId xmlns:a16="http://schemas.microsoft.com/office/drawing/2014/main" id="{B643C074-57A9-428A-A11E-9B001525B8D8}"/>
                  </a:ext>
                </a:extLst>
              </p:cNvPr>
              <p:cNvGrpSpPr>
                <a:grpSpLocks/>
              </p:cNvGrpSpPr>
              <p:nvPr/>
            </p:nvGrpSpPr>
            <p:grpSpPr bwMode="auto">
              <a:xfrm>
                <a:off x="2940" y="264"/>
                <a:ext cx="252" cy="1368"/>
                <a:chOff x="3024" y="732"/>
                <a:chExt cx="252" cy="1368"/>
              </a:xfrm>
            </p:grpSpPr>
            <p:grpSp>
              <p:nvGrpSpPr>
                <p:cNvPr id="207" name="Group 294">
                  <a:extLst>
                    <a:ext uri="{FF2B5EF4-FFF2-40B4-BE49-F238E27FC236}">
                      <a16:creationId xmlns:a16="http://schemas.microsoft.com/office/drawing/2014/main" id="{C620F006-633F-4828-9403-0740FAC94633}"/>
                    </a:ext>
                  </a:extLst>
                </p:cNvPr>
                <p:cNvGrpSpPr>
                  <a:grpSpLocks/>
                </p:cNvGrpSpPr>
                <p:nvPr/>
              </p:nvGrpSpPr>
              <p:grpSpPr bwMode="auto">
                <a:xfrm>
                  <a:off x="3024" y="732"/>
                  <a:ext cx="252" cy="1368"/>
                  <a:chOff x="3168" y="1008"/>
                  <a:chExt cx="484" cy="2448"/>
                </a:xfrm>
              </p:grpSpPr>
              <p:grpSp>
                <p:nvGrpSpPr>
                  <p:cNvPr id="209" name="Group 295">
                    <a:extLst>
                      <a:ext uri="{FF2B5EF4-FFF2-40B4-BE49-F238E27FC236}">
                        <a16:creationId xmlns:a16="http://schemas.microsoft.com/office/drawing/2014/main" id="{03851CF8-8D04-4089-8C31-90C25076A30D}"/>
                      </a:ext>
                    </a:extLst>
                  </p:cNvPr>
                  <p:cNvGrpSpPr>
                    <a:grpSpLocks/>
                  </p:cNvGrpSpPr>
                  <p:nvPr/>
                </p:nvGrpSpPr>
                <p:grpSpPr bwMode="auto">
                  <a:xfrm>
                    <a:off x="3168" y="1008"/>
                    <a:ext cx="484" cy="2448"/>
                    <a:chOff x="2256" y="864"/>
                    <a:chExt cx="532" cy="2448"/>
                  </a:xfrm>
                </p:grpSpPr>
                <p:sp>
                  <p:nvSpPr>
                    <p:cNvPr id="212" name="Freeform 296">
                      <a:extLst>
                        <a:ext uri="{FF2B5EF4-FFF2-40B4-BE49-F238E27FC236}">
                          <a16:creationId xmlns:a16="http://schemas.microsoft.com/office/drawing/2014/main" id="{F22A7783-CC9A-480C-9EE2-8599E29DA63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13" name="Freeform 297">
                      <a:extLst>
                        <a:ext uri="{FF2B5EF4-FFF2-40B4-BE49-F238E27FC236}">
                          <a16:creationId xmlns:a16="http://schemas.microsoft.com/office/drawing/2014/main" id="{71B10930-AAC9-4511-9DA4-610AD5E2D3D8}"/>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10" name="Freeform 298">
                    <a:extLst>
                      <a:ext uri="{FF2B5EF4-FFF2-40B4-BE49-F238E27FC236}">
                        <a16:creationId xmlns:a16="http://schemas.microsoft.com/office/drawing/2014/main" id="{2FB97C72-9D78-4D96-9AAF-44081305C8FD}"/>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11" name="Freeform 299">
                    <a:extLst>
                      <a:ext uri="{FF2B5EF4-FFF2-40B4-BE49-F238E27FC236}">
                        <a16:creationId xmlns:a16="http://schemas.microsoft.com/office/drawing/2014/main" id="{1C80F24A-00F3-4FD3-A231-1FAB8025E62E}"/>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8" name="Line 300">
                  <a:extLst>
                    <a:ext uri="{FF2B5EF4-FFF2-40B4-BE49-F238E27FC236}">
                      <a16:creationId xmlns:a16="http://schemas.microsoft.com/office/drawing/2014/main" id="{C7A77D02-66E2-4372-A95B-ECC985E286F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05" name="AutoShape 301">
                <a:extLst>
                  <a:ext uri="{FF2B5EF4-FFF2-40B4-BE49-F238E27FC236}">
                    <a16:creationId xmlns:a16="http://schemas.microsoft.com/office/drawing/2014/main" id="{7B4457C7-43D2-4C56-9FAC-28419129E06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6" name="Line 302">
                <a:extLst>
                  <a:ext uri="{FF2B5EF4-FFF2-40B4-BE49-F238E27FC236}">
                    <a16:creationId xmlns:a16="http://schemas.microsoft.com/office/drawing/2014/main" id="{19D77866-8AD4-4C42-9F5C-CDEFA03332A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90" name="Text Box 115">
            <a:extLst>
              <a:ext uri="{FF2B5EF4-FFF2-40B4-BE49-F238E27FC236}">
                <a16:creationId xmlns:a16="http://schemas.microsoft.com/office/drawing/2014/main" id="{25EBE513-DE14-4DCA-A957-291A3EF7B2BC}"/>
              </a:ext>
            </a:extLst>
          </p:cNvPr>
          <p:cNvSpPr txBox="1">
            <a:spLocks noChangeArrowheads="1"/>
          </p:cNvSpPr>
          <p:nvPr/>
        </p:nvSpPr>
        <p:spPr bwMode="auto">
          <a:xfrm>
            <a:off x="2643665" y="1804554"/>
            <a:ext cx="32670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Forced</a:t>
            </a:r>
            <a:r>
              <a:rPr lang="de-DE" altLang="de-DE" sz="1600" b="1" dirty="0">
                <a:solidFill>
                  <a:srgbClr val="0000FF"/>
                </a:solidFill>
              </a:rPr>
              <a:t> </a:t>
            </a:r>
            <a:r>
              <a:rPr lang="de-DE" altLang="de-DE" sz="1600" b="1" dirty="0" err="1">
                <a:solidFill>
                  <a:srgbClr val="0000FF"/>
                </a:solidFill>
              </a:rPr>
              <a:t>entry</a:t>
            </a:r>
            <a:r>
              <a:rPr lang="de-DE" altLang="de-DE" sz="1600" b="1" dirty="0">
                <a:solidFill>
                  <a:srgbClr val="0000FF"/>
                </a:solidFill>
              </a:rPr>
              <a:t>: </a:t>
            </a:r>
            <a:r>
              <a:rPr lang="de-DE" altLang="de-DE" sz="1600" b="1" dirty="0" err="1">
                <a:solidFill>
                  <a:srgbClr val="0000FF"/>
                </a:solidFill>
              </a:rPr>
              <a:t>downgrade</a:t>
            </a:r>
            <a:r>
              <a:rPr lang="de-DE" altLang="de-DE" sz="1600" b="1" dirty="0">
                <a:solidFill>
                  <a:srgbClr val="0000FF"/>
                </a:solidFill>
              </a:rPr>
              <a:t>.</a:t>
            </a:r>
          </a:p>
        </p:txBody>
      </p:sp>
      <p:sp>
        <p:nvSpPr>
          <p:cNvPr id="91" name="Text Box 116">
            <a:extLst>
              <a:ext uri="{FF2B5EF4-FFF2-40B4-BE49-F238E27FC236}">
                <a16:creationId xmlns:a16="http://schemas.microsoft.com/office/drawing/2014/main" id="{3C2A1CE3-B223-466C-B710-C461F170A19F}"/>
              </a:ext>
            </a:extLst>
          </p:cNvPr>
          <p:cNvSpPr txBox="1">
            <a:spLocks noChangeArrowheads="1"/>
          </p:cNvSpPr>
          <p:nvPr/>
        </p:nvSpPr>
        <p:spPr bwMode="auto">
          <a:xfrm>
            <a:off x="2643665" y="1360054"/>
            <a:ext cx="32670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Spiral </a:t>
            </a:r>
            <a:r>
              <a:rPr lang="de-DE" altLang="de-DE" sz="1600" b="1" dirty="0" err="1">
                <a:solidFill>
                  <a:srgbClr val="0000FF"/>
                </a:solidFill>
              </a:rPr>
              <a:t>dive</a:t>
            </a:r>
            <a:r>
              <a:rPr lang="de-DE" altLang="de-DE" sz="1600" b="1" dirty="0">
                <a:solidFill>
                  <a:srgbClr val="0000FF"/>
                </a:solidFill>
              </a:rPr>
              <a:t> -</a:t>
            </a:r>
            <a:r>
              <a:rPr lang="de-DE" altLang="de-DE" sz="1600" b="1" dirty="0">
                <a:solidFill>
                  <a:srgbClr val="02369E"/>
                </a:solidFill>
              </a:rPr>
              <a:t> </a:t>
            </a:r>
            <a:r>
              <a:rPr lang="de-DE" altLang="de-DE" sz="1600" b="1" dirty="0">
                <a:solidFill>
                  <a:srgbClr val="FF3300"/>
                </a:solidFill>
              </a:rPr>
              <a:t>0 </a:t>
            </a:r>
            <a:r>
              <a:rPr lang="de-DE" altLang="de-DE" sz="1600" b="1" dirty="0" err="1">
                <a:solidFill>
                  <a:srgbClr val="FF3300"/>
                </a:solidFill>
              </a:rPr>
              <a:t>points</a:t>
            </a:r>
            <a:r>
              <a:rPr lang="de-DE" altLang="de-DE" sz="1600" b="1" dirty="0">
                <a:solidFill>
                  <a:srgbClr val="FF3300"/>
                </a:solidFill>
              </a:rPr>
              <a:t>!</a:t>
            </a:r>
          </a:p>
        </p:txBody>
      </p:sp>
      <p:sp>
        <p:nvSpPr>
          <p:cNvPr id="92" name="Text Box 117">
            <a:extLst>
              <a:ext uri="{FF2B5EF4-FFF2-40B4-BE49-F238E27FC236}">
                <a16:creationId xmlns:a16="http://schemas.microsoft.com/office/drawing/2014/main" id="{FC939A8B-38B2-45D4-B30E-FC9C24F1BF15}"/>
              </a:ext>
            </a:extLst>
          </p:cNvPr>
          <p:cNvSpPr txBox="1">
            <a:spLocks noChangeArrowheads="1"/>
          </p:cNvSpPr>
          <p:nvPr/>
        </p:nvSpPr>
        <p:spPr bwMode="auto">
          <a:xfrm>
            <a:off x="2130903" y="963179"/>
            <a:ext cx="32670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solidFill>
                  <a:srgbClr val="0000FF"/>
                </a:solidFill>
              </a:rPr>
              <a:t>Snap </a:t>
            </a:r>
            <a:r>
              <a:rPr lang="de-DE" altLang="de-DE" sz="1600" b="1" dirty="0" err="1">
                <a:solidFill>
                  <a:srgbClr val="0000FF"/>
                </a:solidFill>
              </a:rPr>
              <a:t>entry</a:t>
            </a:r>
            <a:r>
              <a:rPr lang="de-DE" altLang="de-DE" sz="1600" b="1" dirty="0">
                <a:solidFill>
                  <a:srgbClr val="0000FF"/>
                </a:solidFill>
              </a:rPr>
              <a:t> -</a:t>
            </a:r>
            <a:r>
              <a:rPr lang="de-DE" altLang="de-DE" sz="1600" b="1" dirty="0">
                <a:solidFill>
                  <a:srgbClr val="02369E"/>
                </a:solidFill>
              </a:rPr>
              <a:t> </a:t>
            </a:r>
            <a:r>
              <a:rPr lang="de-DE" altLang="de-DE" sz="1600" b="1" dirty="0">
                <a:solidFill>
                  <a:srgbClr val="F76531"/>
                </a:solidFill>
              </a:rPr>
              <a:t>0 </a:t>
            </a:r>
            <a:r>
              <a:rPr lang="de-DE" altLang="de-DE" sz="1600" b="1" dirty="0" err="1">
                <a:solidFill>
                  <a:srgbClr val="F76531"/>
                </a:solidFill>
              </a:rPr>
              <a:t>points</a:t>
            </a:r>
            <a:r>
              <a:rPr lang="de-DE" altLang="de-DE" sz="1600" b="1" dirty="0">
                <a:solidFill>
                  <a:srgbClr val="F76531"/>
                </a:solidFill>
              </a:rPr>
              <a:t>!</a:t>
            </a:r>
          </a:p>
        </p:txBody>
      </p:sp>
      <p:sp>
        <p:nvSpPr>
          <p:cNvPr id="93" name="Text Box 115">
            <a:extLst>
              <a:ext uri="{FF2B5EF4-FFF2-40B4-BE49-F238E27FC236}">
                <a16:creationId xmlns:a16="http://schemas.microsoft.com/office/drawing/2014/main" id="{B4CEF364-BD85-43DF-B3A3-678BF6EDB206}"/>
              </a:ext>
            </a:extLst>
          </p:cNvPr>
          <p:cNvSpPr txBox="1">
            <a:spLocks noChangeArrowheads="1"/>
          </p:cNvSpPr>
          <p:nvPr/>
        </p:nvSpPr>
        <p:spPr bwMode="auto">
          <a:xfrm>
            <a:off x="2670278" y="2487985"/>
            <a:ext cx="32670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Line after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spins</a:t>
            </a:r>
            <a:r>
              <a:rPr lang="de-DE" altLang="de-DE" sz="1600" b="1" dirty="0">
                <a:solidFill>
                  <a:srgbClr val="0000FF"/>
                </a:solidFill>
              </a:rPr>
              <a:t>.</a:t>
            </a:r>
          </a:p>
        </p:txBody>
      </p:sp>
      <p:sp>
        <p:nvSpPr>
          <p:cNvPr id="94" name="Oval 74">
            <a:extLst>
              <a:ext uri="{FF2B5EF4-FFF2-40B4-BE49-F238E27FC236}">
                <a16:creationId xmlns:a16="http://schemas.microsoft.com/office/drawing/2014/main" id="{636635D0-6DCB-4A9B-858D-F2A8458118D0}"/>
              </a:ext>
            </a:extLst>
          </p:cNvPr>
          <p:cNvSpPr>
            <a:spLocks noChangeArrowheads="1"/>
          </p:cNvSpPr>
          <p:nvPr/>
        </p:nvSpPr>
        <p:spPr bwMode="auto">
          <a:xfrm>
            <a:off x="7247143" y="19018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5" name="Oval 74">
            <a:extLst>
              <a:ext uri="{FF2B5EF4-FFF2-40B4-BE49-F238E27FC236}">
                <a16:creationId xmlns:a16="http://schemas.microsoft.com/office/drawing/2014/main" id="{BF52C931-89A2-4EB2-8E5F-BCE436C5C684}"/>
              </a:ext>
            </a:extLst>
          </p:cNvPr>
          <p:cNvSpPr>
            <a:spLocks noChangeArrowheads="1"/>
          </p:cNvSpPr>
          <p:nvPr/>
        </p:nvSpPr>
        <p:spPr bwMode="auto">
          <a:xfrm>
            <a:off x="7253493" y="338646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6" name="Oval 74">
            <a:extLst>
              <a:ext uri="{FF2B5EF4-FFF2-40B4-BE49-F238E27FC236}">
                <a16:creationId xmlns:a16="http://schemas.microsoft.com/office/drawing/2014/main" id="{3A671CEA-6CCA-43B0-A58D-D660BC409426}"/>
              </a:ext>
            </a:extLst>
          </p:cNvPr>
          <p:cNvSpPr>
            <a:spLocks noChangeArrowheads="1"/>
          </p:cNvSpPr>
          <p:nvPr/>
        </p:nvSpPr>
        <p:spPr bwMode="auto">
          <a:xfrm>
            <a:off x="7259843" y="264846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7" name="Oval 74">
            <a:extLst>
              <a:ext uri="{FF2B5EF4-FFF2-40B4-BE49-F238E27FC236}">
                <a16:creationId xmlns:a16="http://schemas.microsoft.com/office/drawing/2014/main" id="{D7C58885-BBB9-48FF-96B6-A9E734EB3ED7}"/>
              </a:ext>
            </a:extLst>
          </p:cNvPr>
          <p:cNvSpPr>
            <a:spLocks noChangeArrowheads="1"/>
          </p:cNvSpPr>
          <p:nvPr/>
        </p:nvSpPr>
        <p:spPr bwMode="auto">
          <a:xfrm>
            <a:off x="7209305" y="115722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8" name="Oval 74">
            <a:extLst>
              <a:ext uri="{FF2B5EF4-FFF2-40B4-BE49-F238E27FC236}">
                <a16:creationId xmlns:a16="http://schemas.microsoft.com/office/drawing/2014/main" id="{A7D301EC-6220-4ECF-8D62-7DE8B6D139A8}"/>
              </a:ext>
            </a:extLst>
          </p:cNvPr>
          <p:cNvSpPr>
            <a:spLocks noChangeArrowheads="1"/>
          </p:cNvSpPr>
          <p:nvPr/>
        </p:nvSpPr>
        <p:spPr bwMode="auto">
          <a:xfrm>
            <a:off x="6832861" y="381538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9" name="Text Box 115">
            <a:extLst>
              <a:ext uri="{FF2B5EF4-FFF2-40B4-BE49-F238E27FC236}">
                <a16:creationId xmlns:a16="http://schemas.microsoft.com/office/drawing/2014/main" id="{152BB826-6AD7-4514-A807-2FB82ED6EA14}"/>
              </a:ext>
            </a:extLst>
          </p:cNvPr>
          <p:cNvSpPr txBox="1">
            <a:spLocks noChangeArrowheads="1"/>
          </p:cNvSpPr>
          <p:nvPr/>
        </p:nvSpPr>
        <p:spPr bwMode="auto">
          <a:xfrm>
            <a:off x="2670278" y="2834866"/>
            <a:ext cx="32670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Half roll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Tree>
    <p:extLst>
      <p:ext uri="{BB962C8B-B14F-4D97-AF65-F5344CB8AC3E}">
        <p14:creationId xmlns:p14="http://schemas.microsoft.com/office/powerpoint/2010/main" val="2679815104"/>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blinds(horizontal)">
                                      <p:cBhvr>
                                        <p:cTn id="7" dur="1000"/>
                                        <p:tgtEl>
                                          <p:spTgt spid="92"/>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91"/>
                                        </p:tgtEl>
                                        <p:attrNameLst>
                                          <p:attrName>style.visibility</p:attrName>
                                        </p:attrNameLst>
                                      </p:cBhvr>
                                      <p:to>
                                        <p:strVal val="visible"/>
                                      </p:to>
                                    </p:set>
                                    <p:animEffect transition="in" filter="blinds(horizontal)">
                                      <p:cBhvr>
                                        <p:cTn id="11" dur="1000"/>
                                        <p:tgtEl>
                                          <p:spTgt spid="91"/>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blinds(horizontal)">
                                      <p:cBhvr>
                                        <p:cTn id="15" dur="1000"/>
                                        <p:tgtEl>
                                          <p:spTgt spid="90"/>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93"/>
                                        </p:tgtEl>
                                        <p:attrNameLst>
                                          <p:attrName>style.visibility</p:attrName>
                                        </p:attrNameLst>
                                      </p:cBhvr>
                                      <p:to>
                                        <p:strVal val="visible"/>
                                      </p:to>
                                    </p:set>
                                    <p:animEffect transition="in" filter="blinds(horizontal)">
                                      <p:cBhvr>
                                        <p:cTn id="19" dur="1000"/>
                                        <p:tgtEl>
                                          <p:spTgt spid="93"/>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99"/>
                                        </p:tgtEl>
                                        <p:attrNameLst>
                                          <p:attrName>style.visibility</p:attrName>
                                        </p:attrNameLst>
                                      </p:cBhvr>
                                      <p:to>
                                        <p:strVal val="visible"/>
                                      </p:to>
                                    </p:set>
                                    <p:animEffect transition="in" filter="blinds(horizontal)">
                                      <p:cBhvr>
                                        <p:cTn id="23" dur="10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P spid="92" grpId="0" autoUpdateAnimBg="0"/>
      <p:bldP spid="93" grpId="0"/>
      <p:bldP spid="9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229">
            <a:extLst>
              <a:ext uri="{FF2B5EF4-FFF2-40B4-BE49-F238E27FC236}">
                <a16:creationId xmlns:a16="http://schemas.microsoft.com/office/drawing/2014/main" id="{5EFD9053-6329-4A8A-A95B-CE10661263C8}"/>
              </a:ext>
            </a:extLst>
          </p:cNvPr>
          <p:cNvSpPr txBox="1">
            <a:spLocks noChangeArrowheads="1"/>
          </p:cNvSpPr>
          <p:nvPr/>
        </p:nvSpPr>
        <p:spPr bwMode="auto">
          <a:xfrm>
            <a:off x="8051800" y="6543675"/>
            <a:ext cx="9398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F-25.07.01</a:t>
            </a:r>
          </a:p>
        </p:txBody>
      </p:sp>
      <p:sp>
        <p:nvSpPr>
          <p:cNvPr id="26627" name="Text Box 544">
            <a:extLst>
              <a:ext uri="{FF2B5EF4-FFF2-40B4-BE49-F238E27FC236}">
                <a16:creationId xmlns:a16="http://schemas.microsoft.com/office/drawing/2014/main" id="{8EFBB495-EBBB-4579-8D78-58ADB04CC348}"/>
              </a:ext>
            </a:extLst>
          </p:cNvPr>
          <p:cNvSpPr txBox="1">
            <a:spLocks noChangeArrowheads="1"/>
          </p:cNvSpPr>
          <p:nvPr/>
        </p:nvSpPr>
        <p:spPr bwMode="auto">
          <a:xfrm>
            <a:off x="551108" y="5156979"/>
            <a:ext cx="7728678" cy="110184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spcBef>
                <a:spcPct val="50000"/>
              </a:spcBef>
            </a:pPr>
            <a:r>
              <a:rPr lang="en-US" sz="1600" b="1" dirty="0"/>
              <a:t>From upright, perform a horizontal circle with half roll integrated in the first ninety degrees, half roll in opposite direction integrated in next one hundred eighty degrees, half roll in opposite direction integrated in the last ninety degrees, exit inverted</a:t>
            </a:r>
            <a:r>
              <a:rPr lang="en-US" dirty="0"/>
              <a:t>.</a:t>
            </a:r>
            <a:br>
              <a:rPr lang="en-US" dirty="0"/>
            </a:br>
            <a:r>
              <a:rPr lang="en-US" sz="1600" b="1" dirty="0"/>
              <a:t>Note: First half roll is to the inside. </a:t>
            </a:r>
            <a:endParaRPr lang="de-DE" altLang="de-DE" sz="1200" b="1" dirty="0"/>
          </a:p>
        </p:txBody>
      </p:sp>
      <p:sp>
        <p:nvSpPr>
          <p:cNvPr id="26628" name="Text Box 310">
            <a:extLst>
              <a:ext uri="{FF2B5EF4-FFF2-40B4-BE49-F238E27FC236}">
                <a16:creationId xmlns:a16="http://schemas.microsoft.com/office/drawing/2014/main" id="{C85AEFB6-7112-4378-8EA1-01EBE277A7E6}"/>
              </a:ext>
            </a:extLst>
          </p:cNvPr>
          <p:cNvSpPr txBox="1">
            <a:spLocks noChangeArrowheads="1"/>
          </p:cNvSpPr>
          <p:nvPr/>
        </p:nvSpPr>
        <p:spPr bwMode="auto">
          <a:xfrm>
            <a:off x="2652713" y="4641850"/>
            <a:ext cx="11620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t>½ roll</a:t>
            </a:r>
          </a:p>
        </p:txBody>
      </p:sp>
      <p:sp>
        <p:nvSpPr>
          <p:cNvPr id="26629" name="Text Box 105">
            <a:extLst>
              <a:ext uri="{FF2B5EF4-FFF2-40B4-BE49-F238E27FC236}">
                <a16:creationId xmlns:a16="http://schemas.microsoft.com/office/drawing/2014/main" id="{8C69D7F8-A584-412B-AA68-D101CEE4083B}"/>
              </a:ext>
            </a:extLst>
          </p:cNvPr>
          <p:cNvSpPr txBox="1">
            <a:spLocks noChangeArrowheads="1"/>
          </p:cNvSpPr>
          <p:nvPr/>
        </p:nvSpPr>
        <p:spPr bwMode="auto">
          <a:xfrm>
            <a:off x="1746250" y="158750"/>
            <a:ext cx="7245350" cy="1003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F-25.07 </a:t>
            </a:r>
            <a:r>
              <a:rPr lang="en-US" sz="2000" b="1" dirty="0"/>
              <a:t>Horizontal Circle with three half rolls in opposite 	  direction integrated </a:t>
            </a:r>
            <a:br>
              <a:rPr lang="en-US" sz="2000" b="1" dirty="0"/>
            </a:br>
            <a:endParaRPr lang="de-DE" altLang="de-DE" sz="2000" b="1" dirty="0"/>
          </a:p>
        </p:txBody>
      </p:sp>
      <p:sp>
        <p:nvSpPr>
          <p:cNvPr id="128" name="Line 9">
            <a:extLst>
              <a:ext uri="{FF2B5EF4-FFF2-40B4-BE49-F238E27FC236}">
                <a16:creationId xmlns:a16="http://schemas.microsoft.com/office/drawing/2014/main" id="{F620FCFA-06E7-473C-999C-68C851AF36DB}"/>
              </a:ext>
            </a:extLst>
          </p:cNvPr>
          <p:cNvSpPr>
            <a:spLocks noChangeShapeType="1"/>
          </p:cNvSpPr>
          <p:nvPr/>
        </p:nvSpPr>
        <p:spPr bwMode="auto">
          <a:xfrm flipV="1">
            <a:off x="4714875" y="3779838"/>
            <a:ext cx="1016000" cy="9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9" name="Group 10">
            <a:extLst>
              <a:ext uri="{FF2B5EF4-FFF2-40B4-BE49-F238E27FC236}">
                <a16:creationId xmlns:a16="http://schemas.microsoft.com/office/drawing/2014/main" id="{4A14B2FA-1F37-4EE8-BDD4-A65A6E00FADB}"/>
              </a:ext>
            </a:extLst>
          </p:cNvPr>
          <p:cNvGrpSpPr>
            <a:grpSpLocks/>
          </p:cNvGrpSpPr>
          <p:nvPr/>
        </p:nvGrpSpPr>
        <p:grpSpPr bwMode="auto">
          <a:xfrm rot="16200000" flipH="1" flipV="1">
            <a:off x="2199482" y="3546655"/>
            <a:ext cx="311150" cy="490537"/>
            <a:chOff x="2820" y="264"/>
            <a:chExt cx="420" cy="1452"/>
          </a:xfrm>
        </p:grpSpPr>
        <p:sp>
          <p:nvSpPr>
            <p:cNvPr id="130" name="Line 11">
              <a:extLst>
                <a:ext uri="{FF2B5EF4-FFF2-40B4-BE49-F238E27FC236}">
                  <a16:creationId xmlns:a16="http://schemas.microsoft.com/office/drawing/2014/main" id="{41D47CDF-2D15-4C39-B014-D0A9D24B72F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1" name="Group 12">
              <a:extLst>
                <a:ext uri="{FF2B5EF4-FFF2-40B4-BE49-F238E27FC236}">
                  <a16:creationId xmlns:a16="http://schemas.microsoft.com/office/drawing/2014/main" id="{425392A5-D3A1-4F93-B86F-51522C7EC205}"/>
                </a:ext>
              </a:extLst>
            </p:cNvPr>
            <p:cNvGrpSpPr>
              <a:grpSpLocks/>
            </p:cNvGrpSpPr>
            <p:nvPr/>
          </p:nvGrpSpPr>
          <p:grpSpPr bwMode="auto">
            <a:xfrm>
              <a:off x="2940" y="264"/>
              <a:ext cx="300" cy="1452"/>
              <a:chOff x="2940" y="264"/>
              <a:chExt cx="300" cy="1452"/>
            </a:xfrm>
          </p:grpSpPr>
          <p:grpSp>
            <p:nvGrpSpPr>
              <p:cNvPr id="132" name="Group 13">
                <a:extLst>
                  <a:ext uri="{FF2B5EF4-FFF2-40B4-BE49-F238E27FC236}">
                    <a16:creationId xmlns:a16="http://schemas.microsoft.com/office/drawing/2014/main" id="{ACB39265-BBC0-43E8-A63D-936BF377EF2E}"/>
                  </a:ext>
                </a:extLst>
              </p:cNvPr>
              <p:cNvGrpSpPr>
                <a:grpSpLocks/>
              </p:cNvGrpSpPr>
              <p:nvPr/>
            </p:nvGrpSpPr>
            <p:grpSpPr bwMode="auto">
              <a:xfrm>
                <a:off x="2940" y="264"/>
                <a:ext cx="252" cy="1368"/>
                <a:chOff x="3024" y="732"/>
                <a:chExt cx="252" cy="1368"/>
              </a:xfrm>
            </p:grpSpPr>
            <p:grpSp>
              <p:nvGrpSpPr>
                <p:cNvPr id="135" name="Group 14">
                  <a:extLst>
                    <a:ext uri="{FF2B5EF4-FFF2-40B4-BE49-F238E27FC236}">
                      <a16:creationId xmlns:a16="http://schemas.microsoft.com/office/drawing/2014/main" id="{3DA496F2-3478-4F9A-8ADA-2BCE9E28F4FA}"/>
                    </a:ext>
                  </a:extLst>
                </p:cNvPr>
                <p:cNvGrpSpPr>
                  <a:grpSpLocks/>
                </p:cNvGrpSpPr>
                <p:nvPr/>
              </p:nvGrpSpPr>
              <p:grpSpPr bwMode="auto">
                <a:xfrm>
                  <a:off x="3024" y="732"/>
                  <a:ext cx="252" cy="1368"/>
                  <a:chOff x="3168" y="1008"/>
                  <a:chExt cx="484" cy="2448"/>
                </a:xfrm>
              </p:grpSpPr>
              <p:grpSp>
                <p:nvGrpSpPr>
                  <p:cNvPr id="137" name="Group 15">
                    <a:extLst>
                      <a:ext uri="{FF2B5EF4-FFF2-40B4-BE49-F238E27FC236}">
                        <a16:creationId xmlns:a16="http://schemas.microsoft.com/office/drawing/2014/main" id="{12FD3B8D-4364-4776-AEB9-CC2B2193E1F1}"/>
                      </a:ext>
                    </a:extLst>
                  </p:cNvPr>
                  <p:cNvGrpSpPr>
                    <a:grpSpLocks/>
                  </p:cNvGrpSpPr>
                  <p:nvPr/>
                </p:nvGrpSpPr>
                <p:grpSpPr bwMode="auto">
                  <a:xfrm>
                    <a:off x="3168" y="1008"/>
                    <a:ext cx="484" cy="2448"/>
                    <a:chOff x="2256" y="864"/>
                    <a:chExt cx="532" cy="2448"/>
                  </a:xfrm>
                </p:grpSpPr>
                <p:sp>
                  <p:nvSpPr>
                    <p:cNvPr id="140" name="Freeform 16">
                      <a:extLst>
                        <a:ext uri="{FF2B5EF4-FFF2-40B4-BE49-F238E27FC236}">
                          <a16:creationId xmlns:a16="http://schemas.microsoft.com/office/drawing/2014/main" id="{2D1F3F47-7271-4208-A131-EEC05C4D2B1F}"/>
                        </a:ext>
                      </a:extLst>
                    </p:cNvPr>
                    <p:cNvSpPr>
                      <a:spLocks/>
                    </p:cNvSpPr>
                    <p:nvPr/>
                  </p:nvSpPr>
                  <p:spPr bwMode="auto">
                    <a:xfrm rot="5389413">
                      <a:off x="1298" y="1822"/>
                      <a:ext cx="2448" cy="532"/>
                    </a:xfrm>
                    <a:custGeom>
                      <a:avLst/>
                      <a:gdLst>
                        <a:gd name="T0" fmla="*/ 827520 w 1153"/>
                        <a:gd name="T1" fmla="*/ 402012 h 204"/>
                        <a:gd name="T2" fmla="*/ 898503 w 1153"/>
                        <a:gd name="T3" fmla="*/ 440355 h 204"/>
                        <a:gd name="T4" fmla="*/ 958425 w 1153"/>
                        <a:gd name="T5" fmla="*/ 479071 h 204"/>
                        <a:gd name="T6" fmla="*/ 999283 w 1153"/>
                        <a:gd name="T7" fmla="*/ 524067 h 204"/>
                        <a:gd name="T8" fmla="*/ 1010712 w 1153"/>
                        <a:gd name="T9" fmla="*/ 541326 h 204"/>
                        <a:gd name="T10" fmla="*/ 1010712 w 1153"/>
                        <a:gd name="T11" fmla="*/ 552052 h 204"/>
                        <a:gd name="T12" fmla="*/ 1010712 w 1153"/>
                        <a:gd name="T13" fmla="*/ 746365 h 204"/>
                        <a:gd name="T14" fmla="*/ 1009971 w 1153"/>
                        <a:gd name="T15" fmla="*/ 770359 h 204"/>
                        <a:gd name="T16" fmla="*/ 1005487 w 1153"/>
                        <a:gd name="T17" fmla="*/ 781002 h 204"/>
                        <a:gd name="T18" fmla="*/ 1004669 w 1153"/>
                        <a:gd name="T19" fmla="*/ 797977 h 204"/>
                        <a:gd name="T20" fmla="*/ 1001338 w 1153"/>
                        <a:gd name="T21" fmla="*/ 908695 h 204"/>
                        <a:gd name="T22" fmla="*/ 992202 w 1153"/>
                        <a:gd name="T23" fmla="*/ 1031123 h 204"/>
                        <a:gd name="T24" fmla="*/ 984431 w 1153"/>
                        <a:gd name="T25" fmla="*/ 1088660 h 204"/>
                        <a:gd name="T26" fmla="*/ 974905 w 1153"/>
                        <a:gd name="T27" fmla="*/ 1104111 h 204"/>
                        <a:gd name="T28" fmla="*/ 890741 w 1153"/>
                        <a:gd name="T29" fmla="*/ 1132096 h 204"/>
                        <a:gd name="T30" fmla="*/ 816222 w 1153"/>
                        <a:gd name="T31" fmla="*/ 1137789 h 204"/>
                        <a:gd name="T32" fmla="*/ 711816 w 1153"/>
                        <a:gd name="T33" fmla="*/ 1116324 h 204"/>
                        <a:gd name="T34" fmla="*/ 540070 w 1153"/>
                        <a:gd name="T35" fmla="*/ 1048384 h 204"/>
                        <a:gd name="T36" fmla="*/ 156912 w 1153"/>
                        <a:gd name="T37" fmla="*/ 971325 h 204"/>
                        <a:gd name="T38" fmla="*/ 116536 w 1153"/>
                        <a:gd name="T39" fmla="*/ 1003049 h 204"/>
                        <a:gd name="T40" fmla="*/ 13208 w 1153"/>
                        <a:gd name="T41" fmla="*/ 1009668 h 204"/>
                        <a:gd name="T42" fmla="*/ 6947 w 1153"/>
                        <a:gd name="T43" fmla="*/ 1003049 h 204"/>
                        <a:gd name="T44" fmla="*/ 3272 w 1153"/>
                        <a:gd name="T45" fmla="*/ 975438 h 204"/>
                        <a:gd name="T46" fmla="*/ 0 w 1153"/>
                        <a:gd name="T47" fmla="*/ 908695 h 204"/>
                        <a:gd name="T48" fmla="*/ 12482 w 1153"/>
                        <a:gd name="T49" fmla="*/ 44993 h 204"/>
                        <a:gd name="T50" fmla="*/ 15745 w 1153"/>
                        <a:gd name="T51" fmla="*/ 10731 h 204"/>
                        <a:gd name="T52" fmla="*/ 67342 w 1153"/>
                        <a:gd name="T53" fmla="*/ 10731 h 204"/>
                        <a:gd name="T54" fmla="*/ 88308 w 1153"/>
                        <a:gd name="T55" fmla="*/ 44993 h 204"/>
                        <a:gd name="T56" fmla="*/ 108553 w 1153"/>
                        <a:gd name="T57" fmla="*/ 106611 h 204"/>
                        <a:gd name="T58" fmla="*/ 190441 w 1153"/>
                        <a:gd name="T59" fmla="*/ 423381 h 204"/>
                        <a:gd name="T60" fmla="*/ 203626 w 1153"/>
                        <a:gd name="T61" fmla="*/ 447026 h 204"/>
                        <a:gd name="T62" fmla="*/ 224596 w 1153"/>
                        <a:gd name="T63" fmla="*/ 468340 h 204"/>
                        <a:gd name="T64" fmla="*/ 576102 w 1153"/>
                        <a:gd name="T65" fmla="*/ 312662 h 204"/>
                        <a:gd name="T66" fmla="*/ 597887 w 1153"/>
                        <a:gd name="T67" fmla="*/ 461729 h 204"/>
                        <a:gd name="T68" fmla="*/ 716470 w 1153"/>
                        <a:gd name="T69" fmla="*/ 541326 h 204"/>
                        <a:gd name="T70" fmla="*/ 741591 w 1153"/>
                        <a:gd name="T71" fmla="*/ 534710 h 204"/>
                        <a:gd name="T72" fmla="*/ 765479 w 1153"/>
                        <a:gd name="T73" fmla="*/ 496325 h 204"/>
                        <a:gd name="T74" fmla="*/ 785298 w 1153"/>
                        <a:gd name="T75" fmla="*/ 429997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1" name="Freeform 17">
                      <a:extLst>
                        <a:ext uri="{FF2B5EF4-FFF2-40B4-BE49-F238E27FC236}">
                          <a16:creationId xmlns:a16="http://schemas.microsoft.com/office/drawing/2014/main" id="{2CEA02FE-51D8-4D27-8BE1-CDEB4B38552B}"/>
                        </a:ext>
                      </a:extLst>
                    </p:cNvPr>
                    <p:cNvSpPr>
                      <a:spLocks/>
                    </p:cNvSpPr>
                    <p:nvPr/>
                  </p:nvSpPr>
                  <p:spPr bwMode="auto">
                    <a:xfrm rot="5389413">
                      <a:off x="2332" y="2426"/>
                      <a:ext cx="539" cy="173"/>
                    </a:xfrm>
                    <a:custGeom>
                      <a:avLst/>
                      <a:gdLst>
                        <a:gd name="T0" fmla="*/ 0 w 247"/>
                        <a:gd name="T1" fmla="*/ 74801 h 69"/>
                        <a:gd name="T2" fmla="*/ 16958 w 247"/>
                        <a:gd name="T3" fmla="*/ 194981 h 69"/>
                        <a:gd name="T4" fmla="*/ 60571 w 247"/>
                        <a:gd name="T5" fmla="*/ 215613 h 69"/>
                        <a:gd name="T6" fmla="*/ 166053 w 247"/>
                        <a:gd name="T7" fmla="*/ 270304 h 69"/>
                        <a:gd name="T8" fmla="*/ 270478 w 247"/>
                        <a:gd name="T9" fmla="*/ 218574 h 69"/>
                        <a:gd name="T10" fmla="*/ 277055 w 247"/>
                        <a:gd name="T11" fmla="*/ 125222 h 69"/>
                        <a:gd name="T12" fmla="*/ 254497 w 247"/>
                        <a:gd name="T13" fmla="*/ 98399 h 69"/>
                        <a:gd name="T14" fmla="*/ 231388 w 247"/>
                        <a:gd name="T15" fmla="*/ 70343 h 69"/>
                        <a:gd name="T16" fmla="*/ 207869 w 247"/>
                        <a:gd name="T17" fmla="*/ 46670 h 69"/>
                        <a:gd name="T18" fmla="*/ 185178 w 247"/>
                        <a:gd name="T19" fmla="*/ 23593 h 69"/>
                        <a:gd name="T20" fmla="*/ 166053 w 247"/>
                        <a:gd name="T21" fmla="*/ 8229 h 69"/>
                        <a:gd name="T22" fmla="*/ 147049 w 247"/>
                        <a:gd name="T23" fmla="*/ 0 h 69"/>
                        <a:gd name="T24" fmla="*/ 124396 w 247"/>
                        <a:gd name="T25" fmla="*/ 8229 h 69"/>
                        <a:gd name="T26" fmla="*/ 99663 w 247"/>
                        <a:gd name="T27" fmla="*/ 20632 h 69"/>
                        <a:gd name="T28" fmla="*/ 0 w 247"/>
                        <a:gd name="T29" fmla="*/ 748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8" name="Freeform 18">
                    <a:extLst>
                      <a:ext uri="{FF2B5EF4-FFF2-40B4-BE49-F238E27FC236}">
                        <a16:creationId xmlns:a16="http://schemas.microsoft.com/office/drawing/2014/main" id="{2BDC0414-C1E3-48B5-8FDC-4056B908E1A3}"/>
                      </a:ext>
                    </a:extLst>
                  </p:cNvPr>
                  <p:cNvSpPr>
                    <a:spLocks/>
                  </p:cNvSpPr>
                  <p:nvPr/>
                </p:nvSpPr>
                <p:spPr bwMode="auto">
                  <a:xfrm rot="5353401">
                    <a:off x="2952" y="2567"/>
                    <a:ext cx="720" cy="96"/>
                  </a:xfrm>
                  <a:custGeom>
                    <a:avLst/>
                    <a:gdLst>
                      <a:gd name="T0" fmla="*/ 0 w 293"/>
                      <a:gd name="T1" fmla="*/ 252099 h 33"/>
                      <a:gd name="T2" fmla="*/ 0 w 293"/>
                      <a:gd name="T3" fmla="*/ 241859 h 33"/>
                      <a:gd name="T4" fmla="*/ 343084 w 293"/>
                      <a:gd name="T5" fmla="*/ 61871 h 33"/>
                      <a:gd name="T6" fmla="*/ 441463 w 293"/>
                      <a:gd name="T7" fmla="*/ 29789 h 33"/>
                      <a:gd name="T8" fmla="*/ 520049 w 293"/>
                      <a:gd name="T9" fmla="*/ 29789 h 33"/>
                      <a:gd name="T10" fmla="*/ 584837 w 293"/>
                      <a:gd name="T11" fmla="*/ 0 h 33"/>
                      <a:gd name="T12" fmla="*/ 636802 w 293"/>
                      <a:gd name="T13" fmla="*/ 0 h 33"/>
                      <a:gd name="T14" fmla="*/ 715388 w 293"/>
                      <a:gd name="T15" fmla="*/ 29789 h 33"/>
                      <a:gd name="T16" fmla="*/ 780097 w 293"/>
                      <a:gd name="T17" fmla="*/ 46063 h 33"/>
                      <a:gd name="T18" fmla="*/ 836443 w 293"/>
                      <a:gd name="T19" fmla="*/ 61871 h 33"/>
                      <a:gd name="T20" fmla="*/ 878729 w 293"/>
                      <a:gd name="T21" fmla="*/ 102493 h 33"/>
                      <a:gd name="T22" fmla="*/ 912250 w 293"/>
                      <a:gd name="T23" fmla="*/ 134001 h 33"/>
                      <a:gd name="T24" fmla="*/ 937074 w 293"/>
                      <a:gd name="T25" fmla="*/ 179988 h 33"/>
                      <a:gd name="T26" fmla="*/ 950788 w 293"/>
                      <a:gd name="T27" fmla="*/ 209777 h 33"/>
                      <a:gd name="T28" fmla="*/ 957140 w 293"/>
                      <a:gd name="T29" fmla="*/ 252099 h 33"/>
                      <a:gd name="T30" fmla="*/ 950788 w 293"/>
                      <a:gd name="T31" fmla="*/ 281888 h 33"/>
                      <a:gd name="T32" fmla="*/ 937074 w 293"/>
                      <a:gd name="T33" fmla="*/ 327951 h 33"/>
                      <a:gd name="T34" fmla="*/ 912250 w 293"/>
                      <a:gd name="T35" fmla="*/ 359389 h 33"/>
                      <a:gd name="T36" fmla="*/ 878729 w 293"/>
                      <a:gd name="T37" fmla="*/ 405428 h 33"/>
                      <a:gd name="T38" fmla="*/ 836443 w 293"/>
                      <a:gd name="T39" fmla="*/ 430217 h 33"/>
                      <a:gd name="T40" fmla="*/ 780097 w 293"/>
                      <a:gd name="T41" fmla="*/ 446048 h 33"/>
                      <a:gd name="T42" fmla="*/ 715388 w 293"/>
                      <a:gd name="T43" fmla="*/ 477565 h 33"/>
                      <a:gd name="T44" fmla="*/ 636802 w 293"/>
                      <a:gd name="T45" fmla="*/ 492087 h 33"/>
                      <a:gd name="T46" fmla="*/ 587717 w 293"/>
                      <a:gd name="T47" fmla="*/ 492087 h 33"/>
                      <a:gd name="T48" fmla="*/ 520049 w 293"/>
                      <a:gd name="T49" fmla="*/ 492087 h 33"/>
                      <a:gd name="T50" fmla="*/ 441463 w 293"/>
                      <a:gd name="T51" fmla="*/ 477565 h 33"/>
                      <a:gd name="T52" fmla="*/ 343084 w 293"/>
                      <a:gd name="T53" fmla="*/ 430217 h 33"/>
                      <a:gd name="T54" fmla="*/ 0 w 293"/>
                      <a:gd name="T55" fmla="*/ 252099 h 33"/>
                      <a:gd name="T56" fmla="*/ 0 w 293"/>
                      <a:gd name="T57" fmla="*/ 25209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9" name="Freeform 19">
                    <a:extLst>
                      <a:ext uri="{FF2B5EF4-FFF2-40B4-BE49-F238E27FC236}">
                        <a16:creationId xmlns:a16="http://schemas.microsoft.com/office/drawing/2014/main" id="{4DF15CD0-F829-4033-B022-F436971D6B9C}"/>
                      </a:ext>
                    </a:extLst>
                  </p:cNvPr>
                  <p:cNvSpPr>
                    <a:spLocks/>
                  </p:cNvSpPr>
                  <p:nvPr/>
                </p:nvSpPr>
                <p:spPr bwMode="auto">
                  <a:xfrm rot="16173530" flipH="1">
                    <a:off x="3167" y="1271"/>
                    <a:ext cx="289" cy="47"/>
                  </a:xfrm>
                  <a:custGeom>
                    <a:avLst/>
                    <a:gdLst>
                      <a:gd name="T0" fmla="*/ 0 w 293"/>
                      <a:gd name="T1" fmla="*/ 400 h 33"/>
                      <a:gd name="T2" fmla="*/ 0 w 293"/>
                      <a:gd name="T3" fmla="*/ 389 h 33"/>
                      <a:gd name="T4" fmla="*/ 96 w 293"/>
                      <a:gd name="T5" fmla="*/ 110 h 33"/>
                      <a:gd name="T6" fmla="*/ 117 w 293"/>
                      <a:gd name="T7" fmla="*/ 54 h 33"/>
                      <a:gd name="T8" fmla="*/ 141 w 293"/>
                      <a:gd name="T9" fmla="*/ 54 h 33"/>
                      <a:gd name="T10" fmla="*/ 161 w 293"/>
                      <a:gd name="T11" fmla="*/ 0 h 33"/>
                      <a:gd name="T12" fmla="*/ 173 w 293"/>
                      <a:gd name="T13" fmla="*/ 0 h 33"/>
                      <a:gd name="T14" fmla="*/ 192 w 293"/>
                      <a:gd name="T15" fmla="*/ 54 h 33"/>
                      <a:gd name="T16" fmla="*/ 212 w 293"/>
                      <a:gd name="T17" fmla="*/ 77 h 33"/>
                      <a:gd name="T18" fmla="*/ 229 w 293"/>
                      <a:gd name="T19" fmla="*/ 110 h 33"/>
                      <a:gd name="T20" fmla="*/ 238 w 293"/>
                      <a:gd name="T21" fmla="*/ 164 h 33"/>
                      <a:gd name="T22" fmla="*/ 246 w 293"/>
                      <a:gd name="T23" fmla="*/ 224 h 33"/>
                      <a:gd name="T24" fmla="*/ 252 w 293"/>
                      <a:gd name="T25" fmla="*/ 281 h 33"/>
                      <a:gd name="T26" fmla="*/ 255 w 293"/>
                      <a:gd name="T27" fmla="*/ 333 h 33"/>
                      <a:gd name="T28" fmla="*/ 257 w 293"/>
                      <a:gd name="T29" fmla="*/ 400 h 33"/>
                      <a:gd name="T30" fmla="*/ 255 w 293"/>
                      <a:gd name="T31" fmla="*/ 454 h 33"/>
                      <a:gd name="T32" fmla="*/ 252 w 293"/>
                      <a:gd name="T33" fmla="*/ 526 h 33"/>
                      <a:gd name="T34" fmla="*/ 246 w 293"/>
                      <a:gd name="T35" fmla="*/ 570 h 33"/>
                      <a:gd name="T36" fmla="*/ 238 w 293"/>
                      <a:gd name="T37" fmla="*/ 647 h 33"/>
                      <a:gd name="T38" fmla="*/ 229 w 293"/>
                      <a:gd name="T39" fmla="*/ 689 h 33"/>
                      <a:gd name="T40" fmla="*/ 212 w 293"/>
                      <a:gd name="T41" fmla="*/ 728 h 33"/>
                      <a:gd name="T42" fmla="*/ 192 w 293"/>
                      <a:gd name="T43" fmla="*/ 785 h 33"/>
                      <a:gd name="T44" fmla="*/ 173 w 293"/>
                      <a:gd name="T45" fmla="*/ 789 h 33"/>
                      <a:gd name="T46" fmla="*/ 162 w 293"/>
                      <a:gd name="T47" fmla="*/ 789 h 33"/>
                      <a:gd name="T48" fmla="*/ 141 w 293"/>
                      <a:gd name="T49" fmla="*/ 789 h 33"/>
                      <a:gd name="T50" fmla="*/ 117 w 293"/>
                      <a:gd name="T51" fmla="*/ 785 h 33"/>
                      <a:gd name="T52" fmla="*/ 96 w 293"/>
                      <a:gd name="T53" fmla="*/ 689 h 33"/>
                      <a:gd name="T54" fmla="*/ 0 w 293"/>
                      <a:gd name="T55" fmla="*/ 400 h 33"/>
                      <a:gd name="T56" fmla="*/ 0 w 293"/>
                      <a:gd name="T57" fmla="*/ 40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6" name="Line 20">
                  <a:extLst>
                    <a:ext uri="{FF2B5EF4-FFF2-40B4-BE49-F238E27FC236}">
                      <a16:creationId xmlns:a16="http://schemas.microsoft.com/office/drawing/2014/main" id="{B7DA22A1-1B4B-4650-9AA3-A26DD16B179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3" name="AutoShape 21">
                <a:extLst>
                  <a:ext uri="{FF2B5EF4-FFF2-40B4-BE49-F238E27FC236}">
                    <a16:creationId xmlns:a16="http://schemas.microsoft.com/office/drawing/2014/main" id="{AEC32A74-92F0-431F-8FB5-B15C7CBBAC9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34" name="Line 22">
                <a:extLst>
                  <a:ext uri="{FF2B5EF4-FFF2-40B4-BE49-F238E27FC236}">
                    <a16:creationId xmlns:a16="http://schemas.microsoft.com/office/drawing/2014/main" id="{1AB9F08B-762B-47ED-80DA-01D811A756C1}"/>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42" name="Line 36">
            <a:extLst>
              <a:ext uri="{FF2B5EF4-FFF2-40B4-BE49-F238E27FC236}">
                <a16:creationId xmlns:a16="http://schemas.microsoft.com/office/drawing/2014/main" id="{9F3DD152-0605-489C-ADB1-8F6170F4FB51}"/>
              </a:ext>
            </a:extLst>
          </p:cNvPr>
          <p:cNvSpPr>
            <a:spLocks noChangeShapeType="1"/>
          </p:cNvSpPr>
          <p:nvPr/>
        </p:nvSpPr>
        <p:spPr bwMode="auto">
          <a:xfrm>
            <a:off x="2941638" y="3786188"/>
            <a:ext cx="1509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3" name="Group 45">
            <a:extLst>
              <a:ext uri="{FF2B5EF4-FFF2-40B4-BE49-F238E27FC236}">
                <a16:creationId xmlns:a16="http://schemas.microsoft.com/office/drawing/2014/main" id="{512417FC-5D28-4450-8BD4-622A26DE64B0}"/>
              </a:ext>
            </a:extLst>
          </p:cNvPr>
          <p:cNvGrpSpPr>
            <a:grpSpLocks/>
          </p:cNvGrpSpPr>
          <p:nvPr/>
        </p:nvGrpSpPr>
        <p:grpSpPr bwMode="auto">
          <a:xfrm rot="15041914">
            <a:off x="3275022" y="3495676"/>
            <a:ext cx="619125" cy="320675"/>
            <a:chOff x="4875" y="7237"/>
            <a:chExt cx="4230" cy="1883"/>
          </a:xfrm>
        </p:grpSpPr>
        <p:sp>
          <p:nvSpPr>
            <p:cNvPr id="144" name="Arc 46">
              <a:extLst>
                <a:ext uri="{FF2B5EF4-FFF2-40B4-BE49-F238E27FC236}">
                  <a16:creationId xmlns:a16="http://schemas.microsoft.com/office/drawing/2014/main" id="{1548A2D6-2E0B-45A5-ABDF-97B9CDE19251}"/>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45" name="AutoShape 47">
              <a:extLst>
                <a:ext uri="{FF2B5EF4-FFF2-40B4-BE49-F238E27FC236}">
                  <a16:creationId xmlns:a16="http://schemas.microsoft.com/office/drawing/2014/main" id="{3E126E36-B6F6-406B-A8AB-AA52627B909C}"/>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28575">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sp>
        <p:nvSpPr>
          <p:cNvPr id="146" name="AutoShape 48">
            <a:extLst>
              <a:ext uri="{FF2B5EF4-FFF2-40B4-BE49-F238E27FC236}">
                <a16:creationId xmlns:a16="http://schemas.microsoft.com/office/drawing/2014/main" id="{2412B4C7-9EBA-4067-B8DE-F3F5DC0E07A4}"/>
              </a:ext>
            </a:extLst>
          </p:cNvPr>
          <p:cNvSpPr>
            <a:spLocks noChangeArrowheads="1"/>
          </p:cNvSpPr>
          <p:nvPr/>
        </p:nvSpPr>
        <p:spPr bwMode="auto">
          <a:xfrm rot="10800000">
            <a:off x="5735638" y="3673475"/>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48" name="Ellipse 4">
            <a:extLst>
              <a:ext uri="{FF2B5EF4-FFF2-40B4-BE49-F238E27FC236}">
                <a16:creationId xmlns:a16="http://schemas.microsoft.com/office/drawing/2014/main" id="{F4101B3C-298A-4B2B-A52A-18F3933431FE}"/>
              </a:ext>
            </a:extLst>
          </p:cNvPr>
          <p:cNvSpPr>
            <a:spLocks noChangeArrowheads="1"/>
          </p:cNvSpPr>
          <p:nvPr/>
        </p:nvSpPr>
        <p:spPr bwMode="auto">
          <a:xfrm>
            <a:off x="2673350" y="2006600"/>
            <a:ext cx="3870325" cy="1781175"/>
          </a:xfrm>
          <a:prstGeom prst="ellipse">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9" name="AutoShape 4">
            <a:extLst>
              <a:ext uri="{FF2B5EF4-FFF2-40B4-BE49-F238E27FC236}">
                <a16:creationId xmlns:a16="http://schemas.microsoft.com/office/drawing/2014/main" id="{598DFCDB-EE4E-431C-BCF1-AAA04004A11D}"/>
              </a:ext>
            </a:extLst>
          </p:cNvPr>
          <p:cNvSpPr>
            <a:spLocks noChangeArrowheads="1"/>
          </p:cNvSpPr>
          <p:nvPr/>
        </p:nvSpPr>
        <p:spPr bwMode="auto">
          <a:xfrm flipH="1" flipV="1">
            <a:off x="2716213" y="3695700"/>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50" name="Line 49">
            <a:extLst>
              <a:ext uri="{FF2B5EF4-FFF2-40B4-BE49-F238E27FC236}">
                <a16:creationId xmlns:a16="http://schemas.microsoft.com/office/drawing/2014/main" id="{95A5E8B6-10DD-48AC-A1E6-E724B2E4B623}"/>
              </a:ext>
            </a:extLst>
          </p:cNvPr>
          <p:cNvSpPr>
            <a:spLocks noChangeShapeType="1"/>
          </p:cNvSpPr>
          <p:nvPr/>
        </p:nvSpPr>
        <p:spPr bwMode="auto">
          <a:xfrm flipH="1">
            <a:off x="4595813" y="3727450"/>
            <a:ext cx="0" cy="190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51" name="AutoShape 48">
            <a:extLst>
              <a:ext uri="{FF2B5EF4-FFF2-40B4-BE49-F238E27FC236}">
                <a16:creationId xmlns:a16="http://schemas.microsoft.com/office/drawing/2014/main" id="{8485E9B2-FE24-4B9B-82E8-4CBF554DA2F0}"/>
              </a:ext>
            </a:extLst>
          </p:cNvPr>
          <p:cNvSpPr>
            <a:spLocks noChangeArrowheads="1"/>
          </p:cNvSpPr>
          <p:nvPr/>
        </p:nvSpPr>
        <p:spPr bwMode="auto">
          <a:xfrm rot="11916311">
            <a:off x="3525838" y="3590925"/>
            <a:ext cx="266700" cy="139700"/>
          </a:xfrm>
          <a:prstGeom prst="rightArrow">
            <a:avLst>
              <a:gd name="adj1" fmla="val 50000"/>
              <a:gd name="adj2" fmla="val 64715"/>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nvGrpSpPr>
          <p:cNvPr id="152" name="Group 45">
            <a:extLst>
              <a:ext uri="{FF2B5EF4-FFF2-40B4-BE49-F238E27FC236}">
                <a16:creationId xmlns:a16="http://schemas.microsoft.com/office/drawing/2014/main" id="{4068DCFF-04F2-4AB1-BBD8-A47C53BFDA79}"/>
              </a:ext>
            </a:extLst>
          </p:cNvPr>
          <p:cNvGrpSpPr>
            <a:grpSpLocks/>
          </p:cNvGrpSpPr>
          <p:nvPr/>
        </p:nvGrpSpPr>
        <p:grpSpPr bwMode="auto">
          <a:xfrm rot="21128235" flipH="1" flipV="1">
            <a:off x="5835778" y="3155671"/>
            <a:ext cx="619125" cy="320675"/>
            <a:chOff x="4875" y="7237"/>
            <a:chExt cx="4230" cy="1883"/>
          </a:xfrm>
        </p:grpSpPr>
        <p:sp>
          <p:nvSpPr>
            <p:cNvPr id="153" name="Arc 46">
              <a:extLst>
                <a:ext uri="{FF2B5EF4-FFF2-40B4-BE49-F238E27FC236}">
                  <a16:creationId xmlns:a16="http://schemas.microsoft.com/office/drawing/2014/main" id="{D288952A-CBCD-4F8D-842A-5AAEA208675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4" name="AutoShape 47">
              <a:extLst>
                <a:ext uri="{FF2B5EF4-FFF2-40B4-BE49-F238E27FC236}">
                  <a16:creationId xmlns:a16="http://schemas.microsoft.com/office/drawing/2014/main" id="{33631592-A6D7-40F0-B11E-27C87F92845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28575">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sp>
        <p:nvSpPr>
          <p:cNvPr id="168" name="Text Box 521">
            <a:extLst>
              <a:ext uri="{FF2B5EF4-FFF2-40B4-BE49-F238E27FC236}">
                <a16:creationId xmlns:a16="http://schemas.microsoft.com/office/drawing/2014/main" id="{00267A31-39B3-46A9-B460-F4EDE187818D}"/>
              </a:ext>
            </a:extLst>
          </p:cNvPr>
          <p:cNvSpPr txBox="1">
            <a:spLocks noChangeArrowheads="1"/>
          </p:cNvSpPr>
          <p:nvPr/>
        </p:nvSpPr>
        <p:spPr bwMode="auto">
          <a:xfrm flipH="1">
            <a:off x="4917048" y="1057011"/>
            <a:ext cx="1881188"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r>
              <a:rPr lang="de-DE" altLang="de-DE" sz="1600" b="1" dirty="0"/>
              <a:t> </a:t>
            </a:r>
            <a:r>
              <a:rPr lang="de-DE" altLang="de-DE" sz="1600" b="1" dirty="0" err="1"/>
              <a:t>to</a:t>
            </a:r>
            <a:r>
              <a:rPr lang="de-DE" altLang="de-DE" sz="1600" b="1" dirty="0"/>
              <a:t> </a:t>
            </a:r>
            <a:r>
              <a:rPr lang="de-DE" altLang="de-DE" sz="1600" b="1" dirty="0" err="1"/>
              <a:t>the</a:t>
            </a:r>
            <a:r>
              <a:rPr lang="de-DE" altLang="de-DE" sz="1600" b="1" dirty="0"/>
              <a:t> outside</a:t>
            </a:r>
          </a:p>
        </p:txBody>
      </p:sp>
      <p:sp>
        <p:nvSpPr>
          <p:cNvPr id="169" name="Text Box 521">
            <a:extLst>
              <a:ext uri="{FF2B5EF4-FFF2-40B4-BE49-F238E27FC236}">
                <a16:creationId xmlns:a16="http://schemas.microsoft.com/office/drawing/2014/main" id="{447EE9B1-018D-4ECC-8E5B-473675DC0BAE}"/>
              </a:ext>
            </a:extLst>
          </p:cNvPr>
          <p:cNvSpPr txBox="1">
            <a:spLocks noChangeArrowheads="1"/>
          </p:cNvSpPr>
          <p:nvPr/>
        </p:nvSpPr>
        <p:spPr bwMode="auto">
          <a:xfrm flipH="1">
            <a:off x="6844275" y="2990624"/>
            <a:ext cx="18827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r>
              <a:rPr lang="de-DE" altLang="de-DE" sz="1600" b="1" dirty="0"/>
              <a:t> </a:t>
            </a:r>
            <a:r>
              <a:rPr lang="de-DE" altLang="de-DE" sz="1600" b="1" dirty="0" err="1"/>
              <a:t>to</a:t>
            </a:r>
            <a:r>
              <a:rPr lang="de-DE" altLang="de-DE" sz="1600" b="1" dirty="0"/>
              <a:t> </a:t>
            </a:r>
            <a:r>
              <a:rPr lang="de-DE" altLang="de-DE" sz="1600" b="1" dirty="0" err="1"/>
              <a:t>the</a:t>
            </a:r>
            <a:r>
              <a:rPr lang="de-DE" altLang="de-DE" sz="1600" b="1" dirty="0"/>
              <a:t> </a:t>
            </a:r>
            <a:r>
              <a:rPr lang="de-DE" altLang="de-DE" sz="1600" b="1" dirty="0" err="1"/>
              <a:t>inside</a:t>
            </a:r>
            <a:endParaRPr lang="de-DE" altLang="de-DE" sz="1600" b="1" dirty="0"/>
          </a:p>
        </p:txBody>
      </p:sp>
      <p:grpSp>
        <p:nvGrpSpPr>
          <p:cNvPr id="170" name="Group 23">
            <a:extLst>
              <a:ext uri="{FF2B5EF4-FFF2-40B4-BE49-F238E27FC236}">
                <a16:creationId xmlns:a16="http://schemas.microsoft.com/office/drawing/2014/main" id="{103F3B70-8AA5-4B63-91C0-3C83C4FBC196}"/>
              </a:ext>
            </a:extLst>
          </p:cNvPr>
          <p:cNvGrpSpPr>
            <a:grpSpLocks/>
          </p:cNvGrpSpPr>
          <p:nvPr/>
        </p:nvGrpSpPr>
        <p:grpSpPr bwMode="auto">
          <a:xfrm rot="5400000" flipH="1">
            <a:off x="4514624" y="3547671"/>
            <a:ext cx="311150" cy="490537"/>
            <a:chOff x="2820" y="264"/>
            <a:chExt cx="420" cy="1452"/>
          </a:xfrm>
        </p:grpSpPr>
        <p:sp>
          <p:nvSpPr>
            <p:cNvPr id="171" name="Line 24">
              <a:extLst>
                <a:ext uri="{FF2B5EF4-FFF2-40B4-BE49-F238E27FC236}">
                  <a16:creationId xmlns:a16="http://schemas.microsoft.com/office/drawing/2014/main" id="{3764722C-734C-470C-8A99-BF41EED6D09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72" name="Group 25">
              <a:extLst>
                <a:ext uri="{FF2B5EF4-FFF2-40B4-BE49-F238E27FC236}">
                  <a16:creationId xmlns:a16="http://schemas.microsoft.com/office/drawing/2014/main" id="{4E13DF4B-D04A-4AB7-9453-F7ED374AB417}"/>
                </a:ext>
              </a:extLst>
            </p:cNvPr>
            <p:cNvGrpSpPr>
              <a:grpSpLocks/>
            </p:cNvGrpSpPr>
            <p:nvPr/>
          </p:nvGrpSpPr>
          <p:grpSpPr bwMode="auto">
            <a:xfrm>
              <a:off x="2940" y="264"/>
              <a:ext cx="300" cy="1452"/>
              <a:chOff x="2940" y="264"/>
              <a:chExt cx="300" cy="1452"/>
            </a:xfrm>
          </p:grpSpPr>
          <p:grpSp>
            <p:nvGrpSpPr>
              <p:cNvPr id="173" name="Group 26">
                <a:extLst>
                  <a:ext uri="{FF2B5EF4-FFF2-40B4-BE49-F238E27FC236}">
                    <a16:creationId xmlns:a16="http://schemas.microsoft.com/office/drawing/2014/main" id="{FA4CD8C7-7B1F-49E8-83AF-39D0D9DCD99A}"/>
                  </a:ext>
                </a:extLst>
              </p:cNvPr>
              <p:cNvGrpSpPr>
                <a:grpSpLocks/>
              </p:cNvGrpSpPr>
              <p:nvPr/>
            </p:nvGrpSpPr>
            <p:grpSpPr bwMode="auto">
              <a:xfrm>
                <a:off x="2940" y="264"/>
                <a:ext cx="252" cy="1368"/>
                <a:chOff x="3024" y="732"/>
                <a:chExt cx="252" cy="1368"/>
              </a:xfrm>
            </p:grpSpPr>
            <p:grpSp>
              <p:nvGrpSpPr>
                <p:cNvPr id="177" name="Group 27">
                  <a:extLst>
                    <a:ext uri="{FF2B5EF4-FFF2-40B4-BE49-F238E27FC236}">
                      <a16:creationId xmlns:a16="http://schemas.microsoft.com/office/drawing/2014/main" id="{76122E95-BB67-4804-8B58-418846FF6C7A}"/>
                    </a:ext>
                  </a:extLst>
                </p:cNvPr>
                <p:cNvGrpSpPr>
                  <a:grpSpLocks/>
                </p:cNvGrpSpPr>
                <p:nvPr/>
              </p:nvGrpSpPr>
              <p:grpSpPr bwMode="auto">
                <a:xfrm>
                  <a:off x="3024" y="732"/>
                  <a:ext cx="252" cy="1368"/>
                  <a:chOff x="3168" y="1008"/>
                  <a:chExt cx="484" cy="2448"/>
                </a:xfrm>
              </p:grpSpPr>
              <p:grpSp>
                <p:nvGrpSpPr>
                  <p:cNvPr id="179" name="Group 28">
                    <a:extLst>
                      <a:ext uri="{FF2B5EF4-FFF2-40B4-BE49-F238E27FC236}">
                        <a16:creationId xmlns:a16="http://schemas.microsoft.com/office/drawing/2014/main" id="{4BA48C60-045F-471E-A3E1-2CD9972B1B01}"/>
                      </a:ext>
                    </a:extLst>
                  </p:cNvPr>
                  <p:cNvGrpSpPr>
                    <a:grpSpLocks/>
                  </p:cNvGrpSpPr>
                  <p:nvPr/>
                </p:nvGrpSpPr>
                <p:grpSpPr bwMode="auto">
                  <a:xfrm>
                    <a:off x="3168" y="1008"/>
                    <a:ext cx="484" cy="2448"/>
                    <a:chOff x="2256" y="864"/>
                    <a:chExt cx="532" cy="2448"/>
                  </a:xfrm>
                </p:grpSpPr>
                <p:sp>
                  <p:nvSpPr>
                    <p:cNvPr id="183" name="Freeform 29">
                      <a:extLst>
                        <a:ext uri="{FF2B5EF4-FFF2-40B4-BE49-F238E27FC236}">
                          <a16:creationId xmlns:a16="http://schemas.microsoft.com/office/drawing/2014/main" id="{A552875A-B484-47E1-BA3A-54919388880C}"/>
                        </a:ext>
                      </a:extLst>
                    </p:cNvPr>
                    <p:cNvSpPr>
                      <a:spLocks/>
                    </p:cNvSpPr>
                    <p:nvPr/>
                  </p:nvSpPr>
                  <p:spPr bwMode="auto">
                    <a:xfrm rot="5389413">
                      <a:off x="1298" y="1822"/>
                      <a:ext cx="2448" cy="532"/>
                    </a:xfrm>
                    <a:custGeom>
                      <a:avLst/>
                      <a:gdLst>
                        <a:gd name="T0" fmla="*/ 827520 w 1153"/>
                        <a:gd name="T1" fmla="*/ 402012 h 204"/>
                        <a:gd name="T2" fmla="*/ 898503 w 1153"/>
                        <a:gd name="T3" fmla="*/ 440355 h 204"/>
                        <a:gd name="T4" fmla="*/ 958425 w 1153"/>
                        <a:gd name="T5" fmla="*/ 479071 h 204"/>
                        <a:gd name="T6" fmla="*/ 999283 w 1153"/>
                        <a:gd name="T7" fmla="*/ 524067 h 204"/>
                        <a:gd name="T8" fmla="*/ 1010712 w 1153"/>
                        <a:gd name="T9" fmla="*/ 541326 h 204"/>
                        <a:gd name="T10" fmla="*/ 1010712 w 1153"/>
                        <a:gd name="T11" fmla="*/ 552052 h 204"/>
                        <a:gd name="T12" fmla="*/ 1010712 w 1153"/>
                        <a:gd name="T13" fmla="*/ 746365 h 204"/>
                        <a:gd name="T14" fmla="*/ 1009971 w 1153"/>
                        <a:gd name="T15" fmla="*/ 770359 h 204"/>
                        <a:gd name="T16" fmla="*/ 1005487 w 1153"/>
                        <a:gd name="T17" fmla="*/ 781002 h 204"/>
                        <a:gd name="T18" fmla="*/ 1004669 w 1153"/>
                        <a:gd name="T19" fmla="*/ 797977 h 204"/>
                        <a:gd name="T20" fmla="*/ 1001338 w 1153"/>
                        <a:gd name="T21" fmla="*/ 908695 h 204"/>
                        <a:gd name="T22" fmla="*/ 992202 w 1153"/>
                        <a:gd name="T23" fmla="*/ 1031123 h 204"/>
                        <a:gd name="T24" fmla="*/ 984431 w 1153"/>
                        <a:gd name="T25" fmla="*/ 1088660 h 204"/>
                        <a:gd name="T26" fmla="*/ 974905 w 1153"/>
                        <a:gd name="T27" fmla="*/ 1104111 h 204"/>
                        <a:gd name="T28" fmla="*/ 890741 w 1153"/>
                        <a:gd name="T29" fmla="*/ 1132096 h 204"/>
                        <a:gd name="T30" fmla="*/ 816222 w 1153"/>
                        <a:gd name="T31" fmla="*/ 1137789 h 204"/>
                        <a:gd name="T32" fmla="*/ 711816 w 1153"/>
                        <a:gd name="T33" fmla="*/ 1116324 h 204"/>
                        <a:gd name="T34" fmla="*/ 540070 w 1153"/>
                        <a:gd name="T35" fmla="*/ 1048384 h 204"/>
                        <a:gd name="T36" fmla="*/ 156912 w 1153"/>
                        <a:gd name="T37" fmla="*/ 971325 h 204"/>
                        <a:gd name="T38" fmla="*/ 116536 w 1153"/>
                        <a:gd name="T39" fmla="*/ 1003049 h 204"/>
                        <a:gd name="T40" fmla="*/ 13208 w 1153"/>
                        <a:gd name="T41" fmla="*/ 1009668 h 204"/>
                        <a:gd name="T42" fmla="*/ 6947 w 1153"/>
                        <a:gd name="T43" fmla="*/ 1003049 h 204"/>
                        <a:gd name="T44" fmla="*/ 3272 w 1153"/>
                        <a:gd name="T45" fmla="*/ 975438 h 204"/>
                        <a:gd name="T46" fmla="*/ 0 w 1153"/>
                        <a:gd name="T47" fmla="*/ 908695 h 204"/>
                        <a:gd name="T48" fmla="*/ 12482 w 1153"/>
                        <a:gd name="T49" fmla="*/ 44993 h 204"/>
                        <a:gd name="T50" fmla="*/ 15745 w 1153"/>
                        <a:gd name="T51" fmla="*/ 10731 h 204"/>
                        <a:gd name="T52" fmla="*/ 67342 w 1153"/>
                        <a:gd name="T53" fmla="*/ 10731 h 204"/>
                        <a:gd name="T54" fmla="*/ 88308 w 1153"/>
                        <a:gd name="T55" fmla="*/ 44993 h 204"/>
                        <a:gd name="T56" fmla="*/ 108553 w 1153"/>
                        <a:gd name="T57" fmla="*/ 106611 h 204"/>
                        <a:gd name="T58" fmla="*/ 190441 w 1153"/>
                        <a:gd name="T59" fmla="*/ 423381 h 204"/>
                        <a:gd name="T60" fmla="*/ 203626 w 1153"/>
                        <a:gd name="T61" fmla="*/ 447026 h 204"/>
                        <a:gd name="T62" fmla="*/ 224596 w 1153"/>
                        <a:gd name="T63" fmla="*/ 468340 h 204"/>
                        <a:gd name="T64" fmla="*/ 576102 w 1153"/>
                        <a:gd name="T65" fmla="*/ 312662 h 204"/>
                        <a:gd name="T66" fmla="*/ 597887 w 1153"/>
                        <a:gd name="T67" fmla="*/ 461729 h 204"/>
                        <a:gd name="T68" fmla="*/ 716470 w 1153"/>
                        <a:gd name="T69" fmla="*/ 541326 h 204"/>
                        <a:gd name="T70" fmla="*/ 741591 w 1153"/>
                        <a:gd name="T71" fmla="*/ 534710 h 204"/>
                        <a:gd name="T72" fmla="*/ 765479 w 1153"/>
                        <a:gd name="T73" fmla="*/ 496325 h 204"/>
                        <a:gd name="T74" fmla="*/ 785298 w 1153"/>
                        <a:gd name="T75" fmla="*/ 429997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4" name="Freeform 30">
                      <a:extLst>
                        <a:ext uri="{FF2B5EF4-FFF2-40B4-BE49-F238E27FC236}">
                          <a16:creationId xmlns:a16="http://schemas.microsoft.com/office/drawing/2014/main" id="{C85DB2AD-1140-40C5-9D98-AB6B6A2ABDE8}"/>
                        </a:ext>
                      </a:extLst>
                    </p:cNvPr>
                    <p:cNvSpPr>
                      <a:spLocks/>
                    </p:cNvSpPr>
                    <p:nvPr/>
                  </p:nvSpPr>
                  <p:spPr bwMode="auto">
                    <a:xfrm rot="5389413">
                      <a:off x="2332" y="2426"/>
                      <a:ext cx="539" cy="173"/>
                    </a:xfrm>
                    <a:custGeom>
                      <a:avLst/>
                      <a:gdLst>
                        <a:gd name="T0" fmla="*/ 0 w 247"/>
                        <a:gd name="T1" fmla="*/ 74801 h 69"/>
                        <a:gd name="T2" fmla="*/ 16958 w 247"/>
                        <a:gd name="T3" fmla="*/ 194981 h 69"/>
                        <a:gd name="T4" fmla="*/ 60571 w 247"/>
                        <a:gd name="T5" fmla="*/ 215613 h 69"/>
                        <a:gd name="T6" fmla="*/ 166053 w 247"/>
                        <a:gd name="T7" fmla="*/ 270304 h 69"/>
                        <a:gd name="T8" fmla="*/ 270478 w 247"/>
                        <a:gd name="T9" fmla="*/ 218574 h 69"/>
                        <a:gd name="T10" fmla="*/ 277055 w 247"/>
                        <a:gd name="T11" fmla="*/ 125222 h 69"/>
                        <a:gd name="T12" fmla="*/ 254497 w 247"/>
                        <a:gd name="T13" fmla="*/ 98399 h 69"/>
                        <a:gd name="T14" fmla="*/ 231388 w 247"/>
                        <a:gd name="T15" fmla="*/ 70343 h 69"/>
                        <a:gd name="T16" fmla="*/ 207869 w 247"/>
                        <a:gd name="T17" fmla="*/ 46670 h 69"/>
                        <a:gd name="T18" fmla="*/ 185178 w 247"/>
                        <a:gd name="T19" fmla="*/ 23593 h 69"/>
                        <a:gd name="T20" fmla="*/ 166053 w 247"/>
                        <a:gd name="T21" fmla="*/ 8229 h 69"/>
                        <a:gd name="T22" fmla="*/ 147049 w 247"/>
                        <a:gd name="T23" fmla="*/ 0 h 69"/>
                        <a:gd name="T24" fmla="*/ 124396 w 247"/>
                        <a:gd name="T25" fmla="*/ 8229 h 69"/>
                        <a:gd name="T26" fmla="*/ 99663 w 247"/>
                        <a:gd name="T27" fmla="*/ 20632 h 69"/>
                        <a:gd name="T28" fmla="*/ 0 w 247"/>
                        <a:gd name="T29" fmla="*/ 748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1" name="Freeform 31">
                    <a:extLst>
                      <a:ext uri="{FF2B5EF4-FFF2-40B4-BE49-F238E27FC236}">
                        <a16:creationId xmlns:a16="http://schemas.microsoft.com/office/drawing/2014/main" id="{68C17ECD-35C1-4243-8061-82A283A6B698}"/>
                      </a:ext>
                    </a:extLst>
                  </p:cNvPr>
                  <p:cNvSpPr>
                    <a:spLocks/>
                  </p:cNvSpPr>
                  <p:nvPr/>
                </p:nvSpPr>
                <p:spPr bwMode="auto">
                  <a:xfrm rot="5353401">
                    <a:off x="2952" y="2567"/>
                    <a:ext cx="720" cy="96"/>
                  </a:xfrm>
                  <a:custGeom>
                    <a:avLst/>
                    <a:gdLst>
                      <a:gd name="T0" fmla="*/ 0 w 293"/>
                      <a:gd name="T1" fmla="*/ 252099 h 33"/>
                      <a:gd name="T2" fmla="*/ 0 w 293"/>
                      <a:gd name="T3" fmla="*/ 241859 h 33"/>
                      <a:gd name="T4" fmla="*/ 343084 w 293"/>
                      <a:gd name="T5" fmla="*/ 61871 h 33"/>
                      <a:gd name="T6" fmla="*/ 441463 w 293"/>
                      <a:gd name="T7" fmla="*/ 29789 h 33"/>
                      <a:gd name="T8" fmla="*/ 520049 w 293"/>
                      <a:gd name="T9" fmla="*/ 29789 h 33"/>
                      <a:gd name="T10" fmla="*/ 584837 w 293"/>
                      <a:gd name="T11" fmla="*/ 0 h 33"/>
                      <a:gd name="T12" fmla="*/ 636802 w 293"/>
                      <a:gd name="T13" fmla="*/ 0 h 33"/>
                      <a:gd name="T14" fmla="*/ 715388 w 293"/>
                      <a:gd name="T15" fmla="*/ 29789 h 33"/>
                      <a:gd name="T16" fmla="*/ 780097 w 293"/>
                      <a:gd name="T17" fmla="*/ 46063 h 33"/>
                      <a:gd name="T18" fmla="*/ 836443 w 293"/>
                      <a:gd name="T19" fmla="*/ 61871 h 33"/>
                      <a:gd name="T20" fmla="*/ 878729 w 293"/>
                      <a:gd name="T21" fmla="*/ 102493 h 33"/>
                      <a:gd name="T22" fmla="*/ 912250 w 293"/>
                      <a:gd name="T23" fmla="*/ 134001 h 33"/>
                      <a:gd name="T24" fmla="*/ 937074 w 293"/>
                      <a:gd name="T25" fmla="*/ 179988 h 33"/>
                      <a:gd name="T26" fmla="*/ 950788 w 293"/>
                      <a:gd name="T27" fmla="*/ 209777 h 33"/>
                      <a:gd name="T28" fmla="*/ 957140 w 293"/>
                      <a:gd name="T29" fmla="*/ 252099 h 33"/>
                      <a:gd name="T30" fmla="*/ 950788 w 293"/>
                      <a:gd name="T31" fmla="*/ 281888 h 33"/>
                      <a:gd name="T32" fmla="*/ 937074 w 293"/>
                      <a:gd name="T33" fmla="*/ 327951 h 33"/>
                      <a:gd name="T34" fmla="*/ 912250 w 293"/>
                      <a:gd name="T35" fmla="*/ 359389 h 33"/>
                      <a:gd name="T36" fmla="*/ 878729 w 293"/>
                      <a:gd name="T37" fmla="*/ 405428 h 33"/>
                      <a:gd name="T38" fmla="*/ 836443 w 293"/>
                      <a:gd name="T39" fmla="*/ 430217 h 33"/>
                      <a:gd name="T40" fmla="*/ 780097 w 293"/>
                      <a:gd name="T41" fmla="*/ 446048 h 33"/>
                      <a:gd name="T42" fmla="*/ 715388 w 293"/>
                      <a:gd name="T43" fmla="*/ 477565 h 33"/>
                      <a:gd name="T44" fmla="*/ 636802 w 293"/>
                      <a:gd name="T45" fmla="*/ 492087 h 33"/>
                      <a:gd name="T46" fmla="*/ 587717 w 293"/>
                      <a:gd name="T47" fmla="*/ 492087 h 33"/>
                      <a:gd name="T48" fmla="*/ 520049 w 293"/>
                      <a:gd name="T49" fmla="*/ 492087 h 33"/>
                      <a:gd name="T50" fmla="*/ 441463 w 293"/>
                      <a:gd name="T51" fmla="*/ 477565 h 33"/>
                      <a:gd name="T52" fmla="*/ 343084 w 293"/>
                      <a:gd name="T53" fmla="*/ 430217 h 33"/>
                      <a:gd name="T54" fmla="*/ 0 w 293"/>
                      <a:gd name="T55" fmla="*/ 252099 h 33"/>
                      <a:gd name="T56" fmla="*/ 0 w 293"/>
                      <a:gd name="T57" fmla="*/ 25209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82" name="Freeform 32">
                    <a:extLst>
                      <a:ext uri="{FF2B5EF4-FFF2-40B4-BE49-F238E27FC236}">
                        <a16:creationId xmlns:a16="http://schemas.microsoft.com/office/drawing/2014/main" id="{34548400-A8F3-4B79-8A1D-B51A36F91C8F}"/>
                      </a:ext>
                    </a:extLst>
                  </p:cNvPr>
                  <p:cNvSpPr>
                    <a:spLocks/>
                  </p:cNvSpPr>
                  <p:nvPr/>
                </p:nvSpPr>
                <p:spPr bwMode="auto">
                  <a:xfrm rot="16173530" flipH="1">
                    <a:off x="3167" y="1271"/>
                    <a:ext cx="289" cy="47"/>
                  </a:xfrm>
                  <a:custGeom>
                    <a:avLst/>
                    <a:gdLst>
                      <a:gd name="T0" fmla="*/ 0 w 293"/>
                      <a:gd name="T1" fmla="*/ 400 h 33"/>
                      <a:gd name="T2" fmla="*/ 0 w 293"/>
                      <a:gd name="T3" fmla="*/ 389 h 33"/>
                      <a:gd name="T4" fmla="*/ 96 w 293"/>
                      <a:gd name="T5" fmla="*/ 110 h 33"/>
                      <a:gd name="T6" fmla="*/ 117 w 293"/>
                      <a:gd name="T7" fmla="*/ 54 h 33"/>
                      <a:gd name="T8" fmla="*/ 141 w 293"/>
                      <a:gd name="T9" fmla="*/ 54 h 33"/>
                      <a:gd name="T10" fmla="*/ 161 w 293"/>
                      <a:gd name="T11" fmla="*/ 0 h 33"/>
                      <a:gd name="T12" fmla="*/ 173 w 293"/>
                      <a:gd name="T13" fmla="*/ 0 h 33"/>
                      <a:gd name="T14" fmla="*/ 192 w 293"/>
                      <a:gd name="T15" fmla="*/ 54 h 33"/>
                      <a:gd name="T16" fmla="*/ 212 w 293"/>
                      <a:gd name="T17" fmla="*/ 77 h 33"/>
                      <a:gd name="T18" fmla="*/ 229 w 293"/>
                      <a:gd name="T19" fmla="*/ 110 h 33"/>
                      <a:gd name="T20" fmla="*/ 238 w 293"/>
                      <a:gd name="T21" fmla="*/ 164 h 33"/>
                      <a:gd name="T22" fmla="*/ 246 w 293"/>
                      <a:gd name="T23" fmla="*/ 224 h 33"/>
                      <a:gd name="T24" fmla="*/ 252 w 293"/>
                      <a:gd name="T25" fmla="*/ 281 h 33"/>
                      <a:gd name="T26" fmla="*/ 255 w 293"/>
                      <a:gd name="T27" fmla="*/ 333 h 33"/>
                      <a:gd name="T28" fmla="*/ 257 w 293"/>
                      <a:gd name="T29" fmla="*/ 400 h 33"/>
                      <a:gd name="T30" fmla="*/ 255 w 293"/>
                      <a:gd name="T31" fmla="*/ 454 h 33"/>
                      <a:gd name="T32" fmla="*/ 252 w 293"/>
                      <a:gd name="T33" fmla="*/ 526 h 33"/>
                      <a:gd name="T34" fmla="*/ 246 w 293"/>
                      <a:gd name="T35" fmla="*/ 570 h 33"/>
                      <a:gd name="T36" fmla="*/ 238 w 293"/>
                      <a:gd name="T37" fmla="*/ 647 h 33"/>
                      <a:gd name="T38" fmla="*/ 229 w 293"/>
                      <a:gd name="T39" fmla="*/ 689 h 33"/>
                      <a:gd name="T40" fmla="*/ 212 w 293"/>
                      <a:gd name="T41" fmla="*/ 728 h 33"/>
                      <a:gd name="T42" fmla="*/ 192 w 293"/>
                      <a:gd name="T43" fmla="*/ 785 h 33"/>
                      <a:gd name="T44" fmla="*/ 173 w 293"/>
                      <a:gd name="T45" fmla="*/ 789 h 33"/>
                      <a:gd name="T46" fmla="*/ 162 w 293"/>
                      <a:gd name="T47" fmla="*/ 789 h 33"/>
                      <a:gd name="T48" fmla="*/ 141 w 293"/>
                      <a:gd name="T49" fmla="*/ 789 h 33"/>
                      <a:gd name="T50" fmla="*/ 117 w 293"/>
                      <a:gd name="T51" fmla="*/ 785 h 33"/>
                      <a:gd name="T52" fmla="*/ 96 w 293"/>
                      <a:gd name="T53" fmla="*/ 689 h 33"/>
                      <a:gd name="T54" fmla="*/ 0 w 293"/>
                      <a:gd name="T55" fmla="*/ 400 h 33"/>
                      <a:gd name="T56" fmla="*/ 0 w 293"/>
                      <a:gd name="T57" fmla="*/ 40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8" name="Line 33">
                  <a:extLst>
                    <a:ext uri="{FF2B5EF4-FFF2-40B4-BE49-F238E27FC236}">
                      <a16:creationId xmlns:a16="http://schemas.microsoft.com/office/drawing/2014/main" id="{C2A2592E-EF32-475A-AEEC-C6E45CF9B75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74" name="AutoShape 34">
                <a:extLst>
                  <a:ext uri="{FF2B5EF4-FFF2-40B4-BE49-F238E27FC236}">
                    <a16:creationId xmlns:a16="http://schemas.microsoft.com/office/drawing/2014/main" id="{6FCF9323-4061-41DC-806B-07D836E7C1B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75" name="Line 35">
                <a:extLst>
                  <a:ext uri="{FF2B5EF4-FFF2-40B4-BE49-F238E27FC236}">
                    <a16:creationId xmlns:a16="http://schemas.microsoft.com/office/drawing/2014/main" id="{879A43FD-DC85-4E01-9DB0-116D74D96A29}"/>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85" name="Group 23">
            <a:extLst>
              <a:ext uri="{FF2B5EF4-FFF2-40B4-BE49-F238E27FC236}">
                <a16:creationId xmlns:a16="http://schemas.microsoft.com/office/drawing/2014/main" id="{20E803D4-13A9-4DFA-98DC-559E364EB2F9}"/>
              </a:ext>
            </a:extLst>
          </p:cNvPr>
          <p:cNvGrpSpPr>
            <a:grpSpLocks/>
          </p:cNvGrpSpPr>
          <p:nvPr/>
        </p:nvGrpSpPr>
        <p:grpSpPr bwMode="auto">
          <a:xfrm rot="5400000" flipH="1">
            <a:off x="6333332" y="3517106"/>
            <a:ext cx="311150" cy="490537"/>
            <a:chOff x="2820" y="264"/>
            <a:chExt cx="420" cy="1452"/>
          </a:xfrm>
        </p:grpSpPr>
        <p:sp>
          <p:nvSpPr>
            <p:cNvPr id="186" name="Line 24">
              <a:extLst>
                <a:ext uri="{FF2B5EF4-FFF2-40B4-BE49-F238E27FC236}">
                  <a16:creationId xmlns:a16="http://schemas.microsoft.com/office/drawing/2014/main" id="{9B4E62CD-E9D0-434D-A00C-9B632D11DD1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7" name="Group 25">
              <a:extLst>
                <a:ext uri="{FF2B5EF4-FFF2-40B4-BE49-F238E27FC236}">
                  <a16:creationId xmlns:a16="http://schemas.microsoft.com/office/drawing/2014/main" id="{D036A4BC-90BE-4C92-990F-B7F7AB53DBE7}"/>
                </a:ext>
              </a:extLst>
            </p:cNvPr>
            <p:cNvGrpSpPr>
              <a:grpSpLocks/>
            </p:cNvGrpSpPr>
            <p:nvPr/>
          </p:nvGrpSpPr>
          <p:grpSpPr bwMode="auto">
            <a:xfrm>
              <a:off x="2940" y="264"/>
              <a:ext cx="300" cy="1452"/>
              <a:chOff x="2940" y="264"/>
              <a:chExt cx="300" cy="1452"/>
            </a:xfrm>
          </p:grpSpPr>
          <p:grpSp>
            <p:nvGrpSpPr>
              <p:cNvPr id="188" name="Group 26">
                <a:extLst>
                  <a:ext uri="{FF2B5EF4-FFF2-40B4-BE49-F238E27FC236}">
                    <a16:creationId xmlns:a16="http://schemas.microsoft.com/office/drawing/2014/main" id="{158E726F-3048-4F6F-A6EA-BB8FA234BFB8}"/>
                  </a:ext>
                </a:extLst>
              </p:cNvPr>
              <p:cNvGrpSpPr>
                <a:grpSpLocks/>
              </p:cNvGrpSpPr>
              <p:nvPr/>
            </p:nvGrpSpPr>
            <p:grpSpPr bwMode="auto">
              <a:xfrm>
                <a:off x="2940" y="264"/>
                <a:ext cx="252" cy="1368"/>
                <a:chOff x="3024" y="732"/>
                <a:chExt cx="252" cy="1368"/>
              </a:xfrm>
            </p:grpSpPr>
            <p:grpSp>
              <p:nvGrpSpPr>
                <p:cNvPr id="191" name="Group 27">
                  <a:extLst>
                    <a:ext uri="{FF2B5EF4-FFF2-40B4-BE49-F238E27FC236}">
                      <a16:creationId xmlns:a16="http://schemas.microsoft.com/office/drawing/2014/main" id="{33B0EF6C-CE90-4988-A6F3-738A4B2672D6}"/>
                    </a:ext>
                  </a:extLst>
                </p:cNvPr>
                <p:cNvGrpSpPr>
                  <a:grpSpLocks/>
                </p:cNvGrpSpPr>
                <p:nvPr/>
              </p:nvGrpSpPr>
              <p:grpSpPr bwMode="auto">
                <a:xfrm>
                  <a:off x="3024" y="732"/>
                  <a:ext cx="252" cy="1368"/>
                  <a:chOff x="3168" y="1008"/>
                  <a:chExt cx="484" cy="2448"/>
                </a:xfrm>
              </p:grpSpPr>
              <p:grpSp>
                <p:nvGrpSpPr>
                  <p:cNvPr id="193" name="Group 28">
                    <a:extLst>
                      <a:ext uri="{FF2B5EF4-FFF2-40B4-BE49-F238E27FC236}">
                        <a16:creationId xmlns:a16="http://schemas.microsoft.com/office/drawing/2014/main" id="{3539FB3D-1BA5-4F79-8563-0BE73BB5CDE7}"/>
                      </a:ext>
                    </a:extLst>
                  </p:cNvPr>
                  <p:cNvGrpSpPr>
                    <a:grpSpLocks/>
                  </p:cNvGrpSpPr>
                  <p:nvPr/>
                </p:nvGrpSpPr>
                <p:grpSpPr bwMode="auto">
                  <a:xfrm>
                    <a:off x="3168" y="1008"/>
                    <a:ext cx="484" cy="2448"/>
                    <a:chOff x="2256" y="864"/>
                    <a:chExt cx="532" cy="2448"/>
                  </a:xfrm>
                </p:grpSpPr>
                <p:sp>
                  <p:nvSpPr>
                    <p:cNvPr id="196" name="Freeform 29">
                      <a:extLst>
                        <a:ext uri="{FF2B5EF4-FFF2-40B4-BE49-F238E27FC236}">
                          <a16:creationId xmlns:a16="http://schemas.microsoft.com/office/drawing/2014/main" id="{DF2C486B-F6EB-4C9B-B4C5-FC111081A168}"/>
                        </a:ext>
                      </a:extLst>
                    </p:cNvPr>
                    <p:cNvSpPr>
                      <a:spLocks/>
                    </p:cNvSpPr>
                    <p:nvPr/>
                  </p:nvSpPr>
                  <p:spPr bwMode="auto">
                    <a:xfrm rot="5389413">
                      <a:off x="1298" y="1822"/>
                      <a:ext cx="2448" cy="532"/>
                    </a:xfrm>
                    <a:custGeom>
                      <a:avLst/>
                      <a:gdLst>
                        <a:gd name="T0" fmla="*/ 827520 w 1153"/>
                        <a:gd name="T1" fmla="*/ 402012 h 204"/>
                        <a:gd name="T2" fmla="*/ 898503 w 1153"/>
                        <a:gd name="T3" fmla="*/ 440355 h 204"/>
                        <a:gd name="T4" fmla="*/ 958425 w 1153"/>
                        <a:gd name="T5" fmla="*/ 479071 h 204"/>
                        <a:gd name="T6" fmla="*/ 999283 w 1153"/>
                        <a:gd name="T7" fmla="*/ 524067 h 204"/>
                        <a:gd name="T8" fmla="*/ 1010712 w 1153"/>
                        <a:gd name="T9" fmla="*/ 541326 h 204"/>
                        <a:gd name="T10" fmla="*/ 1010712 w 1153"/>
                        <a:gd name="T11" fmla="*/ 552052 h 204"/>
                        <a:gd name="T12" fmla="*/ 1010712 w 1153"/>
                        <a:gd name="T13" fmla="*/ 746365 h 204"/>
                        <a:gd name="T14" fmla="*/ 1009971 w 1153"/>
                        <a:gd name="T15" fmla="*/ 770359 h 204"/>
                        <a:gd name="T16" fmla="*/ 1005487 w 1153"/>
                        <a:gd name="T17" fmla="*/ 781002 h 204"/>
                        <a:gd name="T18" fmla="*/ 1004669 w 1153"/>
                        <a:gd name="T19" fmla="*/ 797977 h 204"/>
                        <a:gd name="T20" fmla="*/ 1001338 w 1153"/>
                        <a:gd name="T21" fmla="*/ 908695 h 204"/>
                        <a:gd name="T22" fmla="*/ 992202 w 1153"/>
                        <a:gd name="T23" fmla="*/ 1031123 h 204"/>
                        <a:gd name="T24" fmla="*/ 984431 w 1153"/>
                        <a:gd name="T25" fmla="*/ 1088660 h 204"/>
                        <a:gd name="T26" fmla="*/ 974905 w 1153"/>
                        <a:gd name="T27" fmla="*/ 1104111 h 204"/>
                        <a:gd name="T28" fmla="*/ 890741 w 1153"/>
                        <a:gd name="T29" fmla="*/ 1132096 h 204"/>
                        <a:gd name="T30" fmla="*/ 816222 w 1153"/>
                        <a:gd name="T31" fmla="*/ 1137789 h 204"/>
                        <a:gd name="T32" fmla="*/ 711816 w 1153"/>
                        <a:gd name="T33" fmla="*/ 1116324 h 204"/>
                        <a:gd name="T34" fmla="*/ 540070 w 1153"/>
                        <a:gd name="T35" fmla="*/ 1048384 h 204"/>
                        <a:gd name="T36" fmla="*/ 156912 w 1153"/>
                        <a:gd name="T37" fmla="*/ 971325 h 204"/>
                        <a:gd name="T38" fmla="*/ 116536 w 1153"/>
                        <a:gd name="T39" fmla="*/ 1003049 h 204"/>
                        <a:gd name="T40" fmla="*/ 13208 w 1153"/>
                        <a:gd name="T41" fmla="*/ 1009668 h 204"/>
                        <a:gd name="T42" fmla="*/ 6947 w 1153"/>
                        <a:gd name="T43" fmla="*/ 1003049 h 204"/>
                        <a:gd name="T44" fmla="*/ 3272 w 1153"/>
                        <a:gd name="T45" fmla="*/ 975438 h 204"/>
                        <a:gd name="T46" fmla="*/ 0 w 1153"/>
                        <a:gd name="T47" fmla="*/ 908695 h 204"/>
                        <a:gd name="T48" fmla="*/ 12482 w 1153"/>
                        <a:gd name="T49" fmla="*/ 44993 h 204"/>
                        <a:gd name="T50" fmla="*/ 15745 w 1153"/>
                        <a:gd name="T51" fmla="*/ 10731 h 204"/>
                        <a:gd name="T52" fmla="*/ 67342 w 1153"/>
                        <a:gd name="T53" fmla="*/ 10731 h 204"/>
                        <a:gd name="T54" fmla="*/ 88308 w 1153"/>
                        <a:gd name="T55" fmla="*/ 44993 h 204"/>
                        <a:gd name="T56" fmla="*/ 108553 w 1153"/>
                        <a:gd name="T57" fmla="*/ 106611 h 204"/>
                        <a:gd name="T58" fmla="*/ 190441 w 1153"/>
                        <a:gd name="T59" fmla="*/ 423381 h 204"/>
                        <a:gd name="T60" fmla="*/ 203626 w 1153"/>
                        <a:gd name="T61" fmla="*/ 447026 h 204"/>
                        <a:gd name="T62" fmla="*/ 224596 w 1153"/>
                        <a:gd name="T63" fmla="*/ 468340 h 204"/>
                        <a:gd name="T64" fmla="*/ 576102 w 1153"/>
                        <a:gd name="T65" fmla="*/ 312662 h 204"/>
                        <a:gd name="T66" fmla="*/ 597887 w 1153"/>
                        <a:gd name="T67" fmla="*/ 461729 h 204"/>
                        <a:gd name="T68" fmla="*/ 716470 w 1153"/>
                        <a:gd name="T69" fmla="*/ 541326 h 204"/>
                        <a:gd name="T70" fmla="*/ 741591 w 1153"/>
                        <a:gd name="T71" fmla="*/ 534710 h 204"/>
                        <a:gd name="T72" fmla="*/ 765479 w 1153"/>
                        <a:gd name="T73" fmla="*/ 496325 h 204"/>
                        <a:gd name="T74" fmla="*/ 785298 w 1153"/>
                        <a:gd name="T75" fmla="*/ 429997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7" name="Freeform 30">
                      <a:extLst>
                        <a:ext uri="{FF2B5EF4-FFF2-40B4-BE49-F238E27FC236}">
                          <a16:creationId xmlns:a16="http://schemas.microsoft.com/office/drawing/2014/main" id="{5EB87E1E-0054-44AC-8934-44BE1B3A7753}"/>
                        </a:ext>
                      </a:extLst>
                    </p:cNvPr>
                    <p:cNvSpPr>
                      <a:spLocks/>
                    </p:cNvSpPr>
                    <p:nvPr/>
                  </p:nvSpPr>
                  <p:spPr bwMode="auto">
                    <a:xfrm rot="5389413">
                      <a:off x="2332" y="2426"/>
                      <a:ext cx="539" cy="173"/>
                    </a:xfrm>
                    <a:custGeom>
                      <a:avLst/>
                      <a:gdLst>
                        <a:gd name="T0" fmla="*/ 0 w 247"/>
                        <a:gd name="T1" fmla="*/ 74801 h 69"/>
                        <a:gd name="T2" fmla="*/ 16958 w 247"/>
                        <a:gd name="T3" fmla="*/ 194981 h 69"/>
                        <a:gd name="T4" fmla="*/ 60571 w 247"/>
                        <a:gd name="T5" fmla="*/ 215613 h 69"/>
                        <a:gd name="T6" fmla="*/ 166053 w 247"/>
                        <a:gd name="T7" fmla="*/ 270304 h 69"/>
                        <a:gd name="T8" fmla="*/ 270478 w 247"/>
                        <a:gd name="T9" fmla="*/ 218574 h 69"/>
                        <a:gd name="T10" fmla="*/ 277055 w 247"/>
                        <a:gd name="T11" fmla="*/ 125222 h 69"/>
                        <a:gd name="T12" fmla="*/ 254497 w 247"/>
                        <a:gd name="T13" fmla="*/ 98399 h 69"/>
                        <a:gd name="T14" fmla="*/ 231388 w 247"/>
                        <a:gd name="T15" fmla="*/ 70343 h 69"/>
                        <a:gd name="T16" fmla="*/ 207869 w 247"/>
                        <a:gd name="T17" fmla="*/ 46670 h 69"/>
                        <a:gd name="T18" fmla="*/ 185178 w 247"/>
                        <a:gd name="T19" fmla="*/ 23593 h 69"/>
                        <a:gd name="T20" fmla="*/ 166053 w 247"/>
                        <a:gd name="T21" fmla="*/ 8229 h 69"/>
                        <a:gd name="T22" fmla="*/ 147049 w 247"/>
                        <a:gd name="T23" fmla="*/ 0 h 69"/>
                        <a:gd name="T24" fmla="*/ 124396 w 247"/>
                        <a:gd name="T25" fmla="*/ 8229 h 69"/>
                        <a:gd name="T26" fmla="*/ 99663 w 247"/>
                        <a:gd name="T27" fmla="*/ 20632 h 69"/>
                        <a:gd name="T28" fmla="*/ 0 w 247"/>
                        <a:gd name="T29" fmla="*/ 748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94" name="Freeform 31">
                    <a:extLst>
                      <a:ext uri="{FF2B5EF4-FFF2-40B4-BE49-F238E27FC236}">
                        <a16:creationId xmlns:a16="http://schemas.microsoft.com/office/drawing/2014/main" id="{5E505F3F-3BEB-4018-9AEA-A288EA08AF7F}"/>
                      </a:ext>
                    </a:extLst>
                  </p:cNvPr>
                  <p:cNvSpPr>
                    <a:spLocks/>
                  </p:cNvSpPr>
                  <p:nvPr/>
                </p:nvSpPr>
                <p:spPr bwMode="auto">
                  <a:xfrm rot="5353401">
                    <a:off x="2952" y="2567"/>
                    <a:ext cx="720" cy="96"/>
                  </a:xfrm>
                  <a:custGeom>
                    <a:avLst/>
                    <a:gdLst>
                      <a:gd name="T0" fmla="*/ 0 w 293"/>
                      <a:gd name="T1" fmla="*/ 252099 h 33"/>
                      <a:gd name="T2" fmla="*/ 0 w 293"/>
                      <a:gd name="T3" fmla="*/ 241859 h 33"/>
                      <a:gd name="T4" fmla="*/ 343084 w 293"/>
                      <a:gd name="T5" fmla="*/ 61871 h 33"/>
                      <a:gd name="T6" fmla="*/ 441463 w 293"/>
                      <a:gd name="T7" fmla="*/ 29789 h 33"/>
                      <a:gd name="T8" fmla="*/ 520049 w 293"/>
                      <a:gd name="T9" fmla="*/ 29789 h 33"/>
                      <a:gd name="T10" fmla="*/ 584837 w 293"/>
                      <a:gd name="T11" fmla="*/ 0 h 33"/>
                      <a:gd name="T12" fmla="*/ 636802 w 293"/>
                      <a:gd name="T13" fmla="*/ 0 h 33"/>
                      <a:gd name="T14" fmla="*/ 715388 w 293"/>
                      <a:gd name="T15" fmla="*/ 29789 h 33"/>
                      <a:gd name="T16" fmla="*/ 780097 w 293"/>
                      <a:gd name="T17" fmla="*/ 46063 h 33"/>
                      <a:gd name="T18" fmla="*/ 836443 w 293"/>
                      <a:gd name="T19" fmla="*/ 61871 h 33"/>
                      <a:gd name="T20" fmla="*/ 878729 w 293"/>
                      <a:gd name="T21" fmla="*/ 102493 h 33"/>
                      <a:gd name="T22" fmla="*/ 912250 w 293"/>
                      <a:gd name="T23" fmla="*/ 134001 h 33"/>
                      <a:gd name="T24" fmla="*/ 937074 w 293"/>
                      <a:gd name="T25" fmla="*/ 179988 h 33"/>
                      <a:gd name="T26" fmla="*/ 950788 w 293"/>
                      <a:gd name="T27" fmla="*/ 209777 h 33"/>
                      <a:gd name="T28" fmla="*/ 957140 w 293"/>
                      <a:gd name="T29" fmla="*/ 252099 h 33"/>
                      <a:gd name="T30" fmla="*/ 950788 w 293"/>
                      <a:gd name="T31" fmla="*/ 281888 h 33"/>
                      <a:gd name="T32" fmla="*/ 937074 w 293"/>
                      <a:gd name="T33" fmla="*/ 327951 h 33"/>
                      <a:gd name="T34" fmla="*/ 912250 w 293"/>
                      <a:gd name="T35" fmla="*/ 359389 h 33"/>
                      <a:gd name="T36" fmla="*/ 878729 w 293"/>
                      <a:gd name="T37" fmla="*/ 405428 h 33"/>
                      <a:gd name="T38" fmla="*/ 836443 w 293"/>
                      <a:gd name="T39" fmla="*/ 430217 h 33"/>
                      <a:gd name="T40" fmla="*/ 780097 w 293"/>
                      <a:gd name="T41" fmla="*/ 446048 h 33"/>
                      <a:gd name="T42" fmla="*/ 715388 w 293"/>
                      <a:gd name="T43" fmla="*/ 477565 h 33"/>
                      <a:gd name="T44" fmla="*/ 636802 w 293"/>
                      <a:gd name="T45" fmla="*/ 492087 h 33"/>
                      <a:gd name="T46" fmla="*/ 587717 w 293"/>
                      <a:gd name="T47" fmla="*/ 492087 h 33"/>
                      <a:gd name="T48" fmla="*/ 520049 w 293"/>
                      <a:gd name="T49" fmla="*/ 492087 h 33"/>
                      <a:gd name="T50" fmla="*/ 441463 w 293"/>
                      <a:gd name="T51" fmla="*/ 477565 h 33"/>
                      <a:gd name="T52" fmla="*/ 343084 w 293"/>
                      <a:gd name="T53" fmla="*/ 430217 h 33"/>
                      <a:gd name="T54" fmla="*/ 0 w 293"/>
                      <a:gd name="T55" fmla="*/ 252099 h 33"/>
                      <a:gd name="T56" fmla="*/ 0 w 293"/>
                      <a:gd name="T57" fmla="*/ 25209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5" name="Freeform 32">
                    <a:extLst>
                      <a:ext uri="{FF2B5EF4-FFF2-40B4-BE49-F238E27FC236}">
                        <a16:creationId xmlns:a16="http://schemas.microsoft.com/office/drawing/2014/main" id="{06D169B8-3BF6-4051-A7F1-2385E370F73D}"/>
                      </a:ext>
                    </a:extLst>
                  </p:cNvPr>
                  <p:cNvSpPr>
                    <a:spLocks/>
                  </p:cNvSpPr>
                  <p:nvPr/>
                </p:nvSpPr>
                <p:spPr bwMode="auto">
                  <a:xfrm rot="16173530" flipH="1">
                    <a:off x="3167" y="1271"/>
                    <a:ext cx="289" cy="47"/>
                  </a:xfrm>
                  <a:custGeom>
                    <a:avLst/>
                    <a:gdLst>
                      <a:gd name="T0" fmla="*/ 0 w 293"/>
                      <a:gd name="T1" fmla="*/ 400 h 33"/>
                      <a:gd name="T2" fmla="*/ 0 w 293"/>
                      <a:gd name="T3" fmla="*/ 389 h 33"/>
                      <a:gd name="T4" fmla="*/ 96 w 293"/>
                      <a:gd name="T5" fmla="*/ 110 h 33"/>
                      <a:gd name="T6" fmla="*/ 117 w 293"/>
                      <a:gd name="T7" fmla="*/ 54 h 33"/>
                      <a:gd name="T8" fmla="*/ 141 w 293"/>
                      <a:gd name="T9" fmla="*/ 54 h 33"/>
                      <a:gd name="T10" fmla="*/ 161 w 293"/>
                      <a:gd name="T11" fmla="*/ 0 h 33"/>
                      <a:gd name="T12" fmla="*/ 173 w 293"/>
                      <a:gd name="T13" fmla="*/ 0 h 33"/>
                      <a:gd name="T14" fmla="*/ 192 w 293"/>
                      <a:gd name="T15" fmla="*/ 54 h 33"/>
                      <a:gd name="T16" fmla="*/ 212 w 293"/>
                      <a:gd name="T17" fmla="*/ 77 h 33"/>
                      <a:gd name="T18" fmla="*/ 229 w 293"/>
                      <a:gd name="T19" fmla="*/ 110 h 33"/>
                      <a:gd name="T20" fmla="*/ 238 w 293"/>
                      <a:gd name="T21" fmla="*/ 164 h 33"/>
                      <a:gd name="T22" fmla="*/ 246 w 293"/>
                      <a:gd name="T23" fmla="*/ 224 h 33"/>
                      <a:gd name="T24" fmla="*/ 252 w 293"/>
                      <a:gd name="T25" fmla="*/ 281 h 33"/>
                      <a:gd name="T26" fmla="*/ 255 w 293"/>
                      <a:gd name="T27" fmla="*/ 333 h 33"/>
                      <a:gd name="T28" fmla="*/ 257 w 293"/>
                      <a:gd name="T29" fmla="*/ 400 h 33"/>
                      <a:gd name="T30" fmla="*/ 255 w 293"/>
                      <a:gd name="T31" fmla="*/ 454 h 33"/>
                      <a:gd name="T32" fmla="*/ 252 w 293"/>
                      <a:gd name="T33" fmla="*/ 526 h 33"/>
                      <a:gd name="T34" fmla="*/ 246 w 293"/>
                      <a:gd name="T35" fmla="*/ 570 h 33"/>
                      <a:gd name="T36" fmla="*/ 238 w 293"/>
                      <a:gd name="T37" fmla="*/ 647 h 33"/>
                      <a:gd name="T38" fmla="*/ 229 w 293"/>
                      <a:gd name="T39" fmla="*/ 689 h 33"/>
                      <a:gd name="T40" fmla="*/ 212 w 293"/>
                      <a:gd name="T41" fmla="*/ 728 h 33"/>
                      <a:gd name="T42" fmla="*/ 192 w 293"/>
                      <a:gd name="T43" fmla="*/ 785 h 33"/>
                      <a:gd name="T44" fmla="*/ 173 w 293"/>
                      <a:gd name="T45" fmla="*/ 789 h 33"/>
                      <a:gd name="T46" fmla="*/ 162 w 293"/>
                      <a:gd name="T47" fmla="*/ 789 h 33"/>
                      <a:gd name="T48" fmla="*/ 141 w 293"/>
                      <a:gd name="T49" fmla="*/ 789 h 33"/>
                      <a:gd name="T50" fmla="*/ 117 w 293"/>
                      <a:gd name="T51" fmla="*/ 785 h 33"/>
                      <a:gd name="T52" fmla="*/ 96 w 293"/>
                      <a:gd name="T53" fmla="*/ 689 h 33"/>
                      <a:gd name="T54" fmla="*/ 0 w 293"/>
                      <a:gd name="T55" fmla="*/ 400 h 33"/>
                      <a:gd name="T56" fmla="*/ 0 w 293"/>
                      <a:gd name="T57" fmla="*/ 40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2" name="Line 33">
                  <a:extLst>
                    <a:ext uri="{FF2B5EF4-FFF2-40B4-BE49-F238E27FC236}">
                      <a16:creationId xmlns:a16="http://schemas.microsoft.com/office/drawing/2014/main" id="{8206C497-5210-41AC-8BA1-1819000D826D}"/>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9" name="AutoShape 34">
                <a:extLst>
                  <a:ext uri="{FF2B5EF4-FFF2-40B4-BE49-F238E27FC236}">
                    <a16:creationId xmlns:a16="http://schemas.microsoft.com/office/drawing/2014/main" id="{6420783A-CD0D-4B08-A6E9-D87A9050516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90" name="Line 35">
                <a:extLst>
                  <a:ext uri="{FF2B5EF4-FFF2-40B4-BE49-F238E27FC236}">
                    <a16:creationId xmlns:a16="http://schemas.microsoft.com/office/drawing/2014/main" id="{B0974CC3-5D14-4574-B4D2-A98831257F3A}"/>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cxnSp>
        <p:nvCxnSpPr>
          <p:cNvPr id="3" name="Gerader Verbinder 2">
            <a:extLst>
              <a:ext uri="{FF2B5EF4-FFF2-40B4-BE49-F238E27FC236}">
                <a16:creationId xmlns:a16="http://schemas.microsoft.com/office/drawing/2014/main" id="{D0529E89-AA0C-436E-AE2D-D39E3EB6E32A}"/>
              </a:ext>
            </a:extLst>
          </p:cNvPr>
          <p:cNvCxnSpPr/>
          <p:nvPr/>
        </p:nvCxnSpPr>
        <p:spPr bwMode="auto">
          <a:xfrm>
            <a:off x="2546237" y="2874963"/>
            <a:ext cx="298563" cy="0"/>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Gerader Verbinder 197">
            <a:extLst>
              <a:ext uri="{FF2B5EF4-FFF2-40B4-BE49-F238E27FC236}">
                <a16:creationId xmlns:a16="http://schemas.microsoft.com/office/drawing/2014/main" id="{4CBAAD58-2D6B-4FB2-ABF2-4DE072B3DF64}"/>
              </a:ext>
            </a:extLst>
          </p:cNvPr>
          <p:cNvCxnSpPr/>
          <p:nvPr/>
        </p:nvCxnSpPr>
        <p:spPr bwMode="auto">
          <a:xfrm>
            <a:off x="6405103" y="2897187"/>
            <a:ext cx="298563" cy="0"/>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0" name="Group 45">
            <a:extLst>
              <a:ext uri="{FF2B5EF4-FFF2-40B4-BE49-F238E27FC236}">
                <a16:creationId xmlns:a16="http://schemas.microsoft.com/office/drawing/2014/main" id="{0179852A-63DB-4C8E-82CD-7064CE9CC4A3}"/>
              </a:ext>
            </a:extLst>
          </p:cNvPr>
          <p:cNvGrpSpPr>
            <a:grpSpLocks/>
          </p:cNvGrpSpPr>
          <p:nvPr/>
        </p:nvGrpSpPr>
        <p:grpSpPr bwMode="auto">
          <a:xfrm rot="8667214" flipH="1">
            <a:off x="4174412" y="1796571"/>
            <a:ext cx="619125" cy="320675"/>
            <a:chOff x="4875" y="7237"/>
            <a:chExt cx="4230" cy="1883"/>
          </a:xfrm>
        </p:grpSpPr>
        <p:sp>
          <p:nvSpPr>
            <p:cNvPr id="201" name="Arc 46">
              <a:extLst>
                <a:ext uri="{FF2B5EF4-FFF2-40B4-BE49-F238E27FC236}">
                  <a16:creationId xmlns:a16="http://schemas.microsoft.com/office/drawing/2014/main" id="{8BCF4300-9B07-42A5-A5C3-2D6B2473D6CE}"/>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2" name="AutoShape 47">
              <a:extLst>
                <a:ext uri="{FF2B5EF4-FFF2-40B4-BE49-F238E27FC236}">
                  <a16:creationId xmlns:a16="http://schemas.microsoft.com/office/drawing/2014/main" id="{43930574-0222-45D3-A0B0-EE211731627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28575">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sp>
        <p:nvSpPr>
          <p:cNvPr id="204" name="Text Box 521">
            <a:extLst>
              <a:ext uri="{FF2B5EF4-FFF2-40B4-BE49-F238E27FC236}">
                <a16:creationId xmlns:a16="http://schemas.microsoft.com/office/drawing/2014/main" id="{A60726BB-E4D0-46E1-83C0-236C7BBF50FA}"/>
              </a:ext>
            </a:extLst>
          </p:cNvPr>
          <p:cNvSpPr txBox="1">
            <a:spLocks noChangeArrowheads="1"/>
          </p:cNvSpPr>
          <p:nvPr/>
        </p:nvSpPr>
        <p:spPr bwMode="auto">
          <a:xfrm flipH="1">
            <a:off x="959800" y="3021254"/>
            <a:ext cx="1882775"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 </a:t>
            </a:r>
            <a:r>
              <a:rPr lang="de-DE" altLang="de-DE" sz="1600" b="1" dirty="0" err="1"/>
              <a:t>integrated</a:t>
            </a:r>
            <a:r>
              <a:rPr lang="de-DE" altLang="de-DE" sz="1600" b="1" dirty="0"/>
              <a:t> </a:t>
            </a:r>
            <a:r>
              <a:rPr lang="de-DE" altLang="de-DE" sz="1600" b="1" dirty="0" err="1"/>
              <a:t>to</a:t>
            </a:r>
            <a:r>
              <a:rPr lang="de-DE" altLang="de-DE" sz="1600" b="1" dirty="0"/>
              <a:t> </a:t>
            </a:r>
            <a:r>
              <a:rPr lang="de-DE" altLang="de-DE" sz="1600" b="1" dirty="0" err="1"/>
              <a:t>the</a:t>
            </a:r>
            <a:r>
              <a:rPr lang="de-DE" altLang="de-DE" sz="1600" b="1" dirty="0"/>
              <a:t> </a:t>
            </a:r>
            <a:r>
              <a:rPr lang="de-DE" altLang="de-DE" sz="1600" b="1" dirty="0" err="1"/>
              <a:t>inside</a:t>
            </a:r>
            <a:endParaRPr lang="de-DE" altLang="de-DE" sz="1600" b="1" dirty="0"/>
          </a:p>
        </p:txBody>
      </p:sp>
      <p:pic>
        <p:nvPicPr>
          <p:cNvPr id="205" name="Picture 465" descr="messerflugflieger2">
            <a:extLst>
              <a:ext uri="{FF2B5EF4-FFF2-40B4-BE49-F238E27FC236}">
                <a16:creationId xmlns:a16="http://schemas.microsoft.com/office/drawing/2014/main" id="{F24EC9FA-F87B-4CE4-8ED6-1B419FC805B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4003675" y="1389151"/>
            <a:ext cx="1184275" cy="1449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6" name="Group 23">
            <a:extLst>
              <a:ext uri="{FF2B5EF4-FFF2-40B4-BE49-F238E27FC236}">
                <a16:creationId xmlns:a16="http://schemas.microsoft.com/office/drawing/2014/main" id="{1F57502D-9B5D-4824-8ECA-F5B17DE081B9}"/>
              </a:ext>
            </a:extLst>
          </p:cNvPr>
          <p:cNvGrpSpPr>
            <a:grpSpLocks/>
          </p:cNvGrpSpPr>
          <p:nvPr/>
        </p:nvGrpSpPr>
        <p:grpSpPr bwMode="auto">
          <a:xfrm rot="16200000" flipH="1" flipV="1">
            <a:off x="4513126" y="3534525"/>
            <a:ext cx="311150" cy="490537"/>
            <a:chOff x="2820" y="264"/>
            <a:chExt cx="420" cy="1452"/>
          </a:xfrm>
        </p:grpSpPr>
        <p:sp>
          <p:nvSpPr>
            <p:cNvPr id="207" name="Line 24">
              <a:extLst>
                <a:ext uri="{FF2B5EF4-FFF2-40B4-BE49-F238E27FC236}">
                  <a16:creationId xmlns:a16="http://schemas.microsoft.com/office/drawing/2014/main" id="{9BBEC2B4-F7C4-41D8-B7B5-0DABEE1964D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08" name="Group 25">
              <a:extLst>
                <a:ext uri="{FF2B5EF4-FFF2-40B4-BE49-F238E27FC236}">
                  <a16:creationId xmlns:a16="http://schemas.microsoft.com/office/drawing/2014/main" id="{0F91F75D-1359-4801-A2F4-828E6EE39F9E}"/>
                </a:ext>
              </a:extLst>
            </p:cNvPr>
            <p:cNvGrpSpPr>
              <a:grpSpLocks/>
            </p:cNvGrpSpPr>
            <p:nvPr/>
          </p:nvGrpSpPr>
          <p:grpSpPr bwMode="auto">
            <a:xfrm>
              <a:off x="2940" y="264"/>
              <a:ext cx="300" cy="1452"/>
              <a:chOff x="2940" y="264"/>
              <a:chExt cx="300" cy="1452"/>
            </a:xfrm>
          </p:grpSpPr>
          <p:grpSp>
            <p:nvGrpSpPr>
              <p:cNvPr id="209" name="Group 26">
                <a:extLst>
                  <a:ext uri="{FF2B5EF4-FFF2-40B4-BE49-F238E27FC236}">
                    <a16:creationId xmlns:a16="http://schemas.microsoft.com/office/drawing/2014/main" id="{82D1DF65-909A-460F-B4F7-4B486C4F460D}"/>
                  </a:ext>
                </a:extLst>
              </p:cNvPr>
              <p:cNvGrpSpPr>
                <a:grpSpLocks/>
              </p:cNvGrpSpPr>
              <p:nvPr/>
            </p:nvGrpSpPr>
            <p:grpSpPr bwMode="auto">
              <a:xfrm>
                <a:off x="2940" y="264"/>
                <a:ext cx="252" cy="1368"/>
                <a:chOff x="3024" y="732"/>
                <a:chExt cx="252" cy="1368"/>
              </a:xfrm>
            </p:grpSpPr>
            <p:grpSp>
              <p:nvGrpSpPr>
                <p:cNvPr id="212" name="Group 27">
                  <a:extLst>
                    <a:ext uri="{FF2B5EF4-FFF2-40B4-BE49-F238E27FC236}">
                      <a16:creationId xmlns:a16="http://schemas.microsoft.com/office/drawing/2014/main" id="{AD36D759-0CAF-4441-8C89-2D2A78904A39}"/>
                    </a:ext>
                  </a:extLst>
                </p:cNvPr>
                <p:cNvGrpSpPr>
                  <a:grpSpLocks/>
                </p:cNvGrpSpPr>
                <p:nvPr/>
              </p:nvGrpSpPr>
              <p:grpSpPr bwMode="auto">
                <a:xfrm>
                  <a:off x="3024" y="732"/>
                  <a:ext cx="252" cy="1368"/>
                  <a:chOff x="3168" y="1008"/>
                  <a:chExt cx="484" cy="2448"/>
                </a:xfrm>
              </p:grpSpPr>
              <p:grpSp>
                <p:nvGrpSpPr>
                  <p:cNvPr id="214" name="Group 28">
                    <a:extLst>
                      <a:ext uri="{FF2B5EF4-FFF2-40B4-BE49-F238E27FC236}">
                        <a16:creationId xmlns:a16="http://schemas.microsoft.com/office/drawing/2014/main" id="{B0F33DF0-7233-4727-A037-FBC6698EF7DC}"/>
                      </a:ext>
                    </a:extLst>
                  </p:cNvPr>
                  <p:cNvGrpSpPr>
                    <a:grpSpLocks/>
                  </p:cNvGrpSpPr>
                  <p:nvPr/>
                </p:nvGrpSpPr>
                <p:grpSpPr bwMode="auto">
                  <a:xfrm>
                    <a:off x="3168" y="1008"/>
                    <a:ext cx="484" cy="2448"/>
                    <a:chOff x="2256" y="864"/>
                    <a:chExt cx="532" cy="2448"/>
                  </a:xfrm>
                </p:grpSpPr>
                <p:sp>
                  <p:nvSpPr>
                    <p:cNvPr id="217" name="Freeform 29">
                      <a:extLst>
                        <a:ext uri="{FF2B5EF4-FFF2-40B4-BE49-F238E27FC236}">
                          <a16:creationId xmlns:a16="http://schemas.microsoft.com/office/drawing/2014/main" id="{6A730235-C948-4267-B370-056B8CD1A543}"/>
                        </a:ext>
                      </a:extLst>
                    </p:cNvPr>
                    <p:cNvSpPr>
                      <a:spLocks/>
                    </p:cNvSpPr>
                    <p:nvPr/>
                  </p:nvSpPr>
                  <p:spPr bwMode="auto">
                    <a:xfrm rot="5389413">
                      <a:off x="1298" y="1822"/>
                      <a:ext cx="2448" cy="532"/>
                    </a:xfrm>
                    <a:custGeom>
                      <a:avLst/>
                      <a:gdLst>
                        <a:gd name="T0" fmla="*/ 827520 w 1153"/>
                        <a:gd name="T1" fmla="*/ 402012 h 204"/>
                        <a:gd name="T2" fmla="*/ 898503 w 1153"/>
                        <a:gd name="T3" fmla="*/ 440355 h 204"/>
                        <a:gd name="T4" fmla="*/ 958425 w 1153"/>
                        <a:gd name="T5" fmla="*/ 479071 h 204"/>
                        <a:gd name="T6" fmla="*/ 999283 w 1153"/>
                        <a:gd name="T7" fmla="*/ 524067 h 204"/>
                        <a:gd name="T8" fmla="*/ 1010712 w 1153"/>
                        <a:gd name="T9" fmla="*/ 541326 h 204"/>
                        <a:gd name="T10" fmla="*/ 1010712 w 1153"/>
                        <a:gd name="T11" fmla="*/ 552052 h 204"/>
                        <a:gd name="T12" fmla="*/ 1010712 w 1153"/>
                        <a:gd name="T13" fmla="*/ 746365 h 204"/>
                        <a:gd name="T14" fmla="*/ 1009971 w 1153"/>
                        <a:gd name="T15" fmla="*/ 770359 h 204"/>
                        <a:gd name="T16" fmla="*/ 1005487 w 1153"/>
                        <a:gd name="T17" fmla="*/ 781002 h 204"/>
                        <a:gd name="T18" fmla="*/ 1004669 w 1153"/>
                        <a:gd name="T19" fmla="*/ 797977 h 204"/>
                        <a:gd name="T20" fmla="*/ 1001338 w 1153"/>
                        <a:gd name="T21" fmla="*/ 908695 h 204"/>
                        <a:gd name="T22" fmla="*/ 992202 w 1153"/>
                        <a:gd name="T23" fmla="*/ 1031123 h 204"/>
                        <a:gd name="T24" fmla="*/ 984431 w 1153"/>
                        <a:gd name="T25" fmla="*/ 1088660 h 204"/>
                        <a:gd name="T26" fmla="*/ 974905 w 1153"/>
                        <a:gd name="T27" fmla="*/ 1104111 h 204"/>
                        <a:gd name="T28" fmla="*/ 890741 w 1153"/>
                        <a:gd name="T29" fmla="*/ 1132096 h 204"/>
                        <a:gd name="T30" fmla="*/ 816222 w 1153"/>
                        <a:gd name="T31" fmla="*/ 1137789 h 204"/>
                        <a:gd name="T32" fmla="*/ 711816 w 1153"/>
                        <a:gd name="T33" fmla="*/ 1116324 h 204"/>
                        <a:gd name="T34" fmla="*/ 540070 w 1153"/>
                        <a:gd name="T35" fmla="*/ 1048384 h 204"/>
                        <a:gd name="T36" fmla="*/ 156912 w 1153"/>
                        <a:gd name="T37" fmla="*/ 971325 h 204"/>
                        <a:gd name="T38" fmla="*/ 116536 w 1153"/>
                        <a:gd name="T39" fmla="*/ 1003049 h 204"/>
                        <a:gd name="T40" fmla="*/ 13208 w 1153"/>
                        <a:gd name="T41" fmla="*/ 1009668 h 204"/>
                        <a:gd name="T42" fmla="*/ 6947 w 1153"/>
                        <a:gd name="T43" fmla="*/ 1003049 h 204"/>
                        <a:gd name="T44" fmla="*/ 3272 w 1153"/>
                        <a:gd name="T45" fmla="*/ 975438 h 204"/>
                        <a:gd name="T46" fmla="*/ 0 w 1153"/>
                        <a:gd name="T47" fmla="*/ 908695 h 204"/>
                        <a:gd name="T48" fmla="*/ 12482 w 1153"/>
                        <a:gd name="T49" fmla="*/ 44993 h 204"/>
                        <a:gd name="T50" fmla="*/ 15745 w 1153"/>
                        <a:gd name="T51" fmla="*/ 10731 h 204"/>
                        <a:gd name="T52" fmla="*/ 67342 w 1153"/>
                        <a:gd name="T53" fmla="*/ 10731 h 204"/>
                        <a:gd name="T54" fmla="*/ 88308 w 1153"/>
                        <a:gd name="T55" fmla="*/ 44993 h 204"/>
                        <a:gd name="T56" fmla="*/ 108553 w 1153"/>
                        <a:gd name="T57" fmla="*/ 106611 h 204"/>
                        <a:gd name="T58" fmla="*/ 190441 w 1153"/>
                        <a:gd name="T59" fmla="*/ 423381 h 204"/>
                        <a:gd name="T60" fmla="*/ 203626 w 1153"/>
                        <a:gd name="T61" fmla="*/ 447026 h 204"/>
                        <a:gd name="T62" fmla="*/ 224596 w 1153"/>
                        <a:gd name="T63" fmla="*/ 468340 h 204"/>
                        <a:gd name="T64" fmla="*/ 576102 w 1153"/>
                        <a:gd name="T65" fmla="*/ 312662 h 204"/>
                        <a:gd name="T66" fmla="*/ 597887 w 1153"/>
                        <a:gd name="T67" fmla="*/ 461729 h 204"/>
                        <a:gd name="T68" fmla="*/ 716470 w 1153"/>
                        <a:gd name="T69" fmla="*/ 541326 h 204"/>
                        <a:gd name="T70" fmla="*/ 741591 w 1153"/>
                        <a:gd name="T71" fmla="*/ 534710 h 204"/>
                        <a:gd name="T72" fmla="*/ 765479 w 1153"/>
                        <a:gd name="T73" fmla="*/ 496325 h 204"/>
                        <a:gd name="T74" fmla="*/ 785298 w 1153"/>
                        <a:gd name="T75" fmla="*/ 429997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18" name="Freeform 30">
                      <a:extLst>
                        <a:ext uri="{FF2B5EF4-FFF2-40B4-BE49-F238E27FC236}">
                          <a16:creationId xmlns:a16="http://schemas.microsoft.com/office/drawing/2014/main" id="{4E1A30C4-E4AE-480E-BEF1-BA9A7138B1BA}"/>
                        </a:ext>
                      </a:extLst>
                    </p:cNvPr>
                    <p:cNvSpPr>
                      <a:spLocks/>
                    </p:cNvSpPr>
                    <p:nvPr/>
                  </p:nvSpPr>
                  <p:spPr bwMode="auto">
                    <a:xfrm rot="5389413">
                      <a:off x="2332" y="2426"/>
                      <a:ext cx="539" cy="173"/>
                    </a:xfrm>
                    <a:custGeom>
                      <a:avLst/>
                      <a:gdLst>
                        <a:gd name="T0" fmla="*/ 0 w 247"/>
                        <a:gd name="T1" fmla="*/ 74801 h 69"/>
                        <a:gd name="T2" fmla="*/ 16958 w 247"/>
                        <a:gd name="T3" fmla="*/ 194981 h 69"/>
                        <a:gd name="T4" fmla="*/ 60571 w 247"/>
                        <a:gd name="T5" fmla="*/ 215613 h 69"/>
                        <a:gd name="T6" fmla="*/ 166053 w 247"/>
                        <a:gd name="T7" fmla="*/ 270304 h 69"/>
                        <a:gd name="T8" fmla="*/ 270478 w 247"/>
                        <a:gd name="T9" fmla="*/ 218574 h 69"/>
                        <a:gd name="T10" fmla="*/ 277055 w 247"/>
                        <a:gd name="T11" fmla="*/ 125222 h 69"/>
                        <a:gd name="T12" fmla="*/ 254497 w 247"/>
                        <a:gd name="T13" fmla="*/ 98399 h 69"/>
                        <a:gd name="T14" fmla="*/ 231388 w 247"/>
                        <a:gd name="T15" fmla="*/ 70343 h 69"/>
                        <a:gd name="T16" fmla="*/ 207869 w 247"/>
                        <a:gd name="T17" fmla="*/ 46670 h 69"/>
                        <a:gd name="T18" fmla="*/ 185178 w 247"/>
                        <a:gd name="T19" fmla="*/ 23593 h 69"/>
                        <a:gd name="T20" fmla="*/ 166053 w 247"/>
                        <a:gd name="T21" fmla="*/ 8229 h 69"/>
                        <a:gd name="T22" fmla="*/ 147049 w 247"/>
                        <a:gd name="T23" fmla="*/ 0 h 69"/>
                        <a:gd name="T24" fmla="*/ 124396 w 247"/>
                        <a:gd name="T25" fmla="*/ 8229 h 69"/>
                        <a:gd name="T26" fmla="*/ 99663 w 247"/>
                        <a:gd name="T27" fmla="*/ 20632 h 69"/>
                        <a:gd name="T28" fmla="*/ 0 w 247"/>
                        <a:gd name="T29" fmla="*/ 748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15" name="Freeform 31">
                    <a:extLst>
                      <a:ext uri="{FF2B5EF4-FFF2-40B4-BE49-F238E27FC236}">
                        <a16:creationId xmlns:a16="http://schemas.microsoft.com/office/drawing/2014/main" id="{9E9EEE9D-D1EA-4560-9E4E-6D840EB76E8F}"/>
                      </a:ext>
                    </a:extLst>
                  </p:cNvPr>
                  <p:cNvSpPr>
                    <a:spLocks/>
                  </p:cNvSpPr>
                  <p:nvPr/>
                </p:nvSpPr>
                <p:spPr bwMode="auto">
                  <a:xfrm rot="5353401">
                    <a:off x="2952" y="2567"/>
                    <a:ext cx="720" cy="96"/>
                  </a:xfrm>
                  <a:custGeom>
                    <a:avLst/>
                    <a:gdLst>
                      <a:gd name="T0" fmla="*/ 0 w 293"/>
                      <a:gd name="T1" fmla="*/ 252099 h 33"/>
                      <a:gd name="T2" fmla="*/ 0 w 293"/>
                      <a:gd name="T3" fmla="*/ 241859 h 33"/>
                      <a:gd name="T4" fmla="*/ 343084 w 293"/>
                      <a:gd name="T5" fmla="*/ 61871 h 33"/>
                      <a:gd name="T6" fmla="*/ 441463 w 293"/>
                      <a:gd name="T7" fmla="*/ 29789 h 33"/>
                      <a:gd name="T8" fmla="*/ 520049 w 293"/>
                      <a:gd name="T9" fmla="*/ 29789 h 33"/>
                      <a:gd name="T10" fmla="*/ 584837 w 293"/>
                      <a:gd name="T11" fmla="*/ 0 h 33"/>
                      <a:gd name="T12" fmla="*/ 636802 w 293"/>
                      <a:gd name="T13" fmla="*/ 0 h 33"/>
                      <a:gd name="T14" fmla="*/ 715388 w 293"/>
                      <a:gd name="T15" fmla="*/ 29789 h 33"/>
                      <a:gd name="T16" fmla="*/ 780097 w 293"/>
                      <a:gd name="T17" fmla="*/ 46063 h 33"/>
                      <a:gd name="T18" fmla="*/ 836443 w 293"/>
                      <a:gd name="T19" fmla="*/ 61871 h 33"/>
                      <a:gd name="T20" fmla="*/ 878729 w 293"/>
                      <a:gd name="T21" fmla="*/ 102493 h 33"/>
                      <a:gd name="T22" fmla="*/ 912250 w 293"/>
                      <a:gd name="T23" fmla="*/ 134001 h 33"/>
                      <a:gd name="T24" fmla="*/ 937074 w 293"/>
                      <a:gd name="T25" fmla="*/ 179988 h 33"/>
                      <a:gd name="T26" fmla="*/ 950788 w 293"/>
                      <a:gd name="T27" fmla="*/ 209777 h 33"/>
                      <a:gd name="T28" fmla="*/ 957140 w 293"/>
                      <a:gd name="T29" fmla="*/ 252099 h 33"/>
                      <a:gd name="T30" fmla="*/ 950788 w 293"/>
                      <a:gd name="T31" fmla="*/ 281888 h 33"/>
                      <a:gd name="T32" fmla="*/ 937074 w 293"/>
                      <a:gd name="T33" fmla="*/ 327951 h 33"/>
                      <a:gd name="T34" fmla="*/ 912250 w 293"/>
                      <a:gd name="T35" fmla="*/ 359389 h 33"/>
                      <a:gd name="T36" fmla="*/ 878729 w 293"/>
                      <a:gd name="T37" fmla="*/ 405428 h 33"/>
                      <a:gd name="T38" fmla="*/ 836443 w 293"/>
                      <a:gd name="T39" fmla="*/ 430217 h 33"/>
                      <a:gd name="T40" fmla="*/ 780097 w 293"/>
                      <a:gd name="T41" fmla="*/ 446048 h 33"/>
                      <a:gd name="T42" fmla="*/ 715388 w 293"/>
                      <a:gd name="T43" fmla="*/ 477565 h 33"/>
                      <a:gd name="T44" fmla="*/ 636802 w 293"/>
                      <a:gd name="T45" fmla="*/ 492087 h 33"/>
                      <a:gd name="T46" fmla="*/ 587717 w 293"/>
                      <a:gd name="T47" fmla="*/ 492087 h 33"/>
                      <a:gd name="T48" fmla="*/ 520049 w 293"/>
                      <a:gd name="T49" fmla="*/ 492087 h 33"/>
                      <a:gd name="T50" fmla="*/ 441463 w 293"/>
                      <a:gd name="T51" fmla="*/ 477565 h 33"/>
                      <a:gd name="T52" fmla="*/ 343084 w 293"/>
                      <a:gd name="T53" fmla="*/ 430217 h 33"/>
                      <a:gd name="T54" fmla="*/ 0 w 293"/>
                      <a:gd name="T55" fmla="*/ 252099 h 33"/>
                      <a:gd name="T56" fmla="*/ 0 w 293"/>
                      <a:gd name="T57" fmla="*/ 25209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16" name="Freeform 32">
                    <a:extLst>
                      <a:ext uri="{FF2B5EF4-FFF2-40B4-BE49-F238E27FC236}">
                        <a16:creationId xmlns:a16="http://schemas.microsoft.com/office/drawing/2014/main" id="{176D2E6C-00AA-4FE9-8EBA-89AE306F9A8E}"/>
                      </a:ext>
                    </a:extLst>
                  </p:cNvPr>
                  <p:cNvSpPr>
                    <a:spLocks/>
                  </p:cNvSpPr>
                  <p:nvPr/>
                </p:nvSpPr>
                <p:spPr bwMode="auto">
                  <a:xfrm rot="16173530" flipH="1">
                    <a:off x="3167" y="1271"/>
                    <a:ext cx="289" cy="47"/>
                  </a:xfrm>
                  <a:custGeom>
                    <a:avLst/>
                    <a:gdLst>
                      <a:gd name="T0" fmla="*/ 0 w 293"/>
                      <a:gd name="T1" fmla="*/ 400 h 33"/>
                      <a:gd name="T2" fmla="*/ 0 w 293"/>
                      <a:gd name="T3" fmla="*/ 389 h 33"/>
                      <a:gd name="T4" fmla="*/ 96 w 293"/>
                      <a:gd name="T5" fmla="*/ 110 h 33"/>
                      <a:gd name="T6" fmla="*/ 117 w 293"/>
                      <a:gd name="T7" fmla="*/ 54 h 33"/>
                      <a:gd name="T8" fmla="*/ 141 w 293"/>
                      <a:gd name="T9" fmla="*/ 54 h 33"/>
                      <a:gd name="T10" fmla="*/ 161 w 293"/>
                      <a:gd name="T11" fmla="*/ 0 h 33"/>
                      <a:gd name="T12" fmla="*/ 173 w 293"/>
                      <a:gd name="T13" fmla="*/ 0 h 33"/>
                      <a:gd name="T14" fmla="*/ 192 w 293"/>
                      <a:gd name="T15" fmla="*/ 54 h 33"/>
                      <a:gd name="T16" fmla="*/ 212 w 293"/>
                      <a:gd name="T17" fmla="*/ 77 h 33"/>
                      <a:gd name="T18" fmla="*/ 229 w 293"/>
                      <a:gd name="T19" fmla="*/ 110 h 33"/>
                      <a:gd name="T20" fmla="*/ 238 w 293"/>
                      <a:gd name="T21" fmla="*/ 164 h 33"/>
                      <a:gd name="T22" fmla="*/ 246 w 293"/>
                      <a:gd name="T23" fmla="*/ 224 h 33"/>
                      <a:gd name="T24" fmla="*/ 252 w 293"/>
                      <a:gd name="T25" fmla="*/ 281 h 33"/>
                      <a:gd name="T26" fmla="*/ 255 w 293"/>
                      <a:gd name="T27" fmla="*/ 333 h 33"/>
                      <a:gd name="T28" fmla="*/ 257 w 293"/>
                      <a:gd name="T29" fmla="*/ 400 h 33"/>
                      <a:gd name="T30" fmla="*/ 255 w 293"/>
                      <a:gd name="T31" fmla="*/ 454 h 33"/>
                      <a:gd name="T32" fmla="*/ 252 w 293"/>
                      <a:gd name="T33" fmla="*/ 526 h 33"/>
                      <a:gd name="T34" fmla="*/ 246 w 293"/>
                      <a:gd name="T35" fmla="*/ 570 h 33"/>
                      <a:gd name="T36" fmla="*/ 238 w 293"/>
                      <a:gd name="T37" fmla="*/ 647 h 33"/>
                      <a:gd name="T38" fmla="*/ 229 w 293"/>
                      <a:gd name="T39" fmla="*/ 689 h 33"/>
                      <a:gd name="T40" fmla="*/ 212 w 293"/>
                      <a:gd name="T41" fmla="*/ 728 h 33"/>
                      <a:gd name="T42" fmla="*/ 192 w 293"/>
                      <a:gd name="T43" fmla="*/ 785 h 33"/>
                      <a:gd name="T44" fmla="*/ 173 w 293"/>
                      <a:gd name="T45" fmla="*/ 789 h 33"/>
                      <a:gd name="T46" fmla="*/ 162 w 293"/>
                      <a:gd name="T47" fmla="*/ 789 h 33"/>
                      <a:gd name="T48" fmla="*/ 141 w 293"/>
                      <a:gd name="T49" fmla="*/ 789 h 33"/>
                      <a:gd name="T50" fmla="*/ 117 w 293"/>
                      <a:gd name="T51" fmla="*/ 785 h 33"/>
                      <a:gd name="T52" fmla="*/ 96 w 293"/>
                      <a:gd name="T53" fmla="*/ 689 h 33"/>
                      <a:gd name="T54" fmla="*/ 0 w 293"/>
                      <a:gd name="T55" fmla="*/ 400 h 33"/>
                      <a:gd name="T56" fmla="*/ 0 w 293"/>
                      <a:gd name="T57" fmla="*/ 40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13" name="Line 33">
                  <a:extLst>
                    <a:ext uri="{FF2B5EF4-FFF2-40B4-BE49-F238E27FC236}">
                      <a16:creationId xmlns:a16="http://schemas.microsoft.com/office/drawing/2014/main" id="{99D6BE8B-8D0E-4115-9417-E44CEFAAD077}"/>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10" name="AutoShape 34">
                <a:extLst>
                  <a:ext uri="{FF2B5EF4-FFF2-40B4-BE49-F238E27FC236}">
                    <a16:creationId xmlns:a16="http://schemas.microsoft.com/office/drawing/2014/main" id="{ECDA3B45-C820-47A8-ADAF-1001EC1A33F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211" name="Line 35">
                <a:extLst>
                  <a:ext uri="{FF2B5EF4-FFF2-40B4-BE49-F238E27FC236}">
                    <a16:creationId xmlns:a16="http://schemas.microsoft.com/office/drawing/2014/main" id="{BEAB83D9-748D-4D97-91A5-0FE379E59CBA}"/>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blinds(horizontal)">
                                      <p:cBhvr>
                                        <p:cTn id="7" dur="1000"/>
                                        <p:tgtEl>
                                          <p:spTgt spid="170"/>
                                        </p:tgtEl>
                                      </p:cBhvr>
                                    </p:animEffect>
                                  </p:childTnLst>
                                </p:cTn>
                              </p:par>
                            </p:childTnLst>
                          </p:cTn>
                        </p:par>
                        <p:par>
                          <p:cTn id="8" fill="hold">
                            <p:stCondLst>
                              <p:cond delay="1000"/>
                            </p:stCondLst>
                            <p:childTnLst>
                              <p:par>
                                <p:cTn id="9" presetID="10" presetClass="exit" presetSubtype="0" fill="hold" nodeType="afterEffect">
                                  <p:stCondLst>
                                    <p:cond delay="0"/>
                                  </p:stCondLst>
                                  <p:childTnLst>
                                    <p:animEffect transition="out" filter="fade">
                                      <p:cBhvr>
                                        <p:cTn id="10" dur="1000"/>
                                        <p:tgtEl>
                                          <p:spTgt spid="170"/>
                                        </p:tgtEl>
                                      </p:cBhvr>
                                    </p:animEffect>
                                    <p:set>
                                      <p:cBhvr>
                                        <p:cTn id="11" dur="1" fill="hold">
                                          <p:stCondLst>
                                            <p:cond delay="999"/>
                                          </p:stCondLst>
                                        </p:cTn>
                                        <p:tgtEl>
                                          <p:spTgt spid="170"/>
                                        </p:tgtEl>
                                        <p:attrNameLst>
                                          <p:attrName>style.visibility</p:attrName>
                                        </p:attrNameLst>
                                      </p:cBhvr>
                                      <p:to>
                                        <p:strVal val="hidden"/>
                                      </p:to>
                                    </p:se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204"/>
                                        </p:tgtEl>
                                        <p:attrNameLst>
                                          <p:attrName>style.visibility</p:attrName>
                                        </p:attrNameLst>
                                      </p:cBhvr>
                                      <p:to>
                                        <p:strVal val="visible"/>
                                      </p:to>
                                    </p:set>
                                    <p:animEffect transition="in" filter="blinds(horizontal)">
                                      <p:cBhvr>
                                        <p:cTn id="15" dur="1000"/>
                                        <p:tgtEl>
                                          <p:spTgt spid="204"/>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68"/>
                                        </p:tgtEl>
                                        <p:attrNameLst>
                                          <p:attrName>style.visibility</p:attrName>
                                        </p:attrNameLst>
                                      </p:cBhvr>
                                      <p:to>
                                        <p:strVal val="visible"/>
                                      </p:to>
                                    </p:set>
                                    <p:animEffect transition="in" filter="blinds(horizontal)">
                                      <p:cBhvr>
                                        <p:cTn id="19" dur="1000"/>
                                        <p:tgtEl>
                                          <p:spTgt spid="168"/>
                                        </p:tgtEl>
                                      </p:cBhvr>
                                    </p:animEffect>
                                  </p:childTnLst>
                                </p:cTn>
                              </p:par>
                              <p:par>
                                <p:cTn id="20" presetID="1" presetClass="exit" presetSubtype="0" fill="hold" nodeType="withEffect">
                                  <p:stCondLst>
                                    <p:cond delay="0"/>
                                  </p:stCondLst>
                                  <p:childTnLst>
                                    <p:set>
                                      <p:cBhvr>
                                        <p:cTn id="21" dur="1" fill="hold">
                                          <p:stCondLst>
                                            <p:cond delay="999"/>
                                          </p:stCondLst>
                                        </p:cTn>
                                        <p:tgtEl>
                                          <p:spTgt spid="205"/>
                                        </p:tgtEl>
                                        <p:attrNameLst>
                                          <p:attrName>style.visibility</p:attrName>
                                        </p:attrNameLst>
                                      </p:cBhvr>
                                      <p:to>
                                        <p:strVal val="hidden"/>
                                      </p:to>
                                    </p:set>
                                  </p:childTnLst>
                                </p:cTn>
                              </p:par>
                            </p:childTnLst>
                          </p:cTn>
                        </p:par>
                        <p:par>
                          <p:cTn id="22" fill="hold">
                            <p:stCondLst>
                              <p:cond delay="4000"/>
                            </p:stCondLst>
                            <p:childTnLst>
                              <p:par>
                                <p:cTn id="23" presetID="3" presetClass="entr" presetSubtype="10" fill="hold" nodeType="afterEffect">
                                  <p:stCondLst>
                                    <p:cond delay="0"/>
                                  </p:stCondLst>
                                  <p:childTnLst>
                                    <p:set>
                                      <p:cBhvr>
                                        <p:cTn id="24" dur="1" fill="hold">
                                          <p:stCondLst>
                                            <p:cond delay="0"/>
                                          </p:stCondLst>
                                        </p:cTn>
                                        <p:tgtEl>
                                          <p:spTgt spid="205"/>
                                        </p:tgtEl>
                                        <p:attrNameLst>
                                          <p:attrName>style.visibility</p:attrName>
                                        </p:attrNameLst>
                                      </p:cBhvr>
                                      <p:to>
                                        <p:strVal val="visible"/>
                                      </p:to>
                                    </p:set>
                                    <p:animEffect transition="in" filter="blinds(horizontal)">
                                      <p:cBhvr>
                                        <p:cTn id="25" dur="1000"/>
                                        <p:tgtEl>
                                          <p:spTgt spid="205"/>
                                        </p:tgtEl>
                                      </p:cBhvr>
                                    </p:animEffect>
                                  </p:childTnLst>
                                </p:cTn>
                              </p:par>
                            </p:childTnLst>
                          </p:cTn>
                        </p:par>
                        <p:par>
                          <p:cTn id="26" fill="hold">
                            <p:stCondLst>
                              <p:cond delay="5000"/>
                            </p:stCondLst>
                            <p:childTnLst>
                              <p:par>
                                <p:cTn id="27" presetID="3" presetClass="entr" presetSubtype="10" fill="hold" grpId="0" nodeType="afterEffect">
                                  <p:stCondLst>
                                    <p:cond delay="0"/>
                                  </p:stCondLst>
                                  <p:childTnLst>
                                    <p:set>
                                      <p:cBhvr>
                                        <p:cTn id="28" dur="1" fill="hold">
                                          <p:stCondLst>
                                            <p:cond delay="0"/>
                                          </p:stCondLst>
                                        </p:cTn>
                                        <p:tgtEl>
                                          <p:spTgt spid="169"/>
                                        </p:tgtEl>
                                        <p:attrNameLst>
                                          <p:attrName>style.visibility</p:attrName>
                                        </p:attrNameLst>
                                      </p:cBhvr>
                                      <p:to>
                                        <p:strVal val="visible"/>
                                      </p:to>
                                    </p:set>
                                    <p:animEffect transition="in" filter="blinds(horizontal)">
                                      <p:cBhvr>
                                        <p:cTn id="29" dur="1000"/>
                                        <p:tgtEl>
                                          <p:spTgt spid="169"/>
                                        </p:tgtEl>
                                      </p:cBhvr>
                                    </p:animEffect>
                                  </p:childTnLst>
                                </p:cTn>
                              </p:par>
                            </p:childTnLst>
                          </p:cTn>
                        </p:par>
                        <p:par>
                          <p:cTn id="30" fill="hold">
                            <p:stCondLst>
                              <p:cond delay="6000"/>
                            </p:stCondLst>
                            <p:childTnLst>
                              <p:par>
                                <p:cTn id="31" presetID="3" presetClass="entr" presetSubtype="10" fill="hold" nodeType="afterEffect">
                                  <p:stCondLst>
                                    <p:cond delay="0"/>
                                  </p:stCondLst>
                                  <p:childTnLst>
                                    <p:set>
                                      <p:cBhvr>
                                        <p:cTn id="32" dur="1" fill="hold">
                                          <p:stCondLst>
                                            <p:cond delay="0"/>
                                          </p:stCondLst>
                                        </p:cTn>
                                        <p:tgtEl>
                                          <p:spTgt spid="206"/>
                                        </p:tgtEl>
                                        <p:attrNameLst>
                                          <p:attrName>style.visibility</p:attrName>
                                        </p:attrNameLst>
                                      </p:cBhvr>
                                      <p:to>
                                        <p:strVal val="visible"/>
                                      </p:to>
                                    </p:set>
                                    <p:animEffect transition="in" filter="blinds(horizontal)">
                                      <p:cBhvr>
                                        <p:cTn id="33" dur="1000"/>
                                        <p:tgtEl>
                                          <p:spTgt spid="206"/>
                                        </p:tgtEl>
                                      </p:cBhvr>
                                    </p:animEffect>
                                  </p:childTnLst>
                                </p:cTn>
                              </p:par>
                            </p:childTnLst>
                          </p:cTn>
                        </p:par>
                        <p:par>
                          <p:cTn id="34" fill="hold">
                            <p:stCondLst>
                              <p:cond delay="7000"/>
                            </p:stCondLst>
                            <p:childTnLst>
                              <p:par>
                                <p:cTn id="35" presetID="10" presetClass="exit" presetSubtype="0" fill="hold" nodeType="afterEffect">
                                  <p:stCondLst>
                                    <p:cond delay="0"/>
                                  </p:stCondLst>
                                  <p:childTnLst>
                                    <p:animEffect transition="out" filter="fade">
                                      <p:cBhvr>
                                        <p:cTn id="36" dur="1000"/>
                                        <p:tgtEl>
                                          <p:spTgt spid="206"/>
                                        </p:tgtEl>
                                      </p:cBhvr>
                                    </p:animEffect>
                                    <p:set>
                                      <p:cBhvr>
                                        <p:cTn id="37" dur="1" fill="hold">
                                          <p:stCondLst>
                                            <p:cond delay="999"/>
                                          </p:stCondLst>
                                        </p:cTn>
                                        <p:tgtEl>
                                          <p:spTgt spid="20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P spid="169" grpId="0"/>
      <p:bldP spid="20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229">
            <a:extLst>
              <a:ext uri="{FF2B5EF4-FFF2-40B4-BE49-F238E27FC236}">
                <a16:creationId xmlns:a16="http://schemas.microsoft.com/office/drawing/2014/main" id="{5EFD9053-6329-4A8A-A95B-CE10661263C8}"/>
              </a:ext>
            </a:extLst>
          </p:cNvPr>
          <p:cNvSpPr txBox="1">
            <a:spLocks noChangeArrowheads="1"/>
          </p:cNvSpPr>
          <p:nvPr/>
        </p:nvSpPr>
        <p:spPr bwMode="auto">
          <a:xfrm>
            <a:off x="8051800" y="6543675"/>
            <a:ext cx="9398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F-25.07.02</a:t>
            </a:r>
          </a:p>
        </p:txBody>
      </p:sp>
      <p:sp>
        <p:nvSpPr>
          <p:cNvPr id="26628" name="Text Box 310">
            <a:extLst>
              <a:ext uri="{FF2B5EF4-FFF2-40B4-BE49-F238E27FC236}">
                <a16:creationId xmlns:a16="http://schemas.microsoft.com/office/drawing/2014/main" id="{C85AEFB6-7112-4378-8EA1-01EBE277A7E6}"/>
              </a:ext>
            </a:extLst>
          </p:cNvPr>
          <p:cNvSpPr txBox="1">
            <a:spLocks noChangeArrowheads="1"/>
          </p:cNvSpPr>
          <p:nvPr/>
        </p:nvSpPr>
        <p:spPr bwMode="auto">
          <a:xfrm>
            <a:off x="2652713" y="4641850"/>
            <a:ext cx="11620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t>½ roll</a:t>
            </a:r>
          </a:p>
        </p:txBody>
      </p:sp>
      <p:sp>
        <p:nvSpPr>
          <p:cNvPr id="26629" name="Text Box 105">
            <a:extLst>
              <a:ext uri="{FF2B5EF4-FFF2-40B4-BE49-F238E27FC236}">
                <a16:creationId xmlns:a16="http://schemas.microsoft.com/office/drawing/2014/main" id="{8C69D7F8-A584-412B-AA68-D101CEE4083B}"/>
              </a:ext>
            </a:extLst>
          </p:cNvPr>
          <p:cNvSpPr txBox="1">
            <a:spLocks noChangeArrowheads="1"/>
          </p:cNvSpPr>
          <p:nvPr/>
        </p:nvSpPr>
        <p:spPr bwMode="auto">
          <a:xfrm>
            <a:off x="1746250" y="158750"/>
            <a:ext cx="7245350" cy="10034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F-25.07 </a:t>
            </a:r>
            <a:r>
              <a:rPr lang="en-US" sz="2000" b="1" dirty="0"/>
              <a:t>Horizontal Circle with three half rolls in opposite 	  direction integrated </a:t>
            </a:r>
            <a:br>
              <a:rPr lang="en-US" sz="2000" b="1" dirty="0"/>
            </a:br>
            <a:endParaRPr lang="de-DE" altLang="de-DE" sz="2000" b="1" dirty="0"/>
          </a:p>
        </p:txBody>
      </p:sp>
      <p:sp>
        <p:nvSpPr>
          <p:cNvPr id="128" name="Line 9">
            <a:extLst>
              <a:ext uri="{FF2B5EF4-FFF2-40B4-BE49-F238E27FC236}">
                <a16:creationId xmlns:a16="http://schemas.microsoft.com/office/drawing/2014/main" id="{F620FCFA-06E7-473C-999C-68C851AF36DB}"/>
              </a:ext>
            </a:extLst>
          </p:cNvPr>
          <p:cNvSpPr>
            <a:spLocks noChangeShapeType="1"/>
          </p:cNvSpPr>
          <p:nvPr/>
        </p:nvSpPr>
        <p:spPr bwMode="auto">
          <a:xfrm flipV="1">
            <a:off x="4714875" y="3779838"/>
            <a:ext cx="1016000" cy="95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9" name="Group 10">
            <a:extLst>
              <a:ext uri="{FF2B5EF4-FFF2-40B4-BE49-F238E27FC236}">
                <a16:creationId xmlns:a16="http://schemas.microsoft.com/office/drawing/2014/main" id="{4A14B2FA-1F37-4EE8-BDD4-A65A6E00FADB}"/>
              </a:ext>
            </a:extLst>
          </p:cNvPr>
          <p:cNvGrpSpPr>
            <a:grpSpLocks/>
          </p:cNvGrpSpPr>
          <p:nvPr/>
        </p:nvGrpSpPr>
        <p:grpSpPr bwMode="auto">
          <a:xfrm rot="16200000" flipH="1" flipV="1">
            <a:off x="2199482" y="3546655"/>
            <a:ext cx="311150" cy="490537"/>
            <a:chOff x="2820" y="264"/>
            <a:chExt cx="420" cy="1452"/>
          </a:xfrm>
        </p:grpSpPr>
        <p:sp>
          <p:nvSpPr>
            <p:cNvPr id="130" name="Line 11">
              <a:extLst>
                <a:ext uri="{FF2B5EF4-FFF2-40B4-BE49-F238E27FC236}">
                  <a16:creationId xmlns:a16="http://schemas.microsoft.com/office/drawing/2014/main" id="{41D47CDF-2D15-4C39-B014-D0A9D24B72F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1" name="Group 12">
              <a:extLst>
                <a:ext uri="{FF2B5EF4-FFF2-40B4-BE49-F238E27FC236}">
                  <a16:creationId xmlns:a16="http://schemas.microsoft.com/office/drawing/2014/main" id="{425392A5-D3A1-4F93-B86F-51522C7EC205}"/>
                </a:ext>
              </a:extLst>
            </p:cNvPr>
            <p:cNvGrpSpPr>
              <a:grpSpLocks/>
            </p:cNvGrpSpPr>
            <p:nvPr/>
          </p:nvGrpSpPr>
          <p:grpSpPr bwMode="auto">
            <a:xfrm>
              <a:off x="2940" y="264"/>
              <a:ext cx="300" cy="1452"/>
              <a:chOff x="2940" y="264"/>
              <a:chExt cx="300" cy="1452"/>
            </a:xfrm>
          </p:grpSpPr>
          <p:grpSp>
            <p:nvGrpSpPr>
              <p:cNvPr id="132" name="Group 13">
                <a:extLst>
                  <a:ext uri="{FF2B5EF4-FFF2-40B4-BE49-F238E27FC236}">
                    <a16:creationId xmlns:a16="http://schemas.microsoft.com/office/drawing/2014/main" id="{ACB39265-BBC0-43E8-A63D-936BF377EF2E}"/>
                  </a:ext>
                </a:extLst>
              </p:cNvPr>
              <p:cNvGrpSpPr>
                <a:grpSpLocks/>
              </p:cNvGrpSpPr>
              <p:nvPr/>
            </p:nvGrpSpPr>
            <p:grpSpPr bwMode="auto">
              <a:xfrm>
                <a:off x="2940" y="264"/>
                <a:ext cx="252" cy="1368"/>
                <a:chOff x="3024" y="732"/>
                <a:chExt cx="252" cy="1368"/>
              </a:xfrm>
            </p:grpSpPr>
            <p:grpSp>
              <p:nvGrpSpPr>
                <p:cNvPr id="135" name="Group 14">
                  <a:extLst>
                    <a:ext uri="{FF2B5EF4-FFF2-40B4-BE49-F238E27FC236}">
                      <a16:creationId xmlns:a16="http://schemas.microsoft.com/office/drawing/2014/main" id="{3DA496F2-3478-4F9A-8ADA-2BCE9E28F4FA}"/>
                    </a:ext>
                  </a:extLst>
                </p:cNvPr>
                <p:cNvGrpSpPr>
                  <a:grpSpLocks/>
                </p:cNvGrpSpPr>
                <p:nvPr/>
              </p:nvGrpSpPr>
              <p:grpSpPr bwMode="auto">
                <a:xfrm>
                  <a:off x="3024" y="732"/>
                  <a:ext cx="252" cy="1368"/>
                  <a:chOff x="3168" y="1008"/>
                  <a:chExt cx="484" cy="2448"/>
                </a:xfrm>
              </p:grpSpPr>
              <p:grpSp>
                <p:nvGrpSpPr>
                  <p:cNvPr id="137" name="Group 15">
                    <a:extLst>
                      <a:ext uri="{FF2B5EF4-FFF2-40B4-BE49-F238E27FC236}">
                        <a16:creationId xmlns:a16="http://schemas.microsoft.com/office/drawing/2014/main" id="{12FD3B8D-4364-4776-AEB9-CC2B2193E1F1}"/>
                      </a:ext>
                    </a:extLst>
                  </p:cNvPr>
                  <p:cNvGrpSpPr>
                    <a:grpSpLocks/>
                  </p:cNvGrpSpPr>
                  <p:nvPr/>
                </p:nvGrpSpPr>
                <p:grpSpPr bwMode="auto">
                  <a:xfrm>
                    <a:off x="3168" y="1008"/>
                    <a:ext cx="484" cy="2448"/>
                    <a:chOff x="2256" y="864"/>
                    <a:chExt cx="532" cy="2448"/>
                  </a:xfrm>
                </p:grpSpPr>
                <p:sp>
                  <p:nvSpPr>
                    <p:cNvPr id="140" name="Freeform 16">
                      <a:extLst>
                        <a:ext uri="{FF2B5EF4-FFF2-40B4-BE49-F238E27FC236}">
                          <a16:creationId xmlns:a16="http://schemas.microsoft.com/office/drawing/2014/main" id="{2D1F3F47-7271-4208-A131-EEC05C4D2B1F}"/>
                        </a:ext>
                      </a:extLst>
                    </p:cNvPr>
                    <p:cNvSpPr>
                      <a:spLocks/>
                    </p:cNvSpPr>
                    <p:nvPr/>
                  </p:nvSpPr>
                  <p:spPr bwMode="auto">
                    <a:xfrm rot="5389413">
                      <a:off x="1298" y="1822"/>
                      <a:ext cx="2448" cy="532"/>
                    </a:xfrm>
                    <a:custGeom>
                      <a:avLst/>
                      <a:gdLst>
                        <a:gd name="T0" fmla="*/ 827520 w 1153"/>
                        <a:gd name="T1" fmla="*/ 402012 h 204"/>
                        <a:gd name="T2" fmla="*/ 898503 w 1153"/>
                        <a:gd name="T3" fmla="*/ 440355 h 204"/>
                        <a:gd name="T4" fmla="*/ 958425 w 1153"/>
                        <a:gd name="T5" fmla="*/ 479071 h 204"/>
                        <a:gd name="T6" fmla="*/ 999283 w 1153"/>
                        <a:gd name="T7" fmla="*/ 524067 h 204"/>
                        <a:gd name="T8" fmla="*/ 1010712 w 1153"/>
                        <a:gd name="T9" fmla="*/ 541326 h 204"/>
                        <a:gd name="T10" fmla="*/ 1010712 w 1153"/>
                        <a:gd name="T11" fmla="*/ 552052 h 204"/>
                        <a:gd name="T12" fmla="*/ 1010712 w 1153"/>
                        <a:gd name="T13" fmla="*/ 746365 h 204"/>
                        <a:gd name="T14" fmla="*/ 1009971 w 1153"/>
                        <a:gd name="T15" fmla="*/ 770359 h 204"/>
                        <a:gd name="T16" fmla="*/ 1005487 w 1153"/>
                        <a:gd name="T17" fmla="*/ 781002 h 204"/>
                        <a:gd name="T18" fmla="*/ 1004669 w 1153"/>
                        <a:gd name="T19" fmla="*/ 797977 h 204"/>
                        <a:gd name="T20" fmla="*/ 1001338 w 1153"/>
                        <a:gd name="T21" fmla="*/ 908695 h 204"/>
                        <a:gd name="T22" fmla="*/ 992202 w 1153"/>
                        <a:gd name="T23" fmla="*/ 1031123 h 204"/>
                        <a:gd name="T24" fmla="*/ 984431 w 1153"/>
                        <a:gd name="T25" fmla="*/ 1088660 h 204"/>
                        <a:gd name="T26" fmla="*/ 974905 w 1153"/>
                        <a:gd name="T27" fmla="*/ 1104111 h 204"/>
                        <a:gd name="T28" fmla="*/ 890741 w 1153"/>
                        <a:gd name="T29" fmla="*/ 1132096 h 204"/>
                        <a:gd name="T30" fmla="*/ 816222 w 1153"/>
                        <a:gd name="T31" fmla="*/ 1137789 h 204"/>
                        <a:gd name="T32" fmla="*/ 711816 w 1153"/>
                        <a:gd name="T33" fmla="*/ 1116324 h 204"/>
                        <a:gd name="T34" fmla="*/ 540070 w 1153"/>
                        <a:gd name="T35" fmla="*/ 1048384 h 204"/>
                        <a:gd name="T36" fmla="*/ 156912 w 1153"/>
                        <a:gd name="T37" fmla="*/ 971325 h 204"/>
                        <a:gd name="T38" fmla="*/ 116536 w 1153"/>
                        <a:gd name="T39" fmla="*/ 1003049 h 204"/>
                        <a:gd name="T40" fmla="*/ 13208 w 1153"/>
                        <a:gd name="T41" fmla="*/ 1009668 h 204"/>
                        <a:gd name="T42" fmla="*/ 6947 w 1153"/>
                        <a:gd name="T43" fmla="*/ 1003049 h 204"/>
                        <a:gd name="T44" fmla="*/ 3272 w 1153"/>
                        <a:gd name="T45" fmla="*/ 975438 h 204"/>
                        <a:gd name="T46" fmla="*/ 0 w 1153"/>
                        <a:gd name="T47" fmla="*/ 908695 h 204"/>
                        <a:gd name="T48" fmla="*/ 12482 w 1153"/>
                        <a:gd name="T49" fmla="*/ 44993 h 204"/>
                        <a:gd name="T50" fmla="*/ 15745 w 1153"/>
                        <a:gd name="T51" fmla="*/ 10731 h 204"/>
                        <a:gd name="T52" fmla="*/ 67342 w 1153"/>
                        <a:gd name="T53" fmla="*/ 10731 h 204"/>
                        <a:gd name="T54" fmla="*/ 88308 w 1153"/>
                        <a:gd name="T55" fmla="*/ 44993 h 204"/>
                        <a:gd name="T56" fmla="*/ 108553 w 1153"/>
                        <a:gd name="T57" fmla="*/ 106611 h 204"/>
                        <a:gd name="T58" fmla="*/ 190441 w 1153"/>
                        <a:gd name="T59" fmla="*/ 423381 h 204"/>
                        <a:gd name="T60" fmla="*/ 203626 w 1153"/>
                        <a:gd name="T61" fmla="*/ 447026 h 204"/>
                        <a:gd name="T62" fmla="*/ 224596 w 1153"/>
                        <a:gd name="T63" fmla="*/ 468340 h 204"/>
                        <a:gd name="T64" fmla="*/ 576102 w 1153"/>
                        <a:gd name="T65" fmla="*/ 312662 h 204"/>
                        <a:gd name="T66" fmla="*/ 597887 w 1153"/>
                        <a:gd name="T67" fmla="*/ 461729 h 204"/>
                        <a:gd name="T68" fmla="*/ 716470 w 1153"/>
                        <a:gd name="T69" fmla="*/ 541326 h 204"/>
                        <a:gd name="T70" fmla="*/ 741591 w 1153"/>
                        <a:gd name="T71" fmla="*/ 534710 h 204"/>
                        <a:gd name="T72" fmla="*/ 765479 w 1153"/>
                        <a:gd name="T73" fmla="*/ 496325 h 204"/>
                        <a:gd name="T74" fmla="*/ 785298 w 1153"/>
                        <a:gd name="T75" fmla="*/ 429997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1" name="Freeform 17">
                      <a:extLst>
                        <a:ext uri="{FF2B5EF4-FFF2-40B4-BE49-F238E27FC236}">
                          <a16:creationId xmlns:a16="http://schemas.microsoft.com/office/drawing/2014/main" id="{2CEA02FE-51D8-4D27-8BE1-CDEB4B38552B}"/>
                        </a:ext>
                      </a:extLst>
                    </p:cNvPr>
                    <p:cNvSpPr>
                      <a:spLocks/>
                    </p:cNvSpPr>
                    <p:nvPr/>
                  </p:nvSpPr>
                  <p:spPr bwMode="auto">
                    <a:xfrm rot="5389413">
                      <a:off x="2332" y="2426"/>
                      <a:ext cx="539" cy="173"/>
                    </a:xfrm>
                    <a:custGeom>
                      <a:avLst/>
                      <a:gdLst>
                        <a:gd name="T0" fmla="*/ 0 w 247"/>
                        <a:gd name="T1" fmla="*/ 74801 h 69"/>
                        <a:gd name="T2" fmla="*/ 16958 w 247"/>
                        <a:gd name="T3" fmla="*/ 194981 h 69"/>
                        <a:gd name="T4" fmla="*/ 60571 w 247"/>
                        <a:gd name="T5" fmla="*/ 215613 h 69"/>
                        <a:gd name="T6" fmla="*/ 166053 w 247"/>
                        <a:gd name="T7" fmla="*/ 270304 h 69"/>
                        <a:gd name="T8" fmla="*/ 270478 w 247"/>
                        <a:gd name="T9" fmla="*/ 218574 h 69"/>
                        <a:gd name="T10" fmla="*/ 277055 w 247"/>
                        <a:gd name="T11" fmla="*/ 125222 h 69"/>
                        <a:gd name="T12" fmla="*/ 254497 w 247"/>
                        <a:gd name="T13" fmla="*/ 98399 h 69"/>
                        <a:gd name="T14" fmla="*/ 231388 w 247"/>
                        <a:gd name="T15" fmla="*/ 70343 h 69"/>
                        <a:gd name="T16" fmla="*/ 207869 w 247"/>
                        <a:gd name="T17" fmla="*/ 46670 h 69"/>
                        <a:gd name="T18" fmla="*/ 185178 w 247"/>
                        <a:gd name="T19" fmla="*/ 23593 h 69"/>
                        <a:gd name="T20" fmla="*/ 166053 w 247"/>
                        <a:gd name="T21" fmla="*/ 8229 h 69"/>
                        <a:gd name="T22" fmla="*/ 147049 w 247"/>
                        <a:gd name="T23" fmla="*/ 0 h 69"/>
                        <a:gd name="T24" fmla="*/ 124396 w 247"/>
                        <a:gd name="T25" fmla="*/ 8229 h 69"/>
                        <a:gd name="T26" fmla="*/ 99663 w 247"/>
                        <a:gd name="T27" fmla="*/ 20632 h 69"/>
                        <a:gd name="T28" fmla="*/ 0 w 247"/>
                        <a:gd name="T29" fmla="*/ 748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8" name="Freeform 18">
                    <a:extLst>
                      <a:ext uri="{FF2B5EF4-FFF2-40B4-BE49-F238E27FC236}">
                        <a16:creationId xmlns:a16="http://schemas.microsoft.com/office/drawing/2014/main" id="{2BDC0414-C1E3-48B5-8FDC-4056B908E1A3}"/>
                      </a:ext>
                    </a:extLst>
                  </p:cNvPr>
                  <p:cNvSpPr>
                    <a:spLocks/>
                  </p:cNvSpPr>
                  <p:nvPr/>
                </p:nvSpPr>
                <p:spPr bwMode="auto">
                  <a:xfrm rot="5353401">
                    <a:off x="2952" y="2567"/>
                    <a:ext cx="720" cy="96"/>
                  </a:xfrm>
                  <a:custGeom>
                    <a:avLst/>
                    <a:gdLst>
                      <a:gd name="T0" fmla="*/ 0 w 293"/>
                      <a:gd name="T1" fmla="*/ 252099 h 33"/>
                      <a:gd name="T2" fmla="*/ 0 w 293"/>
                      <a:gd name="T3" fmla="*/ 241859 h 33"/>
                      <a:gd name="T4" fmla="*/ 343084 w 293"/>
                      <a:gd name="T5" fmla="*/ 61871 h 33"/>
                      <a:gd name="T6" fmla="*/ 441463 w 293"/>
                      <a:gd name="T7" fmla="*/ 29789 h 33"/>
                      <a:gd name="T8" fmla="*/ 520049 w 293"/>
                      <a:gd name="T9" fmla="*/ 29789 h 33"/>
                      <a:gd name="T10" fmla="*/ 584837 w 293"/>
                      <a:gd name="T11" fmla="*/ 0 h 33"/>
                      <a:gd name="T12" fmla="*/ 636802 w 293"/>
                      <a:gd name="T13" fmla="*/ 0 h 33"/>
                      <a:gd name="T14" fmla="*/ 715388 w 293"/>
                      <a:gd name="T15" fmla="*/ 29789 h 33"/>
                      <a:gd name="T16" fmla="*/ 780097 w 293"/>
                      <a:gd name="T17" fmla="*/ 46063 h 33"/>
                      <a:gd name="T18" fmla="*/ 836443 w 293"/>
                      <a:gd name="T19" fmla="*/ 61871 h 33"/>
                      <a:gd name="T20" fmla="*/ 878729 w 293"/>
                      <a:gd name="T21" fmla="*/ 102493 h 33"/>
                      <a:gd name="T22" fmla="*/ 912250 w 293"/>
                      <a:gd name="T23" fmla="*/ 134001 h 33"/>
                      <a:gd name="T24" fmla="*/ 937074 w 293"/>
                      <a:gd name="T25" fmla="*/ 179988 h 33"/>
                      <a:gd name="T26" fmla="*/ 950788 w 293"/>
                      <a:gd name="T27" fmla="*/ 209777 h 33"/>
                      <a:gd name="T28" fmla="*/ 957140 w 293"/>
                      <a:gd name="T29" fmla="*/ 252099 h 33"/>
                      <a:gd name="T30" fmla="*/ 950788 w 293"/>
                      <a:gd name="T31" fmla="*/ 281888 h 33"/>
                      <a:gd name="T32" fmla="*/ 937074 w 293"/>
                      <a:gd name="T33" fmla="*/ 327951 h 33"/>
                      <a:gd name="T34" fmla="*/ 912250 w 293"/>
                      <a:gd name="T35" fmla="*/ 359389 h 33"/>
                      <a:gd name="T36" fmla="*/ 878729 w 293"/>
                      <a:gd name="T37" fmla="*/ 405428 h 33"/>
                      <a:gd name="T38" fmla="*/ 836443 w 293"/>
                      <a:gd name="T39" fmla="*/ 430217 h 33"/>
                      <a:gd name="T40" fmla="*/ 780097 w 293"/>
                      <a:gd name="T41" fmla="*/ 446048 h 33"/>
                      <a:gd name="T42" fmla="*/ 715388 w 293"/>
                      <a:gd name="T43" fmla="*/ 477565 h 33"/>
                      <a:gd name="T44" fmla="*/ 636802 w 293"/>
                      <a:gd name="T45" fmla="*/ 492087 h 33"/>
                      <a:gd name="T46" fmla="*/ 587717 w 293"/>
                      <a:gd name="T47" fmla="*/ 492087 h 33"/>
                      <a:gd name="T48" fmla="*/ 520049 w 293"/>
                      <a:gd name="T49" fmla="*/ 492087 h 33"/>
                      <a:gd name="T50" fmla="*/ 441463 w 293"/>
                      <a:gd name="T51" fmla="*/ 477565 h 33"/>
                      <a:gd name="T52" fmla="*/ 343084 w 293"/>
                      <a:gd name="T53" fmla="*/ 430217 h 33"/>
                      <a:gd name="T54" fmla="*/ 0 w 293"/>
                      <a:gd name="T55" fmla="*/ 252099 h 33"/>
                      <a:gd name="T56" fmla="*/ 0 w 293"/>
                      <a:gd name="T57" fmla="*/ 25209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9" name="Freeform 19">
                    <a:extLst>
                      <a:ext uri="{FF2B5EF4-FFF2-40B4-BE49-F238E27FC236}">
                        <a16:creationId xmlns:a16="http://schemas.microsoft.com/office/drawing/2014/main" id="{4DF15CD0-F829-4033-B022-F436971D6B9C}"/>
                      </a:ext>
                    </a:extLst>
                  </p:cNvPr>
                  <p:cNvSpPr>
                    <a:spLocks/>
                  </p:cNvSpPr>
                  <p:nvPr/>
                </p:nvSpPr>
                <p:spPr bwMode="auto">
                  <a:xfrm rot="16173530" flipH="1">
                    <a:off x="3167" y="1271"/>
                    <a:ext cx="289" cy="47"/>
                  </a:xfrm>
                  <a:custGeom>
                    <a:avLst/>
                    <a:gdLst>
                      <a:gd name="T0" fmla="*/ 0 w 293"/>
                      <a:gd name="T1" fmla="*/ 400 h 33"/>
                      <a:gd name="T2" fmla="*/ 0 w 293"/>
                      <a:gd name="T3" fmla="*/ 389 h 33"/>
                      <a:gd name="T4" fmla="*/ 96 w 293"/>
                      <a:gd name="T5" fmla="*/ 110 h 33"/>
                      <a:gd name="T6" fmla="*/ 117 w 293"/>
                      <a:gd name="T7" fmla="*/ 54 h 33"/>
                      <a:gd name="T8" fmla="*/ 141 w 293"/>
                      <a:gd name="T9" fmla="*/ 54 h 33"/>
                      <a:gd name="T10" fmla="*/ 161 w 293"/>
                      <a:gd name="T11" fmla="*/ 0 h 33"/>
                      <a:gd name="T12" fmla="*/ 173 w 293"/>
                      <a:gd name="T13" fmla="*/ 0 h 33"/>
                      <a:gd name="T14" fmla="*/ 192 w 293"/>
                      <a:gd name="T15" fmla="*/ 54 h 33"/>
                      <a:gd name="T16" fmla="*/ 212 w 293"/>
                      <a:gd name="T17" fmla="*/ 77 h 33"/>
                      <a:gd name="T18" fmla="*/ 229 w 293"/>
                      <a:gd name="T19" fmla="*/ 110 h 33"/>
                      <a:gd name="T20" fmla="*/ 238 w 293"/>
                      <a:gd name="T21" fmla="*/ 164 h 33"/>
                      <a:gd name="T22" fmla="*/ 246 w 293"/>
                      <a:gd name="T23" fmla="*/ 224 h 33"/>
                      <a:gd name="T24" fmla="*/ 252 w 293"/>
                      <a:gd name="T25" fmla="*/ 281 h 33"/>
                      <a:gd name="T26" fmla="*/ 255 w 293"/>
                      <a:gd name="T27" fmla="*/ 333 h 33"/>
                      <a:gd name="T28" fmla="*/ 257 w 293"/>
                      <a:gd name="T29" fmla="*/ 400 h 33"/>
                      <a:gd name="T30" fmla="*/ 255 w 293"/>
                      <a:gd name="T31" fmla="*/ 454 h 33"/>
                      <a:gd name="T32" fmla="*/ 252 w 293"/>
                      <a:gd name="T33" fmla="*/ 526 h 33"/>
                      <a:gd name="T34" fmla="*/ 246 w 293"/>
                      <a:gd name="T35" fmla="*/ 570 h 33"/>
                      <a:gd name="T36" fmla="*/ 238 w 293"/>
                      <a:gd name="T37" fmla="*/ 647 h 33"/>
                      <a:gd name="T38" fmla="*/ 229 w 293"/>
                      <a:gd name="T39" fmla="*/ 689 h 33"/>
                      <a:gd name="T40" fmla="*/ 212 w 293"/>
                      <a:gd name="T41" fmla="*/ 728 h 33"/>
                      <a:gd name="T42" fmla="*/ 192 w 293"/>
                      <a:gd name="T43" fmla="*/ 785 h 33"/>
                      <a:gd name="T44" fmla="*/ 173 w 293"/>
                      <a:gd name="T45" fmla="*/ 789 h 33"/>
                      <a:gd name="T46" fmla="*/ 162 w 293"/>
                      <a:gd name="T47" fmla="*/ 789 h 33"/>
                      <a:gd name="T48" fmla="*/ 141 w 293"/>
                      <a:gd name="T49" fmla="*/ 789 h 33"/>
                      <a:gd name="T50" fmla="*/ 117 w 293"/>
                      <a:gd name="T51" fmla="*/ 785 h 33"/>
                      <a:gd name="T52" fmla="*/ 96 w 293"/>
                      <a:gd name="T53" fmla="*/ 689 h 33"/>
                      <a:gd name="T54" fmla="*/ 0 w 293"/>
                      <a:gd name="T55" fmla="*/ 400 h 33"/>
                      <a:gd name="T56" fmla="*/ 0 w 293"/>
                      <a:gd name="T57" fmla="*/ 40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6" name="Line 20">
                  <a:extLst>
                    <a:ext uri="{FF2B5EF4-FFF2-40B4-BE49-F238E27FC236}">
                      <a16:creationId xmlns:a16="http://schemas.microsoft.com/office/drawing/2014/main" id="{B7DA22A1-1B4B-4650-9AA3-A26DD16B179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3" name="AutoShape 21">
                <a:extLst>
                  <a:ext uri="{FF2B5EF4-FFF2-40B4-BE49-F238E27FC236}">
                    <a16:creationId xmlns:a16="http://schemas.microsoft.com/office/drawing/2014/main" id="{AEC32A74-92F0-431F-8FB5-B15C7CBBAC9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34" name="Line 22">
                <a:extLst>
                  <a:ext uri="{FF2B5EF4-FFF2-40B4-BE49-F238E27FC236}">
                    <a16:creationId xmlns:a16="http://schemas.microsoft.com/office/drawing/2014/main" id="{1AB9F08B-762B-47ED-80DA-01D811A756C1}"/>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42" name="Line 36">
            <a:extLst>
              <a:ext uri="{FF2B5EF4-FFF2-40B4-BE49-F238E27FC236}">
                <a16:creationId xmlns:a16="http://schemas.microsoft.com/office/drawing/2014/main" id="{9F3DD152-0605-489C-ADB1-8F6170F4FB51}"/>
              </a:ext>
            </a:extLst>
          </p:cNvPr>
          <p:cNvSpPr>
            <a:spLocks noChangeShapeType="1"/>
          </p:cNvSpPr>
          <p:nvPr/>
        </p:nvSpPr>
        <p:spPr bwMode="auto">
          <a:xfrm>
            <a:off x="2941638" y="3786188"/>
            <a:ext cx="1509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3" name="Group 45">
            <a:extLst>
              <a:ext uri="{FF2B5EF4-FFF2-40B4-BE49-F238E27FC236}">
                <a16:creationId xmlns:a16="http://schemas.microsoft.com/office/drawing/2014/main" id="{512417FC-5D28-4450-8BD4-622A26DE64B0}"/>
              </a:ext>
            </a:extLst>
          </p:cNvPr>
          <p:cNvGrpSpPr>
            <a:grpSpLocks/>
          </p:cNvGrpSpPr>
          <p:nvPr/>
        </p:nvGrpSpPr>
        <p:grpSpPr bwMode="auto">
          <a:xfrm rot="15041914">
            <a:off x="3275022" y="3495676"/>
            <a:ext cx="619125" cy="320675"/>
            <a:chOff x="4875" y="7237"/>
            <a:chExt cx="4230" cy="1883"/>
          </a:xfrm>
        </p:grpSpPr>
        <p:sp>
          <p:nvSpPr>
            <p:cNvPr id="144" name="Arc 46">
              <a:extLst>
                <a:ext uri="{FF2B5EF4-FFF2-40B4-BE49-F238E27FC236}">
                  <a16:creationId xmlns:a16="http://schemas.microsoft.com/office/drawing/2014/main" id="{1548A2D6-2E0B-45A5-ABDF-97B9CDE19251}"/>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45" name="AutoShape 47">
              <a:extLst>
                <a:ext uri="{FF2B5EF4-FFF2-40B4-BE49-F238E27FC236}">
                  <a16:creationId xmlns:a16="http://schemas.microsoft.com/office/drawing/2014/main" id="{3E126E36-B6F6-406B-A8AB-AA52627B909C}"/>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28575">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sp>
        <p:nvSpPr>
          <p:cNvPr id="146" name="AutoShape 48">
            <a:extLst>
              <a:ext uri="{FF2B5EF4-FFF2-40B4-BE49-F238E27FC236}">
                <a16:creationId xmlns:a16="http://schemas.microsoft.com/office/drawing/2014/main" id="{2412B4C7-9EBA-4067-B8DE-F3F5DC0E07A4}"/>
              </a:ext>
            </a:extLst>
          </p:cNvPr>
          <p:cNvSpPr>
            <a:spLocks noChangeArrowheads="1"/>
          </p:cNvSpPr>
          <p:nvPr/>
        </p:nvSpPr>
        <p:spPr bwMode="auto">
          <a:xfrm rot="10800000">
            <a:off x="5735638" y="3673475"/>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48" name="Ellipse 4">
            <a:extLst>
              <a:ext uri="{FF2B5EF4-FFF2-40B4-BE49-F238E27FC236}">
                <a16:creationId xmlns:a16="http://schemas.microsoft.com/office/drawing/2014/main" id="{F4101B3C-298A-4B2B-A52A-18F3933431FE}"/>
              </a:ext>
            </a:extLst>
          </p:cNvPr>
          <p:cNvSpPr>
            <a:spLocks noChangeArrowheads="1"/>
          </p:cNvSpPr>
          <p:nvPr/>
        </p:nvSpPr>
        <p:spPr bwMode="auto">
          <a:xfrm>
            <a:off x="2673350" y="2006600"/>
            <a:ext cx="3870325" cy="1781175"/>
          </a:xfrm>
          <a:prstGeom prst="ellipse">
            <a:avLst/>
          </a:prstGeom>
          <a:noFill/>
          <a:ln w="127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9" name="AutoShape 4">
            <a:extLst>
              <a:ext uri="{FF2B5EF4-FFF2-40B4-BE49-F238E27FC236}">
                <a16:creationId xmlns:a16="http://schemas.microsoft.com/office/drawing/2014/main" id="{598DFCDB-EE4E-431C-BCF1-AAA04004A11D}"/>
              </a:ext>
            </a:extLst>
          </p:cNvPr>
          <p:cNvSpPr>
            <a:spLocks noChangeArrowheads="1"/>
          </p:cNvSpPr>
          <p:nvPr/>
        </p:nvSpPr>
        <p:spPr bwMode="auto">
          <a:xfrm flipH="1" flipV="1">
            <a:off x="2716213" y="3695700"/>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50" name="Line 49">
            <a:extLst>
              <a:ext uri="{FF2B5EF4-FFF2-40B4-BE49-F238E27FC236}">
                <a16:creationId xmlns:a16="http://schemas.microsoft.com/office/drawing/2014/main" id="{95A5E8B6-10DD-48AC-A1E6-E724B2E4B623}"/>
              </a:ext>
            </a:extLst>
          </p:cNvPr>
          <p:cNvSpPr>
            <a:spLocks noChangeShapeType="1"/>
          </p:cNvSpPr>
          <p:nvPr/>
        </p:nvSpPr>
        <p:spPr bwMode="auto">
          <a:xfrm flipH="1">
            <a:off x="4595813" y="3727450"/>
            <a:ext cx="0" cy="1905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51" name="AutoShape 48">
            <a:extLst>
              <a:ext uri="{FF2B5EF4-FFF2-40B4-BE49-F238E27FC236}">
                <a16:creationId xmlns:a16="http://schemas.microsoft.com/office/drawing/2014/main" id="{8485E9B2-FE24-4B9B-82E8-4CBF554DA2F0}"/>
              </a:ext>
            </a:extLst>
          </p:cNvPr>
          <p:cNvSpPr>
            <a:spLocks noChangeArrowheads="1"/>
          </p:cNvSpPr>
          <p:nvPr/>
        </p:nvSpPr>
        <p:spPr bwMode="auto">
          <a:xfrm rot="11916311">
            <a:off x="3525838" y="3590925"/>
            <a:ext cx="266700" cy="139700"/>
          </a:xfrm>
          <a:prstGeom prst="rightArrow">
            <a:avLst>
              <a:gd name="adj1" fmla="val 50000"/>
              <a:gd name="adj2" fmla="val 64715"/>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nvGrpSpPr>
          <p:cNvPr id="152" name="Group 45">
            <a:extLst>
              <a:ext uri="{FF2B5EF4-FFF2-40B4-BE49-F238E27FC236}">
                <a16:creationId xmlns:a16="http://schemas.microsoft.com/office/drawing/2014/main" id="{4068DCFF-04F2-4AB1-BBD8-A47C53BFDA79}"/>
              </a:ext>
            </a:extLst>
          </p:cNvPr>
          <p:cNvGrpSpPr>
            <a:grpSpLocks/>
          </p:cNvGrpSpPr>
          <p:nvPr/>
        </p:nvGrpSpPr>
        <p:grpSpPr bwMode="auto">
          <a:xfrm rot="21128235" flipH="1" flipV="1">
            <a:off x="5835778" y="3155671"/>
            <a:ext cx="619125" cy="320675"/>
            <a:chOff x="4875" y="7237"/>
            <a:chExt cx="4230" cy="1883"/>
          </a:xfrm>
        </p:grpSpPr>
        <p:sp>
          <p:nvSpPr>
            <p:cNvPr id="153" name="Arc 46">
              <a:extLst>
                <a:ext uri="{FF2B5EF4-FFF2-40B4-BE49-F238E27FC236}">
                  <a16:creationId xmlns:a16="http://schemas.microsoft.com/office/drawing/2014/main" id="{D288952A-CBCD-4F8D-842A-5AAEA208675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4" name="AutoShape 47">
              <a:extLst>
                <a:ext uri="{FF2B5EF4-FFF2-40B4-BE49-F238E27FC236}">
                  <a16:creationId xmlns:a16="http://schemas.microsoft.com/office/drawing/2014/main" id="{33631592-A6D7-40F0-B11E-27C87F92845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28575">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grpSp>
        <p:nvGrpSpPr>
          <p:cNvPr id="185" name="Group 23">
            <a:extLst>
              <a:ext uri="{FF2B5EF4-FFF2-40B4-BE49-F238E27FC236}">
                <a16:creationId xmlns:a16="http://schemas.microsoft.com/office/drawing/2014/main" id="{20E803D4-13A9-4DFA-98DC-559E364EB2F9}"/>
              </a:ext>
            </a:extLst>
          </p:cNvPr>
          <p:cNvGrpSpPr>
            <a:grpSpLocks/>
          </p:cNvGrpSpPr>
          <p:nvPr/>
        </p:nvGrpSpPr>
        <p:grpSpPr bwMode="auto">
          <a:xfrm rot="5400000" flipH="1">
            <a:off x="6333332" y="3517106"/>
            <a:ext cx="311150" cy="490537"/>
            <a:chOff x="2820" y="264"/>
            <a:chExt cx="420" cy="1452"/>
          </a:xfrm>
        </p:grpSpPr>
        <p:sp>
          <p:nvSpPr>
            <p:cNvPr id="186" name="Line 24">
              <a:extLst>
                <a:ext uri="{FF2B5EF4-FFF2-40B4-BE49-F238E27FC236}">
                  <a16:creationId xmlns:a16="http://schemas.microsoft.com/office/drawing/2014/main" id="{9B4E62CD-E9D0-434D-A00C-9B632D11DD1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7" name="Group 25">
              <a:extLst>
                <a:ext uri="{FF2B5EF4-FFF2-40B4-BE49-F238E27FC236}">
                  <a16:creationId xmlns:a16="http://schemas.microsoft.com/office/drawing/2014/main" id="{D036A4BC-90BE-4C92-990F-B7F7AB53DBE7}"/>
                </a:ext>
              </a:extLst>
            </p:cNvPr>
            <p:cNvGrpSpPr>
              <a:grpSpLocks/>
            </p:cNvGrpSpPr>
            <p:nvPr/>
          </p:nvGrpSpPr>
          <p:grpSpPr bwMode="auto">
            <a:xfrm>
              <a:off x="2940" y="264"/>
              <a:ext cx="300" cy="1452"/>
              <a:chOff x="2940" y="264"/>
              <a:chExt cx="300" cy="1452"/>
            </a:xfrm>
          </p:grpSpPr>
          <p:grpSp>
            <p:nvGrpSpPr>
              <p:cNvPr id="188" name="Group 26">
                <a:extLst>
                  <a:ext uri="{FF2B5EF4-FFF2-40B4-BE49-F238E27FC236}">
                    <a16:creationId xmlns:a16="http://schemas.microsoft.com/office/drawing/2014/main" id="{158E726F-3048-4F6F-A6EA-BB8FA234BFB8}"/>
                  </a:ext>
                </a:extLst>
              </p:cNvPr>
              <p:cNvGrpSpPr>
                <a:grpSpLocks/>
              </p:cNvGrpSpPr>
              <p:nvPr/>
            </p:nvGrpSpPr>
            <p:grpSpPr bwMode="auto">
              <a:xfrm>
                <a:off x="2940" y="264"/>
                <a:ext cx="252" cy="1368"/>
                <a:chOff x="3024" y="732"/>
                <a:chExt cx="252" cy="1368"/>
              </a:xfrm>
            </p:grpSpPr>
            <p:grpSp>
              <p:nvGrpSpPr>
                <p:cNvPr id="191" name="Group 27">
                  <a:extLst>
                    <a:ext uri="{FF2B5EF4-FFF2-40B4-BE49-F238E27FC236}">
                      <a16:creationId xmlns:a16="http://schemas.microsoft.com/office/drawing/2014/main" id="{33B0EF6C-CE90-4988-A6F3-738A4B2672D6}"/>
                    </a:ext>
                  </a:extLst>
                </p:cNvPr>
                <p:cNvGrpSpPr>
                  <a:grpSpLocks/>
                </p:cNvGrpSpPr>
                <p:nvPr/>
              </p:nvGrpSpPr>
              <p:grpSpPr bwMode="auto">
                <a:xfrm>
                  <a:off x="3024" y="732"/>
                  <a:ext cx="252" cy="1368"/>
                  <a:chOff x="3168" y="1008"/>
                  <a:chExt cx="484" cy="2448"/>
                </a:xfrm>
              </p:grpSpPr>
              <p:grpSp>
                <p:nvGrpSpPr>
                  <p:cNvPr id="193" name="Group 28">
                    <a:extLst>
                      <a:ext uri="{FF2B5EF4-FFF2-40B4-BE49-F238E27FC236}">
                        <a16:creationId xmlns:a16="http://schemas.microsoft.com/office/drawing/2014/main" id="{3539FB3D-1BA5-4F79-8563-0BE73BB5CDE7}"/>
                      </a:ext>
                    </a:extLst>
                  </p:cNvPr>
                  <p:cNvGrpSpPr>
                    <a:grpSpLocks/>
                  </p:cNvGrpSpPr>
                  <p:nvPr/>
                </p:nvGrpSpPr>
                <p:grpSpPr bwMode="auto">
                  <a:xfrm>
                    <a:off x="3168" y="1008"/>
                    <a:ext cx="484" cy="2448"/>
                    <a:chOff x="2256" y="864"/>
                    <a:chExt cx="532" cy="2448"/>
                  </a:xfrm>
                </p:grpSpPr>
                <p:sp>
                  <p:nvSpPr>
                    <p:cNvPr id="196" name="Freeform 29">
                      <a:extLst>
                        <a:ext uri="{FF2B5EF4-FFF2-40B4-BE49-F238E27FC236}">
                          <a16:creationId xmlns:a16="http://schemas.microsoft.com/office/drawing/2014/main" id="{DF2C486B-F6EB-4C9B-B4C5-FC111081A168}"/>
                        </a:ext>
                      </a:extLst>
                    </p:cNvPr>
                    <p:cNvSpPr>
                      <a:spLocks/>
                    </p:cNvSpPr>
                    <p:nvPr/>
                  </p:nvSpPr>
                  <p:spPr bwMode="auto">
                    <a:xfrm rot="5389413">
                      <a:off x="1298" y="1822"/>
                      <a:ext cx="2448" cy="532"/>
                    </a:xfrm>
                    <a:custGeom>
                      <a:avLst/>
                      <a:gdLst>
                        <a:gd name="T0" fmla="*/ 827520 w 1153"/>
                        <a:gd name="T1" fmla="*/ 402012 h 204"/>
                        <a:gd name="T2" fmla="*/ 898503 w 1153"/>
                        <a:gd name="T3" fmla="*/ 440355 h 204"/>
                        <a:gd name="T4" fmla="*/ 958425 w 1153"/>
                        <a:gd name="T5" fmla="*/ 479071 h 204"/>
                        <a:gd name="T6" fmla="*/ 999283 w 1153"/>
                        <a:gd name="T7" fmla="*/ 524067 h 204"/>
                        <a:gd name="T8" fmla="*/ 1010712 w 1153"/>
                        <a:gd name="T9" fmla="*/ 541326 h 204"/>
                        <a:gd name="T10" fmla="*/ 1010712 w 1153"/>
                        <a:gd name="T11" fmla="*/ 552052 h 204"/>
                        <a:gd name="T12" fmla="*/ 1010712 w 1153"/>
                        <a:gd name="T13" fmla="*/ 746365 h 204"/>
                        <a:gd name="T14" fmla="*/ 1009971 w 1153"/>
                        <a:gd name="T15" fmla="*/ 770359 h 204"/>
                        <a:gd name="T16" fmla="*/ 1005487 w 1153"/>
                        <a:gd name="T17" fmla="*/ 781002 h 204"/>
                        <a:gd name="T18" fmla="*/ 1004669 w 1153"/>
                        <a:gd name="T19" fmla="*/ 797977 h 204"/>
                        <a:gd name="T20" fmla="*/ 1001338 w 1153"/>
                        <a:gd name="T21" fmla="*/ 908695 h 204"/>
                        <a:gd name="T22" fmla="*/ 992202 w 1153"/>
                        <a:gd name="T23" fmla="*/ 1031123 h 204"/>
                        <a:gd name="T24" fmla="*/ 984431 w 1153"/>
                        <a:gd name="T25" fmla="*/ 1088660 h 204"/>
                        <a:gd name="T26" fmla="*/ 974905 w 1153"/>
                        <a:gd name="T27" fmla="*/ 1104111 h 204"/>
                        <a:gd name="T28" fmla="*/ 890741 w 1153"/>
                        <a:gd name="T29" fmla="*/ 1132096 h 204"/>
                        <a:gd name="T30" fmla="*/ 816222 w 1153"/>
                        <a:gd name="T31" fmla="*/ 1137789 h 204"/>
                        <a:gd name="T32" fmla="*/ 711816 w 1153"/>
                        <a:gd name="T33" fmla="*/ 1116324 h 204"/>
                        <a:gd name="T34" fmla="*/ 540070 w 1153"/>
                        <a:gd name="T35" fmla="*/ 1048384 h 204"/>
                        <a:gd name="T36" fmla="*/ 156912 w 1153"/>
                        <a:gd name="T37" fmla="*/ 971325 h 204"/>
                        <a:gd name="T38" fmla="*/ 116536 w 1153"/>
                        <a:gd name="T39" fmla="*/ 1003049 h 204"/>
                        <a:gd name="T40" fmla="*/ 13208 w 1153"/>
                        <a:gd name="T41" fmla="*/ 1009668 h 204"/>
                        <a:gd name="T42" fmla="*/ 6947 w 1153"/>
                        <a:gd name="T43" fmla="*/ 1003049 h 204"/>
                        <a:gd name="T44" fmla="*/ 3272 w 1153"/>
                        <a:gd name="T45" fmla="*/ 975438 h 204"/>
                        <a:gd name="T46" fmla="*/ 0 w 1153"/>
                        <a:gd name="T47" fmla="*/ 908695 h 204"/>
                        <a:gd name="T48" fmla="*/ 12482 w 1153"/>
                        <a:gd name="T49" fmla="*/ 44993 h 204"/>
                        <a:gd name="T50" fmla="*/ 15745 w 1153"/>
                        <a:gd name="T51" fmla="*/ 10731 h 204"/>
                        <a:gd name="T52" fmla="*/ 67342 w 1153"/>
                        <a:gd name="T53" fmla="*/ 10731 h 204"/>
                        <a:gd name="T54" fmla="*/ 88308 w 1153"/>
                        <a:gd name="T55" fmla="*/ 44993 h 204"/>
                        <a:gd name="T56" fmla="*/ 108553 w 1153"/>
                        <a:gd name="T57" fmla="*/ 106611 h 204"/>
                        <a:gd name="T58" fmla="*/ 190441 w 1153"/>
                        <a:gd name="T59" fmla="*/ 423381 h 204"/>
                        <a:gd name="T60" fmla="*/ 203626 w 1153"/>
                        <a:gd name="T61" fmla="*/ 447026 h 204"/>
                        <a:gd name="T62" fmla="*/ 224596 w 1153"/>
                        <a:gd name="T63" fmla="*/ 468340 h 204"/>
                        <a:gd name="T64" fmla="*/ 576102 w 1153"/>
                        <a:gd name="T65" fmla="*/ 312662 h 204"/>
                        <a:gd name="T66" fmla="*/ 597887 w 1153"/>
                        <a:gd name="T67" fmla="*/ 461729 h 204"/>
                        <a:gd name="T68" fmla="*/ 716470 w 1153"/>
                        <a:gd name="T69" fmla="*/ 541326 h 204"/>
                        <a:gd name="T70" fmla="*/ 741591 w 1153"/>
                        <a:gd name="T71" fmla="*/ 534710 h 204"/>
                        <a:gd name="T72" fmla="*/ 765479 w 1153"/>
                        <a:gd name="T73" fmla="*/ 496325 h 204"/>
                        <a:gd name="T74" fmla="*/ 785298 w 1153"/>
                        <a:gd name="T75" fmla="*/ 429997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7" name="Freeform 30">
                      <a:extLst>
                        <a:ext uri="{FF2B5EF4-FFF2-40B4-BE49-F238E27FC236}">
                          <a16:creationId xmlns:a16="http://schemas.microsoft.com/office/drawing/2014/main" id="{5EB87E1E-0054-44AC-8934-44BE1B3A7753}"/>
                        </a:ext>
                      </a:extLst>
                    </p:cNvPr>
                    <p:cNvSpPr>
                      <a:spLocks/>
                    </p:cNvSpPr>
                    <p:nvPr/>
                  </p:nvSpPr>
                  <p:spPr bwMode="auto">
                    <a:xfrm rot="5389413">
                      <a:off x="2332" y="2426"/>
                      <a:ext cx="539" cy="173"/>
                    </a:xfrm>
                    <a:custGeom>
                      <a:avLst/>
                      <a:gdLst>
                        <a:gd name="T0" fmla="*/ 0 w 247"/>
                        <a:gd name="T1" fmla="*/ 74801 h 69"/>
                        <a:gd name="T2" fmla="*/ 16958 w 247"/>
                        <a:gd name="T3" fmla="*/ 194981 h 69"/>
                        <a:gd name="T4" fmla="*/ 60571 w 247"/>
                        <a:gd name="T5" fmla="*/ 215613 h 69"/>
                        <a:gd name="T6" fmla="*/ 166053 w 247"/>
                        <a:gd name="T7" fmla="*/ 270304 h 69"/>
                        <a:gd name="T8" fmla="*/ 270478 w 247"/>
                        <a:gd name="T9" fmla="*/ 218574 h 69"/>
                        <a:gd name="T10" fmla="*/ 277055 w 247"/>
                        <a:gd name="T11" fmla="*/ 125222 h 69"/>
                        <a:gd name="T12" fmla="*/ 254497 w 247"/>
                        <a:gd name="T13" fmla="*/ 98399 h 69"/>
                        <a:gd name="T14" fmla="*/ 231388 w 247"/>
                        <a:gd name="T15" fmla="*/ 70343 h 69"/>
                        <a:gd name="T16" fmla="*/ 207869 w 247"/>
                        <a:gd name="T17" fmla="*/ 46670 h 69"/>
                        <a:gd name="T18" fmla="*/ 185178 w 247"/>
                        <a:gd name="T19" fmla="*/ 23593 h 69"/>
                        <a:gd name="T20" fmla="*/ 166053 w 247"/>
                        <a:gd name="T21" fmla="*/ 8229 h 69"/>
                        <a:gd name="T22" fmla="*/ 147049 w 247"/>
                        <a:gd name="T23" fmla="*/ 0 h 69"/>
                        <a:gd name="T24" fmla="*/ 124396 w 247"/>
                        <a:gd name="T25" fmla="*/ 8229 h 69"/>
                        <a:gd name="T26" fmla="*/ 99663 w 247"/>
                        <a:gd name="T27" fmla="*/ 20632 h 69"/>
                        <a:gd name="T28" fmla="*/ 0 w 247"/>
                        <a:gd name="T29" fmla="*/ 748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94" name="Freeform 31">
                    <a:extLst>
                      <a:ext uri="{FF2B5EF4-FFF2-40B4-BE49-F238E27FC236}">
                        <a16:creationId xmlns:a16="http://schemas.microsoft.com/office/drawing/2014/main" id="{5E505F3F-3BEB-4018-9AEA-A288EA08AF7F}"/>
                      </a:ext>
                    </a:extLst>
                  </p:cNvPr>
                  <p:cNvSpPr>
                    <a:spLocks/>
                  </p:cNvSpPr>
                  <p:nvPr/>
                </p:nvSpPr>
                <p:spPr bwMode="auto">
                  <a:xfrm rot="5353401">
                    <a:off x="2952" y="2567"/>
                    <a:ext cx="720" cy="96"/>
                  </a:xfrm>
                  <a:custGeom>
                    <a:avLst/>
                    <a:gdLst>
                      <a:gd name="T0" fmla="*/ 0 w 293"/>
                      <a:gd name="T1" fmla="*/ 252099 h 33"/>
                      <a:gd name="T2" fmla="*/ 0 w 293"/>
                      <a:gd name="T3" fmla="*/ 241859 h 33"/>
                      <a:gd name="T4" fmla="*/ 343084 w 293"/>
                      <a:gd name="T5" fmla="*/ 61871 h 33"/>
                      <a:gd name="T6" fmla="*/ 441463 w 293"/>
                      <a:gd name="T7" fmla="*/ 29789 h 33"/>
                      <a:gd name="T8" fmla="*/ 520049 w 293"/>
                      <a:gd name="T9" fmla="*/ 29789 h 33"/>
                      <a:gd name="T10" fmla="*/ 584837 w 293"/>
                      <a:gd name="T11" fmla="*/ 0 h 33"/>
                      <a:gd name="T12" fmla="*/ 636802 w 293"/>
                      <a:gd name="T13" fmla="*/ 0 h 33"/>
                      <a:gd name="T14" fmla="*/ 715388 w 293"/>
                      <a:gd name="T15" fmla="*/ 29789 h 33"/>
                      <a:gd name="T16" fmla="*/ 780097 w 293"/>
                      <a:gd name="T17" fmla="*/ 46063 h 33"/>
                      <a:gd name="T18" fmla="*/ 836443 w 293"/>
                      <a:gd name="T19" fmla="*/ 61871 h 33"/>
                      <a:gd name="T20" fmla="*/ 878729 w 293"/>
                      <a:gd name="T21" fmla="*/ 102493 h 33"/>
                      <a:gd name="T22" fmla="*/ 912250 w 293"/>
                      <a:gd name="T23" fmla="*/ 134001 h 33"/>
                      <a:gd name="T24" fmla="*/ 937074 w 293"/>
                      <a:gd name="T25" fmla="*/ 179988 h 33"/>
                      <a:gd name="T26" fmla="*/ 950788 w 293"/>
                      <a:gd name="T27" fmla="*/ 209777 h 33"/>
                      <a:gd name="T28" fmla="*/ 957140 w 293"/>
                      <a:gd name="T29" fmla="*/ 252099 h 33"/>
                      <a:gd name="T30" fmla="*/ 950788 w 293"/>
                      <a:gd name="T31" fmla="*/ 281888 h 33"/>
                      <a:gd name="T32" fmla="*/ 937074 w 293"/>
                      <a:gd name="T33" fmla="*/ 327951 h 33"/>
                      <a:gd name="T34" fmla="*/ 912250 w 293"/>
                      <a:gd name="T35" fmla="*/ 359389 h 33"/>
                      <a:gd name="T36" fmla="*/ 878729 w 293"/>
                      <a:gd name="T37" fmla="*/ 405428 h 33"/>
                      <a:gd name="T38" fmla="*/ 836443 w 293"/>
                      <a:gd name="T39" fmla="*/ 430217 h 33"/>
                      <a:gd name="T40" fmla="*/ 780097 w 293"/>
                      <a:gd name="T41" fmla="*/ 446048 h 33"/>
                      <a:gd name="T42" fmla="*/ 715388 w 293"/>
                      <a:gd name="T43" fmla="*/ 477565 h 33"/>
                      <a:gd name="T44" fmla="*/ 636802 w 293"/>
                      <a:gd name="T45" fmla="*/ 492087 h 33"/>
                      <a:gd name="T46" fmla="*/ 587717 w 293"/>
                      <a:gd name="T47" fmla="*/ 492087 h 33"/>
                      <a:gd name="T48" fmla="*/ 520049 w 293"/>
                      <a:gd name="T49" fmla="*/ 492087 h 33"/>
                      <a:gd name="T50" fmla="*/ 441463 w 293"/>
                      <a:gd name="T51" fmla="*/ 477565 h 33"/>
                      <a:gd name="T52" fmla="*/ 343084 w 293"/>
                      <a:gd name="T53" fmla="*/ 430217 h 33"/>
                      <a:gd name="T54" fmla="*/ 0 w 293"/>
                      <a:gd name="T55" fmla="*/ 252099 h 33"/>
                      <a:gd name="T56" fmla="*/ 0 w 293"/>
                      <a:gd name="T57" fmla="*/ 25209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5" name="Freeform 32">
                    <a:extLst>
                      <a:ext uri="{FF2B5EF4-FFF2-40B4-BE49-F238E27FC236}">
                        <a16:creationId xmlns:a16="http://schemas.microsoft.com/office/drawing/2014/main" id="{06D169B8-3BF6-4051-A7F1-2385E370F73D}"/>
                      </a:ext>
                    </a:extLst>
                  </p:cNvPr>
                  <p:cNvSpPr>
                    <a:spLocks/>
                  </p:cNvSpPr>
                  <p:nvPr/>
                </p:nvSpPr>
                <p:spPr bwMode="auto">
                  <a:xfrm rot="16173530" flipH="1">
                    <a:off x="3167" y="1271"/>
                    <a:ext cx="289" cy="47"/>
                  </a:xfrm>
                  <a:custGeom>
                    <a:avLst/>
                    <a:gdLst>
                      <a:gd name="T0" fmla="*/ 0 w 293"/>
                      <a:gd name="T1" fmla="*/ 400 h 33"/>
                      <a:gd name="T2" fmla="*/ 0 w 293"/>
                      <a:gd name="T3" fmla="*/ 389 h 33"/>
                      <a:gd name="T4" fmla="*/ 96 w 293"/>
                      <a:gd name="T5" fmla="*/ 110 h 33"/>
                      <a:gd name="T6" fmla="*/ 117 w 293"/>
                      <a:gd name="T7" fmla="*/ 54 h 33"/>
                      <a:gd name="T8" fmla="*/ 141 w 293"/>
                      <a:gd name="T9" fmla="*/ 54 h 33"/>
                      <a:gd name="T10" fmla="*/ 161 w 293"/>
                      <a:gd name="T11" fmla="*/ 0 h 33"/>
                      <a:gd name="T12" fmla="*/ 173 w 293"/>
                      <a:gd name="T13" fmla="*/ 0 h 33"/>
                      <a:gd name="T14" fmla="*/ 192 w 293"/>
                      <a:gd name="T15" fmla="*/ 54 h 33"/>
                      <a:gd name="T16" fmla="*/ 212 w 293"/>
                      <a:gd name="T17" fmla="*/ 77 h 33"/>
                      <a:gd name="T18" fmla="*/ 229 w 293"/>
                      <a:gd name="T19" fmla="*/ 110 h 33"/>
                      <a:gd name="T20" fmla="*/ 238 w 293"/>
                      <a:gd name="T21" fmla="*/ 164 h 33"/>
                      <a:gd name="T22" fmla="*/ 246 w 293"/>
                      <a:gd name="T23" fmla="*/ 224 h 33"/>
                      <a:gd name="T24" fmla="*/ 252 w 293"/>
                      <a:gd name="T25" fmla="*/ 281 h 33"/>
                      <a:gd name="T26" fmla="*/ 255 w 293"/>
                      <a:gd name="T27" fmla="*/ 333 h 33"/>
                      <a:gd name="T28" fmla="*/ 257 w 293"/>
                      <a:gd name="T29" fmla="*/ 400 h 33"/>
                      <a:gd name="T30" fmla="*/ 255 w 293"/>
                      <a:gd name="T31" fmla="*/ 454 h 33"/>
                      <a:gd name="T32" fmla="*/ 252 w 293"/>
                      <a:gd name="T33" fmla="*/ 526 h 33"/>
                      <a:gd name="T34" fmla="*/ 246 w 293"/>
                      <a:gd name="T35" fmla="*/ 570 h 33"/>
                      <a:gd name="T36" fmla="*/ 238 w 293"/>
                      <a:gd name="T37" fmla="*/ 647 h 33"/>
                      <a:gd name="T38" fmla="*/ 229 w 293"/>
                      <a:gd name="T39" fmla="*/ 689 h 33"/>
                      <a:gd name="T40" fmla="*/ 212 w 293"/>
                      <a:gd name="T41" fmla="*/ 728 h 33"/>
                      <a:gd name="T42" fmla="*/ 192 w 293"/>
                      <a:gd name="T43" fmla="*/ 785 h 33"/>
                      <a:gd name="T44" fmla="*/ 173 w 293"/>
                      <a:gd name="T45" fmla="*/ 789 h 33"/>
                      <a:gd name="T46" fmla="*/ 162 w 293"/>
                      <a:gd name="T47" fmla="*/ 789 h 33"/>
                      <a:gd name="T48" fmla="*/ 141 w 293"/>
                      <a:gd name="T49" fmla="*/ 789 h 33"/>
                      <a:gd name="T50" fmla="*/ 117 w 293"/>
                      <a:gd name="T51" fmla="*/ 785 h 33"/>
                      <a:gd name="T52" fmla="*/ 96 w 293"/>
                      <a:gd name="T53" fmla="*/ 689 h 33"/>
                      <a:gd name="T54" fmla="*/ 0 w 293"/>
                      <a:gd name="T55" fmla="*/ 400 h 33"/>
                      <a:gd name="T56" fmla="*/ 0 w 293"/>
                      <a:gd name="T57" fmla="*/ 40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2" name="Line 33">
                  <a:extLst>
                    <a:ext uri="{FF2B5EF4-FFF2-40B4-BE49-F238E27FC236}">
                      <a16:creationId xmlns:a16="http://schemas.microsoft.com/office/drawing/2014/main" id="{8206C497-5210-41AC-8BA1-1819000D826D}"/>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9" name="AutoShape 34">
                <a:extLst>
                  <a:ext uri="{FF2B5EF4-FFF2-40B4-BE49-F238E27FC236}">
                    <a16:creationId xmlns:a16="http://schemas.microsoft.com/office/drawing/2014/main" id="{6420783A-CD0D-4B08-A6E9-D87A9050516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90" name="Line 35">
                <a:extLst>
                  <a:ext uri="{FF2B5EF4-FFF2-40B4-BE49-F238E27FC236}">
                    <a16:creationId xmlns:a16="http://schemas.microsoft.com/office/drawing/2014/main" id="{B0974CC3-5D14-4574-B4D2-A98831257F3A}"/>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cxnSp>
        <p:nvCxnSpPr>
          <p:cNvPr id="3" name="Gerader Verbinder 2">
            <a:extLst>
              <a:ext uri="{FF2B5EF4-FFF2-40B4-BE49-F238E27FC236}">
                <a16:creationId xmlns:a16="http://schemas.microsoft.com/office/drawing/2014/main" id="{D0529E89-AA0C-436E-AE2D-D39E3EB6E32A}"/>
              </a:ext>
            </a:extLst>
          </p:cNvPr>
          <p:cNvCxnSpPr/>
          <p:nvPr/>
        </p:nvCxnSpPr>
        <p:spPr bwMode="auto">
          <a:xfrm>
            <a:off x="2546237" y="2874963"/>
            <a:ext cx="298563" cy="0"/>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Gerader Verbinder 197">
            <a:extLst>
              <a:ext uri="{FF2B5EF4-FFF2-40B4-BE49-F238E27FC236}">
                <a16:creationId xmlns:a16="http://schemas.microsoft.com/office/drawing/2014/main" id="{4CBAAD58-2D6B-4FB2-ABF2-4DE072B3DF64}"/>
              </a:ext>
            </a:extLst>
          </p:cNvPr>
          <p:cNvCxnSpPr/>
          <p:nvPr/>
        </p:nvCxnSpPr>
        <p:spPr bwMode="auto">
          <a:xfrm>
            <a:off x="6405103" y="2897187"/>
            <a:ext cx="298563" cy="0"/>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0" name="Group 45">
            <a:extLst>
              <a:ext uri="{FF2B5EF4-FFF2-40B4-BE49-F238E27FC236}">
                <a16:creationId xmlns:a16="http://schemas.microsoft.com/office/drawing/2014/main" id="{0179852A-63DB-4C8E-82CD-7064CE9CC4A3}"/>
              </a:ext>
            </a:extLst>
          </p:cNvPr>
          <p:cNvGrpSpPr>
            <a:grpSpLocks/>
          </p:cNvGrpSpPr>
          <p:nvPr/>
        </p:nvGrpSpPr>
        <p:grpSpPr bwMode="auto">
          <a:xfrm rot="8667214" flipH="1">
            <a:off x="4174412" y="1796571"/>
            <a:ext cx="619125" cy="320675"/>
            <a:chOff x="4875" y="7237"/>
            <a:chExt cx="4230" cy="1883"/>
          </a:xfrm>
        </p:grpSpPr>
        <p:sp>
          <p:nvSpPr>
            <p:cNvPr id="201" name="Arc 46">
              <a:extLst>
                <a:ext uri="{FF2B5EF4-FFF2-40B4-BE49-F238E27FC236}">
                  <a16:creationId xmlns:a16="http://schemas.microsoft.com/office/drawing/2014/main" id="{8BCF4300-9B07-42A5-A5C3-2D6B2473D6CE}"/>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02" name="AutoShape 47">
              <a:extLst>
                <a:ext uri="{FF2B5EF4-FFF2-40B4-BE49-F238E27FC236}">
                  <a16:creationId xmlns:a16="http://schemas.microsoft.com/office/drawing/2014/main" id="{43930574-0222-45D3-A0B0-EE211731627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28575">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grpSp>
      <p:pic>
        <p:nvPicPr>
          <p:cNvPr id="205" name="Picture 465" descr="messerflugflieger2">
            <a:extLst>
              <a:ext uri="{FF2B5EF4-FFF2-40B4-BE49-F238E27FC236}">
                <a16:creationId xmlns:a16="http://schemas.microsoft.com/office/drawing/2014/main" id="{F24EC9FA-F87B-4CE4-8ED6-1B419FC805B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4033044" y="1719647"/>
            <a:ext cx="1184275" cy="1449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Text Box 110">
            <a:extLst>
              <a:ext uri="{FF2B5EF4-FFF2-40B4-BE49-F238E27FC236}">
                <a16:creationId xmlns:a16="http://schemas.microsoft.com/office/drawing/2014/main" id="{BCD971BA-DF71-4AA3-B746-EA8EE09653EC}"/>
              </a:ext>
            </a:extLst>
          </p:cNvPr>
          <p:cNvSpPr txBox="1">
            <a:spLocks noChangeArrowheads="1"/>
          </p:cNvSpPr>
          <p:nvPr/>
        </p:nvSpPr>
        <p:spPr bwMode="auto">
          <a:xfrm>
            <a:off x="6002338" y="1808163"/>
            <a:ext cx="336073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a:solidFill>
                  <a:srgbClr val="0000FF"/>
                </a:solidFill>
              </a:rPr>
              <a:t>Roll rates must be constant</a:t>
            </a:r>
            <a:r>
              <a:rPr lang="de-DE" altLang="de-DE" b="1">
                <a:solidFill>
                  <a:srgbClr val="0000FF"/>
                </a:solidFill>
              </a:rPr>
              <a:t>.</a:t>
            </a:r>
          </a:p>
        </p:txBody>
      </p:sp>
      <p:sp>
        <p:nvSpPr>
          <p:cNvPr id="68" name="Text Box 111">
            <a:extLst>
              <a:ext uri="{FF2B5EF4-FFF2-40B4-BE49-F238E27FC236}">
                <a16:creationId xmlns:a16="http://schemas.microsoft.com/office/drawing/2014/main" id="{C9D157C6-C7CF-4ADC-8206-FC1A1D397FB0}"/>
              </a:ext>
            </a:extLst>
          </p:cNvPr>
          <p:cNvSpPr txBox="1">
            <a:spLocks noChangeArrowheads="1"/>
          </p:cNvSpPr>
          <p:nvPr/>
        </p:nvSpPr>
        <p:spPr bwMode="auto">
          <a:xfrm>
            <a:off x="79375" y="1633538"/>
            <a:ext cx="3089275"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Circle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constant</a:t>
            </a:r>
            <a:r>
              <a:rPr lang="de-DE" altLang="de-DE" sz="1600" b="1" dirty="0">
                <a:solidFill>
                  <a:srgbClr val="0000FF"/>
                </a:solidFill>
              </a:rPr>
              <a:t> </a:t>
            </a:r>
            <a:r>
              <a:rPr lang="de-DE" altLang="de-DE" sz="1600" b="1" dirty="0" err="1">
                <a:solidFill>
                  <a:srgbClr val="0000FF"/>
                </a:solidFill>
              </a:rPr>
              <a:t>radius</a:t>
            </a:r>
            <a:r>
              <a:rPr lang="de-DE" altLang="de-DE" sz="1600" b="1" dirty="0">
                <a:solidFill>
                  <a:srgbClr val="0000FF"/>
                </a:solidFill>
              </a:rPr>
              <a:t> and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flown</a:t>
            </a:r>
            <a:r>
              <a:rPr lang="de-DE" altLang="de-DE" sz="1600" b="1" dirty="0">
                <a:solidFill>
                  <a:srgbClr val="0000FF"/>
                </a:solidFill>
              </a:rPr>
              <a:t> at </a:t>
            </a:r>
            <a:r>
              <a:rPr lang="de-DE" altLang="de-DE" sz="1600" b="1" dirty="0" err="1">
                <a:solidFill>
                  <a:srgbClr val="0000FF"/>
                </a:solidFill>
              </a:rPr>
              <a:t>the</a:t>
            </a:r>
            <a:r>
              <a:rPr lang="de-DE" altLang="de-DE" sz="1600" b="1" dirty="0">
                <a:solidFill>
                  <a:srgbClr val="0000FF"/>
                </a:solidFill>
              </a:rPr>
              <a:t> same </a:t>
            </a:r>
            <a:r>
              <a:rPr lang="de-DE" altLang="de-DE" sz="1600" b="1" dirty="0" err="1">
                <a:solidFill>
                  <a:srgbClr val="0000FF"/>
                </a:solidFill>
              </a:rPr>
              <a:t>altitude</a:t>
            </a:r>
            <a:r>
              <a:rPr lang="de-DE" altLang="de-DE" sz="1600" b="1" dirty="0">
                <a:solidFill>
                  <a:srgbClr val="0000FF"/>
                </a:solidFill>
              </a:rPr>
              <a:t>.</a:t>
            </a:r>
          </a:p>
        </p:txBody>
      </p:sp>
      <p:sp>
        <p:nvSpPr>
          <p:cNvPr id="69" name="Text Box 112">
            <a:extLst>
              <a:ext uri="{FF2B5EF4-FFF2-40B4-BE49-F238E27FC236}">
                <a16:creationId xmlns:a16="http://schemas.microsoft.com/office/drawing/2014/main" id="{057B5689-22F4-4AC2-96BB-09C820ABA4AA}"/>
              </a:ext>
            </a:extLst>
          </p:cNvPr>
          <p:cNvSpPr txBox="1">
            <a:spLocks noChangeArrowheads="1"/>
          </p:cNvSpPr>
          <p:nvPr/>
        </p:nvSpPr>
        <p:spPr bwMode="auto">
          <a:xfrm>
            <a:off x="3114624" y="1009685"/>
            <a:ext cx="35210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Roll </a:t>
            </a:r>
            <a:r>
              <a:rPr lang="de-DE" altLang="de-DE" sz="1600" b="1" dirty="0" err="1">
                <a:solidFill>
                  <a:srgbClr val="0000FF"/>
                </a:solidFill>
              </a:rPr>
              <a:t>reversal</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immediate.</a:t>
            </a:r>
          </a:p>
        </p:txBody>
      </p:sp>
      <p:sp>
        <p:nvSpPr>
          <p:cNvPr id="70" name="Text Box 113">
            <a:extLst>
              <a:ext uri="{FF2B5EF4-FFF2-40B4-BE49-F238E27FC236}">
                <a16:creationId xmlns:a16="http://schemas.microsoft.com/office/drawing/2014/main" id="{B63F0265-B4D0-4EA5-9157-CEA2F3534FFF}"/>
              </a:ext>
            </a:extLst>
          </p:cNvPr>
          <p:cNvSpPr txBox="1">
            <a:spLocks noChangeArrowheads="1"/>
          </p:cNvSpPr>
          <p:nvPr/>
        </p:nvSpPr>
        <p:spPr bwMode="auto">
          <a:xfrm>
            <a:off x="5681663" y="3971925"/>
            <a:ext cx="32734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a:solidFill>
                  <a:srgbClr val="0000FF"/>
                </a:solidFill>
              </a:rPr>
              <a:t>The ½ rolls must be integrated on circular flightpath.</a:t>
            </a:r>
          </a:p>
        </p:txBody>
      </p:sp>
      <p:sp>
        <p:nvSpPr>
          <p:cNvPr id="71" name="Text Box 112">
            <a:extLst>
              <a:ext uri="{FF2B5EF4-FFF2-40B4-BE49-F238E27FC236}">
                <a16:creationId xmlns:a16="http://schemas.microsoft.com/office/drawing/2014/main" id="{5DA95BD8-ECBE-4057-B078-3E1EC40BAAC3}"/>
              </a:ext>
            </a:extLst>
          </p:cNvPr>
          <p:cNvSpPr txBox="1">
            <a:spLocks noChangeArrowheads="1"/>
          </p:cNvSpPr>
          <p:nvPr/>
        </p:nvSpPr>
        <p:spPr bwMode="auto">
          <a:xfrm>
            <a:off x="138113" y="3225800"/>
            <a:ext cx="24701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First ½ roll </a:t>
            </a:r>
            <a:r>
              <a:rPr lang="de-DE" altLang="de-DE" sz="1600" b="1" dirty="0" err="1">
                <a:solidFill>
                  <a:srgbClr val="0000FF"/>
                </a:solidFill>
              </a:rPr>
              <a:t>integrated</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inside</a:t>
            </a:r>
            <a:r>
              <a:rPr lang="de-DE" altLang="de-DE" sz="1600" b="1" dirty="0">
                <a:solidFill>
                  <a:srgbClr val="0000FF"/>
                </a:solidFill>
              </a:rPr>
              <a:t>.</a:t>
            </a:r>
          </a:p>
        </p:txBody>
      </p:sp>
      <p:sp>
        <p:nvSpPr>
          <p:cNvPr id="73" name="Oval 101">
            <a:extLst>
              <a:ext uri="{FF2B5EF4-FFF2-40B4-BE49-F238E27FC236}">
                <a16:creationId xmlns:a16="http://schemas.microsoft.com/office/drawing/2014/main" id="{38426558-1817-4D1E-9A01-CE0C2F3A9723}"/>
              </a:ext>
            </a:extLst>
          </p:cNvPr>
          <p:cNvSpPr>
            <a:spLocks noChangeArrowheads="1"/>
          </p:cNvSpPr>
          <p:nvPr/>
        </p:nvSpPr>
        <p:spPr bwMode="auto">
          <a:xfrm>
            <a:off x="6443662" y="280036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4" name="Oval 101">
            <a:extLst>
              <a:ext uri="{FF2B5EF4-FFF2-40B4-BE49-F238E27FC236}">
                <a16:creationId xmlns:a16="http://schemas.microsoft.com/office/drawing/2014/main" id="{A2B848B5-9BAC-4197-A217-245DD5A43489}"/>
              </a:ext>
            </a:extLst>
          </p:cNvPr>
          <p:cNvSpPr>
            <a:spLocks noChangeArrowheads="1"/>
          </p:cNvSpPr>
          <p:nvPr/>
        </p:nvSpPr>
        <p:spPr bwMode="auto">
          <a:xfrm>
            <a:off x="4579764" y="193077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5" name="Oval 101">
            <a:extLst>
              <a:ext uri="{FF2B5EF4-FFF2-40B4-BE49-F238E27FC236}">
                <a16:creationId xmlns:a16="http://schemas.microsoft.com/office/drawing/2014/main" id="{DD2B2137-2BE0-4143-8135-589C91000CCF}"/>
              </a:ext>
            </a:extLst>
          </p:cNvPr>
          <p:cNvSpPr>
            <a:spLocks noChangeArrowheads="1"/>
          </p:cNvSpPr>
          <p:nvPr/>
        </p:nvSpPr>
        <p:spPr bwMode="auto">
          <a:xfrm>
            <a:off x="2590800" y="276202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6" name="Oval 101">
            <a:extLst>
              <a:ext uri="{FF2B5EF4-FFF2-40B4-BE49-F238E27FC236}">
                <a16:creationId xmlns:a16="http://schemas.microsoft.com/office/drawing/2014/main" id="{FD2D4DED-048D-45D3-80DC-2411BB38078E}"/>
              </a:ext>
            </a:extLst>
          </p:cNvPr>
          <p:cNvSpPr>
            <a:spLocks noChangeArrowheads="1"/>
          </p:cNvSpPr>
          <p:nvPr/>
        </p:nvSpPr>
        <p:spPr bwMode="auto">
          <a:xfrm>
            <a:off x="4505099" y="370053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 name="Textfeld 1">
            <a:extLst>
              <a:ext uri="{FF2B5EF4-FFF2-40B4-BE49-F238E27FC236}">
                <a16:creationId xmlns:a16="http://schemas.microsoft.com/office/drawing/2014/main" id="{039B0FD2-80C9-4366-B76C-4F061BAA2934}"/>
              </a:ext>
            </a:extLst>
          </p:cNvPr>
          <p:cNvSpPr txBox="1"/>
          <p:nvPr/>
        </p:nvSpPr>
        <p:spPr>
          <a:xfrm>
            <a:off x="1178850" y="2678211"/>
            <a:ext cx="1761887" cy="307777"/>
          </a:xfrm>
          <a:prstGeom prst="rect">
            <a:avLst/>
          </a:prstGeom>
          <a:noFill/>
        </p:spPr>
        <p:txBody>
          <a:bodyPr wrap="square" rtlCol="0">
            <a:spAutoFit/>
          </a:bodyPr>
          <a:lstStyle/>
          <a:p>
            <a:r>
              <a:rPr lang="de-DE" sz="1400" b="1" dirty="0"/>
              <a:t>plane </a:t>
            </a:r>
            <a:r>
              <a:rPr lang="de-DE" sz="1400" b="1" dirty="0" err="1"/>
              <a:t>inverted</a:t>
            </a:r>
            <a:endParaRPr lang="de-DE" sz="1400" b="1" dirty="0"/>
          </a:p>
        </p:txBody>
      </p:sp>
      <p:sp>
        <p:nvSpPr>
          <p:cNvPr id="78" name="Textfeld 77">
            <a:extLst>
              <a:ext uri="{FF2B5EF4-FFF2-40B4-BE49-F238E27FC236}">
                <a16:creationId xmlns:a16="http://schemas.microsoft.com/office/drawing/2014/main" id="{B222088D-BDDA-414D-B7AB-F5CD75157D0F}"/>
              </a:ext>
            </a:extLst>
          </p:cNvPr>
          <p:cNvSpPr txBox="1"/>
          <p:nvPr/>
        </p:nvSpPr>
        <p:spPr>
          <a:xfrm>
            <a:off x="6714166" y="2712011"/>
            <a:ext cx="1761887" cy="307777"/>
          </a:xfrm>
          <a:prstGeom prst="rect">
            <a:avLst/>
          </a:prstGeom>
          <a:noFill/>
        </p:spPr>
        <p:txBody>
          <a:bodyPr wrap="square" rtlCol="0">
            <a:spAutoFit/>
          </a:bodyPr>
          <a:lstStyle/>
          <a:p>
            <a:r>
              <a:rPr lang="de-DE" sz="1400" b="1" dirty="0"/>
              <a:t>plane </a:t>
            </a:r>
            <a:r>
              <a:rPr lang="de-DE" sz="1400" b="1" dirty="0" err="1"/>
              <a:t>upright</a:t>
            </a:r>
            <a:endParaRPr lang="de-DE" sz="1400" b="1" dirty="0"/>
          </a:p>
        </p:txBody>
      </p:sp>
      <p:grpSp>
        <p:nvGrpSpPr>
          <p:cNvPr id="79" name="Group 448">
            <a:extLst>
              <a:ext uri="{FF2B5EF4-FFF2-40B4-BE49-F238E27FC236}">
                <a16:creationId xmlns:a16="http://schemas.microsoft.com/office/drawing/2014/main" id="{47A988BE-02A9-4DDA-802F-99D2DD94EBB3}"/>
              </a:ext>
            </a:extLst>
          </p:cNvPr>
          <p:cNvGrpSpPr>
            <a:grpSpLocks/>
          </p:cNvGrpSpPr>
          <p:nvPr/>
        </p:nvGrpSpPr>
        <p:grpSpPr bwMode="auto">
          <a:xfrm rot="16200000">
            <a:off x="2322719" y="2543934"/>
            <a:ext cx="709612" cy="608013"/>
            <a:chOff x="4545" y="394"/>
            <a:chExt cx="392" cy="361"/>
          </a:xfrm>
        </p:grpSpPr>
        <p:sp>
          <p:nvSpPr>
            <p:cNvPr id="80" name="AutoShape 449">
              <a:extLst>
                <a:ext uri="{FF2B5EF4-FFF2-40B4-BE49-F238E27FC236}">
                  <a16:creationId xmlns:a16="http://schemas.microsoft.com/office/drawing/2014/main" id="{74B4B45B-463D-4C83-BDB9-432734AB2F48}"/>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81" name="Freeform 450">
              <a:extLst>
                <a:ext uri="{FF2B5EF4-FFF2-40B4-BE49-F238E27FC236}">
                  <a16:creationId xmlns:a16="http://schemas.microsoft.com/office/drawing/2014/main" id="{3C50CF6D-FD4C-410F-9A7F-FDD269B7894C}"/>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82" name="Freeform 451">
              <a:extLst>
                <a:ext uri="{FF2B5EF4-FFF2-40B4-BE49-F238E27FC236}">
                  <a16:creationId xmlns:a16="http://schemas.microsoft.com/office/drawing/2014/main" id="{0D3C15B0-CA17-47D9-B8A2-1E1B52FDF20F}"/>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83" name="Freeform 452">
              <a:extLst>
                <a:ext uri="{FF2B5EF4-FFF2-40B4-BE49-F238E27FC236}">
                  <a16:creationId xmlns:a16="http://schemas.microsoft.com/office/drawing/2014/main" id="{CBE7077C-63CE-44BD-BEE9-4A1F4AE15ADC}"/>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84" name="Freeform 453">
              <a:extLst>
                <a:ext uri="{FF2B5EF4-FFF2-40B4-BE49-F238E27FC236}">
                  <a16:creationId xmlns:a16="http://schemas.microsoft.com/office/drawing/2014/main" id="{BF30B01C-C19D-4906-A963-97E0F523C8D9}"/>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85" name="Freeform 454">
              <a:extLst>
                <a:ext uri="{FF2B5EF4-FFF2-40B4-BE49-F238E27FC236}">
                  <a16:creationId xmlns:a16="http://schemas.microsoft.com/office/drawing/2014/main" id="{88BA4DE1-5DC9-40D9-BC3F-6C7464B4CAF9}"/>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86" name="Line 455">
              <a:extLst>
                <a:ext uri="{FF2B5EF4-FFF2-40B4-BE49-F238E27FC236}">
                  <a16:creationId xmlns:a16="http://schemas.microsoft.com/office/drawing/2014/main" id="{D616738F-DF75-4E46-821D-D4C5A1BC72B4}"/>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pic>
        <p:nvPicPr>
          <p:cNvPr id="100" name="Picture 465" descr="messerflugflieger2">
            <a:extLst>
              <a:ext uri="{FF2B5EF4-FFF2-40B4-BE49-F238E27FC236}">
                <a16:creationId xmlns:a16="http://schemas.microsoft.com/office/drawing/2014/main" id="{5EBD9EB6-E984-484B-BC0A-A9572A6DB03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5907202" y="2172737"/>
            <a:ext cx="1071399" cy="13112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1" name="Textfeld 100">
            <a:extLst>
              <a:ext uri="{FF2B5EF4-FFF2-40B4-BE49-F238E27FC236}">
                <a16:creationId xmlns:a16="http://schemas.microsoft.com/office/drawing/2014/main" id="{4FFCF60E-7F7C-472E-AE1F-B1ECBB62E158}"/>
              </a:ext>
            </a:extLst>
          </p:cNvPr>
          <p:cNvSpPr txBox="1"/>
          <p:nvPr/>
        </p:nvSpPr>
        <p:spPr>
          <a:xfrm>
            <a:off x="3729546" y="1309991"/>
            <a:ext cx="2088522" cy="307777"/>
          </a:xfrm>
          <a:prstGeom prst="rect">
            <a:avLst/>
          </a:prstGeom>
          <a:noFill/>
        </p:spPr>
        <p:txBody>
          <a:bodyPr wrap="square" rtlCol="0">
            <a:spAutoFit/>
          </a:bodyPr>
          <a:lstStyle/>
          <a:p>
            <a:r>
              <a:rPr lang="de-DE" sz="1400" b="1" dirty="0"/>
              <a:t>plane in </a:t>
            </a:r>
            <a:r>
              <a:rPr lang="de-DE" sz="1400" b="1" dirty="0" err="1"/>
              <a:t>knife-edge</a:t>
            </a:r>
            <a:endParaRPr lang="de-DE" sz="1400" b="1" dirty="0"/>
          </a:p>
        </p:txBody>
      </p:sp>
    </p:spTree>
    <p:extLst>
      <p:ext uri="{BB962C8B-B14F-4D97-AF65-F5344CB8AC3E}">
        <p14:creationId xmlns:p14="http://schemas.microsoft.com/office/powerpoint/2010/main" val="277494804"/>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999"/>
                                          </p:stCondLst>
                                        </p:cTn>
                                        <p:tgtEl>
                                          <p:spTgt spid="205"/>
                                        </p:tgtEl>
                                        <p:attrNameLst>
                                          <p:attrName>style.visibility</p:attrName>
                                        </p:attrNameLst>
                                      </p:cBhvr>
                                      <p:to>
                                        <p:strVal val="hidden"/>
                                      </p:to>
                                    </p:set>
                                  </p:childTnLst>
                                </p:cTn>
                              </p:par>
                            </p:childTnLst>
                          </p:cTn>
                        </p:par>
                        <p:par>
                          <p:cTn id="7" fill="hold">
                            <p:stCondLst>
                              <p:cond delay="1000"/>
                            </p:stCondLst>
                            <p:childTnLst>
                              <p:par>
                                <p:cTn id="8" presetID="3" presetClass="entr" presetSubtype="10" fill="hold" nodeType="afterEffect">
                                  <p:stCondLst>
                                    <p:cond delay="0"/>
                                  </p:stCondLst>
                                  <p:childTnLst>
                                    <p:set>
                                      <p:cBhvr>
                                        <p:cTn id="9" dur="1" fill="hold">
                                          <p:stCondLst>
                                            <p:cond delay="0"/>
                                          </p:stCondLst>
                                        </p:cTn>
                                        <p:tgtEl>
                                          <p:spTgt spid="205"/>
                                        </p:tgtEl>
                                        <p:attrNameLst>
                                          <p:attrName>style.visibility</p:attrName>
                                        </p:attrNameLst>
                                      </p:cBhvr>
                                      <p:to>
                                        <p:strVal val="visible"/>
                                      </p:to>
                                    </p:set>
                                    <p:animEffect transition="in" filter="blinds(horizontal)">
                                      <p:cBhvr>
                                        <p:cTn id="10" dur="1000"/>
                                        <p:tgtEl>
                                          <p:spTgt spid="205"/>
                                        </p:tgtEl>
                                      </p:cBhvr>
                                    </p:animEffect>
                                  </p:childTnLst>
                                </p:cTn>
                              </p:par>
                            </p:childTnLst>
                          </p:cTn>
                        </p:par>
                        <p:par>
                          <p:cTn id="11" fill="hold">
                            <p:stCondLst>
                              <p:cond delay="2000"/>
                            </p:stCondLst>
                            <p:childTnLst>
                              <p:par>
                                <p:cTn id="12" presetID="3" presetClass="entr" presetSubtype="10" fill="hold" grpId="0" nodeType="after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blinds(horizontal)">
                                      <p:cBhvr>
                                        <p:cTn id="14" dur="1000"/>
                                        <p:tgtEl>
                                          <p:spTgt spid="68"/>
                                        </p:tgtEl>
                                      </p:cBhvr>
                                    </p:animEffect>
                                  </p:childTnLst>
                                </p:cTn>
                              </p:par>
                            </p:childTnLst>
                          </p:cTn>
                        </p:par>
                        <p:par>
                          <p:cTn id="15" fill="hold">
                            <p:stCondLst>
                              <p:cond delay="3000"/>
                            </p:stCondLst>
                            <p:childTnLst>
                              <p:par>
                                <p:cTn id="16" presetID="3" presetClass="entr" presetSubtype="10" fill="hold" grpId="0" nodeType="afterEffect">
                                  <p:stCondLst>
                                    <p:cond delay="0"/>
                                  </p:stCondLst>
                                  <p:childTnLst>
                                    <p:set>
                                      <p:cBhvr>
                                        <p:cTn id="17" dur="1" fill="hold">
                                          <p:stCondLst>
                                            <p:cond delay="0"/>
                                          </p:stCondLst>
                                        </p:cTn>
                                        <p:tgtEl>
                                          <p:spTgt spid="71"/>
                                        </p:tgtEl>
                                        <p:attrNameLst>
                                          <p:attrName>style.visibility</p:attrName>
                                        </p:attrNameLst>
                                      </p:cBhvr>
                                      <p:to>
                                        <p:strVal val="visible"/>
                                      </p:to>
                                    </p:set>
                                    <p:animEffect transition="in" filter="blinds(horizontal)">
                                      <p:cBhvr>
                                        <p:cTn id="18" dur="1000"/>
                                        <p:tgtEl>
                                          <p:spTgt spid="71"/>
                                        </p:tgtEl>
                                      </p:cBhvr>
                                    </p:animEffect>
                                  </p:childTnLst>
                                </p:cTn>
                              </p:par>
                            </p:childTnLst>
                          </p:cTn>
                        </p:par>
                        <p:par>
                          <p:cTn id="19" fill="hold">
                            <p:stCondLst>
                              <p:cond delay="4000"/>
                            </p:stCondLst>
                            <p:childTnLst>
                              <p:par>
                                <p:cTn id="20" presetID="3" presetClass="entr" presetSubtype="10" fill="hold" grpId="0" nodeType="afterEffect">
                                  <p:stCondLst>
                                    <p:cond delay="0"/>
                                  </p:stCondLst>
                                  <p:childTnLst>
                                    <p:set>
                                      <p:cBhvr>
                                        <p:cTn id="21" dur="1" fill="hold">
                                          <p:stCondLst>
                                            <p:cond delay="0"/>
                                          </p:stCondLst>
                                        </p:cTn>
                                        <p:tgtEl>
                                          <p:spTgt spid="70"/>
                                        </p:tgtEl>
                                        <p:attrNameLst>
                                          <p:attrName>style.visibility</p:attrName>
                                        </p:attrNameLst>
                                      </p:cBhvr>
                                      <p:to>
                                        <p:strVal val="visible"/>
                                      </p:to>
                                    </p:set>
                                    <p:animEffect transition="in" filter="blinds(horizontal)">
                                      <p:cBhvr>
                                        <p:cTn id="22" dur="1000"/>
                                        <p:tgtEl>
                                          <p:spTgt spid="70"/>
                                        </p:tgtEl>
                                      </p:cBhvr>
                                    </p:animEffect>
                                  </p:childTnLst>
                                </p:cTn>
                              </p:par>
                            </p:childTnLst>
                          </p:cTn>
                        </p:par>
                        <p:par>
                          <p:cTn id="23" fill="hold">
                            <p:stCondLst>
                              <p:cond delay="5000"/>
                            </p:stCondLst>
                            <p:childTnLst>
                              <p:par>
                                <p:cTn id="24" presetID="3" presetClass="entr" presetSubtype="10" fill="hold" grpId="0" nodeType="afterEffect">
                                  <p:stCondLst>
                                    <p:cond delay="0"/>
                                  </p:stCondLst>
                                  <p:childTnLst>
                                    <p:set>
                                      <p:cBhvr>
                                        <p:cTn id="25" dur="1" fill="hold">
                                          <p:stCondLst>
                                            <p:cond delay="0"/>
                                          </p:stCondLst>
                                        </p:cTn>
                                        <p:tgtEl>
                                          <p:spTgt spid="69"/>
                                        </p:tgtEl>
                                        <p:attrNameLst>
                                          <p:attrName>style.visibility</p:attrName>
                                        </p:attrNameLst>
                                      </p:cBhvr>
                                      <p:to>
                                        <p:strVal val="visible"/>
                                      </p:to>
                                    </p:set>
                                    <p:animEffect transition="in" filter="blinds(horizontal)">
                                      <p:cBhvr>
                                        <p:cTn id="26" dur="1000"/>
                                        <p:tgtEl>
                                          <p:spTgt spid="69"/>
                                        </p:tgtEl>
                                      </p:cBhvr>
                                    </p:animEffect>
                                  </p:childTnLst>
                                </p:cTn>
                              </p:par>
                            </p:childTnLst>
                          </p:cTn>
                        </p:par>
                        <p:par>
                          <p:cTn id="27" fill="hold">
                            <p:stCondLst>
                              <p:cond delay="6000"/>
                            </p:stCondLst>
                            <p:childTnLst>
                              <p:par>
                                <p:cTn id="28" presetID="3" presetClass="entr" presetSubtype="10" fill="hold" grpId="0" nodeType="afterEffect">
                                  <p:stCondLst>
                                    <p:cond delay="0"/>
                                  </p:stCondLst>
                                  <p:childTnLst>
                                    <p:set>
                                      <p:cBhvr>
                                        <p:cTn id="29" dur="1" fill="hold">
                                          <p:stCondLst>
                                            <p:cond delay="0"/>
                                          </p:stCondLst>
                                        </p:cTn>
                                        <p:tgtEl>
                                          <p:spTgt spid="67"/>
                                        </p:tgtEl>
                                        <p:attrNameLst>
                                          <p:attrName>style.visibility</p:attrName>
                                        </p:attrNameLst>
                                      </p:cBhvr>
                                      <p:to>
                                        <p:strVal val="visible"/>
                                      </p:to>
                                    </p:set>
                                    <p:animEffect transition="in" filter="blinds(horizontal)">
                                      <p:cBhvr>
                                        <p:cTn id="30" dur="1000"/>
                                        <p:tgtEl>
                                          <p:spTgt spid="67"/>
                                        </p:tgtEl>
                                      </p:cBhvr>
                                    </p:animEffect>
                                  </p:childTnLst>
                                </p:cTn>
                              </p:par>
                              <p:par>
                                <p:cTn id="31" presetID="1" presetClass="exit" presetSubtype="0" fill="hold" nodeType="withEffect">
                                  <p:stCondLst>
                                    <p:cond delay="0"/>
                                  </p:stCondLst>
                                  <p:childTnLst>
                                    <p:set>
                                      <p:cBhvr>
                                        <p:cTn id="32" dur="1" fill="hold">
                                          <p:stCondLst>
                                            <p:cond delay="999"/>
                                          </p:stCondLst>
                                        </p:cTn>
                                        <p:tgtEl>
                                          <p:spTgt spid="100"/>
                                        </p:tgtEl>
                                        <p:attrNameLst>
                                          <p:attrName>style.visibility</p:attrName>
                                        </p:attrNameLst>
                                      </p:cBhvr>
                                      <p:to>
                                        <p:strVal val="hidden"/>
                                      </p:to>
                                    </p:set>
                                  </p:childTnLst>
                                </p:cTn>
                              </p:par>
                            </p:childTnLst>
                          </p:cTn>
                        </p:par>
                        <p:par>
                          <p:cTn id="33" fill="hold">
                            <p:stCondLst>
                              <p:cond delay="7000"/>
                            </p:stCondLst>
                            <p:childTnLst>
                              <p:par>
                                <p:cTn id="34" presetID="3" presetClass="entr" presetSubtype="10" fill="hold" nodeType="afterEffect">
                                  <p:stCondLst>
                                    <p:cond delay="0"/>
                                  </p:stCondLst>
                                  <p:childTnLst>
                                    <p:set>
                                      <p:cBhvr>
                                        <p:cTn id="35" dur="1" fill="hold">
                                          <p:stCondLst>
                                            <p:cond delay="0"/>
                                          </p:stCondLst>
                                        </p:cTn>
                                        <p:tgtEl>
                                          <p:spTgt spid="100"/>
                                        </p:tgtEl>
                                        <p:attrNameLst>
                                          <p:attrName>style.visibility</p:attrName>
                                        </p:attrNameLst>
                                      </p:cBhvr>
                                      <p:to>
                                        <p:strVal val="visible"/>
                                      </p:to>
                                    </p:set>
                                    <p:animEffect transition="in" filter="blinds(horizontal)">
                                      <p:cBhvr>
                                        <p:cTn id="36" dur="10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utoUpdateAnimBg="0"/>
      <p:bldP spid="68" grpId="0" autoUpdateAnimBg="0"/>
      <p:bldP spid="69" grpId="0" autoUpdateAnimBg="0"/>
      <p:bldP spid="70" grpId="0"/>
      <p:bldP spid="71"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 name="Text Box 1144">
            <a:extLst>
              <a:ext uri="{FF2B5EF4-FFF2-40B4-BE49-F238E27FC236}">
                <a16:creationId xmlns:a16="http://schemas.microsoft.com/office/drawing/2014/main" id="{55B17EA1-C819-44EC-B457-5DB24A0C444C}"/>
              </a:ext>
            </a:extLst>
          </p:cNvPr>
          <p:cNvSpPr txBox="1">
            <a:spLocks noChangeArrowheads="1"/>
          </p:cNvSpPr>
          <p:nvPr/>
        </p:nvSpPr>
        <p:spPr bwMode="auto">
          <a:xfrm rot="2755911" flipH="1">
            <a:off x="3687809" y="2460333"/>
            <a:ext cx="892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a:t>
            </a:r>
          </a:p>
        </p:txBody>
      </p:sp>
      <p:sp>
        <p:nvSpPr>
          <p:cNvPr id="28675" name="Text Box 89">
            <a:extLst>
              <a:ext uri="{FF2B5EF4-FFF2-40B4-BE49-F238E27FC236}">
                <a16:creationId xmlns:a16="http://schemas.microsoft.com/office/drawing/2014/main" id="{5EAA5A03-8DED-48AE-A650-4C8EAC58B4E7}"/>
              </a:ext>
            </a:extLst>
          </p:cNvPr>
          <p:cNvSpPr txBox="1">
            <a:spLocks noChangeArrowheads="1"/>
          </p:cNvSpPr>
          <p:nvPr/>
        </p:nvSpPr>
        <p:spPr bwMode="auto">
          <a:xfrm>
            <a:off x="407988" y="6488113"/>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F-25.08.01</a:t>
            </a:r>
            <a:endParaRPr lang="de-DE" altLang="de-DE" dirty="0"/>
          </a:p>
        </p:txBody>
      </p:sp>
      <p:sp>
        <p:nvSpPr>
          <p:cNvPr id="28676" name="Text Box 401">
            <a:extLst>
              <a:ext uri="{FF2B5EF4-FFF2-40B4-BE49-F238E27FC236}">
                <a16:creationId xmlns:a16="http://schemas.microsoft.com/office/drawing/2014/main" id="{847F4F44-764A-4F82-B971-82911C0476E7}"/>
              </a:ext>
            </a:extLst>
          </p:cNvPr>
          <p:cNvSpPr txBox="1">
            <a:spLocks noChangeArrowheads="1"/>
          </p:cNvSpPr>
          <p:nvPr/>
        </p:nvSpPr>
        <p:spPr bwMode="auto">
          <a:xfrm>
            <a:off x="1595373" y="143004"/>
            <a:ext cx="7152010" cy="957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F-25.08 </a:t>
            </a:r>
            <a:r>
              <a:rPr lang="en-US" sz="2000" b="1" dirty="0"/>
              <a:t>Shark Fin with roll, two snap rolls in opposite 	  direction</a:t>
            </a:r>
            <a:endParaRPr lang="de-DE" altLang="de-DE" sz="2000" b="1" dirty="0"/>
          </a:p>
          <a:p>
            <a:pPr>
              <a:lnSpc>
                <a:spcPct val="85000"/>
              </a:lnSpc>
            </a:pPr>
            <a:endParaRPr lang="en-GB" altLang="de-DE" sz="2000" b="1" dirty="0"/>
          </a:p>
        </p:txBody>
      </p:sp>
      <p:sp>
        <p:nvSpPr>
          <p:cNvPr id="28677" name="Text Box 402">
            <a:extLst>
              <a:ext uri="{FF2B5EF4-FFF2-40B4-BE49-F238E27FC236}">
                <a16:creationId xmlns:a16="http://schemas.microsoft.com/office/drawing/2014/main" id="{476531A4-1EAA-4D23-8901-2D7F116A13B8}"/>
              </a:ext>
            </a:extLst>
          </p:cNvPr>
          <p:cNvSpPr txBox="1">
            <a:spLocks noChangeArrowheads="1"/>
          </p:cNvSpPr>
          <p:nvPr/>
        </p:nvSpPr>
        <p:spPr bwMode="auto">
          <a:xfrm>
            <a:off x="1525588" y="4924425"/>
            <a:ext cx="5343525" cy="1569660"/>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push trough a quarter loop into a vertical upline, perform a roll, push through a three eighths loop into a forty-five degree downline, perform consecutively two snap rolls in opposite direction, pull through a one eighth loop, exit upright. </a:t>
            </a:r>
            <a:endParaRPr lang="de-DE" altLang="de-DE" sz="1600" b="1" dirty="0"/>
          </a:p>
        </p:txBody>
      </p:sp>
      <p:grpSp>
        <p:nvGrpSpPr>
          <p:cNvPr id="118" name="Gruppieren 5">
            <a:extLst>
              <a:ext uri="{FF2B5EF4-FFF2-40B4-BE49-F238E27FC236}">
                <a16:creationId xmlns:a16="http://schemas.microsoft.com/office/drawing/2014/main" id="{1E88E849-7546-4555-B418-941081B4C3E1}"/>
              </a:ext>
            </a:extLst>
          </p:cNvPr>
          <p:cNvGrpSpPr>
            <a:grpSpLocks/>
          </p:cNvGrpSpPr>
          <p:nvPr/>
        </p:nvGrpSpPr>
        <p:grpSpPr bwMode="auto">
          <a:xfrm>
            <a:off x="1589045" y="1355725"/>
            <a:ext cx="4576805" cy="2959100"/>
            <a:chOff x="1589536" y="1738313"/>
            <a:chExt cx="4225477" cy="2576513"/>
          </a:xfrm>
        </p:grpSpPr>
        <p:sp>
          <p:nvSpPr>
            <p:cNvPr id="119" name="Arc 417">
              <a:extLst>
                <a:ext uri="{FF2B5EF4-FFF2-40B4-BE49-F238E27FC236}">
                  <a16:creationId xmlns:a16="http://schemas.microsoft.com/office/drawing/2014/main" id="{4EE96C85-0B9C-459C-A046-ECB5AE8D8921}"/>
                </a:ext>
              </a:extLst>
            </p:cNvPr>
            <p:cNvSpPr>
              <a:spLocks/>
            </p:cNvSpPr>
            <p:nvPr/>
          </p:nvSpPr>
          <p:spPr bwMode="auto">
            <a:xfrm flipH="1" flipV="1">
              <a:off x="4622801" y="3821113"/>
              <a:ext cx="328613" cy="412750"/>
            </a:xfrm>
            <a:custGeom>
              <a:avLst/>
              <a:gdLst>
                <a:gd name="T0" fmla="*/ 2147483646 w 16725"/>
                <a:gd name="T1" fmla="*/ 0 h 21358"/>
                <a:gd name="T2" fmla="*/ 2147483646 w 16725"/>
                <a:gd name="T3" fmla="*/ 2147483646 h 21358"/>
                <a:gd name="T4" fmla="*/ 0 w 16725"/>
                <a:gd name="T5" fmla="*/ 2147483646 h 21358"/>
                <a:gd name="T6" fmla="*/ 0 60000 65536"/>
                <a:gd name="T7" fmla="*/ 0 60000 65536"/>
                <a:gd name="T8" fmla="*/ 0 60000 65536"/>
              </a:gdLst>
              <a:ahLst/>
              <a:cxnLst>
                <a:cxn ang="T6">
                  <a:pos x="T0" y="T1"/>
                </a:cxn>
                <a:cxn ang="T7">
                  <a:pos x="T2" y="T3"/>
                </a:cxn>
                <a:cxn ang="T8">
                  <a:pos x="T4" y="T5"/>
                </a:cxn>
              </a:cxnLst>
              <a:rect l="0" t="0" r="r" b="b"/>
              <a:pathLst>
                <a:path w="16725" h="21358" fill="none" extrusionOk="0">
                  <a:moveTo>
                    <a:pt x="3222" y="-1"/>
                  </a:moveTo>
                  <a:cubicBezTo>
                    <a:pt x="8521" y="799"/>
                    <a:pt x="13333" y="3539"/>
                    <a:pt x="16724" y="7689"/>
                  </a:cubicBezTo>
                </a:path>
                <a:path w="16725" h="21358" stroke="0" extrusionOk="0">
                  <a:moveTo>
                    <a:pt x="3222" y="-1"/>
                  </a:moveTo>
                  <a:cubicBezTo>
                    <a:pt x="8521" y="799"/>
                    <a:pt x="13333" y="3539"/>
                    <a:pt x="16724" y="7689"/>
                  </a:cubicBezTo>
                  <a:lnTo>
                    <a:pt x="0" y="21358"/>
                  </a:lnTo>
                  <a:lnTo>
                    <a:pt x="3222"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0" name="Line 418">
              <a:extLst>
                <a:ext uri="{FF2B5EF4-FFF2-40B4-BE49-F238E27FC236}">
                  <a16:creationId xmlns:a16="http://schemas.microsoft.com/office/drawing/2014/main" id="{D5F6636E-CAC7-450F-8E66-9B527A51E25A}"/>
                </a:ext>
              </a:extLst>
            </p:cNvPr>
            <p:cNvSpPr>
              <a:spLocks noChangeShapeType="1"/>
            </p:cNvSpPr>
            <p:nvPr/>
          </p:nvSpPr>
          <p:spPr bwMode="auto">
            <a:xfrm flipH="1" flipV="1">
              <a:off x="2317751" y="1855788"/>
              <a:ext cx="2322513" cy="22494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21" name="Arc 419">
              <a:extLst>
                <a:ext uri="{FF2B5EF4-FFF2-40B4-BE49-F238E27FC236}">
                  <a16:creationId xmlns:a16="http://schemas.microsoft.com/office/drawing/2014/main" id="{E48AC4FA-C9DC-4B6F-9E29-C6A8E58D7F04}"/>
                </a:ext>
              </a:extLst>
            </p:cNvPr>
            <p:cNvSpPr>
              <a:spLocks/>
            </p:cNvSpPr>
            <p:nvPr/>
          </p:nvSpPr>
          <p:spPr bwMode="auto">
            <a:xfrm>
              <a:off x="1595438" y="1738313"/>
              <a:ext cx="754063" cy="417512"/>
            </a:xfrm>
            <a:custGeom>
              <a:avLst/>
              <a:gdLst>
                <a:gd name="T0" fmla="*/ 0 w 38300"/>
                <a:gd name="T1" fmla="*/ 2147483646 h 21600"/>
                <a:gd name="T2" fmla="*/ 2147483646 w 38300"/>
                <a:gd name="T3" fmla="*/ 2147483646 h 21600"/>
                <a:gd name="T4" fmla="*/ 2147483646 w 38300"/>
                <a:gd name="T5" fmla="*/ 2147483646 h 21600"/>
                <a:gd name="T6" fmla="*/ 0 60000 65536"/>
                <a:gd name="T7" fmla="*/ 0 60000 65536"/>
                <a:gd name="T8" fmla="*/ 0 60000 65536"/>
              </a:gdLst>
              <a:ahLst/>
              <a:cxnLst>
                <a:cxn ang="T6">
                  <a:pos x="T0" y="T1"/>
                </a:cxn>
                <a:cxn ang="T7">
                  <a:pos x="T2" y="T3"/>
                </a:cxn>
                <a:cxn ang="T8">
                  <a:pos x="T4" y="T5"/>
                </a:cxn>
              </a:cxnLst>
              <a:rect l="0" t="0" r="r" b="b"/>
              <a:pathLst>
                <a:path w="38300" h="21600" fill="none" extrusionOk="0">
                  <a:moveTo>
                    <a:pt x="0" y="20556"/>
                  </a:moveTo>
                  <a:cubicBezTo>
                    <a:pt x="557" y="9045"/>
                    <a:pt x="10051" y="0"/>
                    <a:pt x="21575" y="0"/>
                  </a:cubicBezTo>
                  <a:cubicBezTo>
                    <a:pt x="28057" y="0"/>
                    <a:pt x="34197" y="2911"/>
                    <a:pt x="38299" y="7931"/>
                  </a:cubicBezTo>
                </a:path>
                <a:path w="38300" h="21600" stroke="0" extrusionOk="0">
                  <a:moveTo>
                    <a:pt x="0" y="20556"/>
                  </a:moveTo>
                  <a:cubicBezTo>
                    <a:pt x="557" y="9045"/>
                    <a:pt x="10051" y="0"/>
                    <a:pt x="21575" y="0"/>
                  </a:cubicBezTo>
                  <a:cubicBezTo>
                    <a:pt x="28057" y="0"/>
                    <a:pt x="34197" y="2911"/>
                    <a:pt x="38299" y="7931"/>
                  </a:cubicBezTo>
                  <a:lnTo>
                    <a:pt x="21575" y="21600"/>
                  </a:lnTo>
                  <a:lnTo>
                    <a:pt x="0" y="20556"/>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2" name="Arc 420">
              <a:extLst>
                <a:ext uri="{FF2B5EF4-FFF2-40B4-BE49-F238E27FC236}">
                  <a16:creationId xmlns:a16="http://schemas.microsoft.com/office/drawing/2014/main" id="{D43776E9-DC3F-4FA6-B2E3-F2C4F5E86916}"/>
                </a:ext>
              </a:extLst>
            </p:cNvPr>
            <p:cNvSpPr>
              <a:spLocks/>
            </p:cNvSpPr>
            <p:nvPr/>
          </p:nvSpPr>
          <p:spPr bwMode="auto">
            <a:xfrm rot="-5775915">
              <a:off x="1585913" y="3862388"/>
              <a:ext cx="488950" cy="415925"/>
            </a:xfrm>
            <a:custGeom>
              <a:avLst/>
              <a:gdLst>
                <a:gd name="T0" fmla="*/ 0 w 23050"/>
                <a:gd name="T1" fmla="*/ 2147483646 h 21600"/>
                <a:gd name="T2" fmla="*/ 2147483646 w 23050"/>
                <a:gd name="T3" fmla="*/ 2147483646 h 21600"/>
                <a:gd name="T4" fmla="*/ 2147483646 w 23050"/>
                <a:gd name="T5" fmla="*/ 2147483646 h 21600"/>
                <a:gd name="T6" fmla="*/ 0 60000 65536"/>
                <a:gd name="T7" fmla="*/ 0 60000 65536"/>
                <a:gd name="T8" fmla="*/ 0 60000 65536"/>
              </a:gdLst>
              <a:ahLst/>
              <a:cxnLst>
                <a:cxn ang="T6">
                  <a:pos x="T0" y="T1"/>
                </a:cxn>
                <a:cxn ang="T7">
                  <a:pos x="T2" y="T3"/>
                </a:cxn>
                <a:cxn ang="T8">
                  <a:pos x="T4" y="T5"/>
                </a:cxn>
              </a:cxnLst>
              <a:rect l="0" t="0" r="r" b="b"/>
              <a:pathLst>
                <a:path w="23050" h="21600" fill="none" extrusionOk="0">
                  <a:moveTo>
                    <a:pt x="-1" y="17718"/>
                  </a:moveTo>
                  <a:cubicBezTo>
                    <a:pt x="1874" y="7456"/>
                    <a:pt x="10815" y="0"/>
                    <a:pt x="21248" y="0"/>
                  </a:cubicBezTo>
                  <a:cubicBezTo>
                    <a:pt x="21849" y="0"/>
                    <a:pt x="22450" y="25"/>
                    <a:pt x="23049" y="75"/>
                  </a:cubicBezTo>
                </a:path>
                <a:path w="23050" h="21600" stroke="0" extrusionOk="0">
                  <a:moveTo>
                    <a:pt x="-1" y="17718"/>
                  </a:moveTo>
                  <a:cubicBezTo>
                    <a:pt x="1874" y="7456"/>
                    <a:pt x="10815" y="0"/>
                    <a:pt x="21248" y="0"/>
                  </a:cubicBezTo>
                  <a:cubicBezTo>
                    <a:pt x="21849" y="0"/>
                    <a:pt x="22450" y="25"/>
                    <a:pt x="23049" y="75"/>
                  </a:cubicBezTo>
                  <a:lnTo>
                    <a:pt x="21248" y="21600"/>
                  </a:lnTo>
                  <a:lnTo>
                    <a:pt x="-1" y="17718"/>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3" name="Line 421">
              <a:extLst>
                <a:ext uri="{FF2B5EF4-FFF2-40B4-BE49-F238E27FC236}">
                  <a16:creationId xmlns:a16="http://schemas.microsoft.com/office/drawing/2014/main" id="{155D8624-CECB-42AC-BA8A-E17116F7A502}"/>
                </a:ext>
              </a:extLst>
            </p:cNvPr>
            <p:cNvSpPr>
              <a:spLocks noChangeShapeType="1"/>
            </p:cNvSpPr>
            <p:nvPr/>
          </p:nvSpPr>
          <p:spPr bwMode="auto">
            <a:xfrm flipH="1">
              <a:off x="4891088" y="4232910"/>
              <a:ext cx="923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24" name="Line 422">
              <a:extLst>
                <a:ext uri="{FF2B5EF4-FFF2-40B4-BE49-F238E27FC236}">
                  <a16:creationId xmlns:a16="http://schemas.microsoft.com/office/drawing/2014/main" id="{BFB1744C-4A2F-4799-A06A-279E0C8561DC}"/>
                </a:ext>
              </a:extLst>
            </p:cNvPr>
            <p:cNvSpPr>
              <a:spLocks noChangeShapeType="1"/>
            </p:cNvSpPr>
            <p:nvPr/>
          </p:nvSpPr>
          <p:spPr bwMode="auto">
            <a:xfrm flipH="1" flipV="1">
              <a:off x="1984058" y="4296410"/>
              <a:ext cx="21812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25" name="Line 423">
              <a:extLst>
                <a:ext uri="{FF2B5EF4-FFF2-40B4-BE49-F238E27FC236}">
                  <a16:creationId xmlns:a16="http://schemas.microsoft.com/office/drawing/2014/main" id="{6EC3A5F6-D7BD-41C4-B3F2-58B482C3F1C4}"/>
                </a:ext>
              </a:extLst>
            </p:cNvPr>
            <p:cNvSpPr>
              <a:spLocks noChangeShapeType="1"/>
            </p:cNvSpPr>
            <p:nvPr/>
          </p:nvSpPr>
          <p:spPr bwMode="auto">
            <a:xfrm flipH="1">
              <a:off x="1589536" y="2139950"/>
              <a:ext cx="0" cy="17033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6" name="AutoShape 437">
            <a:extLst>
              <a:ext uri="{FF2B5EF4-FFF2-40B4-BE49-F238E27FC236}">
                <a16:creationId xmlns:a16="http://schemas.microsoft.com/office/drawing/2014/main" id="{583ABFED-1A7E-499A-88F5-580C52F82831}"/>
              </a:ext>
            </a:extLst>
          </p:cNvPr>
          <p:cNvSpPr>
            <a:spLocks noChangeArrowheads="1"/>
          </p:cNvSpPr>
          <p:nvPr/>
        </p:nvSpPr>
        <p:spPr bwMode="auto">
          <a:xfrm>
            <a:off x="5538788" y="414972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27" name="AutoShape 451">
            <a:extLst>
              <a:ext uri="{FF2B5EF4-FFF2-40B4-BE49-F238E27FC236}">
                <a16:creationId xmlns:a16="http://schemas.microsoft.com/office/drawing/2014/main" id="{9D192923-4E4D-4FEA-8384-E85E892763EC}"/>
              </a:ext>
            </a:extLst>
          </p:cNvPr>
          <p:cNvSpPr>
            <a:spLocks noChangeArrowheads="1"/>
          </p:cNvSpPr>
          <p:nvPr/>
        </p:nvSpPr>
        <p:spPr bwMode="auto">
          <a:xfrm flipH="1" flipV="1">
            <a:off x="3802063" y="4208463"/>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29" name="Group 403">
            <a:extLst>
              <a:ext uri="{FF2B5EF4-FFF2-40B4-BE49-F238E27FC236}">
                <a16:creationId xmlns:a16="http://schemas.microsoft.com/office/drawing/2014/main" id="{11CB948E-D8F0-43F3-A1EE-97909D53A6D6}"/>
              </a:ext>
            </a:extLst>
          </p:cNvPr>
          <p:cNvGrpSpPr>
            <a:grpSpLocks/>
          </p:cNvGrpSpPr>
          <p:nvPr/>
        </p:nvGrpSpPr>
        <p:grpSpPr bwMode="auto">
          <a:xfrm rot="-5400000" flipH="1" flipV="1">
            <a:off x="4409282" y="4045744"/>
            <a:ext cx="311150" cy="490537"/>
            <a:chOff x="2820" y="264"/>
            <a:chExt cx="420" cy="1452"/>
          </a:xfrm>
        </p:grpSpPr>
        <p:sp>
          <p:nvSpPr>
            <p:cNvPr id="130" name="Line 404">
              <a:extLst>
                <a:ext uri="{FF2B5EF4-FFF2-40B4-BE49-F238E27FC236}">
                  <a16:creationId xmlns:a16="http://schemas.microsoft.com/office/drawing/2014/main" id="{69706C92-01E2-47F2-A97B-6672B414F963}"/>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1" name="Group 405">
              <a:extLst>
                <a:ext uri="{FF2B5EF4-FFF2-40B4-BE49-F238E27FC236}">
                  <a16:creationId xmlns:a16="http://schemas.microsoft.com/office/drawing/2014/main" id="{4D6509ED-E2CD-4E9B-AFC6-74FF34DD1D13}"/>
                </a:ext>
              </a:extLst>
            </p:cNvPr>
            <p:cNvGrpSpPr>
              <a:grpSpLocks/>
            </p:cNvGrpSpPr>
            <p:nvPr/>
          </p:nvGrpSpPr>
          <p:grpSpPr bwMode="auto">
            <a:xfrm>
              <a:off x="2940" y="264"/>
              <a:ext cx="300" cy="1452"/>
              <a:chOff x="2940" y="264"/>
              <a:chExt cx="300" cy="1452"/>
            </a:xfrm>
          </p:grpSpPr>
          <p:grpSp>
            <p:nvGrpSpPr>
              <p:cNvPr id="132" name="Group 406">
                <a:extLst>
                  <a:ext uri="{FF2B5EF4-FFF2-40B4-BE49-F238E27FC236}">
                    <a16:creationId xmlns:a16="http://schemas.microsoft.com/office/drawing/2014/main" id="{F63FAC94-48E3-4465-A4DD-FC306E8F6758}"/>
                  </a:ext>
                </a:extLst>
              </p:cNvPr>
              <p:cNvGrpSpPr>
                <a:grpSpLocks/>
              </p:cNvGrpSpPr>
              <p:nvPr/>
            </p:nvGrpSpPr>
            <p:grpSpPr bwMode="auto">
              <a:xfrm>
                <a:off x="2940" y="264"/>
                <a:ext cx="252" cy="1368"/>
                <a:chOff x="3024" y="732"/>
                <a:chExt cx="252" cy="1368"/>
              </a:xfrm>
            </p:grpSpPr>
            <p:grpSp>
              <p:nvGrpSpPr>
                <p:cNvPr id="135" name="Group 407">
                  <a:extLst>
                    <a:ext uri="{FF2B5EF4-FFF2-40B4-BE49-F238E27FC236}">
                      <a16:creationId xmlns:a16="http://schemas.microsoft.com/office/drawing/2014/main" id="{DC66893B-E61B-40EA-9A1C-61400B17986E}"/>
                    </a:ext>
                  </a:extLst>
                </p:cNvPr>
                <p:cNvGrpSpPr>
                  <a:grpSpLocks/>
                </p:cNvGrpSpPr>
                <p:nvPr/>
              </p:nvGrpSpPr>
              <p:grpSpPr bwMode="auto">
                <a:xfrm>
                  <a:off x="3024" y="732"/>
                  <a:ext cx="252" cy="1368"/>
                  <a:chOff x="3168" y="1008"/>
                  <a:chExt cx="484" cy="2448"/>
                </a:xfrm>
              </p:grpSpPr>
              <p:grpSp>
                <p:nvGrpSpPr>
                  <p:cNvPr id="137" name="Group 408">
                    <a:extLst>
                      <a:ext uri="{FF2B5EF4-FFF2-40B4-BE49-F238E27FC236}">
                        <a16:creationId xmlns:a16="http://schemas.microsoft.com/office/drawing/2014/main" id="{E5F4173C-D992-459C-9E0D-3A9FA5E61CF8}"/>
                      </a:ext>
                    </a:extLst>
                  </p:cNvPr>
                  <p:cNvGrpSpPr>
                    <a:grpSpLocks/>
                  </p:cNvGrpSpPr>
                  <p:nvPr/>
                </p:nvGrpSpPr>
                <p:grpSpPr bwMode="auto">
                  <a:xfrm>
                    <a:off x="3168" y="1008"/>
                    <a:ext cx="484" cy="2448"/>
                    <a:chOff x="2256" y="864"/>
                    <a:chExt cx="532" cy="2448"/>
                  </a:xfrm>
                </p:grpSpPr>
                <p:sp>
                  <p:nvSpPr>
                    <p:cNvPr id="140" name="Freeform 409">
                      <a:extLst>
                        <a:ext uri="{FF2B5EF4-FFF2-40B4-BE49-F238E27FC236}">
                          <a16:creationId xmlns:a16="http://schemas.microsoft.com/office/drawing/2014/main" id="{DB9B6DB6-13B9-4BC3-AC37-A7DFB642821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499569114 w 1153"/>
                        <a:gd name="T41" fmla="*/ 2147483646 h 204"/>
                        <a:gd name="T42" fmla="*/ 262764326 w 1153"/>
                        <a:gd name="T43" fmla="*/ 2147483646 h 204"/>
                        <a:gd name="T44" fmla="*/ 123761139 w 1153"/>
                        <a:gd name="T45" fmla="*/ 2147483646 h 204"/>
                        <a:gd name="T46" fmla="*/ 0 w 1153"/>
                        <a:gd name="T47" fmla="*/ 2147483646 h 204"/>
                        <a:gd name="T48" fmla="*/ 472099384 w 1153"/>
                        <a:gd name="T49" fmla="*/ 2147483646 h 204"/>
                        <a:gd name="T50" fmla="*/ 595512801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1" name="Freeform 410">
                      <a:extLst>
                        <a:ext uri="{FF2B5EF4-FFF2-40B4-BE49-F238E27FC236}">
                          <a16:creationId xmlns:a16="http://schemas.microsoft.com/office/drawing/2014/main" id="{162373D7-E047-49E3-8977-B01D0201C8D1}"/>
                        </a:ext>
                      </a:extLst>
                    </p:cNvPr>
                    <p:cNvSpPr>
                      <a:spLocks/>
                    </p:cNvSpPr>
                    <p:nvPr/>
                  </p:nvSpPr>
                  <p:spPr bwMode="auto">
                    <a:xfrm rot="5389413">
                      <a:off x="2332" y="2426"/>
                      <a:ext cx="539" cy="173"/>
                    </a:xfrm>
                    <a:custGeom>
                      <a:avLst/>
                      <a:gdLst>
                        <a:gd name="T0" fmla="*/ 0 w 247"/>
                        <a:gd name="T1" fmla="*/ 2147483646 h 69"/>
                        <a:gd name="T2" fmla="*/ 941597513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8" name="Freeform 411">
                    <a:extLst>
                      <a:ext uri="{FF2B5EF4-FFF2-40B4-BE49-F238E27FC236}">
                        <a16:creationId xmlns:a16="http://schemas.microsoft.com/office/drawing/2014/main" id="{AD172C50-9793-48A7-8D45-9E55C5D5AF8A}"/>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9" name="Freeform 412">
                    <a:extLst>
                      <a:ext uri="{FF2B5EF4-FFF2-40B4-BE49-F238E27FC236}">
                        <a16:creationId xmlns:a16="http://schemas.microsoft.com/office/drawing/2014/main" id="{B8C15AE0-94A0-417F-8EFD-42CEBB8BE66E}"/>
                      </a:ext>
                    </a:extLst>
                  </p:cNvPr>
                  <p:cNvSpPr>
                    <a:spLocks/>
                  </p:cNvSpPr>
                  <p:nvPr/>
                </p:nvSpPr>
                <p:spPr bwMode="auto">
                  <a:xfrm rot="16173530" flipH="1">
                    <a:off x="3167" y="1271"/>
                    <a:ext cx="289" cy="47"/>
                  </a:xfrm>
                  <a:custGeom>
                    <a:avLst/>
                    <a:gdLst>
                      <a:gd name="T0" fmla="*/ 0 w 293"/>
                      <a:gd name="T1" fmla="*/ 56515 h 33"/>
                      <a:gd name="T2" fmla="*/ 0 w 293"/>
                      <a:gd name="T3" fmla="*/ 54976 h 33"/>
                      <a:gd name="T4" fmla="*/ 82 w 293"/>
                      <a:gd name="T5" fmla="*/ 15597 h 33"/>
                      <a:gd name="T6" fmla="*/ 99 w 293"/>
                      <a:gd name="T7" fmla="*/ 7689 h 33"/>
                      <a:gd name="T8" fmla="*/ 113 w 293"/>
                      <a:gd name="T9" fmla="*/ 7689 h 33"/>
                      <a:gd name="T10" fmla="*/ 133 w 293"/>
                      <a:gd name="T11" fmla="*/ 0 h 33"/>
                      <a:gd name="T12" fmla="*/ 145 w 293"/>
                      <a:gd name="T13" fmla="*/ 0 h 33"/>
                      <a:gd name="T14" fmla="*/ 161 w 293"/>
                      <a:gd name="T15" fmla="*/ 7689 h 33"/>
                      <a:gd name="T16" fmla="*/ 174 w 293"/>
                      <a:gd name="T17" fmla="*/ 10951 h 33"/>
                      <a:gd name="T18" fmla="*/ 187 w 293"/>
                      <a:gd name="T19" fmla="*/ 15597 h 33"/>
                      <a:gd name="T20" fmla="*/ 196 w 293"/>
                      <a:gd name="T21" fmla="*/ 23180 h 33"/>
                      <a:gd name="T22" fmla="*/ 204 w 293"/>
                      <a:gd name="T23" fmla="*/ 31638 h 33"/>
                      <a:gd name="T24" fmla="*/ 210 w 293"/>
                      <a:gd name="T25" fmla="*/ 39681 h 33"/>
                      <a:gd name="T26" fmla="*/ 213 w 293"/>
                      <a:gd name="T27" fmla="*/ 47020 h 33"/>
                      <a:gd name="T28" fmla="*/ 214 w 293"/>
                      <a:gd name="T29" fmla="*/ 56515 h 33"/>
                      <a:gd name="T30" fmla="*/ 213 w 293"/>
                      <a:gd name="T31" fmla="*/ 64176 h 33"/>
                      <a:gd name="T32" fmla="*/ 210 w 293"/>
                      <a:gd name="T33" fmla="*/ 74343 h 33"/>
                      <a:gd name="T34" fmla="*/ 204 w 293"/>
                      <a:gd name="T35" fmla="*/ 80491 h 33"/>
                      <a:gd name="T36" fmla="*/ 196 w 293"/>
                      <a:gd name="T37" fmla="*/ 91402 h 33"/>
                      <a:gd name="T38" fmla="*/ 187 w 293"/>
                      <a:gd name="T39" fmla="*/ 97320 h 33"/>
                      <a:gd name="T40" fmla="*/ 174 w 293"/>
                      <a:gd name="T41" fmla="*/ 102923 h 33"/>
                      <a:gd name="T42" fmla="*/ 161 w 293"/>
                      <a:gd name="T43" fmla="*/ 110899 h 33"/>
                      <a:gd name="T44" fmla="*/ 145 w 293"/>
                      <a:gd name="T45" fmla="*/ 111517 h 33"/>
                      <a:gd name="T46" fmla="*/ 134 w 293"/>
                      <a:gd name="T47" fmla="*/ 111517 h 33"/>
                      <a:gd name="T48" fmla="*/ 113 w 293"/>
                      <a:gd name="T49" fmla="*/ 111517 h 33"/>
                      <a:gd name="T50" fmla="*/ 99 w 293"/>
                      <a:gd name="T51" fmla="*/ 110899 h 33"/>
                      <a:gd name="T52" fmla="*/ 82 w 293"/>
                      <a:gd name="T53" fmla="*/ 97320 h 33"/>
                      <a:gd name="T54" fmla="*/ 0 w 293"/>
                      <a:gd name="T55" fmla="*/ 56515 h 33"/>
                      <a:gd name="T56" fmla="*/ 0 w 293"/>
                      <a:gd name="T57" fmla="*/ 56515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6" name="Line 413">
                  <a:extLst>
                    <a:ext uri="{FF2B5EF4-FFF2-40B4-BE49-F238E27FC236}">
                      <a16:creationId xmlns:a16="http://schemas.microsoft.com/office/drawing/2014/main" id="{B5D0DDEA-5034-4E08-9697-835A12D666E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3" name="AutoShape 414">
                <a:extLst>
                  <a:ext uri="{FF2B5EF4-FFF2-40B4-BE49-F238E27FC236}">
                    <a16:creationId xmlns:a16="http://schemas.microsoft.com/office/drawing/2014/main" id="{ED45D8AE-1A72-48A5-827F-65C0AA054C3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34" name="Line 415">
                <a:extLst>
                  <a:ext uri="{FF2B5EF4-FFF2-40B4-BE49-F238E27FC236}">
                    <a16:creationId xmlns:a16="http://schemas.microsoft.com/office/drawing/2014/main" id="{A7CCBBBD-58D6-45FA-86F9-1CC0E334642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45" name="Group 554">
            <a:extLst>
              <a:ext uri="{FF2B5EF4-FFF2-40B4-BE49-F238E27FC236}">
                <a16:creationId xmlns:a16="http://schemas.microsoft.com/office/drawing/2014/main" id="{C1C223A9-CD7E-43A7-BD34-B64D060AB7E1}"/>
              </a:ext>
            </a:extLst>
          </p:cNvPr>
          <p:cNvGrpSpPr>
            <a:grpSpLocks/>
          </p:cNvGrpSpPr>
          <p:nvPr/>
        </p:nvGrpSpPr>
        <p:grpSpPr bwMode="auto">
          <a:xfrm rot="5132664" flipH="1" flipV="1">
            <a:off x="6214269" y="3980656"/>
            <a:ext cx="311150" cy="490538"/>
            <a:chOff x="2820" y="264"/>
            <a:chExt cx="420" cy="1452"/>
          </a:xfrm>
        </p:grpSpPr>
        <p:sp>
          <p:nvSpPr>
            <p:cNvPr id="146" name="Line 555">
              <a:extLst>
                <a:ext uri="{FF2B5EF4-FFF2-40B4-BE49-F238E27FC236}">
                  <a16:creationId xmlns:a16="http://schemas.microsoft.com/office/drawing/2014/main" id="{20199208-F6FE-46B3-93D9-B86E7DA5B4F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7" name="Group 556">
              <a:extLst>
                <a:ext uri="{FF2B5EF4-FFF2-40B4-BE49-F238E27FC236}">
                  <a16:creationId xmlns:a16="http://schemas.microsoft.com/office/drawing/2014/main" id="{517CC6BE-5743-42B1-B19F-BF1A035D5761}"/>
                </a:ext>
              </a:extLst>
            </p:cNvPr>
            <p:cNvGrpSpPr>
              <a:grpSpLocks/>
            </p:cNvGrpSpPr>
            <p:nvPr/>
          </p:nvGrpSpPr>
          <p:grpSpPr bwMode="auto">
            <a:xfrm>
              <a:off x="2940" y="264"/>
              <a:ext cx="300" cy="1452"/>
              <a:chOff x="2940" y="264"/>
              <a:chExt cx="300" cy="1452"/>
            </a:xfrm>
          </p:grpSpPr>
          <p:grpSp>
            <p:nvGrpSpPr>
              <p:cNvPr id="148" name="Group 557">
                <a:extLst>
                  <a:ext uri="{FF2B5EF4-FFF2-40B4-BE49-F238E27FC236}">
                    <a16:creationId xmlns:a16="http://schemas.microsoft.com/office/drawing/2014/main" id="{AC442B6A-977A-4E23-99B5-FF0003292568}"/>
                  </a:ext>
                </a:extLst>
              </p:cNvPr>
              <p:cNvGrpSpPr>
                <a:grpSpLocks/>
              </p:cNvGrpSpPr>
              <p:nvPr/>
            </p:nvGrpSpPr>
            <p:grpSpPr bwMode="auto">
              <a:xfrm>
                <a:off x="2940" y="264"/>
                <a:ext cx="252" cy="1368"/>
                <a:chOff x="3024" y="732"/>
                <a:chExt cx="252" cy="1368"/>
              </a:xfrm>
            </p:grpSpPr>
            <p:grpSp>
              <p:nvGrpSpPr>
                <p:cNvPr id="151" name="Group 558">
                  <a:extLst>
                    <a:ext uri="{FF2B5EF4-FFF2-40B4-BE49-F238E27FC236}">
                      <a16:creationId xmlns:a16="http://schemas.microsoft.com/office/drawing/2014/main" id="{313577D2-61D0-4C26-AFF8-4151A1FB1FB5}"/>
                    </a:ext>
                  </a:extLst>
                </p:cNvPr>
                <p:cNvGrpSpPr>
                  <a:grpSpLocks/>
                </p:cNvGrpSpPr>
                <p:nvPr/>
              </p:nvGrpSpPr>
              <p:grpSpPr bwMode="auto">
                <a:xfrm>
                  <a:off x="3024" y="732"/>
                  <a:ext cx="252" cy="1368"/>
                  <a:chOff x="3168" y="1008"/>
                  <a:chExt cx="484" cy="2448"/>
                </a:xfrm>
              </p:grpSpPr>
              <p:grpSp>
                <p:nvGrpSpPr>
                  <p:cNvPr id="153" name="Group 559">
                    <a:extLst>
                      <a:ext uri="{FF2B5EF4-FFF2-40B4-BE49-F238E27FC236}">
                        <a16:creationId xmlns:a16="http://schemas.microsoft.com/office/drawing/2014/main" id="{A007A4D8-4404-4B35-953E-22C7760920EA}"/>
                      </a:ext>
                    </a:extLst>
                  </p:cNvPr>
                  <p:cNvGrpSpPr>
                    <a:grpSpLocks/>
                  </p:cNvGrpSpPr>
                  <p:nvPr/>
                </p:nvGrpSpPr>
                <p:grpSpPr bwMode="auto">
                  <a:xfrm>
                    <a:off x="3168" y="1008"/>
                    <a:ext cx="484" cy="2448"/>
                    <a:chOff x="2256" y="864"/>
                    <a:chExt cx="532" cy="2448"/>
                  </a:xfrm>
                </p:grpSpPr>
                <p:sp>
                  <p:nvSpPr>
                    <p:cNvPr id="156" name="Freeform 560">
                      <a:extLst>
                        <a:ext uri="{FF2B5EF4-FFF2-40B4-BE49-F238E27FC236}">
                          <a16:creationId xmlns:a16="http://schemas.microsoft.com/office/drawing/2014/main" id="{84A29F45-4036-4503-A464-A640EF75A3F9}"/>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499569114 w 1153"/>
                        <a:gd name="T41" fmla="*/ 2147483646 h 204"/>
                        <a:gd name="T42" fmla="*/ 262764326 w 1153"/>
                        <a:gd name="T43" fmla="*/ 2147483646 h 204"/>
                        <a:gd name="T44" fmla="*/ 123761139 w 1153"/>
                        <a:gd name="T45" fmla="*/ 2147483646 h 204"/>
                        <a:gd name="T46" fmla="*/ 0 w 1153"/>
                        <a:gd name="T47" fmla="*/ 2147483646 h 204"/>
                        <a:gd name="T48" fmla="*/ 472099384 w 1153"/>
                        <a:gd name="T49" fmla="*/ 2147483646 h 204"/>
                        <a:gd name="T50" fmla="*/ 595512801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7" name="Freeform 561">
                      <a:extLst>
                        <a:ext uri="{FF2B5EF4-FFF2-40B4-BE49-F238E27FC236}">
                          <a16:creationId xmlns:a16="http://schemas.microsoft.com/office/drawing/2014/main" id="{95B24B3F-1B77-4C54-AD96-EACA27F422F3}"/>
                        </a:ext>
                      </a:extLst>
                    </p:cNvPr>
                    <p:cNvSpPr>
                      <a:spLocks/>
                    </p:cNvSpPr>
                    <p:nvPr/>
                  </p:nvSpPr>
                  <p:spPr bwMode="auto">
                    <a:xfrm rot="5389413">
                      <a:off x="2332" y="2426"/>
                      <a:ext cx="539" cy="173"/>
                    </a:xfrm>
                    <a:custGeom>
                      <a:avLst/>
                      <a:gdLst>
                        <a:gd name="T0" fmla="*/ 0 w 247"/>
                        <a:gd name="T1" fmla="*/ 2147483646 h 69"/>
                        <a:gd name="T2" fmla="*/ 941597513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4" name="Freeform 562">
                    <a:extLst>
                      <a:ext uri="{FF2B5EF4-FFF2-40B4-BE49-F238E27FC236}">
                        <a16:creationId xmlns:a16="http://schemas.microsoft.com/office/drawing/2014/main" id="{380C7636-EA51-4518-BD31-4BC31C793277}"/>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5" name="Freeform 563">
                    <a:extLst>
                      <a:ext uri="{FF2B5EF4-FFF2-40B4-BE49-F238E27FC236}">
                        <a16:creationId xmlns:a16="http://schemas.microsoft.com/office/drawing/2014/main" id="{3AA4A770-FD06-4BEF-991E-522D341591E5}"/>
                      </a:ext>
                    </a:extLst>
                  </p:cNvPr>
                  <p:cNvSpPr>
                    <a:spLocks/>
                  </p:cNvSpPr>
                  <p:nvPr/>
                </p:nvSpPr>
                <p:spPr bwMode="auto">
                  <a:xfrm rot="16173530" flipH="1">
                    <a:off x="3167" y="1271"/>
                    <a:ext cx="289" cy="47"/>
                  </a:xfrm>
                  <a:custGeom>
                    <a:avLst/>
                    <a:gdLst>
                      <a:gd name="T0" fmla="*/ 0 w 293"/>
                      <a:gd name="T1" fmla="*/ 56515 h 33"/>
                      <a:gd name="T2" fmla="*/ 0 w 293"/>
                      <a:gd name="T3" fmla="*/ 54976 h 33"/>
                      <a:gd name="T4" fmla="*/ 82 w 293"/>
                      <a:gd name="T5" fmla="*/ 15597 h 33"/>
                      <a:gd name="T6" fmla="*/ 99 w 293"/>
                      <a:gd name="T7" fmla="*/ 7689 h 33"/>
                      <a:gd name="T8" fmla="*/ 113 w 293"/>
                      <a:gd name="T9" fmla="*/ 7689 h 33"/>
                      <a:gd name="T10" fmla="*/ 133 w 293"/>
                      <a:gd name="T11" fmla="*/ 0 h 33"/>
                      <a:gd name="T12" fmla="*/ 145 w 293"/>
                      <a:gd name="T13" fmla="*/ 0 h 33"/>
                      <a:gd name="T14" fmla="*/ 161 w 293"/>
                      <a:gd name="T15" fmla="*/ 7689 h 33"/>
                      <a:gd name="T16" fmla="*/ 174 w 293"/>
                      <a:gd name="T17" fmla="*/ 10951 h 33"/>
                      <a:gd name="T18" fmla="*/ 187 w 293"/>
                      <a:gd name="T19" fmla="*/ 15597 h 33"/>
                      <a:gd name="T20" fmla="*/ 196 w 293"/>
                      <a:gd name="T21" fmla="*/ 23180 h 33"/>
                      <a:gd name="T22" fmla="*/ 204 w 293"/>
                      <a:gd name="T23" fmla="*/ 31638 h 33"/>
                      <a:gd name="T24" fmla="*/ 210 w 293"/>
                      <a:gd name="T25" fmla="*/ 39681 h 33"/>
                      <a:gd name="T26" fmla="*/ 213 w 293"/>
                      <a:gd name="T27" fmla="*/ 47020 h 33"/>
                      <a:gd name="T28" fmla="*/ 214 w 293"/>
                      <a:gd name="T29" fmla="*/ 56515 h 33"/>
                      <a:gd name="T30" fmla="*/ 213 w 293"/>
                      <a:gd name="T31" fmla="*/ 64176 h 33"/>
                      <a:gd name="T32" fmla="*/ 210 w 293"/>
                      <a:gd name="T33" fmla="*/ 74343 h 33"/>
                      <a:gd name="T34" fmla="*/ 204 w 293"/>
                      <a:gd name="T35" fmla="*/ 80491 h 33"/>
                      <a:gd name="T36" fmla="*/ 196 w 293"/>
                      <a:gd name="T37" fmla="*/ 91402 h 33"/>
                      <a:gd name="T38" fmla="*/ 187 w 293"/>
                      <a:gd name="T39" fmla="*/ 97320 h 33"/>
                      <a:gd name="T40" fmla="*/ 174 w 293"/>
                      <a:gd name="T41" fmla="*/ 102923 h 33"/>
                      <a:gd name="T42" fmla="*/ 161 w 293"/>
                      <a:gd name="T43" fmla="*/ 110899 h 33"/>
                      <a:gd name="T44" fmla="*/ 145 w 293"/>
                      <a:gd name="T45" fmla="*/ 111517 h 33"/>
                      <a:gd name="T46" fmla="*/ 134 w 293"/>
                      <a:gd name="T47" fmla="*/ 111517 h 33"/>
                      <a:gd name="T48" fmla="*/ 113 w 293"/>
                      <a:gd name="T49" fmla="*/ 111517 h 33"/>
                      <a:gd name="T50" fmla="*/ 99 w 293"/>
                      <a:gd name="T51" fmla="*/ 110899 h 33"/>
                      <a:gd name="T52" fmla="*/ 82 w 293"/>
                      <a:gd name="T53" fmla="*/ 97320 h 33"/>
                      <a:gd name="T54" fmla="*/ 0 w 293"/>
                      <a:gd name="T55" fmla="*/ 56515 h 33"/>
                      <a:gd name="T56" fmla="*/ 0 w 293"/>
                      <a:gd name="T57" fmla="*/ 56515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2" name="Line 564">
                  <a:extLst>
                    <a:ext uri="{FF2B5EF4-FFF2-40B4-BE49-F238E27FC236}">
                      <a16:creationId xmlns:a16="http://schemas.microsoft.com/office/drawing/2014/main" id="{384276C1-B0C2-44E2-ABF1-79AAB096B8D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9" name="AutoShape 565">
                <a:extLst>
                  <a:ext uri="{FF2B5EF4-FFF2-40B4-BE49-F238E27FC236}">
                    <a16:creationId xmlns:a16="http://schemas.microsoft.com/office/drawing/2014/main" id="{0DE8DD6C-3ED6-477A-9C38-670BA59010D7}"/>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50" name="Line 566">
                <a:extLst>
                  <a:ext uri="{FF2B5EF4-FFF2-40B4-BE49-F238E27FC236}">
                    <a16:creationId xmlns:a16="http://schemas.microsoft.com/office/drawing/2014/main" id="{197969DE-0523-497D-8C94-C1C73B1F920E}"/>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61" name="Group 498">
            <a:extLst>
              <a:ext uri="{FF2B5EF4-FFF2-40B4-BE49-F238E27FC236}">
                <a16:creationId xmlns:a16="http://schemas.microsoft.com/office/drawing/2014/main" id="{57F5798D-4EF7-42AE-B2B0-EC9BD746C899}"/>
              </a:ext>
            </a:extLst>
          </p:cNvPr>
          <p:cNvGrpSpPr>
            <a:grpSpLocks/>
          </p:cNvGrpSpPr>
          <p:nvPr/>
        </p:nvGrpSpPr>
        <p:grpSpPr bwMode="auto">
          <a:xfrm rot="3455331" flipH="1">
            <a:off x="1254175" y="2996494"/>
            <a:ext cx="1035678" cy="464220"/>
            <a:chOff x="4875" y="7237"/>
            <a:chExt cx="4230" cy="1883"/>
          </a:xfrm>
        </p:grpSpPr>
        <p:sp>
          <p:nvSpPr>
            <p:cNvPr id="162" name="Arc 499">
              <a:extLst>
                <a:ext uri="{FF2B5EF4-FFF2-40B4-BE49-F238E27FC236}">
                  <a16:creationId xmlns:a16="http://schemas.microsoft.com/office/drawing/2014/main" id="{1B06A9AF-2790-4F07-9106-71A2CB979ECA}"/>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3" name="AutoShape 500">
              <a:extLst>
                <a:ext uri="{FF2B5EF4-FFF2-40B4-BE49-F238E27FC236}">
                  <a16:creationId xmlns:a16="http://schemas.microsoft.com/office/drawing/2014/main" id="{EEE98FC8-48C3-4D46-9E3E-ED9D3E1F9424}"/>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197" name="Group 1141">
            <a:extLst>
              <a:ext uri="{FF2B5EF4-FFF2-40B4-BE49-F238E27FC236}">
                <a16:creationId xmlns:a16="http://schemas.microsoft.com/office/drawing/2014/main" id="{E46402E7-ECD3-4871-A7EA-D1945DA720A8}"/>
              </a:ext>
            </a:extLst>
          </p:cNvPr>
          <p:cNvGrpSpPr>
            <a:grpSpLocks/>
          </p:cNvGrpSpPr>
          <p:nvPr/>
        </p:nvGrpSpPr>
        <p:grpSpPr bwMode="auto">
          <a:xfrm rot="13738452" flipV="1">
            <a:off x="3458297" y="2088613"/>
            <a:ext cx="365125" cy="246062"/>
            <a:chOff x="4369" y="894"/>
            <a:chExt cx="230" cy="155"/>
          </a:xfrm>
        </p:grpSpPr>
        <p:sp>
          <p:nvSpPr>
            <p:cNvPr id="198" name="AutoShape 1142">
              <a:extLst>
                <a:ext uri="{FF2B5EF4-FFF2-40B4-BE49-F238E27FC236}">
                  <a16:creationId xmlns:a16="http://schemas.microsoft.com/office/drawing/2014/main" id="{F1E0876E-620D-4162-9DA2-BF4D4D22006D}"/>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99" name="Line 1143">
              <a:extLst>
                <a:ext uri="{FF2B5EF4-FFF2-40B4-BE49-F238E27FC236}">
                  <a16:creationId xmlns:a16="http://schemas.microsoft.com/office/drawing/2014/main" id="{896CB5A8-65D6-494C-B982-21959017CA4F}"/>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00" name="Group 1171">
            <a:extLst>
              <a:ext uri="{FF2B5EF4-FFF2-40B4-BE49-F238E27FC236}">
                <a16:creationId xmlns:a16="http://schemas.microsoft.com/office/drawing/2014/main" id="{59608FB1-3956-41A3-A8D3-988A6E072B5A}"/>
              </a:ext>
            </a:extLst>
          </p:cNvPr>
          <p:cNvGrpSpPr>
            <a:grpSpLocks/>
          </p:cNvGrpSpPr>
          <p:nvPr/>
        </p:nvGrpSpPr>
        <p:grpSpPr bwMode="auto">
          <a:xfrm rot="2560697" flipH="1" flipV="1">
            <a:off x="3887890" y="2565871"/>
            <a:ext cx="365125" cy="246062"/>
            <a:chOff x="4369" y="894"/>
            <a:chExt cx="230" cy="155"/>
          </a:xfrm>
        </p:grpSpPr>
        <p:sp>
          <p:nvSpPr>
            <p:cNvPr id="201" name="AutoShape 1172">
              <a:extLst>
                <a:ext uri="{FF2B5EF4-FFF2-40B4-BE49-F238E27FC236}">
                  <a16:creationId xmlns:a16="http://schemas.microsoft.com/office/drawing/2014/main" id="{75BD1CED-4622-4D4A-9A17-0F9C22D518EA}"/>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202" name="Line 1173">
              <a:extLst>
                <a:ext uri="{FF2B5EF4-FFF2-40B4-BE49-F238E27FC236}">
                  <a16:creationId xmlns:a16="http://schemas.microsoft.com/office/drawing/2014/main" id="{76FE48DE-0652-4E8D-A3BA-EDE35866CF81}"/>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03" name="Group 1133">
            <a:extLst>
              <a:ext uri="{FF2B5EF4-FFF2-40B4-BE49-F238E27FC236}">
                <a16:creationId xmlns:a16="http://schemas.microsoft.com/office/drawing/2014/main" id="{83CA3177-7E14-4344-8803-636B2133071E}"/>
              </a:ext>
            </a:extLst>
          </p:cNvPr>
          <p:cNvGrpSpPr>
            <a:grpSpLocks/>
          </p:cNvGrpSpPr>
          <p:nvPr/>
        </p:nvGrpSpPr>
        <p:grpSpPr bwMode="auto">
          <a:xfrm rot="2480003" flipH="1" flipV="1">
            <a:off x="3453054" y="2688297"/>
            <a:ext cx="365125" cy="246063"/>
            <a:chOff x="4369" y="894"/>
            <a:chExt cx="230" cy="155"/>
          </a:xfrm>
        </p:grpSpPr>
        <p:sp>
          <p:nvSpPr>
            <p:cNvPr id="204" name="AutoShape 1134">
              <a:extLst>
                <a:ext uri="{FF2B5EF4-FFF2-40B4-BE49-F238E27FC236}">
                  <a16:creationId xmlns:a16="http://schemas.microsoft.com/office/drawing/2014/main" id="{989CDF5C-863F-4D64-A47B-181C0F2C5A15}"/>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205" name="Line 1135">
              <a:extLst>
                <a:ext uri="{FF2B5EF4-FFF2-40B4-BE49-F238E27FC236}">
                  <a16:creationId xmlns:a16="http://schemas.microsoft.com/office/drawing/2014/main" id="{311EF809-406A-4C97-85F3-D71CA49985E3}"/>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206" name="Group 1136">
            <a:extLst>
              <a:ext uri="{FF2B5EF4-FFF2-40B4-BE49-F238E27FC236}">
                <a16:creationId xmlns:a16="http://schemas.microsoft.com/office/drawing/2014/main" id="{C594A856-C8B2-4F54-90E1-DBF4892AC854}"/>
              </a:ext>
            </a:extLst>
          </p:cNvPr>
          <p:cNvGrpSpPr>
            <a:grpSpLocks/>
          </p:cNvGrpSpPr>
          <p:nvPr/>
        </p:nvGrpSpPr>
        <p:grpSpPr bwMode="auto">
          <a:xfrm rot="13270776" flipV="1">
            <a:off x="3243735" y="2403630"/>
            <a:ext cx="365125" cy="246062"/>
            <a:chOff x="4369" y="894"/>
            <a:chExt cx="230" cy="155"/>
          </a:xfrm>
        </p:grpSpPr>
        <p:sp>
          <p:nvSpPr>
            <p:cNvPr id="207" name="AutoShape 1137">
              <a:extLst>
                <a:ext uri="{FF2B5EF4-FFF2-40B4-BE49-F238E27FC236}">
                  <a16:creationId xmlns:a16="http://schemas.microsoft.com/office/drawing/2014/main" id="{75162E30-8F8F-42BB-A44A-A040D0D700E5}"/>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208" name="Line 1138">
              <a:extLst>
                <a:ext uri="{FF2B5EF4-FFF2-40B4-BE49-F238E27FC236}">
                  <a16:creationId xmlns:a16="http://schemas.microsoft.com/office/drawing/2014/main" id="{8DCFE5AE-8FEA-49F7-AFE6-0BE9A8BEEDF3}"/>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210" name="Text Box 1144">
            <a:extLst>
              <a:ext uri="{FF2B5EF4-FFF2-40B4-BE49-F238E27FC236}">
                <a16:creationId xmlns:a16="http://schemas.microsoft.com/office/drawing/2014/main" id="{3487C68D-5FD7-47ED-BFC8-BEA583B3AA08}"/>
              </a:ext>
            </a:extLst>
          </p:cNvPr>
          <p:cNvSpPr txBox="1">
            <a:spLocks noChangeArrowheads="1"/>
          </p:cNvSpPr>
          <p:nvPr/>
        </p:nvSpPr>
        <p:spPr bwMode="auto">
          <a:xfrm rot="2755911" flipH="1">
            <a:off x="3248951" y="2077279"/>
            <a:ext cx="892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a:t>
            </a:r>
          </a:p>
        </p:txBody>
      </p:sp>
      <p:sp>
        <p:nvSpPr>
          <p:cNvPr id="211" name="Text Box 1139">
            <a:extLst>
              <a:ext uri="{FF2B5EF4-FFF2-40B4-BE49-F238E27FC236}">
                <a16:creationId xmlns:a16="http://schemas.microsoft.com/office/drawing/2014/main" id="{6B5362FE-1811-4670-A742-6ABA4AAF0232}"/>
              </a:ext>
            </a:extLst>
          </p:cNvPr>
          <p:cNvSpPr txBox="1">
            <a:spLocks noChangeArrowheads="1"/>
          </p:cNvSpPr>
          <p:nvPr/>
        </p:nvSpPr>
        <p:spPr bwMode="auto">
          <a:xfrm>
            <a:off x="327642" y="2807120"/>
            <a:ext cx="13049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en-US" sz="1600" b="1" dirty="0"/>
              <a:t>roll</a:t>
            </a:r>
          </a:p>
        </p:txBody>
      </p:sp>
      <p:sp>
        <p:nvSpPr>
          <p:cNvPr id="212" name="Text Box 1139">
            <a:extLst>
              <a:ext uri="{FF2B5EF4-FFF2-40B4-BE49-F238E27FC236}">
                <a16:creationId xmlns:a16="http://schemas.microsoft.com/office/drawing/2014/main" id="{19FA9D01-D315-437F-9C9B-C4AF2C27A7B1}"/>
              </a:ext>
            </a:extLst>
          </p:cNvPr>
          <p:cNvSpPr txBox="1">
            <a:spLocks noChangeArrowheads="1"/>
          </p:cNvSpPr>
          <p:nvPr/>
        </p:nvSpPr>
        <p:spPr bwMode="auto">
          <a:xfrm>
            <a:off x="4044298" y="2036928"/>
            <a:ext cx="26464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en-US" sz="1600" b="1" dirty="0" err="1"/>
              <a:t>Two</a:t>
            </a:r>
            <a:r>
              <a:rPr lang="de-DE" altLang="en-US" sz="1600" b="1" dirty="0"/>
              <a:t> </a:t>
            </a:r>
            <a:r>
              <a:rPr lang="de-DE" altLang="en-US" sz="1600" b="1" dirty="0" err="1"/>
              <a:t>snap</a:t>
            </a:r>
            <a:r>
              <a:rPr lang="de-DE" altLang="en-US" sz="1600" b="1" dirty="0"/>
              <a:t> </a:t>
            </a:r>
            <a:r>
              <a:rPr lang="de-DE" altLang="en-US" sz="1600" b="1" dirty="0" err="1"/>
              <a:t>rolls</a:t>
            </a:r>
            <a:r>
              <a:rPr lang="de-DE" altLang="en-US" sz="1600" b="1" dirty="0"/>
              <a:t> </a:t>
            </a:r>
            <a:r>
              <a:rPr lang="de-DE" altLang="en-US" sz="1600" b="1" dirty="0" err="1"/>
              <a:t>opposite</a:t>
            </a:r>
            <a:endParaRPr lang="de-DE" altLang="en-US" sz="1600" b="1" dirty="0"/>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blinds(horizontal)">
                                      <p:cBhvr>
                                        <p:cTn id="7" dur="1000"/>
                                        <p:tgtEl>
                                          <p:spTgt spid="211"/>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212"/>
                                        </p:tgtEl>
                                        <p:attrNameLst>
                                          <p:attrName>style.visibility</p:attrName>
                                        </p:attrNameLst>
                                      </p:cBhvr>
                                      <p:to>
                                        <p:strVal val="visible"/>
                                      </p:to>
                                    </p:set>
                                    <p:animEffect transition="in" filter="blinds(horizontal)">
                                      <p:cBhvr>
                                        <p:cTn id="11" dur="1000"/>
                                        <p:tgtEl>
                                          <p:spTgt spid="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P spid="21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5" name="Text Box 89">
            <a:extLst>
              <a:ext uri="{FF2B5EF4-FFF2-40B4-BE49-F238E27FC236}">
                <a16:creationId xmlns:a16="http://schemas.microsoft.com/office/drawing/2014/main" id="{5EAA5A03-8DED-48AE-A650-4C8EAC58B4E7}"/>
              </a:ext>
            </a:extLst>
          </p:cNvPr>
          <p:cNvSpPr txBox="1">
            <a:spLocks noChangeArrowheads="1"/>
          </p:cNvSpPr>
          <p:nvPr/>
        </p:nvSpPr>
        <p:spPr bwMode="auto">
          <a:xfrm>
            <a:off x="407988" y="6488113"/>
            <a:ext cx="9398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F-25.08.02</a:t>
            </a:r>
            <a:endParaRPr lang="de-DE" altLang="de-DE" dirty="0"/>
          </a:p>
        </p:txBody>
      </p:sp>
      <p:sp>
        <p:nvSpPr>
          <p:cNvPr id="28676" name="Text Box 401">
            <a:extLst>
              <a:ext uri="{FF2B5EF4-FFF2-40B4-BE49-F238E27FC236}">
                <a16:creationId xmlns:a16="http://schemas.microsoft.com/office/drawing/2014/main" id="{847F4F44-764A-4F82-B971-82911C0476E7}"/>
              </a:ext>
            </a:extLst>
          </p:cNvPr>
          <p:cNvSpPr txBox="1">
            <a:spLocks noChangeArrowheads="1"/>
          </p:cNvSpPr>
          <p:nvPr/>
        </p:nvSpPr>
        <p:spPr bwMode="auto">
          <a:xfrm>
            <a:off x="1703388" y="84138"/>
            <a:ext cx="7152010" cy="1265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F-25.08 </a:t>
            </a:r>
            <a:r>
              <a:rPr lang="en-US" sz="2000" b="1" dirty="0"/>
              <a:t>Shark Fin with roll, two snap rolls in opposite 	  direction </a:t>
            </a:r>
            <a:br>
              <a:rPr lang="en-US" sz="2000" b="1" dirty="0"/>
            </a:br>
            <a:endParaRPr lang="de-DE" altLang="de-DE" sz="2000" b="1" dirty="0"/>
          </a:p>
          <a:p>
            <a:pPr>
              <a:lnSpc>
                <a:spcPct val="85000"/>
              </a:lnSpc>
            </a:pPr>
            <a:endParaRPr lang="en-GB" altLang="de-DE" sz="2000" b="1" dirty="0"/>
          </a:p>
        </p:txBody>
      </p:sp>
      <p:grpSp>
        <p:nvGrpSpPr>
          <p:cNvPr id="118" name="Gruppieren 5">
            <a:extLst>
              <a:ext uri="{FF2B5EF4-FFF2-40B4-BE49-F238E27FC236}">
                <a16:creationId xmlns:a16="http://schemas.microsoft.com/office/drawing/2014/main" id="{1E88E849-7546-4555-B418-941081B4C3E1}"/>
              </a:ext>
            </a:extLst>
          </p:cNvPr>
          <p:cNvGrpSpPr>
            <a:grpSpLocks/>
          </p:cNvGrpSpPr>
          <p:nvPr/>
        </p:nvGrpSpPr>
        <p:grpSpPr bwMode="auto">
          <a:xfrm>
            <a:off x="1595438" y="1355725"/>
            <a:ext cx="4570412" cy="2959100"/>
            <a:chOff x="1595438" y="1738313"/>
            <a:chExt cx="4219575" cy="2576513"/>
          </a:xfrm>
        </p:grpSpPr>
        <p:sp>
          <p:nvSpPr>
            <p:cNvPr id="119" name="Arc 417">
              <a:extLst>
                <a:ext uri="{FF2B5EF4-FFF2-40B4-BE49-F238E27FC236}">
                  <a16:creationId xmlns:a16="http://schemas.microsoft.com/office/drawing/2014/main" id="{4EE96C85-0B9C-459C-A046-ECB5AE8D8921}"/>
                </a:ext>
              </a:extLst>
            </p:cNvPr>
            <p:cNvSpPr>
              <a:spLocks/>
            </p:cNvSpPr>
            <p:nvPr/>
          </p:nvSpPr>
          <p:spPr bwMode="auto">
            <a:xfrm flipH="1" flipV="1">
              <a:off x="4622801" y="3821113"/>
              <a:ext cx="328613" cy="412750"/>
            </a:xfrm>
            <a:custGeom>
              <a:avLst/>
              <a:gdLst>
                <a:gd name="T0" fmla="*/ 2147483646 w 16725"/>
                <a:gd name="T1" fmla="*/ 0 h 21358"/>
                <a:gd name="T2" fmla="*/ 2147483646 w 16725"/>
                <a:gd name="T3" fmla="*/ 2147483646 h 21358"/>
                <a:gd name="T4" fmla="*/ 0 w 16725"/>
                <a:gd name="T5" fmla="*/ 2147483646 h 21358"/>
                <a:gd name="T6" fmla="*/ 0 60000 65536"/>
                <a:gd name="T7" fmla="*/ 0 60000 65536"/>
                <a:gd name="T8" fmla="*/ 0 60000 65536"/>
              </a:gdLst>
              <a:ahLst/>
              <a:cxnLst>
                <a:cxn ang="T6">
                  <a:pos x="T0" y="T1"/>
                </a:cxn>
                <a:cxn ang="T7">
                  <a:pos x="T2" y="T3"/>
                </a:cxn>
                <a:cxn ang="T8">
                  <a:pos x="T4" y="T5"/>
                </a:cxn>
              </a:cxnLst>
              <a:rect l="0" t="0" r="r" b="b"/>
              <a:pathLst>
                <a:path w="16725" h="21358" fill="none" extrusionOk="0">
                  <a:moveTo>
                    <a:pt x="3222" y="-1"/>
                  </a:moveTo>
                  <a:cubicBezTo>
                    <a:pt x="8521" y="799"/>
                    <a:pt x="13333" y="3539"/>
                    <a:pt x="16724" y="7689"/>
                  </a:cubicBezTo>
                </a:path>
                <a:path w="16725" h="21358" stroke="0" extrusionOk="0">
                  <a:moveTo>
                    <a:pt x="3222" y="-1"/>
                  </a:moveTo>
                  <a:cubicBezTo>
                    <a:pt x="8521" y="799"/>
                    <a:pt x="13333" y="3539"/>
                    <a:pt x="16724" y="7689"/>
                  </a:cubicBezTo>
                  <a:lnTo>
                    <a:pt x="0" y="21358"/>
                  </a:lnTo>
                  <a:lnTo>
                    <a:pt x="3222" y="-1"/>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0" name="Line 418">
              <a:extLst>
                <a:ext uri="{FF2B5EF4-FFF2-40B4-BE49-F238E27FC236}">
                  <a16:creationId xmlns:a16="http://schemas.microsoft.com/office/drawing/2014/main" id="{D5F6636E-CAC7-450F-8E66-9B527A51E25A}"/>
                </a:ext>
              </a:extLst>
            </p:cNvPr>
            <p:cNvSpPr>
              <a:spLocks noChangeShapeType="1"/>
            </p:cNvSpPr>
            <p:nvPr/>
          </p:nvSpPr>
          <p:spPr bwMode="auto">
            <a:xfrm flipH="1" flipV="1">
              <a:off x="2317751" y="1855788"/>
              <a:ext cx="2322513" cy="22494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21" name="Arc 419">
              <a:extLst>
                <a:ext uri="{FF2B5EF4-FFF2-40B4-BE49-F238E27FC236}">
                  <a16:creationId xmlns:a16="http://schemas.microsoft.com/office/drawing/2014/main" id="{E48AC4FA-C9DC-4B6F-9E29-C6A8E58D7F04}"/>
                </a:ext>
              </a:extLst>
            </p:cNvPr>
            <p:cNvSpPr>
              <a:spLocks/>
            </p:cNvSpPr>
            <p:nvPr/>
          </p:nvSpPr>
          <p:spPr bwMode="auto">
            <a:xfrm>
              <a:off x="1595438" y="1738313"/>
              <a:ext cx="754063" cy="417512"/>
            </a:xfrm>
            <a:custGeom>
              <a:avLst/>
              <a:gdLst>
                <a:gd name="T0" fmla="*/ 0 w 38300"/>
                <a:gd name="T1" fmla="*/ 2147483646 h 21600"/>
                <a:gd name="T2" fmla="*/ 2147483646 w 38300"/>
                <a:gd name="T3" fmla="*/ 2147483646 h 21600"/>
                <a:gd name="T4" fmla="*/ 2147483646 w 38300"/>
                <a:gd name="T5" fmla="*/ 2147483646 h 21600"/>
                <a:gd name="T6" fmla="*/ 0 60000 65536"/>
                <a:gd name="T7" fmla="*/ 0 60000 65536"/>
                <a:gd name="T8" fmla="*/ 0 60000 65536"/>
              </a:gdLst>
              <a:ahLst/>
              <a:cxnLst>
                <a:cxn ang="T6">
                  <a:pos x="T0" y="T1"/>
                </a:cxn>
                <a:cxn ang="T7">
                  <a:pos x="T2" y="T3"/>
                </a:cxn>
                <a:cxn ang="T8">
                  <a:pos x="T4" y="T5"/>
                </a:cxn>
              </a:cxnLst>
              <a:rect l="0" t="0" r="r" b="b"/>
              <a:pathLst>
                <a:path w="38300" h="21600" fill="none" extrusionOk="0">
                  <a:moveTo>
                    <a:pt x="0" y="20556"/>
                  </a:moveTo>
                  <a:cubicBezTo>
                    <a:pt x="557" y="9045"/>
                    <a:pt x="10051" y="0"/>
                    <a:pt x="21575" y="0"/>
                  </a:cubicBezTo>
                  <a:cubicBezTo>
                    <a:pt x="28057" y="0"/>
                    <a:pt x="34197" y="2911"/>
                    <a:pt x="38299" y="7931"/>
                  </a:cubicBezTo>
                </a:path>
                <a:path w="38300" h="21600" stroke="0" extrusionOk="0">
                  <a:moveTo>
                    <a:pt x="0" y="20556"/>
                  </a:moveTo>
                  <a:cubicBezTo>
                    <a:pt x="557" y="9045"/>
                    <a:pt x="10051" y="0"/>
                    <a:pt x="21575" y="0"/>
                  </a:cubicBezTo>
                  <a:cubicBezTo>
                    <a:pt x="28057" y="0"/>
                    <a:pt x="34197" y="2911"/>
                    <a:pt x="38299" y="7931"/>
                  </a:cubicBezTo>
                  <a:lnTo>
                    <a:pt x="21575" y="21600"/>
                  </a:lnTo>
                  <a:lnTo>
                    <a:pt x="0" y="20556"/>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2" name="Arc 420">
              <a:extLst>
                <a:ext uri="{FF2B5EF4-FFF2-40B4-BE49-F238E27FC236}">
                  <a16:creationId xmlns:a16="http://schemas.microsoft.com/office/drawing/2014/main" id="{D43776E9-DC3F-4FA6-B2E3-F2C4F5E86916}"/>
                </a:ext>
              </a:extLst>
            </p:cNvPr>
            <p:cNvSpPr>
              <a:spLocks/>
            </p:cNvSpPr>
            <p:nvPr/>
          </p:nvSpPr>
          <p:spPr bwMode="auto">
            <a:xfrm rot="-5775915">
              <a:off x="1585913" y="3862388"/>
              <a:ext cx="488950" cy="415925"/>
            </a:xfrm>
            <a:custGeom>
              <a:avLst/>
              <a:gdLst>
                <a:gd name="T0" fmla="*/ 0 w 23050"/>
                <a:gd name="T1" fmla="*/ 2147483646 h 21600"/>
                <a:gd name="T2" fmla="*/ 2147483646 w 23050"/>
                <a:gd name="T3" fmla="*/ 2147483646 h 21600"/>
                <a:gd name="T4" fmla="*/ 2147483646 w 23050"/>
                <a:gd name="T5" fmla="*/ 2147483646 h 21600"/>
                <a:gd name="T6" fmla="*/ 0 60000 65536"/>
                <a:gd name="T7" fmla="*/ 0 60000 65536"/>
                <a:gd name="T8" fmla="*/ 0 60000 65536"/>
              </a:gdLst>
              <a:ahLst/>
              <a:cxnLst>
                <a:cxn ang="T6">
                  <a:pos x="T0" y="T1"/>
                </a:cxn>
                <a:cxn ang="T7">
                  <a:pos x="T2" y="T3"/>
                </a:cxn>
                <a:cxn ang="T8">
                  <a:pos x="T4" y="T5"/>
                </a:cxn>
              </a:cxnLst>
              <a:rect l="0" t="0" r="r" b="b"/>
              <a:pathLst>
                <a:path w="23050" h="21600" fill="none" extrusionOk="0">
                  <a:moveTo>
                    <a:pt x="-1" y="17718"/>
                  </a:moveTo>
                  <a:cubicBezTo>
                    <a:pt x="1874" y="7456"/>
                    <a:pt x="10815" y="0"/>
                    <a:pt x="21248" y="0"/>
                  </a:cubicBezTo>
                  <a:cubicBezTo>
                    <a:pt x="21849" y="0"/>
                    <a:pt x="22450" y="25"/>
                    <a:pt x="23049" y="75"/>
                  </a:cubicBezTo>
                </a:path>
                <a:path w="23050" h="21600" stroke="0" extrusionOk="0">
                  <a:moveTo>
                    <a:pt x="-1" y="17718"/>
                  </a:moveTo>
                  <a:cubicBezTo>
                    <a:pt x="1874" y="7456"/>
                    <a:pt x="10815" y="0"/>
                    <a:pt x="21248" y="0"/>
                  </a:cubicBezTo>
                  <a:cubicBezTo>
                    <a:pt x="21849" y="0"/>
                    <a:pt x="22450" y="25"/>
                    <a:pt x="23049" y="75"/>
                  </a:cubicBezTo>
                  <a:lnTo>
                    <a:pt x="21248" y="21600"/>
                  </a:lnTo>
                  <a:lnTo>
                    <a:pt x="-1" y="17718"/>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3" name="Line 421">
              <a:extLst>
                <a:ext uri="{FF2B5EF4-FFF2-40B4-BE49-F238E27FC236}">
                  <a16:creationId xmlns:a16="http://schemas.microsoft.com/office/drawing/2014/main" id="{155D8624-CECB-42AC-BA8A-E17116F7A502}"/>
                </a:ext>
              </a:extLst>
            </p:cNvPr>
            <p:cNvSpPr>
              <a:spLocks noChangeShapeType="1"/>
            </p:cNvSpPr>
            <p:nvPr/>
          </p:nvSpPr>
          <p:spPr bwMode="auto">
            <a:xfrm flipH="1">
              <a:off x="4891088" y="4232910"/>
              <a:ext cx="9239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24" name="Line 422">
              <a:extLst>
                <a:ext uri="{FF2B5EF4-FFF2-40B4-BE49-F238E27FC236}">
                  <a16:creationId xmlns:a16="http://schemas.microsoft.com/office/drawing/2014/main" id="{BFB1744C-4A2F-4799-A06A-279E0C8561DC}"/>
                </a:ext>
              </a:extLst>
            </p:cNvPr>
            <p:cNvSpPr>
              <a:spLocks noChangeShapeType="1"/>
            </p:cNvSpPr>
            <p:nvPr/>
          </p:nvSpPr>
          <p:spPr bwMode="auto">
            <a:xfrm flipH="1" flipV="1">
              <a:off x="1984058" y="4296410"/>
              <a:ext cx="218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125" name="Line 423">
              <a:extLst>
                <a:ext uri="{FF2B5EF4-FFF2-40B4-BE49-F238E27FC236}">
                  <a16:creationId xmlns:a16="http://schemas.microsoft.com/office/drawing/2014/main" id="{6EC3A5F6-D7BD-41C4-B3F2-58B482C3F1C4}"/>
                </a:ext>
              </a:extLst>
            </p:cNvPr>
            <p:cNvSpPr>
              <a:spLocks noChangeShapeType="1"/>
            </p:cNvSpPr>
            <p:nvPr/>
          </p:nvSpPr>
          <p:spPr bwMode="auto">
            <a:xfrm flipH="1">
              <a:off x="1598613" y="2139950"/>
              <a:ext cx="0" cy="17033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6" name="AutoShape 437">
            <a:extLst>
              <a:ext uri="{FF2B5EF4-FFF2-40B4-BE49-F238E27FC236}">
                <a16:creationId xmlns:a16="http://schemas.microsoft.com/office/drawing/2014/main" id="{583ABFED-1A7E-499A-88F5-580C52F82831}"/>
              </a:ext>
            </a:extLst>
          </p:cNvPr>
          <p:cNvSpPr>
            <a:spLocks noChangeArrowheads="1"/>
          </p:cNvSpPr>
          <p:nvPr/>
        </p:nvSpPr>
        <p:spPr bwMode="auto">
          <a:xfrm>
            <a:off x="5538788" y="414972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27" name="AutoShape 451">
            <a:extLst>
              <a:ext uri="{FF2B5EF4-FFF2-40B4-BE49-F238E27FC236}">
                <a16:creationId xmlns:a16="http://schemas.microsoft.com/office/drawing/2014/main" id="{9D192923-4E4D-4FEA-8384-E85E892763EC}"/>
              </a:ext>
            </a:extLst>
          </p:cNvPr>
          <p:cNvSpPr>
            <a:spLocks noChangeArrowheads="1"/>
          </p:cNvSpPr>
          <p:nvPr/>
        </p:nvSpPr>
        <p:spPr bwMode="auto">
          <a:xfrm flipH="1" flipV="1">
            <a:off x="3802063" y="4208463"/>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29" name="Group 403">
            <a:extLst>
              <a:ext uri="{FF2B5EF4-FFF2-40B4-BE49-F238E27FC236}">
                <a16:creationId xmlns:a16="http://schemas.microsoft.com/office/drawing/2014/main" id="{11CB948E-D8F0-43F3-A1EE-97909D53A6D6}"/>
              </a:ext>
            </a:extLst>
          </p:cNvPr>
          <p:cNvGrpSpPr>
            <a:grpSpLocks/>
          </p:cNvGrpSpPr>
          <p:nvPr/>
        </p:nvGrpSpPr>
        <p:grpSpPr bwMode="auto">
          <a:xfrm rot="-5400000" flipH="1" flipV="1">
            <a:off x="4409282" y="4045744"/>
            <a:ext cx="311150" cy="490537"/>
            <a:chOff x="2820" y="264"/>
            <a:chExt cx="420" cy="1452"/>
          </a:xfrm>
        </p:grpSpPr>
        <p:sp>
          <p:nvSpPr>
            <p:cNvPr id="130" name="Line 404">
              <a:extLst>
                <a:ext uri="{FF2B5EF4-FFF2-40B4-BE49-F238E27FC236}">
                  <a16:creationId xmlns:a16="http://schemas.microsoft.com/office/drawing/2014/main" id="{69706C92-01E2-47F2-A97B-6672B414F963}"/>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1" name="Group 405">
              <a:extLst>
                <a:ext uri="{FF2B5EF4-FFF2-40B4-BE49-F238E27FC236}">
                  <a16:creationId xmlns:a16="http://schemas.microsoft.com/office/drawing/2014/main" id="{4D6509ED-E2CD-4E9B-AFC6-74FF34DD1D13}"/>
                </a:ext>
              </a:extLst>
            </p:cNvPr>
            <p:cNvGrpSpPr>
              <a:grpSpLocks/>
            </p:cNvGrpSpPr>
            <p:nvPr/>
          </p:nvGrpSpPr>
          <p:grpSpPr bwMode="auto">
            <a:xfrm>
              <a:off x="2940" y="264"/>
              <a:ext cx="300" cy="1452"/>
              <a:chOff x="2940" y="264"/>
              <a:chExt cx="300" cy="1452"/>
            </a:xfrm>
          </p:grpSpPr>
          <p:grpSp>
            <p:nvGrpSpPr>
              <p:cNvPr id="132" name="Group 406">
                <a:extLst>
                  <a:ext uri="{FF2B5EF4-FFF2-40B4-BE49-F238E27FC236}">
                    <a16:creationId xmlns:a16="http://schemas.microsoft.com/office/drawing/2014/main" id="{F63FAC94-48E3-4465-A4DD-FC306E8F6758}"/>
                  </a:ext>
                </a:extLst>
              </p:cNvPr>
              <p:cNvGrpSpPr>
                <a:grpSpLocks/>
              </p:cNvGrpSpPr>
              <p:nvPr/>
            </p:nvGrpSpPr>
            <p:grpSpPr bwMode="auto">
              <a:xfrm>
                <a:off x="2940" y="264"/>
                <a:ext cx="252" cy="1368"/>
                <a:chOff x="3024" y="732"/>
                <a:chExt cx="252" cy="1368"/>
              </a:xfrm>
            </p:grpSpPr>
            <p:grpSp>
              <p:nvGrpSpPr>
                <p:cNvPr id="135" name="Group 407">
                  <a:extLst>
                    <a:ext uri="{FF2B5EF4-FFF2-40B4-BE49-F238E27FC236}">
                      <a16:creationId xmlns:a16="http://schemas.microsoft.com/office/drawing/2014/main" id="{DC66893B-E61B-40EA-9A1C-61400B17986E}"/>
                    </a:ext>
                  </a:extLst>
                </p:cNvPr>
                <p:cNvGrpSpPr>
                  <a:grpSpLocks/>
                </p:cNvGrpSpPr>
                <p:nvPr/>
              </p:nvGrpSpPr>
              <p:grpSpPr bwMode="auto">
                <a:xfrm>
                  <a:off x="3024" y="732"/>
                  <a:ext cx="252" cy="1368"/>
                  <a:chOff x="3168" y="1008"/>
                  <a:chExt cx="484" cy="2448"/>
                </a:xfrm>
              </p:grpSpPr>
              <p:grpSp>
                <p:nvGrpSpPr>
                  <p:cNvPr id="137" name="Group 408">
                    <a:extLst>
                      <a:ext uri="{FF2B5EF4-FFF2-40B4-BE49-F238E27FC236}">
                        <a16:creationId xmlns:a16="http://schemas.microsoft.com/office/drawing/2014/main" id="{E5F4173C-D992-459C-9E0D-3A9FA5E61CF8}"/>
                      </a:ext>
                    </a:extLst>
                  </p:cNvPr>
                  <p:cNvGrpSpPr>
                    <a:grpSpLocks/>
                  </p:cNvGrpSpPr>
                  <p:nvPr/>
                </p:nvGrpSpPr>
                <p:grpSpPr bwMode="auto">
                  <a:xfrm>
                    <a:off x="3168" y="1008"/>
                    <a:ext cx="484" cy="2448"/>
                    <a:chOff x="2256" y="864"/>
                    <a:chExt cx="532" cy="2448"/>
                  </a:xfrm>
                </p:grpSpPr>
                <p:sp>
                  <p:nvSpPr>
                    <p:cNvPr id="140" name="Freeform 409">
                      <a:extLst>
                        <a:ext uri="{FF2B5EF4-FFF2-40B4-BE49-F238E27FC236}">
                          <a16:creationId xmlns:a16="http://schemas.microsoft.com/office/drawing/2014/main" id="{DB9B6DB6-13B9-4BC3-AC37-A7DFB642821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499569114 w 1153"/>
                        <a:gd name="T41" fmla="*/ 2147483646 h 204"/>
                        <a:gd name="T42" fmla="*/ 262764326 w 1153"/>
                        <a:gd name="T43" fmla="*/ 2147483646 h 204"/>
                        <a:gd name="T44" fmla="*/ 123761139 w 1153"/>
                        <a:gd name="T45" fmla="*/ 2147483646 h 204"/>
                        <a:gd name="T46" fmla="*/ 0 w 1153"/>
                        <a:gd name="T47" fmla="*/ 2147483646 h 204"/>
                        <a:gd name="T48" fmla="*/ 472099384 w 1153"/>
                        <a:gd name="T49" fmla="*/ 2147483646 h 204"/>
                        <a:gd name="T50" fmla="*/ 595512801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1" name="Freeform 410">
                      <a:extLst>
                        <a:ext uri="{FF2B5EF4-FFF2-40B4-BE49-F238E27FC236}">
                          <a16:creationId xmlns:a16="http://schemas.microsoft.com/office/drawing/2014/main" id="{162373D7-E047-49E3-8977-B01D0201C8D1}"/>
                        </a:ext>
                      </a:extLst>
                    </p:cNvPr>
                    <p:cNvSpPr>
                      <a:spLocks/>
                    </p:cNvSpPr>
                    <p:nvPr/>
                  </p:nvSpPr>
                  <p:spPr bwMode="auto">
                    <a:xfrm rot="5389413">
                      <a:off x="2332" y="2426"/>
                      <a:ext cx="539" cy="173"/>
                    </a:xfrm>
                    <a:custGeom>
                      <a:avLst/>
                      <a:gdLst>
                        <a:gd name="T0" fmla="*/ 0 w 247"/>
                        <a:gd name="T1" fmla="*/ 2147483646 h 69"/>
                        <a:gd name="T2" fmla="*/ 941597513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8" name="Freeform 411">
                    <a:extLst>
                      <a:ext uri="{FF2B5EF4-FFF2-40B4-BE49-F238E27FC236}">
                        <a16:creationId xmlns:a16="http://schemas.microsoft.com/office/drawing/2014/main" id="{AD172C50-9793-48A7-8D45-9E55C5D5AF8A}"/>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9" name="Freeform 412">
                    <a:extLst>
                      <a:ext uri="{FF2B5EF4-FFF2-40B4-BE49-F238E27FC236}">
                        <a16:creationId xmlns:a16="http://schemas.microsoft.com/office/drawing/2014/main" id="{B8C15AE0-94A0-417F-8EFD-42CEBB8BE66E}"/>
                      </a:ext>
                    </a:extLst>
                  </p:cNvPr>
                  <p:cNvSpPr>
                    <a:spLocks/>
                  </p:cNvSpPr>
                  <p:nvPr/>
                </p:nvSpPr>
                <p:spPr bwMode="auto">
                  <a:xfrm rot="16173530" flipH="1">
                    <a:off x="3167" y="1271"/>
                    <a:ext cx="289" cy="47"/>
                  </a:xfrm>
                  <a:custGeom>
                    <a:avLst/>
                    <a:gdLst>
                      <a:gd name="T0" fmla="*/ 0 w 293"/>
                      <a:gd name="T1" fmla="*/ 56515 h 33"/>
                      <a:gd name="T2" fmla="*/ 0 w 293"/>
                      <a:gd name="T3" fmla="*/ 54976 h 33"/>
                      <a:gd name="T4" fmla="*/ 82 w 293"/>
                      <a:gd name="T5" fmla="*/ 15597 h 33"/>
                      <a:gd name="T6" fmla="*/ 99 w 293"/>
                      <a:gd name="T7" fmla="*/ 7689 h 33"/>
                      <a:gd name="T8" fmla="*/ 113 w 293"/>
                      <a:gd name="T9" fmla="*/ 7689 h 33"/>
                      <a:gd name="T10" fmla="*/ 133 w 293"/>
                      <a:gd name="T11" fmla="*/ 0 h 33"/>
                      <a:gd name="T12" fmla="*/ 145 w 293"/>
                      <a:gd name="T13" fmla="*/ 0 h 33"/>
                      <a:gd name="T14" fmla="*/ 161 w 293"/>
                      <a:gd name="T15" fmla="*/ 7689 h 33"/>
                      <a:gd name="T16" fmla="*/ 174 w 293"/>
                      <a:gd name="T17" fmla="*/ 10951 h 33"/>
                      <a:gd name="T18" fmla="*/ 187 w 293"/>
                      <a:gd name="T19" fmla="*/ 15597 h 33"/>
                      <a:gd name="T20" fmla="*/ 196 w 293"/>
                      <a:gd name="T21" fmla="*/ 23180 h 33"/>
                      <a:gd name="T22" fmla="*/ 204 w 293"/>
                      <a:gd name="T23" fmla="*/ 31638 h 33"/>
                      <a:gd name="T24" fmla="*/ 210 w 293"/>
                      <a:gd name="T25" fmla="*/ 39681 h 33"/>
                      <a:gd name="T26" fmla="*/ 213 w 293"/>
                      <a:gd name="T27" fmla="*/ 47020 h 33"/>
                      <a:gd name="T28" fmla="*/ 214 w 293"/>
                      <a:gd name="T29" fmla="*/ 56515 h 33"/>
                      <a:gd name="T30" fmla="*/ 213 w 293"/>
                      <a:gd name="T31" fmla="*/ 64176 h 33"/>
                      <a:gd name="T32" fmla="*/ 210 w 293"/>
                      <a:gd name="T33" fmla="*/ 74343 h 33"/>
                      <a:gd name="T34" fmla="*/ 204 w 293"/>
                      <a:gd name="T35" fmla="*/ 80491 h 33"/>
                      <a:gd name="T36" fmla="*/ 196 w 293"/>
                      <a:gd name="T37" fmla="*/ 91402 h 33"/>
                      <a:gd name="T38" fmla="*/ 187 w 293"/>
                      <a:gd name="T39" fmla="*/ 97320 h 33"/>
                      <a:gd name="T40" fmla="*/ 174 w 293"/>
                      <a:gd name="T41" fmla="*/ 102923 h 33"/>
                      <a:gd name="T42" fmla="*/ 161 w 293"/>
                      <a:gd name="T43" fmla="*/ 110899 h 33"/>
                      <a:gd name="T44" fmla="*/ 145 w 293"/>
                      <a:gd name="T45" fmla="*/ 111517 h 33"/>
                      <a:gd name="T46" fmla="*/ 134 w 293"/>
                      <a:gd name="T47" fmla="*/ 111517 h 33"/>
                      <a:gd name="T48" fmla="*/ 113 w 293"/>
                      <a:gd name="T49" fmla="*/ 111517 h 33"/>
                      <a:gd name="T50" fmla="*/ 99 w 293"/>
                      <a:gd name="T51" fmla="*/ 110899 h 33"/>
                      <a:gd name="T52" fmla="*/ 82 w 293"/>
                      <a:gd name="T53" fmla="*/ 97320 h 33"/>
                      <a:gd name="T54" fmla="*/ 0 w 293"/>
                      <a:gd name="T55" fmla="*/ 56515 h 33"/>
                      <a:gd name="T56" fmla="*/ 0 w 293"/>
                      <a:gd name="T57" fmla="*/ 56515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6" name="Line 413">
                  <a:extLst>
                    <a:ext uri="{FF2B5EF4-FFF2-40B4-BE49-F238E27FC236}">
                      <a16:creationId xmlns:a16="http://schemas.microsoft.com/office/drawing/2014/main" id="{B5D0DDEA-5034-4E08-9697-835A12D666E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3" name="AutoShape 414">
                <a:extLst>
                  <a:ext uri="{FF2B5EF4-FFF2-40B4-BE49-F238E27FC236}">
                    <a16:creationId xmlns:a16="http://schemas.microsoft.com/office/drawing/2014/main" id="{ED45D8AE-1A72-48A5-827F-65C0AA054C3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34" name="Line 415">
                <a:extLst>
                  <a:ext uri="{FF2B5EF4-FFF2-40B4-BE49-F238E27FC236}">
                    <a16:creationId xmlns:a16="http://schemas.microsoft.com/office/drawing/2014/main" id="{A7CCBBBD-58D6-45FA-86F9-1CC0E334642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45" name="Group 554">
            <a:extLst>
              <a:ext uri="{FF2B5EF4-FFF2-40B4-BE49-F238E27FC236}">
                <a16:creationId xmlns:a16="http://schemas.microsoft.com/office/drawing/2014/main" id="{C1C223A9-CD7E-43A7-BD34-B64D060AB7E1}"/>
              </a:ext>
            </a:extLst>
          </p:cNvPr>
          <p:cNvGrpSpPr>
            <a:grpSpLocks/>
          </p:cNvGrpSpPr>
          <p:nvPr/>
        </p:nvGrpSpPr>
        <p:grpSpPr bwMode="auto">
          <a:xfrm rot="5132664" flipH="1" flipV="1">
            <a:off x="6214269" y="3980656"/>
            <a:ext cx="311150" cy="490538"/>
            <a:chOff x="2820" y="264"/>
            <a:chExt cx="420" cy="1452"/>
          </a:xfrm>
        </p:grpSpPr>
        <p:sp>
          <p:nvSpPr>
            <p:cNvPr id="146" name="Line 555">
              <a:extLst>
                <a:ext uri="{FF2B5EF4-FFF2-40B4-BE49-F238E27FC236}">
                  <a16:creationId xmlns:a16="http://schemas.microsoft.com/office/drawing/2014/main" id="{20199208-F6FE-46B3-93D9-B86E7DA5B4F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7" name="Group 556">
              <a:extLst>
                <a:ext uri="{FF2B5EF4-FFF2-40B4-BE49-F238E27FC236}">
                  <a16:creationId xmlns:a16="http://schemas.microsoft.com/office/drawing/2014/main" id="{517CC6BE-5743-42B1-B19F-BF1A035D5761}"/>
                </a:ext>
              </a:extLst>
            </p:cNvPr>
            <p:cNvGrpSpPr>
              <a:grpSpLocks/>
            </p:cNvGrpSpPr>
            <p:nvPr/>
          </p:nvGrpSpPr>
          <p:grpSpPr bwMode="auto">
            <a:xfrm>
              <a:off x="2940" y="264"/>
              <a:ext cx="300" cy="1452"/>
              <a:chOff x="2940" y="264"/>
              <a:chExt cx="300" cy="1452"/>
            </a:xfrm>
          </p:grpSpPr>
          <p:grpSp>
            <p:nvGrpSpPr>
              <p:cNvPr id="148" name="Group 557">
                <a:extLst>
                  <a:ext uri="{FF2B5EF4-FFF2-40B4-BE49-F238E27FC236}">
                    <a16:creationId xmlns:a16="http://schemas.microsoft.com/office/drawing/2014/main" id="{AC442B6A-977A-4E23-99B5-FF0003292568}"/>
                  </a:ext>
                </a:extLst>
              </p:cNvPr>
              <p:cNvGrpSpPr>
                <a:grpSpLocks/>
              </p:cNvGrpSpPr>
              <p:nvPr/>
            </p:nvGrpSpPr>
            <p:grpSpPr bwMode="auto">
              <a:xfrm>
                <a:off x="2940" y="264"/>
                <a:ext cx="252" cy="1368"/>
                <a:chOff x="3024" y="732"/>
                <a:chExt cx="252" cy="1368"/>
              </a:xfrm>
            </p:grpSpPr>
            <p:grpSp>
              <p:nvGrpSpPr>
                <p:cNvPr id="151" name="Group 558">
                  <a:extLst>
                    <a:ext uri="{FF2B5EF4-FFF2-40B4-BE49-F238E27FC236}">
                      <a16:creationId xmlns:a16="http://schemas.microsoft.com/office/drawing/2014/main" id="{313577D2-61D0-4C26-AFF8-4151A1FB1FB5}"/>
                    </a:ext>
                  </a:extLst>
                </p:cNvPr>
                <p:cNvGrpSpPr>
                  <a:grpSpLocks/>
                </p:cNvGrpSpPr>
                <p:nvPr/>
              </p:nvGrpSpPr>
              <p:grpSpPr bwMode="auto">
                <a:xfrm>
                  <a:off x="3024" y="732"/>
                  <a:ext cx="252" cy="1368"/>
                  <a:chOff x="3168" y="1008"/>
                  <a:chExt cx="484" cy="2448"/>
                </a:xfrm>
              </p:grpSpPr>
              <p:grpSp>
                <p:nvGrpSpPr>
                  <p:cNvPr id="153" name="Group 559">
                    <a:extLst>
                      <a:ext uri="{FF2B5EF4-FFF2-40B4-BE49-F238E27FC236}">
                        <a16:creationId xmlns:a16="http://schemas.microsoft.com/office/drawing/2014/main" id="{A007A4D8-4404-4B35-953E-22C7760920EA}"/>
                      </a:ext>
                    </a:extLst>
                  </p:cNvPr>
                  <p:cNvGrpSpPr>
                    <a:grpSpLocks/>
                  </p:cNvGrpSpPr>
                  <p:nvPr/>
                </p:nvGrpSpPr>
                <p:grpSpPr bwMode="auto">
                  <a:xfrm>
                    <a:off x="3168" y="1008"/>
                    <a:ext cx="484" cy="2448"/>
                    <a:chOff x="2256" y="864"/>
                    <a:chExt cx="532" cy="2448"/>
                  </a:xfrm>
                </p:grpSpPr>
                <p:sp>
                  <p:nvSpPr>
                    <p:cNvPr id="156" name="Freeform 560">
                      <a:extLst>
                        <a:ext uri="{FF2B5EF4-FFF2-40B4-BE49-F238E27FC236}">
                          <a16:creationId xmlns:a16="http://schemas.microsoft.com/office/drawing/2014/main" id="{84A29F45-4036-4503-A464-A640EF75A3F9}"/>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499569114 w 1153"/>
                        <a:gd name="T41" fmla="*/ 2147483646 h 204"/>
                        <a:gd name="T42" fmla="*/ 262764326 w 1153"/>
                        <a:gd name="T43" fmla="*/ 2147483646 h 204"/>
                        <a:gd name="T44" fmla="*/ 123761139 w 1153"/>
                        <a:gd name="T45" fmla="*/ 2147483646 h 204"/>
                        <a:gd name="T46" fmla="*/ 0 w 1153"/>
                        <a:gd name="T47" fmla="*/ 2147483646 h 204"/>
                        <a:gd name="T48" fmla="*/ 472099384 w 1153"/>
                        <a:gd name="T49" fmla="*/ 2147483646 h 204"/>
                        <a:gd name="T50" fmla="*/ 595512801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7" name="Freeform 561">
                      <a:extLst>
                        <a:ext uri="{FF2B5EF4-FFF2-40B4-BE49-F238E27FC236}">
                          <a16:creationId xmlns:a16="http://schemas.microsoft.com/office/drawing/2014/main" id="{95B24B3F-1B77-4C54-AD96-EACA27F422F3}"/>
                        </a:ext>
                      </a:extLst>
                    </p:cNvPr>
                    <p:cNvSpPr>
                      <a:spLocks/>
                    </p:cNvSpPr>
                    <p:nvPr/>
                  </p:nvSpPr>
                  <p:spPr bwMode="auto">
                    <a:xfrm rot="5389413">
                      <a:off x="2332" y="2426"/>
                      <a:ext cx="539" cy="173"/>
                    </a:xfrm>
                    <a:custGeom>
                      <a:avLst/>
                      <a:gdLst>
                        <a:gd name="T0" fmla="*/ 0 w 247"/>
                        <a:gd name="T1" fmla="*/ 2147483646 h 69"/>
                        <a:gd name="T2" fmla="*/ 941597513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4" name="Freeform 562">
                    <a:extLst>
                      <a:ext uri="{FF2B5EF4-FFF2-40B4-BE49-F238E27FC236}">
                        <a16:creationId xmlns:a16="http://schemas.microsoft.com/office/drawing/2014/main" id="{380C7636-EA51-4518-BD31-4BC31C793277}"/>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5" name="Freeform 563">
                    <a:extLst>
                      <a:ext uri="{FF2B5EF4-FFF2-40B4-BE49-F238E27FC236}">
                        <a16:creationId xmlns:a16="http://schemas.microsoft.com/office/drawing/2014/main" id="{3AA4A770-FD06-4BEF-991E-522D341591E5}"/>
                      </a:ext>
                    </a:extLst>
                  </p:cNvPr>
                  <p:cNvSpPr>
                    <a:spLocks/>
                  </p:cNvSpPr>
                  <p:nvPr/>
                </p:nvSpPr>
                <p:spPr bwMode="auto">
                  <a:xfrm rot="16173530" flipH="1">
                    <a:off x="3167" y="1271"/>
                    <a:ext cx="289" cy="47"/>
                  </a:xfrm>
                  <a:custGeom>
                    <a:avLst/>
                    <a:gdLst>
                      <a:gd name="T0" fmla="*/ 0 w 293"/>
                      <a:gd name="T1" fmla="*/ 56515 h 33"/>
                      <a:gd name="T2" fmla="*/ 0 w 293"/>
                      <a:gd name="T3" fmla="*/ 54976 h 33"/>
                      <a:gd name="T4" fmla="*/ 82 w 293"/>
                      <a:gd name="T5" fmla="*/ 15597 h 33"/>
                      <a:gd name="T6" fmla="*/ 99 w 293"/>
                      <a:gd name="T7" fmla="*/ 7689 h 33"/>
                      <a:gd name="T8" fmla="*/ 113 w 293"/>
                      <a:gd name="T9" fmla="*/ 7689 h 33"/>
                      <a:gd name="T10" fmla="*/ 133 w 293"/>
                      <a:gd name="T11" fmla="*/ 0 h 33"/>
                      <a:gd name="T12" fmla="*/ 145 w 293"/>
                      <a:gd name="T13" fmla="*/ 0 h 33"/>
                      <a:gd name="T14" fmla="*/ 161 w 293"/>
                      <a:gd name="T15" fmla="*/ 7689 h 33"/>
                      <a:gd name="T16" fmla="*/ 174 w 293"/>
                      <a:gd name="T17" fmla="*/ 10951 h 33"/>
                      <a:gd name="T18" fmla="*/ 187 w 293"/>
                      <a:gd name="T19" fmla="*/ 15597 h 33"/>
                      <a:gd name="T20" fmla="*/ 196 w 293"/>
                      <a:gd name="T21" fmla="*/ 23180 h 33"/>
                      <a:gd name="T22" fmla="*/ 204 w 293"/>
                      <a:gd name="T23" fmla="*/ 31638 h 33"/>
                      <a:gd name="T24" fmla="*/ 210 w 293"/>
                      <a:gd name="T25" fmla="*/ 39681 h 33"/>
                      <a:gd name="T26" fmla="*/ 213 w 293"/>
                      <a:gd name="T27" fmla="*/ 47020 h 33"/>
                      <a:gd name="T28" fmla="*/ 214 w 293"/>
                      <a:gd name="T29" fmla="*/ 56515 h 33"/>
                      <a:gd name="T30" fmla="*/ 213 w 293"/>
                      <a:gd name="T31" fmla="*/ 64176 h 33"/>
                      <a:gd name="T32" fmla="*/ 210 w 293"/>
                      <a:gd name="T33" fmla="*/ 74343 h 33"/>
                      <a:gd name="T34" fmla="*/ 204 w 293"/>
                      <a:gd name="T35" fmla="*/ 80491 h 33"/>
                      <a:gd name="T36" fmla="*/ 196 w 293"/>
                      <a:gd name="T37" fmla="*/ 91402 h 33"/>
                      <a:gd name="T38" fmla="*/ 187 w 293"/>
                      <a:gd name="T39" fmla="*/ 97320 h 33"/>
                      <a:gd name="T40" fmla="*/ 174 w 293"/>
                      <a:gd name="T41" fmla="*/ 102923 h 33"/>
                      <a:gd name="T42" fmla="*/ 161 w 293"/>
                      <a:gd name="T43" fmla="*/ 110899 h 33"/>
                      <a:gd name="T44" fmla="*/ 145 w 293"/>
                      <a:gd name="T45" fmla="*/ 111517 h 33"/>
                      <a:gd name="T46" fmla="*/ 134 w 293"/>
                      <a:gd name="T47" fmla="*/ 111517 h 33"/>
                      <a:gd name="T48" fmla="*/ 113 w 293"/>
                      <a:gd name="T49" fmla="*/ 111517 h 33"/>
                      <a:gd name="T50" fmla="*/ 99 w 293"/>
                      <a:gd name="T51" fmla="*/ 110899 h 33"/>
                      <a:gd name="T52" fmla="*/ 82 w 293"/>
                      <a:gd name="T53" fmla="*/ 97320 h 33"/>
                      <a:gd name="T54" fmla="*/ 0 w 293"/>
                      <a:gd name="T55" fmla="*/ 56515 h 33"/>
                      <a:gd name="T56" fmla="*/ 0 w 293"/>
                      <a:gd name="T57" fmla="*/ 56515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2" name="Line 564">
                  <a:extLst>
                    <a:ext uri="{FF2B5EF4-FFF2-40B4-BE49-F238E27FC236}">
                      <a16:creationId xmlns:a16="http://schemas.microsoft.com/office/drawing/2014/main" id="{384276C1-B0C2-44E2-ABF1-79AAB096B8D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9" name="AutoShape 565">
                <a:extLst>
                  <a:ext uri="{FF2B5EF4-FFF2-40B4-BE49-F238E27FC236}">
                    <a16:creationId xmlns:a16="http://schemas.microsoft.com/office/drawing/2014/main" id="{0DE8DD6C-3ED6-477A-9C38-670BA59010D7}"/>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50" name="Line 566">
                <a:extLst>
                  <a:ext uri="{FF2B5EF4-FFF2-40B4-BE49-F238E27FC236}">
                    <a16:creationId xmlns:a16="http://schemas.microsoft.com/office/drawing/2014/main" id="{197969DE-0523-497D-8C94-C1C73B1F920E}"/>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81" name="Oval 115">
            <a:extLst>
              <a:ext uri="{FF2B5EF4-FFF2-40B4-BE49-F238E27FC236}">
                <a16:creationId xmlns:a16="http://schemas.microsoft.com/office/drawing/2014/main" id="{C967F696-6589-4C74-8E47-4BCB925B79C6}"/>
              </a:ext>
            </a:extLst>
          </p:cNvPr>
          <p:cNvSpPr>
            <a:spLocks noChangeArrowheads="1"/>
          </p:cNvSpPr>
          <p:nvPr/>
        </p:nvSpPr>
        <p:spPr bwMode="auto">
          <a:xfrm flipH="1">
            <a:off x="1627188" y="3341688"/>
            <a:ext cx="931862" cy="941387"/>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82" name="Oval 115">
            <a:extLst>
              <a:ext uri="{FF2B5EF4-FFF2-40B4-BE49-F238E27FC236}">
                <a16:creationId xmlns:a16="http://schemas.microsoft.com/office/drawing/2014/main" id="{9B34C8A2-E500-4765-B175-4753B2C02906}"/>
              </a:ext>
            </a:extLst>
          </p:cNvPr>
          <p:cNvSpPr>
            <a:spLocks noChangeArrowheads="1"/>
          </p:cNvSpPr>
          <p:nvPr/>
        </p:nvSpPr>
        <p:spPr bwMode="auto">
          <a:xfrm flipH="1">
            <a:off x="1633272" y="1350704"/>
            <a:ext cx="931863" cy="939800"/>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83" name="Oval 115">
            <a:extLst>
              <a:ext uri="{FF2B5EF4-FFF2-40B4-BE49-F238E27FC236}">
                <a16:creationId xmlns:a16="http://schemas.microsoft.com/office/drawing/2014/main" id="{CB7B88EF-DB29-4A75-8D81-0233373D1ED9}"/>
              </a:ext>
            </a:extLst>
          </p:cNvPr>
          <p:cNvSpPr>
            <a:spLocks noChangeArrowheads="1"/>
          </p:cNvSpPr>
          <p:nvPr/>
        </p:nvSpPr>
        <p:spPr bwMode="auto">
          <a:xfrm flipH="1">
            <a:off x="4806950" y="3243263"/>
            <a:ext cx="931863" cy="939800"/>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84" name="Gruppieren 1">
            <a:extLst>
              <a:ext uri="{FF2B5EF4-FFF2-40B4-BE49-F238E27FC236}">
                <a16:creationId xmlns:a16="http://schemas.microsoft.com/office/drawing/2014/main" id="{0A576B23-1C2A-479D-A616-6938B2727FD1}"/>
              </a:ext>
            </a:extLst>
          </p:cNvPr>
          <p:cNvGrpSpPr>
            <a:grpSpLocks/>
          </p:cNvGrpSpPr>
          <p:nvPr/>
        </p:nvGrpSpPr>
        <p:grpSpPr bwMode="auto">
          <a:xfrm>
            <a:off x="3460750" y="2930525"/>
            <a:ext cx="863600" cy="831850"/>
            <a:chOff x="3460750" y="2930525"/>
            <a:chExt cx="863600" cy="831850"/>
          </a:xfrm>
        </p:grpSpPr>
        <p:sp>
          <p:nvSpPr>
            <p:cNvPr id="185" name="Line 90">
              <a:extLst>
                <a:ext uri="{FF2B5EF4-FFF2-40B4-BE49-F238E27FC236}">
                  <a16:creationId xmlns:a16="http://schemas.microsoft.com/office/drawing/2014/main" id="{5AC77F69-6790-445A-B122-44DA2FA30716}"/>
                </a:ext>
              </a:extLst>
            </p:cNvPr>
            <p:cNvSpPr>
              <a:spLocks noChangeShapeType="1"/>
            </p:cNvSpPr>
            <p:nvPr/>
          </p:nvSpPr>
          <p:spPr bwMode="auto">
            <a:xfrm>
              <a:off x="3460750" y="3762375"/>
              <a:ext cx="838199" cy="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86" name="Line 91">
              <a:extLst>
                <a:ext uri="{FF2B5EF4-FFF2-40B4-BE49-F238E27FC236}">
                  <a16:creationId xmlns:a16="http://schemas.microsoft.com/office/drawing/2014/main" id="{B59E4928-ED9C-41E0-8C21-D0318ECE2092}"/>
                </a:ext>
              </a:extLst>
            </p:cNvPr>
            <p:cNvSpPr>
              <a:spLocks noChangeShapeType="1"/>
            </p:cNvSpPr>
            <p:nvPr/>
          </p:nvSpPr>
          <p:spPr bwMode="auto">
            <a:xfrm>
              <a:off x="3506789" y="2930525"/>
              <a:ext cx="817561" cy="83185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sp>
        <p:nvSpPr>
          <p:cNvPr id="187" name="Text Box 92">
            <a:extLst>
              <a:ext uri="{FF2B5EF4-FFF2-40B4-BE49-F238E27FC236}">
                <a16:creationId xmlns:a16="http://schemas.microsoft.com/office/drawing/2014/main" id="{F028604F-306D-45FF-B80E-8854EF8463F5}"/>
              </a:ext>
            </a:extLst>
          </p:cNvPr>
          <p:cNvSpPr txBox="1">
            <a:spLocks noChangeArrowheads="1"/>
          </p:cNvSpPr>
          <p:nvPr/>
        </p:nvSpPr>
        <p:spPr bwMode="auto">
          <a:xfrm>
            <a:off x="3370263" y="3302000"/>
            <a:ext cx="6111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2000" b="1" dirty="0"/>
              <a:t>45°</a:t>
            </a:r>
          </a:p>
        </p:txBody>
      </p:sp>
      <p:sp>
        <p:nvSpPr>
          <p:cNvPr id="188" name="Oval 74">
            <a:extLst>
              <a:ext uri="{FF2B5EF4-FFF2-40B4-BE49-F238E27FC236}">
                <a16:creationId xmlns:a16="http://schemas.microsoft.com/office/drawing/2014/main" id="{27428C9E-B8D0-439E-A219-65D3BFE46A26}"/>
              </a:ext>
            </a:extLst>
          </p:cNvPr>
          <p:cNvSpPr>
            <a:spLocks noChangeArrowheads="1"/>
          </p:cNvSpPr>
          <p:nvPr/>
        </p:nvSpPr>
        <p:spPr bwMode="auto">
          <a:xfrm>
            <a:off x="1978025" y="420846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89" name="Oval 74">
            <a:extLst>
              <a:ext uri="{FF2B5EF4-FFF2-40B4-BE49-F238E27FC236}">
                <a16:creationId xmlns:a16="http://schemas.microsoft.com/office/drawing/2014/main" id="{5B9A820D-2EC3-4A7B-8668-34F93A8DFF3E}"/>
              </a:ext>
            </a:extLst>
          </p:cNvPr>
          <p:cNvSpPr>
            <a:spLocks noChangeArrowheads="1"/>
          </p:cNvSpPr>
          <p:nvPr/>
        </p:nvSpPr>
        <p:spPr bwMode="auto">
          <a:xfrm>
            <a:off x="1512888" y="37703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0" name="Oval 74">
            <a:extLst>
              <a:ext uri="{FF2B5EF4-FFF2-40B4-BE49-F238E27FC236}">
                <a16:creationId xmlns:a16="http://schemas.microsoft.com/office/drawing/2014/main" id="{D159B171-8DD4-4708-98EC-D58D3DC10A2B}"/>
              </a:ext>
            </a:extLst>
          </p:cNvPr>
          <p:cNvSpPr>
            <a:spLocks noChangeArrowheads="1"/>
          </p:cNvSpPr>
          <p:nvPr/>
        </p:nvSpPr>
        <p:spPr bwMode="auto">
          <a:xfrm>
            <a:off x="1501775" y="265430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1" name="Oval 74">
            <a:extLst>
              <a:ext uri="{FF2B5EF4-FFF2-40B4-BE49-F238E27FC236}">
                <a16:creationId xmlns:a16="http://schemas.microsoft.com/office/drawing/2014/main" id="{5E641A20-DC59-49CC-90C4-6D2E6561D2C6}"/>
              </a:ext>
            </a:extLst>
          </p:cNvPr>
          <p:cNvSpPr>
            <a:spLocks noChangeArrowheads="1"/>
          </p:cNvSpPr>
          <p:nvPr/>
        </p:nvSpPr>
        <p:spPr bwMode="auto">
          <a:xfrm>
            <a:off x="1544638" y="16875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2" name="Oval 74">
            <a:extLst>
              <a:ext uri="{FF2B5EF4-FFF2-40B4-BE49-F238E27FC236}">
                <a16:creationId xmlns:a16="http://schemas.microsoft.com/office/drawing/2014/main" id="{60457383-40F0-48F9-90F9-5651C901E762}"/>
              </a:ext>
            </a:extLst>
          </p:cNvPr>
          <p:cNvSpPr>
            <a:spLocks noChangeArrowheads="1"/>
          </p:cNvSpPr>
          <p:nvPr/>
        </p:nvSpPr>
        <p:spPr bwMode="auto">
          <a:xfrm>
            <a:off x="2378075" y="149542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3" name="Oval 74">
            <a:extLst>
              <a:ext uri="{FF2B5EF4-FFF2-40B4-BE49-F238E27FC236}">
                <a16:creationId xmlns:a16="http://schemas.microsoft.com/office/drawing/2014/main" id="{9196B0C0-5A12-4734-B3A9-50DF00BA2421}"/>
              </a:ext>
            </a:extLst>
          </p:cNvPr>
          <p:cNvSpPr>
            <a:spLocks noChangeArrowheads="1"/>
          </p:cNvSpPr>
          <p:nvPr/>
        </p:nvSpPr>
        <p:spPr bwMode="auto">
          <a:xfrm>
            <a:off x="3424238" y="255428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4" name="Oval 74">
            <a:extLst>
              <a:ext uri="{FF2B5EF4-FFF2-40B4-BE49-F238E27FC236}">
                <a16:creationId xmlns:a16="http://schemas.microsoft.com/office/drawing/2014/main" id="{C44DCB8A-DA01-4B77-A03D-0BDA478CD15C}"/>
              </a:ext>
            </a:extLst>
          </p:cNvPr>
          <p:cNvSpPr>
            <a:spLocks noChangeArrowheads="1"/>
          </p:cNvSpPr>
          <p:nvPr/>
        </p:nvSpPr>
        <p:spPr bwMode="auto">
          <a:xfrm>
            <a:off x="4833938" y="401637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5" name="Oval 74">
            <a:extLst>
              <a:ext uri="{FF2B5EF4-FFF2-40B4-BE49-F238E27FC236}">
                <a16:creationId xmlns:a16="http://schemas.microsoft.com/office/drawing/2014/main" id="{53EB666B-C0B0-483E-8E3F-C985C9F1BBDC}"/>
              </a:ext>
            </a:extLst>
          </p:cNvPr>
          <p:cNvSpPr>
            <a:spLocks noChangeArrowheads="1"/>
          </p:cNvSpPr>
          <p:nvPr/>
        </p:nvSpPr>
        <p:spPr bwMode="auto">
          <a:xfrm>
            <a:off x="5200650" y="411638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6" name="Oval 74">
            <a:extLst>
              <a:ext uri="{FF2B5EF4-FFF2-40B4-BE49-F238E27FC236}">
                <a16:creationId xmlns:a16="http://schemas.microsoft.com/office/drawing/2014/main" id="{65AB33C0-CABC-46B2-88FE-6B9388F1F363}"/>
              </a:ext>
            </a:extLst>
          </p:cNvPr>
          <p:cNvSpPr>
            <a:spLocks noChangeArrowheads="1"/>
          </p:cNvSpPr>
          <p:nvPr/>
        </p:nvSpPr>
        <p:spPr bwMode="auto">
          <a:xfrm>
            <a:off x="2003425" y="128428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0" name="Text Box 1144">
            <a:extLst>
              <a:ext uri="{FF2B5EF4-FFF2-40B4-BE49-F238E27FC236}">
                <a16:creationId xmlns:a16="http://schemas.microsoft.com/office/drawing/2014/main" id="{631D4F71-AF1B-4A38-AF6B-75BC820475E8}"/>
              </a:ext>
            </a:extLst>
          </p:cNvPr>
          <p:cNvSpPr txBox="1">
            <a:spLocks noChangeArrowheads="1"/>
          </p:cNvSpPr>
          <p:nvPr/>
        </p:nvSpPr>
        <p:spPr bwMode="auto">
          <a:xfrm rot="2755911" flipH="1">
            <a:off x="3687809" y="2460333"/>
            <a:ext cx="892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a:t>
            </a:r>
          </a:p>
        </p:txBody>
      </p:sp>
      <p:grpSp>
        <p:nvGrpSpPr>
          <p:cNvPr id="101" name="Group 498">
            <a:extLst>
              <a:ext uri="{FF2B5EF4-FFF2-40B4-BE49-F238E27FC236}">
                <a16:creationId xmlns:a16="http://schemas.microsoft.com/office/drawing/2014/main" id="{7AC99557-DFF4-4745-AE76-AFD64D125781}"/>
              </a:ext>
            </a:extLst>
          </p:cNvPr>
          <p:cNvGrpSpPr>
            <a:grpSpLocks/>
          </p:cNvGrpSpPr>
          <p:nvPr/>
        </p:nvGrpSpPr>
        <p:grpSpPr bwMode="auto">
          <a:xfrm rot="3455331" flipH="1">
            <a:off x="1254175" y="2996494"/>
            <a:ext cx="1035678" cy="464220"/>
            <a:chOff x="4875" y="7237"/>
            <a:chExt cx="4230" cy="1883"/>
          </a:xfrm>
        </p:grpSpPr>
        <p:sp>
          <p:nvSpPr>
            <p:cNvPr id="102" name="Arc 499">
              <a:extLst>
                <a:ext uri="{FF2B5EF4-FFF2-40B4-BE49-F238E27FC236}">
                  <a16:creationId xmlns:a16="http://schemas.microsoft.com/office/drawing/2014/main" id="{052828B1-1385-4FE7-BA14-057631A82D14}"/>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03" name="AutoShape 500">
              <a:extLst>
                <a:ext uri="{FF2B5EF4-FFF2-40B4-BE49-F238E27FC236}">
                  <a16:creationId xmlns:a16="http://schemas.microsoft.com/office/drawing/2014/main" id="{1DAACE72-9A87-4FAD-AA69-10440E3340B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104" name="Group 1141">
            <a:extLst>
              <a:ext uri="{FF2B5EF4-FFF2-40B4-BE49-F238E27FC236}">
                <a16:creationId xmlns:a16="http://schemas.microsoft.com/office/drawing/2014/main" id="{6879AA63-0FEB-4704-8463-F34F99231B33}"/>
              </a:ext>
            </a:extLst>
          </p:cNvPr>
          <p:cNvGrpSpPr>
            <a:grpSpLocks/>
          </p:cNvGrpSpPr>
          <p:nvPr/>
        </p:nvGrpSpPr>
        <p:grpSpPr bwMode="auto">
          <a:xfrm rot="13738452" flipV="1">
            <a:off x="3458297" y="2088613"/>
            <a:ext cx="365125" cy="246062"/>
            <a:chOff x="4369" y="894"/>
            <a:chExt cx="230" cy="155"/>
          </a:xfrm>
        </p:grpSpPr>
        <p:sp>
          <p:nvSpPr>
            <p:cNvPr id="105" name="AutoShape 1142">
              <a:extLst>
                <a:ext uri="{FF2B5EF4-FFF2-40B4-BE49-F238E27FC236}">
                  <a16:creationId xmlns:a16="http://schemas.microsoft.com/office/drawing/2014/main" id="{D8F9F60E-9A94-4D57-9FFA-71F53391F558}"/>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06" name="Line 1143">
              <a:extLst>
                <a:ext uri="{FF2B5EF4-FFF2-40B4-BE49-F238E27FC236}">
                  <a16:creationId xmlns:a16="http://schemas.microsoft.com/office/drawing/2014/main" id="{2A6A7747-4946-4E49-B74B-61BE527EF0DA}"/>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107" name="Group 1171">
            <a:extLst>
              <a:ext uri="{FF2B5EF4-FFF2-40B4-BE49-F238E27FC236}">
                <a16:creationId xmlns:a16="http://schemas.microsoft.com/office/drawing/2014/main" id="{F76CD8F7-5527-4E4E-839C-353568BA4AD8}"/>
              </a:ext>
            </a:extLst>
          </p:cNvPr>
          <p:cNvGrpSpPr>
            <a:grpSpLocks/>
          </p:cNvGrpSpPr>
          <p:nvPr/>
        </p:nvGrpSpPr>
        <p:grpSpPr bwMode="auto">
          <a:xfrm rot="2560697" flipH="1" flipV="1">
            <a:off x="3887890" y="2565871"/>
            <a:ext cx="365125" cy="246062"/>
            <a:chOff x="4369" y="894"/>
            <a:chExt cx="230" cy="155"/>
          </a:xfrm>
        </p:grpSpPr>
        <p:sp>
          <p:nvSpPr>
            <p:cNvPr id="108" name="AutoShape 1172">
              <a:extLst>
                <a:ext uri="{FF2B5EF4-FFF2-40B4-BE49-F238E27FC236}">
                  <a16:creationId xmlns:a16="http://schemas.microsoft.com/office/drawing/2014/main" id="{5D56C85B-9A0A-48C5-976F-EBDBAEAADE65}"/>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09" name="Line 1173">
              <a:extLst>
                <a:ext uri="{FF2B5EF4-FFF2-40B4-BE49-F238E27FC236}">
                  <a16:creationId xmlns:a16="http://schemas.microsoft.com/office/drawing/2014/main" id="{BE8E4FCC-9C6C-4EFC-ABEB-1BB485D2C730}"/>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110" name="Group 1133">
            <a:extLst>
              <a:ext uri="{FF2B5EF4-FFF2-40B4-BE49-F238E27FC236}">
                <a16:creationId xmlns:a16="http://schemas.microsoft.com/office/drawing/2014/main" id="{51FD325A-F4FA-4BD2-A392-9A93040C9CAE}"/>
              </a:ext>
            </a:extLst>
          </p:cNvPr>
          <p:cNvGrpSpPr>
            <a:grpSpLocks/>
          </p:cNvGrpSpPr>
          <p:nvPr/>
        </p:nvGrpSpPr>
        <p:grpSpPr bwMode="auto">
          <a:xfrm rot="2480003" flipH="1" flipV="1">
            <a:off x="3453054" y="2688297"/>
            <a:ext cx="365125" cy="246063"/>
            <a:chOff x="4369" y="894"/>
            <a:chExt cx="230" cy="155"/>
          </a:xfrm>
        </p:grpSpPr>
        <p:sp>
          <p:nvSpPr>
            <p:cNvPr id="111" name="AutoShape 1134">
              <a:extLst>
                <a:ext uri="{FF2B5EF4-FFF2-40B4-BE49-F238E27FC236}">
                  <a16:creationId xmlns:a16="http://schemas.microsoft.com/office/drawing/2014/main" id="{52981D09-FD7C-4D00-9597-6E06AC8F8748}"/>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12" name="Line 1135">
              <a:extLst>
                <a:ext uri="{FF2B5EF4-FFF2-40B4-BE49-F238E27FC236}">
                  <a16:creationId xmlns:a16="http://schemas.microsoft.com/office/drawing/2014/main" id="{E0A2909A-E1B7-491A-8AB4-ACE1E1CFCAC9}"/>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113" name="Group 1136">
            <a:extLst>
              <a:ext uri="{FF2B5EF4-FFF2-40B4-BE49-F238E27FC236}">
                <a16:creationId xmlns:a16="http://schemas.microsoft.com/office/drawing/2014/main" id="{29427182-8530-46D6-887D-A0930C82295B}"/>
              </a:ext>
            </a:extLst>
          </p:cNvPr>
          <p:cNvGrpSpPr>
            <a:grpSpLocks/>
          </p:cNvGrpSpPr>
          <p:nvPr/>
        </p:nvGrpSpPr>
        <p:grpSpPr bwMode="auto">
          <a:xfrm rot="13270776" flipV="1">
            <a:off x="3243735" y="2403630"/>
            <a:ext cx="365125" cy="246062"/>
            <a:chOff x="4369" y="894"/>
            <a:chExt cx="230" cy="155"/>
          </a:xfrm>
        </p:grpSpPr>
        <p:sp>
          <p:nvSpPr>
            <p:cNvPr id="114" name="AutoShape 1137">
              <a:extLst>
                <a:ext uri="{FF2B5EF4-FFF2-40B4-BE49-F238E27FC236}">
                  <a16:creationId xmlns:a16="http://schemas.microsoft.com/office/drawing/2014/main" id="{0512ECC0-EAF9-461E-8128-31434E78F558}"/>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15" name="Line 1138">
              <a:extLst>
                <a:ext uri="{FF2B5EF4-FFF2-40B4-BE49-F238E27FC236}">
                  <a16:creationId xmlns:a16="http://schemas.microsoft.com/office/drawing/2014/main" id="{0683F592-A6BF-4300-8D2A-EDC6B70A896D}"/>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116" name="Text Box 1144">
            <a:extLst>
              <a:ext uri="{FF2B5EF4-FFF2-40B4-BE49-F238E27FC236}">
                <a16:creationId xmlns:a16="http://schemas.microsoft.com/office/drawing/2014/main" id="{5EC3DACF-201D-43C1-A4CD-B87AD3544BE0}"/>
              </a:ext>
            </a:extLst>
          </p:cNvPr>
          <p:cNvSpPr txBox="1">
            <a:spLocks noChangeArrowheads="1"/>
          </p:cNvSpPr>
          <p:nvPr/>
        </p:nvSpPr>
        <p:spPr bwMode="auto">
          <a:xfrm rot="2755911" flipH="1">
            <a:off x="3238398" y="2069576"/>
            <a:ext cx="892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a:t>
            </a:r>
          </a:p>
        </p:txBody>
      </p:sp>
      <p:sp>
        <p:nvSpPr>
          <p:cNvPr id="169" name="Text Box 40">
            <a:extLst>
              <a:ext uri="{FF2B5EF4-FFF2-40B4-BE49-F238E27FC236}">
                <a16:creationId xmlns:a16="http://schemas.microsoft.com/office/drawing/2014/main" id="{CF512EAD-1C6D-49E8-9F89-9198E7D85132}"/>
              </a:ext>
            </a:extLst>
          </p:cNvPr>
          <p:cNvSpPr txBox="1">
            <a:spLocks noChangeArrowheads="1"/>
          </p:cNvSpPr>
          <p:nvPr/>
        </p:nvSpPr>
        <p:spPr bwMode="auto">
          <a:xfrm>
            <a:off x="4576763" y="1235976"/>
            <a:ext cx="295433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Snap </a:t>
            </a:r>
            <a:r>
              <a:rPr lang="de-DE" altLang="de-DE" sz="1600" b="1" dirty="0" err="1">
                <a:solidFill>
                  <a:srgbClr val="0000FF"/>
                </a:solidFill>
              </a:rPr>
              <a:t>rolls</a:t>
            </a:r>
            <a:r>
              <a:rPr lang="de-DE" altLang="de-DE" sz="1600" b="1" dirty="0">
                <a:solidFill>
                  <a:srgbClr val="0000FF"/>
                </a:solidFill>
              </a:rPr>
              <a:t> </a:t>
            </a:r>
            <a:r>
              <a:rPr lang="de-DE" altLang="de-DE" sz="1600" b="1" dirty="0" err="1">
                <a:solidFill>
                  <a:srgbClr val="0000FF"/>
                </a:solidFill>
              </a:rPr>
              <a:t>may</a:t>
            </a:r>
            <a:r>
              <a:rPr lang="de-DE" altLang="de-DE" sz="1600" b="1" dirty="0">
                <a:solidFill>
                  <a:srgbClr val="0000FF"/>
                </a:solidFill>
              </a:rPr>
              <a:t> </a:t>
            </a:r>
            <a:r>
              <a:rPr lang="de-DE" altLang="de-DE" sz="1600" b="1" dirty="0" err="1">
                <a:solidFill>
                  <a:srgbClr val="0000FF"/>
                </a:solidFill>
              </a:rPr>
              <a:t>be</a:t>
            </a:r>
            <a:r>
              <a:rPr lang="de-DE" altLang="de-DE" sz="1600" b="1" dirty="0">
                <a:solidFill>
                  <a:srgbClr val="0000FF"/>
                </a:solidFill>
              </a:rPr>
              <a:t> positive </a:t>
            </a:r>
            <a:r>
              <a:rPr lang="de-DE" altLang="de-DE" sz="1600" b="1" dirty="0" err="1">
                <a:solidFill>
                  <a:srgbClr val="0000FF"/>
                </a:solidFill>
              </a:rPr>
              <a:t>or</a:t>
            </a:r>
            <a:r>
              <a:rPr lang="de-DE" altLang="de-DE" sz="1600" b="1" dirty="0">
                <a:solidFill>
                  <a:srgbClr val="0000FF"/>
                </a:solidFill>
              </a:rPr>
              <a:t> negative.</a:t>
            </a:r>
          </a:p>
        </p:txBody>
      </p:sp>
      <p:sp>
        <p:nvSpPr>
          <p:cNvPr id="175" name="Text Box 41">
            <a:extLst>
              <a:ext uri="{FF2B5EF4-FFF2-40B4-BE49-F238E27FC236}">
                <a16:creationId xmlns:a16="http://schemas.microsoft.com/office/drawing/2014/main" id="{A756243C-056C-4441-967F-C1A515B96381}"/>
              </a:ext>
            </a:extLst>
          </p:cNvPr>
          <p:cNvSpPr txBox="1">
            <a:spLocks noChangeArrowheads="1"/>
          </p:cNvSpPr>
          <p:nvPr/>
        </p:nvSpPr>
        <p:spPr bwMode="auto">
          <a:xfrm>
            <a:off x="6118754" y="2774760"/>
            <a:ext cx="2852738"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If</a:t>
            </a:r>
            <a:r>
              <a:rPr lang="de-DE" altLang="de-DE" sz="1600" b="1" dirty="0">
                <a:solidFill>
                  <a:srgbClr val="0000FF"/>
                </a:solidFill>
              </a:rPr>
              <a:t> </a:t>
            </a:r>
            <a:r>
              <a:rPr lang="de-DE" altLang="de-DE" sz="1600" b="1" dirty="0" err="1">
                <a:solidFill>
                  <a:srgbClr val="0000FF"/>
                </a:solidFill>
              </a:rPr>
              <a:t>snap</a:t>
            </a:r>
            <a:r>
              <a:rPr lang="de-DE" altLang="de-DE" sz="1600" b="1" dirty="0">
                <a:solidFill>
                  <a:srgbClr val="0000FF"/>
                </a:solidFill>
              </a:rPr>
              <a:t> roll = </a:t>
            </a:r>
            <a:r>
              <a:rPr lang="de-DE" altLang="de-DE" sz="1600" b="1" dirty="0" err="1">
                <a:solidFill>
                  <a:srgbClr val="0000FF"/>
                </a:solidFill>
              </a:rPr>
              <a:t>barrel</a:t>
            </a:r>
            <a:r>
              <a:rPr lang="de-DE" altLang="de-DE" sz="1600" b="1" dirty="0">
                <a:solidFill>
                  <a:srgbClr val="0000FF"/>
                </a:solidFill>
              </a:rPr>
              <a:t> roll </a:t>
            </a:r>
            <a:r>
              <a:rPr lang="de-DE" altLang="de-DE" sz="1600" b="1" dirty="0" err="1">
                <a:solidFill>
                  <a:srgbClr val="0000FF"/>
                </a:solidFill>
              </a:rPr>
              <a:t>or</a:t>
            </a:r>
            <a:r>
              <a:rPr lang="de-DE" altLang="de-DE" sz="1600" b="1" dirty="0">
                <a:solidFill>
                  <a:srgbClr val="0000FF"/>
                </a:solidFill>
              </a:rPr>
              <a:t> </a:t>
            </a:r>
            <a:r>
              <a:rPr lang="de-DE" altLang="de-DE" sz="1600" b="1" dirty="0" err="1">
                <a:solidFill>
                  <a:srgbClr val="0000FF"/>
                </a:solidFill>
              </a:rPr>
              <a:t>aileron</a:t>
            </a:r>
            <a:r>
              <a:rPr lang="de-DE" altLang="de-DE" sz="1600" b="1" dirty="0">
                <a:solidFill>
                  <a:srgbClr val="0000FF"/>
                </a:solidFill>
              </a:rPr>
              <a:t> roll:</a:t>
            </a:r>
            <a:br>
              <a:rPr lang="de-DE" altLang="de-DE" sz="1600" b="1" dirty="0">
                <a:solidFill>
                  <a:srgbClr val="0000FF"/>
                </a:solidFill>
              </a:rPr>
            </a:br>
            <a:r>
              <a:rPr lang="de-DE" altLang="de-DE" sz="1600" b="1" dirty="0" err="1">
                <a:solidFill>
                  <a:srgbClr val="FF3300"/>
                </a:solidFill>
              </a:rPr>
              <a:t>Severe</a:t>
            </a:r>
            <a:r>
              <a:rPr lang="de-DE" altLang="de-DE" sz="1600" b="1" dirty="0">
                <a:solidFill>
                  <a:srgbClr val="FF3300"/>
                </a:solidFill>
              </a:rPr>
              <a:t> </a:t>
            </a:r>
            <a:r>
              <a:rPr lang="de-DE" altLang="de-DE" sz="1600" b="1" dirty="0" err="1">
                <a:solidFill>
                  <a:srgbClr val="FF3300"/>
                </a:solidFill>
              </a:rPr>
              <a:t>downgrade</a:t>
            </a:r>
            <a:r>
              <a:rPr lang="de-DE" altLang="de-DE" sz="1600" b="1" dirty="0">
                <a:solidFill>
                  <a:srgbClr val="FF3300"/>
                </a:solidFill>
              </a:rPr>
              <a:t> &gt; 5 </a:t>
            </a:r>
            <a:r>
              <a:rPr lang="de-DE" altLang="de-DE" sz="1600" b="1" dirty="0" err="1">
                <a:solidFill>
                  <a:srgbClr val="FF3300"/>
                </a:solidFill>
              </a:rPr>
              <a:t>pts</a:t>
            </a:r>
            <a:r>
              <a:rPr lang="de-DE" altLang="de-DE" sz="1600" b="1" dirty="0">
                <a:solidFill>
                  <a:srgbClr val="FF3300"/>
                </a:solidFill>
              </a:rPr>
              <a:t>.</a:t>
            </a:r>
          </a:p>
        </p:txBody>
      </p:sp>
      <p:sp>
        <p:nvSpPr>
          <p:cNvPr id="197" name="Text Box 40">
            <a:extLst>
              <a:ext uri="{FF2B5EF4-FFF2-40B4-BE49-F238E27FC236}">
                <a16:creationId xmlns:a16="http://schemas.microsoft.com/office/drawing/2014/main" id="{8D66F6AA-43A8-4C78-B5F0-6EA716DE9B31}"/>
              </a:ext>
            </a:extLst>
          </p:cNvPr>
          <p:cNvSpPr txBox="1">
            <a:spLocks noChangeArrowheads="1"/>
          </p:cNvSpPr>
          <p:nvPr/>
        </p:nvSpPr>
        <p:spPr bwMode="auto">
          <a:xfrm>
            <a:off x="4572000" y="815604"/>
            <a:ext cx="415010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Roll and Snap </a:t>
            </a:r>
            <a:r>
              <a:rPr lang="de-DE" altLang="de-DE" sz="1600" b="1" dirty="0" err="1">
                <a:solidFill>
                  <a:srgbClr val="0000FF"/>
                </a:solidFill>
              </a:rPr>
              <a:t>rolls</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98" name="Text Box 107">
            <a:extLst>
              <a:ext uri="{FF2B5EF4-FFF2-40B4-BE49-F238E27FC236}">
                <a16:creationId xmlns:a16="http://schemas.microsoft.com/office/drawing/2014/main" id="{E3D7BC87-A6F6-4C06-B00F-B71DD3447F79}"/>
              </a:ext>
            </a:extLst>
          </p:cNvPr>
          <p:cNvSpPr txBox="1">
            <a:spLocks noChangeArrowheads="1"/>
          </p:cNvSpPr>
          <p:nvPr/>
        </p:nvSpPr>
        <p:spPr bwMode="auto">
          <a:xfrm>
            <a:off x="4588954" y="1870405"/>
            <a:ext cx="2374900"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GB" altLang="en-US" sz="1600" b="1" dirty="0">
                <a:solidFill>
                  <a:srgbClr val="0000FF"/>
                </a:solidFill>
              </a:rPr>
              <a:t>Between snap rolls in opposite direction there must be no line.</a:t>
            </a:r>
          </a:p>
        </p:txBody>
      </p:sp>
      <p:sp>
        <p:nvSpPr>
          <p:cNvPr id="199" name="Text Box 92">
            <a:extLst>
              <a:ext uri="{FF2B5EF4-FFF2-40B4-BE49-F238E27FC236}">
                <a16:creationId xmlns:a16="http://schemas.microsoft.com/office/drawing/2014/main" id="{4CBB7E90-1817-4D64-82BF-6D4D44A7050F}"/>
              </a:ext>
            </a:extLst>
          </p:cNvPr>
          <p:cNvSpPr txBox="1">
            <a:spLocks noChangeArrowheads="1"/>
          </p:cNvSpPr>
          <p:nvPr/>
        </p:nvSpPr>
        <p:spPr bwMode="auto">
          <a:xfrm>
            <a:off x="6110085" y="3724178"/>
            <a:ext cx="1954212" cy="338138"/>
          </a:xfrm>
          <a:prstGeom prst="rect">
            <a:avLst/>
          </a:prstGeom>
          <a:noFill/>
          <a:ln w="38100">
            <a:solidFill>
              <a:srgbClr val="F9FE24"/>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Tree>
    <p:extLst>
      <p:ext uri="{BB962C8B-B14F-4D97-AF65-F5344CB8AC3E}">
        <p14:creationId xmlns:p14="http://schemas.microsoft.com/office/powerpoint/2010/main" val="2009542865"/>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97"/>
                                        </p:tgtEl>
                                        <p:attrNameLst>
                                          <p:attrName>style.visibility</p:attrName>
                                        </p:attrNameLst>
                                      </p:cBhvr>
                                      <p:to>
                                        <p:strVal val="visible"/>
                                      </p:to>
                                    </p:set>
                                    <p:animEffect transition="in" filter="blinds(horizontal)">
                                      <p:cBhvr>
                                        <p:cTn id="7" dur="1000"/>
                                        <p:tgtEl>
                                          <p:spTgt spid="197"/>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69"/>
                                        </p:tgtEl>
                                        <p:attrNameLst>
                                          <p:attrName>style.visibility</p:attrName>
                                        </p:attrNameLst>
                                      </p:cBhvr>
                                      <p:to>
                                        <p:strVal val="visible"/>
                                      </p:to>
                                    </p:set>
                                    <p:animEffect transition="in" filter="blinds(horizontal)">
                                      <p:cBhvr>
                                        <p:cTn id="11" dur="1000"/>
                                        <p:tgtEl>
                                          <p:spTgt spid="169"/>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98"/>
                                        </p:tgtEl>
                                        <p:attrNameLst>
                                          <p:attrName>style.visibility</p:attrName>
                                        </p:attrNameLst>
                                      </p:cBhvr>
                                      <p:to>
                                        <p:strVal val="visible"/>
                                      </p:to>
                                    </p:set>
                                    <p:animEffect transition="in" filter="blinds(horizontal)">
                                      <p:cBhvr>
                                        <p:cTn id="15" dur="1000"/>
                                        <p:tgtEl>
                                          <p:spTgt spid="198"/>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75"/>
                                        </p:tgtEl>
                                        <p:attrNameLst>
                                          <p:attrName>style.visibility</p:attrName>
                                        </p:attrNameLst>
                                      </p:cBhvr>
                                      <p:to>
                                        <p:strVal val="visible"/>
                                      </p:to>
                                    </p:set>
                                    <p:animEffect transition="in" filter="blinds(horizontal)">
                                      <p:cBhvr>
                                        <p:cTn id="19" dur="1000"/>
                                        <p:tgtEl>
                                          <p:spTgt spid="175"/>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99"/>
                                        </p:tgtEl>
                                        <p:attrNameLst>
                                          <p:attrName>style.visibility</p:attrName>
                                        </p:attrNameLst>
                                      </p:cBhvr>
                                      <p:to>
                                        <p:strVal val="visible"/>
                                      </p:to>
                                    </p:set>
                                    <p:animEffect transition="in" filter="blinds(horizontal)">
                                      <p:cBhvr>
                                        <p:cTn id="23" dur="1000"/>
                                        <p:tgtEl>
                                          <p:spTgt spid="199"/>
                                        </p:tgtEl>
                                      </p:cBhvr>
                                    </p:animEffect>
                                  </p:childTnLst>
                                </p:cTn>
                              </p:par>
                            </p:childTnLst>
                          </p:cTn>
                        </p:par>
                        <p:par>
                          <p:cTn id="24" fill="hold">
                            <p:stCondLst>
                              <p:cond delay="5000"/>
                            </p:stCondLst>
                            <p:childTnLst>
                              <p:par>
                                <p:cTn id="25" presetID="3" presetClass="entr" presetSubtype="10" fill="hold" nodeType="afterEffect">
                                  <p:stCondLst>
                                    <p:cond delay="0"/>
                                  </p:stCondLst>
                                  <p:childTnLst>
                                    <p:set>
                                      <p:cBhvr>
                                        <p:cTn id="26" dur="1" fill="hold">
                                          <p:stCondLst>
                                            <p:cond delay="0"/>
                                          </p:stCondLst>
                                        </p:cTn>
                                        <p:tgtEl>
                                          <p:spTgt spid="181"/>
                                        </p:tgtEl>
                                        <p:attrNameLst>
                                          <p:attrName>style.visibility</p:attrName>
                                        </p:attrNameLst>
                                      </p:cBhvr>
                                      <p:to>
                                        <p:strVal val="visible"/>
                                      </p:to>
                                    </p:set>
                                    <p:animEffect transition="in" filter="blinds(horizontal)">
                                      <p:cBhvr>
                                        <p:cTn id="27" dur="1000"/>
                                        <p:tgtEl>
                                          <p:spTgt spid="181"/>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82"/>
                                        </p:tgtEl>
                                        <p:attrNameLst>
                                          <p:attrName>style.visibility</p:attrName>
                                        </p:attrNameLst>
                                      </p:cBhvr>
                                      <p:to>
                                        <p:strVal val="visible"/>
                                      </p:to>
                                    </p:set>
                                    <p:animEffect transition="in" filter="blinds(horizontal)">
                                      <p:cBhvr>
                                        <p:cTn id="31" dur="1000"/>
                                        <p:tgtEl>
                                          <p:spTgt spid="182"/>
                                        </p:tgtEl>
                                      </p:cBhvr>
                                    </p:animEffect>
                                  </p:childTnLst>
                                </p:cTn>
                              </p:par>
                            </p:childTnLst>
                          </p:cTn>
                        </p:par>
                        <p:par>
                          <p:cTn id="32" fill="hold">
                            <p:stCondLst>
                              <p:cond delay="7000"/>
                            </p:stCondLst>
                            <p:childTnLst>
                              <p:par>
                                <p:cTn id="33" presetID="3" presetClass="entr" presetSubtype="10" fill="hold" nodeType="afterEffect">
                                  <p:stCondLst>
                                    <p:cond delay="0"/>
                                  </p:stCondLst>
                                  <p:childTnLst>
                                    <p:set>
                                      <p:cBhvr>
                                        <p:cTn id="34" dur="1" fill="hold">
                                          <p:stCondLst>
                                            <p:cond delay="0"/>
                                          </p:stCondLst>
                                        </p:cTn>
                                        <p:tgtEl>
                                          <p:spTgt spid="183"/>
                                        </p:tgtEl>
                                        <p:attrNameLst>
                                          <p:attrName>style.visibility</p:attrName>
                                        </p:attrNameLst>
                                      </p:cBhvr>
                                      <p:to>
                                        <p:strVal val="visible"/>
                                      </p:to>
                                    </p:set>
                                    <p:animEffect transition="in" filter="blinds(horizontal)">
                                      <p:cBhvr>
                                        <p:cTn id="35" dur="1000"/>
                                        <p:tgtEl>
                                          <p:spTgt spid="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utoUpdateAnimBg="0"/>
      <p:bldP spid="175" grpId="0"/>
      <p:bldP spid="197" grpId="0" autoUpdateAnimBg="0"/>
      <p:bldP spid="198" grpId="0"/>
      <p:bldP spid="19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11">
            <a:extLst>
              <a:ext uri="{FF2B5EF4-FFF2-40B4-BE49-F238E27FC236}">
                <a16:creationId xmlns:a16="http://schemas.microsoft.com/office/drawing/2014/main" id="{53EF6609-AE4B-43E4-9589-4C57675B4F7D}"/>
              </a:ext>
            </a:extLst>
          </p:cNvPr>
          <p:cNvSpPr txBox="1">
            <a:spLocks noChangeArrowheads="1"/>
          </p:cNvSpPr>
          <p:nvPr/>
        </p:nvSpPr>
        <p:spPr bwMode="auto">
          <a:xfrm>
            <a:off x="1552575" y="192088"/>
            <a:ext cx="7591425" cy="818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en-US" altLang="de-DE" sz="2000" b="1" dirty="0"/>
              <a:t>F-25.09 </a:t>
            </a:r>
            <a:r>
              <a:rPr lang="en-US" sz="2000" b="1" dirty="0"/>
              <a:t>Square Vertical Eight with half roll, roll, quarter roll, 	   roll, quarter roll, roll, half roll </a:t>
            </a:r>
            <a:br>
              <a:rPr lang="en-US" sz="2000" b="1" dirty="0"/>
            </a:br>
            <a:endParaRPr lang="en-GB" altLang="de-DE" sz="2000" b="1" dirty="0"/>
          </a:p>
        </p:txBody>
      </p:sp>
      <p:sp>
        <p:nvSpPr>
          <p:cNvPr id="30723" name="Text Box 545">
            <a:extLst>
              <a:ext uri="{FF2B5EF4-FFF2-40B4-BE49-F238E27FC236}">
                <a16:creationId xmlns:a16="http://schemas.microsoft.com/office/drawing/2014/main" id="{F211B4F3-B6F2-4533-B68A-A667D6640768}"/>
              </a:ext>
            </a:extLst>
          </p:cNvPr>
          <p:cNvSpPr txBox="1">
            <a:spLocks noChangeArrowheads="1"/>
          </p:cNvSpPr>
          <p:nvPr/>
        </p:nvSpPr>
        <p:spPr bwMode="auto">
          <a:xfrm>
            <a:off x="8013700" y="65151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F-25.09.01</a:t>
            </a:r>
            <a:endParaRPr lang="de-DE" altLang="de-DE" dirty="0"/>
          </a:p>
        </p:txBody>
      </p:sp>
      <p:sp>
        <p:nvSpPr>
          <p:cNvPr id="108" name="Text Box 1178">
            <a:extLst>
              <a:ext uri="{FF2B5EF4-FFF2-40B4-BE49-F238E27FC236}">
                <a16:creationId xmlns:a16="http://schemas.microsoft.com/office/drawing/2014/main" id="{AAF3786F-1DBC-409C-8B39-D1EFA8E99674}"/>
              </a:ext>
            </a:extLst>
          </p:cNvPr>
          <p:cNvSpPr txBox="1">
            <a:spLocks noChangeArrowheads="1"/>
          </p:cNvSpPr>
          <p:nvPr/>
        </p:nvSpPr>
        <p:spPr bwMode="auto">
          <a:xfrm>
            <a:off x="2430401" y="1876587"/>
            <a:ext cx="13049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en-US" sz="1600" b="1" dirty="0"/>
              <a:t>¼ roll</a:t>
            </a:r>
          </a:p>
        </p:txBody>
      </p:sp>
      <p:sp>
        <p:nvSpPr>
          <p:cNvPr id="109" name="Text Box 1179">
            <a:extLst>
              <a:ext uri="{FF2B5EF4-FFF2-40B4-BE49-F238E27FC236}">
                <a16:creationId xmlns:a16="http://schemas.microsoft.com/office/drawing/2014/main" id="{85C36821-F629-4013-A77C-B87902E9D139}"/>
              </a:ext>
            </a:extLst>
          </p:cNvPr>
          <p:cNvSpPr txBox="1">
            <a:spLocks noChangeArrowheads="1"/>
          </p:cNvSpPr>
          <p:nvPr/>
        </p:nvSpPr>
        <p:spPr bwMode="auto">
          <a:xfrm>
            <a:off x="5067758" y="1787778"/>
            <a:ext cx="13049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en-US" sz="1600" b="1" dirty="0"/>
              <a:t>¼ roll</a:t>
            </a:r>
          </a:p>
        </p:txBody>
      </p:sp>
      <p:sp>
        <p:nvSpPr>
          <p:cNvPr id="30738" name="AutoShape 1210">
            <a:extLst>
              <a:ext uri="{FF2B5EF4-FFF2-40B4-BE49-F238E27FC236}">
                <a16:creationId xmlns:a16="http://schemas.microsoft.com/office/drawing/2014/main" id="{36BB17C0-0360-44FF-B686-7CDE860E3816}"/>
              </a:ext>
            </a:extLst>
          </p:cNvPr>
          <p:cNvSpPr>
            <a:spLocks noChangeArrowheads="1"/>
          </p:cNvSpPr>
          <p:nvPr/>
        </p:nvSpPr>
        <p:spPr bwMode="auto">
          <a:xfrm rot="10856835" flipH="1">
            <a:off x="5896079" y="423845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30739" name="Group 1211">
            <a:extLst>
              <a:ext uri="{FF2B5EF4-FFF2-40B4-BE49-F238E27FC236}">
                <a16:creationId xmlns:a16="http://schemas.microsoft.com/office/drawing/2014/main" id="{583C6933-E8D0-44AF-B031-5AE4BA6FB8A2}"/>
              </a:ext>
            </a:extLst>
          </p:cNvPr>
          <p:cNvGrpSpPr>
            <a:grpSpLocks/>
          </p:cNvGrpSpPr>
          <p:nvPr/>
        </p:nvGrpSpPr>
        <p:grpSpPr bwMode="auto">
          <a:xfrm rot="5238463" flipH="1" flipV="1">
            <a:off x="2465512" y="3981469"/>
            <a:ext cx="371475" cy="550863"/>
            <a:chOff x="2820" y="264"/>
            <a:chExt cx="420" cy="1452"/>
          </a:xfrm>
        </p:grpSpPr>
        <p:sp>
          <p:nvSpPr>
            <p:cNvPr id="30764" name="Line 1212">
              <a:extLst>
                <a:ext uri="{FF2B5EF4-FFF2-40B4-BE49-F238E27FC236}">
                  <a16:creationId xmlns:a16="http://schemas.microsoft.com/office/drawing/2014/main" id="{444394AB-F464-47BE-B3C1-43D5E53C2AF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30765" name="Group 1213">
              <a:extLst>
                <a:ext uri="{FF2B5EF4-FFF2-40B4-BE49-F238E27FC236}">
                  <a16:creationId xmlns:a16="http://schemas.microsoft.com/office/drawing/2014/main" id="{74BAB868-2F31-43A8-A99D-5E55A2598844}"/>
                </a:ext>
              </a:extLst>
            </p:cNvPr>
            <p:cNvGrpSpPr>
              <a:grpSpLocks/>
            </p:cNvGrpSpPr>
            <p:nvPr/>
          </p:nvGrpSpPr>
          <p:grpSpPr bwMode="auto">
            <a:xfrm>
              <a:off x="2940" y="264"/>
              <a:ext cx="300" cy="1452"/>
              <a:chOff x="2940" y="264"/>
              <a:chExt cx="300" cy="1452"/>
            </a:xfrm>
          </p:grpSpPr>
          <p:grpSp>
            <p:nvGrpSpPr>
              <p:cNvPr id="30766" name="Group 1214">
                <a:extLst>
                  <a:ext uri="{FF2B5EF4-FFF2-40B4-BE49-F238E27FC236}">
                    <a16:creationId xmlns:a16="http://schemas.microsoft.com/office/drawing/2014/main" id="{CBF95531-413B-403B-B7EB-E7CB28940705}"/>
                  </a:ext>
                </a:extLst>
              </p:cNvPr>
              <p:cNvGrpSpPr>
                <a:grpSpLocks/>
              </p:cNvGrpSpPr>
              <p:nvPr/>
            </p:nvGrpSpPr>
            <p:grpSpPr bwMode="auto">
              <a:xfrm>
                <a:off x="2940" y="264"/>
                <a:ext cx="252" cy="1368"/>
                <a:chOff x="3024" y="732"/>
                <a:chExt cx="252" cy="1368"/>
              </a:xfrm>
            </p:grpSpPr>
            <p:grpSp>
              <p:nvGrpSpPr>
                <p:cNvPr id="30769" name="Group 1215">
                  <a:extLst>
                    <a:ext uri="{FF2B5EF4-FFF2-40B4-BE49-F238E27FC236}">
                      <a16:creationId xmlns:a16="http://schemas.microsoft.com/office/drawing/2014/main" id="{2B7C1A55-E5C9-4091-913D-896DC648B179}"/>
                    </a:ext>
                  </a:extLst>
                </p:cNvPr>
                <p:cNvGrpSpPr>
                  <a:grpSpLocks/>
                </p:cNvGrpSpPr>
                <p:nvPr/>
              </p:nvGrpSpPr>
              <p:grpSpPr bwMode="auto">
                <a:xfrm>
                  <a:off x="3024" y="732"/>
                  <a:ext cx="252" cy="1368"/>
                  <a:chOff x="3168" y="1008"/>
                  <a:chExt cx="484" cy="2448"/>
                </a:xfrm>
              </p:grpSpPr>
              <p:grpSp>
                <p:nvGrpSpPr>
                  <p:cNvPr id="30771" name="Group 1216">
                    <a:extLst>
                      <a:ext uri="{FF2B5EF4-FFF2-40B4-BE49-F238E27FC236}">
                        <a16:creationId xmlns:a16="http://schemas.microsoft.com/office/drawing/2014/main" id="{70C352A0-A2BC-4BB0-91EA-11DE83BAA786}"/>
                      </a:ext>
                    </a:extLst>
                  </p:cNvPr>
                  <p:cNvGrpSpPr>
                    <a:grpSpLocks/>
                  </p:cNvGrpSpPr>
                  <p:nvPr/>
                </p:nvGrpSpPr>
                <p:grpSpPr bwMode="auto">
                  <a:xfrm>
                    <a:off x="3168" y="1008"/>
                    <a:ext cx="484" cy="2448"/>
                    <a:chOff x="2256" y="864"/>
                    <a:chExt cx="532" cy="2448"/>
                  </a:xfrm>
                </p:grpSpPr>
                <p:sp>
                  <p:nvSpPr>
                    <p:cNvPr id="30774" name="Freeform 1217">
                      <a:extLst>
                        <a:ext uri="{FF2B5EF4-FFF2-40B4-BE49-F238E27FC236}">
                          <a16:creationId xmlns:a16="http://schemas.microsoft.com/office/drawing/2014/main" id="{71EC4CC4-7FF5-4628-B73B-D6A64FB6FBEA}"/>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0775" name="Freeform 1218">
                      <a:extLst>
                        <a:ext uri="{FF2B5EF4-FFF2-40B4-BE49-F238E27FC236}">
                          <a16:creationId xmlns:a16="http://schemas.microsoft.com/office/drawing/2014/main" id="{83F25F2B-D145-4C50-9DBD-1A3A9E7EDEE1}"/>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0772" name="Freeform 1219">
                    <a:extLst>
                      <a:ext uri="{FF2B5EF4-FFF2-40B4-BE49-F238E27FC236}">
                        <a16:creationId xmlns:a16="http://schemas.microsoft.com/office/drawing/2014/main" id="{3434CC2C-240A-4852-A18E-C34D9F0CB8CE}"/>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0773" name="Freeform 1220">
                    <a:extLst>
                      <a:ext uri="{FF2B5EF4-FFF2-40B4-BE49-F238E27FC236}">
                        <a16:creationId xmlns:a16="http://schemas.microsoft.com/office/drawing/2014/main" id="{F50C5785-F309-4F29-A482-4C5925B406AC}"/>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30770" name="Line 1221">
                  <a:extLst>
                    <a:ext uri="{FF2B5EF4-FFF2-40B4-BE49-F238E27FC236}">
                      <a16:creationId xmlns:a16="http://schemas.microsoft.com/office/drawing/2014/main" id="{16A6FF24-AF44-4F96-8BCD-E1938D06A459}"/>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30767" name="AutoShape 1222">
                <a:extLst>
                  <a:ext uri="{FF2B5EF4-FFF2-40B4-BE49-F238E27FC236}">
                    <a16:creationId xmlns:a16="http://schemas.microsoft.com/office/drawing/2014/main" id="{5EF9D9A8-9509-4E8C-9186-D872D343F47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30768" name="Line 1223">
                <a:extLst>
                  <a:ext uri="{FF2B5EF4-FFF2-40B4-BE49-F238E27FC236}">
                    <a16:creationId xmlns:a16="http://schemas.microsoft.com/office/drawing/2014/main" id="{54C1F1C1-9C5F-4E64-90CD-98B90F27094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70" name="Arc 509">
            <a:extLst>
              <a:ext uri="{FF2B5EF4-FFF2-40B4-BE49-F238E27FC236}">
                <a16:creationId xmlns:a16="http://schemas.microsoft.com/office/drawing/2014/main" id="{F5FA80FD-A12D-4794-A6C1-AF1732EF46D8}"/>
              </a:ext>
            </a:extLst>
          </p:cNvPr>
          <p:cNvSpPr>
            <a:spLocks/>
          </p:cNvSpPr>
          <p:nvPr/>
        </p:nvSpPr>
        <p:spPr bwMode="auto">
          <a:xfrm rot="16200000" flipH="1">
            <a:off x="3632446" y="4083984"/>
            <a:ext cx="252602"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1" name="Line 510">
            <a:extLst>
              <a:ext uri="{FF2B5EF4-FFF2-40B4-BE49-F238E27FC236}">
                <a16:creationId xmlns:a16="http://schemas.microsoft.com/office/drawing/2014/main" id="{EBB3FEC3-C004-40D3-B99A-62D625737A9A}"/>
              </a:ext>
            </a:extLst>
          </p:cNvPr>
          <p:cNvSpPr>
            <a:spLocks noChangeShapeType="1"/>
          </p:cNvSpPr>
          <p:nvPr/>
        </p:nvSpPr>
        <p:spPr bwMode="auto">
          <a:xfrm flipV="1">
            <a:off x="3640035" y="3110865"/>
            <a:ext cx="19922" cy="978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2" name="Line 511">
            <a:extLst>
              <a:ext uri="{FF2B5EF4-FFF2-40B4-BE49-F238E27FC236}">
                <a16:creationId xmlns:a16="http://schemas.microsoft.com/office/drawing/2014/main" id="{4A489333-033B-46D3-8E9D-6B368954C14A}"/>
              </a:ext>
            </a:extLst>
          </p:cNvPr>
          <p:cNvSpPr>
            <a:spLocks noChangeShapeType="1"/>
          </p:cNvSpPr>
          <p:nvPr/>
        </p:nvSpPr>
        <p:spPr bwMode="auto">
          <a:xfrm rot="16200000" flipV="1">
            <a:off x="4386425" y="2286053"/>
            <a:ext cx="0" cy="10294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3" name="Line 512">
            <a:extLst>
              <a:ext uri="{FF2B5EF4-FFF2-40B4-BE49-F238E27FC236}">
                <a16:creationId xmlns:a16="http://schemas.microsoft.com/office/drawing/2014/main" id="{00A0DFD5-598A-4769-9054-7DA0ECCBA294}"/>
              </a:ext>
            </a:extLst>
          </p:cNvPr>
          <p:cNvSpPr>
            <a:spLocks noChangeShapeType="1"/>
          </p:cNvSpPr>
          <p:nvPr/>
        </p:nvSpPr>
        <p:spPr bwMode="auto">
          <a:xfrm flipV="1">
            <a:off x="5185555" y="3014333"/>
            <a:ext cx="1884" cy="1014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4" name="Arc 513">
            <a:extLst>
              <a:ext uri="{FF2B5EF4-FFF2-40B4-BE49-F238E27FC236}">
                <a16:creationId xmlns:a16="http://schemas.microsoft.com/office/drawing/2014/main" id="{F505D28F-17DB-4F97-8714-D8B8C8BB0D26}"/>
              </a:ext>
            </a:extLst>
          </p:cNvPr>
          <p:cNvSpPr>
            <a:spLocks/>
          </p:cNvSpPr>
          <p:nvPr/>
        </p:nvSpPr>
        <p:spPr bwMode="auto">
          <a:xfrm rot="5400000" flipV="1">
            <a:off x="3622908" y="2552412"/>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5" name="Arc 514">
            <a:extLst>
              <a:ext uri="{FF2B5EF4-FFF2-40B4-BE49-F238E27FC236}">
                <a16:creationId xmlns:a16="http://schemas.microsoft.com/office/drawing/2014/main" id="{F6317787-516C-4198-866C-A9FE74E974E6}"/>
              </a:ext>
            </a:extLst>
          </p:cNvPr>
          <p:cNvSpPr>
            <a:spLocks/>
          </p:cNvSpPr>
          <p:nvPr/>
        </p:nvSpPr>
        <p:spPr bwMode="auto">
          <a:xfrm>
            <a:off x="4903011" y="2800661"/>
            <a:ext cx="277835" cy="2163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 name="Arc 516">
            <a:extLst>
              <a:ext uri="{FF2B5EF4-FFF2-40B4-BE49-F238E27FC236}">
                <a16:creationId xmlns:a16="http://schemas.microsoft.com/office/drawing/2014/main" id="{48A503AD-0ACF-42FB-A605-948E687AF94C}"/>
              </a:ext>
            </a:extLst>
          </p:cNvPr>
          <p:cNvSpPr>
            <a:spLocks/>
          </p:cNvSpPr>
          <p:nvPr/>
        </p:nvSpPr>
        <p:spPr bwMode="auto">
          <a:xfrm rot="5400000">
            <a:off x="4940585" y="4014269"/>
            <a:ext cx="252603"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9" name="Line 517">
            <a:extLst>
              <a:ext uri="{FF2B5EF4-FFF2-40B4-BE49-F238E27FC236}">
                <a16:creationId xmlns:a16="http://schemas.microsoft.com/office/drawing/2014/main" id="{6A75BCE6-E8FD-4096-8C74-F24CADC6D067}"/>
              </a:ext>
            </a:extLst>
          </p:cNvPr>
          <p:cNvSpPr>
            <a:spLocks noChangeShapeType="1"/>
          </p:cNvSpPr>
          <p:nvPr/>
        </p:nvSpPr>
        <p:spPr bwMode="auto">
          <a:xfrm rot="16200000" flipV="1">
            <a:off x="4671849" y="3532594"/>
            <a:ext cx="2716" cy="15954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82" name="Group 549">
            <a:extLst>
              <a:ext uri="{FF2B5EF4-FFF2-40B4-BE49-F238E27FC236}">
                <a16:creationId xmlns:a16="http://schemas.microsoft.com/office/drawing/2014/main" id="{F658DC6D-5B7C-4965-A817-1FA7FF52CD27}"/>
              </a:ext>
            </a:extLst>
          </p:cNvPr>
          <p:cNvGrpSpPr>
            <a:grpSpLocks/>
          </p:cNvGrpSpPr>
          <p:nvPr/>
        </p:nvGrpSpPr>
        <p:grpSpPr bwMode="auto">
          <a:xfrm rot="5624456" flipH="1">
            <a:off x="3956760" y="2658772"/>
            <a:ext cx="177456" cy="291021"/>
            <a:chOff x="2820" y="264"/>
            <a:chExt cx="420" cy="1452"/>
          </a:xfrm>
        </p:grpSpPr>
        <p:sp>
          <p:nvSpPr>
            <p:cNvPr id="204" name="Line 550">
              <a:extLst>
                <a:ext uri="{FF2B5EF4-FFF2-40B4-BE49-F238E27FC236}">
                  <a16:creationId xmlns:a16="http://schemas.microsoft.com/office/drawing/2014/main" id="{BAADF490-29A9-4904-9209-04B37BF5490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05" name="Group 551">
              <a:extLst>
                <a:ext uri="{FF2B5EF4-FFF2-40B4-BE49-F238E27FC236}">
                  <a16:creationId xmlns:a16="http://schemas.microsoft.com/office/drawing/2014/main" id="{BF4C539C-7338-49E4-BA1F-ED67E10C6541}"/>
                </a:ext>
              </a:extLst>
            </p:cNvPr>
            <p:cNvGrpSpPr>
              <a:grpSpLocks/>
            </p:cNvGrpSpPr>
            <p:nvPr/>
          </p:nvGrpSpPr>
          <p:grpSpPr bwMode="auto">
            <a:xfrm>
              <a:off x="2940" y="264"/>
              <a:ext cx="300" cy="1452"/>
              <a:chOff x="2940" y="264"/>
              <a:chExt cx="300" cy="1452"/>
            </a:xfrm>
          </p:grpSpPr>
          <p:grpSp>
            <p:nvGrpSpPr>
              <p:cNvPr id="206" name="Group 552">
                <a:extLst>
                  <a:ext uri="{FF2B5EF4-FFF2-40B4-BE49-F238E27FC236}">
                    <a16:creationId xmlns:a16="http://schemas.microsoft.com/office/drawing/2014/main" id="{6C31689B-7CDB-4B80-B3CA-9D9355D070FA}"/>
                  </a:ext>
                </a:extLst>
              </p:cNvPr>
              <p:cNvGrpSpPr>
                <a:grpSpLocks/>
              </p:cNvGrpSpPr>
              <p:nvPr/>
            </p:nvGrpSpPr>
            <p:grpSpPr bwMode="auto">
              <a:xfrm>
                <a:off x="2940" y="264"/>
                <a:ext cx="252" cy="1368"/>
                <a:chOff x="3024" y="732"/>
                <a:chExt cx="252" cy="1368"/>
              </a:xfrm>
            </p:grpSpPr>
            <p:grpSp>
              <p:nvGrpSpPr>
                <p:cNvPr id="209" name="Group 553">
                  <a:extLst>
                    <a:ext uri="{FF2B5EF4-FFF2-40B4-BE49-F238E27FC236}">
                      <a16:creationId xmlns:a16="http://schemas.microsoft.com/office/drawing/2014/main" id="{379764F0-1681-4F37-9441-1D1401D1877D}"/>
                    </a:ext>
                  </a:extLst>
                </p:cNvPr>
                <p:cNvGrpSpPr>
                  <a:grpSpLocks/>
                </p:cNvGrpSpPr>
                <p:nvPr/>
              </p:nvGrpSpPr>
              <p:grpSpPr bwMode="auto">
                <a:xfrm>
                  <a:off x="3024" y="732"/>
                  <a:ext cx="252" cy="1368"/>
                  <a:chOff x="3168" y="1008"/>
                  <a:chExt cx="484" cy="2448"/>
                </a:xfrm>
              </p:grpSpPr>
              <p:grpSp>
                <p:nvGrpSpPr>
                  <p:cNvPr id="211" name="Group 554">
                    <a:extLst>
                      <a:ext uri="{FF2B5EF4-FFF2-40B4-BE49-F238E27FC236}">
                        <a16:creationId xmlns:a16="http://schemas.microsoft.com/office/drawing/2014/main" id="{10D8F723-1353-4469-823D-B608776C768C}"/>
                      </a:ext>
                    </a:extLst>
                  </p:cNvPr>
                  <p:cNvGrpSpPr>
                    <a:grpSpLocks/>
                  </p:cNvGrpSpPr>
                  <p:nvPr/>
                </p:nvGrpSpPr>
                <p:grpSpPr bwMode="auto">
                  <a:xfrm>
                    <a:off x="3168" y="1008"/>
                    <a:ext cx="484" cy="2448"/>
                    <a:chOff x="2256" y="864"/>
                    <a:chExt cx="532" cy="2448"/>
                  </a:xfrm>
                </p:grpSpPr>
                <p:sp>
                  <p:nvSpPr>
                    <p:cNvPr id="214" name="Freeform 555">
                      <a:extLst>
                        <a:ext uri="{FF2B5EF4-FFF2-40B4-BE49-F238E27FC236}">
                          <a16:creationId xmlns:a16="http://schemas.microsoft.com/office/drawing/2014/main" id="{9AD0BFAC-311B-47FC-85A3-505F8E65CDA8}"/>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15" name="Freeform 556">
                      <a:extLst>
                        <a:ext uri="{FF2B5EF4-FFF2-40B4-BE49-F238E27FC236}">
                          <a16:creationId xmlns:a16="http://schemas.microsoft.com/office/drawing/2014/main" id="{0436FE41-CD2A-470B-BFEE-017EB56B2145}"/>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12" name="Freeform 557">
                    <a:extLst>
                      <a:ext uri="{FF2B5EF4-FFF2-40B4-BE49-F238E27FC236}">
                        <a16:creationId xmlns:a16="http://schemas.microsoft.com/office/drawing/2014/main" id="{7770F560-A2A2-4406-93A0-3206DD807E23}"/>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13" name="Freeform 558">
                    <a:extLst>
                      <a:ext uri="{FF2B5EF4-FFF2-40B4-BE49-F238E27FC236}">
                        <a16:creationId xmlns:a16="http://schemas.microsoft.com/office/drawing/2014/main" id="{8568356D-6D4F-4418-810D-F9F921AC7028}"/>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10" name="Line 559">
                  <a:extLst>
                    <a:ext uri="{FF2B5EF4-FFF2-40B4-BE49-F238E27FC236}">
                      <a16:creationId xmlns:a16="http://schemas.microsoft.com/office/drawing/2014/main" id="{C56FF484-E714-481B-A6D7-A0460025D49E}"/>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07" name="AutoShape 560">
                <a:extLst>
                  <a:ext uri="{FF2B5EF4-FFF2-40B4-BE49-F238E27FC236}">
                    <a16:creationId xmlns:a16="http://schemas.microsoft.com/office/drawing/2014/main" id="{E0A30F60-255C-494D-8ECF-0305FCE3EAB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208" name="Line 561">
                <a:extLst>
                  <a:ext uri="{FF2B5EF4-FFF2-40B4-BE49-F238E27FC236}">
                    <a16:creationId xmlns:a16="http://schemas.microsoft.com/office/drawing/2014/main" id="{C404FEAD-44BE-42D0-9CDB-459CC23AF9E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3" name="Group 562">
            <a:extLst>
              <a:ext uri="{FF2B5EF4-FFF2-40B4-BE49-F238E27FC236}">
                <a16:creationId xmlns:a16="http://schemas.microsoft.com/office/drawing/2014/main" id="{02B3DB92-FA8C-4C00-B1E5-C0EA5B8AF8FC}"/>
              </a:ext>
            </a:extLst>
          </p:cNvPr>
          <p:cNvGrpSpPr>
            <a:grpSpLocks/>
          </p:cNvGrpSpPr>
          <p:nvPr/>
        </p:nvGrpSpPr>
        <p:grpSpPr bwMode="auto">
          <a:xfrm rot="16200000" flipV="1">
            <a:off x="4597194" y="2649718"/>
            <a:ext cx="177456" cy="291021"/>
            <a:chOff x="2820" y="264"/>
            <a:chExt cx="420" cy="1452"/>
          </a:xfrm>
        </p:grpSpPr>
        <p:sp>
          <p:nvSpPr>
            <p:cNvPr id="192" name="Line 563">
              <a:extLst>
                <a:ext uri="{FF2B5EF4-FFF2-40B4-BE49-F238E27FC236}">
                  <a16:creationId xmlns:a16="http://schemas.microsoft.com/office/drawing/2014/main" id="{4CBAEB84-202C-4B23-BDC0-E6F4E623A29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93" name="Group 564">
              <a:extLst>
                <a:ext uri="{FF2B5EF4-FFF2-40B4-BE49-F238E27FC236}">
                  <a16:creationId xmlns:a16="http://schemas.microsoft.com/office/drawing/2014/main" id="{34D28134-8299-48C0-B633-2FE5E4A06E5B}"/>
                </a:ext>
              </a:extLst>
            </p:cNvPr>
            <p:cNvGrpSpPr>
              <a:grpSpLocks/>
            </p:cNvGrpSpPr>
            <p:nvPr/>
          </p:nvGrpSpPr>
          <p:grpSpPr bwMode="auto">
            <a:xfrm>
              <a:off x="2940" y="264"/>
              <a:ext cx="300" cy="1452"/>
              <a:chOff x="2940" y="264"/>
              <a:chExt cx="300" cy="1452"/>
            </a:xfrm>
          </p:grpSpPr>
          <p:grpSp>
            <p:nvGrpSpPr>
              <p:cNvPr id="194" name="Group 565">
                <a:extLst>
                  <a:ext uri="{FF2B5EF4-FFF2-40B4-BE49-F238E27FC236}">
                    <a16:creationId xmlns:a16="http://schemas.microsoft.com/office/drawing/2014/main" id="{AA403BD4-12B5-4FEC-BB4C-AE820F9902D8}"/>
                  </a:ext>
                </a:extLst>
              </p:cNvPr>
              <p:cNvGrpSpPr>
                <a:grpSpLocks/>
              </p:cNvGrpSpPr>
              <p:nvPr/>
            </p:nvGrpSpPr>
            <p:grpSpPr bwMode="auto">
              <a:xfrm>
                <a:off x="2940" y="264"/>
                <a:ext cx="252" cy="1368"/>
                <a:chOff x="3024" y="732"/>
                <a:chExt cx="252" cy="1368"/>
              </a:xfrm>
            </p:grpSpPr>
            <p:grpSp>
              <p:nvGrpSpPr>
                <p:cNvPr id="197" name="Group 566">
                  <a:extLst>
                    <a:ext uri="{FF2B5EF4-FFF2-40B4-BE49-F238E27FC236}">
                      <a16:creationId xmlns:a16="http://schemas.microsoft.com/office/drawing/2014/main" id="{E44A4E49-93D5-4175-B1B2-3D3F7D0A277D}"/>
                    </a:ext>
                  </a:extLst>
                </p:cNvPr>
                <p:cNvGrpSpPr>
                  <a:grpSpLocks/>
                </p:cNvGrpSpPr>
                <p:nvPr/>
              </p:nvGrpSpPr>
              <p:grpSpPr bwMode="auto">
                <a:xfrm>
                  <a:off x="3024" y="732"/>
                  <a:ext cx="252" cy="1368"/>
                  <a:chOff x="3168" y="1008"/>
                  <a:chExt cx="484" cy="2448"/>
                </a:xfrm>
              </p:grpSpPr>
              <p:grpSp>
                <p:nvGrpSpPr>
                  <p:cNvPr id="199" name="Group 567">
                    <a:extLst>
                      <a:ext uri="{FF2B5EF4-FFF2-40B4-BE49-F238E27FC236}">
                        <a16:creationId xmlns:a16="http://schemas.microsoft.com/office/drawing/2014/main" id="{1D95D993-EBA8-40C6-81BB-8C04DE226CD4}"/>
                      </a:ext>
                    </a:extLst>
                  </p:cNvPr>
                  <p:cNvGrpSpPr>
                    <a:grpSpLocks/>
                  </p:cNvGrpSpPr>
                  <p:nvPr/>
                </p:nvGrpSpPr>
                <p:grpSpPr bwMode="auto">
                  <a:xfrm>
                    <a:off x="3168" y="1008"/>
                    <a:ext cx="484" cy="2448"/>
                    <a:chOff x="2256" y="864"/>
                    <a:chExt cx="532" cy="2448"/>
                  </a:xfrm>
                </p:grpSpPr>
                <p:sp>
                  <p:nvSpPr>
                    <p:cNvPr id="202" name="Freeform 568">
                      <a:extLst>
                        <a:ext uri="{FF2B5EF4-FFF2-40B4-BE49-F238E27FC236}">
                          <a16:creationId xmlns:a16="http://schemas.microsoft.com/office/drawing/2014/main" id="{0D788BDF-7ED3-4835-93CB-982741346B3E}"/>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03" name="Freeform 569">
                      <a:extLst>
                        <a:ext uri="{FF2B5EF4-FFF2-40B4-BE49-F238E27FC236}">
                          <a16:creationId xmlns:a16="http://schemas.microsoft.com/office/drawing/2014/main" id="{1E48AB09-8274-41B1-8D76-C0A628755381}"/>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00" name="Freeform 570">
                    <a:extLst>
                      <a:ext uri="{FF2B5EF4-FFF2-40B4-BE49-F238E27FC236}">
                        <a16:creationId xmlns:a16="http://schemas.microsoft.com/office/drawing/2014/main" id="{6DF8A1D2-B042-4925-91E5-6A5DFBD1C7EC}"/>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01" name="Freeform 571">
                    <a:extLst>
                      <a:ext uri="{FF2B5EF4-FFF2-40B4-BE49-F238E27FC236}">
                        <a16:creationId xmlns:a16="http://schemas.microsoft.com/office/drawing/2014/main" id="{17658DE8-1CF0-4186-8BA1-65A362BED7F6}"/>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8" name="Line 572">
                  <a:extLst>
                    <a:ext uri="{FF2B5EF4-FFF2-40B4-BE49-F238E27FC236}">
                      <a16:creationId xmlns:a16="http://schemas.microsoft.com/office/drawing/2014/main" id="{BF3E7565-9C1D-4144-BCF7-DABCB3A4D29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95" name="AutoShape 573">
                <a:extLst>
                  <a:ext uri="{FF2B5EF4-FFF2-40B4-BE49-F238E27FC236}">
                    <a16:creationId xmlns:a16="http://schemas.microsoft.com/office/drawing/2014/main" id="{8E5122F1-4AE7-49D0-BE15-AA6230371C5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96" name="Line 574">
                <a:extLst>
                  <a:ext uri="{FF2B5EF4-FFF2-40B4-BE49-F238E27FC236}">
                    <a16:creationId xmlns:a16="http://schemas.microsoft.com/office/drawing/2014/main" id="{91B65ECF-2DF2-46FE-A330-7B13F50B829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4" name="Group 588">
            <a:extLst>
              <a:ext uri="{FF2B5EF4-FFF2-40B4-BE49-F238E27FC236}">
                <a16:creationId xmlns:a16="http://schemas.microsoft.com/office/drawing/2014/main" id="{8E14511B-AD9B-4772-8C54-41F2BA0387E6}"/>
              </a:ext>
            </a:extLst>
          </p:cNvPr>
          <p:cNvGrpSpPr>
            <a:grpSpLocks/>
          </p:cNvGrpSpPr>
          <p:nvPr/>
        </p:nvGrpSpPr>
        <p:grpSpPr bwMode="auto">
          <a:xfrm rot="18477248">
            <a:off x="4975417" y="3595408"/>
            <a:ext cx="439112" cy="173294"/>
            <a:chOff x="4875" y="7237"/>
            <a:chExt cx="4230" cy="1883"/>
          </a:xfrm>
        </p:grpSpPr>
        <p:sp>
          <p:nvSpPr>
            <p:cNvPr id="190" name="Arc 589">
              <a:extLst>
                <a:ext uri="{FF2B5EF4-FFF2-40B4-BE49-F238E27FC236}">
                  <a16:creationId xmlns:a16="http://schemas.microsoft.com/office/drawing/2014/main" id="{43D0C98F-0012-4BC9-AE2F-97D461D87D97}"/>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1" name="AutoShape 590">
              <a:extLst>
                <a:ext uri="{FF2B5EF4-FFF2-40B4-BE49-F238E27FC236}">
                  <a16:creationId xmlns:a16="http://schemas.microsoft.com/office/drawing/2014/main" id="{1DC629D5-C4FB-444F-8B24-724AC439C323}"/>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85" name="Group 591">
            <a:extLst>
              <a:ext uri="{FF2B5EF4-FFF2-40B4-BE49-F238E27FC236}">
                <a16:creationId xmlns:a16="http://schemas.microsoft.com/office/drawing/2014/main" id="{7B0AB1BB-02D7-49DD-BD38-3327A88FE238}"/>
              </a:ext>
            </a:extLst>
          </p:cNvPr>
          <p:cNvGrpSpPr>
            <a:grpSpLocks/>
          </p:cNvGrpSpPr>
          <p:nvPr/>
        </p:nvGrpSpPr>
        <p:grpSpPr bwMode="auto">
          <a:xfrm rot="172978" flipH="1">
            <a:off x="3558147" y="3721528"/>
            <a:ext cx="184596" cy="279764"/>
            <a:chOff x="2820" y="264"/>
            <a:chExt cx="420" cy="1452"/>
          </a:xfrm>
        </p:grpSpPr>
        <p:sp>
          <p:nvSpPr>
            <p:cNvPr id="178" name="Line 592">
              <a:extLst>
                <a:ext uri="{FF2B5EF4-FFF2-40B4-BE49-F238E27FC236}">
                  <a16:creationId xmlns:a16="http://schemas.microsoft.com/office/drawing/2014/main" id="{44EF2D28-4869-442D-A2B2-D00E978939D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79" name="Group 593">
              <a:extLst>
                <a:ext uri="{FF2B5EF4-FFF2-40B4-BE49-F238E27FC236}">
                  <a16:creationId xmlns:a16="http://schemas.microsoft.com/office/drawing/2014/main" id="{1C5ACE70-C0FD-403D-A0B8-6D99270FB3EA}"/>
                </a:ext>
              </a:extLst>
            </p:cNvPr>
            <p:cNvGrpSpPr>
              <a:grpSpLocks/>
            </p:cNvGrpSpPr>
            <p:nvPr/>
          </p:nvGrpSpPr>
          <p:grpSpPr bwMode="auto">
            <a:xfrm>
              <a:off x="2940" y="264"/>
              <a:ext cx="300" cy="1452"/>
              <a:chOff x="2940" y="264"/>
              <a:chExt cx="300" cy="1452"/>
            </a:xfrm>
          </p:grpSpPr>
          <p:grpSp>
            <p:nvGrpSpPr>
              <p:cNvPr id="180" name="Group 594">
                <a:extLst>
                  <a:ext uri="{FF2B5EF4-FFF2-40B4-BE49-F238E27FC236}">
                    <a16:creationId xmlns:a16="http://schemas.microsoft.com/office/drawing/2014/main" id="{DCD3F35E-EAAD-414A-9B9B-35E2880B06CE}"/>
                  </a:ext>
                </a:extLst>
              </p:cNvPr>
              <p:cNvGrpSpPr>
                <a:grpSpLocks/>
              </p:cNvGrpSpPr>
              <p:nvPr/>
            </p:nvGrpSpPr>
            <p:grpSpPr bwMode="auto">
              <a:xfrm>
                <a:off x="2940" y="264"/>
                <a:ext cx="252" cy="1368"/>
                <a:chOff x="3024" y="732"/>
                <a:chExt cx="252" cy="1368"/>
              </a:xfrm>
            </p:grpSpPr>
            <p:grpSp>
              <p:nvGrpSpPr>
                <p:cNvPr id="183" name="Group 595">
                  <a:extLst>
                    <a:ext uri="{FF2B5EF4-FFF2-40B4-BE49-F238E27FC236}">
                      <a16:creationId xmlns:a16="http://schemas.microsoft.com/office/drawing/2014/main" id="{7FCC9AC6-8D2D-48C7-A712-9342DD182CF0}"/>
                    </a:ext>
                  </a:extLst>
                </p:cNvPr>
                <p:cNvGrpSpPr>
                  <a:grpSpLocks/>
                </p:cNvGrpSpPr>
                <p:nvPr/>
              </p:nvGrpSpPr>
              <p:grpSpPr bwMode="auto">
                <a:xfrm>
                  <a:off x="3024" y="732"/>
                  <a:ext cx="252" cy="1368"/>
                  <a:chOff x="3168" y="1008"/>
                  <a:chExt cx="484" cy="2448"/>
                </a:xfrm>
              </p:grpSpPr>
              <p:grpSp>
                <p:nvGrpSpPr>
                  <p:cNvPr id="185" name="Group 596">
                    <a:extLst>
                      <a:ext uri="{FF2B5EF4-FFF2-40B4-BE49-F238E27FC236}">
                        <a16:creationId xmlns:a16="http://schemas.microsoft.com/office/drawing/2014/main" id="{87C5C11B-9239-40A8-9C7E-B9D4F5B461D5}"/>
                      </a:ext>
                    </a:extLst>
                  </p:cNvPr>
                  <p:cNvGrpSpPr>
                    <a:grpSpLocks/>
                  </p:cNvGrpSpPr>
                  <p:nvPr/>
                </p:nvGrpSpPr>
                <p:grpSpPr bwMode="auto">
                  <a:xfrm>
                    <a:off x="3168" y="1008"/>
                    <a:ext cx="484" cy="2448"/>
                    <a:chOff x="2256" y="864"/>
                    <a:chExt cx="532" cy="2448"/>
                  </a:xfrm>
                </p:grpSpPr>
                <p:sp>
                  <p:nvSpPr>
                    <p:cNvPr id="188" name="Freeform 597">
                      <a:extLst>
                        <a:ext uri="{FF2B5EF4-FFF2-40B4-BE49-F238E27FC236}">
                          <a16:creationId xmlns:a16="http://schemas.microsoft.com/office/drawing/2014/main" id="{F3C07FBC-9050-4B59-A944-284EC1F842BE}"/>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89" name="Freeform 598">
                      <a:extLst>
                        <a:ext uri="{FF2B5EF4-FFF2-40B4-BE49-F238E27FC236}">
                          <a16:creationId xmlns:a16="http://schemas.microsoft.com/office/drawing/2014/main" id="{6833F4EF-746C-4AA6-B943-1DE256E425C6}"/>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86" name="Freeform 599">
                    <a:extLst>
                      <a:ext uri="{FF2B5EF4-FFF2-40B4-BE49-F238E27FC236}">
                        <a16:creationId xmlns:a16="http://schemas.microsoft.com/office/drawing/2014/main" id="{1C6890F0-15DC-4570-B67B-0DD0608D0BAF}"/>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87" name="Freeform 600">
                    <a:extLst>
                      <a:ext uri="{FF2B5EF4-FFF2-40B4-BE49-F238E27FC236}">
                        <a16:creationId xmlns:a16="http://schemas.microsoft.com/office/drawing/2014/main" id="{9B2DF5A0-FF4E-4A36-B8C7-BCA5E180AC4D}"/>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84" name="Line 601">
                  <a:extLst>
                    <a:ext uri="{FF2B5EF4-FFF2-40B4-BE49-F238E27FC236}">
                      <a16:creationId xmlns:a16="http://schemas.microsoft.com/office/drawing/2014/main" id="{8CF83AF4-0271-4937-B5E7-04805EE5452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1" name="AutoShape 602">
                <a:extLst>
                  <a:ext uri="{FF2B5EF4-FFF2-40B4-BE49-F238E27FC236}">
                    <a16:creationId xmlns:a16="http://schemas.microsoft.com/office/drawing/2014/main" id="{A009E606-8256-41BD-A53A-0051BB491DF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82" name="Line 603">
                <a:extLst>
                  <a:ext uri="{FF2B5EF4-FFF2-40B4-BE49-F238E27FC236}">
                    <a16:creationId xmlns:a16="http://schemas.microsoft.com/office/drawing/2014/main" id="{1D4B9A92-2E8E-421D-9FF2-1FA45E08A42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86" name="Group 604">
            <a:extLst>
              <a:ext uri="{FF2B5EF4-FFF2-40B4-BE49-F238E27FC236}">
                <a16:creationId xmlns:a16="http://schemas.microsoft.com/office/drawing/2014/main" id="{A98ED2E4-56EB-44F6-98B5-99A1EFD283EC}"/>
              </a:ext>
            </a:extLst>
          </p:cNvPr>
          <p:cNvGrpSpPr>
            <a:grpSpLocks/>
          </p:cNvGrpSpPr>
          <p:nvPr/>
        </p:nvGrpSpPr>
        <p:grpSpPr bwMode="auto">
          <a:xfrm rot="8053509">
            <a:off x="3437732" y="3370873"/>
            <a:ext cx="439112" cy="173294"/>
            <a:chOff x="4875" y="7237"/>
            <a:chExt cx="4230" cy="1883"/>
          </a:xfrm>
        </p:grpSpPr>
        <p:sp>
          <p:nvSpPr>
            <p:cNvPr id="176" name="Arc 605">
              <a:extLst>
                <a:ext uri="{FF2B5EF4-FFF2-40B4-BE49-F238E27FC236}">
                  <a16:creationId xmlns:a16="http://schemas.microsoft.com/office/drawing/2014/main" id="{6E2BCB76-DDE8-4A86-A798-8333388D97CA}"/>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7" name="AutoShape 606">
              <a:extLst>
                <a:ext uri="{FF2B5EF4-FFF2-40B4-BE49-F238E27FC236}">
                  <a16:creationId xmlns:a16="http://schemas.microsoft.com/office/drawing/2014/main" id="{EC36EE43-E3A7-4F28-ABC4-7CEFEF07F8B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87" name="Group 607">
            <a:extLst>
              <a:ext uri="{FF2B5EF4-FFF2-40B4-BE49-F238E27FC236}">
                <a16:creationId xmlns:a16="http://schemas.microsoft.com/office/drawing/2014/main" id="{85C45389-00B1-46E9-9E34-91EDF9071646}"/>
              </a:ext>
            </a:extLst>
          </p:cNvPr>
          <p:cNvGrpSpPr>
            <a:grpSpLocks/>
          </p:cNvGrpSpPr>
          <p:nvPr/>
        </p:nvGrpSpPr>
        <p:grpSpPr bwMode="auto">
          <a:xfrm rot="2208457" flipH="1" flipV="1">
            <a:off x="4303077" y="2777635"/>
            <a:ext cx="638605" cy="291194"/>
            <a:chOff x="4875" y="7237"/>
            <a:chExt cx="4230" cy="1883"/>
          </a:xfrm>
        </p:grpSpPr>
        <p:sp>
          <p:nvSpPr>
            <p:cNvPr id="174" name="Arc 608">
              <a:extLst>
                <a:ext uri="{FF2B5EF4-FFF2-40B4-BE49-F238E27FC236}">
                  <a16:creationId xmlns:a16="http://schemas.microsoft.com/office/drawing/2014/main" id="{8D182DD4-406E-47BF-94F3-57C5F7B9958D}"/>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5" name="AutoShape 609">
              <a:extLst>
                <a:ext uri="{FF2B5EF4-FFF2-40B4-BE49-F238E27FC236}">
                  <a16:creationId xmlns:a16="http://schemas.microsoft.com/office/drawing/2014/main" id="{9E125539-39FF-4978-A439-DE7ECB22601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sp>
        <p:nvSpPr>
          <p:cNvPr id="89" name="Text Box 636">
            <a:extLst>
              <a:ext uri="{FF2B5EF4-FFF2-40B4-BE49-F238E27FC236}">
                <a16:creationId xmlns:a16="http://schemas.microsoft.com/office/drawing/2014/main" id="{7D8C871C-68BB-41EE-BD61-6AE9B751D332}"/>
              </a:ext>
            </a:extLst>
          </p:cNvPr>
          <p:cNvSpPr txBox="1">
            <a:spLocks noChangeArrowheads="1"/>
          </p:cNvSpPr>
          <p:nvPr/>
        </p:nvSpPr>
        <p:spPr bwMode="auto">
          <a:xfrm>
            <a:off x="5416673" y="3406824"/>
            <a:ext cx="8627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00000"/>
              </a:lnSpc>
              <a:spcBef>
                <a:spcPct val="50000"/>
              </a:spcBef>
            </a:pPr>
            <a:r>
              <a:rPr lang="de-DE" altLang="de-DE" sz="1600" b="1" dirty="0"/>
              <a:t>½ roll</a:t>
            </a:r>
          </a:p>
        </p:txBody>
      </p:sp>
      <p:grpSp>
        <p:nvGrpSpPr>
          <p:cNvPr id="90" name="Group 637">
            <a:extLst>
              <a:ext uri="{FF2B5EF4-FFF2-40B4-BE49-F238E27FC236}">
                <a16:creationId xmlns:a16="http://schemas.microsoft.com/office/drawing/2014/main" id="{73DDA03B-A00E-4AE0-AFFF-C172C4CF9606}"/>
              </a:ext>
            </a:extLst>
          </p:cNvPr>
          <p:cNvGrpSpPr>
            <a:grpSpLocks/>
          </p:cNvGrpSpPr>
          <p:nvPr/>
        </p:nvGrpSpPr>
        <p:grpSpPr bwMode="auto">
          <a:xfrm rot="10800000">
            <a:off x="5100223" y="3681375"/>
            <a:ext cx="184596" cy="279764"/>
            <a:chOff x="2820" y="264"/>
            <a:chExt cx="420" cy="1452"/>
          </a:xfrm>
        </p:grpSpPr>
        <p:sp>
          <p:nvSpPr>
            <p:cNvPr id="150" name="Line 638">
              <a:extLst>
                <a:ext uri="{FF2B5EF4-FFF2-40B4-BE49-F238E27FC236}">
                  <a16:creationId xmlns:a16="http://schemas.microsoft.com/office/drawing/2014/main" id="{A074D6FF-23EC-48F7-AABA-E167A24B0C4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1" name="Group 639">
              <a:extLst>
                <a:ext uri="{FF2B5EF4-FFF2-40B4-BE49-F238E27FC236}">
                  <a16:creationId xmlns:a16="http://schemas.microsoft.com/office/drawing/2014/main" id="{C3874140-E1F4-4561-A1ED-5306AF91413E}"/>
                </a:ext>
              </a:extLst>
            </p:cNvPr>
            <p:cNvGrpSpPr>
              <a:grpSpLocks/>
            </p:cNvGrpSpPr>
            <p:nvPr/>
          </p:nvGrpSpPr>
          <p:grpSpPr bwMode="auto">
            <a:xfrm>
              <a:off x="2940" y="264"/>
              <a:ext cx="300" cy="1452"/>
              <a:chOff x="2940" y="264"/>
              <a:chExt cx="300" cy="1452"/>
            </a:xfrm>
          </p:grpSpPr>
          <p:grpSp>
            <p:nvGrpSpPr>
              <p:cNvPr id="152" name="Group 640">
                <a:extLst>
                  <a:ext uri="{FF2B5EF4-FFF2-40B4-BE49-F238E27FC236}">
                    <a16:creationId xmlns:a16="http://schemas.microsoft.com/office/drawing/2014/main" id="{706CD8BE-7381-4A8D-AF10-9B29E578BCED}"/>
                  </a:ext>
                </a:extLst>
              </p:cNvPr>
              <p:cNvGrpSpPr>
                <a:grpSpLocks/>
              </p:cNvGrpSpPr>
              <p:nvPr/>
            </p:nvGrpSpPr>
            <p:grpSpPr bwMode="auto">
              <a:xfrm>
                <a:off x="2940" y="264"/>
                <a:ext cx="252" cy="1368"/>
                <a:chOff x="3024" y="732"/>
                <a:chExt cx="252" cy="1368"/>
              </a:xfrm>
            </p:grpSpPr>
            <p:grpSp>
              <p:nvGrpSpPr>
                <p:cNvPr id="155" name="Group 641">
                  <a:extLst>
                    <a:ext uri="{FF2B5EF4-FFF2-40B4-BE49-F238E27FC236}">
                      <a16:creationId xmlns:a16="http://schemas.microsoft.com/office/drawing/2014/main" id="{8F58A362-CFBD-4FA0-B62D-29D74AB3A980}"/>
                    </a:ext>
                  </a:extLst>
                </p:cNvPr>
                <p:cNvGrpSpPr>
                  <a:grpSpLocks/>
                </p:cNvGrpSpPr>
                <p:nvPr/>
              </p:nvGrpSpPr>
              <p:grpSpPr bwMode="auto">
                <a:xfrm>
                  <a:off x="3024" y="732"/>
                  <a:ext cx="252" cy="1368"/>
                  <a:chOff x="3168" y="1008"/>
                  <a:chExt cx="484" cy="2448"/>
                </a:xfrm>
              </p:grpSpPr>
              <p:grpSp>
                <p:nvGrpSpPr>
                  <p:cNvPr id="157" name="Group 642">
                    <a:extLst>
                      <a:ext uri="{FF2B5EF4-FFF2-40B4-BE49-F238E27FC236}">
                        <a16:creationId xmlns:a16="http://schemas.microsoft.com/office/drawing/2014/main" id="{4627C5E7-64CC-4434-96B5-FE79F8E16DB3}"/>
                      </a:ext>
                    </a:extLst>
                  </p:cNvPr>
                  <p:cNvGrpSpPr>
                    <a:grpSpLocks/>
                  </p:cNvGrpSpPr>
                  <p:nvPr/>
                </p:nvGrpSpPr>
                <p:grpSpPr bwMode="auto">
                  <a:xfrm>
                    <a:off x="3168" y="1008"/>
                    <a:ext cx="484" cy="2448"/>
                    <a:chOff x="2256" y="864"/>
                    <a:chExt cx="532" cy="2448"/>
                  </a:xfrm>
                </p:grpSpPr>
                <p:sp>
                  <p:nvSpPr>
                    <p:cNvPr id="160" name="Freeform 643">
                      <a:extLst>
                        <a:ext uri="{FF2B5EF4-FFF2-40B4-BE49-F238E27FC236}">
                          <a16:creationId xmlns:a16="http://schemas.microsoft.com/office/drawing/2014/main" id="{F6FBFE50-5DB6-42AB-A30E-17F8306A1248}"/>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1" name="Freeform 644">
                      <a:extLst>
                        <a:ext uri="{FF2B5EF4-FFF2-40B4-BE49-F238E27FC236}">
                          <a16:creationId xmlns:a16="http://schemas.microsoft.com/office/drawing/2014/main" id="{CEFB37C1-7A58-45B0-A3FE-28A858579201}"/>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8" name="Freeform 645">
                    <a:extLst>
                      <a:ext uri="{FF2B5EF4-FFF2-40B4-BE49-F238E27FC236}">
                        <a16:creationId xmlns:a16="http://schemas.microsoft.com/office/drawing/2014/main" id="{4A36415E-F86C-47D9-9241-6014D9335F41}"/>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9" name="Freeform 646">
                    <a:extLst>
                      <a:ext uri="{FF2B5EF4-FFF2-40B4-BE49-F238E27FC236}">
                        <a16:creationId xmlns:a16="http://schemas.microsoft.com/office/drawing/2014/main" id="{1046D97B-0AEE-4625-A4CB-6E9F4E56998F}"/>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6" name="Line 647">
                  <a:extLst>
                    <a:ext uri="{FF2B5EF4-FFF2-40B4-BE49-F238E27FC236}">
                      <a16:creationId xmlns:a16="http://schemas.microsoft.com/office/drawing/2014/main" id="{89CD4954-1BC9-4D26-A7DB-217D791EF6C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3" name="AutoShape 648">
                <a:extLst>
                  <a:ext uri="{FF2B5EF4-FFF2-40B4-BE49-F238E27FC236}">
                    <a16:creationId xmlns:a16="http://schemas.microsoft.com/office/drawing/2014/main" id="{7E9D0F77-AD57-44FD-88BD-535556242FA7}"/>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54" name="Line 649">
                <a:extLst>
                  <a:ext uri="{FF2B5EF4-FFF2-40B4-BE49-F238E27FC236}">
                    <a16:creationId xmlns:a16="http://schemas.microsoft.com/office/drawing/2014/main" id="{7434614C-B918-4CA8-96EB-0211E3B9764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91" name="Group 650">
            <a:extLst>
              <a:ext uri="{FF2B5EF4-FFF2-40B4-BE49-F238E27FC236}">
                <a16:creationId xmlns:a16="http://schemas.microsoft.com/office/drawing/2014/main" id="{C27D9467-D3A0-4E92-B2E7-CF0ED7D44C38}"/>
              </a:ext>
            </a:extLst>
          </p:cNvPr>
          <p:cNvGrpSpPr>
            <a:grpSpLocks/>
          </p:cNvGrpSpPr>
          <p:nvPr/>
        </p:nvGrpSpPr>
        <p:grpSpPr bwMode="auto">
          <a:xfrm rot="10844868" flipH="1">
            <a:off x="5091374" y="3033346"/>
            <a:ext cx="184596" cy="279764"/>
            <a:chOff x="2820" y="264"/>
            <a:chExt cx="420" cy="1452"/>
          </a:xfrm>
        </p:grpSpPr>
        <p:sp>
          <p:nvSpPr>
            <p:cNvPr id="138" name="Line 651">
              <a:extLst>
                <a:ext uri="{FF2B5EF4-FFF2-40B4-BE49-F238E27FC236}">
                  <a16:creationId xmlns:a16="http://schemas.microsoft.com/office/drawing/2014/main" id="{31DC9DC1-C142-425D-A8CD-F4CB3869078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9" name="Group 652">
              <a:extLst>
                <a:ext uri="{FF2B5EF4-FFF2-40B4-BE49-F238E27FC236}">
                  <a16:creationId xmlns:a16="http://schemas.microsoft.com/office/drawing/2014/main" id="{655E4859-C3E4-4633-B990-178D0C03D8E3}"/>
                </a:ext>
              </a:extLst>
            </p:cNvPr>
            <p:cNvGrpSpPr>
              <a:grpSpLocks/>
            </p:cNvGrpSpPr>
            <p:nvPr/>
          </p:nvGrpSpPr>
          <p:grpSpPr bwMode="auto">
            <a:xfrm>
              <a:off x="2940" y="264"/>
              <a:ext cx="300" cy="1452"/>
              <a:chOff x="2940" y="264"/>
              <a:chExt cx="300" cy="1452"/>
            </a:xfrm>
          </p:grpSpPr>
          <p:grpSp>
            <p:nvGrpSpPr>
              <p:cNvPr id="140" name="Group 653">
                <a:extLst>
                  <a:ext uri="{FF2B5EF4-FFF2-40B4-BE49-F238E27FC236}">
                    <a16:creationId xmlns:a16="http://schemas.microsoft.com/office/drawing/2014/main" id="{1E602AFF-D5AE-4C27-9EAC-00350B07AA75}"/>
                  </a:ext>
                </a:extLst>
              </p:cNvPr>
              <p:cNvGrpSpPr>
                <a:grpSpLocks/>
              </p:cNvGrpSpPr>
              <p:nvPr/>
            </p:nvGrpSpPr>
            <p:grpSpPr bwMode="auto">
              <a:xfrm>
                <a:off x="2940" y="264"/>
                <a:ext cx="252" cy="1368"/>
                <a:chOff x="3024" y="732"/>
                <a:chExt cx="252" cy="1368"/>
              </a:xfrm>
            </p:grpSpPr>
            <p:grpSp>
              <p:nvGrpSpPr>
                <p:cNvPr id="143" name="Group 654">
                  <a:extLst>
                    <a:ext uri="{FF2B5EF4-FFF2-40B4-BE49-F238E27FC236}">
                      <a16:creationId xmlns:a16="http://schemas.microsoft.com/office/drawing/2014/main" id="{5CC2005D-B659-40EE-AD61-0482BD9FFA99}"/>
                    </a:ext>
                  </a:extLst>
                </p:cNvPr>
                <p:cNvGrpSpPr>
                  <a:grpSpLocks/>
                </p:cNvGrpSpPr>
                <p:nvPr/>
              </p:nvGrpSpPr>
              <p:grpSpPr bwMode="auto">
                <a:xfrm>
                  <a:off x="3024" y="732"/>
                  <a:ext cx="252" cy="1368"/>
                  <a:chOff x="3168" y="1008"/>
                  <a:chExt cx="484" cy="2448"/>
                </a:xfrm>
              </p:grpSpPr>
              <p:grpSp>
                <p:nvGrpSpPr>
                  <p:cNvPr id="145" name="Group 655">
                    <a:extLst>
                      <a:ext uri="{FF2B5EF4-FFF2-40B4-BE49-F238E27FC236}">
                        <a16:creationId xmlns:a16="http://schemas.microsoft.com/office/drawing/2014/main" id="{AACEFBEB-1101-4F52-A4CC-6A8B5F74D465}"/>
                      </a:ext>
                    </a:extLst>
                  </p:cNvPr>
                  <p:cNvGrpSpPr>
                    <a:grpSpLocks/>
                  </p:cNvGrpSpPr>
                  <p:nvPr/>
                </p:nvGrpSpPr>
                <p:grpSpPr bwMode="auto">
                  <a:xfrm>
                    <a:off x="3168" y="1008"/>
                    <a:ext cx="484" cy="2448"/>
                    <a:chOff x="2256" y="864"/>
                    <a:chExt cx="532" cy="2448"/>
                  </a:xfrm>
                </p:grpSpPr>
                <p:sp>
                  <p:nvSpPr>
                    <p:cNvPr id="148" name="Freeform 656">
                      <a:extLst>
                        <a:ext uri="{FF2B5EF4-FFF2-40B4-BE49-F238E27FC236}">
                          <a16:creationId xmlns:a16="http://schemas.microsoft.com/office/drawing/2014/main" id="{3DA45662-678A-4902-B593-4B5800F3AECF}"/>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9" name="Freeform 657">
                      <a:extLst>
                        <a:ext uri="{FF2B5EF4-FFF2-40B4-BE49-F238E27FC236}">
                          <a16:creationId xmlns:a16="http://schemas.microsoft.com/office/drawing/2014/main" id="{574BCED4-A467-4225-9148-4C9E0989E9C1}"/>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6" name="Freeform 658">
                    <a:extLst>
                      <a:ext uri="{FF2B5EF4-FFF2-40B4-BE49-F238E27FC236}">
                        <a16:creationId xmlns:a16="http://schemas.microsoft.com/office/drawing/2014/main" id="{765986C4-7C73-44E4-8C5F-6541E37ABA4C}"/>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47" name="Freeform 659">
                    <a:extLst>
                      <a:ext uri="{FF2B5EF4-FFF2-40B4-BE49-F238E27FC236}">
                        <a16:creationId xmlns:a16="http://schemas.microsoft.com/office/drawing/2014/main" id="{CC0490E0-7A20-4525-A741-57AA016A981C}"/>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4" name="Line 660">
                  <a:extLst>
                    <a:ext uri="{FF2B5EF4-FFF2-40B4-BE49-F238E27FC236}">
                      <a16:creationId xmlns:a16="http://schemas.microsoft.com/office/drawing/2014/main" id="{D54B4CDB-23DA-481C-B317-AC3B1350E6D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1" name="AutoShape 661">
                <a:extLst>
                  <a:ext uri="{FF2B5EF4-FFF2-40B4-BE49-F238E27FC236}">
                    <a16:creationId xmlns:a16="http://schemas.microsoft.com/office/drawing/2014/main" id="{4D57EA4E-A2C8-4B79-9C85-440299F1032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42" name="Line 662">
                <a:extLst>
                  <a:ext uri="{FF2B5EF4-FFF2-40B4-BE49-F238E27FC236}">
                    <a16:creationId xmlns:a16="http://schemas.microsoft.com/office/drawing/2014/main" id="{AA77C796-4BF7-44A6-9AD2-42471D45069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93" name="Text Box 664">
            <a:extLst>
              <a:ext uri="{FF2B5EF4-FFF2-40B4-BE49-F238E27FC236}">
                <a16:creationId xmlns:a16="http://schemas.microsoft.com/office/drawing/2014/main" id="{A5F5D8DC-E929-409F-A87F-22E896310C88}"/>
              </a:ext>
            </a:extLst>
          </p:cNvPr>
          <p:cNvSpPr txBox="1">
            <a:spLocks noChangeArrowheads="1"/>
          </p:cNvSpPr>
          <p:nvPr/>
        </p:nvSpPr>
        <p:spPr bwMode="auto">
          <a:xfrm>
            <a:off x="2573901" y="3486944"/>
            <a:ext cx="79489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00000"/>
              </a:lnSpc>
              <a:spcBef>
                <a:spcPct val="50000"/>
              </a:spcBef>
            </a:pPr>
            <a:r>
              <a:rPr lang="de-DE" altLang="de-DE" sz="1600" b="1" dirty="0"/>
              <a:t>½ roll</a:t>
            </a:r>
          </a:p>
        </p:txBody>
      </p:sp>
      <p:sp>
        <p:nvSpPr>
          <p:cNvPr id="95" name="Line 667">
            <a:extLst>
              <a:ext uri="{FF2B5EF4-FFF2-40B4-BE49-F238E27FC236}">
                <a16:creationId xmlns:a16="http://schemas.microsoft.com/office/drawing/2014/main" id="{ED92EAA0-FC06-46BD-87F5-07EC182F659C}"/>
              </a:ext>
            </a:extLst>
          </p:cNvPr>
          <p:cNvSpPr>
            <a:spLocks noChangeShapeType="1"/>
          </p:cNvSpPr>
          <p:nvPr/>
        </p:nvSpPr>
        <p:spPr bwMode="auto">
          <a:xfrm>
            <a:off x="3124028" y="4260521"/>
            <a:ext cx="182335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sp>
        <p:nvSpPr>
          <p:cNvPr id="228" name="Line 512">
            <a:extLst>
              <a:ext uri="{FF2B5EF4-FFF2-40B4-BE49-F238E27FC236}">
                <a16:creationId xmlns:a16="http://schemas.microsoft.com/office/drawing/2014/main" id="{75E17B0D-1911-49C5-BFFC-AEC684969200}"/>
              </a:ext>
            </a:extLst>
          </p:cNvPr>
          <p:cNvSpPr>
            <a:spLocks noChangeShapeType="1"/>
          </p:cNvSpPr>
          <p:nvPr/>
        </p:nvSpPr>
        <p:spPr bwMode="auto">
          <a:xfrm flipV="1">
            <a:off x="3626861" y="1528611"/>
            <a:ext cx="1884" cy="1014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29" name="Arc 513">
            <a:extLst>
              <a:ext uri="{FF2B5EF4-FFF2-40B4-BE49-F238E27FC236}">
                <a16:creationId xmlns:a16="http://schemas.microsoft.com/office/drawing/2014/main" id="{5F2108ED-B5D4-4809-99BB-34526701ECA1}"/>
              </a:ext>
            </a:extLst>
          </p:cNvPr>
          <p:cNvSpPr>
            <a:spLocks/>
          </p:cNvSpPr>
          <p:nvPr/>
        </p:nvSpPr>
        <p:spPr bwMode="auto">
          <a:xfrm rot="10800000" flipV="1">
            <a:off x="3632566" y="1293623"/>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30" name="Line 511">
            <a:extLst>
              <a:ext uri="{FF2B5EF4-FFF2-40B4-BE49-F238E27FC236}">
                <a16:creationId xmlns:a16="http://schemas.microsoft.com/office/drawing/2014/main" id="{03F19210-646C-4A8B-A713-30A95A1976B8}"/>
              </a:ext>
            </a:extLst>
          </p:cNvPr>
          <p:cNvSpPr>
            <a:spLocks noChangeShapeType="1"/>
          </p:cNvSpPr>
          <p:nvPr/>
        </p:nvSpPr>
        <p:spPr bwMode="auto">
          <a:xfrm rot="16200000" flipV="1">
            <a:off x="4398871" y="779550"/>
            <a:ext cx="0" cy="10294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31" name="Line 512">
            <a:extLst>
              <a:ext uri="{FF2B5EF4-FFF2-40B4-BE49-F238E27FC236}">
                <a16:creationId xmlns:a16="http://schemas.microsoft.com/office/drawing/2014/main" id="{06F0C05E-AAFE-4EAC-831D-96AD9FEA3151}"/>
              </a:ext>
            </a:extLst>
          </p:cNvPr>
          <p:cNvSpPr>
            <a:spLocks noChangeShapeType="1"/>
          </p:cNvSpPr>
          <p:nvPr/>
        </p:nvSpPr>
        <p:spPr bwMode="auto">
          <a:xfrm flipH="1" flipV="1">
            <a:off x="5165813" y="1525557"/>
            <a:ext cx="1883" cy="10998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32" name="Arc 513">
            <a:extLst>
              <a:ext uri="{FF2B5EF4-FFF2-40B4-BE49-F238E27FC236}">
                <a16:creationId xmlns:a16="http://schemas.microsoft.com/office/drawing/2014/main" id="{079279B4-2CCE-44B8-A1C6-D4D8DD89B06C}"/>
              </a:ext>
            </a:extLst>
          </p:cNvPr>
          <p:cNvSpPr>
            <a:spLocks/>
          </p:cNvSpPr>
          <p:nvPr/>
        </p:nvSpPr>
        <p:spPr bwMode="auto">
          <a:xfrm rot="10800000" flipH="1" flipV="1">
            <a:off x="4913015" y="1293072"/>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33" name="Arc 513">
            <a:extLst>
              <a:ext uri="{FF2B5EF4-FFF2-40B4-BE49-F238E27FC236}">
                <a16:creationId xmlns:a16="http://schemas.microsoft.com/office/drawing/2014/main" id="{BB18DA53-AFE7-4415-A05A-F93E8F6D6231}"/>
              </a:ext>
            </a:extLst>
          </p:cNvPr>
          <p:cNvSpPr>
            <a:spLocks/>
          </p:cNvSpPr>
          <p:nvPr/>
        </p:nvSpPr>
        <p:spPr bwMode="auto">
          <a:xfrm rot="21349338" flipV="1">
            <a:off x="4923353" y="2628033"/>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34" name="Line 511">
            <a:extLst>
              <a:ext uri="{FF2B5EF4-FFF2-40B4-BE49-F238E27FC236}">
                <a16:creationId xmlns:a16="http://schemas.microsoft.com/office/drawing/2014/main" id="{AADDF3BA-AC2F-4595-ABF8-D121A4D6BA7F}"/>
              </a:ext>
            </a:extLst>
          </p:cNvPr>
          <p:cNvSpPr>
            <a:spLocks noChangeShapeType="1"/>
          </p:cNvSpPr>
          <p:nvPr/>
        </p:nvSpPr>
        <p:spPr bwMode="auto">
          <a:xfrm rot="16200000" flipV="1">
            <a:off x="4419345" y="2359187"/>
            <a:ext cx="0" cy="10294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35" name="Arc 513">
            <a:extLst>
              <a:ext uri="{FF2B5EF4-FFF2-40B4-BE49-F238E27FC236}">
                <a16:creationId xmlns:a16="http://schemas.microsoft.com/office/drawing/2014/main" id="{A32C8A68-4D86-4BB5-83BE-95E4EF11AF8B}"/>
              </a:ext>
            </a:extLst>
          </p:cNvPr>
          <p:cNvSpPr>
            <a:spLocks/>
          </p:cNvSpPr>
          <p:nvPr/>
        </p:nvSpPr>
        <p:spPr bwMode="auto">
          <a:xfrm rot="10800000" flipV="1">
            <a:off x="3660999" y="2874733"/>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nvGrpSpPr>
          <p:cNvPr id="236" name="Group 518">
            <a:extLst>
              <a:ext uri="{FF2B5EF4-FFF2-40B4-BE49-F238E27FC236}">
                <a16:creationId xmlns:a16="http://schemas.microsoft.com/office/drawing/2014/main" id="{5D21A9D4-0E2C-4645-86C0-09B757170914}"/>
              </a:ext>
            </a:extLst>
          </p:cNvPr>
          <p:cNvGrpSpPr>
            <a:grpSpLocks/>
          </p:cNvGrpSpPr>
          <p:nvPr/>
        </p:nvGrpSpPr>
        <p:grpSpPr bwMode="auto">
          <a:xfrm rot="11013142" flipH="1">
            <a:off x="3543920" y="2156714"/>
            <a:ext cx="184596" cy="279764"/>
            <a:chOff x="2820" y="264"/>
            <a:chExt cx="420" cy="1452"/>
          </a:xfrm>
        </p:grpSpPr>
        <p:sp>
          <p:nvSpPr>
            <p:cNvPr id="237" name="Line 519">
              <a:extLst>
                <a:ext uri="{FF2B5EF4-FFF2-40B4-BE49-F238E27FC236}">
                  <a16:creationId xmlns:a16="http://schemas.microsoft.com/office/drawing/2014/main" id="{943F4DD2-B6C3-4006-BDC7-481E14B0958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38" name="Group 520">
              <a:extLst>
                <a:ext uri="{FF2B5EF4-FFF2-40B4-BE49-F238E27FC236}">
                  <a16:creationId xmlns:a16="http://schemas.microsoft.com/office/drawing/2014/main" id="{4C982EE5-1941-4490-9125-4066B85F81EB}"/>
                </a:ext>
              </a:extLst>
            </p:cNvPr>
            <p:cNvGrpSpPr>
              <a:grpSpLocks/>
            </p:cNvGrpSpPr>
            <p:nvPr/>
          </p:nvGrpSpPr>
          <p:grpSpPr bwMode="auto">
            <a:xfrm>
              <a:off x="2940" y="264"/>
              <a:ext cx="300" cy="1452"/>
              <a:chOff x="2940" y="264"/>
              <a:chExt cx="300" cy="1452"/>
            </a:xfrm>
          </p:grpSpPr>
          <p:grpSp>
            <p:nvGrpSpPr>
              <p:cNvPr id="239" name="Group 521">
                <a:extLst>
                  <a:ext uri="{FF2B5EF4-FFF2-40B4-BE49-F238E27FC236}">
                    <a16:creationId xmlns:a16="http://schemas.microsoft.com/office/drawing/2014/main" id="{D7A8FD8A-247B-45E3-A5E8-7D37F5336B9A}"/>
                  </a:ext>
                </a:extLst>
              </p:cNvPr>
              <p:cNvGrpSpPr>
                <a:grpSpLocks/>
              </p:cNvGrpSpPr>
              <p:nvPr/>
            </p:nvGrpSpPr>
            <p:grpSpPr bwMode="auto">
              <a:xfrm>
                <a:off x="2940" y="264"/>
                <a:ext cx="252" cy="1368"/>
                <a:chOff x="3024" y="732"/>
                <a:chExt cx="252" cy="1368"/>
              </a:xfrm>
            </p:grpSpPr>
            <p:grpSp>
              <p:nvGrpSpPr>
                <p:cNvPr id="242" name="Group 522">
                  <a:extLst>
                    <a:ext uri="{FF2B5EF4-FFF2-40B4-BE49-F238E27FC236}">
                      <a16:creationId xmlns:a16="http://schemas.microsoft.com/office/drawing/2014/main" id="{6262B2AC-DE4B-413D-9D66-138DFA9A9938}"/>
                    </a:ext>
                  </a:extLst>
                </p:cNvPr>
                <p:cNvGrpSpPr>
                  <a:grpSpLocks/>
                </p:cNvGrpSpPr>
                <p:nvPr/>
              </p:nvGrpSpPr>
              <p:grpSpPr bwMode="auto">
                <a:xfrm>
                  <a:off x="3024" y="732"/>
                  <a:ext cx="252" cy="1368"/>
                  <a:chOff x="3168" y="1008"/>
                  <a:chExt cx="484" cy="2448"/>
                </a:xfrm>
              </p:grpSpPr>
              <p:grpSp>
                <p:nvGrpSpPr>
                  <p:cNvPr id="244" name="Group 523">
                    <a:extLst>
                      <a:ext uri="{FF2B5EF4-FFF2-40B4-BE49-F238E27FC236}">
                        <a16:creationId xmlns:a16="http://schemas.microsoft.com/office/drawing/2014/main" id="{1AF854A9-5BC1-4EFB-9E01-38F8BDCEACB6}"/>
                      </a:ext>
                    </a:extLst>
                  </p:cNvPr>
                  <p:cNvGrpSpPr>
                    <a:grpSpLocks/>
                  </p:cNvGrpSpPr>
                  <p:nvPr/>
                </p:nvGrpSpPr>
                <p:grpSpPr bwMode="auto">
                  <a:xfrm>
                    <a:off x="3168" y="1008"/>
                    <a:ext cx="484" cy="2448"/>
                    <a:chOff x="2256" y="864"/>
                    <a:chExt cx="532" cy="2448"/>
                  </a:xfrm>
                </p:grpSpPr>
                <p:sp>
                  <p:nvSpPr>
                    <p:cNvPr id="247" name="Freeform 524">
                      <a:extLst>
                        <a:ext uri="{FF2B5EF4-FFF2-40B4-BE49-F238E27FC236}">
                          <a16:creationId xmlns:a16="http://schemas.microsoft.com/office/drawing/2014/main" id="{9475B516-F4D1-4D3F-8F63-BC3208686762}"/>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48" name="Freeform 525">
                      <a:extLst>
                        <a:ext uri="{FF2B5EF4-FFF2-40B4-BE49-F238E27FC236}">
                          <a16:creationId xmlns:a16="http://schemas.microsoft.com/office/drawing/2014/main" id="{7F31A8CD-3592-4D5C-AA52-9CF283C37ECC}"/>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45" name="Freeform 526">
                    <a:extLst>
                      <a:ext uri="{FF2B5EF4-FFF2-40B4-BE49-F238E27FC236}">
                        <a16:creationId xmlns:a16="http://schemas.microsoft.com/office/drawing/2014/main" id="{4B217CA1-4777-4190-B882-A9066B1B84B7}"/>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46" name="Freeform 527">
                    <a:extLst>
                      <a:ext uri="{FF2B5EF4-FFF2-40B4-BE49-F238E27FC236}">
                        <a16:creationId xmlns:a16="http://schemas.microsoft.com/office/drawing/2014/main" id="{A7D66D49-F123-4E48-B798-16D948E1FE8D}"/>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43" name="Line 528">
                  <a:extLst>
                    <a:ext uri="{FF2B5EF4-FFF2-40B4-BE49-F238E27FC236}">
                      <a16:creationId xmlns:a16="http://schemas.microsoft.com/office/drawing/2014/main" id="{7DF9652C-B147-4644-91E2-741E0310F68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40" name="AutoShape 529">
                <a:extLst>
                  <a:ext uri="{FF2B5EF4-FFF2-40B4-BE49-F238E27FC236}">
                    <a16:creationId xmlns:a16="http://schemas.microsoft.com/office/drawing/2014/main" id="{DDCFDF89-6EE5-4758-8599-C8E412D2C13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241" name="Line 530">
                <a:extLst>
                  <a:ext uri="{FF2B5EF4-FFF2-40B4-BE49-F238E27FC236}">
                    <a16:creationId xmlns:a16="http://schemas.microsoft.com/office/drawing/2014/main" id="{4B433676-ACEF-417C-8AB6-6203D036C4E6}"/>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49" name="Group 588">
            <a:extLst>
              <a:ext uri="{FF2B5EF4-FFF2-40B4-BE49-F238E27FC236}">
                <a16:creationId xmlns:a16="http://schemas.microsoft.com/office/drawing/2014/main" id="{6A209E7D-9A74-4CD4-877C-D4EB45ED7AB9}"/>
              </a:ext>
            </a:extLst>
          </p:cNvPr>
          <p:cNvGrpSpPr>
            <a:grpSpLocks/>
          </p:cNvGrpSpPr>
          <p:nvPr/>
        </p:nvGrpSpPr>
        <p:grpSpPr bwMode="auto">
          <a:xfrm rot="3122752" flipH="1">
            <a:off x="3403201" y="2066017"/>
            <a:ext cx="439112" cy="173294"/>
            <a:chOff x="4875" y="7237"/>
            <a:chExt cx="4230" cy="1883"/>
          </a:xfrm>
        </p:grpSpPr>
        <p:sp>
          <p:nvSpPr>
            <p:cNvPr id="250" name="Arc 589">
              <a:extLst>
                <a:ext uri="{FF2B5EF4-FFF2-40B4-BE49-F238E27FC236}">
                  <a16:creationId xmlns:a16="http://schemas.microsoft.com/office/drawing/2014/main" id="{02F408BB-1F8C-4D09-AB03-48636A07563F}"/>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1" name="AutoShape 590">
              <a:extLst>
                <a:ext uri="{FF2B5EF4-FFF2-40B4-BE49-F238E27FC236}">
                  <a16:creationId xmlns:a16="http://schemas.microsoft.com/office/drawing/2014/main" id="{72ECA458-5D2E-4E74-851A-770785E41AAE}"/>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252" name="Group 607">
            <a:extLst>
              <a:ext uri="{FF2B5EF4-FFF2-40B4-BE49-F238E27FC236}">
                <a16:creationId xmlns:a16="http://schemas.microsoft.com/office/drawing/2014/main" id="{2747A692-F3B8-4A9D-9358-17AF1F6BD405}"/>
              </a:ext>
            </a:extLst>
          </p:cNvPr>
          <p:cNvGrpSpPr>
            <a:grpSpLocks/>
          </p:cNvGrpSpPr>
          <p:nvPr/>
        </p:nvGrpSpPr>
        <p:grpSpPr bwMode="auto">
          <a:xfrm rot="19391543" flipV="1">
            <a:off x="3859270" y="1258187"/>
            <a:ext cx="638605" cy="291194"/>
            <a:chOff x="4875" y="7237"/>
            <a:chExt cx="4230" cy="1883"/>
          </a:xfrm>
        </p:grpSpPr>
        <p:sp>
          <p:nvSpPr>
            <p:cNvPr id="253" name="Arc 608">
              <a:extLst>
                <a:ext uri="{FF2B5EF4-FFF2-40B4-BE49-F238E27FC236}">
                  <a16:creationId xmlns:a16="http://schemas.microsoft.com/office/drawing/2014/main" id="{1B7F3215-45F7-468C-B056-547401CC2726}"/>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4" name="AutoShape 609">
              <a:extLst>
                <a:ext uri="{FF2B5EF4-FFF2-40B4-BE49-F238E27FC236}">
                  <a16:creationId xmlns:a16="http://schemas.microsoft.com/office/drawing/2014/main" id="{0B0FA6E0-15FA-4A06-926B-14F085AF9C40}"/>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pic>
        <p:nvPicPr>
          <p:cNvPr id="255" name="Picture 465" descr="messerflugflieger2">
            <a:extLst>
              <a:ext uri="{FF2B5EF4-FFF2-40B4-BE49-F238E27FC236}">
                <a16:creationId xmlns:a16="http://schemas.microsoft.com/office/drawing/2014/main" id="{38E6A63E-D831-41A4-B273-725A785DD99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4339268" y="847307"/>
            <a:ext cx="816696" cy="10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 name="Picture 465" descr="messerflugflieger2">
            <a:extLst>
              <a:ext uri="{FF2B5EF4-FFF2-40B4-BE49-F238E27FC236}">
                <a16:creationId xmlns:a16="http://schemas.microsoft.com/office/drawing/2014/main" id="{34183F33-9A74-4CCE-B341-27524FD63C0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3638245" y="846831"/>
            <a:ext cx="816696" cy="10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7" name="Picture 465" descr="messerflugflieger2">
            <a:extLst>
              <a:ext uri="{FF2B5EF4-FFF2-40B4-BE49-F238E27FC236}">
                <a16:creationId xmlns:a16="http://schemas.microsoft.com/office/drawing/2014/main" id="{773EC1EE-3A3D-49AD-A4D1-C631D4A655A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71148" y="1197149"/>
            <a:ext cx="816696" cy="10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8" name="Picture 465" descr="messerflugflieger2">
            <a:extLst>
              <a:ext uri="{FF2B5EF4-FFF2-40B4-BE49-F238E27FC236}">
                <a16:creationId xmlns:a16="http://schemas.microsoft.com/office/drawing/2014/main" id="{AE978137-BB9F-45BD-B6D7-058165D97BB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4692119" y="1182152"/>
            <a:ext cx="816696" cy="10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59" name="Group 588">
            <a:extLst>
              <a:ext uri="{FF2B5EF4-FFF2-40B4-BE49-F238E27FC236}">
                <a16:creationId xmlns:a16="http://schemas.microsoft.com/office/drawing/2014/main" id="{EB8F051D-8B31-4711-B682-F3E9F70BDEA1}"/>
              </a:ext>
            </a:extLst>
          </p:cNvPr>
          <p:cNvGrpSpPr>
            <a:grpSpLocks/>
          </p:cNvGrpSpPr>
          <p:nvPr/>
        </p:nvGrpSpPr>
        <p:grpSpPr bwMode="auto">
          <a:xfrm rot="3122752" flipV="1">
            <a:off x="4963063" y="1746349"/>
            <a:ext cx="439112" cy="173294"/>
            <a:chOff x="4875" y="7237"/>
            <a:chExt cx="4230" cy="1883"/>
          </a:xfrm>
        </p:grpSpPr>
        <p:sp>
          <p:nvSpPr>
            <p:cNvPr id="260" name="Arc 589">
              <a:extLst>
                <a:ext uri="{FF2B5EF4-FFF2-40B4-BE49-F238E27FC236}">
                  <a16:creationId xmlns:a16="http://schemas.microsoft.com/office/drawing/2014/main" id="{E833D03A-B16F-4717-9A95-E92097E31648}"/>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61" name="AutoShape 590">
              <a:extLst>
                <a:ext uri="{FF2B5EF4-FFF2-40B4-BE49-F238E27FC236}">
                  <a16:creationId xmlns:a16="http://schemas.microsoft.com/office/drawing/2014/main" id="{7DF538B1-E81A-49E0-BE32-5B13E3A67BF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262" name="Group 562">
            <a:extLst>
              <a:ext uri="{FF2B5EF4-FFF2-40B4-BE49-F238E27FC236}">
                <a16:creationId xmlns:a16="http://schemas.microsoft.com/office/drawing/2014/main" id="{9891A95D-CA70-4416-9788-491E9A7CC648}"/>
              </a:ext>
            </a:extLst>
          </p:cNvPr>
          <p:cNvGrpSpPr>
            <a:grpSpLocks/>
          </p:cNvGrpSpPr>
          <p:nvPr/>
        </p:nvGrpSpPr>
        <p:grpSpPr bwMode="auto">
          <a:xfrm rot="5400000">
            <a:off x="4673574" y="2737882"/>
            <a:ext cx="177456" cy="291021"/>
            <a:chOff x="2820" y="264"/>
            <a:chExt cx="420" cy="1452"/>
          </a:xfrm>
        </p:grpSpPr>
        <p:sp>
          <p:nvSpPr>
            <p:cNvPr id="263" name="Line 563">
              <a:extLst>
                <a:ext uri="{FF2B5EF4-FFF2-40B4-BE49-F238E27FC236}">
                  <a16:creationId xmlns:a16="http://schemas.microsoft.com/office/drawing/2014/main" id="{4BDB238C-8B0A-4373-905D-55B9D55E21B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64" name="Group 564">
              <a:extLst>
                <a:ext uri="{FF2B5EF4-FFF2-40B4-BE49-F238E27FC236}">
                  <a16:creationId xmlns:a16="http://schemas.microsoft.com/office/drawing/2014/main" id="{614DDDBA-5AF0-4659-8313-7379C48D72EC}"/>
                </a:ext>
              </a:extLst>
            </p:cNvPr>
            <p:cNvGrpSpPr>
              <a:grpSpLocks/>
            </p:cNvGrpSpPr>
            <p:nvPr/>
          </p:nvGrpSpPr>
          <p:grpSpPr bwMode="auto">
            <a:xfrm>
              <a:off x="2940" y="264"/>
              <a:ext cx="300" cy="1452"/>
              <a:chOff x="2940" y="264"/>
              <a:chExt cx="300" cy="1452"/>
            </a:xfrm>
          </p:grpSpPr>
          <p:grpSp>
            <p:nvGrpSpPr>
              <p:cNvPr id="265" name="Group 565">
                <a:extLst>
                  <a:ext uri="{FF2B5EF4-FFF2-40B4-BE49-F238E27FC236}">
                    <a16:creationId xmlns:a16="http://schemas.microsoft.com/office/drawing/2014/main" id="{CA48F57F-164F-45F1-A30F-B65B81C19493}"/>
                  </a:ext>
                </a:extLst>
              </p:cNvPr>
              <p:cNvGrpSpPr>
                <a:grpSpLocks/>
              </p:cNvGrpSpPr>
              <p:nvPr/>
            </p:nvGrpSpPr>
            <p:grpSpPr bwMode="auto">
              <a:xfrm>
                <a:off x="2940" y="264"/>
                <a:ext cx="252" cy="1368"/>
                <a:chOff x="3024" y="732"/>
                <a:chExt cx="252" cy="1368"/>
              </a:xfrm>
            </p:grpSpPr>
            <p:grpSp>
              <p:nvGrpSpPr>
                <p:cNvPr id="268" name="Group 566">
                  <a:extLst>
                    <a:ext uri="{FF2B5EF4-FFF2-40B4-BE49-F238E27FC236}">
                      <a16:creationId xmlns:a16="http://schemas.microsoft.com/office/drawing/2014/main" id="{0A18A583-23A5-4C3E-A9B6-58A08EA0BD39}"/>
                    </a:ext>
                  </a:extLst>
                </p:cNvPr>
                <p:cNvGrpSpPr>
                  <a:grpSpLocks/>
                </p:cNvGrpSpPr>
                <p:nvPr/>
              </p:nvGrpSpPr>
              <p:grpSpPr bwMode="auto">
                <a:xfrm>
                  <a:off x="3024" y="732"/>
                  <a:ext cx="252" cy="1368"/>
                  <a:chOff x="3168" y="1008"/>
                  <a:chExt cx="484" cy="2448"/>
                </a:xfrm>
              </p:grpSpPr>
              <p:grpSp>
                <p:nvGrpSpPr>
                  <p:cNvPr id="270" name="Group 567">
                    <a:extLst>
                      <a:ext uri="{FF2B5EF4-FFF2-40B4-BE49-F238E27FC236}">
                        <a16:creationId xmlns:a16="http://schemas.microsoft.com/office/drawing/2014/main" id="{6657CCA6-0AA7-4BFC-9EA7-43D41A9AEC09}"/>
                      </a:ext>
                    </a:extLst>
                  </p:cNvPr>
                  <p:cNvGrpSpPr>
                    <a:grpSpLocks/>
                  </p:cNvGrpSpPr>
                  <p:nvPr/>
                </p:nvGrpSpPr>
                <p:grpSpPr bwMode="auto">
                  <a:xfrm>
                    <a:off x="3168" y="1008"/>
                    <a:ext cx="484" cy="2448"/>
                    <a:chOff x="2256" y="864"/>
                    <a:chExt cx="532" cy="2448"/>
                  </a:xfrm>
                </p:grpSpPr>
                <p:sp>
                  <p:nvSpPr>
                    <p:cNvPr id="273" name="Freeform 568">
                      <a:extLst>
                        <a:ext uri="{FF2B5EF4-FFF2-40B4-BE49-F238E27FC236}">
                          <a16:creationId xmlns:a16="http://schemas.microsoft.com/office/drawing/2014/main" id="{B9AD7831-C1F5-434F-B689-F13E473C92FF}"/>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74" name="Freeform 569">
                      <a:extLst>
                        <a:ext uri="{FF2B5EF4-FFF2-40B4-BE49-F238E27FC236}">
                          <a16:creationId xmlns:a16="http://schemas.microsoft.com/office/drawing/2014/main" id="{5DBF821D-777F-4CF4-8958-1CEFC7863C06}"/>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71" name="Freeform 570">
                    <a:extLst>
                      <a:ext uri="{FF2B5EF4-FFF2-40B4-BE49-F238E27FC236}">
                        <a16:creationId xmlns:a16="http://schemas.microsoft.com/office/drawing/2014/main" id="{D5AD68B2-16C7-4BD0-8795-1F7ACE7E8BB3}"/>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72" name="Freeform 571">
                    <a:extLst>
                      <a:ext uri="{FF2B5EF4-FFF2-40B4-BE49-F238E27FC236}">
                        <a16:creationId xmlns:a16="http://schemas.microsoft.com/office/drawing/2014/main" id="{5434BDC6-6317-471F-A063-28B1F5F3E2EC}"/>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69" name="Line 572">
                  <a:extLst>
                    <a:ext uri="{FF2B5EF4-FFF2-40B4-BE49-F238E27FC236}">
                      <a16:creationId xmlns:a16="http://schemas.microsoft.com/office/drawing/2014/main" id="{C0B17528-2227-417B-ACD1-EF351142DCE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66" name="AutoShape 573">
                <a:extLst>
                  <a:ext uri="{FF2B5EF4-FFF2-40B4-BE49-F238E27FC236}">
                    <a16:creationId xmlns:a16="http://schemas.microsoft.com/office/drawing/2014/main" id="{ADA7D788-E823-4559-B908-8E9B208B6CB0}"/>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267" name="Line 574">
                <a:extLst>
                  <a:ext uri="{FF2B5EF4-FFF2-40B4-BE49-F238E27FC236}">
                    <a16:creationId xmlns:a16="http://schemas.microsoft.com/office/drawing/2014/main" id="{44304763-33BC-4053-8DBA-53ECCB5D5C8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75" name="Group 607">
            <a:extLst>
              <a:ext uri="{FF2B5EF4-FFF2-40B4-BE49-F238E27FC236}">
                <a16:creationId xmlns:a16="http://schemas.microsoft.com/office/drawing/2014/main" id="{14E393F2-445F-4000-B174-2CCCF7B8CFF0}"/>
              </a:ext>
            </a:extLst>
          </p:cNvPr>
          <p:cNvGrpSpPr>
            <a:grpSpLocks/>
          </p:cNvGrpSpPr>
          <p:nvPr/>
        </p:nvGrpSpPr>
        <p:grpSpPr bwMode="auto">
          <a:xfrm rot="19391543" flipH="1">
            <a:off x="4352905" y="2672649"/>
            <a:ext cx="638605" cy="291194"/>
            <a:chOff x="4875" y="7237"/>
            <a:chExt cx="4230" cy="1883"/>
          </a:xfrm>
        </p:grpSpPr>
        <p:sp>
          <p:nvSpPr>
            <p:cNvPr id="276" name="Arc 608">
              <a:extLst>
                <a:ext uri="{FF2B5EF4-FFF2-40B4-BE49-F238E27FC236}">
                  <a16:creationId xmlns:a16="http://schemas.microsoft.com/office/drawing/2014/main" id="{197E52B3-1CAF-4525-B460-AB7FC1633D13}"/>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77" name="AutoShape 609">
              <a:extLst>
                <a:ext uri="{FF2B5EF4-FFF2-40B4-BE49-F238E27FC236}">
                  <a16:creationId xmlns:a16="http://schemas.microsoft.com/office/drawing/2014/main" id="{90933D23-5755-4237-AB2C-BFEF2B9F339A}"/>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278" name="Group 562">
            <a:extLst>
              <a:ext uri="{FF2B5EF4-FFF2-40B4-BE49-F238E27FC236}">
                <a16:creationId xmlns:a16="http://schemas.microsoft.com/office/drawing/2014/main" id="{2298FF61-A231-4F09-A96A-1A7D4713EDBC}"/>
              </a:ext>
            </a:extLst>
          </p:cNvPr>
          <p:cNvGrpSpPr>
            <a:grpSpLocks/>
          </p:cNvGrpSpPr>
          <p:nvPr/>
        </p:nvGrpSpPr>
        <p:grpSpPr bwMode="auto">
          <a:xfrm rot="5400000">
            <a:off x="3974967" y="2758483"/>
            <a:ext cx="177456" cy="291021"/>
            <a:chOff x="2820" y="264"/>
            <a:chExt cx="420" cy="1452"/>
          </a:xfrm>
        </p:grpSpPr>
        <p:sp>
          <p:nvSpPr>
            <p:cNvPr id="279" name="Line 563">
              <a:extLst>
                <a:ext uri="{FF2B5EF4-FFF2-40B4-BE49-F238E27FC236}">
                  <a16:creationId xmlns:a16="http://schemas.microsoft.com/office/drawing/2014/main" id="{2DF4CF0D-0299-4934-B02F-94ACA51D732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80" name="Group 564">
              <a:extLst>
                <a:ext uri="{FF2B5EF4-FFF2-40B4-BE49-F238E27FC236}">
                  <a16:creationId xmlns:a16="http://schemas.microsoft.com/office/drawing/2014/main" id="{989D7FD7-025F-4207-93F1-FBBE855D6F2D}"/>
                </a:ext>
              </a:extLst>
            </p:cNvPr>
            <p:cNvGrpSpPr>
              <a:grpSpLocks/>
            </p:cNvGrpSpPr>
            <p:nvPr/>
          </p:nvGrpSpPr>
          <p:grpSpPr bwMode="auto">
            <a:xfrm>
              <a:off x="2940" y="264"/>
              <a:ext cx="300" cy="1452"/>
              <a:chOff x="2940" y="264"/>
              <a:chExt cx="300" cy="1452"/>
            </a:xfrm>
          </p:grpSpPr>
          <p:grpSp>
            <p:nvGrpSpPr>
              <p:cNvPr id="281" name="Group 565">
                <a:extLst>
                  <a:ext uri="{FF2B5EF4-FFF2-40B4-BE49-F238E27FC236}">
                    <a16:creationId xmlns:a16="http://schemas.microsoft.com/office/drawing/2014/main" id="{BCB4CF96-FDAE-4AD9-A15E-3F60A4FEA857}"/>
                  </a:ext>
                </a:extLst>
              </p:cNvPr>
              <p:cNvGrpSpPr>
                <a:grpSpLocks/>
              </p:cNvGrpSpPr>
              <p:nvPr/>
            </p:nvGrpSpPr>
            <p:grpSpPr bwMode="auto">
              <a:xfrm>
                <a:off x="2940" y="264"/>
                <a:ext cx="252" cy="1368"/>
                <a:chOff x="3024" y="732"/>
                <a:chExt cx="252" cy="1368"/>
              </a:xfrm>
            </p:grpSpPr>
            <p:grpSp>
              <p:nvGrpSpPr>
                <p:cNvPr id="284" name="Group 566">
                  <a:extLst>
                    <a:ext uri="{FF2B5EF4-FFF2-40B4-BE49-F238E27FC236}">
                      <a16:creationId xmlns:a16="http://schemas.microsoft.com/office/drawing/2014/main" id="{F0E0D2FD-1AF7-487F-B1CD-46DB8BBCB7ED}"/>
                    </a:ext>
                  </a:extLst>
                </p:cNvPr>
                <p:cNvGrpSpPr>
                  <a:grpSpLocks/>
                </p:cNvGrpSpPr>
                <p:nvPr/>
              </p:nvGrpSpPr>
              <p:grpSpPr bwMode="auto">
                <a:xfrm>
                  <a:off x="3024" y="732"/>
                  <a:ext cx="252" cy="1368"/>
                  <a:chOff x="3168" y="1008"/>
                  <a:chExt cx="484" cy="2448"/>
                </a:xfrm>
              </p:grpSpPr>
              <p:grpSp>
                <p:nvGrpSpPr>
                  <p:cNvPr id="286" name="Group 567">
                    <a:extLst>
                      <a:ext uri="{FF2B5EF4-FFF2-40B4-BE49-F238E27FC236}">
                        <a16:creationId xmlns:a16="http://schemas.microsoft.com/office/drawing/2014/main" id="{3C03049A-E736-4BC4-89EC-F5B4851E3DB0}"/>
                      </a:ext>
                    </a:extLst>
                  </p:cNvPr>
                  <p:cNvGrpSpPr>
                    <a:grpSpLocks/>
                  </p:cNvGrpSpPr>
                  <p:nvPr/>
                </p:nvGrpSpPr>
                <p:grpSpPr bwMode="auto">
                  <a:xfrm>
                    <a:off x="3168" y="1008"/>
                    <a:ext cx="484" cy="2448"/>
                    <a:chOff x="2256" y="864"/>
                    <a:chExt cx="532" cy="2448"/>
                  </a:xfrm>
                </p:grpSpPr>
                <p:sp>
                  <p:nvSpPr>
                    <p:cNvPr id="289" name="Freeform 568">
                      <a:extLst>
                        <a:ext uri="{FF2B5EF4-FFF2-40B4-BE49-F238E27FC236}">
                          <a16:creationId xmlns:a16="http://schemas.microsoft.com/office/drawing/2014/main" id="{5EE62B7D-79C3-41B6-B701-121FDA66E310}"/>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90" name="Freeform 569">
                      <a:extLst>
                        <a:ext uri="{FF2B5EF4-FFF2-40B4-BE49-F238E27FC236}">
                          <a16:creationId xmlns:a16="http://schemas.microsoft.com/office/drawing/2014/main" id="{9B049989-A2EA-41B9-9C97-E8A9453A5FEB}"/>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87" name="Freeform 570">
                    <a:extLst>
                      <a:ext uri="{FF2B5EF4-FFF2-40B4-BE49-F238E27FC236}">
                        <a16:creationId xmlns:a16="http://schemas.microsoft.com/office/drawing/2014/main" id="{664CE818-6AB3-4BED-BDB9-B91F0BD68206}"/>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88" name="Freeform 571">
                    <a:extLst>
                      <a:ext uri="{FF2B5EF4-FFF2-40B4-BE49-F238E27FC236}">
                        <a16:creationId xmlns:a16="http://schemas.microsoft.com/office/drawing/2014/main" id="{F5F87F85-0E87-4661-A341-F042D849E361}"/>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85" name="Line 572">
                  <a:extLst>
                    <a:ext uri="{FF2B5EF4-FFF2-40B4-BE49-F238E27FC236}">
                      <a16:creationId xmlns:a16="http://schemas.microsoft.com/office/drawing/2014/main" id="{E8FD2B89-7A2C-48B2-A2A7-3981A37787F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82" name="AutoShape 573">
                <a:extLst>
                  <a:ext uri="{FF2B5EF4-FFF2-40B4-BE49-F238E27FC236}">
                    <a16:creationId xmlns:a16="http://schemas.microsoft.com/office/drawing/2014/main" id="{AF60FD04-A6B9-4D88-99D3-A10C2C1FD82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283" name="Line 574">
                <a:extLst>
                  <a:ext uri="{FF2B5EF4-FFF2-40B4-BE49-F238E27FC236}">
                    <a16:creationId xmlns:a16="http://schemas.microsoft.com/office/drawing/2014/main" id="{50C361C8-18EA-4DB9-A392-57F61D42233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91" name="Group 562">
            <a:extLst>
              <a:ext uri="{FF2B5EF4-FFF2-40B4-BE49-F238E27FC236}">
                <a16:creationId xmlns:a16="http://schemas.microsoft.com/office/drawing/2014/main" id="{8F461A5B-0366-4CDC-BD60-915B2F976BD7}"/>
              </a:ext>
            </a:extLst>
          </p:cNvPr>
          <p:cNvGrpSpPr>
            <a:grpSpLocks/>
          </p:cNvGrpSpPr>
          <p:nvPr/>
        </p:nvGrpSpPr>
        <p:grpSpPr bwMode="auto">
          <a:xfrm>
            <a:off x="3564901" y="3151199"/>
            <a:ext cx="177456" cy="291021"/>
            <a:chOff x="2820" y="264"/>
            <a:chExt cx="420" cy="1452"/>
          </a:xfrm>
        </p:grpSpPr>
        <p:sp>
          <p:nvSpPr>
            <p:cNvPr id="292" name="Line 563">
              <a:extLst>
                <a:ext uri="{FF2B5EF4-FFF2-40B4-BE49-F238E27FC236}">
                  <a16:creationId xmlns:a16="http://schemas.microsoft.com/office/drawing/2014/main" id="{AD88CAF6-B59B-454F-9A1D-744DA94C9A5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93" name="Group 564">
              <a:extLst>
                <a:ext uri="{FF2B5EF4-FFF2-40B4-BE49-F238E27FC236}">
                  <a16:creationId xmlns:a16="http://schemas.microsoft.com/office/drawing/2014/main" id="{B5CBCCD6-18E2-4499-8C8A-D3B310F7BAEC}"/>
                </a:ext>
              </a:extLst>
            </p:cNvPr>
            <p:cNvGrpSpPr>
              <a:grpSpLocks/>
            </p:cNvGrpSpPr>
            <p:nvPr/>
          </p:nvGrpSpPr>
          <p:grpSpPr bwMode="auto">
            <a:xfrm>
              <a:off x="2940" y="264"/>
              <a:ext cx="300" cy="1452"/>
              <a:chOff x="2940" y="264"/>
              <a:chExt cx="300" cy="1452"/>
            </a:xfrm>
          </p:grpSpPr>
          <p:grpSp>
            <p:nvGrpSpPr>
              <p:cNvPr id="294" name="Group 565">
                <a:extLst>
                  <a:ext uri="{FF2B5EF4-FFF2-40B4-BE49-F238E27FC236}">
                    <a16:creationId xmlns:a16="http://schemas.microsoft.com/office/drawing/2014/main" id="{BC670EE2-B28D-4DED-A1D3-3F3AAB08979E}"/>
                  </a:ext>
                </a:extLst>
              </p:cNvPr>
              <p:cNvGrpSpPr>
                <a:grpSpLocks/>
              </p:cNvGrpSpPr>
              <p:nvPr/>
            </p:nvGrpSpPr>
            <p:grpSpPr bwMode="auto">
              <a:xfrm>
                <a:off x="2940" y="264"/>
                <a:ext cx="252" cy="1368"/>
                <a:chOff x="3024" y="732"/>
                <a:chExt cx="252" cy="1368"/>
              </a:xfrm>
            </p:grpSpPr>
            <p:grpSp>
              <p:nvGrpSpPr>
                <p:cNvPr id="297" name="Group 566">
                  <a:extLst>
                    <a:ext uri="{FF2B5EF4-FFF2-40B4-BE49-F238E27FC236}">
                      <a16:creationId xmlns:a16="http://schemas.microsoft.com/office/drawing/2014/main" id="{A5B989EF-ACA5-4AB8-B8CA-1A98FAD35E22}"/>
                    </a:ext>
                  </a:extLst>
                </p:cNvPr>
                <p:cNvGrpSpPr>
                  <a:grpSpLocks/>
                </p:cNvGrpSpPr>
                <p:nvPr/>
              </p:nvGrpSpPr>
              <p:grpSpPr bwMode="auto">
                <a:xfrm>
                  <a:off x="3024" y="732"/>
                  <a:ext cx="252" cy="1368"/>
                  <a:chOff x="3168" y="1008"/>
                  <a:chExt cx="484" cy="2448"/>
                </a:xfrm>
              </p:grpSpPr>
              <p:grpSp>
                <p:nvGrpSpPr>
                  <p:cNvPr id="299" name="Group 567">
                    <a:extLst>
                      <a:ext uri="{FF2B5EF4-FFF2-40B4-BE49-F238E27FC236}">
                        <a16:creationId xmlns:a16="http://schemas.microsoft.com/office/drawing/2014/main" id="{D2A5B6EB-51FF-4E18-A245-C413014777E8}"/>
                      </a:ext>
                    </a:extLst>
                  </p:cNvPr>
                  <p:cNvGrpSpPr>
                    <a:grpSpLocks/>
                  </p:cNvGrpSpPr>
                  <p:nvPr/>
                </p:nvGrpSpPr>
                <p:grpSpPr bwMode="auto">
                  <a:xfrm>
                    <a:off x="3168" y="1008"/>
                    <a:ext cx="484" cy="2448"/>
                    <a:chOff x="2256" y="864"/>
                    <a:chExt cx="532" cy="2448"/>
                  </a:xfrm>
                </p:grpSpPr>
                <p:sp>
                  <p:nvSpPr>
                    <p:cNvPr id="302" name="Freeform 568">
                      <a:extLst>
                        <a:ext uri="{FF2B5EF4-FFF2-40B4-BE49-F238E27FC236}">
                          <a16:creationId xmlns:a16="http://schemas.microsoft.com/office/drawing/2014/main" id="{14FB1C09-5B7D-4D52-8AA4-5A3D29736C18}"/>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03" name="Freeform 569">
                      <a:extLst>
                        <a:ext uri="{FF2B5EF4-FFF2-40B4-BE49-F238E27FC236}">
                          <a16:creationId xmlns:a16="http://schemas.microsoft.com/office/drawing/2014/main" id="{E7FFFBAA-B087-4377-A39D-39216A6914C3}"/>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00" name="Freeform 570">
                    <a:extLst>
                      <a:ext uri="{FF2B5EF4-FFF2-40B4-BE49-F238E27FC236}">
                        <a16:creationId xmlns:a16="http://schemas.microsoft.com/office/drawing/2014/main" id="{C0754DEE-0321-4B9B-86FA-50316DCE2C6A}"/>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01" name="Freeform 571">
                    <a:extLst>
                      <a:ext uri="{FF2B5EF4-FFF2-40B4-BE49-F238E27FC236}">
                        <a16:creationId xmlns:a16="http://schemas.microsoft.com/office/drawing/2014/main" id="{3109853A-61D6-4A80-BC78-FC14282B2EA1}"/>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98" name="Line 572">
                  <a:extLst>
                    <a:ext uri="{FF2B5EF4-FFF2-40B4-BE49-F238E27FC236}">
                      <a16:creationId xmlns:a16="http://schemas.microsoft.com/office/drawing/2014/main" id="{3F6DD49C-DE4D-46BC-B6C9-9218446885D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95" name="AutoShape 573">
                <a:extLst>
                  <a:ext uri="{FF2B5EF4-FFF2-40B4-BE49-F238E27FC236}">
                    <a16:creationId xmlns:a16="http://schemas.microsoft.com/office/drawing/2014/main" id="{15F94EEA-8B2D-4561-84EE-4E3C08A8C22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296" name="Line 574">
                <a:extLst>
                  <a:ext uri="{FF2B5EF4-FFF2-40B4-BE49-F238E27FC236}">
                    <a16:creationId xmlns:a16="http://schemas.microsoft.com/office/drawing/2014/main" id="{385F6152-4CD8-4041-B3CB-7D5DF39CDAC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30737" name="AutoShape 1183">
            <a:extLst>
              <a:ext uri="{FF2B5EF4-FFF2-40B4-BE49-F238E27FC236}">
                <a16:creationId xmlns:a16="http://schemas.microsoft.com/office/drawing/2014/main" id="{B6AAD0D5-A12B-495B-8713-2391CBD5DA13}"/>
              </a:ext>
            </a:extLst>
          </p:cNvPr>
          <p:cNvSpPr>
            <a:spLocks noChangeArrowheads="1"/>
          </p:cNvSpPr>
          <p:nvPr/>
        </p:nvSpPr>
        <p:spPr bwMode="auto">
          <a:xfrm rot="10800000" flipH="1" flipV="1">
            <a:off x="3056051" y="4166414"/>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30743" name="Group 1267">
            <a:extLst>
              <a:ext uri="{FF2B5EF4-FFF2-40B4-BE49-F238E27FC236}">
                <a16:creationId xmlns:a16="http://schemas.microsoft.com/office/drawing/2014/main" id="{4524B53B-BD00-4B81-8C0F-28F327606707}"/>
              </a:ext>
            </a:extLst>
          </p:cNvPr>
          <p:cNvGrpSpPr>
            <a:grpSpLocks/>
          </p:cNvGrpSpPr>
          <p:nvPr/>
        </p:nvGrpSpPr>
        <p:grpSpPr bwMode="auto">
          <a:xfrm rot="16361537" flipH="1">
            <a:off x="5271622" y="4041202"/>
            <a:ext cx="371475" cy="550862"/>
            <a:chOff x="2820" y="264"/>
            <a:chExt cx="420" cy="1452"/>
          </a:xfrm>
        </p:grpSpPr>
        <p:sp>
          <p:nvSpPr>
            <p:cNvPr id="30748" name="Line 1268">
              <a:extLst>
                <a:ext uri="{FF2B5EF4-FFF2-40B4-BE49-F238E27FC236}">
                  <a16:creationId xmlns:a16="http://schemas.microsoft.com/office/drawing/2014/main" id="{BAB74B9E-14DD-4B66-802B-F03D0682343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30749" name="Group 1269">
              <a:extLst>
                <a:ext uri="{FF2B5EF4-FFF2-40B4-BE49-F238E27FC236}">
                  <a16:creationId xmlns:a16="http://schemas.microsoft.com/office/drawing/2014/main" id="{32163601-215C-41CF-A0AF-57B072CE1F60}"/>
                </a:ext>
              </a:extLst>
            </p:cNvPr>
            <p:cNvGrpSpPr>
              <a:grpSpLocks/>
            </p:cNvGrpSpPr>
            <p:nvPr/>
          </p:nvGrpSpPr>
          <p:grpSpPr bwMode="auto">
            <a:xfrm>
              <a:off x="2940" y="264"/>
              <a:ext cx="300" cy="1452"/>
              <a:chOff x="2940" y="264"/>
              <a:chExt cx="300" cy="1452"/>
            </a:xfrm>
          </p:grpSpPr>
          <p:grpSp>
            <p:nvGrpSpPr>
              <p:cNvPr id="30750" name="Group 1270">
                <a:extLst>
                  <a:ext uri="{FF2B5EF4-FFF2-40B4-BE49-F238E27FC236}">
                    <a16:creationId xmlns:a16="http://schemas.microsoft.com/office/drawing/2014/main" id="{6E5C64D9-C9E7-4036-836E-D842A1AF55D4}"/>
                  </a:ext>
                </a:extLst>
              </p:cNvPr>
              <p:cNvGrpSpPr>
                <a:grpSpLocks/>
              </p:cNvGrpSpPr>
              <p:nvPr/>
            </p:nvGrpSpPr>
            <p:grpSpPr bwMode="auto">
              <a:xfrm>
                <a:off x="2940" y="264"/>
                <a:ext cx="252" cy="1368"/>
                <a:chOff x="3024" y="732"/>
                <a:chExt cx="252" cy="1368"/>
              </a:xfrm>
            </p:grpSpPr>
            <p:grpSp>
              <p:nvGrpSpPr>
                <p:cNvPr id="30753" name="Group 1271">
                  <a:extLst>
                    <a:ext uri="{FF2B5EF4-FFF2-40B4-BE49-F238E27FC236}">
                      <a16:creationId xmlns:a16="http://schemas.microsoft.com/office/drawing/2014/main" id="{29139D84-EC4D-41D3-9526-F3F6862AFFA3}"/>
                    </a:ext>
                  </a:extLst>
                </p:cNvPr>
                <p:cNvGrpSpPr>
                  <a:grpSpLocks/>
                </p:cNvGrpSpPr>
                <p:nvPr/>
              </p:nvGrpSpPr>
              <p:grpSpPr bwMode="auto">
                <a:xfrm>
                  <a:off x="3024" y="732"/>
                  <a:ext cx="252" cy="1368"/>
                  <a:chOff x="3168" y="1008"/>
                  <a:chExt cx="484" cy="2448"/>
                </a:xfrm>
              </p:grpSpPr>
              <p:grpSp>
                <p:nvGrpSpPr>
                  <p:cNvPr id="30755" name="Group 1272">
                    <a:extLst>
                      <a:ext uri="{FF2B5EF4-FFF2-40B4-BE49-F238E27FC236}">
                        <a16:creationId xmlns:a16="http://schemas.microsoft.com/office/drawing/2014/main" id="{32F75F83-FA84-4E35-933E-3A2F5C1D2875}"/>
                      </a:ext>
                    </a:extLst>
                  </p:cNvPr>
                  <p:cNvGrpSpPr>
                    <a:grpSpLocks/>
                  </p:cNvGrpSpPr>
                  <p:nvPr/>
                </p:nvGrpSpPr>
                <p:grpSpPr bwMode="auto">
                  <a:xfrm>
                    <a:off x="3168" y="1008"/>
                    <a:ext cx="484" cy="2448"/>
                    <a:chOff x="2256" y="864"/>
                    <a:chExt cx="532" cy="2448"/>
                  </a:xfrm>
                </p:grpSpPr>
                <p:sp>
                  <p:nvSpPr>
                    <p:cNvPr id="30758" name="Freeform 1273">
                      <a:extLst>
                        <a:ext uri="{FF2B5EF4-FFF2-40B4-BE49-F238E27FC236}">
                          <a16:creationId xmlns:a16="http://schemas.microsoft.com/office/drawing/2014/main" id="{BFD5154E-51DA-4F57-9353-D6B2AEB7FCE9}"/>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0759" name="Freeform 1274">
                      <a:extLst>
                        <a:ext uri="{FF2B5EF4-FFF2-40B4-BE49-F238E27FC236}">
                          <a16:creationId xmlns:a16="http://schemas.microsoft.com/office/drawing/2014/main" id="{20411ABF-6147-4806-890A-B81640F592B2}"/>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0756" name="Freeform 1275">
                    <a:extLst>
                      <a:ext uri="{FF2B5EF4-FFF2-40B4-BE49-F238E27FC236}">
                        <a16:creationId xmlns:a16="http://schemas.microsoft.com/office/drawing/2014/main" id="{10FE0C2C-5829-472B-BFC5-B3FF2401052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0757" name="Freeform 1276">
                    <a:extLst>
                      <a:ext uri="{FF2B5EF4-FFF2-40B4-BE49-F238E27FC236}">
                        <a16:creationId xmlns:a16="http://schemas.microsoft.com/office/drawing/2014/main" id="{CD31EFD0-9A6F-4B09-99CA-5DBB24B9CEB6}"/>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30754" name="Line 1277">
                  <a:extLst>
                    <a:ext uri="{FF2B5EF4-FFF2-40B4-BE49-F238E27FC236}">
                      <a16:creationId xmlns:a16="http://schemas.microsoft.com/office/drawing/2014/main" id="{73ED9FF6-F952-4877-98E8-9386CF192F0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30751" name="AutoShape 1278">
                <a:extLst>
                  <a:ext uri="{FF2B5EF4-FFF2-40B4-BE49-F238E27FC236}">
                    <a16:creationId xmlns:a16="http://schemas.microsoft.com/office/drawing/2014/main" id="{03936AD8-0FB5-4021-8D2B-84ACEFCE56E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30752" name="Line 1279">
                <a:extLst>
                  <a:ext uri="{FF2B5EF4-FFF2-40B4-BE49-F238E27FC236}">
                    <a16:creationId xmlns:a16="http://schemas.microsoft.com/office/drawing/2014/main" id="{22F2EE86-CFB7-4B30-9E21-A9B78FE163E6}"/>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304" name="Group 591">
            <a:extLst>
              <a:ext uri="{FF2B5EF4-FFF2-40B4-BE49-F238E27FC236}">
                <a16:creationId xmlns:a16="http://schemas.microsoft.com/office/drawing/2014/main" id="{2A8BCCDE-75C9-4E5F-AF1B-8696EE4A1AC3}"/>
              </a:ext>
            </a:extLst>
          </p:cNvPr>
          <p:cNvGrpSpPr>
            <a:grpSpLocks/>
          </p:cNvGrpSpPr>
          <p:nvPr/>
        </p:nvGrpSpPr>
        <p:grpSpPr bwMode="auto">
          <a:xfrm rot="16468161" flipH="1">
            <a:off x="4359705" y="4180476"/>
            <a:ext cx="184596" cy="279764"/>
            <a:chOff x="2820" y="264"/>
            <a:chExt cx="420" cy="1452"/>
          </a:xfrm>
        </p:grpSpPr>
        <p:sp>
          <p:nvSpPr>
            <p:cNvPr id="305" name="Line 592">
              <a:extLst>
                <a:ext uri="{FF2B5EF4-FFF2-40B4-BE49-F238E27FC236}">
                  <a16:creationId xmlns:a16="http://schemas.microsoft.com/office/drawing/2014/main" id="{98D80E56-501E-4114-82DE-AF39D21DFF1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306" name="Group 593">
              <a:extLst>
                <a:ext uri="{FF2B5EF4-FFF2-40B4-BE49-F238E27FC236}">
                  <a16:creationId xmlns:a16="http://schemas.microsoft.com/office/drawing/2014/main" id="{90CAC15B-9D49-4E01-B70E-C5D1C52B8807}"/>
                </a:ext>
              </a:extLst>
            </p:cNvPr>
            <p:cNvGrpSpPr>
              <a:grpSpLocks/>
            </p:cNvGrpSpPr>
            <p:nvPr/>
          </p:nvGrpSpPr>
          <p:grpSpPr bwMode="auto">
            <a:xfrm>
              <a:off x="2940" y="264"/>
              <a:ext cx="300" cy="1452"/>
              <a:chOff x="2940" y="264"/>
              <a:chExt cx="300" cy="1452"/>
            </a:xfrm>
          </p:grpSpPr>
          <p:grpSp>
            <p:nvGrpSpPr>
              <p:cNvPr id="307" name="Group 594">
                <a:extLst>
                  <a:ext uri="{FF2B5EF4-FFF2-40B4-BE49-F238E27FC236}">
                    <a16:creationId xmlns:a16="http://schemas.microsoft.com/office/drawing/2014/main" id="{47552690-0C90-49A4-B6A0-EB18B73D5ED7}"/>
                  </a:ext>
                </a:extLst>
              </p:cNvPr>
              <p:cNvGrpSpPr>
                <a:grpSpLocks/>
              </p:cNvGrpSpPr>
              <p:nvPr/>
            </p:nvGrpSpPr>
            <p:grpSpPr bwMode="auto">
              <a:xfrm>
                <a:off x="2940" y="264"/>
                <a:ext cx="252" cy="1368"/>
                <a:chOff x="3024" y="732"/>
                <a:chExt cx="252" cy="1368"/>
              </a:xfrm>
            </p:grpSpPr>
            <p:grpSp>
              <p:nvGrpSpPr>
                <p:cNvPr id="310" name="Group 595">
                  <a:extLst>
                    <a:ext uri="{FF2B5EF4-FFF2-40B4-BE49-F238E27FC236}">
                      <a16:creationId xmlns:a16="http://schemas.microsoft.com/office/drawing/2014/main" id="{ED9A721C-A19C-4B86-A894-BE31BAE8F79F}"/>
                    </a:ext>
                  </a:extLst>
                </p:cNvPr>
                <p:cNvGrpSpPr>
                  <a:grpSpLocks/>
                </p:cNvGrpSpPr>
                <p:nvPr/>
              </p:nvGrpSpPr>
              <p:grpSpPr bwMode="auto">
                <a:xfrm>
                  <a:off x="3024" y="732"/>
                  <a:ext cx="252" cy="1368"/>
                  <a:chOff x="3168" y="1008"/>
                  <a:chExt cx="484" cy="2448"/>
                </a:xfrm>
              </p:grpSpPr>
              <p:grpSp>
                <p:nvGrpSpPr>
                  <p:cNvPr id="312" name="Group 596">
                    <a:extLst>
                      <a:ext uri="{FF2B5EF4-FFF2-40B4-BE49-F238E27FC236}">
                        <a16:creationId xmlns:a16="http://schemas.microsoft.com/office/drawing/2014/main" id="{0FB853E0-20F7-499E-8038-945CD72E6640}"/>
                      </a:ext>
                    </a:extLst>
                  </p:cNvPr>
                  <p:cNvGrpSpPr>
                    <a:grpSpLocks/>
                  </p:cNvGrpSpPr>
                  <p:nvPr/>
                </p:nvGrpSpPr>
                <p:grpSpPr bwMode="auto">
                  <a:xfrm>
                    <a:off x="3168" y="1008"/>
                    <a:ext cx="484" cy="2448"/>
                    <a:chOff x="2256" y="864"/>
                    <a:chExt cx="532" cy="2448"/>
                  </a:xfrm>
                </p:grpSpPr>
                <p:sp>
                  <p:nvSpPr>
                    <p:cNvPr id="315" name="Freeform 597">
                      <a:extLst>
                        <a:ext uri="{FF2B5EF4-FFF2-40B4-BE49-F238E27FC236}">
                          <a16:creationId xmlns:a16="http://schemas.microsoft.com/office/drawing/2014/main" id="{D1E7CBFB-5602-418C-A1B8-F06BBD5F9DDD}"/>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16" name="Freeform 598">
                      <a:extLst>
                        <a:ext uri="{FF2B5EF4-FFF2-40B4-BE49-F238E27FC236}">
                          <a16:creationId xmlns:a16="http://schemas.microsoft.com/office/drawing/2014/main" id="{1E42D545-CE98-4243-8362-1E6B279C84CE}"/>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13" name="Freeform 599">
                    <a:extLst>
                      <a:ext uri="{FF2B5EF4-FFF2-40B4-BE49-F238E27FC236}">
                        <a16:creationId xmlns:a16="http://schemas.microsoft.com/office/drawing/2014/main" id="{9F33FC29-6924-48FB-8B82-6EE71ED3D492}"/>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14" name="Freeform 600">
                    <a:extLst>
                      <a:ext uri="{FF2B5EF4-FFF2-40B4-BE49-F238E27FC236}">
                        <a16:creationId xmlns:a16="http://schemas.microsoft.com/office/drawing/2014/main" id="{CEECB338-E9AD-4692-A410-0937CA5EF2B5}"/>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311" name="Line 601">
                  <a:extLst>
                    <a:ext uri="{FF2B5EF4-FFF2-40B4-BE49-F238E27FC236}">
                      <a16:creationId xmlns:a16="http://schemas.microsoft.com/office/drawing/2014/main" id="{961971F4-1835-40A6-A973-B212860A2C1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308" name="AutoShape 602">
                <a:extLst>
                  <a:ext uri="{FF2B5EF4-FFF2-40B4-BE49-F238E27FC236}">
                    <a16:creationId xmlns:a16="http://schemas.microsoft.com/office/drawing/2014/main" id="{A00093A1-56D1-4666-A414-258AB1E7338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09" name="Line 603">
                <a:extLst>
                  <a:ext uri="{FF2B5EF4-FFF2-40B4-BE49-F238E27FC236}">
                    <a16:creationId xmlns:a16="http://schemas.microsoft.com/office/drawing/2014/main" id="{5475CB2F-4317-440A-B332-FD87A89FE67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317" name="Text Box 636">
            <a:extLst>
              <a:ext uri="{FF2B5EF4-FFF2-40B4-BE49-F238E27FC236}">
                <a16:creationId xmlns:a16="http://schemas.microsoft.com/office/drawing/2014/main" id="{9BA85133-ABA1-49AF-89C3-3E4506CD960B}"/>
              </a:ext>
            </a:extLst>
          </p:cNvPr>
          <p:cNvSpPr txBox="1">
            <a:spLocks noChangeArrowheads="1"/>
          </p:cNvSpPr>
          <p:nvPr/>
        </p:nvSpPr>
        <p:spPr bwMode="auto">
          <a:xfrm>
            <a:off x="4289688" y="3056387"/>
            <a:ext cx="5058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00000"/>
              </a:lnSpc>
              <a:spcBef>
                <a:spcPct val="50000"/>
              </a:spcBef>
            </a:pPr>
            <a:r>
              <a:rPr lang="de-DE" altLang="de-DE" sz="1600" b="1" dirty="0"/>
              <a:t>roll</a:t>
            </a:r>
          </a:p>
        </p:txBody>
      </p:sp>
      <p:sp>
        <p:nvSpPr>
          <p:cNvPr id="318" name="Text Box 636">
            <a:extLst>
              <a:ext uri="{FF2B5EF4-FFF2-40B4-BE49-F238E27FC236}">
                <a16:creationId xmlns:a16="http://schemas.microsoft.com/office/drawing/2014/main" id="{E2C7C724-B3D6-40C3-AEA6-D25578BA02DF}"/>
              </a:ext>
            </a:extLst>
          </p:cNvPr>
          <p:cNvSpPr txBox="1">
            <a:spLocks noChangeArrowheads="1"/>
          </p:cNvSpPr>
          <p:nvPr/>
        </p:nvSpPr>
        <p:spPr bwMode="auto">
          <a:xfrm>
            <a:off x="4243058" y="2303888"/>
            <a:ext cx="5058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00000"/>
              </a:lnSpc>
              <a:spcBef>
                <a:spcPct val="50000"/>
              </a:spcBef>
            </a:pPr>
            <a:r>
              <a:rPr lang="de-DE" altLang="de-DE" sz="1600" b="1" dirty="0"/>
              <a:t>roll</a:t>
            </a:r>
          </a:p>
        </p:txBody>
      </p:sp>
      <p:sp>
        <p:nvSpPr>
          <p:cNvPr id="319" name="Text Box 636">
            <a:extLst>
              <a:ext uri="{FF2B5EF4-FFF2-40B4-BE49-F238E27FC236}">
                <a16:creationId xmlns:a16="http://schemas.microsoft.com/office/drawing/2014/main" id="{57C37A4D-E2B4-47B7-B945-C8BEF3E0806A}"/>
              </a:ext>
            </a:extLst>
          </p:cNvPr>
          <p:cNvSpPr txBox="1">
            <a:spLocks noChangeArrowheads="1"/>
          </p:cNvSpPr>
          <p:nvPr/>
        </p:nvSpPr>
        <p:spPr bwMode="auto">
          <a:xfrm>
            <a:off x="4133520" y="760538"/>
            <a:ext cx="50581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00000"/>
              </a:lnSpc>
              <a:spcBef>
                <a:spcPct val="50000"/>
              </a:spcBef>
            </a:pPr>
            <a:r>
              <a:rPr lang="de-DE" altLang="de-DE" sz="1600" b="1" dirty="0"/>
              <a:t>roll</a:t>
            </a:r>
          </a:p>
        </p:txBody>
      </p:sp>
      <p:sp>
        <p:nvSpPr>
          <p:cNvPr id="2" name="Textfeld 1">
            <a:extLst>
              <a:ext uri="{FF2B5EF4-FFF2-40B4-BE49-F238E27FC236}">
                <a16:creationId xmlns:a16="http://schemas.microsoft.com/office/drawing/2014/main" id="{A53F4668-E35B-4A87-B122-10308906EF91}"/>
              </a:ext>
            </a:extLst>
          </p:cNvPr>
          <p:cNvSpPr txBox="1"/>
          <p:nvPr/>
        </p:nvSpPr>
        <p:spPr>
          <a:xfrm>
            <a:off x="152845" y="4869940"/>
            <a:ext cx="8763754" cy="1384995"/>
          </a:xfrm>
          <a:prstGeom prst="rect">
            <a:avLst/>
          </a:prstGeom>
          <a:solidFill>
            <a:schemeClr val="bg1"/>
          </a:solidFill>
        </p:spPr>
        <p:txBody>
          <a:bodyPr wrap="square" rtlCol="0">
            <a:spAutoFit/>
          </a:bodyPr>
          <a:lstStyle/>
          <a:p>
            <a:r>
              <a:rPr lang="en-US" sz="1400" b="1" dirty="0"/>
              <a:t>From upright, pull through a quarter loop into a vertical upline perform a half roll, push through a quarter loop, perform a roll, pull through a quarter loop into a vertical upline perform a quarter roll, perform a quarter knife edge loop (towards the center), perform a roll, perform a quarter knife-edge loop into a vertical downline, perform a quarter roll, push through a quarter loop, perform a roll, pull through a quarter loop into a vertical downline, perform a half roll, push through a quarter loop, exit inverted. </a:t>
            </a:r>
            <a:endParaRPr lang="de-DE" altLang="de-DE" sz="1400" b="1" dirty="0"/>
          </a:p>
        </p:txBody>
      </p:sp>
      <p:grpSp>
        <p:nvGrpSpPr>
          <p:cNvPr id="216" name="Group 562">
            <a:extLst>
              <a:ext uri="{FF2B5EF4-FFF2-40B4-BE49-F238E27FC236}">
                <a16:creationId xmlns:a16="http://schemas.microsoft.com/office/drawing/2014/main" id="{54C2DA3E-4DEF-41A5-8827-7B29155D6129}"/>
              </a:ext>
            </a:extLst>
          </p:cNvPr>
          <p:cNvGrpSpPr>
            <a:grpSpLocks/>
          </p:cNvGrpSpPr>
          <p:nvPr/>
        </p:nvGrpSpPr>
        <p:grpSpPr bwMode="auto">
          <a:xfrm rot="21385456">
            <a:off x="5077468" y="2172946"/>
            <a:ext cx="177456" cy="291021"/>
            <a:chOff x="2820" y="264"/>
            <a:chExt cx="420" cy="1452"/>
          </a:xfrm>
        </p:grpSpPr>
        <p:sp>
          <p:nvSpPr>
            <p:cNvPr id="217" name="Line 563">
              <a:extLst>
                <a:ext uri="{FF2B5EF4-FFF2-40B4-BE49-F238E27FC236}">
                  <a16:creationId xmlns:a16="http://schemas.microsoft.com/office/drawing/2014/main" id="{12DC47AE-8A4D-4F32-9E71-10CF5482286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18" name="Group 564">
              <a:extLst>
                <a:ext uri="{FF2B5EF4-FFF2-40B4-BE49-F238E27FC236}">
                  <a16:creationId xmlns:a16="http://schemas.microsoft.com/office/drawing/2014/main" id="{75FE895C-62B8-4B6F-95EC-CAF3F1853E04}"/>
                </a:ext>
              </a:extLst>
            </p:cNvPr>
            <p:cNvGrpSpPr>
              <a:grpSpLocks/>
            </p:cNvGrpSpPr>
            <p:nvPr/>
          </p:nvGrpSpPr>
          <p:grpSpPr bwMode="auto">
            <a:xfrm>
              <a:off x="2940" y="264"/>
              <a:ext cx="300" cy="1452"/>
              <a:chOff x="2940" y="264"/>
              <a:chExt cx="300" cy="1452"/>
            </a:xfrm>
          </p:grpSpPr>
          <p:grpSp>
            <p:nvGrpSpPr>
              <p:cNvPr id="219" name="Group 565">
                <a:extLst>
                  <a:ext uri="{FF2B5EF4-FFF2-40B4-BE49-F238E27FC236}">
                    <a16:creationId xmlns:a16="http://schemas.microsoft.com/office/drawing/2014/main" id="{C3324C9D-3ABE-44A9-B7A4-085EAB85FBEA}"/>
                  </a:ext>
                </a:extLst>
              </p:cNvPr>
              <p:cNvGrpSpPr>
                <a:grpSpLocks/>
              </p:cNvGrpSpPr>
              <p:nvPr/>
            </p:nvGrpSpPr>
            <p:grpSpPr bwMode="auto">
              <a:xfrm>
                <a:off x="2940" y="264"/>
                <a:ext cx="252" cy="1368"/>
                <a:chOff x="3024" y="732"/>
                <a:chExt cx="252" cy="1368"/>
              </a:xfrm>
            </p:grpSpPr>
            <p:grpSp>
              <p:nvGrpSpPr>
                <p:cNvPr id="222" name="Group 566">
                  <a:extLst>
                    <a:ext uri="{FF2B5EF4-FFF2-40B4-BE49-F238E27FC236}">
                      <a16:creationId xmlns:a16="http://schemas.microsoft.com/office/drawing/2014/main" id="{212D842E-AF4C-48E9-A65D-132AE57347C2}"/>
                    </a:ext>
                  </a:extLst>
                </p:cNvPr>
                <p:cNvGrpSpPr>
                  <a:grpSpLocks/>
                </p:cNvGrpSpPr>
                <p:nvPr/>
              </p:nvGrpSpPr>
              <p:grpSpPr bwMode="auto">
                <a:xfrm>
                  <a:off x="3024" y="732"/>
                  <a:ext cx="252" cy="1368"/>
                  <a:chOff x="3168" y="1008"/>
                  <a:chExt cx="484" cy="2448"/>
                </a:xfrm>
              </p:grpSpPr>
              <p:grpSp>
                <p:nvGrpSpPr>
                  <p:cNvPr id="224" name="Group 567">
                    <a:extLst>
                      <a:ext uri="{FF2B5EF4-FFF2-40B4-BE49-F238E27FC236}">
                        <a16:creationId xmlns:a16="http://schemas.microsoft.com/office/drawing/2014/main" id="{0689698A-AD3F-4873-947A-E7D3BF54DEB7}"/>
                      </a:ext>
                    </a:extLst>
                  </p:cNvPr>
                  <p:cNvGrpSpPr>
                    <a:grpSpLocks/>
                  </p:cNvGrpSpPr>
                  <p:nvPr/>
                </p:nvGrpSpPr>
                <p:grpSpPr bwMode="auto">
                  <a:xfrm>
                    <a:off x="3168" y="1008"/>
                    <a:ext cx="484" cy="2448"/>
                    <a:chOff x="2256" y="864"/>
                    <a:chExt cx="532" cy="2448"/>
                  </a:xfrm>
                </p:grpSpPr>
                <p:sp>
                  <p:nvSpPr>
                    <p:cNvPr id="227" name="Freeform 568">
                      <a:extLst>
                        <a:ext uri="{FF2B5EF4-FFF2-40B4-BE49-F238E27FC236}">
                          <a16:creationId xmlns:a16="http://schemas.microsoft.com/office/drawing/2014/main" id="{5F2DFEED-4A02-4C13-94A2-DE935273CF6E}"/>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20" name="Freeform 569">
                      <a:extLst>
                        <a:ext uri="{FF2B5EF4-FFF2-40B4-BE49-F238E27FC236}">
                          <a16:creationId xmlns:a16="http://schemas.microsoft.com/office/drawing/2014/main" id="{B7B26F5E-9485-44F1-BCAC-1CD7E4181813}"/>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25" name="Freeform 570">
                    <a:extLst>
                      <a:ext uri="{FF2B5EF4-FFF2-40B4-BE49-F238E27FC236}">
                        <a16:creationId xmlns:a16="http://schemas.microsoft.com/office/drawing/2014/main" id="{F2B12489-0ED6-4140-9288-4BE73BFA7ADE}"/>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26" name="Freeform 571">
                    <a:extLst>
                      <a:ext uri="{FF2B5EF4-FFF2-40B4-BE49-F238E27FC236}">
                        <a16:creationId xmlns:a16="http://schemas.microsoft.com/office/drawing/2014/main" id="{B156642E-DFB0-4B90-962C-45CED10E8A6D}"/>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23" name="Line 572">
                  <a:extLst>
                    <a:ext uri="{FF2B5EF4-FFF2-40B4-BE49-F238E27FC236}">
                      <a16:creationId xmlns:a16="http://schemas.microsoft.com/office/drawing/2014/main" id="{185751C3-56FD-4A08-906B-B21CBF0696C0}"/>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20" name="AutoShape 573">
                <a:extLst>
                  <a:ext uri="{FF2B5EF4-FFF2-40B4-BE49-F238E27FC236}">
                    <a16:creationId xmlns:a16="http://schemas.microsoft.com/office/drawing/2014/main" id="{2C351C61-6AD6-4D17-A2C5-ABD53594991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221" name="Line 574">
                <a:extLst>
                  <a:ext uri="{FF2B5EF4-FFF2-40B4-BE49-F238E27FC236}">
                    <a16:creationId xmlns:a16="http://schemas.microsoft.com/office/drawing/2014/main" id="{38235099-25F2-4918-9172-7A0A93CBF01B}"/>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blinds(horizontal)">
                                      <p:cBhvr>
                                        <p:cTn id="7" dur="1000"/>
                                        <p:tgtEl>
                                          <p:spTgt spid="89"/>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318"/>
                                        </p:tgtEl>
                                        <p:attrNameLst>
                                          <p:attrName>style.visibility</p:attrName>
                                        </p:attrNameLst>
                                      </p:cBhvr>
                                      <p:to>
                                        <p:strVal val="visible"/>
                                      </p:to>
                                    </p:set>
                                    <p:animEffect transition="in" filter="blinds(horizontal)">
                                      <p:cBhvr>
                                        <p:cTn id="11" dur="1000"/>
                                        <p:tgtEl>
                                          <p:spTgt spid="318"/>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08"/>
                                        </p:tgtEl>
                                        <p:attrNameLst>
                                          <p:attrName>style.visibility</p:attrName>
                                        </p:attrNameLst>
                                      </p:cBhvr>
                                      <p:to>
                                        <p:strVal val="visible"/>
                                      </p:to>
                                    </p:set>
                                    <p:animEffect transition="in" filter="blinds(horizontal)">
                                      <p:cBhvr>
                                        <p:cTn id="15" dur="1000"/>
                                        <p:tgtEl>
                                          <p:spTgt spid="108"/>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319"/>
                                        </p:tgtEl>
                                        <p:attrNameLst>
                                          <p:attrName>style.visibility</p:attrName>
                                        </p:attrNameLst>
                                      </p:cBhvr>
                                      <p:to>
                                        <p:strVal val="visible"/>
                                      </p:to>
                                    </p:set>
                                    <p:animEffect transition="in" filter="blinds(horizontal)">
                                      <p:cBhvr>
                                        <p:cTn id="19" dur="1000"/>
                                        <p:tgtEl>
                                          <p:spTgt spid="319"/>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09"/>
                                        </p:tgtEl>
                                        <p:attrNameLst>
                                          <p:attrName>style.visibility</p:attrName>
                                        </p:attrNameLst>
                                      </p:cBhvr>
                                      <p:to>
                                        <p:strVal val="visible"/>
                                      </p:to>
                                    </p:set>
                                    <p:animEffect transition="in" filter="blinds(horizontal)">
                                      <p:cBhvr>
                                        <p:cTn id="23" dur="1000"/>
                                        <p:tgtEl>
                                          <p:spTgt spid="109"/>
                                        </p:tgtEl>
                                      </p:cBhvr>
                                    </p:animEffect>
                                  </p:childTnLst>
                                </p:cTn>
                              </p:par>
                            </p:childTnLst>
                          </p:cTn>
                        </p:par>
                        <p:par>
                          <p:cTn id="24" fill="hold">
                            <p:stCondLst>
                              <p:cond delay="5000"/>
                            </p:stCondLst>
                            <p:childTnLst>
                              <p:par>
                                <p:cTn id="25" presetID="3" presetClass="entr" presetSubtype="10" fill="hold" grpId="0" nodeType="afterEffect">
                                  <p:stCondLst>
                                    <p:cond delay="0"/>
                                  </p:stCondLst>
                                  <p:childTnLst>
                                    <p:set>
                                      <p:cBhvr>
                                        <p:cTn id="26" dur="1" fill="hold">
                                          <p:stCondLst>
                                            <p:cond delay="0"/>
                                          </p:stCondLst>
                                        </p:cTn>
                                        <p:tgtEl>
                                          <p:spTgt spid="317"/>
                                        </p:tgtEl>
                                        <p:attrNameLst>
                                          <p:attrName>style.visibility</p:attrName>
                                        </p:attrNameLst>
                                      </p:cBhvr>
                                      <p:to>
                                        <p:strVal val="visible"/>
                                      </p:to>
                                    </p:set>
                                    <p:animEffect transition="in" filter="blinds(horizontal)">
                                      <p:cBhvr>
                                        <p:cTn id="27" dur="1000"/>
                                        <p:tgtEl>
                                          <p:spTgt spid="317"/>
                                        </p:tgtEl>
                                      </p:cBhvr>
                                    </p:animEffect>
                                  </p:childTnLst>
                                </p:cTn>
                              </p:par>
                            </p:childTnLst>
                          </p:cTn>
                        </p:par>
                        <p:par>
                          <p:cTn id="28" fill="hold">
                            <p:stCondLst>
                              <p:cond delay="6000"/>
                            </p:stCondLst>
                            <p:childTnLst>
                              <p:par>
                                <p:cTn id="29" presetID="3" presetClass="entr" presetSubtype="10" fill="hold" grpId="0" nodeType="after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blinds(horizontal)">
                                      <p:cBhvr>
                                        <p:cTn id="31" dur="10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P spid="89" grpId="0"/>
      <p:bldP spid="93" grpId="0"/>
      <p:bldP spid="317" grpId="0"/>
      <p:bldP spid="318" grpId="0"/>
      <p:bldP spid="31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11">
            <a:extLst>
              <a:ext uri="{FF2B5EF4-FFF2-40B4-BE49-F238E27FC236}">
                <a16:creationId xmlns:a16="http://schemas.microsoft.com/office/drawing/2014/main" id="{53EF6609-AE4B-43E4-9589-4C57675B4F7D}"/>
              </a:ext>
            </a:extLst>
          </p:cNvPr>
          <p:cNvSpPr txBox="1">
            <a:spLocks noChangeArrowheads="1"/>
          </p:cNvSpPr>
          <p:nvPr/>
        </p:nvSpPr>
        <p:spPr bwMode="auto">
          <a:xfrm>
            <a:off x="1552575" y="192088"/>
            <a:ext cx="7591425" cy="8187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en-US" altLang="de-DE" sz="2000" b="1" dirty="0"/>
              <a:t>F-25.09 </a:t>
            </a:r>
            <a:r>
              <a:rPr lang="en-US" sz="2000" b="1" dirty="0"/>
              <a:t>Square Vertical Eight with half roll, roll, quarter roll, 	   roll, quarter roll, roll, half roll </a:t>
            </a:r>
            <a:br>
              <a:rPr lang="en-US" sz="2000" b="1" dirty="0"/>
            </a:br>
            <a:endParaRPr lang="en-GB" altLang="de-DE" sz="2000" b="1" dirty="0"/>
          </a:p>
        </p:txBody>
      </p:sp>
      <p:sp>
        <p:nvSpPr>
          <p:cNvPr id="30723" name="Text Box 545">
            <a:extLst>
              <a:ext uri="{FF2B5EF4-FFF2-40B4-BE49-F238E27FC236}">
                <a16:creationId xmlns:a16="http://schemas.microsoft.com/office/drawing/2014/main" id="{F211B4F3-B6F2-4533-B68A-A667D6640768}"/>
              </a:ext>
            </a:extLst>
          </p:cNvPr>
          <p:cNvSpPr txBox="1">
            <a:spLocks noChangeArrowheads="1"/>
          </p:cNvSpPr>
          <p:nvPr/>
        </p:nvSpPr>
        <p:spPr bwMode="auto">
          <a:xfrm>
            <a:off x="8013700" y="65151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F-25.09.02</a:t>
            </a:r>
            <a:endParaRPr lang="de-DE" altLang="de-DE" dirty="0"/>
          </a:p>
        </p:txBody>
      </p:sp>
      <p:sp>
        <p:nvSpPr>
          <p:cNvPr id="30738" name="AutoShape 1210">
            <a:extLst>
              <a:ext uri="{FF2B5EF4-FFF2-40B4-BE49-F238E27FC236}">
                <a16:creationId xmlns:a16="http://schemas.microsoft.com/office/drawing/2014/main" id="{36BB17C0-0360-44FF-B686-7CDE860E3816}"/>
              </a:ext>
            </a:extLst>
          </p:cNvPr>
          <p:cNvSpPr>
            <a:spLocks noChangeArrowheads="1"/>
          </p:cNvSpPr>
          <p:nvPr/>
        </p:nvSpPr>
        <p:spPr bwMode="auto">
          <a:xfrm rot="10856835" flipH="1">
            <a:off x="5896079" y="423845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30739" name="Group 1211">
            <a:extLst>
              <a:ext uri="{FF2B5EF4-FFF2-40B4-BE49-F238E27FC236}">
                <a16:creationId xmlns:a16="http://schemas.microsoft.com/office/drawing/2014/main" id="{583C6933-E8D0-44AF-B031-5AE4BA6FB8A2}"/>
              </a:ext>
            </a:extLst>
          </p:cNvPr>
          <p:cNvGrpSpPr>
            <a:grpSpLocks/>
          </p:cNvGrpSpPr>
          <p:nvPr/>
        </p:nvGrpSpPr>
        <p:grpSpPr bwMode="auto">
          <a:xfrm rot="5238463" flipH="1" flipV="1">
            <a:off x="2465512" y="3981469"/>
            <a:ext cx="371475" cy="550863"/>
            <a:chOff x="2820" y="264"/>
            <a:chExt cx="420" cy="1452"/>
          </a:xfrm>
        </p:grpSpPr>
        <p:sp>
          <p:nvSpPr>
            <p:cNvPr id="30764" name="Line 1212">
              <a:extLst>
                <a:ext uri="{FF2B5EF4-FFF2-40B4-BE49-F238E27FC236}">
                  <a16:creationId xmlns:a16="http://schemas.microsoft.com/office/drawing/2014/main" id="{444394AB-F464-47BE-B3C1-43D5E53C2AF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30765" name="Group 1213">
              <a:extLst>
                <a:ext uri="{FF2B5EF4-FFF2-40B4-BE49-F238E27FC236}">
                  <a16:creationId xmlns:a16="http://schemas.microsoft.com/office/drawing/2014/main" id="{74BAB868-2F31-43A8-A99D-5E55A2598844}"/>
                </a:ext>
              </a:extLst>
            </p:cNvPr>
            <p:cNvGrpSpPr>
              <a:grpSpLocks/>
            </p:cNvGrpSpPr>
            <p:nvPr/>
          </p:nvGrpSpPr>
          <p:grpSpPr bwMode="auto">
            <a:xfrm>
              <a:off x="2940" y="264"/>
              <a:ext cx="300" cy="1452"/>
              <a:chOff x="2940" y="264"/>
              <a:chExt cx="300" cy="1452"/>
            </a:xfrm>
          </p:grpSpPr>
          <p:grpSp>
            <p:nvGrpSpPr>
              <p:cNvPr id="30766" name="Group 1214">
                <a:extLst>
                  <a:ext uri="{FF2B5EF4-FFF2-40B4-BE49-F238E27FC236}">
                    <a16:creationId xmlns:a16="http://schemas.microsoft.com/office/drawing/2014/main" id="{CBF95531-413B-403B-B7EB-E7CB28940705}"/>
                  </a:ext>
                </a:extLst>
              </p:cNvPr>
              <p:cNvGrpSpPr>
                <a:grpSpLocks/>
              </p:cNvGrpSpPr>
              <p:nvPr/>
            </p:nvGrpSpPr>
            <p:grpSpPr bwMode="auto">
              <a:xfrm>
                <a:off x="2940" y="264"/>
                <a:ext cx="252" cy="1368"/>
                <a:chOff x="3024" y="732"/>
                <a:chExt cx="252" cy="1368"/>
              </a:xfrm>
            </p:grpSpPr>
            <p:grpSp>
              <p:nvGrpSpPr>
                <p:cNvPr id="30769" name="Group 1215">
                  <a:extLst>
                    <a:ext uri="{FF2B5EF4-FFF2-40B4-BE49-F238E27FC236}">
                      <a16:creationId xmlns:a16="http://schemas.microsoft.com/office/drawing/2014/main" id="{2B7C1A55-E5C9-4091-913D-896DC648B179}"/>
                    </a:ext>
                  </a:extLst>
                </p:cNvPr>
                <p:cNvGrpSpPr>
                  <a:grpSpLocks/>
                </p:cNvGrpSpPr>
                <p:nvPr/>
              </p:nvGrpSpPr>
              <p:grpSpPr bwMode="auto">
                <a:xfrm>
                  <a:off x="3024" y="732"/>
                  <a:ext cx="252" cy="1368"/>
                  <a:chOff x="3168" y="1008"/>
                  <a:chExt cx="484" cy="2448"/>
                </a:xfrm>
              </p:grpSpPr>
              <p:grpSp>
                <p:nvGrpSpPr>
                  <p:cNvPr id="30771" name="Group 1216">
                    <a:extLst>
                      <a:ext uri="{FF2B5EF4-FFF2-40B4-BE49-F238E27FC236}">
                        <a16:creationId xmlns:a16="http://schemas.microsoft.com/office/drawing/2014/main" id="{70C352A0-A2BC-4BB0-91EA-11DE83BAA786}"/>
                      </a:ext>
                    </a:extLst>
                  </p:cNvPr>
                  <p:cNvGrpSpPr>
                    <a:grpSpLocks/>
                  </p:cNvGrpSpPr>
                  <p:nvPr/>
                </p:nvGrpSpPr>
                <p:grpSpPr bwMode="auto">
                  <a:xfrm>
                    <a:off x="3168" y="1008"/>
                    <a:ext cx="484" cy="2448"/>
                    <a:chOff x="2256" y="864"/>
                    <a:chExt cx="532" cy="2448"/>
                  </a:xfrm>
                </p:grpSpPr>
                <p:sp>
                  <p:nvSpPr>
                    <p:cNvPr id="30774" name="Freeform 1217">
                      <a:extLst>
                        <a:ext uri="{FF2B5EF4-FFF2-40B4-BE49-F238E27FC236}">
                          <a16:creationId xmlns:a16="http://schemas.microsoft.com/office/drawing/2014/main" id="{71EC4CC4-7FF5-4628-B73B-D6A64FB6FBEA}"/>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0775" name="Freeform 1218">
                      <a:extLst>
                        <a:ext uri="{FF2B5EF4-FFF2-40B4-BE49-F238E27FC236}">
                          <a16:creationId xmlns:a16="http://schemas.microsoft.com/office/drawing/2014/main" id="{83F25F2B-D145-4C50-9DBD-1A3A9E7EDEE1}"/>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0772" name="Freeform 1219">
                    <a:extLst>
                      <a:ext uri="{FF2B5EF4-FFF2-40B4-BE49-F238E27FC236}">
                        <a16:creationId xmlns:a16="http://schemas.microsoft.com/office/drawing/2014/main" id="{3434CC2C-240A-4852-A18E-C34D9F0CB8CE}"/>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0773" name="Freeform 1220">
                    <a:extLst>
                      <a:ext uri="{FF2B5EF4-FFF2-40B4-BE49-F238E27FC236}">
                        <a16:creationId xmlns:a16="http://schemas.microsoft.com/office/drawing/2014/main" id="{F50C5785-F309-4F29-A482-4C5925B406AC}"/>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30770" name="Line 1221">
                  <a:extLst>
                    <a:ext uri="{FF2B5EF4-FFF2-40B4-BE49-F238E27FC236}">
                      <a16:creationId xmlns:a16="http://schemas.microsoft.com/office/drawing/2014/main" id="{16A6FF24-AF44-4F96-8BCD-E1938D06A459}"/>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30767" name="AutoShape 1222">
                <a:extLst>
                  <a:ext uri="{FF2B5EF4-FFF2-40B4-BE49-F238E27FC236}">
                    <a16:creationId xmlns:a16="http://schemas.microsoft.com/office/drawing/2014/main" id="{5EF9D9A8-9509-4E8C-9186-D872D343F47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30768" name="Line 1223">
                <a:extLst>
                  <a:ext uri="{FF2B5EF4-FFF2-40B4-BE49-F238E27FC236}">
                    <a16:creationId xmlns:a16="http://schemas.microsoft.com/office/drawing/2014/main" id="{54C1F1C1-9C5F-4E64-90CD-98B90F27094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70" name="Arc 509">
            <a:extLst>
              <a:ext uri="{FF2B5EF4-FFF2-40B4-BE49-F238E27FC236}">
                <a16:creationId xmlns:a16="http://schemas.microsoft.com/office/drawing/2014/main" id="{F5FA80FD-A12D-4794-A6C1-AF1732EF46D8}"/>
              </a:ext>
            </a:extLst>
          </p:cNvPr>
          <p:cNvSpPr>
            <a:spLocks/>
          </p:cNvSpPr>
          <p:nvPr/>
        </p:nvSpPr>
        <p:spPr bwMode="auto">
          <a:xfrm rot="16200000" flipH="1">
            <a:off x="3632446" y="4083984"/>
            <a:ext cx="252602"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1" name="Line 510">
            <a:extLst>
              <a:ext uri="{FF2B5EF4-FFF2-40B4-BE49-F238E27FC236}">
                <a16:creationId xmlns:a16="http://schemas.microsoft.com/office/drawing/2014/main" id="{EBB3FEC3-C004-40D3-B99A-62D625737A9A}"/>
              </a:ext>
            </a:extLst>
          </p:cNvPr>
          <p:cNvSpPr>
            <a:spLocks noChangeShapeType="1"/>
          </p:cNvSpPr>
          <p:nvPr/>
        </p:nvSpPr>
        <p:spPr bwMode="auto">
          <a:xfrm flipV="1">
            <a:off x="3640035" y="3110865"/>
            <a:ext cx="19922" cy="9781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2" name="Line 511">
            <a:extLst>
              <a:ext uri="{FF2B5EF4-FFF2-40B4-BE49-F238E27FC236}">
                <a16:creationId xmlns:a16="http://schemas.microsoft.com/office/drawing/2014/main" id="{4A489333-033B-46D3-8E9D-6B368954C14A}"/>
              </a:ext>
            </a:extLst>
          </p:cNvPr>
          <p:cNvSpPr>
            <a:spLocks noChangeShapeType="1"/>
          </p:cNvSpPr>
          <p:nvPr/>
        </p:nvSpPr>
        <p:spPr bwMode="auto">
          <a:xfrm rot="16200000" flipV="1">
            <a:off x="4386425" y="2286053"/>
            <a:ext cx="0" cy="10294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3" name="Line 512">
            <a:extLst>
              <a:ext uri="{FF2B5EF4-FFF2-40B4-BE49-F238E27FC236}">
                <a16:creationId xmlns:a16="http://schemas.microsoft.com/office/drawing/2014/main" id="{00A0DFD5-598A-4769-9054-7DA0ECCBA294}"/>
              </a:ext>
            </a:extLst>
          </p:cNvPr>
          <p:cNvSpPr>
            <a:spLocks noChangeShapeType="1"/>
          </p:cNvSpPr>
          <p:nvPr/>
        </p:nvSpPr>
        <p:spPr bwMode="auto">
          <a:xfrm flipV="1">
            <a:off x="5185555" y="3014333"/>
            <a:ext cx="1884" cy="1014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74" name="Arc 513">
            <a:extLst>
              <a:ext uri="{FF2B5EF4-FFF2-40B4-BE49-F238E27FC236}">
                <a16:creationId xmlns:a16="http://schemas.microsoft.com/office/drawing/2014/main" id="{F505D28F-17DB-4F97-8714-D8B8C8BB0D26}"/>
              </a:ext>
            </a:extLst>
          </p:cNvPr>
          <p:cNvSpPr>
            <a:spLocks/>
          </p:cNvSpPr>
          <p:nvPr/>
        </p:nvSpPr>
        <p:spPr bwMode="auto">
          <a:xfrm rot="5400000" flipV="1">
            <a:off x="3622908" y="2552412"/>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5" name="Arc 514">
            <a:extLst>
              <a:ext uri="{FF2B5EF4-FFF2-40B4-BE49-F238E27FC236}">
                <a16:creationId xmlns:a16="http://schemas.microsoft.com/office/drawing/2014/main" id="{F6317787-516C-4198-866C-A9FE74E974E6}"/>
              </a:ext>
            </a:extLst>
          </p:cNvPr>
          <p:cNvSpPr>
            <a:spLocks/>
          </p:cNvSpPr>
          <p:nvPr/>
        </p:nvSpPr>
        <p:spPr bwMode="auto">
          <a:xfrm>
            <a:off x="4903011" y="2800661"/>
            <a:ext cx="277835" cy="2163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6" name="Arc 516">
            <a:extLst>
              <a:ext uri="{FF2B5EF4-FFF2-40B4-BE49-F238E27FC236}">
                <a16:creationId xmlns:a16="http://schemas.microsoft.com/office/drawing/2014/main" id="{48A503AD-0ACF-42FB-A605-948E687AF94C}"/>
              </a:ext>
            </a:extLst>
          </p:cNvPr>
          <p:cNvSpPr>
            <a:spLocks/>
          </p:cNvSpPr>
          <p:nvPr/>
        </p:nvSpPr>
        <p:spPr bwMode="auto">
          <a:xfrm rot="5400000">
            <a:off x="4940585" y="4014269"/>
            <a:ext cx="252603"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9" name="Line 517">
            <a:extLst>
              <a:ext uri="{FF2B5EF4-FFF2-40B4-BE49-F238E27FC236}">
                <a16:creationId xmlns:a16="http://schemas.microsoft.com/office/drawing/2014/main" id="{6A75BCE6-E8FD-4096-8C74-F24CADC6D067}"/>
              </a:ext>
            </a:extLst>
          </p:cNvPr>
          <p:cNvSpPr>
            <a:spLocks noChangeShapeType="1"/>
          </p:cNvSpPr>
          <p:nvPr/>
        </p:nvSpPr>
        <p:spPr bwMode="auto">
          <a:xfrm rot="16200000" flipV="1">
            <a:off x="4671849" y="3532594"/>
            <a:ext cx="2716" cy="159543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84" name="Group 588">
            <a:extLst>
              <a:ext uri="{FF2B5EF4-FFF2-40B4-BE49-F238E27FC236}">
                <a16:creationId xmlns:a16="http://schemas.microsoft.com/office/drawing/2014/main" id="{8E14511B-AD9B-4772-8C54-41F2BA0387E6}"/>
              </a:ext>
            </a:extLst>
          </p:cNvPr>
          <p:cNvGrpSpPr>
            <a:grpSpLocks/>
          </p:cNvGrpSpPr>
          <p:nvPr/>
        </p:nvGrpSpPr>
        <p:grpSpPr bwMode="auto">
          <a:xfrm rot="18477248">
            <a:off x="4975417" y="3595408"/>
            <a:ext cx="439112" cy="173294"/>
            <a:chOff x="4875" y="7237"/>
            <a:chExt cx="4230" cy="1883"/>
          </a:xfrm>
        </p:grpSpPr>
        <p:sp>
          <p:nvSpPr>
            <p:cNvPr id="190" name="Arc 589">
              <a:extLst>
                <a:ext uri="{FF2B5EF4-FFF2-40B4-BE49-F238E27FC236}">
                  <a16:creationId xmlns:a16="http://schemas.microsoft.com/office/drawing/2014/main" id="{43D0C98F-0012-4BC9-AE2F-97D461D87D97}"/>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91" name="AutoShape 590">
              <a:extLst>
                <a:ext uri="{FF2B5EF4-FFF2-40B4-BE49-F238E27FC236}">
                  <a16:creationId xmlns:a16="http://schemas.microsoft.com/office/drawing/2014/main" id="{1DC629D5-C4FB-444F-8B24-724AC439C323}"/>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86" name="Group 604">
            <a:extLst>
              <a:ext uri="{FF2B5EF4-FFF2-40B4-BE49-F238E27FC236}">
                <a16:creationId xmlns:a16="http://schemas.microsoft.com/office/drawing/2014/main" id="{A98ED2E4-56EB-44F6-98B5-99A1EFD283EC}"/>
              </a:ext>
            </a:extLst>
          </p:cNvPr>
          <p:cNvGrpSpPr>
            <a:grpSpLocks/>
          </p:cNvGrpSpPr>
          <p:nvPr/>
        </p:nvGrpSpPr>
        <p:grpSpPr bwMode="auto">
          <a:xfrm rot="8053509">
            <a:off x="3408236" y="3370873"/>
            <a:ext cx="439112" cy="173294"/>
            <a:chOff x="4875" y="7237"/>
            <a:chExt cx="4230" cy="1883"/>
          </a:xfrm>
        </p:grpSpPr>
        <p:sp>
          <p:nvSpPr>
            <p:cNvPr id="176" name="Arc 605">
              <a:extLst>
                <a:ext uri="{FF2B5EF4-FFF2-40B4-BE49-F238E27FC236}">
                  <a16:creationId xmlns:a16="http://schemas.microsoft.com/office/drawing/2014/main" id="{6E2BCB76-DDE8-4A86-A798-8333388D97CA}"/>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7" name="AutoShape 606">
              <a:extLst>
                <a:ext uri="{FF2B5EF4-FFF2-40B4-BE49-F238E27FC236}">
                  <a16:creationId xmlns:a16="http://schemas.microsoft.com/office/drawing/2014/main" id="{EC36EE43-E3A7-4F28-ABC4-7CEFEF07F8B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87" name="Group 607">
            <a:extLst>
              <a:ext uri="{FF2B5EF4-FFF2-40B4-BE49-F238E27FC236}">
                <a16:creationId xmlns:a16="http://schemas.microsoft.com/office/drawing/2014/main" id="{85C45389-00B1-46E9-9E34-91EDF9071646}"/>
              </a:ext>
            </a:extLst>
          </p:cNvPr>
          <p:cNvGrpSpPr>
            <a:grpSpLocks/>
          </p:cNvGrpSpPr>
          <p:nvPr/>
        </p:nvGrpSpPr>
        <p:grpSpPr bwMode="auto">
          <a:xfrm rot="2208457" flipH="1" flipV="1">
            <a:off x="4303077" y="2777635"/>
            <a:ext cx="638605" cy="291194"/>
            <a:chOff x="4875" y="7237"/>
            <a:chExt cx="4230" cy="1883"/>
          </a:xfrm>
        </p:grpSpPr>
        <p:sp>
          <p:nvSpPr>
            <p:cNvPr id="174" name="Arc 608">
              <a:extLst>
                <a:ext uri="{FF2B5EF4-FFF2-40B4-BE49-F238E27FC236}">
                  <a16:creationId xmlns:a16="http://schemas.microsoft.com/office/drawing/2014/main" id="{8D182DD4-406E-47BF-94F3-57C5F7B9958D}"/>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5" name="AutoShape 609">
              <a:extLst>
                <a:ext uri="{FF2B5EF4-FFF2-40B4-BE49-F238E27FC236}">
                  <a16:creationId xmlns:a16="http://schemas.microsoft.com/office/drawing/2014/main" id="{9E125539-39FF-4978-A439-DE7ECB22601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sp>
        <p:nvSpPr>
          <p:cNvPr id="95" name="Line 667">
            <a:extLst>
              <a:ext uri="{FF2B5EF4-FFF2-40B4-BE49-F238E27FC236}">
                <a16:creationId xmlns:a16="http://schemas.microsoft.com/office/drawing/2014/main" id="{ED92EAA0-FC06-46BD-87F5-07EC182F659C}"/>
              </a:ext>
            </a:extLst>
          </p:cNvPr>
          <p:cNvSpPr>
            <a:spLocks noChangeShapeType="1"/>
          </p:cNvSpPr>
          <p:nvPr/>
        </p:nvSpPr>
        <p:spPr bwMode="auto">
          <a:xfrm>
            <a:off x="3124028" y="4260521"/>
            <a:ext cx="182335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sp>
        <p:nvSpPr>
          <p:cNvPr id="228" name="Line 512">
            <a:extLst>
              <a:ext uri="{FF2B5EF4-FFF2-40B4-BE49-F238E27FC236}">
                <a16:creationId xmlns:a16="http://schemas.microsoft.com/office/drawing/2014/main" id="{75E17B0D-1911-49C5-BFFC-AEC684969200}"/>
              </a:ext>
            </a:extLst>
          </p:cNvPr>
          <p:cNvSpPr>
            <a:spLocks noChangeShapeType="1"/>
          </p:cNvSpPr>
          <p:nvPr/>
        </p:nvSpPr>
        <p:spPr bwMode="auto">
          <a:xfrm flipV="1">
            <a:off x="3626861" y="1528611"/>
            <a:ext cx="1884" cy="10149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29" name="Arc 513">
            <a:extLst>
              <a:ext uri="{FF2B5EF4-FFF2-40B4-BE49-F238E27FC236}">
                <a16:creationId xmlns:a16="http://schemas.microsoft.com/office/drawing/2014/main" id="{5F2108ED-B5D4-4809-99BB-34526701ECA1}"/>
              </a:ext>
            </a:extLst>
          </p:cNvPr>
          <p:cNvSpPr>
            <a:spLocks/>
          </p:cNvSpPr>
          <p:nvPr/>
        </p:nvSpPr>
        <p:spPr bwMode="auto">
          <a:xfrm rot="10800000" flipV="1">
            <a:off x="3632566" y="1293623"/>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30" name="Line 511">
            <a:extLst>
              <a:ext uri="{FF2B5EF4-FFF2-40B4-BE49-F238E27FC236}">
                <a16:creationId xmlns:a16="http://schemas.microsoft.com/office/drawing/2014/main" id="{03F19210-646C-4A8B-A713-30A95A1976B8}"/>
              </a:ext>
            </a:extLst>
          </p:cNvPr>
          <p:cNvSpPr>
            <a:spLocks noChangeShapeType="1"/>
          </p:cNvSpPr>
          <p:nvPr/>
        </p:nvSpPr>
        <p:spPr bwMode="auto">
          <a:xfrm rot="16200000" flipV="1">
            <a:off x="4398871" y="779550"/>
            <a:ext cx="0" cy="10294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31" name="Line 512">
            <a:extLst>
              <a:ext uri="{FF2B5EF4-FFF2-40B4-BE49-F238E27FC236}">
                <a16:creationId xmlns:a16="http://schemas.microsoft.com/office/drawing/2014/main" id="{06F0C05E-AAFE-4EAC-831D-96AD9FEA3151}"/>
              </a:ext>
            </a:extLst>
          </p:cNvPr>
          <p:cNvSpPr>
            <a:spLocks noChangeShapeType="1"/>
          </p:cNvSpPr>
          <p:nvPr/>
        </p:nvSpPr>
        <p:spPr bwMode="auto">
          <a:xfrm flipH="1" flipV="1">
            <a:off x="5165813" y="1525557"/>
            <a:ext cx="1883" cy="109983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32" name="Arc 513">
            <a:extLst>
              <a:ext uri="{FF2B5EF4-FFF2-40B4-BE49-F238E27FC236}">
                <a16:creationId xmlns:a16="http://schemas.microsoft.com/office/drawing/2014/main" id="{079279B4-2CCE-44B8-A1C6-D4D8DD89B06C}"/>
              </a:ext>
            </a:extLst>
          </p:cNvPr>
          <p:cNvSpPr>
            <a:spLocks/>
          </p:cNvSpPr>
          <p:nvPr/>
        </p:nvSpPr>
        <p:spPr bwMode="auto">
          <a:xfrm rot="10800000" flipH="1" flipV="1">
            <a:off x="4913015" y="1293072"/>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33" name="Arc 513">
            <a:extLst>
              <a:ext uri="{FF2B5EF4-FFF2-40B4-BE49-F238E27FC236}">
                <a16:creationId xmlns:a16="http://schemas.microsoft.com/office/drawing/2014/main" id="{BB18DA53-AFE7-4415-A05A-F93E8F6D6231}"/>
              </a:ext>
            </a:extLst>
          </p:cNvPr>
          <p:cNvSpPr>
            <a:spLocks/>
          </p:cNvSpPr>
          <p:nvPr/>
        </p:nvSpPr>
        <p:spPr bwMode="auto">
          <a:xfrm rot="21349338" flipV="1">
            <a:off x="4923353" y="2628033"/>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34" name="Line 511">
            <a:extLst>
              <a:ext uri="{FF2B5EF4-FFF2-40B4-BE49-F238E27FC236}">
                <a16:creationId xmlns:a16="http://schemas.microsoft.com/office/drawing/2014/main" id="{AADDF3BA-AC2F-4595-ABF8-D121A4D6BA7F}"/>
              </a:ext>
            </a:extLst>
          </p:cNvPr>
          <p:cNvSpPr>
            <a:spLocks noChangeShapeType="1"/>
          </p:cNvSpPr>
          <p:nvPr/>
        </p:nvSpPr>
        <p:spPr bwMode="auto">
          <a:xfrm rot="16200000" flipV="1">
            <a:off x="4419345" y="2359187"/>
            <a:ext cx="0" cy="102940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235" name="Arc 513">
            <a:extLst>
              <a:ext uri="{FF2B5EF4-FFF2-40B4-BE49-F238E27FC236}">
                <a16:creationId xmlns:a16="http://schemas.microsoft.com/office/drawing/2014/main" id="{A32C8A68-4D86-4BB5-83BE-95E4EF11AF8B}"/>
              </a:ext>
            </a:extLst>
          </p:cNvPr>
          <p:cNvSpPr>
            <a:spLocks/>
          </p:cNvSpPr>
          <p:nvPr/>
        </p:nvSpPr>
        <p:spPr bwMode="auto">
          <a:xfrm rot="10800000" flipV="1">
            <a:off x="3660999" y="2874733"/>
            <a:ext cx="253508" cy="23733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nvGrpSpPr>
          <p:cNvPr id="249" name="Group 588">
            <a:extLst>
              <a:ext uri="{FF2B5EF4-FFF2-40B4-BE49-F238E27FC236}">
                <a16:creationId xmlns:a16="http://schemas.microsoft.com/office/drawing/2014/main" id="{6A209E7D-9A74-4CD4-877C-D4EB45ED7AB9}"/>
              </a:ext>
            </a:extLst>
          </p:cNvPr>
          <p:cNvGrpSpPr>
            <a:grpSpLocks/>
          </p:cNvGrpSpPr>
          <p:nvPr/>
        </p:nvGrpSpPr>
        <p:grpSpPr bwMode="auto">
          <a:xfrm rot="3122752" flipH="1">
            <a:off x="3403201" y="2066017"/>
            <a:ext cx="439112" cy="173294"/>
            <a:chOff x="4875" y="7237"/>
            <a:chExt cx="4230" cy="1883"/>
          </a:xfrm>
        </p:grpSpPr>
        <p:sp>
          <p:nvSpPr>
            <p:cNvPr id="250" name="Arc 589">
              <a:extLst>
                <a:ext uri="{FF2B5EF4-FFF2-40B4-BE49-F238E27FC236}">
                  <a16:creationId xmlns:a16="http://schemas.microsoft.com/office/drawing/2014/main" id="{02F408BB-1F8C-4D09-AB03-48636A07563F}"/>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1" name="AutoShape 590">
              <a:extLst>
                <a:ext uri="{FF2B5EF4-FFF2-40B4-BE49-F238E27FC236}">
                  <a16:creationId xmlns:a16="http://schemas.microsoft.com/office/drawing/2014/main" id="{72ECA458-5D2E-4E74-851A-770785E41AAE}"/>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252" name="Group 607">
            <a:extLst>
              <a:ext uri="{FF2B5EF4-FFF2-40B4-BE49-F238E27FC236}">
                <a16:creationId xmlns:a16="http://schemas.microsoft.com/office/drawing/2014/main" id="{2747A692-F3B8-4A9D-9358-17AF1F6BD405}"/>
              </a:ext>
            </a:extLst>
          </p:cNvPr>
          <p:cNvGrpSpPr>
            <a:grpSpLocks/>
          </p:cNvGrpSpPr>
          <p:nvPr/>
        </p:nvGrpSpPr>
        <p:grpSpPr bwMode="auto">
          <a:xfrm rot="19391543" flipV="1">
            <a:off x="3859270" y="1258187"/>
            <a:ext cx="638605" cy="291194"/>
            <a:chOff x="4875" y="7237"/>
            <a:chExt cx="4230" cy="1883"/>
          </a:xfrm>
        </p:grpSpPr>
        <p:sp>
          <p:nvSpPr>
            <p:cNvPr id="253" name="Arc 608">
              <a:extLst>
                <a:ext uri="{FF2B5EF4-FFF2-40B4-BE49-F238E27FC236}">
                  <a16:creationId xmlns:a16="http://schemas.microsoft.com/office/drawing/2014/main" id="{1B7F3215-45F7-468C-B056-547401CC2726}"/>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4" name="AutoShape 609">
              <a:extLst>
                <a:ext uri="{FF2B5EF4-FFF2-40B4-BE49-F238E27FC236}">
                  <a16:creationId xmlns:a16="http://schemas.microsoft.com/office/drawing/2014/main" id="{0B0FA6E0-15FA-4A06-926B-14F085AF9C40}"/>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pic>
        <p:nvPicPr>
          <p:cNvPr id="256" name="Picture 465" descr="messerflugflieger2">
            <a:extLst>
              <a:ext uri="{FF2B5EF4-FFF2-40B4-BE49-F238E27FC236}">
                <a16:creationId xmlns:a16="http://schemas.microsoft.com/office/drawing/2014/main" id="{34183F33-9A74-4CCE-B341-27524FD63C0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3933602" y="421702"/>
            <a:ext cx="816696" cy="1000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59" name="Group 588">
            <a:extLst>
              <a:ext uri="{FF2B5EF4-FFF2-40B4-BE49-F238E27FC236}">
                <a16:creationId xmlns:a16="http://schemas.microsoft.com/office/drawing/2014/main" id="{EB8F051D-8B31-4711-B682-F3E9F70BDEA1}"/>
              </a:ext>
            </a:extLst>
          </p:cNvPr>
          <p:cNvGrpSpPr>
            <a:grpSpLocks/>
          </p:cNvGrpSpPr>
          <p:nvPr/>
        </p:nvGrpSpPr>
        <p:grpSpPr bwMode="auto">
          <a:xfrm rot="3122752" flipV="1">
            <a:off x="4963063" y="1788684"/>
            <a:ext cx="439112" cy="173294"/>
            <a:chOff x="4875" y="7237"/>
            <a:chExt cx="4230" cy="1883"/>
          </a:xfrm>
        </p:grpSpPr>
        <p:sp>
          <p:nvSpPr>
            <p:cNvPr id="260" name="Arc 589">
              <a:extLst>
                <a:ext uri="{FF2B5EF4-FFF2-40B4-BE49-F238E27FC236}">
                  <a16:creationId xmlns:a16="http://schemas.microsoft.com/office/drawing/2014/main" id="{E833D03A-B16F-4717-9A95-E92097E31648}"/>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61" name="AutoShape 590">
              <a:extLst>
                <a:ext uri="{FF2B5EF4-FFF2-40B4-BE49-F238E27FC236}">
                  <a16:creationId xmlns:a16="http://schemas.microsoft.com/office/drawing/2014/main" id="{7DF538B1-E81A-49E0-BE32-5B13E3A67BF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275" name="Group 607">
            <a:extLst>
              <a:ext uri="{FF2B5EF4-FFF2-40B4-BE49-F238E27FC236}">
                <a16:creationId xmlns:a16="http://schemas.microsoft.com/office/drawing/2014/main" id="{14E393F2-445F-4000-B174-2CCCF7B8CFF0}"/>
              </a:ext>
            </a:extLst>
          </p:cNvPr>
          <p:cNvGrpSpPr>
            <a:grpSpLocks/>
          </p:cNvGrpSpPr>
          <p:nvPr/>
        </p:nvGrpSpPr>
        <p:grpSpPr bwMode="auto">
          <a:xfrm rot="19391543" flipH="1">
            <a:off x="4352905" y="2672649"/>
            <a:ext cx="638605" cy="291194"/>
            <a:chOff x="4875" y="7237"/>
            <a:chExt cx="4230" cy="1883"/>
          </a:xfrm>
        </p:grpSpPr>
        <p:sp>
          <p:nvSpPr>
            <p:cNvPr id="276" name="Arc 608">
              <a:extLst>
                <a:ext uri="{FF2B5EF4-FFF2-40B4-BE49-F238E27FC236}">
                  <a16:creationId xmlns:a16="http://schemas.microsoft.com/office/drawing/2014/main" id="{197E52B3-1CAF-4525-B460-AB7FC1633D13}"/>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77" name="AutoShape 609">
              <a:extLst>
                <a:ext uri="{FF2B5EF4-FFF2-40B4-BE49-F238E27FC236}">
                  <a16:creationId xmlns:a16="http://schemas.microsoft.com/office/drawing/2014/main" id="{90933D23-5755-4237-AB2C-BFEF2B9F339A}"/>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sp>
        <p:nvSpPr>
          <p:cNvPr id="30737" name="AutoShape 1183">
            <a:extLst>
              <a:ext uri="{FF2B5EF4-FFF2-40B4-BE49-F238E27FC236}">
                <a16:creationId xmlns:a16="http://schemas.microsoft.com/office/drawing/2014/main" id="{B6AAD0D5-A12B-495B-8713-2391CBD5DA13}"/>
              </a:ext>
            </a:extLst>
          </p:cNvPr>
          <p:cNvSpPr>
            <a:spLocks noChangeArrowheads="1"/>
          </p:cNvSpPr>
          <p:nvPr/>
        </p:nvSpPr>
        <p:spPr bwMode="auto">
          <a:xfrm rot="10800000" flipH="1" flipV="1">
            <a:off x="3056051" y="4166414"/>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30743" name="Group 1267">
            <a:extLst>
              <a:ext uri="{FF2B5EF4-FFF2-40B4-BE49-F238E27FC236}">
                <a16:creationId xmlns:a16="http://schemas.microsoft.com/office/drawing/2014/main" id="{4524B53B-BD00-4B81-8C0F-28F327606707}"/>
              </a:ext>
            </a:extLst>
          </p:cNvPr>
          <p:cNvGrpSpPr>
            <a:grpSpLocks/>
          </p:cNvGrpSpPr>
          <p:nvPr/>
        </p:nvGrpSpPr>
        <p:grpSpPr bwMode="auto">
          <a:xfrm rot="16361537" flipH="1">
            <a:off x="5271622" y="4041202"/>
            <a:ext cx="371475" cy="550862"/>
            <a:chOff x="2820" y="264"/>
            <a:chExt cx="420" cy="1452"/>
          </a:xfrm>
        </p:grpSpPr>
        <p:sp>
          <p:nvSpPr>
            <p:cNvPr id="30748" name="Line 1268">
              <a:extLst>
                <a:ext uri="{FF2B5EF4-FFF2-40B4-BE49-F238E27FC236}">
                  <a16:creationId xmlns:a16="http://schemas.microsoft.com/office/drawing/2014/main" id="{BAB74B9E-14DD-4B66-802B-F03D0682343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30749" name="Group 1269">
              <a:extLst>
                <a:ext uri="{FF2B5EF4-FFF2-40B4-BE49-F238E27FC236}">
                  <a16:creationId xmlns:a16="http://schemas.microsoft.com/office/drawing/2014/main" id="{32163601-215C-41CF-A0AF-57B072CE1F60}"/>
                </a:ext>
              </a:extLst>
            </p:cNvPr>
            <p:cNvGrpSpPr>
              <a:grpSpLocks/>
            </p:cNvGrpSpPr>
            <p:nvPr/>
          </p:nvGrpSpPr>
          <p:grpSpPr bwMode="auto">
            <a:xfrm>
              <a:off x="2940" y="264"/>
              <a:ext cx="300" cy="1452"/>
              <a:chOff x="2940" y="264"/>
              <a:chExt cx="300" cy="1452"/>
            </a:xfrm>
          </p:grpSpPr>
          <p:grpSp>
            <p:nvGrpSpPr>
              <p:cNvPr id="30750" name="Group 1270">
                <a:extLst>
                  <a:ext uri="{FF2B5EF4-FFF2-40B4-BE49-F238E27FC236}">
                    <a16:creationId xmlns:a16="http://schemas.microsoft.com/office/drawing/2014/main" id="{6E5C64D9-C9E7-4036-836E-D842A1AF55D4}"/>
                  </a:ext>
                </a:extLst>
              </p:cNvPr>
              <p:cNvGrpSpPr>
                <a:grpSpLocks/>
              </p:cNvGrpSpPr>
              <p:nvPr/>
            </p:nvGrpSpPr>
            <p:grpSpPr bwMode="auto">
              <a:xfrm>
                <a:off x="2940" y="264"/>
                <a:ext cx="252" cy="1368"/>
                <a:chOff x="3024" y="732"/>
                <a:chExt cx="252" cy="1368"/>
              </a:xfrm>
            </p:grpSpPr>
            <p:grpSp>
              <p:nvGrpSpPr>
                <p:cNvPr id="30753" name="Group 1271">
                  <a:extLst>
                    <a:ext uri="{FF2B5EF4-FFF2-40B4-BE49-F238E27FC236}">
                      <a16:creationId xmlns:a16="http://schemas.microsoft.com/office/drawing/2014/main" id="{29139D84-EC4D-41D3-9526-F3F6862AFFA3}"/>
                    </a:ext>
                  </a:extLst>
                </p:cNvPr>
                <p:cNvGrpSpPr>
                  <a:grpSpLocks/>
                </p:cNvGrpSpPr>
                <p:nvPr/>
              </p:nvGrpSpPr>
              <p:grpSpPr bwMode="auto">
                <a:xfrm>
                  <a:off x="3024" y="732"/>
                  <a:ext cx="252" cy="1368"/>
                  <a:chOff x="3168" y="1008"/>
                  <a:chExt cx="484" cy="2448"/>
                </a:xfrm>
              </p:grpSpPr>
              <p:grpSp>
                <p:nvGrpSpPr>
                  <p:cNvPr id="30755" name="Group 1272">
                    <a:extLst>
                      <a:ext uri="{FF2B5EF4-FFF2-40B4-BE49-F238E27FC236}">
                        <a16:creationId xmlns:a16="http://schemas.microsoft.com/office/drawing/2014/main" id="{32F75F83-FA84-4E35-933E-3A2F5C1D2875}"/>
                      </a:ext>
                    </a:extLst>
                  </p:cNvPr>
                  <p:cNvGrpSpPr>
                    <a:grpSpLocks/>
                  </p:cNvGrpSpPr>
                  <p:nvPr/>
                </p:nvGrpSpPr>
                <p:grpSpPr bwMode="auto">
                  <a:xfrm>
                    <a:off x="3168" y="1008"/>
                    <a:ext cx="484" cy="2448"/>
                    <a:chOff x="2256" y="864"/>
                    <a:chExt cx="532" cy="2448"/>
                  </a:xfrm>
                </p:grpSpPr>
                <p:sp>
                  <p:nvSpPr>
                    <p:cNvPr id="30758" name="Freeform 1273">
                      <a:extLst>
                        <a:ext uri="{FF2B5EF4-FFF2-40B4-BE49-F238E27FC236}">
                          <a16:creationId xmlns:a16="http://schemas.microsoft.com/office/drawing/2014/main" id="{BFD5154E-51DA-4F57-9353-D6B2AEB7FCE9}"/>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0759" name="Freeform 1274">
                      <a:extLst>
                        <a:ext uri="{FF2B5EF4-FFF2-40B4-BE49-F238E27FC236}">
                          <a16:creationId xmlns:a16="http://schemas.microsoft.com/office/drawing/2014/main" id="{20411ABF-6147-4806-890A-B81640F592B2}"/>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0756" name="Freeform 1275">
                    <a:extLst>
                      <a:ext uri="{FF2B5EF4-FFF2-40B4-BE49-F238E27FC236}">
                        <a16:creationId xmlns:a16="http://schemas.microsoft.com/office/drawing/2014/main" id="{10FE0C2C-5829-472B-BFC5-B3FF2401052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0757" name="Freeform 1276">
                    <a:extLst>
                      <a:ext uri="{FF2B5EF4-FFF2-40B4-BE49-F238E27FC236}">
                        <a16:creationId xmlns:a16="http://schemas.microsoft.com/office/drawing/2014/main" id="{CD31EFD0-9A6F-4B09-99CA-5DBB24B9CEB6}"/>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30754" name="Line 1277">
                  <a:extLst>
                    <a:ext uri="{FF2B5EF4-FFF2-40B4-BE49-F238E27FC236}">
                      <a16:creationId xmlns:a16="http://schemas.microsoft.com/office/drawing/2014/main" id="{73ED9FF6-F952-4877-98E8-9386CF192F0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30751" name="AutoShape 1278">
                <a:extLst>
                  <a:ext uri="{FF2B5EF4-FFF2-40B4-BE49-F238E27FC236}">
                    <a16:creationId xmlns:a16="http://schemas.microsoft.com/office/drawing/2014/main" id="{03936AD8-0FB5-4021-8D2B-84ACEFCE56EA}"/>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30752" name="Line 1279">
                <a:extLst>
                  <a:ext uri="{FF2B5EF4-FFF2-40B4-BE49-F238E27FC236}">
                    <a16:creationId xmlns:a16="http://schemas.microsoft.com/office/drawing/2014/main" id="{22F2EE86-CFB7-4B30-9E21-A9B78FE163E6}"/>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304" name="Group 591">
            <a:extLst>
              <a:ext uri="{FF2B5EF4-FFF2-40B4-BE49-F238E27FC236}">
                <a16:creationId xmlns:a16="http://schemas.microsoft.com/office/drawing/2014/main" id="{2A8BCCDE-75C9-4E5F-AF1B-8696EE4A1AC3}"/>
              </a:ext>
            </a:extLst>
          </p:cNvPr>
          <p:cNvGrpSpPr>
            <a:grpSpLocks/>
          </p:cNvGrpSpPr>
          <p:nvPr/>
        </p:nvGrpSpPr>
        <p:grpSpPr bwMode="auto">
          <a:xfrm rot="16468161" flipH="1">
            <a:off x="4359705" y="4180476"/>
            <a:ext cx="184596" cy="279764"/>
            <a:chOff x="2820" y="264"/>
            <a:chExt cx="420" cy="1452"/>
          </a:xfrm>
        </p:grpSpPr>
        <p:sp>
          <p:nvSpPr>
            <p:cNvPr id="305" name="Line 592">
              <a:extLst>
                <a:ext uri="{FF2B5EF4-FFF2-40B4-BE49-F238E27FC236}">
                  <a16:creationId xmlns:a16="http://schemas.microsoft.com/office/drawing/2014/main" id="{98D80E56-501E-4114-82DE-AF39D21DFF11}"/>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306" name="Group 593">
              <a:extLst>
                <a:ext uri="{FF2B5EF4-FFF2-40B4-BE49-F238E27FC236}">
                  <a16:creationId xmlns:a16="http://schemas.microsoft.com/office/drawing/2014/main" id="{90CAC15B-9D49-4E01-B70E-C5D1C52B8807}"/>
                </a:ext>
              </a:extLst>
            </p:cNvPr>
            <p:cNvGrpSpPr>
              <a:grpSpLocks/>
            </p:cNvGrpSpPr>
            <p:nvPr/>
          </p:nvGrpSpPr>
          <p:grpSpPr bwMode="auto">
            <a:xfrm>
              <a:off x="2940" y="264"/>
              <a:ext cx="300" cy="1452"/>
              <a:chOff x="2940" y="264"/>
              <a:chExt cx="300" cy="1452"/>
            </a:xfrm>
          </p:grpSpPr>
          <p:grpSp>
            <p:nvGrpSpPr>
              <p:cNvPr id="307" name="Group 594">
                <a:extLst>
                  <a:ext uri="{FF2B5EF4-FFF2-40B4-BE49-F238E27FC236}">
                    <a16:creationId xmlns:a16="http://schemas.microsoft.com/office/drawing/2014/main" id="{47552690-0C90-49A4-B6A0-EB18B73D5ED7}"/>
                  </a:ext>
                </a:extLst>
              </p:cNvPr>
              <p:cNvGrpSpPr>
                <a:grpSpLocks/>
              </p:cNvGrpSpPr>
              <p:nvPr/>
            </p:nvGrpSpPr>
            <p:grpSpPr bwMode="auto">
              <a:xfrm>
                <a:off x="2940" y="264"/>
                <a:ext cx="252" cy="1368"/>
                <a:chOff x="3024" y="732"/>
                <a:chExt cx="252" cy="1368"/>
              </a:xfrm>
            </p:grpSpPr>
            <p:grpSp>
              <p:nvGrpSpPr>
                <p:cNvPr id="310" name="Group 595">
                  <a:extLst>
                    <a:ext uri="{FF2B5EF4-FFF2-40B4-BE49-F238E27FC236}">
                      <a16:creationId xmlns:a16="http://schemas.microsoft.com/office/drawing/2014/main" id="{ED9A721C-A19C-4B86-A894-BE31BAE8F79F}"/>
                    </a:ext>
                  </a:extLst>
                </p:cNvPr>
                <p:cNvGrpSpPr>
                  <a:grpSpLocks/>
                </p:cNvGrpSpPr>
                <p:nvPr/>
              </p:nvGrpSpPr>
              <p:grpSpPr bwMode="auto">
                <a:xfrm>
                  <a:off x="3024" y="732"/>
                  <a:ext cx="252" cy="1368"/>
                  <a:chOff x="3168" y="1008"/>
                  <a:chExt cx="484" cy="2448"/>
                </a:xfrm>
              </p:grpSpPr>
              <p:grpSp>
                <p:nvGrpSpPr>
                  <p:cNvPr id="312" name="Group 596">
                    <a:extLst>
                      <a:ext uri="{FF2B5EF4-FFF2-40B4-BE49-F238E27FC236}">
                        <a16:creationId xmlns:a16="http://schemas.microsoft.com/office/drawing/2014/main" id="{0FB853E0-20F7-499E-8038-945CD72E6640}"/>
                      </a:ext>
                    </a:extLst>
                  </p:cNvPr>
                  <p:cNvGrpSpPr>
                    <a:grpSpLocks/>
                  </p:cNvGrpSpPr>
                  <p:nvPr/>
                </p:nvGrpSpPr>
                <p:grpSpPr bwMode="auto">
                  <a:xfrm>
                    <a:off x="3168" y="1008"/>
                    <a:ext cx="484" cy="2448"/>
                    <a:chOff x="2256" y="864"/>
                    <a:chExt cx="532" cy="2448"/>
                  </a:xfrm>
                </p:grpSpPr>
                <p:sp>
                  <p:nvSpPr>
                    <p:cNvPr id="315" name="Freeform 597">
                      <a:extLst>
                        <a:ext uri="{FF2B5EF4-FFF2-40B4-BE49-F238E27FC236}">
                          <a16:creationId xmlns:a16="http://schemas.microsoft.com/office/drawing/2014/main" id="{D1E7CBFB-5602-418C-A1B8-F06BBD5F9DDD}"/>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316" name="Freeform 598">
                      <a:extLst>
                        <a:ext uri="{FF2B5EF4-FFF2-40B4-BE49-F238E27FC236}">
                          <a16:creationId xmlns:a16="http://schemas.microsoft.com/office/drawing/2014/main" id="{1E42D545-CE98-4243-8362-1E6B279C84CE}"/>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313" name="Freeform 599">
                    <a:extLst>
                      <a:ext uri="{FF2B5EF4-FFF2-40B4-BE49-F238E27FC236}">
                        <a16:creationId xmlns:a16="http://schemas.microsoft.com/office/drawing/2014/main" id="{9F33FC29-6924-48FB-8B82-6EE71ED3D492}"/>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314" name="Freeform 600">
                    <a:extLst>
                      <a:ext uri="{FF2B5EF4-FFF2-40B4-BE49-F238E27FC236}">
                        <a16:creationId xmlns:a16="http://schemas.microsoft.com/office/drawing/2014/main" id="{CEECB338-E9AD-4692-A410-0937CA5EF2B5}"/>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311" name="Line 601">
                  <a:extLst>
                    <a:ext uri="{FF2B5EF4-FFF2-40B4-BE49-F238E27FC236}">
                      <a16:creationId xmlns:a16="http://schemas.microsoft.com/office/drawing/2014/main" id="{961971F4-1835-40A6-A973-B212860A2C1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308" name="AutoShape 602">
                <a:extLst>
                  <a:ext uri="{FF2B5EF4-FFF2-40B4-BE49-F238E27FC236}">
                    <a16:creationId xmlns:a16="http://schemas.microsoft.com/office/drawing/2014/main" id="{A00093A1-56D1-4666-A414-258AB1E7338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09" name="Line 603">
                <a:extLst>
                  <a:ext uri="{FF2B5EF4-FFF2-40B4-BE49-F238E27FC236}">
                    <a16:creationId xmlns:a16="http://schemas.microsoft.com/office/drawing/2014/main" id="{5475CB2F-4317-440A-B332-FD87A89FE67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16" name="Group 448">
            <a:extLst>
              <a:ext uri="{FF2B5EF4-FFF2-40B4-BE49-F238E27FC236}">
                <a16:creationId xmlns:a16="http://schemas.microsoft.com/office/drawing/2014/main" id="{4123ED2D-674F-48E7-8731-72A96841ED5C}"/>
              </a:ext>
            </a:extLst>
          </p:cNvPr>
          <p:cNvGrpSpPr>
            <a:grpSpLocks/>
          </p:cNvGrpSpPr>
          <p:nvPr/>
        </p:nvGrpSpPr>
        <p:grpSpPr bwMode="auto">
          <a:xfrm>
            <a:off x="4049316" y="1400025"/>
            <a:ext cx="709612" cy="608013"/>
            <a:chOff x="4545" y="394"/>
            <a:chExt cx="392" cy="361"/>
          </a:xfrm>
        </p:grpSpPr>
        <p:sp>
          <p:nvSpPr>
            <p:cNvPr id="217" name="AutoShape 449">
              <a:extLst>
                <a:ext uri="{FF2B5EF4-FFF2-40B4-BE49-F238E27FC236}">
                  <a16:creationId xmlns:a16="http://schemas.microsoft.com/office/drawing/2014/main" id="{4A76D1A6-F6D3-4990-ABFA-0B225D93BD32}"/>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218" name="Freeform 450">
              <a:extLst>
                <a:ext uri="{FF2B5EF4-FFF2-40B4-BE49-F238E27FC236}">
                  <a16:creationId xmlns:a16="http://schemas.microsoft.com/office/drawing/2014/main" id="{1E19FACC-059F-40B2-B0C3-4FE22E47D6AE}"/>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219" name="Freeform 451">
              <a:extLst>
                <a:ext uri="{FF2B5EF4-FFF2-40B4-BE49-F238E27FC236}">
                  <a16:creationId xmlns:a16="http://schemas.microsoft.com/office/drawing/2014/main" id="{8FBF36C0-581E-475C-AA1C-6FC1A0269F93}"/>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220" name="Freeform 452">
              <a:extLst>
                <a:ext uri="{FF2B5EF4-FFF2-40B4-BE49-F238E27FC236}">
                  <a16:creationId xmlns:a16="http://schemas.microsoft.com/office/drawing/2014/main" id="{B3FCB122-6B42-4CEF-8553-84821FBE58CB}"/>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221" name="Freeform 453">
              <a:extLst>
                <a:ext uri="{FF2B5EF4-FFF2-40B4-BE49-F238E27FC236}">
                  <a16:creationId xmlns:a16="http://schemas.microsoft.com/office/drawing/2014/main" id="{AE5367C8-363A-474A-9F89-25B91D59F2E0}"/>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222" name="Freeform 454">
              <a:extLst>
                <a:ext uri="{FF2B5EF4-FFF2-40B4-BE49-F238E27FC236}">
                  <a16:creationId xmlns:a16="http://schemas.microsoft.com/office/drawing/2014/main" id="{10092E60-71A3-41D3-9143-F773EDDF5870}"/>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223" name="Line 455">
              <a:extLst>
                <a:ext uri="{FF2B5EF4-FFF2-40B4-BE49-F238E27FC236}">
                  <a16:creationId xmlns:a16="http://schemas.microsoft.com/office/drawing/2014/main" id="{0652E5CF-CABE-4021-A106-172046DB523D}"/>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224" name="Text Box 1179">
            <a:extLst>
              <a:ext uri="{FF2B5EF4-FFF2-40B4-BE49-F238E27FC236}">
                <a16:creationId xmlns:a16="http://schemas.microsoft.com/office/drawing/2014/main" id="{501FEFFC-8E75-4AAC-846D-FDFFCB03A15D}"/>
              </a:ext>
            </a:extLst>
          </p:cNvPr>
          <p:cNvSpPr txBox="1">
            <a:spLocks noChangeArrowheads="1"/>
          </p:cNvSpPr>
          <p:nvPr/>
        </p:nvSpPr>
        <p:spPr bwMode="auto">
          <a:xfrm>
            <a:off x="5343820" y="1790134"/>
            <a:ext cx="40128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en-US" sz="1600" b="1" dirty="0"/>
              <a:t>¼</a:t>
            </a:r>
          </a:p>
        </p:txBody>
      </p:sp>
      <p:sp>
        <p:nvSpPr>
          <p:cNvPr id="225" name="Text Box 1179">
            <a:extLst>
              <a:ext uri="{FF2B5EF4-FFF2-40B4-BE49-F238E27FC236}">
                <a16:creationId xmlns:a16="http://schemas.microsoft.com/office/drawing/2014/main" id="{023A0317-5C16-4B3E-870D-3549D2A4A69B}"/>
              </a:ext>
            </a:extLst>
          </p:cNvPr>
          <p:cNvSpPr txBox="1">
            <a:spLocks noChangeArrowheads="1"/>
          </p:cNvSpPr>
          <p:nvPr/>
        </p:nvSpPr>
        <p:spPr bwMode="auto">
          <a:xfrm>
            <a:off x="3078144" y="1867805"/>
            <a:ext cx="40128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en-US" sz="1600" b="1" dirty="0"/>
              <a:t>¼</a:t>
            </a:r>
          </a:p>
        </p:txBody>
      </p:sp>
      <p:sp>
        <p:nvSpPr>
          <p:cNvPr id="226" name="Text Box 169">
            <a:extLst>
              <a:ext uri="{FF2B5EF4-FFF2-40B4-BE49-F238E27FC236}">
                <a16:creationId xmlns:a16="http://schemas.microsoft.com/office/drawing/2014/main" id="{9B77F0AD-4230-48DF-8D29-A26F5B1987B2}"/>
              </a:ext>
            </a:extLst>
          </p:cNvPr>
          <p:cNvSpPr txBox="1">
            <a:spLocks noChangeArrowheads="1"/>
          </p:cNvSpPr>
          <p:nvPr/>
        </p:nvSpPr>
        <p:spPr bwMode="auto">
          <a:xfrm>
            <a:off x="6338888" y="1946275"/>
            <a:ext cx="2414587" cy="338554"/>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00000"/>
              </a:lnSpc>
              <a:spcBef>
                <a:spcPct val="50000"/>
              </a:spcBef>
            </a:pPr>
            <a:r>
              <a:rPr lang="de-DE" altLang="de-DE" sz="1600" b="1" dirty="0">
                <a:solidFill>
                  <a:srgbClr val="0000FF"/>
                </a:solidFill>
              </a:rPr>
              <a:t>All radii </a:t>
            </a:r>
            <a:r>
              <a:rPr lang="de-DE" altLang="de-DE" sz="1600" b="1" dirty="0" err="1">
                <a:solidFill>
                  <a:srgbClr val="0000FF"/>
                </a:solidFill>
              </a:rPr>
              <a:t>are</a:t>
            </a:r>
            <a:r>
              <a:rPr lang="de-DE" altLang="de-DE" sz="1600" b="1" dirty="0">
                <a:solidFill>
                  <a:srgbClr val="0000FF"/>
                </a:solidFill>
              </a:rPr>
              <a:t> </a:t>
            </a:r>
            <a:r>
              <a:rPr lang="de-DE" altLang="de-DE" sz="1600" b="1" dirty="0" err="1">
                <a:solidFill>
                  <a:srgbClr val="0000FF"/>
                </a:solidFill>
              </a:rPr>
              <a:t>equal</a:t>
            </a:r>
            <a:r>
              <a:rPr lang="de-DE" altLang="de-DE" sz="1600" b="1" dirty="0">
                <a:solidFill>
                  <a:srgbClr val="0000FF"/>
                </a:solidFill>
              </a:rPr>
              <a:t>.</a:t>
            </a:r>
          </a:p>
        </p:txBody>
      </p:sp>
      <p:sp>
        <p:nvSpPr>
          <p:cNvPr id="227" name="Oval 173">
            <a:extLst>
              <a:ext uri="{FF2B5EF4-FFF2-40B4-BE49-F238E27FC236}">
                <a16:creationId xmlns:a16="http://schemas.microsoft.com/office/drawing/2014/main" id="{491F21FD-8F2D-4C19-B27B-FC3EBEC4C4BB}"/>
              </a:ext>
            </a:extLst>
          </p:cNvPr>
          <p:cNvSpPr>
            <a:spLocks noChangeArrowheads="1"/>
          </p:cNvSpPr>
          <p:nvPr/>
        </p:nvSpPr>
        <p:spPr bwMode="auto">
          <a:xfrm>
            <a:off x="3626767" y="1327579"/>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17" name="Text Box 177">
            <a:extLst>
              <a:ext uri="{FF2B5EF4-FFF2-40B4-BE49-F238E27FC236}">
                <a16:creationId xmlns:a16="http://schemas.microsoft.com/office/drawing/2014/main" id="{C04F5AFE-FF34-4007-AC3F-94654FAABC87}"/>
              </a:ext>
            </a:extLst>
          </p:cNvPr>
          <p:cNvSpPr txBox="1">
            <a:spLocks noChangeArrowheads="1"/>
          </p:cNvSpPr>
          <p:nvPr/>
        </p:nvSpPr>
        <p:spPr bwMode="auto">
          <a:xfrm>
            <a:off x="177800" y="1987550"/>
            <a:ext cx="29845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a:solidFill>
                  <a:srgbClr val="0000FF"/>
                </a:solidFill>
              </a:rPr>
              <a:t>All </a:t>
            </a:r>
            <a:r>
              <a:rPr lang="de-DE" altLang="de-DE" sz="1600" b="1" dirty="0" err="1">
                <a:solidFill>
                  <a:srgbClr val="0000FF"/>
                </a:solidFill>
              </a:rPr>
              <a:t>rolls</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lines</a:t>
            </a:r>
            <a:r>
              <a:rPr lang="de-DE" altLang="de-DE" sz="1600" b="1" dirty="0">
                <a:solidFill>
                  <a:srgbClr val="0000FF"/>
                </a:solidFill>
              </a:rPr>
              <a:t>.</a:t>
            </a:r>
          </a:p>
        </p:txBody>
      </p:sp>
      <p:sp>
        <p:nvSpPr>
          <p:cNvPr id="318" name="Text Box 181">
            <a:extLst>
              <a:ext uri="{FF2B5EF4-FFF2-40B4-BE49-F238E27FC236}">
                <a16:creationId xmlns:a16="http://schemas.microsoft.com/office/drawing/2014/main" id="{18EDD1C2-5DB3-46F8-BE0D-274B6206FC25}"/>
              </a:ext>
            </a:extLst>
          </p:cNvPr>
          <p:cNvSpPr txBox="1">
            <a:spLocks noChangeArrowheads="1"/>
          </p:cNvSpPr>
          <p:nvPr/>
        </p:nvSpPr>
        <p:spPr bwMode="auto">
          <a:xfrm>
            <a:off x="6292850" y="3281363"/>
            <a:ext cx="278765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a:solidFill>
                  <a:srgbClr val="0000FF"/>
                </a:solidFill>
              </a:rPr>
              <a:t>Entry and </a:t>
            </a:r>
            <a:r>
              <a:rPr lang="de-DE" altLang="de-DE" sz="1600" b="1" dirty="0" err="1">
                <a:solidFill>
                  <a:srgbClr val="0000FF"/>
                </a:solidFill>
              </a:rPr>
              <a:t>exit</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at </a:t>
            </a:r>
            <a:r>
              <a:rPr lang="de-DE" altLang="de-DE" sz="1600" b="1" dirty="0" err="1">
                <a:solidFill>
                  <a:srgbClr val="0000FF"/>
                </a:solidFill>
              </a:rPr>
              <a:t>the</a:t>
            </a:r>
            <a:r>
              <a:rPr lang="de-DE" altLang="de-DE" sz="1600" b="1" dirty="0">
                <a:solidFill>
                  <a:srgbClr val="0000FF"/>
                </a:solidFill>
              </a:rPr>
              <a:t> same </a:t>
            </a:r>
            <a:r>
              <a:rPr lang="de-DE" altLang="de-DE" sz="1600" b="1" dirty="0" err="1">
                <a:solidFill>
                  <a:srgbClr val="0000FF"/>
                </a:solidFill>
              </a:rPr>
              <a:t>altitude</a:t>
            </a:r>
            <a:r>
              <a:rPr lang="de-DE" altLang="de-DE" sz="1600" b="1" dirty="0">
                <a:solidFill>
                  <a:srgbClr val="0000FF"/>
                </a:solidFill>
              </a:rPr>
              <a:t>.</a:t>
            </a:r>
          </a:p>
        </p:txBody>
      </p:sp>
      <p:sp>
        <p:nvSpPr>
          <p:cNvPr id="319" name="Oval 173">
            <a:extLst>
              <a:ext uri="{FF2B5EF4-FFF2-40B4-BE49-F238E27FC236}">
                <a16:creationId xmlns:a16="http://schemas.microsoft.com/office/drawing/2014/main" id="{9737D009-CDF3-4A38-B083-1E84948A6478}"/>
              </a:ext>
            </a:extLst>
          </p:cNvPr>
          <p:cNvSpPr>
            <a:spLocks noChangeArrowheads="1"/>
          </p:cNvSpPr>
          <p:nvPr/>
        </p:nvSpPr>
        <p:spPr bwMode="auto">
          <a:xfrm>
            <a:off x="4656811" y="2805068"/>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0" name="Oval 173">
            <a:extLst>
              <a:ext uri="{FF2B5EF4-FFF2-40B4-BE49-F238E27FC236}">
                <a16:creationId xmlns:a16="http://schemas.microsoft.com/office/drawing/2014/main" id="{6D9A13FC-6AE5-4C13-9DD4-2C865AFA37A3}"/>
              </a:ext>
            </a:extLst>
          </p:cNvPr>
          <p:cNvSpPr>
            <a:spLocks noChangeArrowheads="1"/>
          </p:cNvSpPr>
          <p:nvPr/>
        </p:nvSpPr>
        <p:spPr bwMode="auto">
          <a:xfrm>
            <a:off x="3646986" y="2307271"/>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1" name="Oval 173">
            <a:extLst>
              <a:ext uri="{FF2B5EF4-FFF2-40B4-BE49-F238E27FC236}">
                <a16:creationId xmlns:a16="http://schemas.microsoft.com/office/drawing/2014/main" id="{1F979C95-82BD-489E-82B6-CF55246261E1}"/>
              </a:ext>
            </a:extLst>
          </p:cNvPr>
          <p:cNvSpPr>
            <a:spLocks noChangeArrowheads="1"/>
          </p:cNvSpPr>
          <p:nvPr/>
        </p:nvSpPr>
        <p:spPr bwMode="auto">
          <a:xfrm>
            <a:off x="4638226" y="1327091"/>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2" name="Oval 173">
            <a:extLst>
              <a:ext uri="{FF2B5EF4-FFF2-40B4-BE49-F238E27FC236}">
                <a16:creationId xmlns:a16="http://schemas.microsoft.com/office/drawing/2014/main" id="{D5F5D138-D2BE-40DD-96B2-B584B3602178}"/>
              </a:ext>
            </a:extLst>
          </p:cNvPr>
          <p:cNvSpPr>
            <a:spLocks noChangeArrowheads="1"/>
          </p:cNvSpPr>
          <p:nvPr/>
        </p:nvSpPr>
        <p:spPr bwMode="auto">
          <a:xfrm>
            <a:off x="4634113" y="3756278"/>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3" name="Oval 173">
            <a:extLst>
              <a:ext uri="{FF2B5EF4-FFF2-40B4-BE49-F238E27FC236}">
                <a16:creationId xmlns:a16="http://schemas.microsoft.com/office/drawing/2014/main" id="{AA200367-EA48-4F93-9E83-781248921F8D}"/>
              </a:ext>
            </a:extLst>
          </p:cNvPr>
          <p:cNvSpPr>
            <a:spLocks noChangeArrowheads="1"/>
          </p:cNvSpPr>
          <p:nvPr/>
        </p:nvSpPr>
        <p:spPr bwMode="auto">
          <a:xfrm>
            <a:off x="4645574" y="2363217"/>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4" name="Oval 173">
            <a:extLst>
              <a:ext uri="{FF2B5EF4-FFF2-40B4-BE49-F238E27FC236}">
                <a16:creationId xmlns:a16="http://schemas.microsoft.com/office/drawing/2014/main" id="{F3A9FE22-528F-4B59-AECE-0CCEA558455E}"/>
              </a:ext>
            </a:extLst>
          </p:cNvPr>
          <p:cNvSpPr>
            <a:spLocks noChangeArrowheads="1"/>
          </p:cNvSpPr>
          <p:nvPr/>
        </p:nvSpPr>
        <p:spPr bwMode="auto">
          <a:xfrm>
            <a:off x="3674912" y="2908855"/>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5" name="Oval 173">
            <a:extLst>
              <a:ext uri="{FF2B5EF4-FFF2-40B4-BE49-F238E27FC236}">
                <a16:creationId xmlns:a16="http://schemas.microsoft.com/office/drawing/2014/main" id="{46D62F62-528D-4361-BA7A-7CF5EF8C45C3}"/>
              </a:ext>
            </a:extLst>
          </p:cNvPr>
          <p:cNvSpPr>
            <a:spLocks noChangeArrowheads="1"/>
          </p:cNvSpPr>
          <p:nvPr/>
        </p:nvSpPr>
        <p:spPr bwMode="auto">
          <a:xfrm>
            <a:off x="3674912" y="3804273"/>
            <a:ext cx="536972" cy="492024"/>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326" name="Oval 106">
            <a:extLst>
              <a:ext uri="{FF2B5EF4-FFF2-40B4-BE49-F238E27FC236}">
                <a16:creationId xmlns:a16="http://schemas.microsoft.com/office/drawing/2014/main" id="{DA2128C6-F233-442D-8DF8-48ECD2813E28}"/>
              </a:ext>
            </a:extLst>
          </p:cNvPr>
          <p:cNvSpPr>
            <a:spLocks noChangeArrowheads="1"/>
          </p:cNvSpPr>
          <p:nvPr/>
        </p:nvSpPr>
        <p:spPr bwMode="auto">
          <a:xfrm>
            <a:off x="3813192" y="120096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27" name="Oval 106">
            <a:extLst>
              <a:ext uri="{FF2B5EF4-FFF2-40B4-BE49-F238E27FC236}">
                <a16:creationId xmlns:a16="http://schemas.microsoft.com/office/drawing/2014/main" id="{7E1CD697-9394-4A6F-9C8E-5C811EF56923}"/>
              </a:ext>
            </a:extLst>
          </p:cNvPr>
          <p:cNvSpPr>
            <a:spLocks noChangeArrowheads="1"/>
          </p:cNvSpPr>
          <p:nvPr/>
        </p:nvSpPr>
        <p:spPr bwMode="auto">
          <a:xfrm>
            <a:off x="4842747" y="120954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28" name="Oval 106">
            <a:extLst>
              <a:ext uri="{FF2B5EF4-FFF2-40B4-BE49-F238E27FC236}">
                <a16:creationId xmlns:a16="http://schemas.microsoft.com/office/drawing/2014/main" id="{497625EF-FD32-4FFE-BBCA-58AEB58DB2D4}"/>
              </a:ext>
            </a:extLst>
          </p:cNvPr>
          <p:cNvSpPr>
            <a:spLocks noChangeArrowheads="1"/>
          </p:cNvSpPr>
          <p:nvPr/>
        </p:nvSpPr>
        <p:spPr bwMode="auto">
          <a:xfrm>
            <a:off x="3543053" y="142979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29" name="Oval 106">
            <a:extLst>
              <a:ext uri="{FF2B5EF4-FFF2-40B4-BE49-F238E27FC236}">
                <a16:creationId xmlns:a16="http://schemas.microsoft.com/office/drawing/2014/main" id="{002CA895-AC1C-417F-9DA9-1F26D63937F9}"/>
              </a:ext>
            </a:extLst>
          </p:cNvPr>
          <p:cNvSpPr>
            <a:spLocks noChangeArrowheads="1"/>
          </p:cNvSpPr>
          <p:nvPr/>
        </p:nvSpPr>
        <p:spPr bwMode="auto">
          <a:xfrm>
            <a:off x="3548443" y="245429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0" name="Oval 106">
            <a:extLst>
              <a:ext uri="{FF2B5EF4-FFF2-40B4-BE49-F238E27FC236}">
                <a16:creationId xmlns:a16="http://schemas.microsoft.com/office/drawing/2014/main" id="{C074B9D7-970A-4C79-BC9F-B4F13CC74B9C}"/>
              </a:ext>
            </a:extLst>
          </p:cNvPr>
          <p:cNvSpPr>
            <a:spLocks noChangeArrowheads="1"/>
          </p:cNvSpPr>
          <p:nvPr/>
        </p:nvSpPr>
        <p:spPr bwMode="auto">
          <a:xfrm>
            <a:off x="3860848" y="268145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1" name="Oval 106">
            <a:extLst>
              <a:ext uri="{FF2B5EF4-FFF2-40B4-BE49-F238E27FC236}">
                <a16:creationId xmlns:a16="http://schemas.microsoft.com/office/drawing/2014/main" id="{D91AB4BF-B8F0-4EBF-ACB4-C755B370FD0F}"/>
              </a:ext>
            </a:extLst>
          </p:cNvPr>
          <p:cNvSpPr>
            <a:spLocks noChangeArrowheads="1"/>
          </p:cNvSpPr>
          <p:nvPr/>
        </p:nvSpPr>
        <p:spPr bwMode="auto">
          <a:xfrm>
            <a:off x="4786890" y="270687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2" name="Oval 106">
            <a:extLst>
              <a:ext uri="{FF2B5EF4-FFF2-40B4-BE49-F238E27FC236}">
                <a16:creationId xmlns:a16="http://schemas.microsoft.com/office/drawing/2014/main" id="{DEFBF412-649F-4E23-9091-4069964AD8FA}"/>
              </a:ext>
            </a:extLst>
          </p:cNvPr>
          <p:cNvSpPr>
            <a:spLocks noChangeArrowheads="1"/>
          </p:cNvSpPr>
          <p:nvPr/>
        </p:nvSpPr>
        <p:spPr bwMode="auto">
          <a:xfrm>
            <a:off x="5090116" y="298531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3" name="Oval 106">
            <a:extLst>
              <a:ext uri="{FF2B5EF4-FFF2-40B4-BE49-F238E27FC236}">
                <a16:creationId xmlns:a16="http://schemas.microsoft.com/office/drawing/2014/main" id="{6FFBFB2D-5B87-4834-B215-2379E8877880}"/>
              </a:ext>
            </a:extLst>
          </p:cNvPr>
          <p:cNvSpPr>
            <a:spLocks noChangeArrowheads="1"/>
          </p:cNvSpPr>
          <p:nvPr/>
        </p:nvSpPr>
        <p:spPr bwMode="auto">
          <a:xfrm>
            <a:off x="5098099" y="388469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4" name="Oval 106">
            <a:extLst>
              <a:ext uri="{FF2B5EF4-FFF2-40B4-BE49-F238E27FC236}">
                <a16:creationId xmlns:a16="http://schemas.microsoft.com/office/drawing/2014/main" id="{ABBC2938-B8C9-46F4-83C3-980181D19267}"/>
              </a:ext>
            </a:extLst>
          </p:cNvPr>
          <p:cNvSpPr>
            <a:spLocks noChangeArrowheads="1"/>
          </p:cNvSpPr>
          <p:nvPr/>
        </p:nvSpPr>
        <p:spPr bwMode="auto">
          <a:xfrm>
            <a:off x="4862323" y="413694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5" name="Oval 106">
            <a:extLst>
              <a:ext uri="{FF2B5EF4-FFF2-40B4-BE49-F238E27FC236}">
                <a16:creationId xmlns:a16="http://schemas.microsoft.com/office/drawing/2014/main" id="{8CB10732-C7DB-4C90-BE72-1871E5D96D99}"/>
              </a:ext>
            </a:extLst>
          </p:cNvPr>
          <p:cNvSpPr>
            <a:spLocks noChangeArrowheads="1"/>
          </p:cNvSpPr>
          <p:nvPr/>
        </p:nvSpPr>
        <p:spPr bwMode="auto">
          <a:xfrm>
            <a:off x="4336298" y="269007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6" name="Oval 106">
            <a:extLst>
              <a:ext uri="{FF2B5EF4-FFF2-40B4-BE49-F238E27FC236}">
                <a16:creationId xmlns:a16="http://schemas.microsoft.com/office/drawing/2014/main" id="{D79008C3-564E-4A84-884A-8450D7BD26B4}"/>
              </a:ext>
            </a:extLst>
          </p:cNvPr>
          <p:cNvSpPr>
            <a:spLocks noChangeArrowheads="1"/>
          </p:cNvSpPr>
          <p:nvPr/>
        </p:nvSpPr>
        <p:spPr bwMode="auto">
          <a:xfrm>
            <a:off x="5089476" y="147179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7" name="Oval 106">
            <a:extLst>
              <a:ext uri="{FF2B5EF4-FFF2-40B4-BE49-F238E27FC236}">
                <a16:creationId xmlns:a16="http://schemas.microsoft.com/office/drawing/2014/main" id="{CE644119-49FD-4C64-8B7B-499B76455624}"/>
              </a:ext>
            </a:extLst>
          </p:cNvPr>
          <p:cNvSpPr>
            <a:spLocks noChangeArrowheads="1"/>
          </p:cNvSpPr>
          <p:nvPr/>
        </p:nvSpPr>
        <p:spPr bwMode="auto">
          <a:xfrm>
            <a:off x="4388512" y="280863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8" name="Oval 106">
            <a:extLst>
              <a:ext uri="{FF2B5EF4-FFF2-40B4-BE49-F238E27FC236}">
                <a16:creationId xmlns:a16="http://schemas.microsoft.com/office/drawing/2014/main" id="{85ABD98F-AAC3-4B15-A3CA-02ADCCC3114F}"/>
              </a:ext>
            </a:extLst>
          </p:cNvPr>
          <p:cNvSpPr>
            <a:spLocks noChangeArrowheads="1"/>
          </p:cNvSpPr>
          <p:nvPr/>
        </p:nvSpPr>
        <p:spPr bwMode="auto">
          <a:xfrm>
            <a:off x="5124439" y="346172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39" name="Oval 106">
            <a:extLst>
              <a:ext uri="{FF2B5EF4-FFF2-40B4-BE49-F238E27FC236}">
                <a16:creationId xmlns:a16="http://schemas.microsoft.com/office/drawing/2014/main" id="{BEA5B3A7-7D70-4C51-8062-3ED6B1537EB2}"/>
              </a:ext>
            </a:extLst>
          </p:cNvPr>
          <p:cNvSpPr>
            <a:spLocks noChangeArrowheads="1"/>
          </p:cNvSpPr>
          <p:nvPr/>
        </p:nvSpPr>
        <p:spPr bwMode="auto">
          <a:xfrm>
            <a:off x="4303875" y="121016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0" name="Oval 106">
            <a:extLst>
              <a:ext uri="{FF2B5EF4-FFF2-40B4-BE49-F238E27FC236}">
                <a16:creationId xmlns:a16="http://schemas.microsoft.com/office/drawing/2014/main" id="{D2967397-3DA3-47BD-BEED-F2756079B245}"/>
              </a:ext>
            </a:extLst>
          </p:cNvPr>
          <p:cNvSpPr>
            <a:spLocks noChangeArrowheads="1"/>
          </p:cNvSpPr>
          <p:nvPr/>
        </p:nvSpPr>
        <p:spPr bwMode="auto">
          <a:xfrm>
            <a:off x="3880109" y="278293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1" name="Oval 106">
            <a:extLst>
              <a:ext uri="{FF2B5EF4-FFF2-40B4-BE49-F238E27FC236}">
                <a16:creationId xmlns:a16="http://schemas.microsoft.com/office/drawing/2014/main" id="{7F8FC01B-4B93-4F63-B62B-D8355EDE106E}"/>
              </a:ext>
            </a:extLst>
          </p:cNvPr>
          <p:cNvSpPr>
            <a:spLocks noChangeArrowheads="1"/>
          </p:cNvSpPr>
          <p:nvPr/>
        </p:nvSpPr>
        <p:spPr bwMode="auto">
          <a:xfrm>
            <a:off x="3573844" y="305355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2" name="Oval 106">
            <a:extLst>
              <a:ext uri="{FF2B5EF4-FFF2-40B4-BE49-F238E27FC236}">
                <a16:creationId xmlns:a16="http://schemas.microsoft.com/office/drawing/2014/main" id="{693361F1-36D5-4399-9F85-728F947CFA54}"/>
              </a:ext>
            </a:extLst>
          </p:cNvPr>
          <p:cNvSpPr>
            <a:spLocks noChangeArrowheads="1"/>
          </p:cNvSpPr>
          <p:nvPr/>
        </p:nvSpPr>
        <p:spPr bwMode="auto">
          <a:xfrm>
            <a:off x="3567549" y="191178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3" name="Oval 106">
            <a:extLst>
              <a:ext uri="{FF2B5EF4-FFF2-40B4-BE49-F238E27FC236}">
                <a16:creationId xmlns:a16="http://schemas.microsoft.com/office/drawing/2014/main" id="{DBC250B6-C9DC-4D0B-84A2-A3D283A8672B}"/>
              </a:ext>
            </a:extLst>
          </p:cNvPr>
          <p:cNvSpPr>
            <a:spLocks noChangeArrowheads="1"/>
          </p:cNvSpPr>
          <p:nvPr/>
        </p:nvSpPr>
        <p:spPr bwMode="auto">
          <a:xfrm>
            <a:off x="5041889" y="191108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4" name="Oval 106">
            <a:extLst>
              <a:ext uri="{FF2B5EF4-FFF2-40B4-BE49-F238E27FC236}">
                <a16:creationId xmlns:a16="http://schemas.microsoft.com/office/drawing/2014/main" id="{4634E866-4869-4E63-895B-3A311B2DA921}"/>
              </a:ext>
            </a:extLst>
          </p:cNvPr>
          <p:cNvSpPr>
            <a:spLocks noChangeArrowheads="1"/>
          </p:cNvSpPr>
          <p:nvPr/>
        </p:nvSpPr>
        <p:spPr bwMode="auto">
          <a:xfrm>
            <a:off x="3557485" y="397918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5" name="Oval 106">
            <a:extLst>
              <a:ext uri="{FF2B5EF4-FFF2-40B4-BE49-F238E27FC236}">
                <a16:creationId xmlns:a16="http://schemas.microsoft.com/office/drawing/2014/main" id="{B7297467-2257-4C11-A5F0-81A7B66B46CA}"/>
              </a:ext>
            </a:extLst>
          </p:cNvPr>
          <p:cNvSpPr>
            <a:spLocks noChangeArrowheads="1"/>
          </p:cNvSpPr>
          <p:nvPr/>
        </p:nvSpPr>
        <p:spPr bwMode="auto">
          <a:xfrm>
            <a:off x="3855236" y="424028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346" name="Oval 106">
            <a:extLst>
              <a:ext uri="{FF2B5EF4-FFF2-40B4-BE49-F238E27FC236}">
                <a16:creationId xmlns:a16="http://schemas.microsoft.com/office/drawing/2014/main" id="{1078E402-A865-4AED-90DA-FCD78E248452}"/>
              </a:ext>
            </a:extLst>
          </p:cNvPr>
          <p:cNvSpPr>
            <a:spLocks noChangeArrowheads="1"/>
          </p:cNvSpPr>
          <p:nvPr/>
        </p:nvSpPr>
        <p:spPr bwMode="auto">
          <a:xfrm>
            <a:off x="3600300" y="351367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1644224379"/>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318"/>
                                        </p:tgtEl>
                                        <p:attrNameLst>
                                          <p:attrName>style.visibility</p:attrName>
                                        </p:attrNameLst>
                                      </p:cBhvr>
                                      <p:to>
                                        <p:strVal val="visible"/>
                                      </p:to>
                                    </p:set>
                                    <p:animEffect transition="in" filter="blinds(horizontal)">
                                      <p:cBhvr>
                                        <p:cTn id="7" dur="1000"/>
                                        <p:tgtEl>
                                          <p:spTgt spid="318"/>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317"/>
                                        </p:tgtEl>
                                        <p:attrNameLst>
                                          <p:attrName>style.visibility</p:attrName>
                                        </p:attrNameLst>
                                      </p:cBhvr>
                                      <p:to>
                                        <p:strVal val="visible"/>
                                      </p:to>
                                    </p:set>
                                    <p:animEffect transition="in" filter="blinds(horizontal)">
                                      <p:cBhvr>
                                        <p:cTn id="11" dur="1000"/>
                                        <p:tgtEl>
                                          <p:spTgt spid="317"/>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226"/>
                                        </p:tgtEl>
                                        <p:attrNameLst>
                                          <p:attrName>style.visibility</p:attrName>
                                        </p:attrNameLst>
                                      </p:cBhvr>
                                      <p:to>
                                        <p:strVal val="visible"/>
                                      </p:to>
                                    </p:set>
                                    <p:animEffect transition="in" filter="blinds(horizontal)">
                                      <p:cBhvr>
                                        <p:cTn id="15" dur="1000"/>
                                        <p:tgtEl>
                                          <p:spTgt spid="226"/>
                                        </p:tgtEl>
                                      </p:cBhvr>
                                    </p:animEffect>
                                  </p:childTnLst>
                                </p:cTn>
                              </p:par>
                            </p:childTnLst>
                          </p:cTn>
                        </p:par>
                        <p:par>
                          <p:cTn id="16" fill="hold">
                            <p:stCondLst>
                              <p:cond delay="3000"/>
                            </p:stCondLst>
                            <p:childTnLst>
                              <p:par>
                                <p:cTn id="17" presetID="3" presetClass="entr" presetSubtype="10" fill="hold" nodeType="afterEffect">
                                  <p:stCondLst>
                                    <p:cond delay="0"/>
                                  </p:stCondLst>
                                  <p:childTnLst>
                                    <p:set>
                                      <p:cBhvr>
                                        <p:cTn id="18" dur="1" fill="hold">
                                          <p:stCondLst>
                                            <p:cond delay="0"/>
                                          </p:stCondLst>
                                        </p:cTn>
                                        <p:tgtEl>
                                          <p:spTgt spid="322"/>
                                        </p:tgtEl>
                                        <p:attrNameLst>
                                          <p:attrName>style.visibility</p:attrName>
                                        </p:attrNameLst>
                                      </p:cBhvr>
                                      <p:to>
                                        <p:strVal val="visible"/>
                                      </p:to>
                                    </p:set>
                                    <p:animEffect transition="in" filter="blinds(horizontal)">
                                      <p:cBhvr>
                                        <p:cTn id="19" dur="1000"/>
                                        <p:tgtEl>
                                          <p:spTgt spid="322"/>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319"/>
                                        </p:tgtEl>
                                        <p:attrNameLst>
                                          <p:attrName>style.visibility</p:attrName>
                                        </p:attrNameLst>
                                      </p:cBhvr>
                                      <p:to>
                                        <p:strVal val="visible"/>
                                      </p:to>
                                    </p:set>
                                    <p:animEffect transition="in" filter="blinds(horizontal)">
                                      <p:cBhvr>
                                        <p:cTn id="23" dur="1000"/>
                                        <p:tgtEl>
                                          <p:spTgt spid="319"/>
                                        </p:tgtEl>
                                      </p:cBhvr>
                                    </p:animEffect>
                                  </p:childTnLst>
                                </p:cTn>
                              </p:par>
                            </p:childTnLst>
                          </p:cTn>
                        </p:par>
                        <p:par>
                          <p:cTn id="24" fill="hold">
                            <p:stCondLst>
                              <p:cond delay="5000"/>
                            </p:stCondLst>
                            <p:childTnLst>
                              <p:par>
                                <p:cTn id="25" presetID="3" presetClass="entr" presetSubtype="10" fill="hold" nodeType="afterEffect">
                                  <p:stCondLst>
                                    <p:cond delay="0"/>
                                  </p:stCondLst>
                                  <p:childTnLst>
                                    <p:set>
                                      <p:cBhvr>
                                        <p:cTn id="26" dur="1" fill="hold">
                                          <p:stCondLst>
                                            <p:cond delay="0"/>
                                          </p:stCondLst>
                                        </p:cTn>
                                        <p:tgtEl>
                                          <p:spTgt spid="320"/>
                                        </p:tgtEl>
                                        <p:attrNameLst>
                                          <p:attrName>style.visibility</p:attrName>
                                        </p:attrNameLst>
                                      </p:cBhvr>
                                      <p:to>
                                        <p:strVal val="visible"/>
                                      </p:to>
                                    </p:set>
                                    <p:animEffect transition="in" filter="blinds(horizontal)">
                                      <p:cBhvr>
                                        <p:cTn id="27" dur="1000"/>
                                        <p:tgtEl>
                                          <p:spTgt spid="320"/>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227"/>
                                        </p:tgtEl>
                                        <p:attrNameLst>
                                          <p:attrName>style.visibility</p:attrName>
                                        </p:attrNameLst>
                                      </p:cBhvr>
                                      <p:to>
                                        <p:strVal val="visible"/>
                                      </p:to>
                                    </p:set>
                                    <p:animEffect transition="in" filter="blinds(horizontal)">
                                      <p:cBhvr>
                                        <p:cTn id="31" dur="1000"/>
                                        <p:tgtEl>
                                          <p:spTgt spid="227"/>
                                        </p:tgtEl>
                                      </p:cBhvr>
                                    </p:animEffect>
                                  </p:childTnLst>
                                </p:cTn>
                              </p:par>
                            </p:childTnLst>
                          </p:cTn>
                        </p:par>
                        <p:par>
                          <p:cTn id="32" fill="hold">
                            <p:stCondLst>
                              <p:cond delay="7000"/>
                            </p:stCondLst>
                            <p:childTnLst>
                              <p:par>
                                <p:cTn id="33" presetID="3" presetClass="entr" presetSubtype="10" fill="hold" nodeType="afterEffect">
                                  <p:stCondLst>
                                    <p:cond delay="0"/>
                                  </p:stCondLst>
                                  <p:childTnLst>
                                    <p:set>
                                      <p:cBhvr>
                                        <p:cTn id="34" dur="1" fill="hold">
                                          <p:stCondLst>
                                            <p:cond delay="0"/>
                                          </p:stCondLst>
                                        </p:cTn>
                                        <p:tgtEl>
                                          <p:spTgt spid="321"/>
                                        </p:tgtEl>
                                        <p:attrNameLst>
                                          <p:attrName>style.visibility</p:attrName>
                                        </p:attrNameLst>
                                      </p:cBhvr>
                                      <p:to>
                                        <p:strVal val="visible"/>
                                      </p:to>
                                    </p:set>
                                    <p:animEffect transition="in" filter="blinds(horizontal)">
                                      <p:cBhvr>
                                        <p:cTn id="35" dur="1000"/>
                                        <p:tgtEl>
                                          <p:spTgt spid="321"/>
                                        </p:tgtEl>
                                      </p:cBhvr>
                                    </p:animEffect>
                                  </p:childTnLst>
                                </p:cTn>
                              </p:par>
                            </p:childTnLst>
                          </p:cTn>
                        </p:par>
                        <p:par>
                          <p:cTn id="36" fill="hold">
                            <p:stCondLst>
                              <p:cond delay="8000"/>
                            </p:stCondLst>
                            <p:childTnLst>
                              <p:par>
                                <p:cTn id="37" presetID="3" presetClass="entr" presetSubtype="10" fill="hold" nodeType="afterEffect">
                                  <p:stCondLst>
                                    <p:cond delay="0"/>
                                  </p:stCondLst>
                                  <p:childTnLst>
                                    <p:set>
                                      <p:cBhvr>
                                        <p:cTn id="38" dur="1" fill="hold">
                                          <p:stCondLst>
                                            <p:cond delay="0"/>
                                          </p:stCondLst>
                                        </p:cTn>
                                        <p:tgtEl>
                                          <p:spTgt spid="323"/>
                                        </p:tgtEl>
                                        <p:attrNameLst>
                                          <p:attrName>style.visibility</p:attrName>
                                        </p:attrNameLst>
                                      </p:cBhvr>
                                      <p:to>
                                        <p:strVal val="visible"/>
                                      </p:to>
                                    </p:set>
                                    <p:animEffect transition="in" filter="blinds(horizontal)">
                                      <p:cBhvr>
                                        <p:cTn id="39" dur="1000"/>
                                        <p:tgtEl>
                                          <p:spTgt spid="323"/>
                                        </p:tgtEl>
                                      </p:cBhvr>
                                    </p:animEffect>
                                  </p:childTnLst>
                                </p:cTn>
                              </p:par>
                            </p:childTnLst>
                          </p:cTn>
                        </p:par>
                        <p:par>
                          <p:cTn id="40" fill="hold">
                            <p:stCondLst>
                              <p:cond delay="9000"/>
                            </p:stCondLst>
                            <p:childTnLst>
                              <p:par>
                                <p:cTn id="41" presetID="3" presetClass="entr" presetSubtype="10" fill="hold" nodeType="afterEffect">
                                  <p:stCondLst>
                                    <p:cond delay="0"/>
                                  </p:stCondLst>
                                  <p:childTnLst>
                                    <p:set>
                                      <p:cBhvr>
                                        <p:cTn id="42" dur="1" fill="hold">
                                          <p:stCondLst>
                                            <p:cond delay="0"/>
                                          </p:stCondLst>
                                        </p:cTn>
                                        <p:tgtEl>
                                          <p:spTgt spid="324"/>
                                        </p:tgtEl>
                                        <p:attrNameLst>
                                          <p:attrName>style.visibility</p:attrName>
                                        </p:attrNameLst>
                                      </p:cBhvr>
                                      <p:to>
                                        <p:strVal val="visible"/>
                                      </p:to>
                                    </p:set>
                                    <p:animEffect transition="in" filter="blinds(horizontal)">
                                      <p:cBhvr>
                                        <p:cTn id="43" dur="1000"/>
                                        <p:tgtEl>
                                          <p:spTgt spid="324"/>
                                        </p:tgtEl>
                                      </p:cBhvr>
                                    </p:animEffect>
                                  </p:childTnLst>
                                </p:cTn>
                              </p:par>
                            </p:childTnLst>
                          </p:cTn>
                        </p:par>
                        <p:par>
                          <p:cTn id="44" fill="hold">
                            <p:stCondLst>
                              <p:cond delay="10000"/>
                            </p:stCondLst>
                            <p:childTnLst>
                              <p:par>
                                <p:cTn id="45" presetID="3" presetClass="entr" presetSubtype="10" fill="hold" nodeType="afterEffect">
                                  <p:stCondLst>
                                    <p:cond delay="0"/>
                                  </p:stCondLst>
                                  <p:childTnLst>
                                    <p:set>
                                      <p:cBhvr>
                                        <p:cTn id="46" dur="1" fill="hold">
                                          <p:stCondLst>
                                            <p:cond delay="0"/>
                                          </p:stCondLst>
                                        </p:cTn>
                                        <p:tgtEl>
                                          <p:spTgt spid="325"/>
                                        </p:tgtEl>
                                        <p:attrNameLst>
                                          <p:attrName>style.visibility</p:attrName>
                                        </p:attrNameLst>
                                      </p:cBhvr>
                                      <p:to>
                                        <p:strVal val="visible"/>
                                      </p:to>
                                    </p:set>
                                    <p:animEffect transition="in" filter="blinds(horizontal)">
                                      <p:cBhvr>
                                        <p:cTn id="47" dur="1000"/>
                                        <p:tgtEl>
                                          <p:spTgt spid="3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animBg="1"/>
      <p:bldP spid="317" grpId="0"/>
      <p:bldP spid="31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1" name="Text Box 8">
            <a:extLst>
              <a:ext uri="{FF2B5EF4-FFF2-40B4-BE49-F238E27FC236}">
                <a16:creationId xmlns:a16="http://schemas.microsoft.com/office/drawing/2014/main" id="{01719A49-8AD8-43C9-8BF6-CCC244D33183}"/>
              </a:ext>
            </a:extLst>
          </p:cNvPr>
          <p:cNvSpPr txBox="1">
            <a:spLocks noChangeArrowheads="1"/>
          </p:cNvSpPr>
          <p:nvPr/>
        </p:nvSpPr>
        <p:spPr bwMode="auto">
          <a:xfrm>
            <a:off x="1608138" y="85725"/>
            <a:ext cx="7292975" cy="911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b="1" dirty="0"/>
              <a:t>F-25.10 </a:t>
            </a:r>
            <a:r>
              <a:rPr lang="en-US" b="1" dirty="0"/>
              <a:t>Push Push Pull Humpty Bump with half roll, one and a 	 half roll.</a:t>
            </a:r>
            <a:r>
              <a:rPr lang="en-US" dirty="0"/>
              <a:t> </a:t>
            </a:r>
            <a:br>
              <a:rPr lang="en-US" dirty="0"/>
            </a:br>
            <a:endParaRPr lang="de-DE" altLang="de-DE" dirty="0"/>
          </a:p>
        </p:txBody>
      </p:sp>
      <p:sp>
        <p:nvSpPr>
          <p:cNvPr id="32772" name="Text Box 340">
            <a:extLst>
              <a:ext uri="{FF2B5EF4-FFF2-40B4-BE49-F238E27FC236}">
                <a16:creationId xmlns:a16="http://schemas.microsoft.com/office/drawing/2014/main" id="{5BBF44EB-C52C-428C-83F5-D848AED1F634}"/>
              </a:ext>
            </a:extLst>
          </p:cNvPr>
          <p:cNvSpPr txBox="1">
            <a:spLocks noChangeArrowheads="1"/>
          </p:cNvSpPr>
          <p:nvPr/>
        </p:nvSpPr>
        <p:spPr bwMode="auto">
          <a:xfrm>
            <a:off x="8013700" y="65151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F-25.10.01</a:t>
            </a:r>
            <a:endParaRPr lang="de-DE" altLang="de-DE" dirty="0"/>
          </a:p>
        </p:txBody>
      </p:sp>
      <p:sp>
        <p:nvSpPr>
          <p:cNvPr id="32773" name="Text Box 546">
            <a:extLst>
              <a:ext uri="{FF2B5EF4-FFF2-40B4-BE49-F238E27FC236}">
                <a16:creationId xmlns:a16="http://schemas.microsoft.com/office/drawing/2014/main" id="{B582289E-35AD-430D-A5AF-DDCCAA281DA6}"/>
              </a:ext>
            </a:extLst>
          </p:cNvPr>
          <p:cNvSpPr txBox="1">
            <a:spLocks noChangeArrowheads="1"/>
          </p:cNvSpPr>
          <p:nvPr/>
        </p:nvSpPr>
        <p:spPr bwMode="auto">
          <a:xfrm>
            <a:off x="2020888" y="5321830"/>
            <a:ext cx="6932612" cy="1077218"/>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push through quarter loop into a vertical upline, perform a half roll, push through a half loop into a vertical downline, perform one and a half continuous rolls, pull through quarter loop, exit upright. </a:t>
            </a:r>
            <a:endParaRPr lang="de-DE" altLang="de-DE" sz="1600" b="1" dirty="0"/>
          </a:p>
        </p:txBody>
      </p:sp>
      <p:sp>
        <p:nvSpPr>
          <p:cNvPr id="142" name="Line 551">
            <a:extLst>
              <a:ext uri="{FF2B5EF4-FFF2-40B4-BE49-F238E27FC236}">
                <a16:creationId xmlns:a16="http://schemas.microsoft.com/office/drawing/2014/main" id="{E42B6625-95FC-4EF5-B631-B01402099D3E}"/>
              </a:ext>
            </a:extLst>
          </p:cNvPr>
          <p:cNvSpPr>
            <a:spLocks noChangeShapeType="1"/>
          </p:cNvSpPr>
          <p:nvPr/>
        </p:nvSpPr>
        <p:spPr bwMode="auto">
          <a:xfrm>
            <a:off x="5282600" y="3979417"/>
            <a:ext cx="376182" cy="15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43" name="Line 552">
            <a:extLst>
              <a:ext uri="{FF2B5EF4-FFF2-40B4-BE49-F238E27FC236}">
                <a16:creationId xmlns:a16="http://schemas.microsoft.com/office/drawing/2014/main" id="{DBFBAC74-0C93-466D-8793-57E3840E569E}"/>
              </a:ext>
            </a:extLst>
          </p:cNvPr>
          <p:cNvSpPr>
            <a:spLocks noChangeShapeType="1"/>
          </p:cNvSpPr>
          <p:nvPr/>
        </p:nvSpPr>
        <p:spPr bwMode="auto">
          <a:xfrm>
            <a:off x="6442041" y="1958839"/>
            <a:ext cx="5365" cy="148489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44" name="Line 553">
            <a:extLst>
              <a:ext uri="{FF2B5EF4-FFF2-40B4-BE49-F238E27FC236}">
                <a16:creationId xmlns:a16="http://schemas.microsoft.com/office/drawing/2014/main" id="{06334C96-96A1-4947-807F-8EF85FFD49B0}"/>
              </a:ext>
            </a:extLst>
          </p:cNvPr>
          <p:cNvSpPr>
            <a:spLocks noChangeShapeType="1"/>
          </p:cNvSpPr>
          <p:nvPr/>
        </p:nvSpPr>
        <p:spPr bwMode="auto">
          <a:xfrm>
            <a:off x="7637781" y="1973122"/>
            <a:ext cx="1588" cy="17172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45" name="Arc 554">
            <a:extLst>
              <a:ext uri="{FF2B5EF4-FFF2-40B4-BE49-F238E27FC236}">
                <a16:creationId xmlns:a16="http://schemas.microsoft.com/office/drawing/2014/main" id="{EF224B98-318A-441D-9EE9-D50AC5CFE9F2}"/>
              </a:ext>
            </a:extLst>
          </p:cNvPr>
          <p:cNvSpPr>
            <a:spLocks/>
          </p:cNvSpPr>
          <p:nvPr/>
        </p:nvSpPr>
        <p:spPr bwMode="auto">
          <a:xfrm rot="10880455" flipV="1">
            <a:off x="6452096" y="1447800"/>
            <a:ext cx="1188861" cy="555476"/>
          </a:xfrm>
          <a:custGeom>
            <a:avLst/>
            <a:gdLst>
              <a:gd name="T0" fmla="*/ 0 w 43134"/>
              <a:gd name="T1" fmla="*/ 0 h 21600"/>
              <a:gd name="T2" fmla="*/ 0 w 43134"/>
              <a:gd name="T3" fmla="*/ 0 h 21600"/>
              <a:gd name="T4" fmla="*/ 0 w 43134"/>
              <a:gd name="T5" fmla="*/ 0 h 21600"/>
              <a:gd name="T6" fmla="*/ 0 60000 65536"/>
              <a:gd name="T7" fmla="*/ 0 60000 65536"/>
              <a:gd name="T8" fmla="*/ 0 60000 65536"/>
            </a:gdLst>
            <a:ahLst/>
            <a:cxnLst>
              <a:cxn ang="T6">
                <a:pos x="T0" y="T1"/>
              </a:cxn>
              <a:cxn ang="T7">
                <a:pos x="T2" y="T3"/>
              </a:cxn>
              <a:cxn ang="T8">
                <a:pos x="T4" y="T5"/>
              </a:cxn>
            </a:cxnLst>
            <a:rect l="0" t="0" r="r" b="b"/>
            <a:pathLst>
              <a:path w="43134" h="21600" fill="none" extrusionOk="0">
                <a:moveTo>
                  <a:pt x="-1" y="19913"/>
                </a:moveTo>
                <a:cubicBezTo>
                  <a:pt x="880" y="8672"/>
                  <a:pt x="10258" y="0"/>
                  <a:pt x="21534" y="0"/>
                </a:cubicBezTo>
                <a:cubicBezTo>
                  <a:pt x="33463" y="0"/>
                  <a:pt x="43134" y="9670"/>
                  <a:pt x="43134" y="21600"/>
                </a:cubicBezTo>
              </a:path>
              <a:path w="43134" h="21600" stroke="0" extrusionOk="0">
                <a:moveTo>
                  <a:pt x="-1" y="19913"/>
                </a:moveTo>
                <a:cubicBezTo>
                  <a:pt x="880" y="8672"/>
                  <a:pt x="10258" y="0"/>
                  <a:pt x="21534" y="0"/>
                </a:cubicBezTo>
                <a:cubicBezTo>
                  <a:pt x="33463" y="0"/>
                  <a:pt x="43134" y="9670"/>
                  <a:pt x="43134" y="21600"/>
                </a:cubicBezTo>
                <a:lnTo>
                  <a:pt x="21534" y="21600"/>
                </a:lnTo>
                <a:lnTo>
                  <a:pt x="-1" y="19913"/>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46" name="Line 555">
            <a:extLst>
              <a:ext uri="{FF2B5EF4-FFF2-40B4-BE49-F238E27FC236}">
                <a16:creationId xmlns:a16="http://schemas.microsoft.com/office/drawing/2014/main" id="{4BC855ED-1DC0-4B2B-8BE5-B65AB8397377}"/>
              </a:ext>
            </a:extLst>
          </p:cNvPr>
          <p:cNvSpPr>
            <a:spLocks noChangeShapeType="1"/>
          </p:cNvSpPr>
          <p:nvPr/>
        </p:nvSpPr>
        <p:spPr bwMode="auto">
          <a:xfrm>
            <a:off x="5134669" y="4239144"/>
            <a:ext cx="173170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50" name="Arc 556">
            <a:extLst>
              <a:ext uri="{FF2B5EF4-FFF2-40B4-BE49-F238E27FC236}">
                <a16:creationId xmlns:a16="http://schemas.microsoft.com/office/drawing/2014/main" id="{D8771350-C293-4F3B-B5D2-709BD860859B}"/>
              </a:ext>
            </a:extLst>
          </p:cNvPr>
          <p:cNvSpPr>
            <a:spLocks/>
          </p:cNvSpPr>
          <p:nvPr/>
        </p:nvSpPr>
        <p:spPr bwMode="auto">
          <a:xfrm flipV="1">
            <a:off x="5653703" y="3437990"/>
            <a:ext cx="801885" cy="545953"/>
          </a:xfrm>
          <a:custGeom>
            <a:avLst/>
            <a:gdLst>
              <a:gd name="T0" fmla="*/ 0 w 21600"/>
              <a:gd name="T1" fmla="*/ 0 h 23713"/>
              <a:gd name="T2" fmla="*/ 0 w 21600"/>
              <a:gd name="T3" fmla="*/ 0 h 23713"/>
              <a:gd name="T4" fmla="*/ 0 w 21600"/>
              <a:gd name="T5" fmla="*/ 0 h 23713"/>
              <a:gd name="T6" fmla="*/ 0 60000 65536"/>
              <a:gd name="T7" fmla="*/ 0 60000 65536"/>
              <a:gd name="T8" fmla="*/ 0 60000 65536"/>
            </a:gdLst>
            <a:ahLst/>
            <a:cxnLst>
              <a:cxn ang="T6">
                <a:pos x="T0" y="T1"/>
              </a:cxn>
              <a:cxn ang="T7">
                <a:pos x="T2" y="T3"/>
              </a:cxn>
              <a:cxn ang="T8">
                <a:pos x="T4" y="T5"/>
              </a:cxn>
            </a:cxnLst>
            <a:rect l="0" t="0" r="r" b="b"/>
            <a:pathLst>
              <a:path w="21600" h="23713" fill="none" extrusionOk="0">
                <a:moveTo>
                  <a:pt x="0" y="0"/>
                </a:moveTo>
                <a:cubicBezTo>
                  <a:pt x="11929" y="0"/>
                  <a:pt x="21600" y="9670"/>
                  <a:pt x="21600" y="21600"/>
                </a:cubicBezTo>
                <a:cubicBezTo>
                  <a:pt x="21600" y="22305"/>
                  <a:pt x="21565" y="23010"/>
                  <a:pt x="21496" y="23713"/>
                </a:cubicBezTo>
              </a:path>
              <a:path w="21600" h="23713" stroke="0" extrusionOk="0">
                <a:moveTo>
                  <a:pt x="0" y="0"/>
                </a:moveTo>
                <a:cubicBezTo>
                  <a:pt x="11929" y="0"/>
                  <a:pt x="21600" y="9670"/>
                  <a:pt x="21600" y="21600"/>
                </a:cubicBezTo>
                <a:cubicBezTo>
                  <a:pt x="21600" y="22305"/>
                  <a:pt x="21565" y="23010"/>
                  <a:pt x="21496" y="23713"/>
                </a:cubicBezTo>
                <a:lnTo>
                  <a:pt x="0" y="21600"/>
                </a:lnTo>
                <a:lnTo>
                  <a:pt x="0"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1" name="Arc 557">
            <a:extLst>
              <a:ext uri="{FF2B5EF4-FFF2-40B4-BE49-F238E27FC236}">
                <a16:creationId xmlns:a16="http://schemas.microsoft.com/office/drawing/2014/main" id="{E103AD44-285D-4D27-8F2D-E32B17620D24}"/>
              </a:ext>
            </a:extLst>
          </p:cNvPr>
          <p:cNvSpPr>
            <a:spLocks/>
          </p:cNvSpPr>
          <p:nvPr/>
        </p:nvSpPr>
        <p:spPr bwMode="auto">
          <a:xfrm flipV="1">
            <a:off x="6850182" y="3690652"/>
            <a:ext cx="796806" cy="549127"/>
          </a:xfrm>
          <a:custGeom>
            <a:avLst/>
            <a:gdLst>
              <a:gd name="T0" fmla="*/ 0 w 21600"/>
              <a:gd name="T1" fmla="*/ 0 h 23840"/>
              <a:gd name="T2" fmla="*/ 0 w 21600"/>
              <a:gd name="T3" fmla="*/ 0 h 23840"/>
              <a:gd name="T4" fmla="*/ 0 w 21600"/>
              <a:gd name="T5" fmla="*/ 0 h 23840"/>
              <a:gd name="T6" fmla="*/ 0 60000 65536"/>
              <a:gd name="T7" fmla="*/ 0 60000 65536"/>
              <a:gd name="T8" fmla="*/ 0 60000 65536"/>
            </a:gdLst>
            <a:ahLst/>
            <a:cxnLst>
              <a:cxn ang="T6">
                <a:pos x="T0" y="T1"/>
              </a:cxn>
              <a:cxn ang="T7">
                <a:pos x="T2" y="T3"/>
              </a:cxn>
              <a:cxn ang="T8">
                <a:pos x="T4" y="T5"/>
              </a:cxn>
            </a:cxnLst>
            <a:rect l="0" t="0" r="r" b="b"/>
            <a:pathLst>
              <a:path w="21600" h="23840" fill="none" extrusionOk="0">
                <a:moveTo>
                  <a:pt x="0" y="0"/>
                </a:moveTo>
                <a:cubicBezTo>
                  <a:pt x="11929" y="0"/>
                  <a:pt x="21600" y="9670"/>
                  <a:pt x="21600" y="21600"/>
                </a:cubicBezTo>
                <a:cubicBezTo>
                  <a:pt x="21600" y="22348"/>
                  <a:pt x="21561" y="23095"/>
                  <a:pt x="21483" y="23839"/>
                </a:cubicBezTo>
              </a:path>
              <a:path w="21600" h="23840" stroke="0" extrusionOk="0">
                <a:moveTo>
                  <a:pt x="0" y="0"/>
                </a:moveTo>
                <a:cubicBezTo>
                  <a:pt x="11929" y="0"/>
                  <a:pt x="21600" y="9670"/>
                  <a:pt x="21600" y="21600"/>
                </a:cubicBezTo>
                <a:cubicBezTo>
                  <a:pt x="21600" y="22348"/>
                  <a:pt x="21561" y="23095"/>
                  <a:pt x="21483" y="23839"/>
                </a:cubicBezTo>
                <a:lnTo>
                  <a:pt x="0" y="21600"/>
                </a:lnTo>
                <a:lnTo>
                  <a:pt x="0"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2" name="AutoShape 561">
            <a:extLst>
              <a:ext uri="{FF2B5EF4-FFF2-40B4-BE49-F238E27FC236}">
                <a16:creationId xmlns:a16="http://schemas.microsoft.com/office/drawing/2014/main" id="{790020D7-3314-490E-986D-F4754E1DA637}"/>
              </a:ext>
            </a:extLst>
          </p:cNvPr>
          <p:cNvSpPr>
            <a:spLocks noChangeArrowheads="1"/>
          </p:cNvSpPr>
          <p:nvPr/>
        </p:nvSpPr>
        <p:spPr bwMode="auto">
          <a:xfrm>
            <a:off x="5072765" y="3877609"/>
            <a:ext cx="466655" cy="180926"/>
          </a:xfrm>
          <a:prstGeom prst="rightArrow">
            <a:avLst>
              <a:gd name="adj1" fmla="val 50000"/>
              <a:gd name="adj2" fmla="val 64470"/>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endParaRPr lang="de-DE" altLang="de-DE" sz="2400">
              <a:solidFill>
                <a:srgbClr val="FF3300"/>
              </a:solidFill>
              <a:latin typeface="Times New Roman" panose="02020603050405020304" pitchFamily="18" charset="0"/>
            </a:endParaRPr>
          </a:p>
        </p:txBody>
      </p:sp>
      <p:grpSp>
        <p:nvGrpSpPr>
          <p:cNvPr id="155" name="Group 628">
            <a:extLst>
              <a:ext uri="{FF2B5EF4-FFF2-40B4-BE49-F238E27FC236}">
                <a16:creationId xmlns:a16="http://schemas.microsoft.com/office/drawing/2014/main" id="{9D54FE06-34F7-4286-85D0-275D13D67BBB}"/>
              </a:ext>
            </a:extLst>
          </p:cNvPr>
          <p:cNvGrpSpPr>
            <a:grpSpLocks/>
          </p:cNvGrpSpPr>
          <p:nvPr/>
        </p:nvGrpSpPr>
        <p:grpSpPr bwMode="auto">
          <a:xfrm rot="14002766" flipV="1">
            <a:off x="6062409" y="2793763"/>
            <a:ext cx="733623" cy="262927"/>
            <a:chOff x="4875" y="7237"/>
            <a:chExt cx="4230" cy="1883"/>
          </a:xfrm>
        </p:grpSpPr>
        <p:sp>
          <p:nvSpPr>
            <p:cNvPr id="157" name="Arc 629">
              <a:extLst>
                <a:ext uri="{FF2B5EF4-FFF2-40B4-BE49-F238E27FC236}">
                  <a16:creationId xmlns:a16="http://schemas.microsoft.com/office/drawing/2014/main" id="{33E5B52F-0038-4EA1-A227-D31466A350BA}"/>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8" name="AutoShape 630">
              <a:extLst>
                <a:ext uri="{FF2B5EF4-FFF2-40B4-BE49-F238E27FC236}">
                  <a16:creationId xmlns:a16="http://schemas.microsoft.com/office/drawing/2014/main" id="{EA872FBF-1B99-4DA5-89ED-45FB0A87E470}"/>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56" name="AutoShape 633">
            <a:extLst>
              <a:ext uri="{FF2B5EF4-FFF2-40B4-BE49-F238E27FC236}">
                <a16:creationId xmlns:a16="http://schemas.microsoft.com/office/drawing/2014/main" id="{E42D6BA0-B344-41CD-A49B-BCC64737190A}"/>
              </a:ext>
            </a:extLst>
          </p:cNvPr>
          <p:cNvSpPr>
            <a:spLocks noChangeArrowheads="1"/>
          </p:cNvSpPr>
          <p:nvPr/>
        </p:nvSpPr>
        <p:spPr bwMode="auto">
          <a:xfrm flipH="1">
            <a:off x="5107685" y="4145824"/>
            <a:ext cx="466655" cy="180926"/>
          </a:xfrm>
          <a:prstGeom prst="rightArrow">
            <a:avLst>
              <a:gd name="adj1" fmla="val 50000"/>
              <a:gd name="adj2" fmla="val 64470"/>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83" name="Group 1267">
            <a:extLst>
              <a:ext uri="{FF2B5EF4-FFF2-40B4-BE49-F238E27FC236}">
                <a16:creationId xmlns:a16="http://schemas.microsoft.com/office/drawing/2014/main" id="{A0CF94B1-C568-454A-B565-1F1250C80981}"/>
              </a:ext>
            </a:extLst>
          </p:cNvPr>
          <p:cNvGrpSpPr>
            <a:grpSpLocks/>
          </p:cNvGrpSpPr>
          <p:nvPr/>
        </p:nvGrpSpPr>
        <p:grpSpPr bwMode="auto">
          <a:xfrm rot="16361537" flipH="1">
            <a:off x="4508240" y="3684471"/>
            <a:ext cx="371475" cy="550862"/>
            <a:chOff x="2820" y="264"/>
            <a:chExt cx="420" cy="1452"/>
          </a:xfrm>
        </p:grpSpPr>
        <p:sp>
          <p:nvSpPr>
            <p:cNvPr id="184" name="Line 1268">
              <a:extLst>
                <a:ext uri="{FF2B5EF4-FFF2-40B4-BE49-F238E27FC236}">
                  <a16:creationId xmlns:a16="http://schemas.microsoft.com/office/drawing/2014/main" id="{E16F7CD4-2058-4E53-A770-4D769CCDDD0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5" name="Group 1269">
              <a:extLst>
                <a:ext uri="{FF2B5EF4-FFF2-40B4-BE49-F238E27FC236}">
                  <a16:creationId xmlns:a16="http://schemas.microsoft.com/office/drawing/2014/main" id="{CA6CAA3F-B19C-416D-8A0B-D8AC144F5FAF}"/>
                </a:ext>
              </a:extLst>
            </p:cNvPr>
            <p:cNvGrpSpPr>
              <a:grpSpLocks/>
            </p:cNvGrpSpPr>
            <p:nvPr/>
          </p:nvGrpSpPr>
          <p:grpSpPr bwMode="auto">
            <a:xfrm>
              <a:off x="2940" y="264"/>
              <a:ext cx="300" cy="1452"/>
              <a:chOff x="2940" y="264"/>
              <a:chExt cx="300" cy="1452"/>
            </a:xfrm>
          </p:grpSpPr>
          <p:grpSp>
            <p:nvGrpSpPr>
              <p:cNvPr id="186" name="Group 1270">
                <a:extLst>
                  <a:ext uri="{FF2B5EF4-FFF2-40B4-BE49-F238E27FC236}">
                    <a16:creationId xmlns:a16="http://schemas.microsoft.com/office/drawing/2014/main" id="{D0891732-20B1-4853-91ED-DCA66C18BB8E}"/>
                  </a:ext>
                </a:extLst>
              </p:cNvPr>
              <p:cNvGrpSpPr>
                <a:grpSpLocks/>
              </p:cNvGrpSpPr>
              <p:nvPr/>
            </p:nvGrpSpPr>
            <p:grpSpPr bwMode="auto">
              <a:xfrm>
                <a:off x="2940" y="264"/>
                <a:ext cx="252" cy="1368"/>
                <a:chOff x="3024" y="732"/>
                <a:chExt cx="252" cy="1368"/>
              </a:xfrm>
            </p:grpSpPr>
            <p:grpSp>
              <p:nvGrpSpPr>
                <p:cNvPr id="189" name="Group 1271">
                  <a:extLst>
                    <a:ext uri="{FF2B5EF4-FFF2-40B4-BE49-F238E27FC236}">
                      <a16:creationId xmlns:a16="http://schemas.microsoft.com/office/drawing/2014/main" id="{D48735F0-6799-4EBC-AC3C-22271676A0A8}"/>
                    </a:ext>
                  </a:extLst>
                </p:cNvPr>
                <p:cNvGrpSpPr>
                  <a:grpSpLocks/>
                </p:cNvGrpSpPr>
                <p:nvPr/>
              </p:nvGrpSpPr>
              <p:grpSpPr bwMode="auto">
                <a:xfrm>
                  <a:off x="3024" y="732"/>
                  <a:ext cx="252" cy="1368"/>
                  <a:chOff x="3168" y="1008"/>
                  <a:chExt cx="484" cy="2448"/>
                </a:xfrm>
              </p:grpSpPr>
              <p:grpSp>
                <p:nvGrpSpPr>
                  <p:cNvPr id="191" name="Group 1272">
                    <a:extLst>
                      <a:ext uri="{FF2B5EF4-FFF2-40B4-BE49-F238E27FC236}">
                        <a16:creationId xmlns:a16="http://schemas.microsoft.com/office/drawing/2014/main" id="{F41315D9-4DD6-4612-A2A9-443175861F3C}"/>
                      </a:ext>
                    </a:extLst>
                  </p:cNvPr>
                  <p:cNvGrpSpPr>
                    <a:grpSpLocks/>
                  </p:cNvGrpSpPr>
                  <p:nvPr/>
                </p:nvGrpSpPr>
                <p:grpSpPr bwMode="auto">
                  <a:xfrm>
                    <a:off x="3168" y="1008"/>
                    <a:ext cx="484" cy="2448"/>
                    <a:chOff x="2256" y="864"/>
                    <a:chExt cx="532" cy="2448"/>
                  </a:xfrm>
                </p:grpSpPr>
                <p:sp>
                  <p:nvSpPr>
                    <p:cNvPr id="194" name="Freeform 1273">
                      <a:extLst>
                        <a:ext uri="{FF2B5EF4-FFF2-40B4-BE49-F238E27FC236}">
                          <a16:creationId xmlns:a16="http://schemas.microsoft.com/office/drawing/2014/main" id="{393836B6-B802-48FD-839D-8D071D7037AC}"/>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5" name="Freeform 1274">
                      <a:extLst>
                        <a:ext uri="{FF2B5EF4-FFF2-40B4-BE49-F238E27FC236}">
                          <a16:creationId xmlns:a16="http://schemas.microsoft.com/office/drawing/2014/main" id="{40F0D147-8F7B-4D9F-90A7-A8F35E805C0C}"/>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92" name="Freeform 1275">
                    <a:extLst>
                      <a:ext uri="{FF2B5EF4-FFF2-40B4-BE49-F238E27FC236}">
                        <a16:creationId xmlns:a16="http://schemas.microsoft.com/office/drawing/2014/main" id="{BA571080-5FF5-4A29-B9D4-F554ED6511C1}"/>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3" name="Freeform 1276">
                    <a:extLst>
                      <a:ext uri="{FF2B5EF4-FFF2-40B4-BE49-F238E27FC236}">
                        <a16:creationId xmlns:a16="http://schemas.microsoft.com/office/drawing/2014/main" id="{F440A289-E727-4CC5-AFC0-947127098C8B}"/>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0" name="Line 1277">
                  <a:extLst>
                    <a:ext uri="{FF2B5EF4-FFF2-40B4-BE49-F238E27FC236}">
                      <a16:creationId xmlns:a16="http://schemas.microsoft.com/office/drawing/2014/main" id="{A29944E7-DB5B-429A-AA68-0B02A96DC8B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7" name="AutoShape 1278">
                <a:extLst>
                  <a:ext uri="{FF2B5EF4-FFF2-40B4-BE49-F238E27FC236}">
                    <a16:creationId xmlns:a16="http://schemas.microsoft.com/office/drawing/2014/main" id="{73C16416-48A3-424B-979D-2E75597928C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88" name="Line 1279">
                <a:extLst>
                  <a:ext uri="{FF2B5EF4-FFF2-40B4-BE49-F238E27FC236}">
                    <a16:creationId xmlns:a16="http://schemas.microsoft.com/office/drawing/2014/main" id="{4FDCCA9E-254F-4394-9460-126DB066FD2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96" name="Group 1267">
            <a:extLst>
              <a:ext uri="{FF2B5EF4-FFF2-40B4-BE49-F238E27FC236}">
                <a16:creationId xmlns:a16="http://schemas.microsoft.com/office/drawing/2014/main" id="{6C1E2EDD-169C-4CF8-BA3F-FFC2828B37C8}"/>
              </a:ext>
            </a:extLst>
          </p:cNvPr>
          <p:cNvGrpSpPr>
            <a:grpSpLocks/>
          </p:cNvGrpSpPr>
          <p:nvPr/>
        </p:nvGrpSpPr>
        <p:grpSpPr bwMode="auto">
          <a:xfrm rot="16361537" flipV="1">
            <a:off x="5999698" y="3956616"/>
            <a:ext cx="371475" cy="550862"/>
            <a:chOff x="2820" y="264"/>
            <a:chExt cx="420" cy="1452"/>
          </a:xfrm>
        </p:grpSpPr>
        <p:sp>
          <p:nvSpPr>
            <p:cNvPr id="197" name="Line 1268">
              <a:extLst>
                <a:ext uri="{FF2B5EF4-FFF2-40B4-BE49-F238E27FC236}">
                  <a16:creationId xmlns:a16="http://schemas.microsoft.com/office/drawing/2014/main" id="{88790049-4DB9-4055-B186-0606711040E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98" name="Group 1269">
              <a:extLst>
                <a:ext uri="{FF2B5EF4-FFF2-40B4-BE49-F238E27FC236}">
                  <a16:creationId xmlns:a16="http://schemas.microsoft.com/office/drawing/2014/main" id="{B57A5E9D-AF80-4992-9F6E-072EFD0B2A93}"/>
                </a:ext>
              </a:extLst>
            </p:cNvPr>
            <p:cNvGrpSpPr>
              <a:grpSpLocks/>
            </p:cNvGrpSpPr>
            <p:nvPr/>
          </p:nvGrpSpPr>
          <p:grpSpPr bwMode="auto">
            <a:xfrm>
              <a:off x="2940" y="264"/>
              <a:ext cx="300" cy="1452"/>
              <a:chOff x="2940" y="264"/>
              <a:chExt cx="300" cy="1452"/>
            </a:xfrm>
          </p:grpSpPr>
          <p:grpSp>
            <p:nvGrpSpPr>
              <p:cNvPr id="199" name="Group 1270">
                <a:extLst>
                  <a:ext uri="{FF2B5EF4-FFF2-40B4-BE49-F238E27FC236}">
                    <a16:creationId xmlns:a16="http://schemas.microsoft.com/office/drawing/2014/main" id="{FAE7200B-8BA2-4D8A-93A1-136977CD69B1}"/>
                  </a:ext>
                </a:extLst>
              </p:cNvPr>
              <p:cNvGrpSpPr>
                <a:grpSpLocks/>
              </p:cNvGrpSpPr>
              <p:nvPr/>
            </p:nvGrpSpPr>
            <p:grpSpPr bwMode="auto">
              <a:xfrm>
                <a:off x="2940" y="264"/>
                <a:ext cx="252" cy="1368"/>
                <a:chOff x="3024" y="732"/>
                <a:chExt cx="252" cy="1368"/>
              </a:xfrm>
            </p:grpSpPr>
            <p:grpSp>
              <p:nvGrpSpPr>
                <p:cNvPr id="202" name="Group 1271">
                  <a:extLst>
                    <a:ext uri="{FF2B5EF4-FFF2-40B4-BE49-F238E27FC236}">
                      <a16:creationId xmlns:a16="http://schemas.microsoft.com/office/drawing/2014/main" id="{A417A449-A713-45CF-817E-229DFEBDB0DA}"/>
                    </a:ext>
                  </a:extLst>
                </p:cNvPr>
                <p:cNvGrpSpPr>
                  <a:grpSpLocks/>
                </p:cNvGrpSpPr>
                <p:nvPr/>
              </p:nvGrpSpPr>
              <p:grpSpPr bwMode="auto">
                <a:xfrm>
                  <a:off x="3024" y="732"/>
                  <a:ext cx="252" cy="1368"/>
                  <a:chOff x="3168" y="1008"/>
                  <a:chExt cx="484" cy="2448"/>
                </a:xfrm>
              </p:grpSpPr>
              <p:grpSp>
                <p:nvGrpSpPr>
                  <p:cNvPr id="204" name="Group 1272">
                    <a:extLst>
                      <a:ext uri="{FF2B5EF4-FFF2-40B4-BE49-F238E27FC236}">
                        <a16:creationId xmlns:a16="http://schemas.microsoft.com/office/drawing/2014/main" id="{8EAD5419-0A75-4A3C-8642-EE2BD1FCD0C3}"/>
                      </a:ext>
                    </a:extLst>
                  </p:cNvPr>
                  <p:cNvGrpSpPr>
                    <a:grpSpLocks/>
                  </p:cNvGrpSpPr>
                  <p:nvPr/>
                </p:nvGrpSpPr>
                <p:grpSpPr bwMode="auto">
                  <a:xfrm>
                    <a:off x="3168" y="1008"/>
                    <a:ext cx="484" cy="2448"/>
                    <a:chOff x="2256" y="864"/>
                    <a:chExt cx="532" cy="2448"/>
                  </a:xfrm>
                </p:grpSpPr>
                <p:sp>
                  <p:nvSpPr>
                    <p:cNvPr id="207" name="Freeform 1273">
                      <a:extLst>
                        <a:ext uri="{FF2B5EF4-FFF2-40B4-BE49-F238E27FC236}">
                          <a16:creationId xmlns:a16="http://schemas.microsoft.com/office/drawing/2014/main" id="{93494B8A-A11B-4593-925A-181B2F813F60}"/>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08" name="Freeform 1274">
                      <a:extLst>
                        <a:ext uri="{FF2B5EF4-FFF2-40B4-BE49-F238E27FC236}">
                          <a16:creationId xmlns:a16="http://schemas.microsoft.com/office/drawing/2014/main" id="{4A33D10E-45D4-40BA-8933-04D2A8551F38}"/>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05" name="Freeform 1275">
                    <a:extLst>
                      <a:ext uri="{FF2B5EF4-FFF2-40B4-BE49-F238E27FC236}">
                        <a16:creationId xmlns:a16="http://schemas.microsoft.com/office/drawing/2014/main" id="{4402A1DA-DAA6-4C8C-9CBE-A61FCFCEB13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06" name="Freeform 1276">
                    <a:extLst>
                      <a:ext uri="{FF2B5EF4-FFF2-40B4-BE49-F238E27FC236}">
                        <a16:creationId xmlns:a16="http://schemas.microsoft.com/office/drawing/2014/main" id="{1DFCBFBC-C7B6-4F78-8FC4-C1CF3B8F4C7E}"/>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3" name="Line 1277">
                  <a:extLst>
                    <a:ext uri="{FF2B5EF4-FFF2-40B4-BE49-F238E27FC236}">
                      <a16:creationId xmlns:a16="http://schemas.microsoft.com/office/drawing/2014/main" id="{00B2DED8-F9E0-4426-9B1F-7A0B2582D4F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00" name="AutoShape 1278">
                <a:extLst>
                  <a:ext uri="{FF2B5EF4-FFF2-40B4-BE49-F238E27FC236}">
                    <a16:creationId xmlns:a16="http://schemas.microsoft.com/office/drawing/2014/main" id="{9C65F97B-3466-462C-92F2-EC419C6C2B48}"/>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201" name="Line 1279">
                <a:extLst>
                  <a:ext uri="{FF2B5EF4-FFF2-40B4-BE49-F238E27FC236}">
                    <a16:creationId xmlns:a16="http://schemas.microsoft.com/office/drawing/2014/main" id="{7DC7A73A-D649-4A0D-8CD0-F4450BE1170D}"/>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09" name="Group 575">
            <a:extLst>
              <a:ext uri="{FF2B5EF4-FFF2-40B4-BE49-F238E27FC236}">
                <a16:creationId xmlns:a16="http://schemas.microsoft.com/office/drawing/2014/main" id="{BCCB8D87-66A6-49A3-8B71-92A575D37394}"/>
              </a:ext>
            </a:extLst>
          </p:cNvPr>
          <p:cNvGrpSpPr>
            <a:grpSpLocks/>
          </p:cNvGrpSpPr>
          <p:nvPr/>
        </p:nvGrpSpPr>
        <p:grpSpPr bwMode="auto">
          <a:xfrm rot="10800000">
            <a:off x="6299518" y="1974123"/>
            <a:ext cx="311150" cy="490537"/>
            <a:chOff x="2820" y="264"/>
            <a:chExt cx="420" cy="1452"/>
          </a:xfrm>
        </p:grpSpPr>
        <p:sp>
          <p:nvSpPr>
            <p:cNvPr id="210" name="Line 576">
              <a:extLst>
                <a:ext uri="{FF2B5EF4-FFF2-40B4-BE49-F238E27FC236}">
                  <a16:creationId xmlns:a16="http://schemas.microsoft.com/office/drawing/2014/main" id="{1305E17A-1BCD-47CE-889C-F5191012EFC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11" name="Group 577">
              <a:extLst>
                <a:ext uri="{FF2B5EF4-FFF2-40B4-BE49-F238E27FC236}">
                  <a16:creationId xmlns:a16="http://schemas.microsoft.com/office/drawing/2014/main" id="{B744B2B0-FD4B-4639-A3CD-ABD1E3679C62}"/>
                </a:ext>
              </a:extLst>
            </p:cNvPr>
            <p:cNvGrpSpPr>
              <a:grpSpLocks/>
            </p:cNvGrpSpPr>
            <p:nvPr/>
          </p:nvGrpSpPr>
          <p:grpSpPr bwMode="auto">
            <a:xfrm>
              <a:off x="2940" y="264"/>
              <a:ext cx="300" cy="1452"/>
              <a:chOff x="2940" y="264"/>
              <a:chExt cx="300" cy="1452"/>
            </a:xfrm>
          </p:grpSpPr>
          <p:grpSp>
            <p:nvGrpSpPr>
              <p:cNvPr id="212" name="Group 578">
                <a:extLst>
                  <a:ext uri="{FF2B5EF4-FFF2-40B4-BE49-F238E27FC236}">
                    <a16:creationId xmlns:a16="http://schemas.microsoft.com/office/drawing/2014/main" id="{D539FE83-FAE7-45FE-968D-09B28382106E}"/>
                  </a:ext>
                </a:extLst>
              </p:cNvPr>
              <p:cNvGrpSpPr>
                <a:grpSpLocks/>
              </p:cNvGrpSpPr>
              <p:nvPr/>
            </p:nvGrpSpPr>
            <p:grpSpPr bwMode="auto">
              <a:xfrm>
                <a:off x="2940" y="264"/>
                <a:ext cx="252" cy="1368"/>
                <a:chOff x="3024" y="732"/>
                <a:chExt cx="252" cy="1368"/>
              </a:xfrm>
            </p:grpSpPr>
            <p:grpSp>
              <p:nvGrpSpPr>
                <p:cNvPr id="215" name="Group 579">
                  <a:extLst>
                    <a:ext uri="{FF2B5EF4-FFF2-40B4-BE49-F238E27FC236}">
                      <a16:creationId xmlns:a16="http://schemas.microsoft.com/office/drawing/2014/main" id="{AB997703-F374-4336-B737-6232CBFF34CC}"/>
                    </a:ext>
                  </a:extLst>
                </p:cNvPr>
                <p:cNvGrpSpPr>
                  <a:grpSpLocks/>
                </p:cNvGrpSpPr>
                <p:nvPr/>
              </p:nvGrpSpPr>
              <p:grpSpPr bwMode="auto">
                <a:xfrm>
                  <a:off x="3024" y="732"/>
                  <a:ext cx="252" cy="1368"/>
                  <a:chOff x="3168" y="1008"/>
                  <a:chExt cx="484" cy="2448"/>
                </a:xfrm>
              </p:grpSpPr>
              <p:grpSp>
                <p:nvGrpSpPr>
                  <p:cNvPr id="217" name="Group 580">
                    <a:extLst>
                      <a:ext uri="{FF2B5EF4-FFF2-40B4-BE49-F238E27FC236}">
                        <a16:creationId xmlns:a16="http://schemas.microsoft.com/office/drawing/2014/main" id="{BF776044-1AF9-4D3A-9654-FC45A11EBA50}"/>
                      </a:ext>
                    </a:extLst>
                  </p:cNvPr>
                  <p:cNvGrpSpPr>
                    <a:grpSpLocks/>
                  </p:cNvGrpSpPr>
                  <p:nvPr/>
                </p:nvGrpSpPr>
                <p:grpSpPr bwMode="auto">
                  <a:xfrm>
                    <a:off x="3168" y="1008"/>
                    <a:ext cx="484" cy="2448"/>
                    <a:chOff x="2256" y="864"/>
                    <a:chExt cx="532" cy="2448"/>
                  </a:xfrm>
                </p:grpSpPr>
                <p:sp>
                  <p:nvSpPr>
                    <p:cNvPr id="220" name="Freeform 581">
                      <a:extLst>
                        <a:ext uri="{FF2B5EF4-FFF2-40B4-BE49-F238E27FC236}">
                          <a16:creationId xmlns:a16="http://schemas.microsoft.com/office/drawing/2014/main" id="{29C5C71A-8EFA-4C40-BADD-9EC97DEA687C}"/>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21" name="Freeform 582">
                      <a:extLst>
                        <a:ext uri="{FF2B5EF4-FFF2-40B4-BE49-F238E27FC236}">
                          <a16:creationId xmlns:a16="http://schemas.microsoft.com/office/drawing/2014/main" id="{D8A2DCA8-BE04-40E6-8D07-908CE7429383}"/>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18" name="Freeform 583">
                    <a:extLst>
                      <a:ext uri="{FF2B5EF4-FFF2-40B4-BE49-F238E27FC236}">
                        <a16:creationId xmlns:a16="http://schemas.microsoft.com/office/drawing/2014/main" id="{9ABC4D84-712D-404E-AC65-B8FC06F1AEEA}"/>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19" name="Freeform 584">
                    <a:extLst>
                      <a:ext uri="{FF2B5EF4-FFF2-40B4-BE49-F238E27FC236}">
                        <a16:creationId xmlns:a16="http://schemas.microsoft.com/office/drawing/2014/main" id="{743766EA-4372-40CE-9120-F087B1BCED0F}"/>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16" name="Line 585">
                  <a:extLst>
                    <a:ext uri="{FF2B5EF4-FFF2-40B4-BE49-F238E27FC236}">
                      <a16:creationId xmlns:a16="http://schemas.microsoft.com/office/drawing/2014/main" id="{0122BCFB-A835-4BB2-A14A-59390579745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13" name="AutoShape 586">
                <a:extLst>
                  <a:ext uri="{FF2B5EF4-FFF2-40B4-BE49-F238E27FC236}">
                    <a16:creationId xmlns:a16="http://schemas.microsoft.com/office/drawing/2014/main" id="{7BE7B036-553E-4928-8983-F2142C94C03E}"/>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14" name="Line 587">
                <a:extLst>
                  <a:ext uri="{FF2B5EF4-FFF2-40B4-BE49-F238E27FC236}">
                    <a16:creationId xmlns:a16="http://schemas.microsoft.com/office/drawing/2014/main" id="{C80416CB-D809-45BF-8967-D4AB086FB6A6}"/>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22" name="Group 575">
            <a:extLst>
              <a:ext uri="{FF2B5EF4-FFF2-40B4-BE49-F238E27FC236}">
                <a16:creationId xmlns:a16="http://schemas.microsoft.com/office/drawing/2014/main" id="{82A4E1A5-ACF0-4161-BA51-EEF89A7D02A8}"/>
              </a:ext>
            </a:extLst>
          </p:cNvPr>
          <p:cNvGrpSpPr>
            <a:grpSpLocks/>
          </p:cNvGrpSpPr>
          <p:nvPr/>
        </p:nvGrpSpPr>
        <p:grpSpPr bwMode="auto">
          <a:xfrm rot="11067463" flipH="1">
            <a:off x="6275462" y="2998235"/>
            <a:ext cx="311150" cy="490537"/>
            <a:chOff x="2820" y="264"/>
            <a:chExt cx="420" cy="1452"/>
          </a:xfrm>
        </p:grpSpPr>
        <p:sp>
          <p:nvSpPr>
            <p:cNvPr id="223" name="Line 576">
              <a:extLst>
                <a:ext uri="{FF2B5EF4-FFF2-40B4-BE49-F238E27FC236}">
                  <a16:creationId xmlns:a16="http://schemas.microsoft.com/office/drawing/2014/main" id="{192EACBE-12D2-4BB2-99A3-E6CF9B8FC772}"/>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24" name="Group 577">
              <a:extLst>
                <a:ext uri="{FF2B5EF4-FFF2-40B4-BE49-F238E27FC236}">
                  <a16:creationId xmlns:a16="http://schemas.microsoft.com/office/drawing/2014/main" id="{8237EB38-9839-4C4D-9D22-064E4D281B33}"/>
                </a:ext>
              </a:extLst>
            </p:cNvPr>
            <p:cNvGrpSpPr>
              <a:grpSpLocks/>
            </p:cNvGrpSpPr>
            <p:nvPr/>
          </p:nvGrpSpPr>
          <p:grpSpPr bwMode="auto">
            <a:xfrm>
              <a:off x="2940" y="264"/>
              <a:ext cx="300" cy="1452"/>
              <a:chOff x="2940" y="264"/>
              <a:chExt cx="300" cy="1452"/>
            </a:xfrm>
          </p:grpSpPr>
          <p:grpSp>
            <p:nvGrpSpPr>
              <p:cNvPr id="225" name="Group 578">
                <a:extLst>
                  <a:ext uri="{FF2B5EF4-FFF2-40B4-BE49-F238E27FC236}">
                    <a16:creationId xmlns:a16="http://schemas.microsoft.com/office/drawing/2014/main" id="{BAD7DDF3-4523-45CD-B962-2674CA307EB8}"/>
                  </a:ext>
                </a:extLst>
              </p:cNvPr>
              <p:cNvGrpSpPr>
                <a:grpSpLocks/>
              </p:cNvGrpSpPr>
              <p:nvPr/>
            </p:nvGrpSpPr>
            <p:grpSpPr bwMode="auto">
              <a:xfrm>
                <a:off x="2940" y="264"/>
                <a:ext cx="252" cy="1368"/>
                <a:chOff x="3024" y="732"/>
                <a:chExt cx="252" cy="1368"/>
              </a:xfrm>
            </p:grpSpPr>
            <p:grpSp>
              <p:nvGrpSpPr>
                <p:cNvPr id="228" name="Group 579">
                  <a:extLst>
                    <a:ext uri="{FF2B5EF4-FFF2-40B4-BE49-F238E27FC236}">
                      <a16:creationId xmlns:a16="http://schemas.microsoft.com/office/drawing/2014/main" id="{59F0D812-1B99-4A64-81DA-46578C0B905E}"/>
                    </a:ext>
                  </a:extLst>
                </p:cNvPr>
                <p:cNvGrpSpPr>
                  <a:grpSpLocks/>
                </p:cNvGrpSpPr>
                <p:nvPr/>
              </p:nvGrpSpPr>
              <p:grpSpPr bwMode="auto">
                <a:xfrm>
                  <a:off x="3024" y="732"/>
                  <a:ext cx="252" cy="1368"/>
                  <a:chOff x="3168" y="1008"/>
                  <a:chExt cx="484" cy="2448"/>
                </a:xfrm>
              </p:grpSpPr>
              <p:grpSp>
                <p:nvGrpSpPr>
                  <p:cNvPr id="230" name="Group 580">
                    <a:extLst>
                      <a:ext uri="{FF2B5EF4-FFF2-40B4-BE49-F238E27FC236}">
                        <a16:creationId xmlns:a16="http://schemas.microsoft.com/office/drawing/2014/main" id="{A63E2B08-1725-492F-9F42-A9744E7878CC}"/>
                      </a:ext>
                    </a:extLst>
                  </p:cNvPr>
                  <p:cNvGrpSpPr>
                    <a:grpSpLocks/>
                  </p:cNvGrpSpPr>
                  <p:nvPr/>
                </p:nvGrpSpPr>
                <p:grpSpPr bwMode="auto">
                  <a:xfrm>
                    <a:off x="3168" y="1008"/>
                    <a:ext cx="484" cy="2448"/>
                    <a:chOff x="2256" y="864"/>
                    <a:chExt cx="532" cy="2448"/>
                  </a:xfrm>
                </p:grpSpPr>
                <p:sp>
                  <p:nvSpPr>
                    <p:cNvPr id="233" name="Freeform 581">
                      <a:extLst>
                        <a:ext uri="{FF2B5EF4-FFF2-40B4-BE49-F238E27FC236}">
                          <a16:creationId xmlns:a16="http://schemas.microsoft.com/office/drawing/2014/main" id="{BAB411DF-FB12-443B-9E47-3979992CDBC0}"/>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34" name="Freeform 582">
                      <a:extLst>
                        <a:ext uri="{FF2B5EF4-FFF2-40B4-BE49-F238E27FC236}">
                          <a16:creationId xmlns:a16="http://schemas.microsoft.com/office/drawing/2014/main" id="{A086654F-2AA2-41B3-816E-4D87A0835723}"/>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31" name="Freeform 583">
                    <a:extLst>
                      <a:ext uri="{FF2B5EF4-FFF2-40B4-BE49-F238E27FC236}">
                        <a16:creationId xmlns:a16="http://schemas.microsoft.com/office/drawing/2014/main" id="{51B0A6C9-6E69-4716-A0DE-FF66878D68E9}"/>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32" name="Freeform 584">
                    <a:extLst>
                      <a:ext uri="{FF2B5EF4-FFF2-40B4-BE49-F238E27FC236}">
                        <a16:creationId xmlns:a16="http://schemas.microsoft.com/office/drawing/2014/main" id="{6E67D783-1D78-4FFA-935B-817A837E614F}"/>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29" name="Line 585">
                  <a:extLst>
                    <a:ext uri="{FF2B5EF4-FFF2-40B4-BE49-F238E27FC236}">
                      <a16:creationId xmlns:a16="http://schemas.microsoft.com/office/drawing/2014/main" id="{8190E0C1-A0F1-4EEC-A9D8-8417C5F4BC6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26" name="AutoShape 586">
                <a:extLst>
                  <a:ext uri="{FF2B5EF4-FFF2-40B4-BE49-F238E27FC236}">
                    <a16:creationId xmlns:a16="http://schemas.microsoft.com/office/drawing/2014/main" id="{1F1690A6-2078-4868-AF34-AB631B5C44F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27" name="Line 587">
                <a:extLst>
                  <a:ext uri="{FF2B5EF4-FFF2-40B4-BE49-F238E27FC236}">
                    <a16:creationId xmlns:a16="http://schemas.microsoft.com/office/drawing/2014/main" id="{F1A27578-F1E1-41D5-90F7-7563DF08F32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235" name="Group 575">
            <a:extLst>
              <a:ext uri="{FF2B5EF4-FFF2-40B4-BE49-F238E27FC236}">
                <a16:creationId xmlns:a16="http://schemas.microsoft.com/office/drawing/2014/main" id="{85DA5FBE-FAB5-4741-8C03-F0CD57F404A2}"/>
              </a:ext>
            </a:extLst>
          </p:cNvPr>
          <p:cNvGrpSpPr>
            <a:grpSpLocks/>
          </p:cNvGrpSpPr>
          <p:nvPr/>
        </p:nvGrpSpPr>
        <p:grpSpPr bwMode="auto">
          <a:xfrm rot="21375815">
            <a:off x="7491276" y="1997251"/>
            <a:ext cx="311150" cy="490537"/>
            <a:chOff x="2820" y="264"/>
            <a:chExt cx="420" cy="1452"/>
          </a:xfrm>
        </p:grpSpPr>
        <p:sp>
          <p:nvSpPr>
            <p:cNvPr id="236" name="Line 576">
              <a:extLst>
                <a:ext uri="{FF2B5EF4-FFF2-40B4-BE49-F238E27FC236}">
                  <a16:creationId xmlns:a16="http://schemas.microsoft.com/office/drawing/2014/main" id="{D7B4D2F8-2A20-4FD6-A67B-C41CBFA7782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37" name="Group 577">
              <a:extLst>
                <a:ext uri="{FF2B5EF4-FFF2-40B4-BE49-F238E27FC236}">
                  <a16:creationId xmlns:a16="http://schemas.microsoft.com/office/drawing/2014/main" id="{8A5DF6F4-95B5-4C48-87D5-19D62CA3EF93}"/>
                </a:ext>
              </a:extLst>
            </p:cNvPr>
            <p:cNvGrpSpPr>
              <a:grpSpLocks/>
            </p:cNvGrpSpPr>
            <p:nvPr/>
          </p:nvGrpSpPr>
          <p:grpSpPr bwMode="auto">
            <a:xfrm>
              <a:off x="2940" y="264"/>
              <a:ext cx="300" cy="1452"/>
              <a:chOff x="2940" y="264"/>
              <a:chExt cx="300" cy="1452"/>
            </a:xfrm>
          </p:grpSpPr>
          <p:grpSp>
            <p:nvGrpSpPr>
              <p:cNvPr id="238" name="Group 578">
                <a:extLst>
                  <a:ext uri="{FF2B5EF4-FFF2-40B4-BE49-F238E27FC236}">
                    <a16:creationId xmlns:a16="http://schemas.microsoft.com/office/drawing/2014/main" id="{39F97CE0-82CF-491A-9865-DBA1A61D5DB0}"/>
                  </a:ext>
                </a:extLst>
              </p:cNvPr>
              <p:cNvGrpSpPr>
                <a:grpSpLocks/>
              </p:cNvGrpSpPr>
              <p:nvPr/>
            </p:nvGrpSpPr>
            <p:grpSpPr bwMode="auto">
              <a:xfrm>
                <a:off x="2940" y="264"/>
                <a:ext cx="252" cy="1368"/>
                <a:chOff x="3024" y="732"/>
                <a:chExt cx="252" cy="1368"/>
              </a:xfrm>
            </p:grpSpPr>
            <p:grpSp>
              <p:nvGrpSpPr>
                <p:cNvPr id="241" name="Group 579">
                  <a:extLst>
                    <a:ext uri="{FF2B5EF4-FFF2-40B4-BE49-F238E27FC236}">
                      <a16:creationId xmlns:a16="http://schemas.microsoft.com/office/drawing/2014/main" id="{CB5F05A4-F871-45DF-ADE9-C97E5887F5D6}"/>
                    </a:ext>
                  </a:extLst>
                </p:cNvPr>
                <p:cNvGrpSpPr>
                  <a:grpSpLocks/>
                </p:cNvGrpSpPr>
                <p:nvPr/>
              </p:nvGrpSpPr>
              <p:grpSpPr bwMode="auto">
                <a:xfrm>
                  <a:off x="3024" y="732"/>
                  <a:ext cx="252" cy="1368"/>
                  <a:chOff x="3168" y="1008"/>
                  <a:chExt cx="484" cy="2448"/>
                </a:xfrm>
              </p:grpSpPr>
              <p:grpSp>
                <p:nvGrpSpPr>
                  <p:cNvPr id="243" name="Group 580">
                    <a:extLst>
                      <a:ext uri="{FF2B5EF4-FFF2-40B4-BE49-F238E27FC236}">
                        <a16:creationId xmlns:a16="http://schemas.microsoft.com/office/drawing/2014/main" id="{8CD57D37-97A8-4FD7-976F-3C31F90F50F8}"/>
                      </a:ext>
                    </a:extLst>
                  </p:cNvPr>
                  <p:cNvGrpSpPr>
                    <a:grpSpLocks/>
                  </p:cNvGrpSpPr>
                  <p:nvPr/>
                </p:nvGrpSpPr>
                <p:grpSpPr bwMode="auto">
                  <a:xfrm>
                    <a:off x="3168" y="1008"/>
                    <a:ext cx="484" cy="2448"/>
                    <a:chOff x="2256" y="864"/>
                    <a:chExt cx="532" cy="2448"/>
                  </a:xfrm>
                </p:grpSpPr>
                <p:sp>
                  <p:nvSpPr>
                    <p:cNvPr id="246" name="Freeform 581">
                      <a:extLst>
                        <a:ext uri="{FF2B5EF4-FFF2-40B4-BE49-F238E27FC236}">
                          <a16:creationId xmlns:a16="http://schemas.microsoft.com/office/drawing/2014/main" id="{1D120CB4-C3E9-4232-9934-E641BC71DA09}"/>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47" name="Freeform 582">
                      <a:extLst>
                        <a:ext uri="{FF2B5EF4-FFF2-40B4-BE49-F238E27FC236}">
                          <a16:creationId xmlns:a16="http://schemas.microsoft.com/office/drawing/2014/main" id="{5019D0E5-F00C-4F72-865B-987A977A5441}"/>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44" name="Freeform 583">
                    <a:extLst>
                      <a:ext uri="{FF2B5EF4-FFF2-40B4-BE49-F238E27FC236}">
                        <a16:creationId xmlns:a16="http://schemas.microsoft.com/office/drawing/2014/main" id="{A8E92AF3-03D5-42C0-9FBD-F4BF9D8B4A9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45" name="Freeform 584">
                    <a:extLst>
                      <a:ext uri="{FF2B5EF4-FFF2-40B4-BE49-F238E27FC236}">
                        <a16:creationId xmlns:a16="http://schemas.microsoft.com/office/drawing/2014/main" id="{8203BE65-63DD-4CF6-82C5-9DE15C84DA41}"/>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42" name="Line 585">
                  <a:extLst>
                    <a:ext uri="{FF2B5EF4-FFF2-40B4-BE49-F238E27FC236}">
                      <a16:creationId xmlns:a16="http://schemas.microsoft.com/office/drawing/2014/main" id="{2AB1E6DD-0789-49E6-B622-F1C784C7E160}"/>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39" name="AutoShape 586">
                <a:extLst>
                  <a:ext uri="{FF2B5EF4-FFF2-40B4-BE49-F238E27FC236}">
                    <a16:creationId xmlns:a16="http://schemas.microsoft.com/office/drawing/2014/main" id="{442774A2-435A-4D74-9A74-FBB57EF5559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40" name="Line 587">
                <a:extLst>
                  <a:ext uri="{FF2B5EF4-FFF2-40B4-BE49-F238E27FC236}">
                    <a16:creationId xmlns:a16="http://schemas.microsoft.com/office/drawing/2014/main" id="{C25E08B2-3B4B-4C4A-8561-A8E1A576920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6" name="Gruppieren 5">
            <a:extLst>
              <a:ext uri="{FF2B5EF4-FFF2-40B4-BE49-F238E27FC236}">
                <a16:creationId xmlns:a16="http://schemas.microsoft.com/office/drawing/2014/main" id="{333A121F-68F5-44F8-B224-977240B9E4C7}"/>
              </a:ext>
            </a:extLst>
          </p:cNvPr>
          <p:cNvGrpSpPr/>
          <p:nvPr/>
        </p:nvGrpSpPr>
        <p:grpSpPr>
          <a:xfrm>
            <a:off x="7247212" y="1994147"/>
            <a:ext cx="766488" cy="1018431"/>
            <a:chOff x="7247212" y="1994147"/>
            <a:chExt cx="766488" cy="1018431"/>
          </a:xfrm>
        </p:grpSpPr>
        <p:grpSp>
          <p:nvGrpSpPr>
            <p:cNvPr id="248" name="Group 628">
              <a:extLst>
                <a:ext uri="{FF2B5EF4-FFF2-40B4-BE49-F238E27FC236}">
                  <a16:creationId xmlns:a16="http://schemas.microsoft.com/office/drawing/2014/main" id="{D02A64C0-4CE2-4BBB-B0CF-54C7CAD353A6}"/>
                </a:ext>
              </a:extLst>
            </p:cNvPr>
            <p:cNvGrpSpPr>
              <a:grpSpLocks/>
            </p:cNvGrpSpPr>
            <p:nvPr/>
          </p:nvGrpSpPr>
          <p:grpSpPr bwMode="auto">
            <a:xfrm rot="14172173" flipH="1">
              <a:off x="7053271" y="2265537"/>
              <a:ext cx="954008" cy="411228"/>
              <a:chOff x="4875" y="7237"/>
              <a:chExt cx="4230" cy="1883"/>
            </a:xfrm>
          </p:grpSpPr>
          <p:sp>
            <p:nvSpPr>
              <p:cNvPr id="249" name="Arc 629">
                <a:extLst>
                  <a:ext uri="{FF2B5EF4-FFF2-40B4-BE49-F238E27FC236}">
                    <a16:creationId xmlns:a16="http://schemas.microsoft.com/office/drawing/2014/main" id="{E8DC0425-DC24-4352-82F0-BDFEBEA5704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0" name="AutoShape 630">
                <a:extLst>
                  <a:ext uri="{FF2B5EF4-FFF2-40B4-BE49-F238E27FC236}">
                    <a16:creationId xmlns:a16="http://schemas.microsoft.com/office/drawing/2014/main" id="{BFCA54FC-05B7-4FAB-9523-04DC57E74ECF}"/>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251" name="Group 628">
              <a:extLst>
                <a:ext uri="{FF2B5EF4-FFF2-40B4-BE49-F238E27FC236}">
                  <a16:creationId xmlns:a16="http://schemas.microsoft.com/office/drawing/2014/main" id="{7C0A8E0E-CDD7-4949-B5F1-1C191E77F62B}"/>
                </a:ext>
              </a:extLst>
            </p:cNvPr>
            <p:cNvGrpSpPr>
              <a:grpSpLocks/>
            </p:cNvGrpSpPr>
            <p:nvPr/>
          </p:nvGrpSpPr>
          <p:grpSpPr bwMode="auto">
            <a:xfrm rot="2487120" flipV="1">
              <a:off x="7247212" y="2666091"/>
              <a:ext cx="733623" cy="262927"/>
              <a:chOff x="4875" y="7237"/>
              <a:chExt cx="4230" cy="1883"/>
            </a:xfrm>
          </p:grpSpPr>
          <p:sp>
            <p:nvSpPr>
              <p:cNvPr id="252" name="Arc 629">
                <a:extLst>
                  <a:ext uri="{FF2B5EF4-FFF2-40B4-BE49-F238E27FC236}">
                    <a16:creationId xmlns:a16="http://schemas.microsoft.com/office/drawing/2014/main" id="{C741ABBF-4282-4DCA-8B30-071409751F2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3" name="AutoShape 630">
                <a:extLst>
                  <a:ext uri="{FF2B5EF4-FFF2-40B4-BE49-F238E27FC236}">
                    <a16:creationId xmlns:a16="http://schemas.microsoft.com/office/drawing/2014/main" id="{35F0B070-F626-432B-B1F5-71775BB57B90}"/>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cxnSp>
          <p:nvCxnSpPr>
            <p:cNvPr id="4" name="Gerader Verbinder 3">
              <a:extLst>
                <a:ext uri="{FF2B5EF4-FFF2-40B4-BE49-F238E27FC236}">
                  <a16:creationId xmlns:a16="http://schemas.microsoft.com/office/drawing/2014/main" id="{8F32CE13-2986-4EFC-ADC4-F21715F710EF}"/>
                </a:ext>
              </a:extLst>
            </p:cNvPr>
            <p:cNvCxnSpPr/>
            <p:nvPr/>
          </p:nvCxnSpPr>
          <p:spPr bwMode="auto">
            <a:xfrm>
              <a:off x="8013700" y="2678946"/>
              <a:ext cx="0" cy="333632"/>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57" name="Group 575">
            <a:extLst>
              <a:ext uri="{FF2B5EF4-FFF2-40B4-BE49-F238E27FC236}">
                <a16:creationId xmlns:a16="http://schemas.microsoft.com/office/drawing/2014/main" id="{777B20E7-B070-4B32-8258-82EE26043633}"/>
              </a:ext>
            </a:extLst>
          </p:cNvPr>
          <p:cNvGrpSpPr>
            <a:grpSpLocks/>
          </p:cNvGrpSpPr>
          <p:nvPr/>
        </p:nvGrpSpPr>
        <p:grpSpPr bwMode="auto">
          <a:xfrm rot="185600" flipH="1">
            <a:off x="7507199" y="3139569"/>
            <a:ext cx="311150" cy="490537"/>
            <a:chOff x="2820" y="264"/>
            <a:chExt cx="420" cy="1452"/>
          </a:xfrm>
        </p:grpSpPr>
        <p:sp>
          <p:nvSpPr>
            <p:cNvPr id="258" name="Line 576">
              <a:extLst>
                <a:ext uri="{FF2B5EF4-FFF2-40B4-BE49-F238E27FC236}">
                  <a16:creationId xmlns:a16="http://schemas.microsoft.com/office/drawing/2014/main" id="{064EFB8E-EF97-44DD-A225-D4B0CA4BFC6E}"/>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259" name="Group 577">
              <a:extLst>
                <a:ext uri="{FF2B5EF4-FFF2-40B4-BE49-F238E27FC236}">
                  <a16:creationId xmlns:a16="http://schemas.microsoft.com/office/drawing/2014/main" id="{68E2D96F-1D9B-4867-BEAD-C1C4ED58F333}"/>
                </a:ext>
              </a:extLst>
            </p:cNvPr>
            <p:cNvGrpSpPr>
              <a:grpSpLocks/>
            </p:cNvGrpSpPr>
            <p:nvPr/>
          </p:nvGrpSpPr>
          <p:grpSpPr bwMode="auto">
            <a:xfrm>
              <a:off x="2940" y="264"/>
              <a:ext cx="300" cy="1452"/>
              <a:chOff x="2940" y="264"/>
              <a:chExt cx="300" cy="1452"/>
            </a:xfrm>
          </p:grpSpPr>
          <p:grpSp>
            <p:nvGrpSpPr>
              <p:cNvPr id="260" name="Group 578">
                <a:extLst>
                  <a:ext uri="{FF2B5EF4-FFF2-40B4-BE49-F238E27FC236}">
                    <a16:creationId xmlns:a16="http://schemas.microsoft.com/office/drawing/2014/main" id="{C27CF260-341C-4D17-B035-E36AF4079C4B}"/>
                  </a:ext>
                </a:extLst>
              </p:cNvPr>
              <p:cNvGrpSpPr>
                <a:grpSpLocks/>
              </p:cNvGrpSpPr>
              <p:nvPr/>
            </p:nvGrpSpPr>
            <p:grpSpPr bwMode="auto">
              <a:xfrm>
                <a:off x="2940" y="264"/>
                <a:ext cx="252" cy="1368"/>
                <a:chOff x="3024" y="732"/>
                <a:chExt cx="252" cy="1368"/>
              </a:xfrm>
            </p:grpSpPr>
            <p:grpSp>
              <p:nvGrpSpPr>
                <p:cNvPr id="263" name="Group 579">
                  <a:extLst>
                    <a:ext uri="{FF2B5EF4-FFF2-40B4-BE49-F238E27FC236}">
                      <a16:creationId xmlns:a16="http://schemas.microsoft.com/office/drawing/2014/main" id="{414E7E40-61E1-4BA3-8283-F88BCC3BEBCD}"/>
                    </a:ext>
                  </a:extLst>
                </p:cNvPr>
                <p:cNvGrpSpPr>
                  <a:grpSpLocks/>
                </p:cNvGrpSpPr>
                <p:nvPr/>
              </p:nvGrpSpPr>
              <p:grpSpPr bwMode="auto">
                <a:xfrm>
                  <a:off x="3024" y="732"/>
                  <a:ext cx="252" cy="1368"/>
                  <a:chOff x="3168" y="1008"/>
                  <a:chExt cx="484" cy="2448"/>
                </a:xfrm>
              </p:grpSpPr>
              <p:grpSp>
                <p:nvGrpSpPr>
                  <p:cNvPr id="265" name="Group 580">
                    <a:extLst>
                      <a:ext uri="{FF2B5EF4-FFF2-40B4-BE49-F238E27FC236}">
                        <a16:creationId xmlns:a16="http://schemas.microsoft.com/office/drawing/2014/main" id="{1F6D5CFB-1071-47E7-A487-17006CF67B5A}"/>
                      </a:ext>
                    </a:extLst>
                  </p:cNvPr>
                  <p:cNvGrpSpPr>
                    <a:grpSpLocks/>
                  </p:cNvGrpSpPr>
                  <p:nvPr/>
                </p:nvGrpSpPr>
                <p:grpSpPr bwMode="auto">
                  <a:xfrm>
                    <a:off x="3168" y="1008"/>
                    <a:ext cx="484" cy="2448"/>
                    <a:chOff x="2256" y="864"/>
                    <a:chExt cx="532" cy="2448"/>
                  </a:xfrm>
                </p:grpSpPr>
                <p:sp>
                  <p:nvSpPr>
                    <p:cNvPr id="268" name="Freeform 581">
                      <a:extLst>
                        <a:ext uri="{FF2B5EF4-FFF2-40B4-BE49-F238E27FC236}">
                          <a16:creationId xmlns:a16="http://schemas.microsoft.com/office/drawing/2014/main" id="{F6740687-4A17-446B-9B38-3E300BDC071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69" name="Freeform 582">
                      <a:extLst>
                        <a:ext uri="{FF2B5EF4-FFF2-40B4-BE49-F238E27FC236}">
                          <a16:creationId xmlns:a16="http://schemas.microsoft.com/office/drawing/2014/main" id="{E6A7B356-2394-4DCB-8FCD-529DA4A1D32B}"/>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66" name="Freeform 583">
                    <a:extLst>
                      <a:ext uri="{FF2B5EF4-FFF2-40B4-BE49-F238E27FC236}">
                        <a16:creationId xmlns:a16="http://schemas.microsoft.com/office/drawing/2014/main" id="{8DCC5E60-030E-4D8C-A38C-D8AEA768119B}"/>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67" name="Freeform 584">
                    <a:extLst>
                      <a:ext uri="{FF2B5EF4-FFF2-40B4-BE49-F238E27FC236}">
                        <a16:creationId xmlns:a16="http://schemas.microsoft.com/office/drawing/2014/main" id="{584DEBDD-96FB-4EA6-9117-20514B5C2D9F}"/>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64" name="Line 585">
                  <a:extLst>
                    <a:ext uri="{FF2B5EF4-FFF2-40B4-BE49-F238E27FC236}">
                      <a16:creationId xmlns:a16="http://schemas.microsoft.com/office/drawing/2014/main" id="{EB64D636-6992-425B-89FD-17C01BB2D76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61" name="AutoShape 586">
                <a:extLst>
                  <a:ext uri="{FF2B5EF4-FFF2-40B4-BE49-F238E27FC236}">
                    <a16:creationId xmlns:a16="http://schemas.microsoft.com/office/drawing/2014/main" id="{F5D935C8-6508-4F99-831A-22A80893A39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62" name="Line 587">
                <a:extLst>
                  <a:ext uri="{FF2B5EF4-FFF2-40B4-BE49-F238E27FC236}">
                    <a16:creationId xmlns:a16="http://schemas.microsoft.com/office/drawing/2014/main" id="{C10D18D2-5099-4ED1-8D32-10F2B23861BE}"/>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270" name="Text Box 1034">
            <a:extLst>
              <a:ext uri="{FF2B5EF4-FFF2-40B4-BE49-F238E27FC236}">
                <a16:creationId xmlns:a16="http://schemas.microsoft.com/office/drawing/2014/main" id="{D0D73A6C-25C6-4E93-9166-F415F455A878}"/>
              </a:ext>
            </a:extLst>
          </p:cNvPr>
          <p:cNvSpPr txBox="1">
            <a:spLocks noChangeArrowheads="1"/>
          </p:cNvSpPr>
          <p:nvPr/>
        </p:nvSpPr>
        <p:spPr bwMode="auto">
          <a:xfrm>
            <a:off x="5128422" y="2600622"/>
            <a:ext cx="1095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½ roll</a:t>
            </a:r>
          </a:p>
        </p:txBody>
      </p:sp>
      <p:sp>
        <p:nvSpPr>
          <p:cNvPr id="271" name="Text Box 1034">
            <a:extLst>
              <a:ext uri="{FF2B5EF4-FFF2-40B4-BE49-F238E27FC236}">
                <a16:creationId xmlns:a16="http://schemas.microsoft.com/office/drawing/2014/main" id="{32BBB9AC-80E5-4A90-874A-B8F646F8E854}"/>
              </a:ext>
            </a:extLst>
          </p:cNvPr>
          <p:cNvSpPr txBox="1">
            <a:spLocks noChangeArrowheads="1"/>
          </p:cNvSpPr>
          <p:nvPr/>
        </p:nvSpPr>
        <p:spPr bwMode="auto">
          <a:xfrm>
            <a:off x="7890890" y="2643759"/>
            <a:ext cx="1095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1 ½ roll</a:t>
            </a:r>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270"/>
                                        </p:tgtEl>
                                        <p:attrNameLst>
                                          <p:attrName>style.visibility</p:attrName>
                                        </p:attrNameLst>
                                      </p:cBhvr>
                                      <p:to>
                                        <p:strVal val="visible"/>
                                      </p:to>
                                    </p:set>
                                    <p:animEffect transition="in" filter="blinds(horizontal)">
                                      <p:cBhvr>
                                        <p:cTn id="7" dur="1000"/>
                                        <p:tgtEl>
                                          <p:spTgt spid="270"/>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271"/>
                                        </p:tgtEl>
                                        <p:attrNameLst>
                                          <p:attrName>style.visibility</p:attrName>
                                        </p:attrNameLst>
                                      </p:cBhvr>
                                      <p:to>
                                        <p:strVal val="visible"/>
                                      </p:to>
                                    </p:set>
                                    <p:animEffect transition="in" filter="blinds(horizontal)">
                                      <p:cBhvr>
                                        <p:cTn id="11" dur="1000"/>
                                        <p:tgtEl>
                                          <p:spTgt spid="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0" grpId="0"/>
      <p:bldP spid="27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1" name="Text Box 8">
            <a:extLst>
              <a:ext uri="{FF2B5EF4-FFF2-40B4-BE49-F238E27FC236}">
                <a16:creationId xmlns:a16="http://schemas.microsoft.com/office/drawing/2014/main" id="{01719A49-8AD8-43C9-8BF6-CCC244D33183}"/>
              </a:ext>
            </a:extLst>
          </p:cNvPr>
          <p:cNvSpPr txBox="1">
            <a:spLocks noChangeArrowheads="1"/>
          </p:cNvSpPr>
          <p:nvPr/>
        </p:nvSpPr>
        <p:spPr bwMode="auto">
          <a:xfrm>
            <a:off x="1608138" y="85725"/>
            <a:ext cx="7292975" cy="911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b="1" dirty="0"/>
              <a:t>F-25.10 </a:t>
            </a:r>
            <a:r>
              <a:rPr lang="en-US" b="1" dirty="0"/>
              <a:t>Push Push Pull Humpty Bump with half roll, one and a 	 half roll.</a:t>
            </a:r>
            <a:r>
              <a:rPr lang="en-US" dirty="0"/>
              <a:t> </a:t>
            </a:r>
            <a:br>
              <a:rPr lang="en-US" dirty="0"/>
            </a:br>
            <a:endParaRPr lang="de-DE" altLang="de-DE" dirty="0"/>
          </a:p>
        </p:txBody>
      </p:sp>
      <p:sp>
        <p:nvSpPr>
          <p:cNvPr id="32772" name="Text Box 340">
            <a:extLst>
              <a:ext uri="{FF2B5EF4-FFF2-40B4-BE49-F238E27FC236}">
                <a16:creationId xmlns:a16="http://schemas.microsoft.com/office/drawing/2014/main" id="{5BBF44EB-C52C-428C-83F5-D848AED1F634}"/>
              </a:ext>
            </a:extLst>
          </p:cNvPr>
          <p:cNvSpPr txBox="1">
            <a:spLocks noChangeArrowheads="1"/>
          </p:cNvSpPr>
          <p:nvPr/>
        </p:nvSpPr>
        <p:spPr bwMode="auto">
          <a:xfrm>
            <a:off x="8013700" y="6515100"/>
            <a:ext cx="9398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F-25.10.02</a:t>
            </a:r>
            <a:endParaRPr lang="de-DE" altLang="de-DE" dirty="0"/>
          </a:p>
        </p:txBody>
      </p:sp>
      <p:sp>
        <p:nvSpPr>
          <p:cNvPr id="142" name="Line 551">
            <a:extLst>
              <a:ext uri="{FF2B5EF4-FFF2-40B4-BE49-F238E27FC236}">
                <a16:creationId xmlns:a16="http://schemas.microsoft.com/office/drawing/2014/main" id="{E42B6625-95FC-4EF5-B631-B01402099D3E}"/>
              </a:ext>
            </a:extLst>
          </p:cNvPr>
          <p:cNvSpPr>
            <a:spLocks noChangeShapeType="1"/>
          </p:cNvSpPr>
          <p:nvPr/>
        </p:nvSpPr>
        <p:spPr bwMode="auto">
          <a:xfrm>
            <a:off x="5282600" y="3979417"/>
            <a:ext cx="376182" cy="15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43" name="Line 552">
            <a:extLst>
              <a:ext uri="{FF2B5EF4-FFF2-40B4-BE49-F238E27FC236}">
                <a16:creationId xmlns:a16="http://schemas.microsoft.com/office/drawing/2014/main" id="{DBFBAC74-0C93-466D-8793-57E3840E569E}"/>
              </a:ext>
            </a:extLst>
          </p:cNvPr>
          <p:cNvSpPr>
            <a:spLocks noChangeShapeType="1"/>
          </p:cNvSpPr>
          <p:nvPr/>
        </p:nvSpPr>
        <p:spPr bwMode="auto">
          <a:xfrm>
            <a:off x="6442041" y="1958839"/>
            <a:ext cx="5365" cy="148489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44" name="Line 553">
            <a:extLst>
              <a:ext uri="{FF2B5EF4-FFF2-40B4-BE49-F238E27FC236}">
                <a16:creationId xmlns:a16="http://schemas.microsoft.com/office/drawing/2014/main" id="{06334C96-96A1-4947-807F-8EF85FFD49B0}"/>
              </a:ext>
            </a:extLst>
          </p:cNvPr>
          <p:cNvSpPr>
            <a:spLocks noChangeShapeType="1"/>
          </p:cNvSpPr>
          <p:nvPr/>
        </p:nvSpPr>
        <p:spPr bwMode="auto">
          <a:xfrm>
            <a:off x="7637781" y="1973122"/>
            <a:ext cx="1588" cy="17172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45" name="Arc 554">
            <a:extLst>
              <a:ext uri="{FF2B5EF4-FFF2-40B4-BE49-F238E27FC236}">
                <a16:creationId xmlns:a16="http://schemas.microsoft.com/office/drawing/2014/main" id="{EF224B98-318A-441D-9EE9-D50AC5CFE9F2}"/>
              </a:ext>
            </a:extLst>
          </p:cNvPr>
          <p:cNvSpPr>
            <a:spLocks/>
          </p:cNvSpPr>
          <p:nvPr/>
        </p:nvSpPr>
        <p:spPr bwMode="auto">
          <a:xfrm rot="10880455" flipV="1">
            <a:off x="6452096" y="1447800"/>
            <a:ext cx="1188861" cy="555476"/>
          </a:xfrm>
          <a:custGeom>
            <a:avLst/>
            <a:gdLst>
              <a:gd name="T0" fmla="*/ 0 w 43134"/>
              <a:gd name="T1" fmla="*/ 0 h 21600"/>
              <a:gd name="T2" fmla="*/ 0 w 43134"/>
              <a:gd name="T3" fmla="*/ 0 h 21600"/>
              <a:gd name="T4" fmla="*/ 0 w 43134"/>
              <a:gd name="T5" fmla="*/ 0 h 21600"/>
              <a:gd name="T6" fmla="*/ 0 60000 65536"/>
              <a:gd name="T7" fmla="*/ 0 60000 65536"/>
              <a:gd name="T8" fmla="*/ 0 60000 65536"/>
            </a:gdLst>
            <a:ahLst/>
            <a:cxnLst>
              <a:cxn ang="T6">
                <a:pos x="T0" y="T1"/>
              </a:cxn>
              <a:cxn ang="T7">
                <a:pos x="T2" y="T3"/>
              </a:cxn>
              <a:cxn ang="T8">
                <a:pos x="T4" y="T5"/>
              </a:cxn>
            </a:cxnLst>
            <a:rect l="0" t="0" r="r" b="b"/>
            <a:pathLst>
              <a:path w="43134" h="21600" fill="none" extrusionOk="0">
                <a:moveTo>
                  <a:pt x="-1" y="19913"/>
                </a:moveTo>
                <a:cubicBezTo>
                  <a:pt x="880" y="8672"/>
                  <a:pt x="10258" y="0"/>
                  <a:pt x="21534" y="0"/>
                </a:cubicBezTo>
                <a:cubicBezTo>
                  <a:pt x="33463" y="0"/>
                  <a:pt x="43134" y="9670"/>
                  <a:pt x="43134" y="21600"/>
                </a:cubicBezTo>
              </a:path>
              <a:path w="43134" h="21600" stroke="0" extrusionOk="0">
                <a:moveTo>
                  <a:pt x="-1" y="19913"/>
                </a:moveTo>
                <a:cubicBezTo>
                  <a:pt x="880" y="8672"/>
                  <a:pt x="10258" y="0"/>
                  <a:pt x="21534" y="0"/>
                </a:cubicBezTo>
                <a:cubicBezTo>
                  <a:pt x="33463" y="0"/>
                  <a:pt x="43134" y="9670"/>
                  <a:pt x="43134" y="21600"/>
                </a:cubicBezTo>
                <a:lnTo>
                  <a:pt x="21534" y="21600"/>
                </a:lnTo>
                <a:lnTo>
                  <a:pt x="-1" y="19913"/>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46" name="Line 555">
            <a:extLst>
              <a:ext uri="{FF2B5EF4-FFF2-40B4-BE49-F238E27FC236}">
                <a16:creationId xmlns:a16="http://schemas.microsoft.com/office/drawing/2014/main" id="{4BC855ED-1DC0-4B2B-8BE5-B65AB8397377}"/>
              </a:ext>
            </a:extLst>
          </p:cNvPr>
          <p:cNvSpPr>
            <a:spLocks noChangeShapeType="1"/>
          </p:cNvSpPr>
          <p:nvPr/>
        </p:nvSpPr>
        <p:spPr bwMode="auto">
          <a:xfrm>
            <a:off x="5134669" y="4239144"/>
            <a:ext cx="1731704"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50" name="Arc 556">
            <a:extLst>
              <a:ext uri="{FF2B5EF4-FFF2-40B4-BE49-F238E27FC236}">
                <a16:creationId xmlns:a16="http://schemas.microsoft.com/office/drawing/2014/main" id="{D8771350-C293-4F3B-B5D2-709BD860859B}"/>
              </a:ext>
            </a:extLst>
          </p:cNvPr>
          <p:cNvSpPr>
            <a:spLocks/>
          </p:cNvSpPr>
          <p:nvPr/>
        </p:nvSpPr>
        <p:spPr bwMode="auto">
          <a:xfrm flipV="1">
            <a:off x="5653703" y="3437990"/>
            <a:ext cx="801885" cy="545953"/>
          </a:xfrm>
          <a:custGeom>
            <a:avLst/>
            <a:gdLst>
              <a:gd name="T0" fmla="*/ 0 w 21600"/>
              <a:gd name="T1" fmla="*/ 0 h 23713"/>
              <a:gd name="T2" fmla="*/ 0 w 21600"/>
              <a:gd name="T3" fmla="*/ 0 h 23713"/>
              <a:gd name="T4" fmla="*/ 0 w 21600"/>
              <a:gd name="T5" fmla="*/ 0 h 23713"/>
              <a:gd name="T6" fmla="*/ 0 60000 65536"/>
              <a:gd name="T7" fmla="*/ 0 60000 65536"/>
              <a:gd name="T8" fmla="*/ 0 60000 65536"/>
            </a:gdLst>
            <a:ahLst/>
            <a:cxnLst>
              <a:cxn ang="T6">
                <a:pos x="T0" y="T1"/>
              </a:cxn>
              <a:cxn ang="T7">
                <a:pos x="T2" y="T3"/>
              </a:cxn>
              <a:cxn ang="T8">
                <a:pos x="T4" y="T5"/>
              </a:cxn>
            </a:cxnLst>
            <a:rect l="0" t="0" r="r" b="b"/>
            <a:pathLst>
              <a:path w="21600" h="23713" fill="none" extrusionOk="0">
                <a:moveTo>
                  <a:pt x="0" y="0"/>
                </a:moveTo>
                <a:cubicBezTo>
                  <a:pt x="11929" y="0"/>
                  <a:pt x="21600" y="9670"/>
                  <a:pt x="21600" y="21600"/>
                </a:cubicBezTo>
                <a:cubicBezTo>
                  <a:pt x="21600" y="22305"/>
                  <a:pt x="21565" y="23010"/>
                  <a:pt x="21496" y="23713"/>
                </a:cubicBezTo>
              </a:path>
              <a:path w="21600" h="23713" stroke="0" extrusionOk="0">
                <a:moveTo>
                  <a:pt x="0" y="0"/>
                </a:moveTo>
                <a:cubicBezTo>
                  <a:pt x="11929" y="0"/>
                  <a:pt x="21600" y="9670"/>
                  <a:pt x="21600" y="21600"/>
                </a:cubicBezTo>
                <a:cubicBezTo>
                  <a:pt x="21600" y="22305"/>
                  <a:pt x="21565" y="23010"/>
                  <a:pt x="21496" y="23713"/>
                </a:cubicBezTo>
                <a:lnTo>
                  <a:pt x="0" y="21600"/>
                </a:lnTo>
                <a:lnTo>
                  <a:pt x="0"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1" name="Arc 557">
            <a:extLst>
              <a:ext uri="{FF2B5EF4-FFF2-40B4-BE49-F238E27FC236}">
                <a16:creationId xmlns:a16="http://schemas.microsoft.com/office/drawing/2014/main" id="{E103AD44-285D-4D27-8F2D-E32B17620D24}"/>
              </a:ext>
            </a:extLst>
          </p:cNvPr>
          <p:cNvSpPr>
            <a:spLocks/>
          </p:cNvSpPr>
          <p:nvPr/>
        </p:nvSpPr>
        <p:spPr bwMode="auto">
          <a:xfrm flipV="1">
            <a:off x="6850182" y="3690652"/>
            <a:ext cx="796806" cy="549127"/>
          </a:xfrm>
          <a:custGeom>
            <a:avLst/>
            <a:gdLst>
              <a:gd name="T0" fmla="*/ 0 w 21600"/>
              <a:gd name="T1" fmla="*/ 0 h 23840"/>
              <a:gd name="T2" fmla="*/ 0 w 21600"/>
              <a:gd name="T3" fmla="*/ 0 h 23840"/>
              <a:gd name="T4" fmla="*/ 0 w 21600"/>
              <a:gd name="T5" fmla="*/ 0 h 23840"/>
              <a:gd name="T6" fmla="*/ 0 60000 65536"/>
              <a:gd name="T7" fmla="*/ 0 60000 65536"/>
              <a:gd name="T8" fmla="*/ 0 60000 65536"/>
            </a:gdLst>
            <a:ahLst/>
            <a:cxnLst>
              <a:cxn ang="T6">
                <a:pos x="T0" y="T1"/>
              </a:cxn>
              <a:cxn ang="T7">
                <a:pos x="T2" y="T3"/>
              </a:cxn>
              <a:cxn ang="T8">
                <a:pos x="T4" y="T5"/>
              </a:cxn>
            </a:cxnLst>
            <a:rect l="0" t="0" r="r" b="b"/>
            <a:pathLst>
              <a:path w="21600" h="23840" fill="none" extrusionOk="0">
                <a:moveTo>
                  <a:pt x="0" y="0"/>
                </a:moveTo>
                <a:cubicBezTo>
                  <a:pt x="11929" y="0"/>
                  <a:pt x="21600" y="9670"/>
                  <a:pt x="21600" y="21600"/>
                </a:cubicBezTo>
                <a:cubicBezTo>
                  <a:pt x="21600" y="22348"/>
                  <a:pt x="21561" y="23095"/>
                  <a:pt x="21483" y="23839"/>
                </a:cubicBezTo>
              </a:path>
              <a:path w="21600" h="23840" stroke="0" extrusionOk="0">
                <a:moveTo>
                  <a:pt x="0" y="0"/>
                </a:moveTo>
                <a:cubicBezTo>
                  <a:pt x="11929" y="0"/>
                  <a:pt x="21600" y="9670"/>
                  <a:pt x="21600" y="21600"/>
                </a:cubicBezTo>
                <a:cubicBezTo>
                  <a:pt x="21600" y="22348"/>
                  <a:pt x="21561" y="23095"/>
                  <a:pt x="21483" y="23839"/>
                </a:cubicBezTo>
                <a:lnTo>
                  <a:pt x="0" y="21600"/>
                </a:lnTo>
                <a:lnTo>
                  <a:pt x="0"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2" name="AutoShape 561">
            <a:extLst>
              <a:ext uri="{FF2B5EF4-FFF2-40B4-BE49-F238E27FC236}">
                <a16:creationId xmlns:a16="http://schemas.microsoft.com/office/drawing/2014/main" id="{790020D7-3314-490E-986D-F4754E1DA637}"/>
              </a:ext>
            </a:extLst>
          </p:cNvPr>
          <p:cNvSpPr>
            <a:spLocks noChangeArrowheads="1"/>
          </p:cNvSpPr>
          <p:nvPr/>
        </p:nvSpPr>
        <p:spPr bwMode="auto">
          <a:xfrm>
            <a:off x="5072765" y="3877609"/>
            <a:ext cx="466655" cy="180926"/>
          </a:xfrm>
          <a:prstGeom prst="rightArrow">
            <a:avLst>
              <a:gd name="adj1" fmla="val 50000"/>
              <a:gd name="adj2" fmla="val 64470"/>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endParaRPr lang="de-DE" altLang="de-DE" sz="2400">
              <a:solidFill>
                <a:srgbClr val="FF3300"/>
              </a:solidFill>
              <a:latin typeface="Times New Roman" panose="02020603050405020304" pitchFamily="18" charset="0"/>
            </a:endParaRPr>
          </a:p>
        </p:txBody>
      </p:sp>
      <p:grpSp>
        <p:nvGrpSpPr>
          <p:cNvPr id="155" name="Group 628">
            <a:extLst>
              <a:ext uri="{FF2B5EF4-FFF2-40B4-BE49-F238E27FC236}">
                <a16:creationId xmlns:a16="http://schemas.microsoft.com/office/drawing/2014/main" id="{9D54FE06-34F7-4286-85D0-275D13D67BBB}"/>
              </a:ext>
            </a:extLst>
          </p:cNvPr>
          <p:cNvGrpSpPr>
            <a:grpSpLocks/>
          </p:cNvGrpSpPr>
          <p:nvPr/>
        </p:nvGrpSpPr>
        <p:grpSpPr bwMode="auto">
          <a:xfrm rot="14002766" flipV="1">
            <a:off x="6062409" y="2793763"/>
            <a:ext cx="733623" cy="262927"/>
            <a:chOff x="4875" y="7237"/>
            <a:chExt cx="4230" cy="1883"/>
          </a:xfrm>
        </p:grpSpPr>
        <p:sp>
          <p:nvSpPr>
            <p:cNvPr id="157" name="Arc 629">
              <a:extLst>
                <a:ext uri="{FF2B5EF4-FFF2-40B4-BE49-F238E27FC236}">
                  <a16:creationId xmlns:a16="http://schemas.microsoft.com/office/drawing/2014/main" id="{33E5B52F-0038-4EA1-A227-D31466A350BA}"/>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58" name="AutoShape 630">
              <a:extLst>
                <a:ext uri="{FF2B5EF4-FFF2-40B4-BE49-F238E27FC236}">
                  <a16:creationId xmlns:a16="http://schemas.microsoft.com/office/drawing/2014/main" id="{EA872FBF-1B99-4DA5-89ED-45FB0A87E470}"/>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156" name="AutoShape 633">
            <a:extLst>
              <a:ext uri="{FF2B5EF4-FFF2-40B4-BE49-F238E27FC236}">
                <a16:creationId xmlns:a16="http://schemas.microsoft.com/office/drawing/2014/main" id="{E42D6BA0-B344-41CD-A49B-BCC64737190A}"/>
              </a:ext>
            </a:extLst>
          </p:cNvPr>
          <p:cNvSpPr>
            <a:spLocks noChangeArrowheads="1"/>
          </p:cNvSpPr>
          <p:nvPr/>
        </p:nvSpPr>
        <p:spPr bwMode="auto">
          <a:xfrm flipH="1">
            <a:off x="5107685" y="4145824"/>
            <a:ext cx="466655" cy="180926"/>
          </a:xfrm>
          <a:prstGeom prst="rightArrow">
            <a:avLst>
              <a:gd name="adj1" fmla="val 50000"/>
              <a:gd name="adj2" fmla="val 64470"/>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83" name="Group 1267">
            <a:extLst>
              <a:ext uri="{FF2B5EF4-FFF2-40B4-BE49-F238E27FC236}">
                <a16:creationId xmlns:a16="http://schemas.microsoft.com/office/drawing/2014/main" id="{A0CF94B1-C568-454A-B565-1F1250C80981}"/>
              </a:ext>
            </a:extLst>
          </p:cNvPr>
          <p:cNvGrpSpPr>
            <a:grpSpLocks/>
          </p:cNvGrpSpPr>
          <p:nvPr/>
        </p:nvGrpSpPr>
        <p:grpSpPr bwMode="auto">
          <a:xfrm rot="16361537" flipH="1">
            <a:off x="4508240" y="3684471"/>
            <a:ext cx="371475" cy="550862"/>
            <a:chOff x="2820" y="264"/>
            <a:chExt cx="420" cy="1452"/>
          </a:xfrm>
        </p:grpSpPr>
        <p:sp>
          <p:nvSpPr>
            <p:cNvPr id="184" name="Line 1268">
              <a:extLst>
                <a:ext uri="{FF2B5EF4-FFF2-40B4-BE49-F238E27FC236}">
                  <a16:creationId xmlns:a16="http://schemas.microsoft.com/office/drawing/2014/main" id="{E16F7CD4-2058-4E53-A770-4D769CCDDD04}"/>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85" name="Group 1269">
              <a:extLst>
                <a:ext uri="{FF2B5EF4-FFF2-40B4-BE49-F238E27FC236}">
                  <a16:creationId xmlns:a16="http://schemas.microsoft.com/office/drawing/2014/main" id="{CA6CAA3F-B19C-416D-8A0B-D8AC144F5FAF}"/>
                </a:ext>
              </a:extLst>
            </p:cNvPr>
            <p:cNvGrpSpPr>
              <a:grpSpLocks/>
            </p:cNvGrpSpPr>
            <p:nvPr/>
          </p:nvGrpSpPr>
          <p:grpSpPr bwMode="auto">
            <a:xfrm>
              <a:off x="2940" y="264"/>
              <a:ext cx="300" cy="1452"/>
              <a:chOff x="2940" y="264"/>
              <a:chExt cx="300" cy="1452"/>
            </a:xfrm>
          </p:grpSpPr>
          <p:grpSp>
            <p:nvGrpSpPr>
              <p:cNvPr id="186" name="Group 1270">
                <a:extLst>
                  <a:ext uri="{FF2B5EF4-FFF2-40B4-BE49-F238E27FC236}">
                    <a16:creationId xmlns:a16="http://schemas.microsoft.com/office/drawing/2014/main" id="{D0891732-20B1-4853-91ED-DCA66C18BB8E}"/>
                  </a:ext>
                </a:extLst>
              </p:cNvPr>
              <p:cNvGrpSpPr>
                <a:grpSpLocks/>
              </p:cNvGrpSpPr>
              <p:nvPr/>
            </p:nvGrpSpPr>
            <p:grpSpPr bwMode="auto">
              <a:xfrm>
                <a:off x="2940" y="264"/>
                <a:ext cx="252" cy="1368"/>
                <a:chOff x="3024" y="732"/>
                <a:chExt cx="252" cy="1368"/>
              </a:xfrm>
            </p:grpSpPr>
            <p:grpSp>
              <p:nvGrpSpPr>
                <p:cNvPr id="189" name="Group 1271">
                  <a:extLst>
                    <a:ext uri="{FF2B5EF4-FFF2-40B4-BE49-F238E27FC236}">
                      <a16:creationId xmlns:a16="http://schemas.microsoft.com/office/drawing/2014/main" id="{D48735F0-6799-4EBC-AC3C-22271676A0A8}"/>
                    </a:ext>
                  </a:extLst>
                </p:cNvPr>
                <p:cNvGrpSpPr>
                  <a:grpSpLocks/>
                </p:cNvGrpSpPr>
                <p:nvPr/>
              </p:nvGrpSpPr>
              <p:grpSpPr bwMode="auto">
                <a:xfrm>
                  <a:off x="3024" y="732"/>
                  <a:ext cx="252" cy="1368"/>
                  <a:chOff x="3168" y="1008"/>
                  <a:chExt cx="484" cy="2448"/>
                </a:xfrm>
              </p:grpSpPr>
              <p:grpSp>
                <p:nvGrpSpPr>
                  <p:cNvPr id="191" name="Group 1272">
                    <a:extLst>
                      <a:ext uri="{FF2B5EF4-FFF2-40B4-BE49-F238E27FC236}">
                        <a16:creationId xmlns:a16="http://schemas.microsoft.com/office/drawing/2014/main" id="{F41315D9-4DD6-4612-A2A9-443175861F3C}"/>
                      </a:ext>
                    </a:extLst>
                  </p:cNvPr>
                  <p:cNvGrpSpPr>
                    <a:grpSpLocks/>
                  </p:cNvGrpSpPr>
                  <p:nvPr/>
                </p:nvGrpSpPr>
                <p:grpSpPr bwMode="auto">
                  <a:xfrm>
                    <a:off x="3168" y="1008"/>
                    <a:ext cx="484" cy="2448"/>
                    <a:chOff x="2256" y="864"/>
                    <a:chExt cx="532" cy="2448"/>
                  </a:xfrm>
                </p:grpSpPr>
                <p:sp>
                  <p:nvSpPr>
                    <p:cNvPr id="194" name="Freeform 1273">
                      <a:extLst>
                        <a:ext uri="{FF2B5EF4-FFF2-40B4-BE49-F238E27FC236}">
                          <a16:creationId xmlns:a16="http://schemas.microsoft.com/office/drawing/2014/main" id="{393836B6-B802-48FD-839D-8D071D7037AC}"/>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95" name="Freeform 1274">
                      <a:extLst>
                        <a:ext uri="{FF2B5EF4-FFF2-40B4-BE49-F238E27FC236}">
                          <a16:creationId xmlns:a16="http://schemas.microsoft.com/office/drawing/2014/main" id="{40F0D147-8F7B-4D9F-90A7-A8F35E805C0C}"/>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92" name="Freeform 1275">
                    <a:extLst>
                      <a:ext uri="{FF2B5EF4-FFF2-40B4-BE49-F238E27FC236}">
                        <a16:creationId xmlns:a16="http://schemas.microsoft.com/office/drawing/2014/main" id="{BA571080-5FF5-4A29-B9D4-F554ED6511C1}"/>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93" name="Freeform 1276">
                    <a:extLst>
                      <a:ext uri="{FF2B5EF4-FFF2-40B4-BE49-F238E27FC236}">
                        <a16:creationId xmlns:a16="http://schemas.microsoft.com/office/drawing/2014/main" id="{F440A289-E727-4CC5-AFC0-947127098C8B}"/>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90" name="Line 1277">
                  <a:extLst>
                    <a:ext uri="{FF2B5EF4-FFF2-40B4-BE49-F238E27FC236}">
                      <a16:creationId xmlns:a16="http://schemas.microsoft.com/office/drawing/2014/main" id="{A29944E7-DB5B-429A-AA68-0B02A96DC8B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87" name="AutoShape 1278">
                <a:extLst>
                  <a:ext uri="{FF2B5EF4-FFF2-40B4-BE49-F238E27FC236}">
                    <a16:creationId xmlns:a16="http://schemas.microsoft.com/office/drawing/2014/main" id="{73C16416-48A3-424B-979D-2E75597928C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88" name="Line 1279">
                <a:extLst>
                  <a:ext uri="{FF2B5EF4-FFF2-40B4-BE49-F238E27FC236}">
                    <a16:creationId xmlns:a16="http://schemas.microsoft.com/office/drawing/2014/main" id="{4FDCCA9E-254F-4394-9460-126DB066FD2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96" name="Group 1267">
            <a:extLst>
              <a:ext uri="{FF2B5EF4-FFF2-40B4-BE49-F238E27FC236}">
                <a16:creationId xmlns:a16="http://schemas.microsoft.com/office/drawing/2014/main" id="{6C1E2EDD-169C-4CF8-BA3F-FFC2828B37C8}"/>
              </a:ext>
            </a:extLst>
          </p:cNvPr>
          <p:cNvGrpSpPr>
            <a:grpSpLocks/>
          </p:cNvGrpSpPr>
          <p:nvPr/>
        </p:nvGrpSpPr>
        <p:grpSpPr bwMode="auto">
          <a:xfrm rot="16361537" flipV="1">
            <a:off x="5999698" y="3956616"/>
            <a:ext cx="371475" cy="550862"/>
            <a:chOff x="2820" y="264"/>
            <a:chExt cx="420" cy="1452"/>
          </a:xfrm>
        </p:grpSpPr>
        <p:sp>
          <p:nvSpPr>
            <p:cNvPr id="197" name="Line 1268">
              <a:extLst>
                <a:ext uri="{FF2B5EF4-FFF2-40B4-BE49-F238E27FC236}">
                  <a16:creationId xmlns:a16="http://schemas.microsoft.com/office/drawing/2014/main" id="{88790049-4DB9-4055-B186-0606711040E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98" name="Group 1269">
              <a:extLst>
                <a:ext uri="{FF2B5EF4-FFF2-40B4-BE49-F238E27FC236}">
                  <a16:creationId xmlns:a16="http://schemas.microsoft.com/office/drawing/2014/main" id="{B57A5E9D-AF80-4992-9F6E-072EFD0B2A93}"/>
                </a:ext>
              </a:extLst>
            </p:cNvPr>
            <p:cNvGrpSpPr>
              <a:grpSpLocks/>
            </p:cNvGrpSpPr>
            <p:nvPr/>
          </p:nvGrpSpPr>
          <p:grpSpPr bwMode="auto">
            <a:xfrm>
              <a:off x="2940" y="264"/>
              <a:ext cx="300" cy="1452"/>
              <a:chOff x="2940" y="264"/>
              <a:chExt cx="300" cy="1452"/>
            </a:xfrm>
          </p:grpSpPr>
          <p:grpSp>
            <p:nvGrpSpPr>
              <p:cNvPr id="199" name="Group 1270">
                <a:extLst>
                  <a:ext uri="{FF2B5EF4-FFF2-40B4-BE49-F238E27FC236}">
                    <a16:creationId xmlns:a16="http://schemas.microsoft.com/office/drawing/2014/main" id="{FAE7200B-8BA2-4D8A-93A1-136977CD69B1}"/>
                  </a:ext>
                </a:extLst>
              </p:cNvPr>
              <p:cNvGrpSpPr>
                <a:grpSpLocks/>
              </p:cNvGrpSpPr>
              <p:nvPr/>
            </p:nvGrpSpPr>
            <p:grpSpPr bwMode="auto">
              <a:xfrm>
                <a:off x="2940" y="264"/>
                <a:ext cx="252" cy="1368"/>
                <a:chOff x="3024" y="732"/>
                <a:chExt cx="252" cy="1368"/>
              </a:xfrm>
            </p:grpSpPr>
            <p:grpSp>
              <p:nvGrpSpPr>
                <p:cNvPr id="202" name="Group 1271">
                  <a:extLst>
                    <a:ext uri="{FF2B5EF4-FFF2-40B4-BE49-F238E27FC236}">
                      <a16:creationId xmlns:a16="http://schemas.microsoft.com/office/drawing/2014/main" id="{A417A449-A713-45CF-817E-229DFEBDB0DA}"/>
                    </a:ext>
                  </a:extLst>
                </p:cNvPr>
                <p:cNvGrpSpPr>
                  <a:grpSpLocks/>
                </p:cNvGrpSpPr>
                <p:nvPr/>
              </p:nvGrpSpPr>
              <p:grpSpPr bwMode="auto">
                <a:xfrm>
                  <a:off x="3024" y="732"/>
                  <a:ext cx="252" cy="1368"/>
                  <a:chOff x="3168" y="1008"/>
                  <a:chExt cx="484" cy="2448"/>
                </a:xfrm>
              </p:grpSpPr>
              <p:grpSp>
                <p:nvGrpSpPr>
                  <p:cNvPr id="204" name="Group 1272">
                    <a:extLst>
                      <a:ext uri="{FF2B5EF4-FFF2-40B4-BE49-F238E27FC236}">
                        <a16:creationId xmlns:a16="http://schemas.microsoft.com/office/drawing/2014/main" id="{8EAD5419-0A75-4A3C-8642-EE2BD1FCD0C3}"/>
                      </a:ext>
                    </a:extLst>
                  </p:cNvPr>
                  <p:cNvGrpSpPr>
                    <a:grpSpLocks/>
                  </p:cNvGrpSpPr>
                  <p:nvPr/>
                </p:nvGrpSpPr>
                <p:grpSpPr bwMode="auto">
                  <a:xfrm>
                    <a:off x="3168" y="1008"/>
                    <a:ext cx="484" cy="2448"/>
                    <a:chOff x="2256" y="864"/>
                    <a:chExt cx="532" cy="2448"/>
                  </a:xfrm>
                </p:grpSpPr>
                <p:sp>
                  <p:nvSpPr>
                    <p:cNvPr id="207" name="Freeform 1273">
                      <a:extLst>
                        <a:ext uri="{FF2B5EF4-FFF2-40B4-BE49-F238E27FC236}">
                          <a16:creationId xmlns:a16="http://schemas.microsoft.com/office/drawing/2014/main" id="{93494B8A-A11B-4593-925A-181B2F813F60}"/>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208" name="Freeform 1274">
                      <a:extLst>
                        <a:ext uri="{FF2B5EF4-FFF2-40B4-BE49-F238E27FC236}">
                          <a16:creationId xmlns:a16="http://schemas.microsoft.com/office/drawing/2014/main" id="{4A33D10E-45D4-40BA-8933-04D2A8551F38}"/>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205" name="Freeform 1275">
                    <a:extLst>
                      <a:ext uri="{FF2B5EF4-FFF2-40B4-BE49-F238E27FC236}">
                        <a16:creationId xmlns:a16="http://schemas.microsoft.com/office/drawing/2014/main" id="{4402A1DA-DAA6-4C8C-9CBE-A61FCFCEB13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206" name="Freeform 1276">
                    <a:extLst>
                      <a:ext uri="{FF2B5EF4-FFF2-40B4-BE49-F238E27FC236}">
                        <a16:creationId xmlns:a16="http://schemas.microsoft.com/office/drawing/2014/main" id="{1DFCBFBC-C7B6-4F78-8FC4-C1CF3B8F4C7E}"/>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203" name="Line 1277">
                  <a:extLst>
                    <a:ext uri="{FF2B5EF4-FFF2-40B4-BE49-F238E27FC236}">
                      <a16:creationId xmlns:a16="http://schemas.microsoft.com/office/drawing/2014/main" id="{00B2DED8-F9E0-4426-9B1F-7A0B2582D4F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00" name="AutoShape 1278">
                <a:extLst>
                  <a:ext uri="{FF2B5EF4-FFF2-40B4-BE49-F238E27FC236}">
                    <a16:creationId xmlns:a16="http://schemas.microsoft.com/office/drawing/2014/main" id="{9C65F97B-3466-462C-92F2-EC419C6C2B48}"/>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201" name="Line 1279">
                <a:extLst>
                  <a:ext uri="{FF2B5EF4-FFF2-40B4-BE49-F238E27FC236}">
                    <a16:creationId xmlns:a16="http://schemas.microsoft.com/office/drawing/2014/main" id="{7DC7A73A-D649-4A0D-8CD0-F4450BE1170D}"/>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6" name="Gruppieren 5">
            <a:extLst>
              <a:ext uri="{FF2B5EF4-FFF2-40B4-BE49-F238E27FC236}">
                <a16:creationId xmlns:a16="http://schemas.microsoft.com/office/drawing/2014/main" id="{333A121F-68F5-44F8-B224-977240B9E4C7}"/>
              </a:ext>
            </a:extLst>
          </p:cNvPr>
          <p:cNvGrpSpPr/>
          <p:nvPr/>
        </p:nvGrpSpPr>
        <p:grpSpPr>
          <a:xfrm>
            <a:off x="7247212" y="1994147"/>
            <a:ext cx="766488" cy="1018431"/>
            <a:chOff x="7247212" y="1994147"/>
            <a:chExt cx="766488" cy="1018431"/>
          </a:xfrm>
        </p:grpSpPr>
        <p:grpSp>
          <p:nvGrpSpPr>
            <p:cNvPr id="248" name="Group 628">
              <a:extLst>
                <a:ext uri="{FF2B5EF4-FFF2-40B4-BE49-F238E27FC236}">
                  <a16:creationId xmlns:a16="http://schemas.microsoft.com/office/drawing/2014/main" id="{D02A64C0-4CE2-4BBB-B0CF-54C7CAD353A6}"/>
                </a:ext>
              </a:extLst>
            </p:cNvPr>
            <p:cNvGrpSpPr>
              <a:grpSpLocks/>
            </p:cNvGrpSpPr>
            <p:nvPr/>
          </p:nvGrpSpPr>
          <p:grpSpPr bwMode="auto">
            <a:xfrm rot="14172173" flipH="1">
              <a:off x="7053271" y="2265537"/>
              <a:ext cx="954008" cy="411228"/>
              <a:chOff x="4875" y="7237"/>
              <a:chExt cx="4230" cy="1883"/>
            </a:xfrm>
          </p:grpSpPr>
          <p:sp>
            <p:nvSpPr>
              <p:cNvPr id="249" name="Arc 629">
                <a:extLst>
                  <a:ext uri="{FF2B5EF4-FFF2-40B4-BE49-F238E27FC236}">
                    <a16:creationId xmlns:a16="http://schemas.microsoft.com/office/drawing/2014/main" id="{E8DC0425-DC24-4352-82F0-BDFEBEA5704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0" name="AutoShape 630">
                <a:extLst>
                  <a:ext uri="{FF2B5EF4-FFF2-40B4-BE49-F238E27FC236}">
                    <a16:creationId xmlns:a16="http://schemas.microsoft.com/office/drawing/2014/main" id="{BFCA54FC-05B7-4FAB-9523-04DC57E74ECF}"/>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251" name="Group 628">
              <a:extLst>
                <a:ext uri="{FF2B5EF4-FFF2-40B4-BE49-F238E27FC236}">
                  <a16:creationId xmlns:a16="http://schemas.microsoft.com/office/drawing/2014/main" id="{7C0A8E0E-CDD7-4949-B5F1-1C191E77F62B}"/>
                </a:ext>
              </a:extLst>
            </p:cNvPr>
            <p:cNvGrpSpPr>
              <a:grpSpLocks/>
            </p:cNvGrpSpPr>
            <p:nvPr/>
          </p:nvGrpSpPr>
          <p:grpSpPr bwMode="auto">
            <a:xfrm rot="2487120" flipV="1">
              <a:off x="7247212" y="2666091"/>
              <a:ext cx="733623" cy="262927"/>
              <a:chOff x="4875" y="7237"/>
              <a:chExt cx="4230" cy="1883"/>
            </a:xfrm>
          </p:grpSpPr>
          <p:sp>
            <p:nvSpPr>
              <p:cNvPr id="252" name="Arc 629">
                <a:extLst>
                  <a:ext uri="{FF2B5EF4-FFF2-40B4-BE49-F238E27FC236}">
                    <a16:creationId xmlns:a16="http://schemas.microsoft.com/office/drawing/2014/main" id="{C741ABBF-4282-4DCA-8B30-071409751F27}"/>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253" name="AutoShape 630">
                <a:extLst>
                  <a:ext uri="{FF2B5EF4-FFF2-40B4-BE49-F238E27FC236}">
                    <a16:creationId xmlns:a16="http://schemas.microsoft.com/office/drawing/2014/main" id="{35F0B070-F626-432B-B1F5-71775BB57B90}"/>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cxnSp>
          <p:nvCxnSpPr>
            <p:cNvPr id="4" name="Gerader Verbinder 3">
              <a:extLst>
                <a:ext uri="{FF2B5EF4-FFF2-40B4-BE49-F238E27FC236}">
                  <a16:creationId xmlns:a16="http://schemas.microsoft.com/office/drawing/2014/main" id="{8F32CE13-2986-4EFC-ADC4-F21715F710EF}"/>
                </a:ext>
              </a:extLst>
            </p:cNvPr>
            <p:cNvCxnSpPr/>
            <p:nvPr/>
          </p:nvCxnSpPr>
          <p:spPr bwMode="auto">
            <a:xfrm>
              <a:off x="8013700" y="2678946"/>
              <a:ext cx="0" cy="333632"/>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03" name="Text Box 98">
            <a:extLst>
              <a:ext uri="{FF2B5EF4-FFF2-40B4-BE49-F238E27FC236}">
                <a16:creationId xmlns:a16="http://schemas.microsoft.com/office/drawing/2014/main" id="{B814E8CB-CA45-4889-B346-9AB64CD3557A}"/>
              </a:ext>
            </a:extLst>
          </p:cNvPr>
          <p:cNvSpPr txBox="1">
            <a:spLocks noChangeArrowheads="1"/>
          </p:cNvSpPr>
          <p:nvPr/>
        </p:nvSpPr>
        <p:spPr bwMode="auto">
          <a:xfrm>
            <a:off x="1692275" y="2932113"/>
            <a:ext cx="2633663" cy="374650"/>
          </a:xfrm>
          <a:prstGeom prst="rect">
            <a:avLst/>
          </a:prstGeom>
          <a:noFill/>
          <a:ln w="38100">
            <a:solidFill>
              <a:srgbClr val="F9FE24"/>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104" name="Text Box 99">
            <a:extLst>
              <a:ext uri="{FF2B5EF4-FFF2-40B4-BE49-F238E27FC236}">
                <a16:creationId xmlns:a16="http://schemas.microsoft.com/office/drawing/2014/main" id="{92E771AD-5A5D-4D60-B76A-414073950FED}"/>
              </a:ext>
            </a:extLst>
          </p:cNvPr>
          <p:cNvSpPr txBox="1">
            <a:spLocks noChangeArrowheads="1"/>
          </p:cNvSpPr>
          <p:nvPr/>
        </p:nvSpPr>
        <p:spPr bwMode="auto">
          <a:xfrm>
            <a:off x="1733550" y="2074863"/>
            <a:ext cx="3003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Rolls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05" name="Oval 100">
            <a:extLst>
              <a:ext uri="{FF2B5EF4-FFF2-40B4-BE49-F238E27FC236}">
                <a16:creationId xmlns:a16="http://schemas.microsoft.com/office/drawing/2014/main" id="{12E1F228-CCFA-481D-9044-FF75BD3EC103}"/>
              </a:ext>
            </a:extLst>
          </p:cNvPr>
          <p:cNvSpPr>
            <a:spLocks noChangeArrowheads="1"/>
          </p:cNvSpPr>
          <p:nvPr/>
        </p:nvSpPr>
        <p:spPr bwMode="auto">
          <a:xfrm flipH="1">
            <a:off x="5270500" y="2800350"/>
            <a:ext cx="1168400" cy="1130300"/>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6" name="Oval 100">
            <a:extLst>
              <a:ext uri="{FF2B5EF4-FFF2-40B4-BE49-F238E27FC236}">
                <a16:creationId xmlns:a16="http://schemas.microsoft.com/office/drawing/2014/main" id="{AFC27B69-94F7-4022-94D8-145FB6D2B0ED}"/>
              </a:ext>
            </a:extLst>
          </p:cNvPr>
          <p:cNvSpPr>
            <a:spLocks noChangeArrowheads="1"/>
          </p:cNvSpPr>
          <p:nvPr/>
        </p:nvSpPr>
        <p:spPr bwMode="auto">
          <a:xfrm flipH="1">
            <a:off x="6445759" y="1471924"/>
            <a:ext cx="1168400" cy="1130300"/>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7" name="Oval 100">
            <a:extLst>
              <a:ext uri="{FF2B5EF4-FFF2-40B4-BE49-F238E27FC236}">
                <a16:creationId xmlns:a16="http://schemas.microsoft.com/office/drawing/2014/main" id="{C35DFC5F-C7EF-47C2-B5B3-507A519B63FB}"/>
              </a:ext>
            </a:extLst>
          </p:cNvPr>
          <p:cNvSpPr>
            <a:spLocks noChangeArrowheads="1"/>
          </p:cNvSpPr>
          <p:nvPr/>
        </p:nvSpPr>
        <p:spPr bwMode="auto">
          <a:xfrm flipH="1">
            <a:off x="6462484" y="3037317"/>
            <a:ext cx="1168400" cy="1130300"/>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8" name="Oval 106">
            <a:extLst>
              <a:ext uri="{FF2B5EF4-FFF2-40B4-BE49-F238E27FC236}">
                <a16:creationId xmlns:a16="http://schemas.microsoft.com/office/drawing/2014/main" id="{D433F25A-0B10-4C79-B16D-F57D85EE1023}"/>
              </a:ext>
            </a:extLst>
          </p:cNvPr>
          <p:cNvSpPr>
            <a:spLocks noChangeArrowheads="1"/>
          </p:cNvSpPr>
          <p:nvPr/>
        </p:nvSpPr>
        <p:spPr bwMode="auto">
          <a:xfrm>
            <a:off x="6974667" y="411747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9" name="Oval 106">
            <a:extLst>
              <a:ext uri="{FF2B5EF4-FFF2-40B4-BE49-F238E27FC236}">
                <a16:creationId xmlns:a16="http://schemas.microsoft.com/office/drawing/2014/main" id="{4DF41060-950C-41F9-B8D4-39A5ABA7CCBB}"/>
              </a:ext>
            </a:extLst>
          </p:cNvPr>
          <p:cNvSpPr>
            <a:spLocks noChangeArrowheads="1"/>
          </p:cNvSpPr>
          <p:nvPr/>
        </p:nvSpPr>
        <p:spPr bwMode="auto">
          <a:xfrm>
            <a:off x="7540064" y="356060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0" name="Oval 106">
            <a:extLst>
              <a:ext uri="{FF2B5EF4-FFF2-40B4-BE49-F238E27FC236}">
                <a16:creationId xmlns:a16="http://schemas.microsoft.com/office/drawing/2014/main" id="{2CC3F10E-FD7E-4AC4-90E2-DB8A4E2E5154}"/>
              </a:ext>
            </a:extLst>
          </p:cNvPr>
          <p:cNvSpPr>
            <a:spLocks noChangeArrowheads="1"/>
          </p:cNvSpPr>
          <p:nvPr/>
        </p:nvSpPr>
        <p:spPr bwMode="auto">
          <a:xfrm>
            <a:off x="7539534" y="188390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1" name="Oval 106">
            <a:extLst>
              <a:ext uri="{FF2B5EF4-FFF2-40B4-BE49-F238E27FC236}">
                <a16:creationId xmlns:a16="http://schemas.microsoft.com/office/drawing/2014/main" id="{AC73990E-CDF3-44FA-9E58-893E25CCB1D3}"/>
              </a:ext>
            </a:extLst>
          </p:cNvPr>
          <p:cNvSpPr>
            <a:spLocks noChangeArrowheads="1"/>
          </p:cNvSpPr>
          <p:nvPr/>
        </p:nvSpPr>
        <p:spPr bwMode="auto">
          <a:xfrm>
            <a:off x="6355284" y="190006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2" name="Oval 106">
            <a:extLst>
              <a:ext uri="{FF2B5EF4-FFF2-40B4-BE49-F238E27FC236}">
                <a16:creationId xmlns:a16="http://schemas.microsoft.com/office/drawing/2014/main" id="{9B997E4A-0836-4A41-8A46-D508D031C757}"/>
              </a:ext>
            </a:extLst>
          </p:cNvPr>
          <p:cNvSpPr>
            <a:spLocks noChangeArrowheads="1"/>
          </p:cNvSpPr>
          <p:nvPr/>
        </p:nvSpPr>
        <p:spPr bwMode="auto">
          <a:xfrm>
            <a:off x="6356350" y="337458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3" name="Oval 106">
            <a:extLst>
              <a:ext uri="{FF2B5EF4-FFF2-40B4-BE49-F238E27FC236}">
                <a16:creationId xmlns:a16="http://schemas.microsoft.com/office/drawing/2014/main" id="{51A74BAA-E8E8-48B1-8006-1BA3F420DA67}"/>
              </a:ext>
            </a:extLst>
          </p:cNvPr>
          <p:cNvSpPr>
            <a:spLocks noChangeArrowheads="1"/>
          </p:cNvSpPr>
          <p:nvPr/>
        </p:nvSpPr>
        <p:spPr bwMode="auto">
          <a:xfrm>
            <a:off x="5854045" y="3847413"/>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4" name="Oval 106">
            <a:extLst>
              <a:ext uri="{FF2B5EF4-FFF2-40B4-BE49-F238E27FC236}">
                <a16:creationId xmlns:a16="http://schemas.microsoft.com/office/drawing/2014/main" id="{748520BE-C5AC-4E27-A9A5-F42D644F9C40}"/>
              </a:ext>
            </a:extLst>
          </p:cNvPr>
          <p:cNvSpPr>
            <a:spLocks noChangeArrowheads="1"/>
          </p:cNvSpPr>
          <p:nvPr/>
        </p:nvSpPr>
        <p:spPr bwMode="auto">
          <a:xfrm>
            <a:off x="6336300" y="262054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5" name="Oval 106">
            <a:extLst>
              <a:ext uri="{FF2B5EF4-FFF2-40B4-BE49-F238E27FC236}">
                <a16:creationId xmlns:a16="http://schemas.microsoft.com/office/drawing/2014/main" id="{D35F3AC6-FC53-433A-B2DB-31C13CBAD816}"/>
              </a:ext>
            </a:extLst>
          </p:cNvPr>
          <p:cNvSpPr>
            <a:spLocks noChangeArrowheads="1"/>
          </p:cNvSpPr>
          <p:nvPr/>
        </p:nvSpPr>
        <p:spPr bwMode="auto">
          <a:xfrm>
            <a:off x="7556775" y="280401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1362571011"/>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blinds(horizontal)">
                                      <p:cBhvr>
                                        <p:cTn id="7" dur="1000"/>
                                        <p:tgtEl>
                                          <p:spTgt spid="104"/>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blinds(horizontal)">
                                      <p:cBhvr>
                                        <p:cTn id="11" dur="1000"/>
                                        <p:tgtEl>
                                          <p:spTgt spid="103"/>
                                        </p:tgtEl>
                                      </p:cBhvr>
                                    </p:animEffect>
                                  </p:childTnLst>
                                </p:cTn>
                              </p:par>
                            </p:childTnLst>
                          </p:cTn>
                        </p:par>
                        <p:par>
                          <p:cTn id="12" fill="hold">
                            <p:stCondLst>
                              <p:cond delay="2000"/>
                            </p:stCondLst>
                            <p:childTnLst>
                              <p:par>
                                <p:cTn id="13" presetID="3" presetClass="entr" presetSubtype="10" fill="hold" nodeType="after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blinds(horizontal)">
                                      <p:cBhvr>
                                        <p:cTn id="15" dur="1000"/>
                                        <p:tgtEl>
                                          <p:spTgt spid="105"/>
                                        </p:tgtEl>
                                      </p:cBhvr>
                                    </p:animEffect>
                                  </p:childTnLst>
                                </p:cTn>
                              </p:par>
                            </p:childTnLst>
                          </p:cTn>
                        </p:par>
                        <p:par>
                          <p:cTn id="16" fill="hold">
                            <p:stCondLst>
                              <p:cond delay="3000"/>
                            </p:stCondLst>
                            <p:childTnLst>
                              <p:par>
                                <p:cTn id="17" presetID="3" presetClass="entr" presetSubtype="10" fill="hold" nodeType="afterEffect">
                                  <p:stCondLst>
                                    <p:cond delay="0"/>
                                  </p:stCondLst>
                                  <p:childTnLst>
                                    <p:set>
                                      <p:cBhvr>
                                        <p:cTn id="18" dur="1" fill="hold">
                                          <p:stCondLst>
                                            <p:cond delay="0"/>
                                          </p:stCondLst>
                                        </p:cTn>
                                        <p:tgtEl>
                                          <p:spTgt spid="106"/>
                                        </p:tgtEl>
                                        <p:attrNameLst>
                                          <p:attrName>style.visibility</p:attrName>
                                        </p:attrNameLst>
                                      </p:cBhvr>
                                      <p:to>
                                        <p:strVal val="visible"/>
                                      </p:to>
                                    </p:set>
                                    <p:animEffect transition="in" filter="blinds(horizontal)">
                                      <p:cBhvr>
                                        <p:cTn id="19" dur="1000"/>
                                        <p:tgtEl>
                                          <p:spTgt spid="106"/>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107"/>
                                        </p:tgtEl>
                                        <p:attrNameLst>
                                          <p:attrName>style.visibility</p:attrName>
                                        </p:attrNameLst>
                                      </p:cBhvr>
                                      <p:to>
                                        <p:strVal val="visible"/>
                                      </p:to>
                                    </p:set>
                                    <p:animEffect transition="in" filter="blinds(horizontal)">
                                      <p:cBhvr>
                                        <p:cTn id="23" dur="10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9" name="Text Box 114">
            <a:extLst>
              <a:ext uri="{FF2B5EF4-FFF2-40B4-BE49-F238E27FC236}">
                <a16:creationId xmlns:a16="http://schemas.microsoft.com/office/drawing/2014/main" id="{DE3F1EA7-E298-4B03-87DE-FC94E6C6C511}"/>
              </a:ext>
            </a:extLst>
          </p:cNvPr>
          <p:cNvSpPr txBox="1">
            <a:spLocks noChangeArrowheads="1"/>
          </p:cNvSpPr>
          <p:nvPr/>
        </p:nvSpPr>
        <p:spPr bwMode="auto">
          <a:xfrm>
            <a:off x="1454150" y="147638"/>
            <a:ext cx="7758113" cy="911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b="1" dirty="0"/>
              <a:t>F-25.11 </a:t>
            </a:r>
            <a:r>
              <a:rPr lang="en-US" b="1" dirty="0"/>
              <a:t>Knife-Edge Triangle with quarter roll integrated, half roll, half 	 roll integrated, half roll, quarter roll integrated</a:t>
            </a:r>
            <a:r>
              <a:rPr lang="en-US" dirty="0"/>
              <a:t> </a:t>
            </a:r>
            <a:br>
              <a:rPr lang="en-US" dirty="0"/>
            </a:br>
            <a:endParaRPr lang="en-GB" altLang="de-DE" b="1" dirty="0"/>
          </a:p>
        </p:txBody>
      </p:sp>
      <p:sp>
        <p:nvSpPr>
          <p:cNvPr id="34820" name="Text Box 130">
            <a:extLst>
              <a:ext uri="{FF2B5EF4-FFF2-40B4-BE49-F238E27FC236}">
                <a16:creationId xmlns:a16="http://schemas.microsoft.com/office/drawing/2014/main" id="{E41F873C-253A-486E-9BDC-2D8AB1E1F4D3}"/>
              </a:ext>
            </a:extLst>
          </p:cNvPr>
          <p:cNvSpPr txBox="1">
            <a:spLocks noChangeArrowheads="1"/>
          </p:cNvSpPr>
          <p:nvPr/>
        </p:nvSpPr>
        <p:spPr bwMode="auto">
          <a:xfrm>
            <a:off x="7886700" y="6546850"/>
            <a:ext cx="1066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F-25.11.01</a:t>
            </a:r>
            <a:endParaRPr lang="de-DE" altLang="de-DE" dirty="0"/>
          </a:p>
        </p:txBody>
      </p:sp>
      <p:sp>
        <p:nvSpPr>
          <p:cNvPr id="34821" name="Text Box 305">
            <a:extLst>
              <a:ext uri="{FF2B5EF4-FFF2-40B4-BE49-F238E27FC236}">
                <a16:creationId xmlns:a16="http://schemas.microsoft.com/office/drawing/2014/main" id="{E7F6CA78-3713-48DB-9B4D-466AAF439755}"/>
              </a:ext>
            </a:extLst>
          </p:cNvPr>
          <p:cNvSpPr txBox="1">
            <a:spLocks noChangeArrowheads="1"/>
          </p:cNvSpPr>
          <p:nvPr/>
        </p:nvSpPr>
        <p:spPr bwMode="auto">
          <a:xfrm>
            <a:off x="304800" y="5131858"/>
            <a:ext cx="8648700" cy="1323439"/>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upright, fly past center pull through a three eighths loop with quarter roll integrated into a forty-five degree knife-edge upline, perform a half roll, perform a quarter knife-edge loop with a half roll integrated into a forty-five degree knife-edge downline, perform a half roll, perform a three eighths knife-edge loop with a quarter roll integrated, exit upright. </a:t>
            </a:r>
            <a:endParaRPr lang="de-DE" altLang="de-DE" sz="1600" b="1" dirty="0"/>
          </a:p>
        </p:txBody>
      </p:sp>
      <p:pic>
        <p:nvPicPr>
          <p:cNvPr id="34859" name="Picture 1070" descr="messerflugflieger2">
            <a:extLst>
              <a:ext uri="{FF2B5EF4-FFF2-40B4-BE49-F238E27FC236}">
                <a16:creationId xmlns:a16="http://schemas.microsoft.com/office/drawing/2014/main" id="{F616100F-47E1-4E54-A346-67C08492AA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497071">
            <a:off x="2983332" y="2416598"/>
            <a:ext cx="1099079" cy="130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uppieren 2">
            <a:extLst>
              <a:ext uri="{FF2B5EF4-FFF2-40B4-BE49-F238E27FC236}">
                <a16:creationId xmlns:a16="http://schemas.microsoft.com/office/drawing/2014/main" id="{1386A63E-FF21-47A5-A9DF-481B890B33A8}"/>
              </a:ext>
            </a:extLst>
          </p:cNvPr>
          <p:cNvGrpSpPr/>
          <p:nvPr/>
        </p:nvGrpSpPr>
        <p:grpSpPr>
          <a:xfrm>
            <a:off x="2389239" y="1410177"/>
            <a:ext cx="4574672" cy="2964205"/>
            <a:chOff x="2389239" y="1410177"/>
            <a:chExt cx="4574672" cy="2964205"/>
          </a:xfrm>
        </p:grpSpPr>
        <p:grpSp>
          <p:nvGrpSpPr>
            <p:cNvPr id="44" name="Group 307">
              <a:extLst>
                <a:ext uri="{FF2B5EF4-FFF2-40B4-BE49-F238E27FC236}">
                  <a16:creationId xmlns:a16="http://schemas.microsoft.com/office/drawing/2014/main" id="{37A1CDDA-3DD2-46C0-8EB8-283417F50305}"/>
                </a:ext>
              </a:extLst>
            </p:cNvPr>
            <p:cNvGrpSpPr>
              <a:grpSpLocks/>
            </p:cNvGrpSpPr>
            <p:nvPr/>
          </p:nvGrpSpPr>
          <p:grpSpPr bwMode="auto">
            <a:xfrm rot="21443528" flipV="1">
              <a:off x="4894514" y="2455548"/>
              <a:ext cx="946654" cy="320832"/>
              <a:chOff x="4875" y="7237"/>
              <a:chExt cx="4230" cy="1883"/>
            </a:xfrm>
          </p:grpSpPr>
          <p:sp>
            <p:nvSpPr>
              <p:cNvPr id="72" name="Arc 308">
                <a:extLst>
                  <a:ext uri="{FF2B5EF4-FFF2-40B4-BE49-F238E27FC236}">
                    <a16:creationId xmlns:a16="http://schemas.microsoft.com/office/drawing/2014/main" id="{C1C96944-95E3-455D-8418-27CCA4D6882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 name="AutoShape 309">
                <a:extLst>
                  <a:ext uri="{FF2B5EF4-FFF2-40B4-BE49-F238E27FC236}">
                    <a16:creationId xmlns:a16="http://schemas.microsoft.com/office/drawing/2014/main" id="{C36919ED-1DD5-4F37-8039-A7D857D6720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rgbClr val="000000"/>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80000"/>
                  </a:lnSpc>
                  <a:spcBef>
                    <a:spcPct val="0"/>
                  </a:spcBef>
                  <a:buFontTx/>
                  <a:buNone/>
                </a:pPr>
                <a:endParaRPr lang="de-DE" altLang="de-DE" sz="1800"/>
              </a:p>
            </p:txBody>
          </p:sp>
        </p:grpSp>
        <p:grpSp>
          <p:nvGrpSpPr>
            <p:cNvPr id="45" name="Group 307">
              <a:extLst>
                <a:ext uri="{FF2B5EF4-FFF2-40B4-BE49-F238E27FC236}">
                  <a16:creationId xmlns:a16="http://schemas.microsoft.com/office/drawing/2014/main" id="{5BB35D47-FEFF-4436-88DC-C9EFABEF45DB}"/>
                </a:ext>
              </a:extLst>
            </p:cNvPr>
            <p:cNvGrpSpPr>
              <a:grpSpLocks/>
            </p:cNvGrpSpPr>
            <p:nvPr/>
          </p:nvGrpSpPr>
          <p:grpSpPr bwMode="auto">
            <a:xfrm rot="4577525" flipH="1">
              <a:off x="3177391" y="2779812"/>
              <a:ext cx="1002702" cy="284947"/>
              <a:chOff x="4875" y="7237"/>
              <a:chExt cx="4230" cy="1883"/>
            </a:xfrm>
          </p:grpSpPr>
          <p:sp>
            <p:nvSpPr>
              <p:cNvPr id="70" name="Arc 308">
                <a:extLst>
                  <a:ext uri="{FF2B5EF4-FFF2-40B4-BE49-F238E27FC236}">
                    <a16:creationId xmlns:a16="http://schemas.microsoft.com/office/drawing/2014/main" id="{B96F7A94-A916-497A-BB3D-518E150D6CFF}"/>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1" name="AutoShape 309">
                <a:extLst>
                  <a:ext uri="{FF2B5EF4-FFF2-40B4-BE49-F238E27FC236}">
                    <a16:creationId xmlns:a16="http://schemas.microsoft.com/office/drawing/2014/main" id="{70151FF7-0AC6-4D1C-835A-52E4CF03D18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rgbClr val="000000"/>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80000"/>
                  </a:lnSpc>
                  <a:spcBef>
                    <a:spcPct val="0"/>
                  </a:spcBef>
                  <a:buFontTx/>
                  <a:buNone/>
                </a:pPr>
                <a:endParaRPr lang="de-DE" altLang="de-DE" sz="1800"/>
              </a:p>
            </p:txBody>
          </p:sp>
        </p:grpSp>
        <p:sp>
          <p:nvSpPr>
            <p:cNvPr id="46" name="Arc 639">
              <a:extLst>
                <a:ext uri="{FF2B5EF4-FFF2-40B4-BE49-F238E27FC236}">
                  <a16:creationId xmlns:a16="http://schemas.microsoft.com/office/drawing/2014/main" id="{19E7BFBD-BA3E-465D-8DEE-17EEC5796FE3}"/>
                </a:ext>
              </a:extLst>
            </p:cNvPr>
            <p:cNvSpPr>
              <a:spLocks/>
            </p:cNvSpPr>
            <p:nvPr/>
          </p:nvSpPr>
          <p:spPr bwMode="auto">
            <a:xfrm rot="13955334" flipH="1">
              <a:off x="5915609" y="3612359"/>
              <a:ext cx="493386" cy="473296"/>
            </a:xfrm>
            <a:custGeom>
              <a:avLst/>
              <a:gdLst>
                <a:gd name="T0" fmla="*/ 2147483646 w 27353"/>
                <a:gd name="T1" fmla="*/ 0 h 32346"/>
                <a:gd name="T2" fmla="*/ 0 w 27353"/>
                <a:gd name="T3" fmla="*/ 2147483646 h 32346"/>
                <a:gd name="T4" fmla="*/ 2147483646 w 27353"/>
                <a:gd name="T5" fmla="*/ 2147483646 h 32346"/>
                <a:gd name="T6" fmla="*/ 0 60000 65536"/>
                <a:gd name="T7" fmla="*/ 0 60000 65536"/>
                <a:gd name="T8" fmla="*/ 0 60000 65536"/>
              </a:gdLst>
              <a:ahLst/>
              <a:cxnLst>
                <a:cxn ang="T6">
                  <a:pos x="T0" y="T1"/>
                </a:cxn>
                <a:cxn ang="T7">
                  <a:pos x="T2" y="T3"/>
                </a:cxn>
                <a:cxn ang="T8">
                  <a:pos x="T4" y="T5"/>
                </a:cxn>
              </a:cxnLst>
              <a:rect l="0" t="0" r="r" b="b"/>
              <a:pathLst>
                <a:path w="27353" h="32346" fill="none" extrusionOk="0">
                  <a:moveTo>
                    <a:pt x="24490" y="-1"/>
                  </a:moveTo>
                  <a:cubicBezTo>
                    <a:pt x="26366" y="3270"/>
                    <a:pt x="27353" y="6975"/>
                    <a:pt x="27353" y="10746"/>
                  </a:cubicBezTo>
                  <a:cubicBezTo>
                    <a:pt x="27353" y="22675"/>
                    <a:pt x="17682" y="32346"/>
                    <a:pt x="5753" y="32346"/>
                  </a:cubicBezTo>
                  <a:cubicBezTo>
                    <a:pt x="3808" y="32345"/>
                    <a:pt x="1873" y="32083"/>
                    <a:pt x="0" y="31565"/>
                  </a:cubicBezTo>
                </a:path>
                <a:path w="27353" h="32346" stroke="0" extrusionOk="0">
                  <a:moveTo>
                    <a:pt x="24490" y="-1"/>
                  </a:moveTo>
                  <a:cubicBezTo>
                    <a:pt x="26366" y="3270"/>
                    <a:pt x="27353" y="6975"/>
                    <a:pt x="27353" y="10746"/>
                  </a:cubicBezTo>
                  <a:cubicBezTo>
                    <a:pt x="27353" y="22675"/>
                    <a:pt x="17682" y="32346"/>
                    <a:pt x="5753" y="32346"/>
                  </a:cubicBezTo>
                  <a:cubicBezTo>
                    <a:pt x="3808" y="32345"/>
                    <a:pt x="1873" y="32083"/>
                    <a:pt x="0" y="31565"/>
                  </a:cubicBezTo>
                  <a:lnTo>
                    <a:pt x="5753" y="10746"/>
                  </a:lnTo>
                  <a:lnTo>
                    <a:pt x="24490" y="-1"/>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47" name="Line 641">
              <a:extLst>
                <a:ext uri="{FF2B5EF4-FFF2-40B4-BE49-F238E27FC236}">
                  <a16:creationId xmlns:a16="http://schemas.microsoft.com/office/drawing/2014/main" id="{DBF38EA8-9642-4F4C-B847-07FB34A8B780}"/>
                </a:ext>
              </a:extLst>
            </p:cNvPr>
            <p:cNvSpPr>
              <a:spLocks noChangeShapeType="1"/>
            </p:cNvSpPr>
            <p:nvPr/>
          </p:nvSpPr>
          <p:spPr bwMode="auto">
            <a:xfrm flipH="1">
              <a:off x="3172518" y="1882321"/>
              <a:ext cx="1243244" cy="1526412"/>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a:lstStyle/>
            <a:p>
              <a:endParaRPr lang="de-DE"/>
            </a:p>
          </p:txBody>
        </p:sp>
        <p:sp>
          <p:nvSpPr>
            <p:cNvPr id="48" name="Line 642">
              <a:extLst>
                <a:ext uri="{FF2B5EF4-FFF2-40B4-BE49-F238E27FC236}">
                  <a16:creationId xmlns:a16="http://schemas.microsoft.com/office/drawing/2014/main" id="{C4403BB6-4062-4691-92FC-274F9C5D2D7A}"/>
                </a:ext>
              </a:extLst>
            </p:cNvPr>
            <p:cNvSpPr>
              <a:spLocks noChangeShapeType="1"/>
            </p:cNvSpPr>
            <p:nvPr/>
          </p:nvSpPr>
          <p:spPr bwMode="auto">
            <a:xfrm>
              <a:off x="4842399" y="1853191"/>
              <a:ext cx="1353240" cy="1653186"/>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a:lstStyle/>
            <a:p>
              <a:endParaRPr lang="de-DE"/>
            </a:p>
          </p:txBody>
        </p:sp>
        <p:sp>
          <p:nvSpPr>
            <p:cNvPr id="49" name="Arc 643">
              <a:extLst>
                <a:ext uri="{FF2B5EF4-FFF2-40B4-BE49-F238E27FC236}">
                  <a16:creationId xmlns:a16="http://schemas.microsoft.com/office/drawing/2014/main" id="{E2409581-0B03-4576-9BF2-EFE85DEFA2A6}"/>
                </a:ext>
              </a:extLst>
            </p:cNvPr>
            <p:cNvSpPr>
              <a:spLocks/>
            </p:cNvSpPr>
            <p:nvPr/>
          </p:nvSpPr>
          <p:spPr bwMode="auto">
            <a:xfrm rot="16200000">
              <a:off x="4450007" y="1741626"/>
              <a:ext cx="361476" cy="413305"/>
            </a:xfrm>
            <a:custGeom>
              <a:avLst/>
              <a:gdLst>
                <a:gd name="T0" fmla="*/ 2147483646 w 21600"/>
                <a:gd name="T1" fmla="*/ 0 h 29582"/>
                <a:gd name="T2" fmla="*/ 2147483646 w 21600"/>
                <a:gd name="T3" fmla="*/ 2147483646 h 29582"/>
                <a:gd name="T4" fmla="*/ 0 w 21600"/>
                <a:gd name="T5" fmla="*/ 2147483646 h 29582"/>
                <a:gd name="T6" fmla="*/ 0 60000 65536"/>
                <a:gd name="T7" fmla="*/ 0 60000 65536"/>
                <a:gd name="T8" fmla="*/ 0 60000 65536"/>
              </a:gdLst>
              <a:ahLst/>
              <a:cxnLst>
                <a:cxn ang="T6">
                  <a:pos x="T0" y="T1"/>
                </a:cxn>
                <a:cxn ang="T7">
                  <a:pos x="T2" y="T3"/>
                </a:cxn>
                <a:cxn ang="T8">
                  <a:pos x="T4" y="T5"/>
                </a:cxn>
              </a:cxnLst>
              <a:rect l="0" t="0" r="r" b="b"/>
              <a:pathLst>
                <a:path w="21600" h="29582" fill="none" extrusionOk="0">
                  <a:moveTo>
                    <a:pt x="14372" y="-1"/>
                  </a:moveTo>
                  <a:cubicBezTo>
                    <a:pt x="18970" y="4098"/>
                    <a:pt x="21600" y="9964"/>
                    <a:pt x="21600" y="16124"/>
                  </a:cubicBezTo>
                  <a:cubicBezTo>
                    <a:pt x="21600" y="21013"/>
                    <a:pt x="19941" y="25757"/>
                    <a:pt x="16895" y="29582"/>
                  </a:cubicBezTo>
                </a:path>
                <a:path w="21600" h="29582" stroke="0" extrusionOk="0">
                  <a:moveTo>
                    <a:pt x="14372" y="-1"/>
                  </a:moveTo>
                  <a:cubicBezTo>
                    <a:pt x="18970" y="4098"/>
                    <a:pt x="21600" y="9964"/>
                    <a:pt x="21600" y="16124"/>
                  </a:cubicBezTo>
                  <a:cubicBezTo>
                    <a:pt x="21600" y="21013"/>
                    <a:pt x="19941" y="25757"/>
                    <a:pt x="16895" y="29582"/>
                  </a:cubicBezTo>
                  <a:lnTo>
                    <a:pt x="0" y="16124"/>
                  </a:lnTo>
                  <a:lnTo>
                    <a:pt x="14372" y="-1"/>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0" name="Arc 644">
              <a:extLst>
                <a:ext uri="{FF2B5EF4-FFF2-40B4-BE49-F238E27FC236}">
                  <a16:creationId xmlns:a16="http://schemas.microsoft.com/office/drawing/2014/main" id="{CA44D9F3-CFCD-4278-A0A6-8D47EA653239}"/>
                </a:ext>
              </a:extLst>
            </p:cNvPr>
            <p:cNvSpPr>
              <a:spLocks/>
            </p:cNvSpPr>
            <p:nvPr/>
          </p:nvSpPr>
          <p:spPr bwMode="auto">
            <a:xfrm rot="7644666">
              <a:off x="2978553" y="3503552"/>
              <a:ext cx="476256" cy="471630"/>
            </a:xfrm>
            <a:custGeom>
              <a:avLst/>
              <a:gdLst>
                <a:gd name="T0" fmla="*/ 2147483646 w 28343"/>
                <a:gd name="T1" fmla="*/ 0 h 33792"/>
                <a:gd name="T2" fmla="*/ 0 w 28343"/>
                <a:gd name="T3" fmla="*/ 2147483646 h 33792"/>
                <a:gd name="T4" fmla="*/ 2147483646 w 28343"/>
                <a:gd name="T5" fmla="*/ 2147483646 h 33792"/>
                <a:gd name="T6" fmla="*/ 0 60000 65536"/>
                <a:gd name="T7" fmla="*/ 0 60000 65536"/>
                <a:gd name="T8" fmla="*/ 0 60000 65536"/>
              </a:gdLst>
              <a:ahLst/>
              <a:cxnLst>
                <a:cxn ang="T6">
                  <a:pos x="T0" y="T1"/>
                </a:cxn>
                <a:cxn ang="T7">
                  <a:pos x="T2" y="T3"/>
                </a:cxn>
                <a:cxn ang="T8">
                  <a:pos x="T4" y="T5"/>
                </a:cxn>
              </a:cxnLst>
              <a:rect l="0" t="0" r="r" b="b"/>
              <a:pathLst>
                <a:path w="28343" h="33792" fill="none" extrusionOk="0">
                  <a:moveTo>
                    <a:pt x="24573" y="-1"/>
                  </a:moveTo>
                  <a:cubicBezTo>
                    <a:pt x="27029" y="3591"/>
                    <a:pt x="28343" y="7841"/>
                    <a:pt x="28343" y="12192"/>
                  </a:cubicBezTo>
                  <a:cubicBezTo>
                    <a:pt x="28343" y="24121"/>
                    <a:pt x="18672" y="33792"/>
                    <a:pt x="6743" y="33792"/>
                  </a:cubicBezTo>
                  <a:cubicBezTo>
                    <a:pt x="4452" y="33791"/>
                    <a:pt x="2176" y="33427"/>
                    <a:pt x="0" y="32712"/>
                  </a:cubicBezTo>
                </a:path>
                <a:path w="28343" h="33792" stroke="0" extrusionOk="0">
                  <a:moveTo>
                    <a:pt x="24573" y="-1"/>
                  </a:moveTo>
                  <a:cubicBezTo>
                    <a:pt x="27029" y="3591"/>
                    <a:pt x="28343" y="7841"/>
                    <a:pt x="28343" y="12192"/>
                  </a:cubicBezTo>
                  <a:cubicBezTo>
                    <a:pt x="28343" y="24121"/>
                    <a:pt x="18672" y="33792"/>
                    <a:pt x="6743" y="33792"/>
                  </a:cubicBezTo>
                  <a:cubicBezTo>
                    <a:pt x="4452" y="33791"/>
                    <a:pt x="2176" y="33427"/>
                    <a:pt x="0" y="32712"/>
                  </a:cubicBezTo>
                  <a:lnTo>
                    <a:pt x="6743" y="12192"/>
                  </a:lnTo>
                  <a:lnTo>
                    <a:pt x="24573" y="-1"/>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 name="Line 645">
              <a:extLst>
                <a:ext uri="{FF2B5EF4-FFF2-40B4-BE49-F238E27FC236}">
                  <a16:creationId xmlns:a16="http://schemas.microsoft.com/office/drawing/2014/main" id="{84C1A4E3-F016-416D-83A6-8D2018F990ED}"/>
                </a:ext>
              </a:extLst>
            </p:cNvPr>
            <p:cNvSpPr>
              <a:spLocks noChangeShapeType="1"/>
            </p:cNvSpPr>
            <p:nvPr/>
          </p:nvSpPr>
          <p:spPr bwMode="auto">
            <a:xfrm flipV="1">
              <a:off x="3250841" y="4022036"/>
              <a:ext cx="3713070" cy="1028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52" name="Line 646">
              <a:extLst>
                <a:ext uri="{FF2B5EF4-FFF2-40B4-BE49-F238E27FC236}">
                  <a16:creationId xmlns:a16="http://schemas.microsoft.com/office/drawing/2014/main" id="{9BD4DDC7-B01C-456D-B7FB-8AB2666C68DE}"/>
                </a:ext>
              </a:extLst>
            </p:cNvPr>
            <p:cNvSpPr>
              <a:spLocks noChangeShapeType="1"/>
            </p:cNvSpPr>
            <p:nvPr/>
          </p:nvSpPr>
          <p:spPr bwMode="auto">
            <a:xfrm>
              <a:off x="2389239" y="4147102"/>
              <a:ext cx="373139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cxnSp>
          <p:nvCxnSpPr>
            <p:cNvPr id="53" name="Gerader Verbinder 52">
              <a:extLst>
                <a:ext uri="{FF2B5EF4-FFF2-40B4-BE49-F238E27FC236}">
                  <a16:creationId xmlns:a16="http://schemas.microsoft.com/office/drawing/2014/main" id="{5E9A87A2-AAE6-4AA0-B9F2-55A0AEA4080C}"/>
                </a:ext>
              </a:extLst>
            </p:cNvPr>
            <p:cNvCxnSpPr/>
            <p:nvPr/>
          </p:nvCxnSpPr>
          <p:spPr bwMode="auto">
            <a:xfrm>
              <a:off x="4296753" y="1769978"/>
              <a:ext cx="225075" cy="19844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Gerader Verbinder 53">
              <a:extLst>
                <a:ext uri="{FF2B5EF4-FFF2-40B4-BE49-F238E27FC236}">
                  <a16:creationId xmlns:a16="http://schemas.microsoft.com/office/drawing/2014/main" id="{8CAB8E79-9238-4D4A-8E71-EF5F64312345}"/>
                </a:ext>
              </a:extLst>
            </p:cNvPr>
            <p:cNvCxnSpPr>
              <a:cxnSpLocks/>
            </p:cNvCxnSpPr>
            <p:nvPr/>
          </p:nvCxnSpPr>
          <p:spPr bwMode="auto">
            <a:xfrm rot="16200000">
              <a:off x="4783215" y="1834748"/>
              <a:ext cx="236853" cy="1969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Gerader Verbinder 54">
              <a:extLst>
                <a:ext uri="{FF2B5EF4-FFF2-40B4-BE49-F238E27FC236}">
                  <a16:creationId xmlns:a16="http://schemas.microsoft.com/office/drawing/2014/main" id="{15673C33-AD8E-4FE4-931D-9F50D8255470}"/>
                </a:ext>
              </a:extLst>
            </p:cNvPr>
            <p:cNvCxnSpPr/>
            <p:nvPr/>
          </p:nvCxnSpPr>
          <p:spPr bwMode="auto">
            <a:xfrm>
              <a:off x="3053211" y="3312734"/>
              <a:ext cx="225075" cy="19844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Gerader Verbinder 55">
              <a:extLst>
                <a:ext uri="{FF2B5EF4-FFF2-40B4-BE49-F238E27FC236}">
                  <a16:creationId xmlns:a16="http://schemas.microsoft.com/office/drawing/2014/main" id="{1ABBA80A-8C48-4198-BB4C-61309DA85174}"/>
                </a:ext>
              </a:extLst>
            </p:cNvPr>
            <p:cNvCxnSpPr>
              <a:cxnSpLocks/>
            </p:cNvCxnSpPr>
            <p:nvPr/>
          </p:nvCxnSpPr>
          <p:spPr bwMode="auto">
            <a:xfrm rot="5400000">
              <a:off x="6111158" y="3409511"/>
              <a:ext cx="236853" cy="1969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Gerader Verbinder 56">
              <a:extLst>
                <a:ext uri="{FF2B5EF4-FFF2-40B4-BE49-F238E27FC236}">
                  <a16:creationId xmlns:a16="http://schemas.microsoft.com/office/drawing/2014/main" id="{AE80E46E-25F7-4783-B985-E352A8A7DD8A}"/>
                </a:ext>
              </a:extLst>
            </p:cNvPr>
            <p:cNvCxnSpPr>
              <a:cxnSpLocks/>
            </p:cNvCxnSpPr>
            <p:nvPr/>
          </p:nvCxnSpPr>
          <p:spPr bwMode="auto">
            <a:xfrm>
              <a:off x="6080472" y="3991291"/>
              <a:ext cx="6185" cy="3556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Gerader Verbinder 57">
              <a:extLst>
                <a:ext uri="{FF2B5EF4-FFF2-40B4-BE49-F238E27FC236}">
                  <a16:creationId xmlns:a16="http://schemas.microsoft.com/office/drawing/2014/main" id="{6EFCE148-2BF3-42BE-92C3-9FDF13159B0A}"/>
                </a:ext>
              </a:extLst>
            </p:cNvPr>
            <p:cNvCxnSpPr>
              <a:cxnSpLocks/>
            </p:cNvCxnSpPr>
            <p:nvPr/>
          </p:nvCxnSpPr>
          <p:spPr bwMode="auto">
            <a:xfrm>
              <a:off x="3278286" y="3863843"/>
              <a:ext cx="0" cy="3258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 name="Group 688">
              <a:extLst>
                <a:ext uri="{FF2B5EF4-FFF2-40B4-BE49-F238E27FC236}">
                  <a16:creationId xmlns:a16="http://schemas.microsoft.com/office/drawing/2014/main" id="{37B2327E-DB3F-43B3-BC1C-783CA2CECEC0}"/>
                </a:ext>
              </a:extLst>
            </p:cNvPr>
            <p:cNvGrpSpPr>
              <a:grpSpLocks/>
            </p:cNvGrpSpPr>
            <p:nvPr/>
          </p:nvGrpSpPr>
          <p:grpSpPr bwMode="auto">
            <a:xfrm rot="2791728" flipH="1" flipV="1">
              <a:off x="4523549" y="1632657"/>
              <a:ext cx="762643" cy="317684"/>
              <a:chOff x="4875" y="7237"/>
              <a:chExt cx="4230" cy="1883"/>
            </a:xfrm>
          </p:grpSpPr>
          <p:sp>
            <p:nvSpPr>
              <p:cNvPr id="68" name="Arc 689">
                <a:extLst>
                  <a:ext uri="{FF2B5EF4-FFF2-40B4-BE49-F238E27FC236}">
                    <a16:creationId xmlns:a16="http://schemas.microsoft.com/office/drawing/2014/main" id="{0936A267-1AC3-487A-840F-81FD74424B44}"/>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9" name="AutoShape 690">
                <a:extLst>
                  <a:ext uri="{FF2B5EF4-FFF2-40B4-BE49-F238E27FC236}">
                    <a16:creationId xmlns:a16="http://schemas.microsoft.com/office/drawing/2014/main" id="{517560A8-E493-44BF-B082-43F346EC551C}"/>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de-DE" altLang="de-DE" sz="1800"/>
              </a:p>
            </p:txBody>
          </p:sp>
        </p:grpSp>
        <p:grpSp>
          <p:nvGrpSpPr>
            <p:cNvPr id="60" name="Group 688">
              <a:extLst>
                <a:ext uri="{FF2B5EF4-FFF2-40B4-BE49-F238E27FC236}">
                  <a16:creationId xmlns:a16="http://schemas.microsoft.com/office/drawing/2014/main" id="{57373B4B-0339-498E-8689-9EA82FD8434C}"/>
                </a:ext>
              </a:extLst>
            </p:cNvPr>
            <p:cNvGrpSpPr>
              <a:grpSpLocks/>
            </p:cNvGrpSpPr>
            <p:nvPr/>
          </p:nvGrpSpPr>
          <p:grpSpPr bwMode="auto">
            <a:xfrm rot="2811152" flipH="1">
              <a:off x="2643061" y="3838438"/>
              <a:ext cx="784818" cy="287069"/>
              <a:chOff x="4875" y="7237"/>
              <a:chExt cx="4230" cy="1883"/>
            </a:xfrm>
          </p:grpSpPr>
          <p:sp>
            <p:nvSpPr>
              <p:cNvPr id="66" name="Arc 689">
                <a:extLst>
                  <a:ext uri="{FF2B5EF4-FFF2-40B4-BE49-F238E27FC236}">
                    <a16:creationId xmlns:a16="http://schemas.microsoft.com/office/drawing/2014/main" id="{E91A9C5A-9BE0-4B8F-91B8-9370BE816F26}"/>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7" name="AutoShape 690">
                <a:extLst>
                  <a:ext uri="{FF2B5EF4-FFF2-40B4-BE49-F238E27FC236}">
                    <a16:creationId xmlns:a16="http://schemas.microsoft.com/office/drawing/2014/main" id="{3EE21939-F330-445B-A61A-7D6D29DAD28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de-DE" altLang="de-DE" sz="1800"/>
              </a:p>
            </p:txBody>
          </p:sp>
        </p:grpSp>
        <p:grpSp>
          <p:nvGrpSpPr>
            <p:cNvPr id="61" name="Group 688">
              <a:extLst>
                <a:ext uri="{FF2B5EF4-FFF2-40B4-BE49-F238E27FC236}">
                  <a16:creationId xmlns:a16="http://schemas.microsoft.com/office/drawing/2014/main" id="{C8DBAD79-F684-47F6-AACD-2B7B8E317BA8}"/>
                </a:ext>
              </a:extLst>
            </p:cNvPr>
            <p:cNvGrpSpPr>
              <a:grpSpLocks/>
            </p:cNvGrpSpPr>
            <p:nvPr/>
          </p:nvGrpSpPr>
          <p:grpSpPr bwMode="auto">
            <a:xfrm rot="13785550" flipH="1">
              <a:off x="5886778" y="3487509"/>
              <a:ext cx="901604" cy="281865"/>
              <a:chOff x="4875" y="7237"/>
              <a:chExt cx="4230" cy="1883"/>
            </a:xfrm>
          </p:grpSpPr>
          <p:sp>
            <p:nvSpPr>
              <p:cNvPr id="64" name="Arc 689">
                <a:extLst>
                  <a:ext uri="{FF2B5EF4-FFF2-40B4-BE49-F238E27FC236}">
                    <a16:creationId xmlns:a16="http://schemas.microsoft.com/office/drawing/2014/main" id="{1F5212F8-B6FD-4A69-8A46-2AF254948271}"/>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5" name="AutoShape 690">
                <a:extLst>
                  <a:ext uri="{FF2B5EF4-FFF2-40B4-BE49-F238E27FC236}">
                    <a16:creationId xmlns:a16="http://schemas.microsoft.com/office/drawing/2014/main" id="{DDAF2D0A-07AE-4FF0-A156-190AF214D34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de-DE" altLang="de-DE" sz="1800"/>
              </a:p>
            </p:txBody>
          </p:sp>
        </p:grpSp>
      </p:grpSp>
      <p:sp>
        <p:nvSpPr>
          <p:cNvPr id="74" name="Text Box 145">
            <a:extLst>
              <a:ext uri="{FF2B5EF4-FFF2-40B4-BE49-F238E27FC236}">
                <a16:creationId xmlns:a16="http://schemas.microsoft.com/office/drawing/2014/main" id="{69F50804-9807-424E-8D76-22E8801AB512}"/>
              </a:ext>
            </a:extLst>
          </p:cNvPr>
          <p:cNvSpPr txBox="1">
            <a:spLocks noChangeArrowheads="1"/>
          </p:cNvSpPr>
          <p:nvPr/>
        </p:nvSpPr>
        <p:spPr bwMode="auto">
          <a:xfrm>
            <a:off x="1349122" y="3334019"/>
            <a:ext cx="131018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roll </a:t>
            </a:r>
            <a:r>
              <a:rPr lang="de-DE" altLang="de-DE" sz="1600" b="1" dirty="0" err="1"/>
              <a:t>integrated</a:t>
            </a:r>
            <a:endParaRPr lang="de-DE" altLang="de-DE" sz="1600" b="1" dirty="0"/>
          </a:p>
        </p:txBody>
      </p:sp>
      <p:sp>
        <p:nvSpPr>
          <p:cNvPr id="75" name="AutoShape 1210">
            <a:extLst>
              <a:ext uri="{FF2B5EF4-FFF2-40B4-BE49-F238E27FC236}">
                <a16:creationId xmlns:a16="http://schemas.microsoft.com/office/drawing/2014/main" id="{2A37169E-DB56-4775-8A2D-F79297AD2E1E}"/>
              </a:ext>
            </a:extLst>
          </p:cNvPr>
          <p:cNvSpPr>
            <a:spLocks noChangeArrowheads="1"/>
          </p:cNvSpPr>
          <p:nvPr/>
        </p:nvSpPr>
        <p:spPr bwMode="auto">
          <a:xfrm rot="10743165">
            <a:off x="1944247" y="407128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76" name="Group 1211">
            <a:extLst>
              <a:ext uri="{FF2B5EF4-FFF2-40B4-BE49-F238E27FC236}">
                <a16:creationId xmlns:a16="http://schemas.microsoft.com/office/drawing/2014/main" id="{7ECC9583-9A00-431A-A555-2CCCE9A00419}"/>
              </a:ext>
            </a:extLst>
          </p:cNvPr>
          <p:cNvGrpSpPr>
            <a:grpSpLocks/>
          </p:cNvGrpSpPr>
          <p:nvPr/>
        </p:nvGrpSpPr>
        <p:grpSpPr bwMode="auto">
          <a:xfrm rot="16361537" flipV="1">
            <a:off x="7324935" y="3785171"/>
            <a:ext cx="371475" cy="550863"/>
            <a:chOff x="2820" y="264"/>
            <a:chExt cx="420" cy="1452"/>
          </a:xfrm>
        </p:grpSpPr>
        <p:sp>
          <p:nvSpPr>
            <p:cNvPr id="77" name="Line 1212">
              <a:extLst>
                <a:ext uri="{FF2B5EF4-FFF2-40B4-BE49-F238E27FC236}">
                  <a16:creationId xmlns:a16="http://schemas.microsoft.com/office/drawing/2014/main" id="{FD25D756-8198-4936-964B-7F9C1FABACA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78" name="Group 1213">
              <a:extLst>
                <a:ext uri="{FF2B5EF4-FFF2-40B4-BE49-F238E27FC236}">
                  <a16:creationId xmlns:a16="http://schemas.microsoft.com/office/drawing/2014/main" id="{3263BBEE-02D4-4856-A389-E010526CBF0B}"/>
                </a:ext>
              </a:extLst>
            </p:cNvPr>
            <p:cNvGrpSpPr>
              <a:grpSpLocks/>
            </p:cNvGrpSpPr>
            <p:nvPr/>
          </p:nvGrpSpPr>
          <p:grpSpPr bwMode="auto">
            <a:xfrm>
              <a:off x="2940" y="264"/>
              <a:ext cx="300" cy="1452"/>
              <a:chOff x="2940" y="264"/>
              <a:chExt cx="300" cy="1452"/>
            </a:xfrm>
          </p:grpSpPr>
          <p:grpSp>
            <p:nvGrpSpPr>
              <p:cNvPr id="79" name="Group 1214">
                <a:extLst>
                  <a:ext uri="{FF2B5EF4-FFF2-40B4-BE49-F238E27FC236}">
                    <a16:creationId xmlns:a16="http://schemas.microsoft.com/office/drawing/2014/main" id="{C3DD4382-9D58-4CE2-8573-875C996F63FA}"/>
                  </a:ext>
                </a:extLst>
              </p:cNvPr>
              <p:cNvGrpSpPr>
                <a:grpSpLocks/>
              </p:cNvGrpSpPr>
              <p:nvPr/>
            </p:nvGrpSpPr>
            <p:grpSpPr bwMode="auto">
              <a:xfrm>
                <a:off x="2940" y="264"/>
                <a:ext cx="252" cy="1368"/>
                <a:chOff x="3024" y="732"/>
                <a:chExt cx="252" cy="1368"/>
              </a:xfrm>
            </p:grpSpPr>
            <p:grpSp>
              <p:nvGrpSpPr>
                <p:cNvPr id="82" name="Group 1215">
                  <a:extLst>
                    <a:ext uri="{FF2B5EF4-FFF2-40B4-BE49-F238E27FC236}">
                      <a16:creationId xmlns:a16="http://schemas.microsoft.com/office/drawing/2014/main" id="{5AEDB2F7-6084-42A5-8183-80C2FCF622FB}"/>
                    </a:ext>
                  </a:extLst>
                </p:cNvPr>
                <p:cNvGrpSpPr>
                  <a:grpSpLocks/>
                </p:cNvGrpSpPr>
                <p:nvPr/>
              </p:nvGrpSpPr>
              <p:grpSpPr bwMode="auto">
                <a:xfrm>
                  <a:off x="3024" y="732"/>
                  <a:ext cx="252" cy="1368"/>
                  <a:chOff x="3168" y="1008"/>
                  <a:chExt cx="484" cy="2448"/>
                </a:xfrm>
              </p:grpSpPr>
              <p:grpSp>
                <p:nvGrpSpPr>
                  <p:cNvPr id="84" name="Group 1216">
                    <a:extLst>
                      <a:ext uri="{FF2B5EF4-FFF2-40B4-BE49-F238E27FC236}">
                        <a16:creationId xmlns:a16="http://schemas.microsoft.com/office/drawing/2014/main" id="{895EF8DD-DFD8-48BC-853A-ACA2B5A3AC1D}"/>
                      </a:ext>
                    </a:extLst>
                  </p:cNvPr>
                  <p:cNvGrpSpPr>
                    <a:grpSpLocks/>
                  </p:cNvGrpSpPr>
                  <p:nvPr/>
                </p:nvGrpSpPr>
                <p:grpSpPr bwMode="auto">
                  <a:xfrm>
                    <a:off x="3168" y="1008"/>
                    <a:ext cx="484" cy="2448"/>
                    <a:chOff x="2256" y="864"/>
                    <a:chExt cx="532" cy="2448"/>
                  </a:xfrm>
                </p:grpSpPr>
                <p:sp>
                  <p:nvSpPr>
                    <p:cNvPr id="87" name="Freeform 1217">
                      <a:extLst>
                        <a:ext uri="{FF2B5EF4-FFF2-40B4-BE49-F238E27FC236}">
                          <a16:creationId xmlns:a16="http://schemas.microsoft.com/office/drawing/2014/main" id="{12B0CFCC-7BCD-473F-B6E5-9B1331C4E5F8}"/>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8" name="Freeform 1218">
                      <a:extLst>
                        <a:ext uri="{FF2B5EF4-FFF2-40B4-BE49-F238E27FC236}">
                          <a16:creationId xmlns:a16="http://schemas.microsoft.com/office/drawing/2014/main" id="{4FDA950D-2862-4697-9A35-15661107002A}"/>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5" name="Freeform 1219">
                    <a:extLst>
                      <a:ext uri="{FF2B5EF4-FFF2-40B4-BE49-F238E27FC236}">
                        <a16:creationId xmlns:a16="http://schemas.microsoft.com/office/drawing/2014/main" id="{E7598A79-E440-4928-8405-333296BE7B71}"/>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6" name="Freeform 1220">
                    <a:extLst>
                      <a:ext uri="{FF2B5EF4-FFF2-40B4-BE49-F238E27FC236}">
                        <a16:creationId xmlns:a16="http://schemas.microsoft.com/office/drawing/2014/main" id="{A0E7249C-B955-430A-B26A-1FB84FFF296A}"/>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3" name="Line 1221">
                  <a:extLst>
                    <a:ext uri="{FF2B5EF4-FFF2-40B4-BE49-F238E27FC236}">
                      <a16:creationId xmlns:a16="http://schemas.microsoft.com/office/drawing/2014/main" id="{DA897D26-9022-4197-AD95-92CCBD30346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80" name="AutoShape 1222">
                <a:extLst>
                  <a:ext uri="{FF2B5EF4-FFF2-40B4-BE49-F238E27FC236}">
                    <a16:creationId xmlns:a16="http://schemas.microsoft.com/office/drawing/2014/main" id="{99B5897D-AE50-4035-AFF7-623B958992B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81" name="Line 1223">
                <a:extLst>
                  <a:ext uri="{FF2B5EF4-FFF2-40B4-BE49-F238E27FC236}">
                    <a16:creationId xmlns:a16="http://schemas.microsoft.com/office/drawing/2014/main" id="{74D4CC38-EEFE-4834-A1D3-0D20BBA2031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89" name="AutoShape 1183">
            <a:extLst>
              <a:ext uri="{FF2B5EF4-FFF2-40B4-BE49-F238E27FC236}">
                <a16:creationId xmlns:a16="http://schemas.microsoft.com/office/drawing/2014/main" id="{EAFA5FF3-6AF6-4272-B0AD-6E45285CB32E}"/>
              </a:ext>
            </a:extLst>
          </p:cNvPr>
          <p:cNvSpPr>
            <a:spLocks noChangeArrowheads="1"/>
          </p:cNvSpPr>
          <p:nvPr/>
        </p:nvSpPr>
        <p:spPr bwMode="auto">
          <a:xfrm rot="10800000" flipV="1">
            <a:off x="6713833" y="393154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90" name="Group 1267">
            <a:extLst>
              <a:ext uri="{FF2B5EF4-FFF2-40B4-BE49-F238E27FC236}">
                <a16:creationId xmlns:a16="http://schemas.microsoft.com/office/drawing/2014/main" id="{CD63761C-6D7E-4CD6-9FC9-5B540A67C3B9}"/>
              </a:ext>
            </a:extLst>
          </p:cNvPr>
          <p:cNvGrpSpPr>
            <a:grpSpLocks/>
          </p:cNvGrpSpPr>
          <p:nvPr/>
        </p:nvGrpSpPr>
        <p:grpSpPr bwMode="auto">
          <a:xfrm rot="16361537" flipV="1">
            <a:off x="2551466" y="3897158"/>
            <a:ext cx="371475" cy="550862"/>
            <a:chOff x="2820" y="264"/>
            <a:chExt cx="420" cy="1452"/>
          </a:xfrm>
        </p:grpSpPr>
        <p:sp>
          <p:nvSpPr>
            <p:cNvPr id="91" name="Line 1268">
              <a:extLst>
                <a:ext uri="{FF2B5EF4-FFF2-40B4-BE49-F238E27FC236}">
                  <a16:creationId xmlns:a16="http://schemas.microsoft.com/office/drawing/2014/main" id="{72789CDC-56CC-4784-B599-A7428D1888A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2" name="Group 1269">
              <a:extLst>
                <a:ext uri="{FF2B5EF4-FFF2-40B4-BE49-F238E27FC236}">
                  <a16:creationId xmlns:a16="http://schemas.microsoft.com/office/drawing/2014/main" id="{391F288A-52D2-4903-B6CE-D4B2B03FB831}"/>
                </a:ext>
              </a:extLst>
            </p:cNvPr>
            <p:cNvGrpSpPr>
              <a:grpSpLocks/>
            </p:cNvGrpSpPr>
            <p:nvPr/>
          </p:nvGrpSpPr>
          <p:grpSpPr bwMode="auto">
            <a:xfrm>
              <a:off x="2940" y="264"/>
              <a:ext cx="300" cy="1452"/>
              <a:chOff x="2940" y="264"/>
              <a:chExt cx="300" cy="1452"/>
            </a:xfrm>
          </p:grpSpPr>
          <p:grpSp>
            <p:nvGrpSpPr>
              <p:cNvPr id="93" name="Group 1270">
                <a:extLst>
                  <a:ext uri="{FF2B5EF4-FFF2-40B4-BE49-F238E27FC236}">
                    <a16:creationId xmlns:a16="http://schemas.microsoft.com/office/drawing/2014/main" id="{FAA18115-EA95-4C9E-ABD3-1D4225A15383}"/>
                  </a:ext>
                </a:extLst>
              </p:cNvPr>
              <p:cNvGrpSpPr>
                <a:grpSpLocks/>
              </p:cNvGrpSpPr>
              <p:nvPr/>
            </p:nvGrpSpPr>
            <p:grpSpPr bwMode="auto">
              <a:xfrm>
                <a:off x="2940" y="264"/>
                <a:ext cx="252" cy="1368"/>
                <a:chOff x="3024" y="732"/>
                <a:chExt cx="252" cy="1368"/>
              </a:xfrm>
            </p:grpSpPr>
            <p:grpSp>
              <p:nvGrpSpPr>
                <p:cNvPr id="96" name="Group 1271">
                  <a:extLst>
                    <a:ext uri="{FF2B5EF4-FFF2-40B4-BE49-F238E27FC236}">
                      <a16:creationId xmlns:a16="http://schemas.microsoft.com/office/drawing/2014/main" id="{D847856F-C0D3-45B6-B5BD-A3A2200AF775}"/>
                    </a:ext>
                  </a:extLst>
                </p:cNvPr>
                <p:cNvGrpSpPr>
                  <a:grpSpLocks/>
                </p:cNvGrpSpPr>
                <p:nvPr/>
              </p:nvGrpSpPr>
              <p:grpSpPr bwMode="auto">
                <a:xfrm>
                  <a:off x="3024" y="732"/>
                  <a:ext cx="252" cy="1368"/>
                  <a:chOff x="3168" y="1008"/>
                  <a:chExt cx="484" cy="2448"/>
                </a:xfrm>
              </p:grpSpPr>
              <p:grpSp>
                <p:nvGrpSpPr>
                  <p:cNvPr id="98" name="Group 1272">
                    <a:extLst>
                      <a:ext uri="{FF2B5EF4-FFF2-40B4-BE49-F238E27FC236}">
                        <a16:creationId xmlns:a16="http://schemas.microsoft.com/office/drawing/2014/main" id="{9D51AD58-1867-4A0B-8B47-5D270E8992F7}"/>
                      </a:ext>
                    </a:extLst>
                  </p:cNvPr>
                  <p:cNvGrpSpPr>
                    <a:grpSpLocks/>
                  </p:cNvGrpSpPr>
                  <p:nvPr/>
                </p:nvGrpSpPr>
                <p:grpSpPr bwMode="auto">
                  <a:xfrm>
                    <a:off x="3168" y="1008"/>
                    <a:ext cx="484" cy="2448"/>
                    <a:chOff x="2256" y="864"/>
                    <a:chExt cx="532" cy="2448"/>
                  </a:xfrm>
                </p:grpSpPr>
                <p:sp>
                  <p:nvSpPr>
                    <p:cNvPr id="101" name="Freeform 1273">
                      <a:extLst>
                        <a:ext uri="{FF2B5EF4-FFF2-40B4-BE49-F238E27FC236}">
                          <a16:creationId xmlns:a16="http://schemas.microsoft.com/office/drawing/2014/main" id="{F7EAFA48-2D7D-4831-89C5-DFD9830E18A4}"/>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2" name="Freeform 1274">
                      <a:extLst>
                        <a:ext uri="{FF2B5EF4-FFF2-40B4-BE49-F238E27FC236}">
                          <a16:creationId xmlns:a16="http://schemas.microsoft.com/office/drawing/2014/main" id="{E38F7F7B-D400-466F-ACF1-12D53C2D37EF}"/>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99" name="Freeform 1275">
                    <a:extLst>
                      <a:ext uri="{FF2B5EF4-FFF2-40B4-BE49-F238E27FC236}">
                        <a16:creationId xmlns:a16="http://schemas.microsoft.com/office/drawing/2014/main" id="{29A6F55F-017A-4714-A10C-F4A577B6D434}"/>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0" name="Freeform 1276">
                    <a:extLst>
                      <a:ext uri="{FF2B5EF4-FFF2-40B4-BE49-F238E27FC236}">
                        <a16:creationId xmlns:a16="http://schemas.microsoft.com/office/drawing/2014/main" id="{703787CA-1A47-46F6-B4DE-0F8E267ADD3C}"/>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7" name="Line 1277">
                  <a:extLst>
                    <a:ext uri="{FF2B5EF4-FFF2-40B4-BE49-F238E27FC236}">
                      <a16:creationId xmlns:a16="http://schemas.microsoft.com/office/drawing/2014/main" id="{F2E08DCC-65B2-44AD-84A6-A801F580E68E}"/>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4" name="AutoShape 1278">
                <a:extLst>
                  <a:ext uri="{FF2B5EF4-FFF2-40B4-BE49-F238E27FC236}">
                    <a16:creationId xmlns:a16="http://schemas.microsoft.com/office/drawing/2014/main" id="{B519FF18-34B8-4721-A761-AA4BFEB93A5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95" name="Line 1279">
                <a:extLst>
                  <a:ext uri="{FF2B5EF4-FFF2-40B4-BE49-F238E27FC236}">
                    <a16:creationId xmlns:a16="http://schemas.microsoft.com/office/drawing/2014/main" id="{4F4B9274-E7A3-480D-925A-4BA43D08FD5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03" name="Group 448">
            <a:extLst>
              <a:ext uri="{FF2B5EF4-FFF2-40B4-BE49-F238E27FC236}">
                <a16:creationId xmlns:a16="http://schemas.microsoft.com/office/drawing/2014/main" id="{D3E03076-2BEA-4F9E-BC75-FFF1438DBCA7}"/>
              </a:ext>
            </a:extLst>
          </p:cNvPr>
          <p:cNvGrpSpPr>
            <a:grpSpLocks/>
          </p:cNvGrpSpPr>
          <p:nvPr/>
        </p:nvGrpSpPr>
        <p:grpSpPr bwMode="auto">
          <a:xfrm rot="18736965">
            <a:off x="3814371" y="1899192"/>
            <a:ext cx="709612" cy="608013"/>
            <a:chOff x="4545" y="394"/>
            <a:chExt cx="392" cy="361"/>
          </a:xfrm>
        </p:grpSpPr>
        <p:sp>
          <p:nvSpPr>
            <p:cNvPr id="104" name="AutoShape 449">
              <a:extLst>
                <a:ext uri="{FF2B5EF4-FFF2-40B4-BE49-F238E27FC236}">
                  <a16:creationId xmlns:a16="http://schemas.microsoft.com/office/drawing/2014/main" id="{9105A7A3-A4D6-4E19-A2DD-1F8F59750340}"/>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105" name="Freeform 450">
              <a:extLst>
                <a:ext uri="{FF2B5EF4-FFF2-40B4-BE49-F238E27FC236}">
                  <a16:creationId xmlns:a16="http://schemas.microsoft.com/office/drawing/2014/main" id="{6EC1AF31-5EE0-41A5-8834-C72E37B2B1F4}"/>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106" name="Freeform 451">
              <a:extLst>
                <a:ext uri="{FF2B5EF4-FFF2-40B4-BE49-F238E27FC236}">
                  <a16:creationId xmlns:a16="http://schemas.microsoft.com/office/drawing/2014/main" id="{2E3EE1F3-0E39-41D5-8D70-D68403E1FC8F}"/>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107" name="Freeform 452">
              <a:extLst>
                <a:ext uri="{FF2B5EF4-FFF2-40B4-BE49-F238E27FC236}">
                  <a16:creationId xmlns:a16="http://schemas.microsoft.com/office/drawing/2014/main" id="{E6F54D07-7A19-4EDA-A264-6FA916903797}"/>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108" name="Freeform 453">
              <a:extLst>
                <a:ext uri="{FF2B5EF4-FFF2-40B4-BE49-F238E27FC236}">
                  <a16:creationId xmlns:a16="http://schemas.microsoft.com/office/drawing/2014/main" id="{AABFC4BC-1655-4FCF-97A3-FB5419BA5758}"/>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109" name="Freeform 454">
              <a:extLst>
                <a:ext uri="{FF2B5EF4-FFF2-40B4-BE49-F238E27FC236}">
                  <a16:creationId xmlns:a16="http://schemas.microsoft.com/office/drawing/2014/main" id="{A8F2AE7B-92B1-48AA-97C4-B1CFAEF6E2A2}"/>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110" name="Line 455">
              <a:extLst>
                <a:ext uri="{FF2B5EF4-FFF2-40B4-BE49-F238E27FC236}">
                  <a16:creationId xmlns:a16="http://schemas.microsoft.com/office/drawing/2014/main" id="{60D4F7BD-CECC-434D-AEFB-0F21E807D4DD}"/>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pic>
        <p:nvPicPr>
          <p:cNvPr id="112" name="Picture 1070" descr="messerflugflieger2">
            <a:extLst>
              <a:ext uri="{FF2B5EF4-FFF2-40B4-BE49-F238E27FC236}">
                <a16:creationId xmlns:a16="http://schemas.microsoft.com/office/drawing/2014/main" id="{F9ACC311-D2DC-45EC-AA65-F556D425BDA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8401336">
            <a:off x="4557836" y="1657944"/>
            <a:ext cx="1099079" cy="130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3" name="Group 448">
            <a:extLst>
              <a:ext uri="{FF2B5EF4-FFF2-40B4-BE49-F238E27FC236}">
                <a16:creationId xmlns:a16="http://schemas.microsoft.com/office/drawing/2014/main" id="{84C7BEA7-C752-4230-8931-284D72BAF8B1}"/>
              </a:ext>
            </a:extLst>
          </p:cNvPr>
          <p:cNvGrpSpPr>
            <a:grpSpLocks/>
          </p:cNvGrpSpPr>
          <p:nvPr/>
        </p:nvGrpSpPr>
        <p:grpSpPr bwMode="auto">
          <a:xfrm rot="2937632">
            <a:off x="5598183" y="2936688"/>
            <a:ext cx="709612" cy="608013"/>
            <a:chOff x="4545" y="394"/>
            <a:chExt cx="392" cy="361"/>
          </a:xfrm>
        </p:grpSpPr>
        <p:sp>
          <p:nvSpPr>
            <p:cNvPr id="114" name="AutoShape 449">
              <a:extLst>
                <a:ext uri="{FF2B5EF4-FFF2-40B4-BE49-F238E27FC236}">
                  <a16:creationId xmlns:a16="http://schemas.microsoft.com/office/drawing/2014/main" id="{9B402BCA-30C2-4008-A04B-F7DB95561162}"/>
                </a:ext>
              </a:extLst>
            </p:cNvPr>
            <p:cNvSpPr>
              <a:spLocks noChangeAspect="1" noChangeArrowheads="1" noTextEdit="1"/>
            </p:cNvSpPr>
            <p:nvPr/>
          </p:nvSpPr>
          <p:spPr bwMode="auto">
            <a:xfrm rot="-5400000">
              <a:off x="4560" y="379"/>
              <a:ext cx="361" cy="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sp>
          <p:nvSpPr>
            <p:cNvPr id="115" name="Freeform 450">
              <a:extLst>
                <a:ext uri="{FF2B5EF4-FFF2-40B4-BE49-F238E27FC236}">
                  <a16:creationId xmlns:a16="http://schemas.microsoft.com/office/drawing/2014/main" id="{FBF45C73-17B6-48E4-BEAE-1E6A64212C54}"/>
                </a:ext>
              </a:extLst>
            </p:cNvPr>
            <p:cNvSpPr>
              <a:spLocks/>
            </p:cNvSpPr>
            <p:nvPr/>
          </p:nvSpPr>
          <p:spPr bwMode="auto">
            <a:xfrm rot="-5400000">
              <a:off x="4710" y="463"/>
              <a:ext cx="20" cy="221"/>
            </a:xfrm>
            <a:custGeom>
              <a:avLst/>
              <a:gdLst>
                <a:gd name="T0" fmla="*/ 0 w 116"/>
                <a:gd name="T1" fmla="*/ 0 h 1166"/>
                <a:gd name="T2" fmla="*/ 0 w 116"/>
                <a:gd name="T3" fmla="*/ 0 h 1166"/>
                <a:gd name="T4" fmla="*/ 0 w 116"/>
                <a:gd name="T5" fmla="*/ 0 h 1166"/>
                <a:gd name="T6" fmla="*/ 0 w 116"/>
                <a:gd name="T7" fmla="*/ 0 h 1166"/>
                <a:gd name="T8" fmla="*/ 0 w 116"/>
                <a:gd name="T9" fmla="*/ 0 h 1166"/>
                <a:gd name="T10" fmla="*/ 0 w 116"/>
                <a:gd name="T11" fmla="*/ 0 h 1166"/>
                <a:gd name="T12" fmla="*/ 0 w 116"/>
                <a:gd name="T13" fmla="*/ 0 h 1166"/>
                <a:gd name="T14" fmla="*/ 0 w 116"/>
                <a:gd name="T15" fmla="*/ 0 h 1166"/>
                <a:gd name="T16" fmla="*/ 0 w 116"/>
                <a:gd name="T17" fmla="*/ 0 h 1166"/>
                <a:gd name="T18" fmla="*/ 0 w 116"/>
                <a:gd name="T19" fmla="*/ 0 h 1166"/>
                <a:gd name="T20" fmla="*/ 0 w 116"/>
                <a:gd name="T21" fmla="*/ 0 h 1166"/>
                <a:gd name="T22" fmla="*/ 0 w 116"/>
                <a:gd name="T23" fmla="*/ 0 h 1166"/>
                <a:gd name="T24" fmla="*/ 0 w 116"/>
                <a:gd name="T25" fmla="*/ 0 h 1166"/>
                <a:gd name="T26" fmla="*/ 0 w 116"/>
                <a:gd name="T27" fmla="*/ 0 h 1166"/>
                <a:gd name="T28" fmla="*/ 0 w 116"/>
                <a:gd name="T29" fmla="*/ 0 h 1166"/>
                <a:gd name="T30" fmla="*/ 0 w 116"/>
                <a:gd name="T31" fmla="*/ 0 h 1166"/>
                <a:gd name="T32" fmla="*/ 0 w 116"/>
                <a:gd name="T33" fmla="*/ 0 h 1166"/>
                <a:gd name="T34" fmla="*/ 0 w 116"/>
                <a:gd name="T35" fmla="*/ 0 h 1166"/>
                <a:gd name="T36" fmla="*/ 0 w 116"/>
                <a:gd name="T37" fmla="*/ 0 h 1166"/>
                <a:gd name="T38" fmla="*/ 0 w 116"/>
                <a:gd name="T39" fmla="*/ 0 h 1166"/>
                <a:gd name="T40" fmla="*/ 0 w 116"/>
                <a:gd name="T41" fmla="*/ 0 h 1166"/>
                <a:gd name="T42" fmla="*/ 0 w 116"/>
                <a:gd name="T43" fmla="*/ 0 h 1166"/>
                <a:gd name="T44" fmla="*/ 0 w 116"/>
                <a:gd name="T45" fmla="*/ 0 h 1166"/>
                <a:gd name="T46" fmla="*/ 0 w 116"/>
                <a:gd name="T47" fmla="*/ 0 h 1166"/>
                <a:gd name="T48" fmla="*/ 0 w 116"/>
                <a:gd name="T49" fmla="*/ 0 h 1166"/>
                <a:gd name="T50" fmla="*/ 0 w 116"/>
                <a:gd name="T51" fmla="*/ 0 h 1166"/>
                <a:gd name="T52" fmla="*/ 0 w 116"/>
                <a:gd name="T53" fmla="*/ 0 h 1166"/>
                <a:gd name="T54" fmla="*/ 0 w 116"/>
                <a:gd name="T55" fmla="*/ 0 h 1166"/>
                <a:gd name="T56" fmla="*/ 0 w 116"/>
                <a:gd name="T57" fmla="*/ 0 h 1166"/>
                <a:gd name="T58" fmla="*/ 0 w 116"/>
                <a:gd name="T59" fmla="*/ 0 h 1166"/>
                <a:gd name="T60" fmla="*/ 0 w 116"/>
                <a:gd name="T61" fmla="*/ 0 h 1166"/>
                <a:gd name="T62" fmla="*/ 0 w 116"/>
                <a:gd name="T63" fmla="*/ 0 h 1166"/>
                <a:gd name="T64" fmla="*/ 0 w 116"/>
                <a:gd name="T65" fmla="*/ 0 h 1166"/>
                <a:gd name="T66" fmla="*/ 0 w 116"/>
                <a:gd name="T67" fmla="*/ 0 h 1166"/>
                <a:gd name="T68" fmla="*/ 0 w 116"/>
                <a:gd name="T69" fmla="*/ 0 h 1166"/>
                <a:gd name="T70" fmla="*/ 0 w 116"/>
                <a:gd name="T71" fmla="*/ 0 h 1166"/>
                <a:gd name="T72" fmla="*/ 0 w 116"/>
                <a:gd name="T73" fmla="*/ 0 h 1166"/>
                <a:gd name="T74" fmla="*/ 0 w 116"/>
                <a:gd name="T75" fmla="*/ 0 h 1166"/>
                <a:gd name="T76" fmla="*/ 0 w 116"/>
                <a:gd name="T77" fmla="*/ 0 h 1166"/>
                <a:gd name="T78" fmla="*/ 0 w 116"/>
                <a:gd name="T79" fmla="*/ 0 h 1166"/>
                <a:gd name="T80" fmla="*/ 0 w 116"/>
                <a:gd name="T81" fmla="*/ 0 h 1166"/>
                <a:gd name="T82" fmla="*/ 0 w 116"/>
                <a:gd name="T83" fmla="*/ 0 h 1166"/>
                <a:gd name="T84" fmla="*/ 0 w 116"/>
                <a:gd name="T85" fmla="*/ 0 h 1166"/>
                <a:gd name="T86" fmla="*/ 0 w 116"/>
                <a:gd name="T87" fmla="*/ 0 h 1166"/>
                <a:gd name="T88" fmla="*/ 0 w 116"/>
                <a:gd name="T89" fmla="*/ 0 h 1166"/>
                <a:gd name="T90" fmla="*/ 0 w 116"/>
                <a:gd name="T91" fmla="*/ 0 h 1166"/>
                <a:gd name="T92" fmla="*/ 0 w 116"/>
                <a:gd name="T93" fmla="*/ 0 h 11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166">
                  <a:moveTo>
                    <a:pt x="116" y="707"/>
                  </a:moveTo>
                  <a:lnTo>
                    <a:pt x="116" y="683"/>
                  </a:lnTo>
                  <a:lnTo>
                    <a:pt x="115" y="657"/>
                  </a:lnTo>
                  <a:lnTo>
                    <a:pt x="114" y="631"/>
                  </a:lnTo>
                  <a:lnTo>
                    <a:pt x="114" y="604"/>
                  </a:lnTo>
                  <a:lnTo>
                    <a:pt x="111" y="548"/>
                  </a:lnTo>
                  <a:lnTo>
                    <a:pt x="108" y="490"/>
                  </a:lnTo>
                  <a:lnTo>
                    <a:pt x="101" y="372"/>
                  </a:lnTo>
                  <a:lnTo>
                    <a:pt x="96" y="314"/>
                  </a:lnTo>
                  <a:lnTo>
                    <a:pt x="91" y="259"/>
                  </a:lnTo>
                  <a:lnTo>
                    <a:pt x="89" y="231"/>
                  </a:lnTo>
                  <a:lnTo>
                    <a:pt x="83" y="180"/>
                  </a:lnTo>
                  <a:lnTo>
                    <a:pt x="81" y="157"/>
                  </a:lnTo>
                  <a:lnTo>
                    <a:pt x="78" y="134"/>
                  </a:lnTo>
                  <a:lnTo>
                    <a:pt x="75" y="113"/>
                  </a:lnTo>
                  <a:lnTo>
                    <a:pt x="72" y="93"/>
                  </a:lnTo>
                  <a:lnTo>
                    <a:pt x="70" y="75"/>
                  </a:lnTo>
                  <a:lnTo>
                    <a:pt x="67" y="58"/>
                  </a:lnTo>
                  <a:lnTo>
                    <a:pt x="64" y="43"/>
                  </a:lnTo>
                  <a:lnTo>
                    <a:pt x="61" y="31"/>
                  </a:lnTo>
                  <a:lnTo>
                    <a:pt x="58" y="20"/>
                  </a:lnTo>
                  <a:lnTo>
                    <a:pt x="56" y="11"/>
                  </a:lnTo>
                  <a:lnTo>
                    <a:pt x="53" y="5"/>
                  </a:lnTo>
                  <a:lnTo>
                    <a:pt x="51" y="1"/>
                  </a:lnTo>
                  <a:lnTo>
                    <a:pt x="48" y="0"/>
                  </a:lnTo>
                  <a:lnTo>
                    <a:pt x="45" y="1"/>
                  </a:lnTo>
                  <a:lnTo>
                    <a:pt x="43" y="5"/>
                  </a:lnTo>
                  <a:lnTo>
                    <a:pt x="40" y="12"/>
                  </a:lnTo>
                  <a:lnTo>
                    <a:pt x="38" y="20"/>
                  </a:lnTo>
                  <a:lnTo>
                    <a:pt x="36" y="31"/>
                  </a:lnTo>
                  <a:lnTo>
                    <a:pt x="34" y="44"/>
                  </a:lnTo>
                  <a:lnTo>
                    <a:pt x="31" y="60"/>
                  </a:lnTo>
                  <a:lnTo>
                    <a:pt x="29" y="76"/>
                  </a:lnTo>
                  <a:lnTo>
                    <a:pt x="27" y="95"/>
                  </a:lnTo>
                  <a:lnTo>
                    <a:pt x="25" y="115"/>
                  </a:lnTo>
                  <a:lnTo>
                    <a:pt x="23" y="137"/>
                  </a:lnTo>
                  <a:lnTo>
                    <a:pt x="21" y="159"/>
                  </a:lnTo>
                  <a:lnTo>
                    <a:pt x="19" y="184"/>
                  </a:lnTo>
                  <a:lnTo>
                    <a:pt x="17" y="209"/>
                  </a:lnTo>
                  <a:lnTo>
                    <a:pt x="16" y="235"/>
                  </a:lnTo>
                  <a:lnTo>
                    <a:pt x="14" y="262"/>
                  </a:lnTo>
                  <a:lnTo>
                    <a:pt x="11" y="319"/>
                  </a:lnTo>
                  <a:lnTo>
                    <a:pt x="8" y="377"/>
                  </a:lnTo>
                  <a:lnTo>
                    <a:pt x="4" y="496"/>
                  </a:lnTo>
                  <a:lnTo>
                    <a:pt x="2" y="554"/>
                  </a:lnTo>
                  <a:lnTo>
                    <a:pt x="1" y="610"/>
                  </a:lnTo>
                  <a:lnTo>
                    <a:pt x="1" y="638"/>
                  </a:lnTo>
                  <a:lnTo>
                    <a:pt x="0" y="664"/>
                  </a:lnTo>
                  <a:lnTo>
                    <a:pt x="0" y="714"/>
                  </a:lnTo>
                  <a:lnTo>
                    <a:pt x="1" y="761"/>
                  </a:lnTo>
                  <a:lnTo>
                    <a:pt x="2" y="806"/>
                  </a:lnTo>
                  <a:lnTo>
                    <a:pt x="4" y="850"/>
                  </a:lnTo>
                  <a:lnTo>
                    <a:pt x="6" y="891"/>
                  </a:lnTo>
                  <a:lnTo>
                    <a:pt x="9" y="931"/>
                  </a:lnTo>
                  <a:lnTo>
                    <a:pt x="12" y="968"/>
                  </a:lnTo>
                  <a:lnTo>
                    <a:pt x="16" y="1003"/>
                  </a:lnTo>
                  <a:lnTo>
                    <a:pt x="19" y="1035"/>
                  </a:lnTo>
                  <a:lnTo>
                    <a:pt x="24" y="1064"/>
                  </a:lnTo>
                  <a:lnTo>
                    <a:pt x="26" y="1077"/>
                  </a:lnTo>
                  <a:lnTo>
                    <a:pt x="28" y="1090"/>
                  </a:lnTo>
                  <a:lnTo>
                    <a:pt x="30" y="1101"/>
                  </a:lnTo>
                  <a:lnTo>
                    <a:pt x="33" y="1112"/>
                  </a:lnTo>
                  <a:lnTo>
                    <a:pt x="35" y="1122"/>
                  </a:lnTo>
                  <a:lnTo>
                    <a:pt x="37" y="1131"/>
                  </a:lnTo>
                  <a:lnTo>
                    <a:pt x="40" y="1139"/>
                  </a:lnTo>
                  <a:lnTo>
                    <a:pt x="42" y="1146"/>
                  </a:lnTo>
                  <a:lnTo>
                    <a:pt x="45" y="1152"/>
                  </a:lnTo>
                  <a:lnTo>
                    <a:pt x="47" y="1157"/>
                  </a:lnTo>
                  <a:lnTo>
                    <a:pt x="50" y="1161"/>
                  </a:lnTo>
                  <a:lnTo>
                    <a:pt x="52" y="1164"/>
                  </a:lnTo>
                  <a:lnTo>
                    <a:pt x="55" y="1165"/>
                  </a:lnTo>
                  <a:lnTo>
                    <a:pt x="57" y="1166"/>
                  </a:lnTo>
                  <a:lnTo>
                    <a:pt x="60" y="1165"/>
                  </a:lnTo>
                  <a:lnTo>
                    <a:pt x="62" y="1164"/>
                  </a:lnTo>
                  <a:lnTo>
                    <a:pt x="65" y="1160"/>
                  </a:lnTo>
                  <a:lnTo>
                    <a:pt x="68" y="1157"/>
                  </a:lnTo>
                  <a:lnTo>
                    <a:pt x="70" y="1151"/>
                  </a:lnTo>
                  <a:lnTo>
                    <a:pt x="72" y="1145"/>
                  </a:lnTo>
                  <a:lnTo>
                    <a:pt x="75" y="1138"/>
                  </a:lnTo>
                  <a:lnTo>
                    <a:pt x="81" y="1121"/>
                  </a:lnTo>
                  <a:lnTo>
                    <a:pt x="83" y="1110"/>
                  </a:lnTo>
                  <a:lnTo>
                    <a:pt x="85" y="1099"/>
                  </a:lnTo>
                  <a:lnTo>
                    <a:pt x="88" y="1087"/>
                  </a:lnTo>
                  <a:lnTo>
                    <a:pt x="90" y="1075"/>
                  </a:lnTo>
                  <a:lnTo>
                    <a:pt x="92" y="1061"/>
                  </a:lnTo>
                  <a:lnTo>
                    <a:pt x="97" y="1031"/>
                  </a:lnTo>
                  <a:lnTo>
                    <a:pt x="101" y="999"/>
                  </a:lnTo>
                  <a:lnTo>
                    <a:pt x="105" y="964"/>
                  </a:lnTo>
                  <a:lnTo>
                    <a:pt x="108" y="926"/>
                  </a:lnTo>
                  <a:lnTo>
                    <a:pt x="111" y="885"/>
                  </a:lnTo>
                  <a:lnTo>
                    <a:pt x="113" y="843"/>
                  </a:lnTo>
                  <a:lnTo>
                    <a:pt x="115" y="799"/>
                  </a:lnTo>
                  <a:lnTo>
                    <a:pt x="116" y="754"/>
                  </a:lnTo>
                  <a:lnTo>
                    <a:pt x="116" y="707"/>
                  </a:lnTo>
                  <a:close/>
                </a:path>
              </a:pathLst>
            </a:custGeom>
            <a:solidFill>
              <a:srgbClr val="FF3300"/>
            </a:solidFill>
            <a:ln w="0">
              <a:solidFill>
                <a:srgbClr val="000000"/>
              </a:solidFill>
              <a:prstDash val="solid"/>
              <a:round/>
              <a:headEnd/>
              <a:tailEnd/>
            </a:ln>
          </p:spPr>
          <p:txBody>
            <a:bodyPr/>
            <a:lstStyle/>
            <a:p>
              <a:endParaRPr lang="de-DE"/>
            </a:p>
          </p:txBody>
        </p:sp>
        <p:sp>
          <p:nvSpPr>
            <p:cNvPr id="116" name="Freeform 451">
              <a:extLst>
                <a:ext uri="{FF2B5EF4-FFF2-40B4-BE49-F238E27FC236}">
                  <a16:creationId xmlns:a16="http://schemas.microsoft.com/office/drawing/2014/main" id="{3355D46B-0A8C-4678-8750-F3F3801A6947}"/>
                </a:ext>
              </a:extLst>
            </p:cNvPr>
            <p:cNvSpPr>
              <a:spLocks/>
            </p:cNvSpPr>
            <p:nvPr/>
          </p:nvSpPr>
          <p:spPr bwMode="auto">
            <a:xfrm rot="-5400000">
              <a:off x="4709" y="608"/>
              <a:ext cx="103" cy="52"/>
            </a:xfrm>
            <a:custGeom>
              <a:avLst/>
              <a:gdLst>
                <a:gd name="T0" fmla="*/ 0 w 582"/>
                <a:gd name="T1" fmla="*/ 0 h 276"/>
                <a:gd name="T2" fmla="*/ 0 w 582"/>
                <a:gd name="T3" fmla="*/ 0 h 276"/>
                <a:gd name="T4" fmla="*/ 0 w 582"/>
                <a:gd name="T5" fmla="*/ 0 h 276"/>
                <a:gd name="T6" fmla="*/ 0 w 582"/>
                <a:gd name="T7" fmla="*/ 0 h 276"/>
                <a:gd name="T8" fmla="*/ 0 w 582"/>
                <a:gd name="T9" fmla="*/ 0 h 276"/>
                <a:gd name="T10" fmla="*/ 0 w 582"/>
                <a:gd name="T11" fmla="*/ 0 h 276"/>
                <a:gd name="T12" fmla="*/ 0 w 582"/>
                <a:gd name="T13" fmla="*/ 0 h 276"/>
                <a:gd name="T14" fmla="*/ 0 w 582"/>
                <a:gd name="T15" fmla="*/ 0 h 276"/>
                <a:gd name="T16" fmla="*/ 0 w 582"/>
                <a:gd name="T17" fmla="*/ 0 h 276"/>
                <a:gd name="T18" fmla="*/ 0 w 582"/>
                <a:gd name="T19" fmla="*/ 0 h 276"/>
                <a:gd name="T20" fmla="*/ 0 w 582"/>
                <a:gd name="T21" fmla="*/ 0 h 276"/>
                <a:gd name="T22" fmla="*/ 0 w 582"/>
                <a:gd name="T23" fmla="*/ 0 h 276"/>
                <a:gd name="T24" fmla="*/ 0 w 582"/>
                <a:gd name="T25" fmla="*/ 0 h 276"/>
                <a:gd name="T26" fmla="*/ 0 w 582"/>
                <a:gd name="T27" fmla="*/ 0 h 276"/>
                <a:gd name="T28" fmla="*/ 0 w 582"/>
                <a:gd name="T29" fmla="*/ 0 h 276"/>
                <a:gd name="T30" fmla="*/ 0 w 582"/>
                <a:gd name="T31" fmla="*/ 0 h 276"/>
                <a:gd name="T32" fmla="*/ 0 w 582"/>
                <a:gd name="T33" fmla="*/ 0 h 276"/>
                <a:gd name="T34" fmla="*/ 0 w 582"/>
                <a:gd name="T35" fmla="*/ 0 h 276"/>
                <a:gd name="T36" fmla="*/ 0 w 582"/>
                <a:gd name="T37" fmla="*/ 0 h 276"/>
                <a:gd name="T38" fmla="*/ 0 w 582"/>
                <a:gd name="T39" fmla="*/ 0 h 276"/>
                <a:gd name="T40" fmla="*/ 0 w 582"/>
                <a:gd name="T41" fmla="*/ 0 h 276"/>
                <a:gd name="T42" fmla="*/ 0 w 582"/>
                <a:gd name="T43" fmla="*/ 0 h 276"/>
                <a:gd name="T44" fmla="*/ 0 w 582"/>
                <a:gd name="T45" fmla="*/ 0 h 276"/>
                <a:gd name="T46" fmla="*/ 0 w 582"/>
                <a:gd name="T47" fmla="*/ 0 h 276"/>
                <a:gd name="T48" fmla="*/ 0 w 582"/>
                <a:gd name="T49" fmla="*/ 0 h 276"/>
                <a:gd name="T50" fmla="*/ 0 w 582"/>
                <a:gd name="T51" fmla="*/ 0 h 2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82" h="276">
                  <a:moveTo>
                    <a:pt x="582" y="276"/>
                  </a:moveTo>
                  <a:lnTo>
                    <a:pt x="582" y="273"/>
                  </a:lnTo>
                  <a:lnTo>
                    <a:pt x="582" y="269"/>
                  </a:lnTo>
                  <a:lnTo>
                    <a:pt x="581" y="264"/>
                  </a:lnTo>
                  <a:lnTo>
                    <a:pt x="581" y="258"/>
                  </a:lnTo>
                  <a:lnTo>
                    <a:pt x="580" y="243"/>
                  </a:lnTo>
                  <a:lnTo>
                    <a:pt x="579" y="234"/>
                  </a:lnTo>
                  <a:lnTo>
                    <a:pt x="577" y="213"/>
                  </a:lnTo>
                  <a:lnTo>
                    <a:pt x="574" y="191"/>
                  </a:lnTo>
                  <a:lnTo>
                    <a:pt x="572" y="167"/>
                  </a:lnTo>
                  <a:lnTo>
                    <a:pt x="569" y="141"/>
                  </a:lnTo>
                  <a:lnTo>
                    <a:pt x="567" y="115"/>
                  </a:lnTo>
                  <a:lnTo>
                    <a:pt x="568" y="90"/>
                  </a:lnTo>
                  <a:lnTo>
                    <a:pt x="570" y="66"/>
                  </a:lnTo>
                  <a:lnTo>
                    <a:pt x="572" y="45"/>
                  </a:lnTo>
                  <a:lnTo>
                    <a:pt x="573" y="35"/>
                  </a:lnTo>
                  <a:lnTo>
                    <a:pt x="573" y="26"/>
                  </a:lnTo>
                  <a:lnTo>
                    <a:pt x="573" y="19"/>
                  </a:lnTo>
                  <a:lnTo>
                    <a:pt x="573" y="12"/>
                  </a:lnTo>
                  <a:lnTo>
                    <a:pt x="571" y="7"/>
                  </a:lnTo>
                  <a:lnTo>
                    <a:pt x="569" y="4"/>
                  </a:lnTo>
                  <a:lnTo>
                    <a:pt x="566" y="1"/>
                  </a:lnTo>
                  <a:lnTo>
                    <a:pt x="562" y="0"/>
                  </a:lnTo>
                  <a:lnTo>
                    <a:pt x="0" y="4"/>
                  </a:lnTo>
                  <a:lnTo>
                    <a:pt x="7" y="125"/>
                  </a:lnTo>
                  <a:lnTo>
                    <a:pt x="582" y="276"/>
                  </a:lnTo>
                  <a:close/>
                </a:path>
              </a:pathLst>
            </a:custGeom>
            <a:solidFill>
              <a:srgbClr val="FF3300"/>
            </a:solidFill>
            <a:ln w="0">
              <a:solidFill>
                <a:srgbClr val="000000"/>
              </a:solidFill>
              <a:prstDash val="solid"/>
              <a:round/>
              <a:headEnd/>
              <a:tailEnd/>
            </a:ln>
          </p:spPr>
          <p:txBody>
            <a:bodyPr/>
            <a:lstStyle/>
            <a:p>
              <a:endParaRPr lang="de-DE"/>
            </a:p>
          </p:txBody>
        </p:sp>
        <p:sp>
          <p:nvSpPr>
            <p:cNvPr id="117" name="Freeform 452">
              <a:extLst>
                <a:ext uri="{FF2B5EF4-FFF2-40B4-BE49-F238E27FC236}">
                  <a16:creationId xmlns:a16="http://schemas.microsoft.com/office/drawing/2014/main" id="{5E7BFADE-D234-4ED1-BC77-7A9A33E3C612}"/>
                </a:ext>
              </a:extLst>
            </p:cNvPr>
            <p:cNvSpPr>
              <a:spLocks/>
            </p:cNvSpPr>
            <p:nvPr/>
          </p:nvSpPr>
          <p:spPr bwMode="auto">
            <a:xfrm rot="-5400000">
              <a:off x="4710" y="489"/>
              <a:ext cx="103" cy="52"/>
            </a:xfrm>
            <a:custGeom>
              <a:avLst/>
              <a:gdLst>
                <a:gd name="T0" fmla="*/ 0 w 580"/>
                <a:gd name="T1" fmla="*/ 0 h 279"/>
                <a:gd name="T2" fmla="*/ 0 w 580"/>
                <a:gd name="T3" fmla="*/ 0 h 279"/>
                <a:gd name="T4" fmla="*/ 0 w 580"/>
                <a:gd name="T5" fmla="*/ 0 h 279"/>
                <a:gd name="T6" fmla="*/ 0 w 580"/>
                <a:gd name="T7" fmla="*/ 0 h 279"/>
                <a:gd name="T8" fmla="*/ 0 w 580"/>
                <a:gd name="T9" fmla="*/ 0 h 279"/>
                <a:gd name="T10" fmla="*/ 0 w 580"/>
                <a:gd name="T11" fmla="*/ 0 h 279"/>
                <a:gd name="T12" fmla="*/ 0 w 580"/>
                <a:gd name="T13" fmla="*/ 0 h 279"/>
                <a:gd name="T14" fmla="*/ 0 w 580"/>
                <a:gd name="T15" fmla="*/ 0 h 279"/>
                <a:gd name="T16" fmla="*/ 0 w 580"/>
                <a:gd name="T17" fmla="*/ 0 h 279"/>
                <a:gd name="T18" fmla="*/ 0 w 580"/>
                <a:gd name="T19" fmla="*/ 0 h 279"/>
                <a:gd name="T20" fmla="*/ 0 w 580"/>
                <a:gd name="T21" fmla="*/ 0 h 279"/>
                <a:gd name="T22" fmla="*/ 0 w 580"/>
                <a:gd name="T23" fmla="*/ 0 h 279"/>
                <a:gd name="T24" fmla="*/ 0 w 580"/>
                <a:gd name="T25" fmla="*/ 0 h 279"/>
                <a:gd name="T26" fmla="*/ 0 w 580"/>
                <a:gd name="T27" fmla="*/ 0 h 279"/>
                <a:gd name="T28" fmla="*/ 0 w 580"/>
                <a:gd name="T29" fmla="*/ 0 h 279"/>
                <a:gd name="T30" fmla="*/ 0 w 580"/>
                <a:gd name="T31" fmla="*/ 0 h 279"/>
                <a:gd name="T32" fmla="*/ 0 w 580"/>
                <a:gd name="T33" fmla="*/ 0 h 279"/>
                <a:gd name="T34" fmla="*/ 0 w 580"/>
                <a:gd name="T35" fmla="*/ 0 h 279"/>
                <a:gd name="T36" fmla="*/ 0 w 580"/>
                <a:gd name="T37" fmla="*/ 0 h 279"/>
                <a:gd name="T38" fmla="*/ 0 w 580"/>
                <a:gd name="T39" fmla="*/ 0 h 279"/>
                <a:gd name="T40" fmla="*/ 0 w 580"/>
                <a:gd name="T41" fmla="*/ 0 h 279"/>
                <a:gd name="T42" fmla="*/ 0 w 580"/>
                <a:gd name="T43" fmla="*/ 0 h 279"/>
                <a:gd name="T44" fmla="*/ 0 w 580"/>
                <a:gd name="T45" fmla="*/ 0 h 279"/>
                <a:gd name="T46" fmla="*/ 0 w 580"/>
                <a:gd name="T47" fmla="*/ 0 h 279"/>
                <a:gd name="T48" fmla="*/ 0 w 580"/>
                <a:gd name="T49" fmla="*/ 0 h 279"/>
                <a:gd name="T50" fmla="*/ 0 w 580"/>
                <a:gd name="T51" fmla="*/ 0 h 279"/>
                <a:gd name="T52" fmla="*/ 0 w 580"/>
                <a:gd name="T53" fmla="*/ 0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0" h="279">
                  <a:moveTo>
                    <a:pt x="0" y="279"/>
                  </a:moveTo>
                  <a:lnTo>
                    <a:pt x="0" y="276"/>
                  </a:lnTo>
                  <a:lnTo>
                    <a:pt x="1" y="272"/>
                  </a:lnTo>
                  <a:lnTo>
                    <a:pt x="1" y="267"/>
                  </a:lnTo>
                  <a:lnTo>
                    <a:pt x="1" y="261"/>
                  </a:lnTo>
                  <a:lnTo>
                    <a:pt x="2" y="246"/>
                  </a:lnTo>
                  <a:lnTo>
                    <a:pt x="4" y="237"/>
                  </a:lnTo>
                  <a:lnTo>
                    <a:pt x="5" y="216"/>
                  </a:lnTo>
                  <a:lnTo>
                    <a:pt x="7" y="194"/>
                  </a:lnTo>
                  <a:lnTo>
                    <a:pt x="10" y="170"/>
                  </a:lnTo>
                  <a:lnTo>
                    <a:pt x="12" y="144"/>
                  </a:lnTo>
                  <a:lnTo>
                    <a:pt x="14" y="118"/>
                  </a:lnTo>
                  <a:lnTo>
                    <a:pt x="13" y="93"/>
                  </a:lnTo>
                  <a:lnTo>
                    <a:pt x="11" y="69"/>
                  </a:lnTo>
                  <a:lnTo>
                    <a:pt x="10" y="58"/>
                  </a:lnTo>
                  <a:lnTo>
                    <a:pt x="8" y="48"/>
                  </a:lnTo>
                  <a:lnTo>
                    <a:pt x="7" y="38"/>
                  </a:lnTo>
                  <a:lnTo>
                    <a:pt x="7" y="29"/>
                  </a:lnTo>
                  <a:lnTo>
                    <a:pt x="7" y="22"/>
                  </a:lnTo>
                  <a:lnTo>
                    <a:pt x="7" y="15"/>
                  </a:lnTo>
                  <a:lnTo>
                    <a:pt x="8" y="10"/>
                  </a:lnTo>
                  <a:lnTo>
                    <a:pt x="11" y="7"/>
                  </a:lnTo>
                  <a:lnTo>
                    <a:pt x="13" y="4"/>
                  </a:lnTo>
                  <a:lnTo>
                    <a:pt x="18" y="3"/>
                  </a:lnTo>
                  <a:lnTo>
                    <a:pt x="580" y="0"/>
                  </a:lnTo>
                  <a:lnTo>
                    <a:pt x="574" y="122"/>
                  </a:lnTo>
                  <a:lnTo>
                    <a:pt x="0" y="279"/>
                  </a:lnTo>
                  <a:close/>
                </a:path>
              </a:pathLst>
            </a:custGeom>
            <a:solidFill>
              <a:srgbClr val="FF3300"/>
            </a:solidFill>
            <a:ln w="0">
              <a:solidFill>
                <a:srgbClr val="000000"/>
              </a:solidFill>
              <a:prstDash val="solid"/>
              <a:round/>
              <a:headEnd/>
              <a:tailEnd/>
            </a:ln>
          </p:spPr>
          <p:txBody>
            <a:bodyPr/>
            <a:lstStyle/>
            <a:p>
              <a:endParaRPr lang="de-DE"/>
            </a:p>
          </p:txBody>
        </p:sp>
        <p:sp>
          <p:nvSpPr>
            <p:cNvPr id="118" name="Freeform 453">
              <a:extLst>
                <a:ext uri="{FF2B5EF4-FFF2-40B4-BE49-F238E27FC236}">
                  <a16:creationId xmlns:a16="http://schemas.microsoft.com/office/drawing/2014/main" id="{A30C23E3-60FA-4EF0-B944-F78392C3D5B0}"/>
                </a:ext>
              </a:extLst>
            </p:cNvPr>
            <p:cNvSpPr>
              <a:spLocks/>
            </p:cNvSpPr>
            <p:nvPr/>
          </p:nvSpPr>
          <p:spPr bwMode="auto">
            <a:xfrm rot="-5400000">
              <a:off x="4605" y="588"/>
              <a:ext cx="50" cy="32"/>
            </a:xfrm>
            <a:custGeom>
              <a:avLst/>
              <a:gdLst>
                <a:gd name="T0" fmla="*/ 0 w 285"/>
                <a:gd name="T1" fmla="*/ 0 h 173"/>
                <a:gd name="T2" fmla="*/ 0 w 285"/>
                <a:gd name="T3" fmla="*/ 0 h 173"/>
                <a:gd name="T4" fmla="*/ 0 w 285"/>
                <a:gd name="T5" fmla="*/ 0 h 173"/>
                <a:gd name="T6" fmla="*/ 0 w 285"/>
                <a:gd name="T7" fmla="*/ 0 h 173"/>
                <a:gd name="T8" fmla="*/ 0 w 285"/>
                <a:gd name="T9" fmla="*/ 0 h 173"/>
                <a:gd name="T10" fmla="*/ 0 w 285"/>
                <a:gd name="T11" fmla="*/ 0 h 173"/>
                <a:gd name="T12" fmla="*/ 0 w 285"/>
                <a:gd name="T13" fmla="*/ 0 h 173"/>
                <a:gd name="T14" fmla="*/ 0 w 285"/>
                <a:gd name="T15" fmla="*/ 0 h 173"/>
                <a:gd name="T16" fmla="*/ 0 w 285"/>
                <a:gd name="T17" fmla="*/ 0 h 173"/>
                <a:gd name="T18" fmla="*/ 0 w 285"/>
                <a:gd name="T19" fmla="*/ 0 h 173"/>
                <a:gd name="T20" fmla="*/ 0 w 285"/>
                <a:gd name="T21" fmla="*/ 0 h 173"/>
                <a:gd name="T22" fmla="*/ 0 w 285"/>
                <a:gd name="T23" fmla="*/ 0 h 173"/>
                <a:gd name="T24" fmla="*/ 0 w 285"/>
                <a:gd name="T25" fmla="*/ 0 h 173"/>
                <a:gd name="T26" fmla="*/ 0 w 285"/>
                <a:gd name="T27" fmla="*/ 0 h 173"/>
                <a:gd name="T28" fmla="*/ 0 w 285"/>
                <a:gd name="T29" fmla="*/ 0 h 173"/>
                <a:gd name="T30" fmla="*/ 0 w 285"/>
                <a:gd name="T31" fmla="*/ 0 h 173"/>
                <a:gd name="T32" fmla="*/ 0 w 285"/>
                <a:gd name="T33" fmla="*/ 0 h 173"/>
                <a:gd name="T34" fmla="*/ 0 w 285"/>
                <a:gd name="T35" fmla="*/ 0 h 173"/>
                <a:gd name="T36" fmla="*/ 0 w 285"/>
                <a:gd name="T37" fmla="*/ 0 h 173"/>
                <a:gd name="T38" fmla="*/ 0 w 285"/>
                <a:gd name="T39" fmla="*/ 0 h 173"/>
                <a:gd name="T40" fmla="*/ 0 w 285"/>
                <a:gd name="T41" fmla="*/ 0 h 173"/>
                <a:gd name="T42" fmla="*/ 0 w 285"/>
                <a:gd name="T43" fmla="*/ 0 h 173"/>
                <a:gd name="T44" fmla="*/ 0 w 285"/>
                <a:gd name="T45" fmla="*/ 0 h 173"/>
                <a:gd name="T46" fmla="*/ 0 w 285"/>
                <a:gd name="T47" fmla="*/ 0 h 173"/>
                <a:gd name="T48" fmla="*/ 0 w 285"/>
                <a:gd name="T49" fmla="*/ 0 h 173"/>
                <a:gd name="T50" fmla="*/ 0 w 285"/>
                <a:gd name="T51" fmla="*/ 0 h 173"/>
                <a:gd name="T52" fmla="*/ 0 w 285"/>
                <a:gd name="T53" fmla="*/ 0 h 173"/>
                <a:gd name="T54" fmla="*/ 0 w 285"/>
                <a:gd name="T55" fmla="*/ 0 h 173"/>
                <a:gd name="T56" fmla="*/ 0 w 285"/>
                <a:gd name="T57" fmla="*/ 0 h 173"/>
                <a:gd name="T58" fmla="*/ 0 w 285"/>
                <a:gd name="T59" fmla="*/ 0 h 173"/>
                <a:gd name="T60" fmla="*/ 0 w 285"/>
                <a:gd name="T61" fmla="*/ 0 h 173"/>
                <a:gd name="T62" fmla="*/ 0 w 285"/>
                <a:gd name="T63" fmla="*/ 0 h 173"/>
                <a:gd name="T64" fmla="*/ 0 w 285"/>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173">
                  <a:moveTo>
                    <a:pt x="276" y="173"/>
                  </a:moveTo>
                  <a:lnTo>
                    <a:pt x="274" y="172"/>
                  </a:lnTo>
                  <a:lnTo>
                    <a:pt x="272" y="171"/>
                  </a:lnTo>
                  <a:lnTo>
                    <a:pt x="271" y="166"/>
                  </a:lnTo>
                  <a:lnTo>
                    <a:pt x="271" y="158"/>
                  </a:lnTo>
                  <a:lnTo>
                    <a:pt x="272" y="147"/>
                  </a:lnTo>
                  <a:lnTo>
                    <a:pt x="274" y="134"/>
                  </a:lnTo>
                  <a:lnTo>
                    <a:pt x="275" y="120"/>
                  </a:lnTo>
                  <a:lnTo>
                    <a:pt x="276" y="105"/>
                  </a:lnTo>
                  <a:lnTo>
                    <a:pt x="275" y="89"/>
                  </a:lnTo>
                  <a:lnTo>
                    <a:pt x="276" y="84"/>
                  </a:lnTo>
                  <a:lnTo>
                    <a:pt x="277" y="80"/>
                  </a:lnTo>
                  <a:lnTo>
                    <a:pt x="280" y="75"/>
                  </a:lnTo>
                  <a:lnTo>
                    <a:pt x="283" y="71"/>
                  </a:lnTo>
                  <a:lnTo>
                    <a:pt x="284" y="67"/>
                  </a:lnTo>
                  <a:lnTo>
                    <a:pt x="285" y="61"/>
                  </a:lnTo>
                  <a:lnTo>
                    <a:pt x="283" y="54"/>
                  </a:lnTo>
                  <a:lnTo>
                    <a:pt x="281" y="50"/>
                  </a:lnTo>
                  <a:lnTo>
                    <a:pt x="278" y="45"/>
                  </a:lnTo>
                  <a:lnTo>
                    <a:pt x="274" y="37"/>
                  </a:lnTo>
                  <a:lnTo>
                    <a:pt x="269" y="30"/>
                  </a:lnTo>
                  <a:lnTo>
                    <a:pt x="266" y="24"/>
                  </a:lnTo>
                  <a:lnTo>
                    <a:pt x="264" y="19"/>
                  </a:lnTo>
                  <a:lnTo>
                    <a:pt x="262" y="15"/>
                  </a:lnTo>
                  <a:lnTo>
                    <a:pt x="261" y="11"/>
                  </a:lnTo>
                  <a:lnTo>
                    <a:pt x="259" y="6"/>
                  </a:lnTo>
                  <a:lnTo>
                    <a:pt x="258" y="2"/>
                  </a:lnTo>
                  <a:lnTo>
                    <a:pt x="258" y="0"/>
                  </a:lnTo>
                  <a:lnTo>
                    <a:pt x="257" y="0"/>
                  </a:lnTo>
                  <a:lnTo>
                    <a:pt x="255" y="0"/>
                  </a:lnTo>
                  <a:lnTo>
                    <a:pt x="0" y="5"/>
                  </a:lnTo>
                  <a:lnTo>
                    <a:pt x="3" y="80"/>
                  </a:lnTo>
                  <a:lnTo>
                    <a:pt x="276" y="173"/>
                  </a:lnTo>
                  <a:close/>
                </a:path>
              </a:pathLst>
            </a:custGeom>
            <a:solidFill>
              <a:srgbClr val="FF3300"/>
            </a:solidFill>
            <a:ln w="0">
              <a:solidFill>
                <a:srgbClr val="000000"/>
              </a:solidFill>
              <a:prstDash val="solid"/>
              <a:round/>
              <a:headEnd/>
              <a:tailEnd/>
            </a:ln>
          </p:spPr>
          <p:txBody>
            <a:bodyPr/>
            <a:lstStyle/>
            <a:p>
              <a:endParaRPr lang="de-DE"/>
            </a:p>
          </p:txBody>
        </p:sp>
        <p:sp>
          <p:nvSpPr>
            <p:cNvPr id="119" name="Freeform 454">
              <a:extLst>
                <a:ext uri="{FF2B5EF4-FFF2-40B4-BE49-F238E27FC236}">
                  <a16:creationId xmlns:a16="http://schemas.microsoft.com/office/drawing/2014/main" id="{D95DF39D-7B41-46E9-83BB-244E241C6787}"/>
                </a:ext>
              </a:extLst>
            </p:cNvPr>
            <p:cNvSpPr>
              <a:spLocks/>
            </p:cNvSpPr>
            <p:nvPr/>
          </p:nvSpPr>
          <p:spPr bwMode="auto">
            <a:xfrm rot="-5400000">
              <a:off x="4606" y="530"/>
              <a:ext cx="51" cy="33"/>
            </a:xfrm>
            <a:custGeom>
              <a:avLst/>
              <a:gdLst>
                <a:gd name="T0" fmla="*/ 0 w 284"/>
                <a:gd name="T1" fmla="*/ 0 h 173"/>
                <a:gd name="T2" fmla="*/ 0 w 284"/>
                <a:gd name="T3" fmla="*/ 0 h 173"/>
                <a:gd name="T4" fmla="*/ 0 w 284"/>
                <a:gd name="T5" fmla="*/ 0 h 173"/>
                <a:gd name="T6" fmla="*/ 0 w 284"/>
                <a:gd name="T7" fmla="*/ 0 h 173"/>
                <a:gd name="T8" fmla="*/ 0 w 284"/>
                <a:gd name="T9" fmla="*/ 0 h 173"/>
                <a:gd name="T10" fmla="*/ 0 w 284"/>
                <a:gd name="T11" fmla="*/ 0 h 173"/>
                <a:gd name="T12" fmla="*/ 0 w 284"/>
                <a:gd name="T13" fmla="*/ 0 h 173"/>
                <a:gd name="T14" fmla="*/ 0 w 284"/>
                <a:gd name="T15" fmla="*/ 0 h 173"/>
                <a:gd name="T16" fmla="*/ 0 w 284"/>
                <a:gd name="T17" fmla="*/ 0 h 173"/>
                <a:gd name="T18" fmla="*/ 0 w 284"/>
                <a:gd name="T19" fmla="*/ 0 h 173"/>
                <a:gd name="T20" fmla="*/ 0 w 284"/>
                <a:gd name="T21" fmla="*/ 0 h 173"/>
                <a:gd name="T22" fmla="*/ 0 w 284"/>
                <a:gd name="T23" fmla="*/ 0 h 173"/>
                <a:gd name="T24" fmla="*/ 0 w 284"/>
                <a:gd name="T25" fmla="*/ 0 h 173"/>
                <a:gd name="T26" fmla="*/ 0 w 284"/>
                <a:gd name="T27" fmla="*/ 0 h 173"/>
                <a:gd name="T28" fmla="*/ 0 w 284"/>
                <a:gd name="T29" fmla="*/ 0 h 173"/>
                <a:gd name="T30" fmla="*/ 0 w 284"/>
                <a:gd name="T31" fmla="*/ 0 h 173"/>
                <a:gd name="T32" fmla="*/ 0 w 284"/>
                <a:gd name="T33" fmla="*/ 0 h 173"/>
                <a:gd name="T34" fmla="*/ 0 w 284"/>
                <a:gd name="T35" fmla="*/ 0 h 173"/>
                <a:gd name="T36" fmla="*/ 0 w 284"/>
                <a:gd name="T37" fmla="*/ 0 h 173"/>
                <a:gd name="T38" fmla="*/ 0 w 284"/>
                <a:gd name="T39" fmla="*/ 0 h 173"/>
                <a:gd name="T40" fmla="*/ 0 w 284"/>
                <a:gd name="T41" fmla="*/ 0 h 173"/>
                <a:gd name="T42" fmla="*/ 0 w 284"/>
                <a:gd name="T43" fmla="*/ 0 h 173"/>
                <a:gd name="T44" fmla="*/ 0 w 284"/>
                <a:gd name="T45" fmla="*/ 0 h 173"/>
                <a:gd name="T46" fmla="*/ 0 w 284"/>
                <a:gd name="T47" fmla="*/ 0 h 173"/>
                <a:gd name="T48" fmla="*/ 0 w 284"/>
                <a:gd name="T49" fmla="*/ 0 h 173"/>
                <a:gd name="T50" fmla="*/ 0 w 284"/>
                <a:gd name="T51" fmla="*/ 0 h 173"/>
                <a:gd name="T52" fmla="*/ 0 w 284"/>
                <a:gd name="T53" fmla="*/ 0 h 173"/>
                <a:gd name="T54" fmla="*/ 0 w 284"/>
                <a:gd name="T55" fmla="*/ 0 h 173"/>
                <a:gd name="T56" fmla="*/ 0 w 284"/>
                <a:gd name="T57" fmla="*/ 0 h 173"/>
                <a:gd name="T58" fmla="*/ 0 w 284"/>
                <a:gd name="T59" fmla="*/ 0 h 173"/>
                <a:gd name="T60" fmla="*/ 0 w 284"/>
                <a:gd name="T61" fmla="*/ 0 h 173"/>
                <a:gd name="T62" fmla="*/ 0 w 284"/>
                <a:gd name="T63" fmla="*/ 0 h 173"/>
                <a:gd name="T64" fmla="*/ 0 w 284"/>
                <a:gd name="T65" fmla="*/ 0 h 1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4" h="173">
                  <a:moveTo>
                    <a:pt x="10" y="173"/>
                  </a:moveTo>
                  <a:lnTo>
                    <a:pt x="12" y="172"/>
                  </a:lnTo>
                  <a:lnTo>
                    <a:pt x="14" y="171"/>
                  </a:lnTo>
                  <a:lnTo>
                    <a:pt x="15" y="166"/>
                  </a:lnTo>
                  <a:lnTo>
                    <a:pt x="15" y="158"/>
                  </a:lnTo>
                  <a:lnTo>
                    <a:pt x="13" y="147"/>
                  </a:lnTo>
                  <a:lnTo>
                    <a:pt x="12" y="134"/>
                  </a:lnTo>
                  <a:lnTo>
                    <a:pt x="10" y="120"/>
                  </a:lnTo>
                  <a:lnTo>
                    <a:pt x="9" y="105"/>
                  </a:lnTo>
                  <a:lnTo>
                    <a:pt x="10" y="89"/>
                  </a:lnTo>
                  <a:lnTo>
                    <a:pt x="9" y="84"/>
                  </a:lnTo>
                  <a:lnTo>
                    <a:pt x="7" y="80"/>
                  </a:lnTo>
                  <a:lnTo>
                    <a:pt x="5" y="75"/>
                  </a:lnTo>
                  <a:lnTo>
                    <a:pt x="2" y="71"/>
                  </a:lnTo>
                  <a:lnTo>
                    <a:pt x="0" y="67"/>
                  </a:lnTo>
                  <a:lnTo>
                    <a:pt x="0" y="61"/>
                  </a:lnTo>
                  <a:lnTo>
                    <a:pt x="1" y="54"/>
                  </a:lnTo>
                  <a:lnTo>
                    <a:pt x="4" y="50"/>
                  </a:lnTo>
                  <a:lnTo>
                    <a:pt x="6" y="45"/>
                  </a:lnTo>
                  <a:lnTo>
                    <a:pt x="11" y="37"/>
                  </a:lnTo>
                  <a:lnTo>
                    <a:pt x="15" y="30"/>
                  </a:lnTo>
                  <a:lnTo>
                    <a:pt x="18" y="24"/>
                  </a:lnTo>
                  <a:lnTo>
                    <a:pt x="21" y="19"/>
                  </a:lnTo>
                  <a:lnTo>
                    <a:pt x="22" y="14"/>
                  </a:lnTo>
                  <a:lnTo>
                    <a:pt x="24" y="11"/>
                  </a:lnTo>
                  <a:lnTo>
                    <a:pt x="25" y="6"/>
                  </a:lnTo>
                  <a:lnTo>
                    <a:pt x="26" y="2"/>
                  </a:lnTo>
                  <a:lnTo>
                    <a:pt x="26" y="0"/>
                  </a:lnTo>
                  <a:lnTo>
                    <a:pt x="28" y="0"/>
                  </a:lnTo>
                  <a:lnTo>
                    <a:pt x="284" y="2"/>
                  </a:lnTo>
                  <a:lnTo>
                    <a:pt x="281" y="77"/>
                  </a:lnTo>
                  <a:lnTo>
                    <a:pt x="10" y="173"/>
                  </a:lnTo>
                  <a:close/>
                </a:path>
              </a:pathLst>
            </a:custGeom>
            <a:solidFill>
              <a:srgbClr val="FF3300"/>
            </a:solidFill>
            <a:ln w="0">
              <a:solidFill>
                <a:srgbClr val="000000"/>
              </a:solidFill>
              <a:prstDash val="solid"/>
              <a:round/>
              <a:headEnd/>
              <a:tailEnd/>
            </a:ln>
          </p:spPr>
          <p:txBody>
            <a:bodyPr/>
            <a:lstStyle/>
            <a:p>
              <a:endParaRPr lang="de-DE"/>
            </a:p>
          </p:txBody>
        </p:sp>
        <p:sp>
          <p:nvSpPr>
            <p:cNvPr id="120" name="Line 455">
              <a:extLst>
                <a:ext uri="{FF2B5EF4-FFF2-40B4-BE49-F238E27FC236}">
                  <a16:creationId xmlns:a16="http://schemas.microsoft.com/office/drawing/2014/main" id="{B3C838DB-0449-4874-A20F-D45034DCD2AA}"/>
                </a:ext>
              </a:extLst>
            </p:cNvPr>
            <p:cNvSpPr>
              <a:spLocks noChangeShapeType="1"/>
            </p:cNvSpPr>
            <p:nvPr/>
          </p:nvSpPr>
          <p:spPr bwMode="auto">
            <a:xfrm rot="16200000" flipH="1">
              <a:off x="4796" y="572"/>
              <a:ext cx="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grpSp>
        <p:nvGrpSpPr>
          <p:cNvPr id="121" name="Group 1267">
            <a:extLst>
              <a:ext uri="{FF2B5EF4-FFF2-40B4-BE49-F238E27FC236}">
                <a16:creationId xmlns:a16="http://schemas.microsoft.com/office/drawing/2014/main" id="{771434E2-D9F7-4153-BF63-6DA23D8E1393}"/>
              </a:ext>
            </a:extLst>
          </p:cNvPr>
          <p:cNvGrpSpPr>
            <a:grpSpLocks/>
          </p:cNvGrpSpPr>
          <p:nvPr/>
        </p:nvGrpSpPr>
        <p:grpSpPr bwMode="auto">
          <a:xfrm rot="16361537" flipV="1">
            <a:off x="5340748" y="3946455"/>
            <a:ext cx="339251" cy="430473"/>
            <a:chOff x="2820" y="264"/>
            <a:chExt cx="420" cy="1452"/>
          </a:xfrm>
        </p:grpSpPr>
        <p:sp>
          <p:nvSpPr>
            <p:cNvPr id="122" name="Line 1268">
              <a:extLst>
                <a:ext uri="{FF2B5EF4-FFF2-40B4-BE49-F238E27FC236}">
                  <a16:creationId xmlns:a16="http://schemas.microsoft.com/office/drawing/2014/main" id="{23934757-9043-44C0-9536-0E2D5812B22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3" name="Group 1269">
              <a:extLst>
                <a:ext uri="{FF2B5EF4-FFF2-40B4-BE49-F238E27FC236}">
                  <a16:creationId xmlns:a16="http://schemas.microsoft.com/office/drawing/2014/main" id="{BB98EC33-0535-4764-994E-D0A1E2927654}"/>
                </a:ext>
              </a:extLst>
            </p:cNvPr>
            <p:cNvGrpSpPr>
              <a:grpSpLocks/>
            </p:cNvGrpSpPr>
            <p:nvPr/>
          </p:nvGrpSpPr>
          <p:grpSpPr bwMode="auto">
            <a:xfrm>
              <a:off x="2940" y="264"/>
              <a:ext cx="300" cy="1452"/>
              <a:chOff x="2940" y="264"/>
              <a:chExt cx="300" cy="1452"/>
            </a:xfrm>
          </p:grpSpPr>
          <p:grpSp>
            <p:nvGrpSpPr>
              <p:cNvPr id="124" name="Group 1270">
                <a:extLst>
                  <a:ext uri="{FF2B5EF4-FFF2-40B4-BE49-F238E27FC236}">
                    <a16:creationId xmlns:a16="http://schemas.microsoft.com/office/drawing/2014/main" id="{2A928561-B579-44AA-AC7E-7DF03D83DAE0}"/>
                  </a:ext>
                </a:extLst>
              </p:cNvPr>
              <p:cNvGrpSpPr>
                <a:grpSpLocks/>
              </p:cNvGrpSpPr>
              <p:nvPr/>
            </p:nvGrpSpPr>
            <p:grpSpPr bwMode="auto">
              <a:xfrm>
                <a:off x="2940" y="264"/>
                <a:ext cx="252" cy="1368"/>
                <a:chOff x="3024" y="732"/>
                <a:chExt cx="252" cy="1368"/>
              </a:xfrm>
            </p:grpSpPr>
            <p:grpSp>
              <p:nvGrpSpPr>
                <p:cNvPr id="127" name="Group 1271">
                  <a:extLst>
                    <a:ext uri="{FF2B5EF4-FFF2-40B4-BE49-F238E27FC236}">
                      <a16:creationId xmlns:a16="http://schemas.microsoft.com/office/drawing/2014/main" id="{A080D382-4080-4292-B3CE-3C4554B1CA50}"/>
                    </a:ext>
                  </a:extLst>
                </p:cNvPr>
                <p:cNvGrpSpPr>
                  <a:grpSpLocks/>
                </p:cNvGrpSpPr>
                <p:nvPr/>
              </p:nvGrpSpPr>
              <p:grpSpPr bwMode="auto">
                <a:xfrm>
                  <a:off x="3024" y="732"/>
                  <a:ext cx="252" cy="1368"/>
                  <a:chOff x="3168" y="1008"/>
                  <a:chExt cx="484" cy="2448"/>
                </a:xfrm>
              </p:grpSpPr>
              <p:grpSp>
                <p:nvGrpSpPr>
                  <p:cNvPr id="129" name="Group 1272">
                    <a:extLst>
                      <a:ext uri="{FF2B5EF4-FFF2-40B4-BE49-F238E27FC236}">
                        <a16:creationId xmlns:a16="http://schemas.microsoft.com/office/drawing/2014/main" id="{F3B31C31-00A5-41CE-A8C3-8D7DF16C5C9C}"/>
                      </a:ext>
                    </a:extLst>
                  </p:cNvPr>
                  <p:cNvGrpSpPr>
                    <a:grpSpLocks/>
                  </p:cNvGrpSpPr>
                  <p:nvPr/>
                </p:nvGrpSpPr>
                <p:grpSpPr bwMode="auto">
                  <a:xfrm>
                    <a:off x="3168" y="1008"/>
                    <a:ext cx="484" cy="2448"/>
                    <a:chOff x="2256" y="864"/>
                    <a:chExt cx="532" cy="2448"/>
                  </a:xfrm>
                </p:grpSpPr>
                <p:sp>
                  <p:nvSpPr>
                    <p:cNvPr id="132" name="Freeform 1273">
                      <a:extLst>
                        <a:ext uri="{FF2B5EF4-FFF2-40B4-BE49-F238E27FC236}">
                          <a16:creationId xmlns:a16="http://schemas.microsoft.com/office/drawing/2014/main" id="{2913F220-D9D8-46C2-A8DA-1DD8118D87A0}"/>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3" name="Freeform 1274">
                      <a:extLst>
                        <a:ext uri="{FF2B5EF4-FFF2-40B4-BE49-F238E27FC236}">
                          <a16:creationId xmlns:a16="http://schemas.microsoft.com/office/drawing/2014/main" id="{3403C15F-2F6F-443F-AEEB-12D96A3ECBB2}"/>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0" name="Freeform 1275">
                    <a:extLst>
                      <a:ext uri="{FF2B5EF4-FFF2-40B4-BE49-F238E27FC236}">
                        <a16:creationId xmlns:a16="http://schemas.microsoft.com/office/drawing/2014/main" id="{6D8D0A28-21BC-4505-917D-43F33AE6DDB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1" name="Freeform 1276">
                    <a:extLst>
                      <a:ext uri="{FF2B5EF4-FFF2-40B4-BE49-F238E27FC236}">
                        <a16:creationId xmlns:a16="http://schemas.microsoft.com/office/drawing/2014/main" id="{D08C7136-1F12-48C9-980D-DA361CE461C9}"/>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28" name="Line 1277">
                  <a:extLst>
                    <a:ext uri="{FF2B5EF4-FFF2-40B4-BE49-F238E27FC236}">
                      <a16:creationId xmlns:a16="http://schemas.microsoft.com/office/drawing/2014/main" id="{D6983A36-4E7C-43F1-BDA1-ABCE69713DC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5" name="AutoShape 1278">
                <a:extLst>
                  <a:ext uri="{FF2B5EF4-FFF2-40B4-BE49-F238E27FC236}">
                    <a16:creationId xmlns:a16="http://schemas.microsoft.com/office/drawing/2014/main" id="{764F93CA-1741-4E09-A638-34C3A0008D9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26" name="Line 1279">
                <a:extLst>
                  <a:ext uri="{FF2B5EF4-FFF2-40B4-BE49-F238E27FC236}">
                    <a16:creationId xmlns:a16="http://schemas.microsoft.com/office/drawing/2014/main" id="{9CFC5082-43F2-4110-89FE-A03953B7688D}"/>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34" name="Text Box 145">
            <a:extLst>
              <a:ext uri="{FF2B5EF4-FFF2-40B4-BE49-F238E27FC236}">
                <a16:creationId xmlns:a16="http://schemas.microsoft.com/office/drawing/2014/main" id="{4005E3DB-1F32-4037-8B6E-ED82EEE0B98C}"/>
              </a:ext>
            </a:extLst>
          </p:cNvPr>
          <p:cNvSpPr txBox="1">
            <a:spLocks noChangeArrowheads="1"/>
          </p:cNvSpPr>
          <p:nvPr/>
        </p:nvSpPr>
        <p:spPr bwMode="auto">
          <a:xfrm>
            <a:off x="2209161" y="2178188"/>
            <a:ext cx="1310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½ roll</a:t>
            </a:r>
          </a:p>
        </p:txBody>
      </p:sp>
      <p:sp>
        <p:nvSpPr>
          <p:cNvPr id="135" name="Text Box 145">
            <a:extLst>
              <a:ext uri="{FF2B5EF4-FFF2-40B4-BE49-F238E27FC236}">
                <a16:creationId xmlns:a16="http://schemas.microsoft.com/office/drawing/2014/main" id="{FB432668-5655-4734-A874-12198536D6CF}"/>
              </a:ext>
            </a:extLst>
          </p:cNvPr>
          <p:cNvSpPr txBox="1">
            <a:spLocks noChangeArrowheads="1"/>
          </p:cNvSpPr>
          <p:nvPr/>
        </p:nvSpPr>
        <p:spPr bwMode="auto">
          <a:xfrm>
            <a:off x="3999178" y="773343"/>
            <a:ext cx="131018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½ roll </a:t>
            </a:r>
            <a:r>
              <a:rPr lang="de-DE" altLang="de-DE" sz="1600" b="1" dirty="0" err="1"/>
              <a:t>integrated</a:t>
            </a:r>
            <a:endParaRPr lang="de-DE" altLang="de-DE" sz="1600" b="1" dirty="0"/>
          </a:p>
        </p:txBody>
      </p:sp>
      <p:sp>
        <p:nvSpPr>
          <p:cNvPr id="136" name="Text Box 145">
            <a:extLst>
              <a:ext uri="{FF2B5EF4-FFF2-40B4-BE49-F238E27FC236}">
                <a16:creationId xmlns:a16="http://schemas.microsoft.com/office/drawing/2014/main" id="{31C76BB4-8C7D-4F44-8E44-2FD2F45AE7AD}"/>
              </a:ext>
            </a:extLst>
          </p:cNvPr>
          <p:cNvSpPr txBox="1">
            <a:spLocks noChangeArrowheads="1"/>
          </p:cNvSpPr>
          <p:nvPr/>
        </p:nvSpPr>
        <p:spPr bwMode="auto">
          <a:xfrm>
            <a:off x="5605460" y="2158444"/>
            <a:ext cx="1310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½ roll</a:t>
            </a:r>
          </a:p>
        </p:txBody>
      </p:sp>
      <p:sp>
        <p:nvSpPr>
          <p:cNvPr id="137" name="Text Box 145">
            <a:extLst>
              <a:ext uri="{FF2B5EF4-FFF2-40B4-BE49-F238E27FC236}">
                <a16:creationId xmlns:a16="http://schemas.microsoft.com/office/drawing/2014/main" id="{60D94531-810E-4061-9AE3-DB9E0147E38D}"/>
              </a:ext>
            </a:extLst>
          </p:cNvPr>
          <p:cNvSpPr txBox="1">
            <a:spLocks noChangeArrowheads="1"/>
          </p:cNvSpPr>
          <p:nvPr/>
        </p:nvSpPr>
        <p:spPr bwMode="auto">
          <a:xfrm>
            <a:off x="6644713" y="3240694"/>
            <a:ext cx="131018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roll </a:t>
            </a:r>
            <a:r>
              <a:rPr lang="de-DE" altLang="de-DE" sz="1600" b="1" dirty="0" err="1"/>
              <a:t>integrated</a:t>
            </a:r>
            <a:endParaRPr lang="de-DE" altLang="de-DE" sz="1600" b="1" dirty="0"/>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74">
                                            <p:txEl>
                                              <p:pRg st="0" end="0"/>
                                            </p:txEl>
                                          </p:spTgt>
                                        </p:tgtEl>
                                        <p:attrNameLst>
                                          <p:attrName>style.visibility</p:attrName>
                                        </p:attrNameLst>
                                      </p:cBhvr>
                                      <p:to>
                                        <p:strVal val="visible"/>
                                      </p:to>
                                    </p:set>
                                    <p:animEffect transition="in" filter="blinds(horizontal)">
                                      <p:cBhvr>
                                        <p:cTn id="7" dur="1000"/>
                                        <p:tgtEl>
                                          <p:spTgt spid="74">
                                            <p:txEl>
                                              <p:pRg st="0" end="0"/>
                                            </p:txEl>
                                          </p:spTgt>
                                        </p:tgtEl>
                                      </p:cBhvr>
                                    </p:animEffect>
                                  </p:childTnLst>
                                </p:cTn>
                              </p:par>
                            </p:childTnLst>
                          </p:cTn>
                        </p:par>
                        <p:par>
                          <p:cTn id="8" fill="hold">
                            <p:stCondLst>
                              <p:cond delay="1000"/>
                            </p:stCondLst>
                            <p:childTnLst>
                              <p:par>
                                <p:cTn id="9" presetID="3" presetClass="entr" presetSubtype="10" fill="hold" nodeType="afterEffect">
                                  <p:stCondLst>
                                    <p:cond delay="0"/>
                                  </p:stCondLst>
                                  <p:childTnLst>
                                    <p:set>
                                      <p:cBhvr>
                                        <p:cTn id="10" dur="1" fill="hold">
                                          <p:stCondLst>
                                            <p:cond delay="0"/>
                                          </p:stCondLst>
                                        </p:cTn>
                                        <p:tgtEl>
                                          <p:spTgt spid="134">
                                            <p:txEl>
                                              <p:pRg st="0" end="0"/>
                                            </p:txEl>
                                          </p:spTgt>
                                        </p:tgtEl>
                                        <p:attrNameLst>
                                          <p:attrName>style.visibility</p:attrName>
                                        </p:attrNameLst>
                                      </p:cBhvr>
                                      <p:to>
                                        <p:strVal val="visible"/>
                                      </p:to>
                                    </p:set>
                                    <p:animEffect transition="in" filter="blinds(horizontal)">
                                      <p:cBhvr>
                                        <p:cTn id="11" dur="1000"/>
                                        <p:tgtEl>
                                          <p:spTgt spid="134">
                                            <p:txEl>
                                              <p:pRg st="0" end="0"/>
                                            </p:txEl>
                                          </p:spTgt>
                                        </p:tgtEl>
                                      </p:cBhvr>
                                    </p:animEffect>
                                  </p:childTnLst>
                                </p:cTn>
                              </p:par>
                            </p:childTnLst>
                          </p:cTn>
                        </p:par>
                        <p:par>
                          <p:cTn id="12" fill="hold">
                            <p:stCondLst>
                              <p:cond delay="2000"/>
                            </p:stCondLst>
                            <p:childTnLst>
                              <p:par>
                                <p:cTn id="13" presetID="3" presetClass="entr" presetSubtype="10" fill="hold" nodeType="afterEffect">
                                  <p:stCondLst>
                                    <p:cond delay="0"/>
                                  </p:stCondLst>
                                  <p:childTnLst>
                                    <p:set>
                                      <p:cBhvr>
                                        <p:cTn id="14" dur="1" fill="hold">
                                          <p:stCondLst>
                                            <p:cond delay="0"/>
                                          </p:stCondLst>
                                        </p:cTn>
                                        <p:tgtEl>
                                          <p:spTgt spid="135">
                                            <p:txEl>
                                              <p:pRg st="0" end="0"/>
                                            </p:txEl>
                                          </p:spTgt>
                                        </p:tgtEl>
                                        <p:attrNameLst>
                                          <p:attrName>style.visibility</p:attrName>
                                        </p:attrNameLst>
                                      </p:cBhvr>
                                      <p:to>
                                        <p:strVal val="visible"/>
                                      </p:to>
                                    </p:set>
                                    <p:animEffect transition="in" filter="blinds(horizontal)">
                                      <p:cBhvr>
                                        <p:cTn id="15" dur="1000"/>
                                        <p:tgtEl>
                                          <p:spTgt spid="135">
                                            <p:txEl>
                                              <p:pRg st="0" end="0"/>
                                            </p:txEl>
                                          </p:spTgt>
                                        </p:tgtEl>
                                      </p:cBhvr>
                                    </p:animEffect>
                                  </p:childTnLst>
                                </p:cTn>
                              </p:par>
                            </p:childTnLst>
                          </p:cTn>
                        </p:par>
                        <p:par>
                          <p:cTn id="16" fill="hold">
                            <p:stCondLst>
                              <p:cond delay="3000"/>
                            </p:stCondLst>
                            <p:childTnLst>
                              <p:par>
                                <p:cTn id="17" presetID="3" presetClass="entr" presetSubtype="10" fill="hold" nodeType="afterEffect">
                                  <p:stCondLst>
                                    <p:cond delay="0"/>
                                  </p:stCondLst>
                                  <p:childTnLst>
                                    <p:set>
                                      <p:cBhvr>
                                        <p:cTn id="18" dur="1" fill="hold">
                                          <p:stCondLst>
                                            <p:cond delay="0"/>
                                          </p:stCondLst>
                                        </p:cTn>
                                        <p:tgtEl>
                                          <p:spTgt spid="136">
                                            <p:txEl>
                                              <p:pRg st="0" end="0"/>
                                            </p:txEl>
                                          </p:spTgt>
                                        </p:tgtEl>
                                        <p:attrNameLst>
                                          <p:attrName>style.visibility</p:attrName>
                                        </p:attrNameLst>
                                      </p:cBhvr>
                                      <p:to>
                                        <p:strVal val="visible"/>
                                      </p:to>
                                    </p:set>
                                    <p:animEffect transition="in" filter="blinds(horizontal)">
                                      <p:cBhvr>
                                        <p:cTn id="19" dur="1000"/>
                                        <p:tgtEl>
                                          <p:spTgt spid="136">
                                            <p:txEl>
                                              <p:pRg st="0" end="0"/>
                                            </p:txEl>
                                          </p:spTgt>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137">
                                            <p:txEl>
                                              <p:pRg st="0" end="0"/>
                                            </p:txEl>
                                          </p:spTgt>
                                        </p:tgtEl>
                                        <p:attrNameLst>
                                          <p:attrName>style.visibility</p:attrName>
                                        </p:attrNameLst>
                                      </p:cBhvr>
                                      <p:to>
                                        <p:strVal val="visible"/>
                                      </p:to>
                                    </p:set>
                                    <p:animEffect transition="in" filter="blinds(horizontal)">
                                      <p:cBhvr>
                                        <p:cTn id="23" dur="1000"/>
                                        <p:tgtEl>
                                          <p:spTgt spid="1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9" name="Text Box 114">
            <a:extLst>
              <a:ext uri="{FF2B5EF4-FFF2-40B4-BE49-F238E27FC236}">
                <a16:creationId xmlns:a16="http://schemas.microsoft.com/office/drawing/2014/main" id="{DE3F1EA7-E298-4B03-87DE-FC94E6C6C511}"/>
              </a:ext>
            </a:extLst>
          </p:cNvPr>
          <p:cNvSpPr txBox="1">
            <a:spLocks noChangeArrowheads="1"/>
          </p:cNvSpPr>
          <p:nvPr/>
        </p:nvSpPr>
        <p:spPr bwMode="auto">
          <a:xfrm>
            <a:off x="1454150" y="147638"/>
            <a:ext cx="7758113" cy="911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b="1" dirty="0"/>
              <a:t>F-25.11 </a:t>
            </a:r>
            <a:r>
              <a:rPr lang="en-US" b="1" dirty="0"/>
              <a:t>Knife-Edge Triangle with quarter roll integrated, half roll, half 	 roll integrated, half roll, quarter roll integrated</a:t>
            </a:r>
            <a:r>
              <a:rPr lang="en-US" dirty="0"/>
              <a:t> </a:t>
            </a:r>
            <a:br>
              <a:rPr lang="en-US" dirty="0"/>
            </a:br>
            <a:endParaRPr lang="en-GB" altLang="de-DE" b="1" dirty="0"/>
          </a:p>
        </p:txBody>
      </p:sp>
      <p:sp>
        <p:nvSpPr>
          <p:cNvPr id="34820" name="Text Box 130">
            <a:extLst>
              <a:ext uri="{FF2B5EF4-FFF2-40B4-BE49-F238E27FC236}">
                <a16:creationId xmlns:a16="http://schemas.microsoft.com/office/drawing/2014/main" id="{E41F873C-253A-486E-9BDC-2D8AB1E1F4D3}"/>
              </a:ext>
            </a:extLst>
          </p:cNvPr>
          <p:cNvSpPr txBox="1">
            <a:spLocks noChangeArrowheads="1"/>
          </p:cNvSpPr>
          <p:nvPr/>
        </p:nvSpPr>
        <p:spPr bwMode="auto">
          <a:xfrm>
            <a:off x="7886700" y="6546850"/>
            <a:ext cx="1066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F-25.11.02</a:t>
            </a:r>
            <a:endParaRPr lang="de-DE" altLang="de-DE" dirty="0"/>
          </a:p>
        </p:txBody>
      </p:sp>
      <p:grpSp>
        <p:nvGrpSpPr>
          <p:cNvPr id="3" name="Gruppieren 2">
            <a:extLst>
              <a:ext uri="{FF2B5EF4-FFF2-40B4-BE49-F238E27FC236}">
                <a16:creationId xmlns:a16="http://schemas.microsoft.com/office/drawing/2014/main" id="{1386A63E-FF21-47A5-A9DF-481B890B33A8}"/>
              </a:ext>
            </a:extLst>
          </p:cNvPr>
          <p:cNvGrpSpPr/>
          <p:nvPr/>
        </p:nvGrpSpPr>
        <p:grpSpPr>
          <a:xfrm>
            <a:off x="2153270" y="1410177"/>
            <a:ext cx="4782713" cy="2964205"/>
            <a:chOff x="2389239" y="1410177"/>
            <a:chExt cx="4574672" cy="2964205"/>
          </a:xfrm>
        </p:grpSpPr>
        <p:grpSp>
          <p:nvGrpSpPr>
            <p:cNvPr id="44" name="Group 307">
              <a:extLst>
                <a:ext uri="{FF2B5EF4-FFF2-40B4-BE49-F238E27FC236}">
                  <a16:creationId xmlns:a16="http://schemas.microsoft.com/office/drawing/2014/main" id="{37A1CDDA-3DD2-46C0-8EB8-283417F50305}"/>
                </a:ext>
              </a:extLst>
            </p:cNvPr>
            <p:cNvGrpSpPr>
              <a:grpSpLocks/>
            </p:cNvGrpSpPr>
            <p:nvPr/>
          </p:nvGrpSpPr>
          <p:grpSpPr bwMode="auto">
            <a:xfrm rot="21443528" flipV="1">
              <a:off x="4894514" y="2455548"/>
              <a:ext cx="946654" cy="320832"/>
              <a:chOff x="4875" y="7237"/>
              <a:chExt cx="4230" cy="1883"/>
            </a:xfrm>
          </p:grpSpPr>
          <p:sp>
            <p:nvSpPr>
              <p:cNvPr id="72" name="Arc 308">
                <a:extLst>
                  <a:ext uri="{FF2B5EF4-FFF2-40B4-BE49-F238E27FC236}">
                    <a16:creationId xmlns:a16="http://schemas.microsoft.com/office/drawing/2014/main" id="{C1C96944-95E3-455D-8418-27CCA4D6882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3" name="AutoShape 309">
                <a:extLst>
                  <a:ext uri="{FF2B5EF4-FFF2-40B4-BE49-F238E27FC236}">
                    <a16:creationId xmlns:a16="http://schemas.microsoft.com/office/drawing/2014/main" id="{C36919ED-1DD5-4F37-8039-A7D857D6720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rgbClr val="000000"/>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80000"/>
                  </a:lnSpc>
                  <a:spcBef>
                    <a:spcPct val="0"/>
                  </a:spcBef>
                  <a:buFontTx/>
                  <a:buNone/>
                </a:pPr>
                <a:endParaRPr lang="de-DE" altLang="de-DE" sz="1800"/>
              </a:p>
            </p:txBody>
          </p:sp>
        </p:grpSp>
        <p:grpSp>
          <p:nvGrpSpPr>
            <p:cNvPr id="45" name="Group 307">
              <a:extLst>
                <a:ext uri="{FF2B5EF4-FFF2-40B4-BE49-F238E27FC236}">
                  <a16:creationId xmlns:a16="http://schemas.microsoft.com/office/drawing/2014/main" id="{5BB35D47-FEFF-4436-88DC-C9EFABEF45DB}"/>
                </a:ext>
              </a:extLst>
            </p:cNvPr>
            <p:cNvGrpSpPr>
              <a:grpSpLocks/>
            </p:cNvGrpSpPr>
            <p:nvPr/>
          </p:nvGrpSpPr>
          <p:grpSpPr bwMode="auto">
            <a:xfrm rot="4577525" flipH="1">
              <a:off x="3177391" y="2779812"/>
              <a:ext cx="1002702" cy="284947"/>
              <a:chOff x="4875" y="7237"/>
              <a:chExt cx="4230" cy="1883"/>
            </a:xfrm>
          </p:grpSpPr>
          <p:sp>
            <p:nvSpPr>
              <p:cNvPr id="70" name="Arc 308">
                <a:extLst>
                  <a:ext uri="{FF2B5EF4-FFF2-40B4-BE49-F238E27FC236}">
                    <a16:creationId xmlns:a16="http://schemas.microsoft.com/office/drawing/2014/main" id="{B96F7A94-A916-497A-BB3D-518E150D6CFF}"/>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71" name="AutoShape 309">
                <a:extLst>
                  <a:ext uri="{FF2B5EF4-FFF2-40B4-BE49-F238E27FC236}">
                    <a16:creationId xmlns:a16="http://schemas.microsoft.com/office/drawing/2014/main" id="{70151FF7-0AC6-4D1C-835A-52E4CF03D18D}"/>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rgbClr val="000000"/>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80000"/>
                  </a:lnSpc>
                  <a:spcBef>
                    <a:spcPct val="0"/>
                  </a:spcBef>
                  <a:buFontTx/>
                  <a:buNone/>
                </a:pPr>
                <a:endParaRPr lang="de-DE" altLang="de-DE" sz="1800"/>
              </a:p>
            </p:txBody>
          </p:sp>
        </p:grpSp>
        <p:sp>
          <p:nvSpPr>
            <p:cNvPr id="46" name="Arc 639">
              <a:extLst>
                <a:ext uri="{FF2B5EF4-FFF2-40B4-BE49-F238E27FC236}">
                  <a16:creationId xmlns:a16="http://schemas.microsoft.com/office/drawing/2014/main" id="{19E7BFBD-BA3E-465D-8DEE-17EEC5796FE3}"/>
                </a:ext>
              </a:extLst>
            </p:cNvPr>
            <p:cNvSpPr>
              <a:spLocks/>
            </p:cNvSpPr>
            <p:nvPr/>
          </p:nvSpPr>
          <p:spPr bwMode="auto">
            <a:xfrm rot="13955334" flipH="1">
              <a:off x="5915609" y="3612359"/>
              <a:ext cx="493386" cy="473296"/>
            </a:xfrm>
            <a:custGeom>
              <a:avLst/>
              <a:gdLst>
                <a:gd name="T0" fmla="*/ 2147483646 w 27353"/>
                <a:gd name="T1" fmla="*/ 0 h 32346"/>
                <a:gd name="T2" fmla="*/ 0 w 27353"/>
                <a:gd name="T3" fmla="*/ 2147483646 h 32346"/>
                <a:gd name="T4" fmla="*/ 2147483646 w 27353"/>
                <a:gd name="T5" fmla="*/ 2147483646 h 32346"/>
                <a:gd name="T6" fmla="*/ 0 60000 65536"/>
                <a:gd name="T7" fmla="*/ 0 60000 65536"/>
                <a:gd name="T8" fmla="*/ 0 60000 65536"/>
              </a:gdLst>
              <a:ahLst/>
              <a:cxnLst>
                <a:cxn ang="T6">
                  <a:pos x="T0" y="T1"/>
                </a:cxn>
                <a:cxn ang="T7">
                  <a:pos x="T2" y="T3"/>
                </a:cxn>
                <a:cxn ang="T8">
                  <a:pos x="T4" y="T5"/>
                </a:cxn>
              </a:cxnLst>
              <a:rect l="0" t="0" r="r" b="b"/>
              <a:pathLst>
                <a:path w="27353" h="32346" fill="none" extrusionOk="0">
                  <a:moveTo>
                    <a:pt x="24490" y="-1"/>
                  </a:moveTo>
                  <a:cubicBezTo>
                    <a:pt x="26366" y="3270"/>
                    <a:pt x="27353" y="6975"/>
                    <a:pt x="27353" y="10746"/>
                  </a:cubicBezTo>
                  <a:cubicBezTo>
                    <a:pt x="27353" y="22675"/>
                    <a:pt x="17682" y="32346"/>
                    <a:pt x="5753" y="32346"/>
                  </a:cubicBezTo>
                  <a:cubicBezTo>
                    <a:pt x="3808" y="32345"/>
                    <a:pt x="1873" y="32083"/>
                    <a:pt x="0" y="31565"/>
                  </a:cubicBezTo>
                </a:path>
                <a:path w="27353" h="32346" stroke="0" extrusionOk="0">
                  <a:moveTo>
                    <a:pt x="24490" y="-1"/>
                  </a:moveTo>
                  <a:cubicBezTo>
                    <a:pt x="26366" y="3270"/>
                    <a:pt x="27353" y="6975"/>
                    <a:pt x="27353" y="10746"/>
                  </a:cubicBezTo>
                  <a:cubicBezTo>
                    <a:pt x="27353" y="22675"/>
                    <a:pt x="17682" y="32346"/>
                    <a:pt x="5753" y="32346"/>
                  </a:cubicBezTo>
                  <a:cubicBezTo>
                    <a:pt x="3808" y="32345"/>
                    <a:pt x="1873" y="32083"/>
                    <a:pt x="0" y="31565"/>
                  </a:cubicBezTo>
                  <a:lnTo>
                    <a:pt x="5753" y="10746"/>
                  </a:lnTo>
                  <a:lnTo>
                    <a:pt x="24490" y="-1"/>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47" name="Line 641">
              <a:extLst>
                <a:ext uri="{FF2B5EF4-FFF2-40B4-BE49-F238E27FC236}">
                  <a16:creationId xmlns:a16="http://schemas.microsoft.com/office/drawing/2014/main" id="{DBF38EA8-9642-4F4C-B847-07FB34A8B780}"/>
                </a:ext>
              </a:extLst>
            </p:cNvPr>
            <p:cNvSpPr>
              <a:spLocks noChangeShapeType="1"/>
            </p:cNvSpPr>
            <p:nvPr/>
          </p:nvSpPr>
          <p:spPr bwMode="auto">
            <a:xfrm flipH="1">
              <a:off x="3172518" y="1882321"/>
              <a:ext cx="1243244" cy="1526412"/>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a:lstStyle/>
            <a:p>
              <a:endParaRPr lang="de-DE"/>
            </a:p>
          </p:txBody>
        </p:sp>
        <p:sp>
          <p:nvSpPr>
            <p:cNvPr id="48" name="Line 642">
              <a:extLst>
                <a:ext uri="{FF2B5EF4-FFF2-40B4-BE49-F238E27FC236}">
                  <a16:creationId xmlns:a16="http://schemas.microsoft.com/office/drawing/2014/main" id="{C4403BB6-4062-4691-92FC-274F9C5D2D7A}"/>
                </a:ext>
              </a:extLst>
            </p:cNvPr>
            <p:cNvSpPr>
              <a:spLocks noChangeShapeType="1"/>
            </p:cNvSpPr>
            <p:nvPr/>
          </p:nvSpPr>
          <p:spPr bwMode="auto">
            <a:xfrm>
              <a:off x="4842399" y="1853191"/>
              <a:ext cx="1353240" cy="1653186"/>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a:lstStyle/>
            <a:p>
              <a:endParaRPr lang="de-DE"/>
            </a:p>
          </p:txBody>
        </p:sp>
        <p:sp>
          <p:nvSpPr>
            <p:cNvPr id="49" name="Arc 643">
              <a:extLst>
                <a:ext uri="{FF2B5EF4-FFF2-40B4-BE49-F238E27FC236}">
                  <a16:creationId xmlns:a16="http://schemas.microsoft.com/office/drawing/2014/main" id="{E2409581-0B03-4576-9BF2-EFE85DEFA2A6}"/>
                </a:ext>
              </a:extLst>
            </p:cNvPr>
            <p:cNvSpPr>
              <a:spLocks/>
            </p:cNvSpPr>
            <p:nvPr/>
          </p:nvSpPr>
          <p:spPr bwMode="auto">
            <a:xfrm rot="16200000">
              <a:off x="4450007" y="1741626"/>
              <a:ext cx="361476" cy="413305"/>
            </a:xfrm>
            <a:custGeom>
              <a:avLst/>
              <a:gdLst>
                <a:gd name="T0" fmla="*/ 2147483646 w 21600"/>
                <a:gd name="T1" fmla="*/ 0 h 29582"/>
                <a:gd name="T2" fmla="*/ 2147483646 w 21600"/>
                <a:gd name="T3" fmla="*/ 2147483646 h 29582"/>
                <a:gd name="T4" fmla="*/ 0 w 21600"/>
                <a:gd name="T5" fmla="*/ 2147483646 h 29582"/>
                <a:gd name="T6" fmla="*/ 0 60000 65536"/>
                <a:gd name="T7" fmla="*/ 0 60000 65536"/>
                <a:gd name="T8" fmla="*/ 0 60000 65536"/>
              </a:gdLst>
              <a:ahLst/>
              <a:cxnLst>
                <a:cxn ang="T6">
                  <a:pos x="T0" y="T1"/>
                </a:cxn>
                <a:cxn ang="T7">
                  <a:pos x="T2" y="T3"/>
                </a:cxn>
                <a:cxn ang="T8">
                  <a:pos x="T4" y="T5"/>
                </a:cxn>
              </a:cxnLst>
              <a:rect l="0" t="0" r="r" b="b"/>
              <a:pathLst>
                <a:path w="21600" h="29582" fill="none" extrusionOk="0">
                  <a:moveTo>
                    <a:pt x="14372" y="-1"/>
                  </a:moveTo>
                  <a:cubicBezTo>
                    <a:pt x="18970" y="4098"/>
                    <a:pt x="21600" y="9964"/>
                    <a:pt x="21600" y="16124"/>
                  </a:cubicBezTo>
                  <a:cubicBezTo>
                    <a:pt x="21600" y="21013"/>
                    <a:pt x="19941" y="25757"/>
                    <a:pt x="16895" y="29582"/>
                  </a:cubicBezTo>
                </a:path>
                <a:path w="21600" h="29582" stroke="0" extrusionOk="0">
                  <a:moveTo>
                    <a:pt x="14372" y="-1"/>
                  </a:moveTo>
                  <a:cubicBezTo>
                    <a:pt x="18970" y="4098"/>
                    <a:pt x="21600" y="9964"/>
                    <a:pt x="21600" y="16124"/>
                  </a:cubicBezTo>
                  <a:cubicBezTo>
                    <a:pt x="21600" y="21013"/>
                    <a:pt x="19941" y="25757"/>
                    <a:pt x="16895" y="29582"/>
                  </a:cubicBezTo>
                  <a:lnTo>
                    <a:pt x="0" y="16124"/>
                  </a:lnTo>
                  <a:lnTo>
                    <a:pt x="14372" y="-1"/>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0" name="Arc 644">
              <a:extLst>
                <a:ext uri="{FF2B5EF4-FFF2-40B4-BE49-F238E27FC236}">
                  <a16:creationId xmlns:a16="http://schemas.microsoft.com/office/drawing/2014/main" id="{CA44D9F3-CFCD-4278-A0A6-8D47EA653239}"/>
                </a:ext>
              </a:extLst>
            </p:cNvPr>
            <p:cNvSpPr>
              <a:spLocks/>
            </p:cNvSpPr>
            <p:nvPr/>
          </p:nvSpPr>
          <p:spPr bwMode="auto">
            <a:xfrm rot="7644666">
              <a:off x="2978553" y="3503552"/>
              <a:ext cx="476256" cy="471630"/>
            </a:xfrm>
            <a:custGeom>
              <a:avLst/>
              <a:gdLst>
                <a:gd name="T0" fmla="*/ 2147483646 w 28343"/>
                <a:gd name="T1" fmla="*/ 0 h 33792"/>
                <a:gd name="T2" fmla="*/ 0 w 28343"/>
                <a:gd name="T3" fmla="*/ 2147483646 h 33792"/>
                <a:gd name="T4" fmla="*/ 2147483646 w 28343"/>
                <a:gd name="T5" fmla="*/ 2147483646 h 33792"/>
                <a:gd name="T6" fmla="*/ 0 60000 65536"/>
                <a:gd name="T7" fmla="*/ 0 60000 65536"/>
                <a:gd name="T8" fmla="*/ 0 60000 65536"/>
              </a:gdLst>
              <a:ahLst/>
              <a:cxnLst>
                <a:cxn ang="T6">
                  <a:pos x="T0" y="T1"/>
                </a:cxn>
                <a:cxn ang="T7">
                  <a:pos x="T2" y="T3"/>
                </a:cxn>
                <a:cxn ang="T8">
                  <a:pos x="T4" y="T5"/>
                </a:cxn>
              </a:cxnLst>
              <a:rect l="0" t="0" r="r" b="b"/>
              <a:pathLst>
                <a:path w="28343" h="33792" fill="none" extrusionOk="0">
                  <a:moveTo>
                    <a:pt x="24573" y="-1"/>
                  </a:moveTo>
                  <a:cubicBezTo>
                    <a:pt x="27029" y="3591"/>
                    <a:pt x="28343" y="7841"/>
                    <a:pt x="28343" y="12192"/>
                  </a:cubicBezTo>
                  <a:cubicBezTo>
                    <a:pt x="28343" y="24121"/>
                    <a:pt x="18672" y="33792"/>
                    <a:pt x="6743" y="33792"/>
                  </a:cubicBezTo>
                  <a:cubicBezTo>
                    <a:pt x="4452" y="33791"/>
                    <a:pt x="2176" y="33427"/>
                    <a:pt x="0" y="32712"/>
                  </a:cubicBezTo>
                </a:path>
                <a:path w="28343" h="33792" stroke="0" extrusionOk="0">
                  <a:moveTo>
                    <a:pt x="24573" y="-1"/>
                  </a:moveTo>
                  <a:cubicBezTo>
                    <a:pt x="27029" y="3591"/>
                    <a:pt x="28343" y="7841"/>
                    <a:pt x="28343" y="12192"/>
                  </a:cubicBezTo>
                  <a:cubicBezTo>
                    <a:pt x="28343" y="24121"/>
                    <a:pt x="18672" y="33792"/>
                    <a:pt x="6743" y="33792"/>
                  </a:cubicBezTo>
                  <a:cubicBezTo>
                    <a:pt x="4452" y="33791"/>
                    <a:pt x="2176" y="33427"/>
                    <a:pt x="0" y="32712"/>
                  </a:cubicBezTo>
                  <a:lnTo>
                    <a:pt x="6743" y="12192"/>
                  </a:lnTo>
                  <a:lnTo>
                    <a:pt x="24573" y="-1"/>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 name="Line 645">
              <a:extLst>
                <a:ext uri="{FF2B5EF4-FFF2-40B4-BE49-F238E27FC236}">
                  <a16:creationId xmlns:a16="http://schemas.microsoft.com/office/drawing/2014/main" id="{84C1A4E3-F016-416D-83A6-8D2018F990ED}"/>
                </a:ext>
              </a:extLst>
            </p:cNvPr>
            <p:cNvSpPr>
              <a:spLocks noChangeShapeType="1"/>
            </p:cNvSpPr>
            <p:nvPr/>
          </p:nvSpPr>
          <p:spPr bwMode="auto">
            <a:xfrm flipV="1">
              <a:off x="3250841" y="4022036"/>
              <a:ext cx="3713070" cy="1028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52" name="Line 646">
              <a:extLst>
                <a:ext uri="{FF2B5EF4-FFF2-40B4-BE49-F238E27FC236}">
                  <a16:creationId xmlns:a16="http://schemas.microsoft.com/office/drawing/2014/main" id="{9BD4DDC7-B01C-456D-B7FB-8AB2666C68DE}"/>
                </a:ext>
              </a:extLst>
            </p:cNvPr>
            <p:cNvSpPr>
              <a:spLocks noChangeShapeType="1"/>
            </p:cNvSpPr>
            <p:nvPr/>
          </p:nvSpPr>
          <p:spPr bwMode="auto">
            <a:xfrm>
              <a:off x="2389239" y="4147102"/>
              <a:ext cx="3731399"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de-DE"/>
            </a:p>
          </p:txBody>
        </p:sp>
        <p:cxnSp>
          <p:nvCxnSpPr>
            <p:cNvPr id="53" name="Gerader Verbinder 52">
              <a:extLst>
                <a:ext uri="{FF2B5EF4-FFF2-40B4-BE49-F238E27FC236}">
                  <a16:creationId xmlns:a16="http://schemas.microsoft.com/office/drawing/2014/main" id="{5E9A87A2-AAE6-4AA0-B9F2-55A0AEA4080C}"/>
                </a:ext>
              </a:extLst>
            </p:cNvPr>
            <p:cNvCxnSpPr/>
            <p:nvPr/>
          </p:nvCxnSpPr>
          <p:spPr bwMode="auto">
            <a:xfrm>
              <a:off x="4296753" y="1769978"/>
              <a:ext cx="225075" cy="19844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Gerader Verbinder 53">
              <a:extLst>
                <a:ext uri="{FF2B5EF4-FFF2-40B4-BE49-F238E27FC236}">
                  <a16:creationId xmlns:a16="http://schemas.microsoft.com/office/drawing/2014/main" id="{8CAB8E79-9238-4D4A-8E71-EF5F64312345}"/>
                </a:ext>
              </a:extLst>
            </p:cNvPr>
            <p:cNvCxnSpPr>
              <a:cxnSpLocks/>
            </p:cNvCxnSpPr>
            <p:nvPr/>
          </p:nvCxnSpPr>
          <p:spPr bwMode="auto">
            <a:xfrm rot="16200000">
              <a:off x="4783215" y="1834748"/>
              <a:ext cx="236853" cy="1969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Gerader Verbinder 54">
              <a:extLst>
                <a:ext uri="{FF2B5EF4-FFF2-40B4-BE49-F238E27FC236}">
                  <a16:creationId xmlns:a16="http://schemas.microsoft.com/office/drawing/2014/main" id="{15673C33-AD8E-4FE4-931D-9F50D8255470}"/>
                </a:ext>
              </a:extLst>
            </p:cNvPr>
            <p:cNvCxnSpPr/>
            <p:nvPr/>
          </p:nvCxnSpPr>
          <p:spPr bwMode="auto">
            <a:xfrm>
              <a:off x="3053211" y="3312734"/>
              <a:ext cx="225075" cy="19844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Gerader Verbinder 55">
              <a:extLst>
                <a:ext uri="{FF2B5EF4-FFF2-40B4-BE49-F238E27FC236}">
                  <a16:creationId xmlns:a16="http://schemas.microsoft.com/office/drawing/2014/main" id="{1ABBA80A-8C48-4198-BB4C-61309DA85174}"/>
                </a:ext>
              </a:extLst>
            </p:cNvPr>
            <p:cNvCxnSpPr>
              <a:cxnSpLocks/>
            </p:cNvCxnSpPr>
            <p:nvPr/>
          </p:nvCxnSpPr>
          <p:spPr bwMode="auto">
            <a:xfrm rot="5400000">
              <a:off x="6111158" y="3409511"/>
              <a:ext cx="236853" cy="19693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Gerader Verbinder 56">
              <a:extLst>
                <a:ext uri="{FF2B5EF4-FFF2-40B4-BE49-F238E27FC236}">
                  <a16:creationId xmlns:a16="http://schemas.microsoft.com/office/drawing/2014/main" id="{AE80E46E-25F7-4783-B985-E352A8A7DD8A}"/>
                </a:ext>
              </a:extLst>
            </p:cNvPr>
            <p:cNvCxnSpPr>
              <a:cxnSpLocks/>
            </p:cNvCxnSpPr>
            <p:nvPr/>
          </p:nvCxnSpPr>
          <p:spPr bwMode="auto">
            <a:xfrm>
              <a:off x="6080472" y="3991291"/>
              <a:ext cx="0" cy="30951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Gerader Verbinder 57">
              <a:extLst>
                <a:ext uri="{FF2B5EF4-FFF2-40B4-BE49-F238E27FC236}">
                  <a16:creationId xmlns:a16="http://schemas.microsoft.com/office/drawing/2014/main" id="{6EFCE148-2BF3-42BE-92C3-9FDF13159B0A}"/>
                </a:ext>
              </a:extLst>
            </p:cNvPr>
            <p:cNvCxnSpPr>
              <a:cxnSpLocks/>
              <a:stCxn id="160" idx="0"/>
            </p:cNvCxnSpPr>
            <p:nvPr/>
          </p:nvCxnSpPr>
          <p:spPr bwMode="auto">
            <a:xfrm>
              <a:off x="3270080" y="3908175"/>
              <a:ext cx="8206" cy="2815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 name="Group 688">
              <a:extLst>
                <a:ext uri="{FF2B5EF4-FFF2-40B4-BE49-F238E27FC236}">
                  <a16:creationId xmlns:a16="http://schemas.microsoft.com/office/drawing/2014/main" id="{37B2327E-DB3F-43B3-BC1C-783CA2CECEC0}"/>
                </a:ext>
              </a:extLst>
            </p:cNvPr>
            <p:cNvGrpSpPr>
              <a:grpSpLocks/>
            </p:cNvGrpSpPr>
            <p:nvPr/>
          </p:nvGrpSpPr>
          <p:grpSpPr bwMode="auto">
            <a:xfrm rot="2791728" flipH="1" flipV="1">
              <a:off x="4523549" y="1632657"/>
              <a:ext cx="762643" cy="317684"/>
              <a:chOff x="4875" y="7237"/>
              <a:chExt cx="4230" cy="1883"/>
            </a:xfrm>
          </p:grpSpPr>
          <p:sp>
            <p:nvSpPr>
              <p:cNvPr id="68" name="Arc 689">
                <a:extLst>
                  <a:ext uri="{FF2B5EF4-FFF2-40B4-BE49-F238E27FC236}">
                    <a16:creationId xmlns:a16="http://schemas.microsoft.com/office/drawing/2014/main" id="{0936A267-1AC3-487A-840F-81FD74424B44}"/>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9" name="AutoShape 690">
                <a:extLst>
                  <a:ext uri="{FF2B5EF4-FFF2-40B4-BE49-F238E27FC236}">
                    <a16:creationId xmlns:a16="http://schemas.microsoft.com/office/drawing/2014/main" id="{517560A8-E493-44BF-B082-43F346EC551C}"/>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de-DE" altLang="de-DE" sz="1800"/>
              </a:p>
            </p:txBody>
          </p:sp>
        </p:grpSp>
        <p:grpSp>
          <p:nvGrpSpPr>
            <p:cNvPr id="60" name="Group 688">
              <a:extLst>
                <a:ext uri="{FF2B5EF4-FFF2-40B4-BE49-F238E27FC236}">
                  <a16:creationId xmlns:a16="http://schemas.microsoft.com/office/drawing/2014/main" id="{57373B4B-0339-498E-8689-9EA82FD8434C}"/>
                </a:ext>
              </a:extLst>
            </p:cNvPr>
            <p:cNvGrpSpPr>
              <a:grpSpLocks/>
            </p:cNvGrpSpPr>
            <p:nvPr/>
          </p:nvGrpSpPr>
          <p:grpSpPr bwMode="auto">
            <a:xfrm rot="2811152" flipH="1">
              <a:off x="2643061" y="3838438"/>
              <a:ext cx="784818" cy="287069"/>
              <a:chOff x="4875" y="7237"/>
              <a:chExt cx="4230" cy="1883"/>
            </a:xfrm>
          </p:grpSpPr>
          <p:sp>
            <p:nvSpPr>
              <p:cNvPr id="66" name="Arc 689">
                <a:extLst>
                  <a:ext uri="{FF2B5EF4-FFF2-40B4-BE49-F238E27FC236}">
                    <a16:creationId xmlns:a16="http://schemas.microsoft.com/office/drawing/2014/main" id="{E91A9C5A-9BE0-4B8F-91B8-9370BE816F26}"/>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7" name="AutoShape 690">
                <a:extLst>
                  <a:ext uri="{FF2B5EF4-FFF2-40B4-BE49-F238E27FC236}">
                    <a16:creationId xmlns:a16="http://schemas.microsoft.com/office/drawing/2014/main" id="{3EE21939-F330-445B-A61A-7D6D29DAD28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de-DE" altLang="de-DE" sz="1800"/>
              </a:p>
            </p:txBody>
          </p:sp>
        </p:grpSp>
        <p:grpSp>
          <p:nvGrpSpPr>
            <p:cNvPr id="61" name="Group 688">
              <a:extLst>
                <a:ext uri="{FF2B5EF4-FFF2-40B4-BE49-F238E27FC236}">
                  <a16:creationId xmlns:a16="http://schemas.microsoft.com/office/drawing/2014/main" id="{C8DBAD79-F684-47F6-AACD-2B7B8E317BA8}"/>
                </a:ext>
              </a:extLst>
            </p:cNvPr>
            <p:cNvGrpSpPr>
              <a:grpSpLocks/>
            </p:cNvGrpSpPr>
            <p:nvPr/>
          </p:nvGrpSpPr>
          <p:grpSpPr bwMode="auto">
            <a:xfrm rot="13785550" flipH="1">
              <a:off x="5886778" y="3487509"/>
              <a:ext cx="901604" cy="281865"/>
              <a:chOff x="4875" y="7237"/>
              <a:chExt cx="4230" cy="1883"/>
            </a:xfrm>
          </p:grpSpPr>
          <p:sp>
            <p:nvSpPr>
              <p:cNvPr id="64" name="Arc 689">
                <a:extLst>
                  <a:ext uri="{FF2B5EF4-FFF2-40B4-BE49-F238E27FC236}">
                    <a16:creationId xmlns:a16="http://schemas.microsoft.com/office/drawing/2014/main" id="{1F5212F8-B6FD-4A69-8A46-2AF254948271}"/>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65" name="AutoShape 690">
                <a:extLst>
                  <a:ext uri="{FF2B5EF4-FFF2-40B4-BE49-F238E27FC236}">
                    <a16:creationId xmlns:a16="http://schemas.microsoft.com/office/drawing/2014/main" id="{DDAF2D0A-07AE-4FF0-A156-190AF214D34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endParaRPr lang="de-DE" altLang="de-DE" sz="1800"/>
              </a:p>
            </p:txBody>
          </p:sp>
        </p:grpSp>
      </p:grpSp>
      <p:sp>
        <p:nvSpPr>
          <p:cNvPr id="74" name="Text Box 145">
            <a:extLst>
              <a:ext uri="{FF2B5EF4-FFF2-40B4-BE49-F238E27FC236}">
                <a16:creationId xmlns:a16="http://schemas.microsoft.com/office/drawing/2014/main" id="{69F50804-9807-424E-8D76-22E8801AB512}"/>
              </a:ext>
            </a:extLst>
          </p:cNvPr>
          <p:cNvSpPr txBox="1">
            <a:spLocks noChangeArrowheads="1"/>
          </p:cNvSpPr>
          <p:nvPr/>
        </p:nvSpPr>
        <p:spPr bwMode="auto">
          <a:xfrm>
            <a:off x="763090" y="3286026"/>
            <a:ext cx="185671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roll </a:t>
            </a:r>
            <a:r>
              <a:rPr lang="de-DE" altLang="de-DE" sz="1600" b="1" dirty="0" err="1"/>
              <a:t>integrated</a:t>
            </a:r>
            <a:endParaRPr lang="de-DE" altLang="de-DE" sz="1600" b="1" dirty="0"/>
          </a:p>
        </p:txBody>
      </p:sp>
      <p:sp>
        <p:nvSpPr>
          <p:cNvPr id="75" name="AutoShape 1210">
            <a:extLst>
              <a:ext uri="{FF2B5EF4-FFF2-40B4-BE49-F238E27FC236}">
                <a16:creationId xmlns:a16="http://schemas.microsoft.com/office/drawing/2014/main" id="{2A37169E-DB56-4775-8A2D-F79297AD2E1E}"/>
              </a:ext>
            </a:extLst>
          </p:cNvPr>
          <p:cNvSpPr>
            <a:spLocks noChangeArrowheads="1"/>
          </p:cNvSpPr>
          <p:nvPr/>
        </p:nvSpPr>
        <p:spPr bwMode="auto">
          <a:xfrm rot="10743165">
            <a:off x="1708279" y="407128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76" name="Group 1211">
            <a:extLst>
              <a:ext uri="{FF2B5EF4-FFF2-40B4-BE49-F238E27FC236}">
                <a16:creationId xmlns:a16="http://schemas.microsoft.com/office/drawing/2014/main" id="{7ECC9583-9A00-431A-A555-2CCCE9A00419}"/>
              </a:ext>
            </a:extLst>
          </p:cNvPr>
          <p:cNvGrpSpPr>
            <a:grpSpLocks/>
          </p:cNvGrpSpPr>
          <p:nvPr/>
        </p:nvGrpSpPr>
        <p:grpSpPr bwMode="auto">
          <a:xfrm rot="16361537" flipV="1">
            <a:off x="7088967" y="3785171"/>
            <a:ext cx="371475" cy="550863"/>
            <a:chOff x="2820" y="264"/>
            <a:chExt cx="420" cy="1452"/>
          </a:xfrm>
        </p:grpSpPr>
        <p:sp>
          <p:nvSpPr>
            <p:cNvPr id="77" name="Line 1212">
              <a:extLst>
                <a:ext uri="{FF2B5EF4-FFF2-40B4-BE49-F238E27FC236}">
                  <a16:creationId xmlns:a16="http://schemas.microsoft.com/office/drawing/2014/main" id="{FD25D756-8198-4936-964B-7F9C1FABACA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78" name="Group 1213">
              <a:extLst>
                <a:ext uri="{FF2B5EF4-FFF2-40B4-BE49-F238E27FC236}">
                  <a16:creationId xmlns:a16="http://schemas.microsoft.com/office/drawing/2014/main" id="{3263BBEE-02D4-4856-A389-E010526CBF0B}"/>
                </a:ext>
              </a:extLst>
            </p:cNvPr>
            <p:cNvGrpSpPr>
              <a:grpSpLocks/>
            </p:cNvGrpSpPr>
            <p:nvPr/>
          </p:nvGrpSpPr>
          <p:grpSpPr bwMode="auto">
            <a:xfrm>
              <a:off x="2940" y="264"/>
              <a:ext cx="300" cy="1452"/>
              <a:chOff x="2940" y="264"/>
              <a:chExt cx="300" cy="1452"/>
            </a:xfrm>
          </p:grpSpPr>
          <p:grpSp>
            <p:nvGrpSpPr>
              <p:cNvPr id="79" name="Group 1214">
                <a:extLst>
                  <a:ext uri="{FF2B5EF4-FFF2-40B4-BE49-F238E27FC236}">
                    <a16:creationId xmlns:a16="http://schemas.microsoft.com/office/drawing/2014/main" id="{C3DD4382-9D58-4CE2-8573-875C996F63FA}"/>
                  </a:ext>
                </a:extLst>
              </p:cNvPr>
              <p:cNvGrpSpPr>
                <a:grpSpLocks/>
              </p:cNvGrpSpPr>
              <p:nvPr/>
            </p:nvGrpSpPr>
            <p:grpSpPr bwMode="auto">
              <a:xfrm>
                <a:off x="2940" y="264"/>
                <a:ext cx="252" cy="1368"/>
                <a:chOff x="3024" y="732"/>
                <a:chExt cx="252" cy="1368"/>
              </a:xfrm>
            </p:grpSpPr>
            <p:grpSp>
              <p:nvGrpSpPr>
                <p:cNvPr id="82" name="Group 1215">
                  <a:extLst>
                    <a:ext uri="{FF2B5EF4-FFF2-40B4-BE49-F238E27FC236}">
                      <a16:creationId xmlns:a16="http://schemas.microsoft.com/office/drawing/2014/main" id="{5AEDB2F7-6084-42A5-8183-80C2FCF622FB}"/>
                    </a:ext>
                  </a:extLst>
                </p:cNvPr>
                <p:cNvGrpSpPr>
                  <a:grpSpLocks/>
                </p:cNvGrpSpPr>
                <p:nvPr/>
              </p:nvGrpSpPr>
              <p:grpSpPr bwMode="auto">
                <a:xfrm>
                  <a:off x="3024" y="732"/>
                  <a:ext cx="252" cy="1368"/>
                  <a:chOff x="3168" y="1008"/>
                  <a:chExt cx="484" cy="2448"/>
                </a:xfrm>
              </p:grpSpPr>
              <p:grpSp>
                <p:nvGrpSpPr>
                  <p:cNvPr id="84" name="Group 1216">
                    <a:extLst>
                      <a:ext uri="{FF2B5EF4-FFF2-40B4-BE49-F238E27FC236}">
                        <a16:creationId xmlns:a16="http://schemas.microsoft.com/office/drawing/2014/main" id="{895EF8DD-DFD8-48BC-853A-ACA2B5A3AC1D}"/>
                      </a:ext>
                    </a:extLst>
                  </p:cNvPr>
                  <p:cNvGrpSpPr>
                    <a:grpSpLocks/>
                  </p:cNvGrpSpPr>
                  <p:nvPr/>
                </p:nvGrpSpPr>
                <p:grpSpPr bwMode="auto">
                  <a:xfrm>
                    <a:off x="3168" y="1008"/>
                    <a:ext cx="484" cy="2448"/>
                    <a:chOff x="2256" y="864"/>
                    <a:chExt cx="532" cy="2448"/>
                  </a:xfrm>
                </p:grpSpPr>
                <p:sp>
                  <p:nvSpPr>
                    <p:cNvPr id="87" name="Freeform 1217">
                      <a:extLst>
                        <a:ext uri="{FF2B5EF4-FFF2-40B4-BE49-F238E27FC236}">
                          <a16:creationId xmlns:a16="http://schemas.microsoft.com/office/drawing/2014/main" id="{12B0CFCC-7BCD-473F-B6E5-9B1331C4E5F8}"/>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88" name="Freeform 1218">
                      <a:extLst>
                        <a:ext uri="{FF2B5EF4-FFF2-40B4-BE49-F238E27FC236}">
                          <a16:creationId xmlns:a16="http://schemas.microsoft.com/office/drawing/2014/main" id="{4FDA950D-2862-4697-9A35-15661107002A}"/>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85" name="Freeform 1219">
                    <a:extLst>
                      <a:ext uri="{FF2B5EF4-FFF2-40B4-BE49-F238E27FC236}">
                        <a16:creationId xmlns:a16="http://schemas.microsoft.com/office/drawing/2014/main" id="{E7598A79-E440-4928-8405-333296BE7B71}"/>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86" name="Freeform 1220">
                    <a:extLst>
                      <a:ext uri="{FF2B5EF4-FFF2-40B4-BE49-F238E27FC236}">
                        <a16:creationId xmlns:a16="http://schemas.microsoft.com/office/drawing/2014/main" id="{A0E7249C-B955-430A-B26A-1FB84FFF296A}"/>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83" name="Line 1221">
                  <a:extLst>
                    <a:ext uri="{FF2B5EF4-FFF2-40B4-BE49-F238E27FC236}">
                      <a16:creationId xmlns:a16="http://schemas.microsoft.com/office/drawing/2014/main" id="{DA897D26-9022-4197-AD95-92CCBD30346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80" name="AutoShape 1222">
                <a:extLst>
                  <a:ext uri="{FF2B5EF4-FFF2-40B4-BE49-F238E27FC236}">
                    <a16:creationId xmlns:a16="http://schemas.microsoft.com/office/drawing/2014/main" id="{99B5897D-AE50-4035-AFF7-623B958992B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81" name="Line 1223">
                <a:extLst>
                  <a:ext uri="{FF2B5EF4-FFF2-40B4-BE49-F238E27FC236}">
                    <a16:creationId xmlns:a16="http://schemas.microsoft.com/office/drawing/2014/main" id="{74D4CC38-EEFE-4834-A1D3-0D20BBA2031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89" name="AutoShape 1183">
            <a:extLst>
              <a:ext uri="{FF2B5EF4-FFF2-40B4-BE49-F238E27FC236}">
                <a16:creationId xmlns:a16="http://schemas.microsoft.com/office/drawing/2014/main" id="{EAFA5FF3-6AF6-4272-B0AD-6E45285CB32E}"/>
              </a:ext>
            </a:extLst>
          </p:cNvPr>
          <p:cNvSpPr>
            <a:spLocks noChangeArrowheads="1"/>
          </p:cNvSpPr>
          <p:nvPr/>
        </p:nvSpPr>
        <p:spPr bwMode="auto">
          <a:xfrm rot="10800000" flipV="1">
            <a:off x="6477865" y="393154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grpSp>
        <p:nvGrpSpPr>
          <p:cNvPr id="90" name="Group 1267">
            <a:extLst>
              <a:ext uri="{FF2B5EF4-FFF2-40B4-BE49-F238E27FC236}">
                <a16:creationId xmlns:a16="http://schemas.microsoft.com/office/drawing/2014/main" id="{CD63761C-6D7E-4CD6-9FC9-5B540A67C3B9}"/>
              </a:ext>
            </a:extLst>
          </p:cNvPr>
          <p:cNvGrpSpPr>
            <a:grpSpLocks/>
          </p:cNvGrpSpPr>
          <p:nvPr/>
        </p:nvGrpSpPr>
        <p:grpSpPr bwMode="auto">
          <a:xfrm rot="16361537" flipV="1">
            <a:off x="2315498" y="3897158"/>
            <a:ext cx="371475" cy="550862"/>
            <a:chOff x="2820" y="264"/>
            <a:chExt cx="420" cy="1452"/>
          </a:xfrm>
        </p:grpSpPr>
        <p:sp>
          <p:nvSpPr>
            <p:cNvPr id="91" name="Line 1268">
              <a:extLst>
                <a:ext uri="{FF2B5EF4-FFF2-40B4-BE49-F238E27FC236}">
                  <a16:creationId xmlns:a16="http://schemas.microsoft.com/office/drawing/2014/main" id="{72789CDC-56CC-4784-B599-A7428D1888A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2" name="Group 1269">
              <a:extLst>
                <a:ext uri="{FF2B5EF4-FFF2-40B4-BE49-F238E27FC236}">
                  <a16:creationId xmlns:a16="http://schemas.microsoft.com/office/drawing/2014/main" id="{391F288A-52D2-4903-B6CE-D4B2B03FB831}"/>
                </a:ext>
              </a:extLst>
            </p:cNvPr>
            <p:cNvGrpSpPr>
              <a:grpSpLocks/>
            </p:cNvGrpSpPr>
            <p:nvPr/>
          </p:nvGrpSpPr>
          <p:grpSpPr bwMode="auto">
            <a:xfrm>
              <a:off x="2940" y="264"/>
              <a:ext cx="300" cy="1452"/>
              <a:chOff x="2940" y="264"/>
              <a:chExt cx="300" cy="1452"/>
            </a:xfrm>
          </p:grpSpPr>
          <p:grpSp>
            <p:nvGrpSpPr>
              <p:cNvPr id="93" name="Group 1270">
                <a:extLst>
                  <a:ext uri="{FF2B5EF4-FFF2-40B4-BE49-F238E27FC236}">
                    <a16:creationId xmlns:a16="http://schemas.microsoft.com/office/drawing/2014/main" id="{FAA18115-EA95-4C9E-ABD3-1D4225A15383}"/>
                  </a:ext>
                </a:extLst>
              </p:cNvPr>
              <p:cNvGrpSpPr>
                <a:grpSpLocks/>
              </p:cNvGrpSpPr>
              <p:nvPr/>
            </p:nvGrpSpPr>
            <p:grpSpPr bwMode="auto">
              <a:xfrm>
                <a:off x="2940" y="264"/>
                <a:ext cx="252" cy="1368"/>
                <a:chOff x="3024" y="732"/>
                <a:chExt cx="252" cy="1368"/>
              </a:xfrm>
            </p:grpSpPr>
            <p:grpSp>
              <p:nvGrpSpPr>
                <p:cNvPr id="96" name="Group 1271">
                  <a:extLst>
                    <a:ext uri="{FF2B5EF4-FFF2-40B4-BE49-F238E27FC236}">
                      <a16:creationId xmlns:a16="http://schemas.microsoft.com/office/drawing/2014/main" id="{D847856F-C0D3-45B6-B5BD-A3A2200AF775}"/>
                    </a:ext>
                  </a:extLst>
                </p:cNvPr>
                <p:cNvGrpSpPr>
                  <a:grpSpLocks/>
                </p:cNvGrpSpPr>
                <p:nvPr/>
              </p:nvGrpSpPr>
              <p:grpSpPr bwMode="auto">
                <a:xfrm>
                  <a:off x="3024" y="732"/>
                  <a:ext cx="252" cy="1368"/>
                  <a:chOff x="3168" y="1008"/>
                  <a:chExt cx="484" cy="2448"/>
                </a:xfrm>
              </p:grpSpPr>
              <p:grpSp>
                <p:nvGrpSpPr>
                  <p:cNvPr id="98" name="Group 1272">
                    <a:extLst>
                      <a:ext uri="{FF2B5EF4-FFF2-40B4-BE49-F238E27FC236}">
                        <a16:creationId xmlns:a16="http://schemas.microsoft.com/office/drawing/2014/main" id="{9D51AD58-1867-4A0B-8B47-5D270E8992F7}"/>
                      </a:ext>
                    </a:extLst>
                  </p:cNvPr>
                  <p:cNvGrpSpPr>
                    <a:grpSpLocks/>
                  </p:cNvGrpSpPr>
                  <p:nvPr/>
                </p:nvGrpSpPr>
                <p:grpSpPr bwMode="auto">
                  <a:xfrm>
                    <a:off x="3168" y="1008"/>
                    <a:ext cx="484" cy="2448"/>
                    <a:chOff x="2256" y="864"/>
                    <a:chExt cx="532" cy="2448"/>
                  </a:xfrm>
                </p:grpSpPr>
                <p:sp>
                  <p:nvSpPr>
                    <p:cNvPr id="101" name="Freeform 1273">
                      <a:extLst>
                        <a:ext uri="{FF2B5EF4-FFF2-40B4-BE49-F238E27FC236}">
                          <a16:creationId xmlns:a16="http://schemas.microsoft.com/office/drawing/2014/main" id="{F7EAFA48-2D7D-4831-89C5-DFD9830E18A4}"/>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2" name="Freeform 1274">
                      <a:extLst>
                        <a:ext uri="{FF2B5EF4-FFF2-40B4-BE49-F238E27FC236}">
                          <a16:creationId xmlns:a16="http://schemas.microsoft.com/office/drawing/2014/main" id="{E38F7F7B-D400-466F-ACF1-12D53C2D37EF}"/>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99" name="Freeform 1275">
                    <a:extLst>
                      <a:ext uri="{FF2B5EF4-FFF2-40B4-BE49-F238E27FC236}">
                        <a16:creationId xmlns:a16="http://schemas.microsoft.com/office/drawing/2014/main" id="{29A6F55F-017A-4714-A10C-F4A577B6D434}"/>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0" name="Freeform 1276">
                    <a:extLst>
                      <a:ext uri="{FF2B5EF4-FFF2-40B4-BE49-F238E27FC236}">
                        <a16:creationId xmlns:a16="http://schemas.microsoft.com/office/drawing/2014/main" id="{703787CA-1A47-46F6-B4DE-0F8E267ADD3C}"/>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7" name="Line 1277">
                  <a:extLst>
                    <a:ext uri="{FF2B5EF4-FFF2-40B4-BE49-F238E27FC236}">
                      <a16:creationId xmlns:a16="http://schemas.microsoft.com/office/drawing/2014/main" id="{F2E08DCC-65B2-44AD-84A6-A801F580E68E}"/>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4" name="AutoShape 1278">
                <a:extLst>
                  <a:ext uri="{FF2B5EF4-FFF2-40B4-BE49-F238E27FC236}">
                    <a16:creationId xmlns:a16="http://schemas.microsoft.com/office/drawing/2014/main" id="{B519FF18-34B8-4721-A761-AA4BFEB93A5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95" name="Line 1279">
                <a:extLst>
                  <a:ext uri="{FF2B5EF4-FFF2-40B4-BE49-F238E27FC236}">
                    <a16:creationId xmlns:a16="http://schemas.microsoft.com/office/drawing/2014/main" id="{4F4B9274-E7A3-480D-925A-4BA43D08FD5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1" name="Group 1267">
            <a:extLst>
              <a:ext uri="{FF2B5EF4-FFF2-40B4-BE49-F238E27FC236}">
                <a16:creationId xmlns:a16="http://schemas.microsoft.com/office/drawing/2014/main" id="{771434E2-D9F7-4153-BF63-6DA23D8E1393}"/>
              </a:ext>
            </a:extLst>
          </p:cNvPr>
          <p:cNvGrpSpPr>
            <a:grpSpLocks/>
          </p:cNvGrpSpPr>
          <p:nvPr/>
        </p:nvGrpSpPr>
        <p:grpSpPr bwMode="auto">
          <a:xfrm rot="16361537" flipV="1">
            <a:off x="5104780" y="3946455"/>
            <a:ext cx="339251" cy="430473"/>
            <a:chOff x="2820" y="264"/>
            <a:chExt cx="420" cy="1452"/>
          </a:xfrm>
        </p:grpSpPr>
        <p:sp>
          <p:nvSpPr>
            <p:cNvPr id="122" name="Line 1268">
              <a:extLst>
                <a:ext uri="{FF2B5EF4-FFF2-40B4-BE49-F238E27FC236}">
                  <a16:creationId xmlns:a16="http://schemas.microsoft.com/office/drawing/2014/main" id="{23934757-9043-44C0-9536-0E2D5812B22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3" name="Group 1269">
              <a:extLst>
                <a:ext uri="{FF2B5EF4-FFF2-40B4-BE49-F238E27FC236}">
                  <a16:creationId xmlns:a16="http://schemas.microsoft.com/office/drawing/2014/main" id="{BB98EC33-0535-4764-994E-D0A1E2927654}"/>
                </a:ext>
              </a:extLst>
            </p:cNvPr>
            <p:cNvGrpSpPr>
              <a:grpSpLocks/>
            </p:cNvGrpSpPr>
            <p:nvPr/>
          </p:nvGrpSpPr>
          <p:grpSpPr bwMode="auto">
            <a:xfrm>
              <a:off x="2940" y="264"/>
              <a:ext cx="300" cy="1452"/>
              <a:chOff x="2940" y="264"/>
              <a:chExt cx="300" cy="1452"/>
            </a:xfrm>
          </p:grpSpPr>
          <p:grpSp>
            <p:nvGrpSpPr>
              <p:cNvPr id="124" name="Group 1270">
                <a:extLst>
                  <a:ext uri="{FF2B5EF4-FFF2-40B4-BE49-F238E27FC236}">
                    <a16:creationId xmlns:a16="http://schemas.microsoft.com/office/drawing/2014/main" id="{2A928561-B579-44AA-AC7E-7DF03D83DAE0}"/>
                  </a:ext>
                </a:extLst>
              </p:cNvPr>
              <p:cNvGrpSpPr>
                <a:grpSpLocks/>
              </p:cNvGrpSpPr>
              <p:nvPr/>
            </p:nvGrpSpPr>
            <p:grpSpPr bwMode="auto">
              <a:xfrm>
                <a:off x="2940" y="264"/>
                <a:ext cx="252" cy="1368"/>
                <a:chOff x="3024" y="732"/>
                <a:chExt cx="252" cy="1368"/>
              </a:xfrm>
            </p:grpSpPr>
            <p:grpSp>
              <p:nvGrpSpPr>
                <p:cNvPr id="127" name="Group 1271">
                  <a:extLst>
                    <a:ext uri="{FF2B5EF4-FFF2-40B4-BE49-F238E27FC236}">
                      <a16:creationId xmlns:a16="http://schemas.microsoft.com/office/drawing/2014/main" id="{A080D382-4080-4292-B3CE-3C4554B1CA50}"/>
                    </a:ext>
                  </a:extLst>
                </p:cNvPr>
                <p:cNvGrpSpPr>
                  <a:grpSpLocks/>
                </p:cNvGrpSpPr>
                <p:nvPr/>
              </p:nvGrpSpPr>
              <p:grpSpPr bwMode="auto">
                <a:xfrm>
                  <a:off x="3024" y="732"/>
                  <a:ext cx="252" cy="1368"/>
                  <a:chOff x="3168" y="1008"/>
                  <a:chExt cx="484" cy="2448"/>
                </a:xfrm>
              </p:grpSpPr>
              <p:grpSp>
                <p:nvGrpSpPr>
                  <p:cNvPr id="129" name="Group 1272">
                    <a:extLst>
                      <a:ext uri="{FF2B5EF4-FFF2-40B4-BE49-F238E27FC236}">
                        <a16:creationId xmlns:a16="http://schemas.microsoft.com/office/drawing/2014/main" id="{F3B31C31-00A5-41CE-A8C3-8D7DF16C5C9C}"/>
                      </a:ext>
                    </a:extLst>
                  </p:cNvPr>
                  <p:cNvGrpSpPr>
                    <a:grpSpLocks/>
                  </p:cNvGrpSpPr>
                  <p:nvPr/>
                </p:nvGrpSpPr>
                <p:grpSpPr bwMode="auto">
                  <a:xfrm>
                    <a:off x="3168" y="1008"/>
                    <a:ext cx="484" cy="2448"/>
                    <a:chOff x="2256" y="864"/>
                    <a:chExt cx="532" cy="2448"/>
                  </a:xfrm>
                </p:grpSpPr>
                <p:sp>
                  <p:nvSpPr>
                    <p:cNvPr id="132" name="Freeform 1273">
                      <a:extLst>
                        <a:ext uri="{FF2B5EF4-FFF2-40B4-BE49-F238E27FC236}">
                          <a16:creationId xmlns:a16="http://schemas.microsoft.com/office/drawing/2014/main" id="{2913F220-D9D8-46C2-A8DA-1DD8118D87A0}"/>
                        </a:ext>
                      </a:extLst>
                    </p:cNvPr>
                    <p:cNvSpPr>
                      <a:spLocks/>
                    </p:cNvSpPr>
                    <p:nvPr/>
                  </p:nvSpPr>
                  <p:spPr bwMode="auto">
                    <a:xfrm rot="5389413">
                      <a:off x="1298" y="1822"/>
                      <a:ext cx="2448" cy="532"/>
                    </a:xfrm>
                    <a:custGeom>
                      <a:avLst/>
                      <a:gdLst>
                        <a:gd name="T0" fmla="*/ 725466596 w 1153"/>
                        <a:gd name="T1" fmla="*/ 2147483646 h 204"/>
                        <a:gd name="T2" fmla="*/ 787695786 w 1153"/>
                        <a:gd name="T3" fmla="*/ 2147483646 h 204"/>
                        <a:gd name="T4" fmla="*/ 840228108 w 1153"/>
                        <a:gd name="T5" fmla="*/ 2147483646 h 204"/>
                        <a:gd name="T6" fmla="*/ 876047250 w 1153"/>
                        <a:gd name="T7" fmla="*/ 2147483646 h 204"/>
                        <a:gd name="T8" fmla="*/ 886066592 w 1153"/>
                        <a:gd name="T9" fmla="*/ 2147483646 h 204"/>
                        <a:gd name="T10" fmla="*/ 886066592 w 1153"/>
                        <a:gd name="T11" fmla="*/ 2147483646 h 204"/>
                        <a:gd name="T12" fmla="*/ 886066592 w 1153"/>
                        <a:gd name="T13" fmla="*/ 2147483646 h 204"/>
                        <a:gd name="T14" fmla="*/ 885417050 w 1153"/>
                        <a:gd name="T15" fmla="*/ 2147483646 h 204"/>
                        <a:gd name="T16" fmla="*/ 881486044 w 1153"/>
                        <a:gd name="T17" fmla="*/ 2147483646 h 204"/>
                        <a:gd name="T18" fmla="*/ 880768822 w 1153"/>
                        <a:gd name="T19" fmla="*/ 2147483646 h 204"/>
                        <a:gd name="T20" fmla="*/ 877848641 w 1153"/>
                        <a:gd name="T21" fmla="*/ 2147483646 h 204"/>
                        <a:gd name="T22" fmla="*/ 869839524 w 1153"/>
                        <a:gd name="T23" fmla="*/ 2147483646 h 204"/>
                        <a:gd name="T24" fmla="*/ 863026950 w 1153"/>
                        <a:gd name="T25" fmla="*/ 2147483646 h 204"/>
                        <a:gd name="T26" fmla="*/ 854675461 w 1153"/>
                        <a:gd name="T27" fmla="*/ 2147483646 h 204"/>
                        <a:gd name="T28" fmla="*/ 780890930 w 1153"/>
                        <a:gd name="T29" fmla="*/ 2147483646 h 204"/>
                        <a:gd name="T30" fmla="*/ 715561780 w 1153"/>
                        <a:gd name="T31" fmla="*/ 2147483646 h 204"/>
                        <a:gd name="T32" fmla="*/ 624031708 w 1153"/>
                        <a:gd name="T33" fmla="*/ 2147483646 h 204"/>
                        <a:gd name="T34" fmla="*/ 473466022 w 1153"/>
                        <a:gd name="T35" fmla="*/ 2147483646 h 204"/>
                        <a:gd name="T36" fmla="*/ 137561044 w 1153"/>
                        <a:gd name="T37" fmla="*/ 2147483646 h 204"/>
                        <a:gd name="T38" fmla="*/ 102164218 w 1153"/>
                        <a:gd name="T39" fmla="*/ 2147483646 h 204"/>
                        <a:gd name="T40" fmla="*/ 11579373 w 1153"/>
                        <a:gd name="T41" fmla="*/ 2147483646 h 204"/>
                        <a:gd name="T42" fmla="*/ 6090541 w 1153"/>
                        <a:gd name="T43" fmla="*/ 2147483646 h 204"/>
                        <a:gd name="T44" fmla="*/ 2868625 w 1153"/>
                        <a:gd name="T45" fmla="*/ 2147483646 h 204"/>
                        <a:gd name="T46" fmla="*/ 0 w 1153"/>
                        <a:gd name="T47" fmla="*/ 2147483646 h 204"/>
                        <a:gd name="T48" fmla="*/ 10942660 w 1153"/>
                        <a:gd name="T49" fmla="*/ 251003155 h 204"/>
                        <a:gd name="T50" fmla="*/ 13803225 w 1153"/>
                        <a:gd name="T51" fmla="*/ 59865071 h 204"/>
                        <a:gd name="T52" fmla="*/ 59037295 w 1153"/>
                        <a:gd name="T53" fmla="*/ 59865071 h 204"/>
                        <a:gd name="T54" fmla="*/ 77417603 w 1153"/>
                        <a:gd name="T55" fmla="*/ 251003155 h 204"/>
                        <a:gd name="T56" fmla="*/ 95165813 w 1153"/>
                        <a:gd name="T57" fmla="*/ 594751744 h 204"/>
                        <a:gd name="T58" fmla="*/ 166954935 w 1153"/>
                        <a:gd name="T59" fmla="*/ 2147483646 h 204"/>
                        <a:gd name="T60" fmla="*/ 178513848 w 1153"/>
                        <a:gd name="T61" fmla="*/ 2147483646 h 204"/>
                        <a:gd name="T62" fmla="*/ 196898039 w 1153"/>
                        <a:gd name="T63" fmla="*/ 2147483646 h 204"/>
                        <a:gd name="T64" fmla="*/ 505054659 w 1153"/>
                        <a:gd name="T65" fmla="*/ 1744247266 h 204"/>
                        <a:gd name="T66" fmla="*/ 524152945 w 1153"/>
                        <a:gd name="T67" fmla="*/ 2147483646 h 204"/>
                        <a:gd name="T68" fmla="*/ 628111740 w 1153"/>
                        <a:gd name="T69" fmla="*/ 2147483646 h 204"/>
                        <a:gd name="T70" fmla="*/ 650134617 w 1153"/>
                        <a:gd name="T71" fmla="*/ 2147483646 h 204"/>
                        <a:gd name="T72" fmla="*/ 671076792 w 1153"/>
                        <a:gd name="T73" fmla="*/ 2147483646 h 204"/>
                        <a:gd name="T74" fmla="*/ 688451662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3" name="Freeform 1274">
                      <a:extLst>
                        <a:ext uri="{FF2B5EF4-FFF2-40B4-BE49-F238E27FC236}">
                          <a16:creationId xmlns:a16="http://schemas.microsoft.com/office/drawing/2014/main" id="{3403C15F-2F6F-443F-AEEB-12D96A3ECBB2}"/>
                        </a:ext>
                      </a:extLst>
                    </p:cNvPr>
                    <p:cNvSpPr>
                      <a:spLocks/>
                    </p:cNvSpPr>
                    <p:nvPr/>
                  </p:nvSpPr>
                  <p:spPr bwMode="auto">
                    <a:xfrm rot="5389413">
                      <a:off x="2332" y="2426"/>
                      <a:ext cx="539" cy="173"/>
                    </a:xfrm>
                    <a:custGeom>
                      <a:avLst/>
                      <a:gdLst>
                        <a:gd name="T0" fmla="*/ 0 w 247"/>
                        <a:gd name="T1" fmla="*/ 292874701 h 69"/>
                        <a:gd name="T2" fmla="*/ 19028574 w 247"/>
                        <a:gd name="T3" fmla="*/ 763422551 h 69"/>
                        <a:gd name="T4" fmla="*/ 67965809 w 247"/>
                        <a:gd name="T5" fmla="*/ 844205455 h 69"/>
                        <a:gd name="T6" fmla="*/ 186326089 w 247"/>
                        <a:gd name="T7" fmla="*/ 1058341754 h 69"/>
                        <a:gd name="T8" fmla="*/ 303499472 w 247"/>
                        <a:gd name="T9" fmla="*/ 855799060 h 69"/>
                        <a:gd name="T10" fmla="*/ 310879822 w 247"/>
                        <a:gd name="T11" fmla="*/ 490290096 h 69"/>
                        <a:gd name="T12" fmla="*/ 285567695 w 247"/>
                        <a:gd name="T13" fmla="*/ 385269353 h 69"/>
                        <a:gd name="T14" fmla="*/ 259637596 w 247"/>
                        <a:gd name="T15" fmla="*/ 275418928 h 69"/>
                        <a:gd name="T16" fmla="*/ 233247039 w 247"/>
                        <a:gd name="T17" fmla="*/ 182729866 h 69"/>
                        <a:gd name="T18" fmla="*/ 207785763 w 247"/>
                        <a:gd name="T19" fmla="*/ 92374541 h 69"/>
                        <a:gd name="T20" fmla="*/ 186326089 w 247"/>
                        <a:gd name="T21" fmla="*/ 32219741 h 69"/>
                        <a:gd name="T22" fmla="*/ 165001467 w 247"/>
                        <a:gd name="T23" fmla="*/ 0 h 69"/>
                        <a:gd name="T24" fmla="*/ 139582870 w 247"/>
                        <a:gd name="T25" fmla="*/ 32219741 h 69"/>
                        <a:gd name="T26" fmla="*/ 111830232 w 247"/>
                        <a:gd name="T27" fmla="*/ 80782829 h 69"/>
                        <a:gd name="T28" fmla="*/ 0 w 247"/>
                        <a:gd name="T29" fmla="*/ 292874701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0" name="Freeform 1275">
                    <a:extLst>
                      <a:ext uri="{FF2B5EF4-FFF2-40B4-BE49-F238E27FC236}">
                        <a16:creationId xmlns:a16="http://schemas.microsoft.com/office/drawing/2014/main" id="{6D8D0A28-21BC-4505-917D-43F33AE6DDB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1120944594 w 293"/>
                      <a:gd name="T5" fmla="*/ 923212183 h 33"/>
                      <a:gd name="T6" fmla="*/ 1442375317 w 293"/>
                      <a:gd name="T7" fmla="*/ 444500483 h 33"/>
                      <a:gd name="T8" fmla="*/ 1699136220 w 293"/>
                      <a:gd name="T9" fmla="*/ 444500483 h 33"/>
                      <a:gd name="T10" fmla="*/ 1910814871 w 293"/>
                      <a:gd name="T11" fmla="*/ 0 h 33"/>
                      <a:gd name="T12" fmla="*/ 2080599194 w 293"/>
                      <a:gd name="T13" fmla="*/ 0 h 33"/>
                      <a:gd name="T14" fmla="*/ 2147483646 w 293"/>
                      <a:gd name="T15" fmla="*/ 444500483 h 33"/>
                      <a:gd name="T16" fmla="*/ 2147483646 w 293"/>
                      <a:gd name="T17" fmla="*/ 687331793 h 33"/>
                      <a:gd name="T18" fmla="*/ 2147483646 w 293"/>
                      <a:gd name="T19" fmla="*/ 923212183 h 33"/>
                      <a:gd name="T20" fmla="*/ 2147483646 w 293"/>
                      <a:gd name="T21" fmla="*/ 1529357574 h 33"/>
                      <a:gd name="T22" fmla="*/ 2147483646 w 293"/>
                      <a:gd name="T23" fmla="*/ 1999510671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080599194 w 293"/>
                      <a:gd name="T45" fmla="*/ 2147483646 h 33"/>
                      <a:gd name="T46" fmla="*/ 1920224745 w 293"/>
                      <a:gd name="T47" fmla="*/ 2147483646 h 33"/>
                      <a:gd name="T48" fmla="*/ 1699136220 w 293"/>
                      <a:gd name="T49" fmla="*/ 2147483646 h 33"/>
                      <a:gd name="T50" fmla="*/ 1442375317 w 293"/>
                      <a:gd name="T51" fmla="*/ 2147483646 h 33"/>
                      <a:gd name="T52" fmla="*/ 1120944594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1" name="Freeform 1276">
                    <a:extLst>
                      <a:ext uri="{FF2B5EF4-FFF2-40B4-BE49-F238E27FC236}">
                        <a16:creationId xmlns:a16="http://schemas.microsoft.com/office/drawing/2014/main" id="{D08C7136-1F12-48C9-980D-DA361CE461C9}"/>
                      </a:ext>
                    </a:extLst>
                  </p:cNvPr>
                  <p:cNvSpPr>
                    <a:spLocks/>
                  </p:cNvSpPr>
                  <p:nvPr/>
                </p:nvSpPr>
                <p:spPr bwMode="auto">
                  <a:xfrm rot="16173530" flipH="1">
                    <a:off x="3167" y="1271"/>
                    <a:ext cx="289" cy="47"/>
                  </a:xfrm>
                  <a:custGeom>
                    <a:avLst/>
                    <a:gdLst>
                      <a:gd name="T0" fmla="*/ 0 w 293"/>
                      <a:gd name="T1" fmla="*/ 9644 h 33"/>
                      <a:gd name="T2" fmla="*/ 0 w 293"/>
                      <a:gd name="T3" fmla="*/ 9381 h 33"/>
                      <a:gd name="T4" fmla="*/ 87 w 293"/>
                      <a:gd name="T5" fmla="*/ 2662 h 33"/>
                      <a:gd name="T6" fmla="*/ 104 w 293"/>
                      <a:gd name="T7" fmla="*/ 1312 h 33"/>
                      <a:gd name="T8" fmla="*/ 123 w 293"/>
                      <a:gd name="T9" fmla="*/ 1312 h 33"/>
                      <a:gd name="T10" fmla="*/ 143 w 293"/>
                      <a:gd name="T11" fmla="*/ 0 h 33"/>
                      <a:gd name="T12" fmla="*/ 155 w 293"/>
                      <a:gd name="T13" fmla="*/ 0 h 33"/>
                      <a:gd name="T14" fmla="*/ 171 w 293"/>
                      <a:gd name="T15" fmla="*/ 1312 h 33"/>
                      <a:gd name="T16" fmla="*/ 185 w 293"/>
                      <a:gd name="T17" fmla="*/ 1869 h 33"/>
                      <a:gd name="T18" fmla="*/ 202 w 293"/>
                      <a:gd name="T19" fmla="*/ 2662 h 33"/>
                      <a:gd name="T20" fmla="*/ 211 w 293"/>
                      <a:gd name="T21" fmla="*/ 3955 h 33"/>
                      <a:gd name="T22" fmla="*/ 219 w 293"/>
                      <a:gd name="T23" fmla="*/ 5399 h 33"/>
                      <a:gd name="T24" fmla="*/ 225 w 293"/>
                      <a:gd name="T25" fmla="*/ 6771 h 33"/>
                      <a:gd name="T26" fmla="*/ 228 w 293"/>
                      <a:gd name="T27" fmla="*/ 8023 h 33"/>
                      <a:gd name="T28" fmla="*/ 229 w 293"/>
                      <a:gd name="T29" fmla="*/ 9644 h 33"/>
                      <a:gd name="T30" fmla="*/ 228 w 293"/>
                      <a:gd name="T31" fmla="*/ 10951 h 33"/>
                      <a:gd name="T32" fmla="*/ 225 w 293"/>
                      <a:gd name="T33" fmla="*/ 12686 h 33"/>
                      <a:gd name="T34" fmla="*/ 219 w 293"/>
                      <a:gd name="T35" fmla="*/ 13735 h 33"/>
                      <a:gd name="T36" fmla="*/ 211 w 293"/>
                      <a:gd name="T37" fmla="*/ 15597 h 33"/>
                      <a:gd name="T38" fmla="*/ 202 w 293"/>
                      <a:gd name="T39" fmla="*/ 16607 h 33"/>
                      <a:gd name="T40" fmla="*/ 185 w 293"/>
                      <a:gd name="T41" fmla="*/ 17562 h 33"/>
                      <a:gd name="T42" fmla="*/ 171 w 293"/>
                      <a:gd name="T43" fmla="*/ 18924 h 33"/>
                      <a:gd name="T44" fmla="*/ 155 w 293"/>
                      <a:gd name="T45" fmla="*/ 19029 h 33"/>
                      <a:gd name="T46" fmla="*/ 144 w 293"/>
                      <a:gd name="T47" fmla="*/ 19029 h 33"/>
                      <a:gd name="T48" fmla="*/ 123 w 293"/>
                      <a:gd name="T49" fmla="*/ 19029 h 33"/>
                      <a:gd name="T50" fmla="*/ 104 w 293"/>
                      <a:gd name="T51" fmla="*/ 18924 h 33"/>
                      <a:gd name="T52" fmla="*/ 87 w 293"/>
                      <a:gd name="T53" fmla="*/ 16607 h 33"/>
                      <a:gd name="T54" fmla="*/ 0 w 293"/>
                      <a:gd name="T55" fmla="*/ 9644 h 33"/>
                      <a:gd name="T56" fmla="*/ 0 w 293"/>
                      <a:gd name="T57" fmla="*/ 9644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28" name="Line 1277">
                  <a:extLst>
                    <a:ext uri="{FF2B5EF4-FFF2-40B4-BE49-F238E27FC236}">
                      <a16:creationId xmlns:a16="http://schemas.microsoft.com/office/drawing/2014/main" id="{D6983A36-4E7C-43F1-BDA1-ABCE69713DC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5" name="AutoShape 1278">
                <a:extLst>
                  <a:ext uri="{FF2B5EF4-FFF2-40B4-BE49-F238E27FC236}">
                    <a16:creationId xmlns:a16="http://schemas.microsoft.com/office/drawing/2014/main" id="{764F93CA-1741-4E09-A638-34C3A0008D96}"/>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26" name="Line 1279">
                <a:extLst>
                  <a:ext uri="{FF2B5EF4-FFF2-40B4-BE49-F238E27FC236}">
                    <a16:creationId xmlns:a16="http://schemas.microsoft.com/office/drawing/2014/main" id="{9CFC5082-43F2-4110-89FE-A03953B7688D}"/>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34" name="Text Box 145">
            <a:extLst>
              <a:ext uri="{FF2B5EF4-FFF2-40B4-BE49-F238E27FC236}">
                <a16:creationId xmlns:a16="http://schemas.microsoft.com/office/drawing/2014/main" id="{4005E3DB-1F32-4037-8B6E-ED82EEE0B98C}"/>
              </a:ext>
            </a:extLst>
          </p:cNvPr>
          <p:cNvSpPr txBox="1">
            <a:spLocks noChangeArrowheads="1"/>
          </p:cNvSpPr>
          <p:nvPr/>
        </p:nvSpPr>
        <p:spPr bwMode="auto">
          <a:xfrm>
            <a:off x="1973193" y="2178188"/>
            <a:ext cx="131018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½ roll</a:t>
            </a:r>
          </a:p>
        </p:txBody>
      </p:sp>
      <p:sp>
        <p:nvSpPr>
          <p:cNvPr id="135" name="Text Box 145">
            <a:extLst>
              <a:ext uri="{FF2B5EF4-FFF2-40B4-BE49-F238E27FC236}">
                <a16:creationId xmlns:a16="http://schemas.microsoft.com/office/drawing/2014/main" id="{FB432668-5655-4734-A874-12198536D6CF}"/>
              </a:ext>
            </a:extLst>
          </p:cNvPr>
          <p:cNvSpPr txBox="1">
            <a:spLocks noChangeArrowheads="1"/>
          </p:cNvSpPr>
          <p:nvPr/>
        </p:nvSpPr>
        <p:spPr bwMode="auto">
          <a:xfrm>
            <a:off x="3763210" y="773343"/>
            <a:ext cx="131018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½ roll </a:t>
            </a:r>
            <a:r>
              <a:rPr lang="de-DE" altLang="de-DE" sz="1600" b="1" dirty="0" err="1"/>
              <a:t>integrated</a:t>
            </a:r>
            <a:endParaRPr lang="de-DE" altLang="de-DE" sz="1600" b="1" dirty="0"/>
          </a:p>
        </p:txBody>
      </p:sp>
      <p:sp>
        <p:nvSpPr>
          <p:cNvPr id="137" name="Text Box 145">
            <a:extLst>
              <a:ext uri="{FF2B5EF4-FFF2-40B4-BE49-F238E27FC236}">
                <a16:creationId xmlns:a16="http://schemas.microsoft.com/office/drawing/2014/main" id="{60D94531-810E-4061-9AE3-DB9E0147E38D}"/>
              </a:ext>
            </a:extLst>
          </p:cNvPr>
          <p:cNvSpPr txBox="1">
            <a:spLocks noChangeArrowheads="1"/>
          </p:cNvSpPr>
          <p:nvPr/>
        </p:nvSpPr>
        <p:spPr bwMode="auto">
          <a:xfrm>
            <a:off x="6134978" y="3466014"/>
            <a:ext cx="199277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roll </a:t>
            </a:r>
            <a:r>
              <a:rPr lang="de-DE" altLang="de-DE" sz="1600" b="1" dirty="0" err="1"/>
              <a:t>integrated</a:t>
            </a:r>
            <a:endParaRPr lang="de-DE" altLang="de-DE" sz="1600" b="1" dirty="0"/>
          </a:p>
        </p:txBody>
      </p:sp>
      <p:grpSp>
        <p:nvGrpSpPr>
          <p:cNvPr id="111" name="Group 179">
            <a:extLst>
              <a:ext uri="{FF2B5EF4-FFF2-40B4-BE49-F238E27FC236}">
                <a16:creationId xmlns:a16="http://schemas.microsoft.com/office/drawing/2014/main" id="{F97554DE-6444-4C35-8415-E32569BAA09D}"/>
              </a:ext>
            </a:extLst>
          </p:cNvPr>
          <p:cNvGrpSpPr>
            <a:grpSpLocks/>
          </p:cNvGrpSpPr>
          <p:nvPr/>
        </p:nvGrpSpPr>
        <p:grpSpPr bwMode="auto">
          <a:xfrm>
            <a:off x="5102572" y="2783022"/>
            <a:ext cx="768350" cy="698500"/>
            <a:chOff x="2005" y="1963"/>
            <a:chExt cx="484" cy="440"/>
          </a:xfrm>
        </p:grpSpPr>
        <p:grpSp>
          <p:nvGrpSpPr>
            <p:cNvPr id="138" name="Group 177">
              <a:extLst>
                <a:ext uri="{FF2B5EF4-FFF2-40B4-BE49-F238E27FC236}">
                  <a16:creationId xmlns:a16="http://schemas.microsoft.com/office/drawing/2014/main" id="{F2B17787-48C4-435E-AF6E-795E5A3BC007}"/>
                </a:ext>
              </a:extLst>
            </p:cNvPr>
            <p:cNvGrpSpPr>
              <a:grpSpLocks/>
            </p:cNvGrpSpPr>
            <p:nvPr/>
          </p:nvGrpSpPr>
          <p:grpSpPr bwMode="auto">
            <a:xfrm>
              <a:off x="2005" y="1963"/>
              <a:ext cx="484" cy="440"/>
              <a:chOff x="2005" y="1963"/>
              <a:chExt cx="484" cy="440"/>
            </a:xfrm>
          </p:grpSpPr>
          <p:sp>
            <p:nvSpPr>
              <p:cNvPr id="140" name="Line 175">
                <a:extLst>
                  <a:ext uri="{FF2B5EF4-FFF2-40B4-BE49-F238E27FC236}">
                    <a16:creationId xmlns:a16="http://schemas.microsoft.com/office/drawing/2014/main" id="{A36DAEF6-C13E-4BE2-9D07-95D362DE301B}"/>
                  </a:ext>
                </a:extLst>
              </p:cNvPr>
              <p:cNvSpPr>
                <a:spLocks noChangeShapeType="1"/>
              </p:cNvSpPr>
              <p:nvPr/>
            </p:nvSpPr>
            <p:spPr bwMode="auto">
              <a:xfrm>
                <a:off x="2005" y="2403"/>
                <a:ext cx="454" cy="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41" name="Line 176">
                <a:extLst>
                  <a:ext uri="{FF2B5EF4-FFF2-40B4-BE49-F238E27FC236}">
                    <a16:creationId xmlns:a16="http://schemas.microsoft.com/office/drawing/2014/main" id="{24023831-0630-4666-9F2B-654BC0FE8037}"/>
                  </a:ext>
                </a:extLst>
              </p:cNvPr>
              <p:cNvSpPr>
                <a:spLocks noChangeShapeType="1"/>
              </p:cNvSpPr>
              <p:nvPr/>
            </p:nvSpPr>
            <p:spPr bwMode="auto">
              <a:xfrm>
                <a:off x="2111" y="1963"/>
                <a:ext cx="378" cy="424"/>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sp>
          <p:nvSpPr>
            <p:cNvPr id="139" name="Text Box 178">
              <a:extLst>
                <a:ext uri="{FF2B5EF4-FFF2-40B4-BE49-F238E27FC236}">
                  <a16:creationId xmlns:a16="http://schemas.microsoft.com/office/drawing/2014/main" id="{22D74F99-DAF6-4CA6-B049-484DF23B8272}"/>
                </a:ext>
              </a:extLst>
            </p:cNvPr>
            <p:cNvSpPr txBox="1">
              <a:spLocks noChangeArrowheads="1"/>
            </p:cNvSpPr>
            <p:nvPr/>
          </p:nvSpPr>
          <p:spPr bwMode="auto">
            <a:xfrm>
              <a:off x="2040" y="2200"/>
              <a:ext cx="272"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200" b="1"/>
                <a:t>45°</a:t>
              </a:r>
            </a:p>
          </p:txBody>
        </p:sp>
      </p:grpSp>
      <p:sp>
        <p:nvSpPr>
          <p:cNvPr id="148" name="Text Box 151">
            <a:extLst>
              <a:ext uri="{FF2B5EF4-FFF2-40B4-BE49-F238E27FC236}">
                <a16:creationId xmlns:a16="http://schemas.microsoft.com/office/drawing/2014/main" id="{67692FD5-3287-42E6-93D8-3EA3CCE88737}"/>
              </a:ext>
            </a:extLst>
          </p:cNvPr>
          <p:cNvSpPr txBox="1">
            <a:spLocks noChangeArrowheads="1"/>
          </p:cNvSpPr>
          <p:nvPr/>
        </p:nvSpPr>
        <p:spPr bwMode="auto">
          <a:xfrm>
            <a:off x="6419938" y="1296964"/>
            <a:ext cx="2428875"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During</a:t>
            </a:r>
            <a:r>
              <a:rPr lang="de-DE" altLang="de-DE" sz="1600" b="1" dirty="0">
                <a:solidFill>
                  <a:srgbClr val="0000FF"/>
                </a:solidFill>
              </a:rPr>
              <a:t> </a:t>
            </a:r>
            <a:r>
              <a:rPr lang="de-DE" altLang="de-DE" sz="1600" b="1" dirty="0" err="1">
                <a:solidFill>
                  <a:srgbClr val="0000FF"/>
                </a:solidFill>
              </a:rPr>
              <a:t>Knife</a:t>
            </a:r>
            <a:r>
              <a:rPr lang="de-DE" altLang="de-DE" sz="1600" b="1" dirty="0">
                <a:solidFill>
                  <a:srgbClr val="0000FF"/>
                </a:solidFill>
              </a:rPr>
              <a:t> Edge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wing</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in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vertical</a:t>
            </a:r>
            <a:r>
              <a:rPr lang="de-DE" altLang="de-DE" sz="1600" b="1" dirty="0">
                <a:solidFill>
                  <a:srgbClr val="0000FF"/>
                </a:solidFill>
              </a:rPr>
              <a:t> plane.</a:t>
            </a:r>
          </a:p>
        </p:txBody>
      </p:sp>
      <p:sp>
        <p:nvSpPr>
          <p:cNvPr id="149" name="Text Box 153">
            <a:extLst>
              <a:ext uri="{FF2B5EF4-FFF2-40B4-BE49-F238E27FC236}">
                <a16:creationId xmlns:a16="http://schemas.microsoft.com/office/drawing/2014/main" id="{915A8D21-1804-4E9B-A684-3DF6BEAFA164}"/>
              </a:ext>
            </a:extLst>
          </p:cNvPr>
          <p:cNvSpPr txBox="1">
            <a:spLocks noChangeArrowheads="1"/>
          </p:cNvSpPr>
          <p:nvPr/>
        </p:nvSpPr>
        <p:spPr bwMode="auto">
          <a:xfrm>
            <a:off x="181139" y="1518738"/>
            <a:ext cx="237966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½ </a:t>
            </a:r>
            <a:r>
              <a:rPr lang="de-DE" altLang="de-DE" sz="1600" b="1" dirty="0" err="1">
                <a:solidFill>
                  <a:srgbClr val="0000FF"/>
                </a:solidFill>
              </a:rPr>
              <a:t>rolls</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50" name="Text Box 152">
            <a:extLst>
              <a:ext uri="{FF2B5EF4-FFF2-40B4-BE49-F238E27FC236}">
                <a16:creationId xmlns:a16="http://schemas.microsoft.com/office/drawing/2014/main" id="{B6502693-B327-4DCB-A442-2ECCAB60FB3A}"/>
              </a:ext>
            </a:extLst>
          </p:cNvPr>
          <p:cNvSpPr txBox="1">
            <a:spLocks noChangeArrowheads="1"/>
          </p:cNvSpPr>
          <p:nvPr/>
        </p:nvSpPr>
        <p:spPr bwMode="auto">
          <a:xfrm>
            <a:off x="6634164" y="2487613"/>
            <a:ext cx="1992780" cy="338554"/>
          </a:xfrm>
          <a:prstGeom prst="rect">
            <a:avLst/>
          </a:prstGeom>
          <a:noFill/>
          <a:ln w="38100">
            <a:solidFill>
              <a:srgbClr val="F9FE24"/>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All radii </a:t>
            </a:r>
            <a:r>
              <a:rPr lang="de-DE" altLang="de-DE" sz="1600" b="1" dirty="0" err="1">
                <a:solidFill>
                  <a:srgbClr val="0000FF"/>
                </a:solidFill>
              </a:rPr>
              <a:t>are</a:t>
            </a:r>
            <a:r>
              <a:rPr lang="de-DE" altLang="de-DE" sz="1600" b="1" dirty="0">
                <a:solidFill>
                  <a:srgbClr val="0000FF"/>
                </a:solidFill>
              </a:rPr>
              <a:t> </a:t>
            </a:r>
            <a:r>
              <a:rPr lang="de-DE" altLang="de-DE" sz="1600" b="1" dirty="0" err="1">
                <a:solidFill>
                  <a:srgbClr val="0000FF"/>
                </a:solidFill>
              </a:rPr>
              <a:t>equal</a:t>
            </a:r>
            <a:r>
              <a:rPr lang="de-DE" altLang="de-DE" sz="1600" b="1" dirty="0">
                <a:solidFill>
                  <a:srgbClr val="0000FF"/>
                </a:solidFill>
              </a:rPr>
              <a:t>.</a:t>
            </a:r>
          </a:p>
        </p:txBody>
      </p:sp>
      <p:sp>
        <p:nvSpPr>
          <p:cNvPr id="151" name="Oval 193">
            <a:extLst>
              <a:ext uri="{FF2B5EF4-FFF2-40B4-BE49-F238E27FC236}">
                <a16:creationId xmlns:a16="http://schemas.microsoft.com/office/drawing/2014/main" id="{E59F3EEA-A699-4E3C-9F4A-058D5591D03B}"/>
              </a:ext>
            </a:extLst>
          </p:cNvPr>
          <p:cNvSpPr>
            <a:spLocks noChangeArrowheads="1"/>
          </p:cNvSpPr>
          <p:nvPr/>
        </p:nvSpPr>
        <p:spPr bwMode="auto">
          <a:xfrm flipV="1">
            <a:off x="2861594" y="3432142"/>
            <a:ext cx="600834" cy="563168"/>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52" name="Oval 193">
            <a:extLst>
              <a:ext uri="{FF2B5EF4-FFF2-40B4-BE49-F238E27FC236}">
                <a16:creationId xmlns:a16="http://schemas.microsoft.com/office/drawing/2014/main" id="{267414CE-42CA-4E1C-B349-DDF34CD6D2D3}"/>
              </a:ext>
            </a:extLst>
          </p:cNvPr>
          <p:cNvSpPr>
            <a:spLocks noChangeArrowheads="1"/>
          </p:cNvSpPr>
          <p:nvPr/>
        </p:nvSpPr>
        <p:spPr bwMode="auto">
          <a:xfrm flipV="1">
            <a:off x="4232674" y="1813488"/>
            <a:ext cx="600834" cy="563168"/>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53" name="Oval 193">
            <a:extLst>
              <a:ext uri="{FF2B5EF4-FFF2-40B4-BE49-F238E27FC236}">
                <a16:creationId xmlns:a16="http://schemas.microsoft.com/office/drawing/2014/main" id="{425BE93C-681F-4028-992F-A929B8F5C12E}"/>
              </a:ext>
            </a:extLst>
          </p:cNvPr>
          <p:cNvSpPr>
            <a:spLocks noChangeArrowheads="1"/>
          </p:cNvSpPr>
          <p:nvPr/>
        </p:nvSpPr>
        <p:spPr bwMode="auto">
          <a:xfrm flipV="1">
            <a:off x="5668594" y="3515124"/>
            <a:ext cx="600834" cy="563168"/>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de-DE" altLang="de-DE" sz="1400" b="1"/>
          </a:p>
        </p:txBody>
      </p:sp>
      <p:sp>
        <p:nvSpPr>
          <p:cNvPr id="154" name="Text Box 117">
            <a:extLst>
              <a:ext uri="{FF2B5EF4-FFF2-40B4-BE49-F238E27FC236}">
                <a16:creationId xmlns:a16="http://schemas.microsoft.com/office/drawing/2014/main" id="{3A94592D-F74C-41BC-9AB5-DB42D2F9F38F}"/>
              </a:ext>
            </a:extLst>
          </p:cNvPr>
          <p:cNvSpPr txBox="1">
            <a:spLocks noChangeArrowheads="1"/>
          </p:cNvSpPr>
          <p:nvPr/>
        </p:nvSpPr>
        <p:spPr bwMode="auto">
          <a:xfrm>
            <a:off x="170172" y="2487113"/>
            <a:ext cx="335121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Part </a:t>
            </a:r>
            <a:r>
              <a:rPr lang="de-DE" altLang="de-DE" sz="1600" b="1" dirty="0" err="1">
                <a:solidFill>
                  <a:srgbClr val="0000FF"/>
                </a:solidFill>
              </a:rPr>
              <a:t>rolls</a:t>
            </a:r>
            <a:r>
              <a:rPr lang="de-DE" altLang="de-DE" sz="1600" b="1" dirty="0">
                <a:solidFill>
                  <a:srgbClr val="0000FF"/>
                </a:solidFill>
              </a:rPr>
              <a:t> </a:t>
            </a:r>
            <a:r>
              <a:rPr lang="de-DE" altLang="de-DE" sz="1600" b="1" dirty="0" err="1">
                <a:solidFill>
                  <a:srgbClr val="0000FF"/>
                </a:solidFill>
              </a:rPr>
              <a:t>integrated</a:t>
            </a:r>
            <a:r>
              <a:rPr lang="de-DE" altLang="de-DE" sz="1600" b="1" dirty="0">
                <a:solidFill>
                  <a:srgbClr val="0000FF"/>
                </a:solidFill>
              </a:rPr>
              <a:t> on </a:t>
            </a:r>
            <a:r>
              <a:rPr lang="de-DE" altLang="de-DE" sz="1600" b="1" dirty="0" err="1">
                <a:solidFill>
                  <a:srgbClr val="0000FF"/>
                </a:solidFill>
              </a:rPr>
              <a:t>circular</a:t>
            </a:r>
            <a:r>
              <a:rPr lang="de-DE" altLang="de-DE" sz="1600" b="1" dirty="0">
                <a:solidFill>
                  <a:srgbClr val="0000FF"/>
                </a:solidFill>
              </a:rPr>
              <a:t> </a:t>
            </a:r>
            <a:r>
              <a:rPr lang="de-DE" altLang="de-DE" sz="1600" b="1" dirty="0" err="1">
                <a:solidFill>
                  <a:srgbClr val="0000FF"/>
                </a:solidFill>
              </a:rPr>
              <a:t>flightpath</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part</a:t>
            </a:r>
            <a:r>
              <a:rPr lang="de-DE" altLang="de-DE" sz="1600" b="1" dirty="0">
                <a:solidFill>
                  <a:srgbClr val="0000FF"/>
                </a:solidFill>
              </a:rPr>
              <a:t> </a:t>
            </a:r>
            <a:r>
              <a:rPr lang="de-DE" altLang="de-DE" sz="1600" b="1" dirty="0" err="1">
                <a:solidFill>
                  <a:srgbClr val="0000FF"/>
                </a:solidFill>
              </a:rPr>
              <a:t>loops</a:t>
            </a:r>
            <a:r>
              <a:rPr lang="de-DE" altLang="de-DE" sz="1600" b="1" dirty="0">
                <a:solidFill>
                  <a:srgbClr val="0000FF"/>
                </a:solidFill>
              </a:rPr>
              <a:t>.</a:t>
            </a:r>
          </a:p>
        </p:txBody>
      </p:sp>
      <p:sp>
        <p:nvSpPr>
          <p:cNvPr id="155" name="Oval 106">
            <a:extLst>
              <a:ext uri="{FF2B5EF4-FFF2-40B4-BE49-F238E27FC236}">
                <a16:creationId xmlns:a16="http://schemas.microsoft.com/office/drawing/2014/main" id="{1941C44F-0466-4809-B8A3-A0E771E9A7FF}"/>
              </a:ext>
            </a:extLst>
          </p:cNvPr>
          <p:cNvSpPr>
            <a:spLocks noChangeArrowheads="1"/>
          </p:cNvSpPr>
          <p:nvPr/>
        </p:nvSpPr>
        <p:spPr bwMode="auto">
          <a:xfrm>
            <a:off x="5413284" y="264455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6" name="Oval 106">
            <a:extLst>
              <a:ext uri="{FF2B5EF4-FFF2-40B4-BE49-F238E27FC236}">
                <a16:creationId xmlns:a16="http://schemas.microsoft.com/office/drawing/2014/main" id="{A79DF584-3F50-4F44-B272-EF4B01902558}"/>
              </a:ext>
            </a:extLst>
          </p:cNvPr>
          <p:cNvSpPr>
            <a:spLocks noChangeArrowheads="1"/>
          </p:cNvSpPr>
          <p:nvPr/>
        </p:nvSpPr>
        <p:spPr bwMode="auto">
          <a:xfrm>
            <a:off x="4700410" y="183502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7" name="Oval 106">
            <a:extLst>
              <a:ext uri="{FF2B5EF4-FFF2-40B4-BE49-F238E27FC236}">
                <a16:creationId xmlns:a16="http://schemas.microsoft.com/office/drawing/2014/main" id="{27FF054E-D9DF-4931-80BF-1DAD64A1FC13}"/>
              </a:ext>
            </a:extLst>
          </p:cNvPr>
          <p:cNvSpPr>
            <a:spLocks noChangeArrowheads="1"/>
          </p:cNvSpPr>
          <p:nvPr/>
        </p:nvSpPr>
        <p:spPr bwMode="auto">
          <a:xfrm>
            <a:off x="4195906" y="181035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8" name="Oval 106">
            <a:extLst>
              <a:ext uri="{FF2B5EF4-FFF2-40B4-BE49-F238E27FC236}">
                <a16:creationId xmlns:a16="http://schemas.microsoft.com/office/drawing/2014/main" id="{A2F60EFA-2DC2-4BAA-80C8-49147FE7C195}"/>
              </a:ext>
            </a:extLst>
          </p:cNvPr>
          <p:cNvSpPr>
            <a:spLocks noChangeArrowheads="1"/>
          </p:cNvSpPr>
          <p:nvPr/>
        </p:nvSpPr>
        <p:spPr bwMode="auto">
          <a:xfrm>
            <a:off x="3560608" y="256799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9" name="Oval 106">
            <a:extLst>
              <a:ext uri="{FF2B5EF4-FFF2-40B4-BE49-F238E27FC236}">
                <a16:creationId xmlns:a16="http://schemas.microsoft.com/office/drawing/2014/main" id="{4273C627-47B1-4B92-9FEC-31D57B898C59}"/>
              </a:ext>
            </a:extLst>
          </p:cNvPr>
          <p:cNvSpPr>
            <a:spLocks noChangeArrowheads="1"/>
          </p:cNvSpPr>
          <p:nvPr/>
        </p:nvSpPr>
        <p:spPr bwMode="auto">
          <a:xfrm>
            <a:off x="2856304" y="334226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60" name="Oval 106">
            <a:extLst>
              <a:ext uri="{FF2B5EF4-FFF2-40B4-BE49-F238E27FC236}">
                <a16:creationId xmlns:a16="http://schemas.microsoft.com/office/drawing/2014/main" id="{95FA0EC2-99C9-44B5-A0A9-B60F32F2B6C7}"/>
              </a:ext>
            </a:extLst>
          </p:cNvPr>
          <p:cNvSpPr>
            <a:spLocks noChangeArrowheads="1"/>
          </p:cNvSpPr>
          <p:nvPr/>
        </p:nvSpPr>
        <p:spPr bwMode="auto">
          <a:xfrm>
            <a:off x="2991619" y="390817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61" name="Oval 106">
            <a:extLst>
              <a:ext uri="{FF2B5EF4-FFF2-40B4-BE49-F238E27FC236}">
                <a16:creationId xmlns:a16="http://schemas.microsoft.com/office/drawing/2014/main" id="{48C090E9-DA23-4E05-9C54-691B38C90C80}"/>
              </a:ext>
            </a:extLst>
          </p:cNvPr>
          <p:cNvSpPr>
            <a:spLocks noChangeArrowheads="1"/>
          </p:cNvSpPr>
          <p:nvPr/>
        </p:nvSpPr>
        <p:spPr bwMode="auto">
          <a:xfrm>
            <a:off x="6077314" y="345236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62" name="Oval 106">
            <a:extLst>
              <a:ext uri="{FF2B5EF4-FFF2-40B4-BE49-F238E27FC236}">
                <a16:creationId xmlns:a16="http://schemas.microsoft.com/office/drawing/2014/main" id="{14B38125-C87C-44C1-9525-7C74E402E740}"/>
              </a:ext>
            </a:extLst>
          </p:cNvPr>
          <p:cNvSpPr>
            <a:spLocks noChangeArrowheads="1"/>
          </p:cNvSpPr>
          <p:nvPr/>
        </p:nvSpPr>
        <p:spPr bwMode="auto">
          <a:xfrm>
            <a:off x="5936342" y="405196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3245490404"/>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49"/>
                                        </p:tgtEl>
                                        <p:attrNameLst>
                                          <p:attrName>style.visibility</p:attrName>
                                        </p:attrNameLst>
                                      </p:cBhvr>
                                      <p:to>
                                        <p:strVal val="visible"/>
                                      </p:to>
                                    </p:set>
                                    <p:animEffect transition="in" filter="blinds(horizontal)">
                                      <p:cBhvr>
                                        <p:cTn id="7" dur="1000"/>
                                        <p:tgtEl>
                                          <p:spTgt spid="149"/>
                                        </p:tgtEl>
                                      </p:cBhvr>
                                    </p:animEffect>
                                  </p:childTnLst>
                                </p:cTn>
                              </p:par>
                            </p:childTnLst>
                          </p:cTn>
                        </p:par>
                        <p:par>
                          <p:cTn id="8" fill="hold">
                            <p:stCondLst>
                              <p:cond delay="1000"/>
                            </p:stCondLst>
                            <p:childTnLst>
                              <p:par>
                                <p:cTn id="9" presetID="3" presetClass="entr" presetSubtype="10" fill="hold" nodeType="afterEffect">
                                  <p:stCondLst>
                                    <p:cond delay="0"/>
                                  </p:stCondLst>
                                  <p:childTnLst>
                                    <p:set>
                                      <p:cBhvr>
                                        <p:cTn id="10" dur="1" fill="hold">
                                          <p:stCondLst>
                                            <p:cond delay="0"/>
                                          </p:stCondLst>
                                        </p:cTn>
                                        <p:tgtEl>
                                          <p:spTgt spid="154"/>
                                        </p:tgtEl>
                                        <p:attrNameLst>
                                          <p:attrName>style.visibility</p:attrName>
                                        </p:attrNameLst>
                                      </p:cBhvr>
                                      <p:to>
                                        <p:strVal val="visible"/>
                                      </p:to>
                                    </p:set>
                                    <p:animEffect transition="in" filter="blinds(horizontal)">
                                      <p:cBhvr>
                                        <p:cTn id="11" dur="1000"/>
                                        <p:tgtEl>
                                          <p:spTgt spid="154"/>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48"/>
                                        </p:tgtEl>
                                        <p:attrNameLst>
                                          <p:attrName>style.visibility</p:attrName>
                                        </p:attrNameLst>
                                      </p:cBhvr>
                                      <p:to>
                                        <p:strVal val="visible"/>
                                      </p:to>
                                    </p:set>
                                    <p:animEffect transition="in" filter="blinds(horizontal)">
                                      <p:cBhvr>
                                        <p:cTn id="15" dur="1000"/>
                                        <p:tgtEl>
                                          <p:spTgt spid="148"/>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50"/>
                                        </p:tgtEl>
                                        <p:attrNameLst>
                                          <p:attrName>style.visibility</p:attrName>
                                        </p:attrNameLst>
                                      </p:cBhvr>
                                      <p:to>
                                        <p:strVal val="visible"/>
                                      </p:to>
                                    </p:set>
                                    <p:animEffect transition="in" filter="blinds(horizontal)">
                                      <p:cBhvr>
                                        <p:cTn id="19" dur="1000"/>
                                        <p:tgtEl>
                                          <p:spTgt spid="150"/>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151"/>
                                        </p:tgtEl>
                                        <p:attrNameLst>
                                          <p:attrName>style.visibility</p:attrName>
                                        </p:attrNameLst>
                                      </p:cBhvr>
                                      <p:to>
                                        <p:strVal val="visible"/>
                                      </p:to>
                                    </p:set>
                                    <p:animEffect transition="in" filter="blinds(horizontal)">
                                      <p:cBhvr>
                                        <p:cTn id="23" dur="1000"/>
                                        <p:tgtEl>
                                          <p:spTgt spid="151"/>
                                        </p:tgtEl>
                                      </p:cBhvr>
                                    </p:animEffect>
                                  </p:childTnLst>
                                </p:cTn>
                              </p:par>
                            </p:childTnLst>
                          </p:cTn>
                        </p:par>
                        <p:par>
                          <p:cTn id="24" fill="hold">
                            <p:stCondLst>
                              <p:cond delay="5000"/>
                            </p:stCondLst>
                            <p:childTnLst>
                              <p:par>
                                <p:cTn id="25" presetID="3" presetClass="entr" presetSubtype="10" fill="hold" nodeType="afterEffect">
                                  <p:stCondLst>
                                    <p:cond delay="0"/>
                                  </p:stCondLst>
                                  <p:childTnLst>
                                    <p:set>
                                      <p:cBhvr>
                                        <p:cTn id="26" dur="1" fill="hold">
                                          <p:stCondLst>
                                            <p:cond delay="0"/>
                                          </p:stCondLst>
                                        </p:cTn>
                                        <p:tgtEl>
                                          <p:spTgt spid="152"/>
                                        </p:tgtEl>
                                        <p:attrNameLst>
                                          <p:attrName>style.visibility</p:attrName>
                                        </p:attrNameLst>
                                      </p:cBhvr>
                                      <p:to>
                                        <p:strVal val="visible"/>
                                      </p:to>
                                    </p:set>
                                    <p:animEffect transition="in" filter="blinds(horizontal)">
                                      <p:cBhvr>
                                        <p:cTn id="27" dur="1000"/>
                                        <p:tgtEl>
                                          <p:spTgt spid="152"/>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53"/>
                                        </p:tgtEl>
                                        <p:attrNameLst>
                                          <p:attrName>style.visibility</p:attrName>
                                        </p:attrNameLst>
                                      </p:cBhvr>
                                      <p:to>
                                        <p:strVal val="visible"/>
                                      </p:to>
                                    </p:set>
                                    <p:animEffect transition="in" filter="blinds(horizontal)">
                                      <p:cBhvr>
                                        <p:cTn id="31" dur="10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P spid="149" grpId="0"/>
      <p:bldP spid="15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74" name="Text Box 3">
            <a:extLst>
              <a:ext uri="{FF2B5EF4-FFF2-40B4-BE49-F238E27FC236}">
                <a16:creationId xmlns:a16="http://schemas.microsoft.com/office/drawing/2014/main" id="{7E0455CE-C4F1-48D7-8BD8-162D48F76AD8}"/>
              </a:ext>
            </a:extLst>
          </p:cNvPr>
          <p:cNvSpPr txBox="1">
            <a:spLocks noChangeArrowheads="1"/>
          </p:cNvSpPr>
          <p:nvPr/>
        </p:nvSpPr>
        <p:spPr bwMode="auto">
          <a:xfrm>
            <a:off x="407988" y="6516688"/>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F-25.12.01</a:t>
            </a:r>
            <a:endParaRPr lang="de-DE" altLang="de-DE" dirty="0"/>
          </a:p>
        </p:txBody>
      </p:sp>
      <p:sp>
        <p:nvSpPr>
          <p:cNvPr id="36878" name="Text Box 253">
            <a:extLst>
              <a:ext uri="{FF2B5EF4-FFF2-40B4-BE49-F238E27FC236}">
                <a16:creationId xmlns:a16="http://schemas.microsoft.com/office/drawing/2014/main" id="{809C6A83-EC33-4593-B6C4-DCAE1495158A}"/>
              </a:ext>
            </a:extLst>
          </p:cNvPr>
          <p:cNvSpPr txBox="1">
            <a:spLocks noChangeArrowheads="1"/>
          </p:cNvSpPr>
          <p:nvPr/>
        </p:nvSpPr>
        <p:spPr bwMode="auto">
          <a:xfrm>
            <a:off x="1536700" y="4930775"/>
            <a:ext cx="4478338" cy="1668149"/>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spcBef>
                <a:spcPct val="50000"/>
              </a:spcBef>
            </a:pPr>
            <a:r>
              <a:rPr lang="en-US" sz="1600" b="1" dirty="0"/>
              <a:t>From upright, pull through a one eighth loop into a forty-five degree upline, perform a quarter roll, perform a one eighth knife-edge loop into a vertical upline, perform a one eighth knife-edge loop into a forty-five</a:t>
            </a:r>
            <a:br>
              <a:rPr lang="en-US" sz="1600" b="1" dirty="0"/>
            </a:br>
            <a:r>
              <a:rPr lang="en-US" sz="1600" b="1" dirty="0"/>
              <a:t>degree knife-edge upline, perform a quarter roll, pull through a one eighth loop, exit inverted. </a:t>
            </a:r>
            <a:endParaRPr lang="de-DE" altLang="de-DE" sz="1400" b="1" dirty="0"/>
          </a:p>
        </p:txBody>
      </p:sp>
      <p:sp>
        <p:nvSpPr>
          <p:cNvPr id="36884" name="Rectangle 116">
            <a:extLst>
              <a:ext uri="{FF2B5EF4-FFF2-40B4-BE49-F238E27FC236}">
                <a16:creationId xmlns:a16="http://schemas.microsoft.com/office/drawing/2014/main" id="{58A845DF-F23D-44EF-BD6C-408D785F947A}"/>
              </a:ext>
            </a:extLst>
          </p:cNvPr>
          <p:cNvSpPr>
            <a:spLocks noChangeArrowheads="1"/>
          </p:cNvSpPr>
          <p:nvPr/>
        </p:nvSpPr>
        <p:spPr bwMode="auto">
          <a:xfrm>
            <a:off x="1545731" y="121977"/>
            <a:ext cx="7369325" cy="707886"/>
          </a:xfrm>
          <a:prstGeom prst="rect">
            <a:avLst/>
          </a:prstGeom>
          <a:noFill/>
          <a:ln w="12700"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F-25.12 </a:t>
            </a:r>
            <a:r>
              <a:rPr lang="en-US" sz="2000" b="1" dirty="0"/>
              <a:t>Half Eight Sided Loop with quarter roll, quarter roll </a:t>
            </a:r>
            <a:br>
              <a:rPr lang="en-US" sz="2000" b="1" dirty="0"/>
            </a:br>
            <a:endParaRPr lang="de-DE" altLang="de-DE" sz="2000" b="1" dirty="0"/>
          </a:p>
        </p:txBody>
      </p:sp>
      <p:pic>
        <p:nvPicPr>
          <p:cNvPr id="36886" name="Picture 1097" descr="messerflugflieger2">
            <a:extLst>
              <a:ext uri="{FF2B5EF4-FFF2-40B4-BE49-F238E27FC236}">
                <a16:creationId xmlns:a16="http://schemas.microsoft.com/office/drawing/2014/main" id="{46ABC4DB-9C8C-4BE3-BAA4-8E48FCA6B2B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9141134">
            <a:off x="1237239" y="2867989"/>
            <a:ext cx="1203325" cy="1423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 name="Gruppieren 12">
            <a:extLst>
              <a:ext uri="{FF2B5EF4-FFF2-40B4-BE49-F238E27FC236}">
                <a16:creationId xmlns:a16="http://schemas.microsoft.com/office/drawing/2014/main" id="{99B747D3-62D3-4FB6-82E1-115ED35E9E5D}"/>
              </a:ext>
            </a:extLst>
          </p:cNvPr>
          <p:cNvGrpSpPr/>
          <p:nvPr/>
        </p:nvGrpSpPr>
        <p:grpSpPr>
          <a:xfrm>
            <a:off x="1545731" y="924754"/>
            <a:ext cx="2717744" cy="3666511"/>
            <a:chOff x="1545731" y="924754"/>
            <a:chExt cx="2717744" cy="3666511"/>
          </a:xfrm>
        </p:grpSpPr>
        <p:sp>
          <p:nvSpPr>
            <p:cNvPr id="94" name="Line 46">
              <a:extLst>
                <a:ext uri="{FF2B5EF4-FFF2-40B4-BE49-F238E27FC236}">
                  <a16:creationId xmlns:a16="http://schemas.microsoft.com/office/drawing/2014/main" id="{D349A851-197D-4EBA-AAB1-3454EF7CE6A4}"/>
                </a:ext>
              </a:extLst>
            </p:cNvPr>
            <p:cNvSpPr>
              <a:spLocks noChangeShapeType="1"/>
            </p:cNvSpPr>
            <p:nvPr/>
          </p:nvSpPr>
          <p:spPr bwMode="auto">
            <a:xfrm flipH="1">
              <a:off x="1614250" y="1199770"/>
              <a:ext cx="744195" cy="7825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5" name="Line 47">
              <a:extLst>
                <a:ext uri="{FF2B5EF4-FFF2-40B4-BE49-F238E27FC236}">
                  <a16:creationId xmlns:a16="http://schemas.microsoft.com/office/drawing/2014/main" id="{A2CFDE89-D060-4F75-865A-EB1ADF4ED3D0}"/>
                </a:ext>
              </a:extLst>
            </p:cNvPr>
            <p:cNvSpPr>
              <a:spLocks noChangeShapeType="1"/>
            </p:cNvSpPr>
            <p:nvPr/>
          </p:nvSpPr>
          <p:spPr bwMode="auto">
            <a:xfrm rot="5400000" flipH="1">
              <a:off x="1528170" y="3525272"/>
              <a:ext cx="901129" cy="7594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6" name="Line 50">
              <a:extLst>
                <a:ext uri="{FF2B5EF4-FFF2-40B4-BE49-F238E27FC236}">
                  <a16:creationId xmlns:a16="http://schemas.microsoft.com/office/drawing/2014/main" id="{3A638C0B-A29A-4837-83B7-88C49787A63B}"/>
                </a:ext>
              </a:extLst>
            </p:cNvPr>
            <p:cNvSpPr>
              <a:spLocks noChangeShapeType="1"/>
            </p:cNvSpPr>
            <p:nvPr/>
          </p:nvSpPr>
          <p:spPr bwMode="auto">
            <a:xfrm>
              <a:off x="2760045" y="1061135"/>
              <a:ext cx="945946" cy="1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7" name="Arc 51">
              <a:extLst>
                <a:ext uri="{FF2B5EF4-FFF2-40B4-BE49-F238E27FC236}">
                  <a16:creationId xmlns:a16="http://schemas.microsoft.com/office/drawing/2014/main" id="{FC7E3376-E55F-4DD1-92F6-529602763CB3}"/>
                </a:ext>
              </a:extLst>
            </p:cNvPr>
            <p:cNvSpPr>
              <a:spLocks/>
            </p:cNvSpPr>
            <p:nvPr/>
          </p:nvSpPr>
          <p:spPr bwMode="auto">
            <a:xfrm rot="5732302" flipH="1">
              <a:off x="2429450" y="990113"/>
              <a:ext cx="319225" cy="432052"/>
            </a:xfrm>
            <a:custGeom>
              <a:avLst/>
              <a:gdLst>
                <a:gd name="T0" fmla="*/ 2147483646 w 21499"/>
                <a:gd name="T1" fmla="*/ 2147483646 h 19263"/>
                <a:gd name="T2" fmla="*/ 2147483646 w 21499"/>
                <a:gd name="T3" fmla="*/ 2147483646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8" name="Line 53">
              <a:extLst>
                <a:ext uri="{FF2B5EF4-FFF2-40B4-BE49-F238E27FC236}">
                  <a16:creationId xmlns:a16="http://schemas.microsoft.com/office/drawing/2014/main" id="{A43054B0-B524-453D-A497-188B9B6022B6}"/>
                </a:ext>
              </a:extLst>
            </p:cNvPr>
            <p:cNvSpPr>
              <a:spLocks noChangeShapeType="1"/>
            </p:cNvSpPr>
            <p:nvPr/>
          </p:nvSpPr>
          <p:spPr bwMode="auto">
            <a:xfrm flipV="1">
              <a:off x="2741011" y="4486886"/>
              <a:ext cx="945946" cy="1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9" name="Arc 54">
              <a:extLst>
                <a:ext uri="{FF2B5EF4-FFF2-40B4-BE49-F238E27FC236}">
                  <a16:creationId xmlns:a16="http://schemas.microsoft.com/office/drawing/2014/main" id="{3E21D66D-6C67-4435-993D-6527375867AC}"/>
                </a:ext>
              </a:extLst>
            </p:cNvPr>
            <p:cNvSpPr>
              <a:spLocks/>
            </p:cNvSpPr>
            <p:nvPr/>
          </p:nvSpPr>
          <p:spPr bwMode="auto">
            <a:xfrm rot="15867698" flipH="1" flipV="1">
              <a:off x="2410139" y="4130400"/>
              <a:ext cx="321050" cy="432053"/>
            </a:xfrm>
            <a:custGeom>
              <a:avLst/>
              <a:gdLst>
                <a:gd name="T0" fmla="*/ 2147483646 w 21499"/>
                <a:gd name="T1" fmla="*/ 2147483646 h 19263"/>
                <a:gd name="T2" fmla="*/ 2147483646 w 21499"/>
                <a:gd name="T3" fmla="*/ 2147483646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cxnSp>
          <p:nvCxnSpPr>
            <p:cNvPr id="100" name="Gerader Verbinder 176">
              <a:extLst>
                <a:ext uri="{FF2B5EF4-FFF2-40B4-BE49-F238E27FC236}">
                  <a16:creationId xmlns:a16="http://schemas.microsoft.com/office/drawing/2014/main" id="{C58366A9-7439-4BDB-A5BF-55413AAE8964}"/>
                </a:ext>
              </a:extLst>
            </p:cNvPr>
            <p:cNvCxnSpPr>
              <a:cxnSpLocks/>
              <a:endCxn id="102" idx="2"/>
            </p:cNvCxnSpPr>
            <p:nvPr/>
          </p:nvCxnSpPr>
          <p:spPr bwMode="auto">
            <a:xfrm>
              <a:off x="1545731" y="2146504"/>
              <a:ext cx="5709" cy="1154685"/>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1" name="Bogen 100">
              <a:extLst>
                <a:ext uri="{FF2B5EF4-FFF2-40B4-BE49-F238E27FC236}">
                  <a16:creationId xmlns:a16="http://schemas.microsoft.com/office/drawing/2014/main" id="{EAD0195D-F583-44C3-A2B4-174AB6ADCFAF}"/>
                </a:ext>
              </a:extLst>
            </p:cNvPr>
            <p:cNvSpPr/>
            <p:nvPr/>
          </p:nvSpPr>
          <p:spPr bwMode="auto">
            <a:xfrm rot="21035508" flipH="1">
              <a:off x="1547633" y="1945848"/>
              <a:ext cx="354016" cy="550893"/>
            </a:xfrm>
            <a:prstGeom prst="arc">
              <a:avLst>
                <a:gd name="adj1" fmla="val 17054881"/>
                <a:gd name="adj2" fmla="val 19703871"/>
              </a:avLst>
            </a:prstGeom>
            <a:noFill/>
            <a:ln w="9525" cap="flat" cmpd="sng" algn="ctr">
              <a:solidFill>
                <a:schemeClr val="tx1"/>
              </a:solidFill>
              <a:prstDash val="solid"/>
              <a:round/>
              <a:headEnd type="none" w="med" len="med"/>
              <a:tailEnd type="none" w="med" len="med"/>
            </a:ln>
            <a:effectLst/>
            <a:extLst/>
          </p:spPr>
          <p:txBody>
            <a:bodyPr/>
            <a:lstStyle/>
            <a:p>
              <a:pPr algn="ctr" defTabSz="793750">
                <a:lnSpc>
                  <a:spcPct val="80000"/>
                </a:lnSpc>
                <a:defRPr/>
              </a:pPr>
              <a:endParaRPr lang="de-DE"/>
            </a:p>
          </p:txBody>
        </p:sp>
        <p:sp>
          <p:nvSpPr>
            <p:cNvPr id="102" name="Bogen 101">
              <a:extLst>
                <a:ext uri="{FF2B5EF4-FFF2-40B4-BE49-F238E27FC236}">
                  <a16:creationId xmlns:a16="http://schemas.microsoft.com/office/drawing/2014/main" id="{ECB2FEA6-754F-43AC-9678-4C98E6D84587}"/>
                </a:ext>
              </a:extLst>
            </p:cNvPr>
            <p:cNvSpPr/>
            <p:nvPr/>
          </p:nvSpPr>
          <p:spPr bwMode="auto">
            <a:xfrm rot="564492" flipH="1" flipV="1">
              <a:off x="1555247" y="2954601"/>
              <a:ext cx="354016" cy="552718"/>
            </a:xfrm>
            <a:prstGeom prst="arc">
              <a:avLst>
                <a:gd name="adj1" fmla="val 17286607"/>
                <a:gd name="adj2" fmla="val 19703871"/>
              </a:avLst>
            </a:prstGeom>
            <a:noFill/>
            <a:ln w="9525" cap="flat" cmpd="sng" algn="ctr">
              <a:solidFill>
                <a:schemeClr val="tx1"/>
              </a:solidFill>
              <a:prstDash val="solid"/>
              <a:round/>
              <a:headEnd type="none" w="med" len="med"/>
              <a:tailEnd type="none" w="med" len="med"/>
            </a:ln>
            <a:effectLst/>
            <a:extLst/>
          </p:spPr>
          <p:txBody>
            <a:bodyPr/>
            <a:lstStyle/>
            <a:p>
              <a:pPr algn="ctr" defTabSz="793750">
                <a:lnSpc>
                  <a:spcPct val="80000"/>
                </a:lnSpc>
                <a:defRPr/>
              </a:pPr>
              <a:endParaRPr lang="de-DE"/>
            </a:p>
          </p:txBody>
        </p:sp>
        <p:grpSp>
          <p:nvGrpSpPr>
            <p:cNvPr id="103" name="Group 57">
              <a:extLst>
                <a:ext uri="{FF2B5EF4-FFF2-40B4-BE49-F238E27FC236}">
                  <a16:creationId xmlns:a16="http://schemas.microsoft.com/office/drawing/2014/main" id="{F7494D50-43B2-45F8-AEFA-3B32B2D01674}"/>
                </a:ext>
              </a:extLst>
            </p:cNvPr>
            <p:cNvGrpSpPr>
              <a:grpSpLocks/>
            </p:cNvGrpSpPr>
            <p:nvPr/>
          </p:nvGrpSpPr>
          <p:grpSpPr bwMode="auto">
            <a:xfrm rot="16371542" flipH="1">
              <a:off x="3085527" y="778049"/>
              <a:ext cx="277271" cy="633803"/>
              <a:chOff x="2940" y="264"/>
              <a:chExt cx="300" cy="1452"/>
            </a:xfrm>
          </p:grpSpPr>
          <p:grpSp>
            <p:nvGrpSpPr>
              <p:cNvPr id="157" name="Group 58">
                <a:extLst>
                  <a:ext uri="{FF2B5EF4-FFF2-40B4-BE49-F238E27FC236}">
                    <a16:creationId xmlns:a16="http://schemas.microsoft.com/office/drawing/2014/main" id="{1D4C6E1B-B5F0-4A8F-ACFD-7B1B3584856E}"/>
                  </a:ext>
                </a:extLst>
              </p:cNvPr>
              <p:cNvGrpSpPr>
                <a:grpSpLocks/>
              </p:cNvGrpSpPr>
              <p:nvPr/>
            </p:nvGrpSpPr>
            <p:grpSpPr bwMode="auto">
              <a:xfrm>
                <a:off x="2940" y="264"/>
                <a:ext cx="252" cy="1368"/>
                <a:chOff x="3024" y="732"/>
                <a:chExt cx="252" cy="1368"/>
              </a:xfrm>
            </p:grpSpPr>
            <p:grpSp>
              <p:nvGrpSpPr>
                <p:cNvPr id="160" name="Group 59">
                  <a:extLst>
                    <a:ext uri="{FF2B5EF4-FFF2-40B4-BE49-F238E27FC236}">
                      <a16:creationId xmlns:a16="http://schemas.microsoft.com/office/drawing/2014/main" id="{300EB770-AA37-4F5C-98AB-556033C623A5}"/>
                    </a:ext>
                  </a:extLst>
                </p:cNvPr>
                <p:cNvGrpSpPr>
                  <a:grpSpLocks/>
                </p:cNvGrpSpPr>
                <p:nvPr/>
              </p:nvGrpSpPr>
              <p:grpSpPr bwMode="auto">
                <a:xfrm>
                  <a:off x="3024" y="732"/>
                  <a:ext cx="252" cy="1368"/>
                  <a:chOff x="3168" y="1008"/>
                  <a:chExt cx="484" cy="2448"/>
                </a:xfrm>
              </p:grpSpPr>
              <p:grpSp>
                <p:nvGrpSpPr>
                  <p:cNvPr id="162" name="Group 60">
                    <a:extLst>
                      <a:ext uri="{FF2B5EF4-FFF2-40B4-BE49-F238E27FC236}">
                        <a16:creationId xmlns:a16="http://schemas.microsoft.com/office/drawing/2014/main" id="{E8A478DC-1D0E-43DF-A45B-B02B1F8788AD}"/>
                      </a:ext>
                    </a:extLst>
                  </p:cNvPr>
                  <p:cNvGrpSpPr>
                    <a:grpSpLocks/>
                  </p:cNvGrpSpPr>
                  <p:nvPr/>
                </p:nvGrpSpPr>
                <p:grpSpPr bwMode="auto">
                  <a:xfrm>
                    <a:off x="3168" y="1008"/>
                    <a:ext cx="484" cy="2448"/>
                    <a:chOff x="2256" y="864"/>
                    <a:chExt cx="532" cy="2448"/>
                  </a:xfrm>
                </p:grpSpPr>
                <p:sp>
                  <p:nvSpPr>
                    <p:cNvPr id="165" name="Freeform 61">
                      <a:extLst>
                        <a:ext uri="{FF2B5EF4-FFF2-40B4-BE49-F238E27FC236}">
                          <a16:creationId xmlns:a16="http://schemas.microsoft.com/office/drawing/2014/main" id="{DA6B63EA-476B-4A21-8EB3-40D083FCFB48}"/>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62">
                      <a:extLst>
                        <a:ext uri="{FF2B5EF4-FFF2-40B4-BE49-F238E27FC236}">
                          <a16:creationId xmlns:a16="http://schemas.microsoft.com/office/drawing/2014/main" id="{191ED7DF-7C1B-485C-8B70-8DE106D4D54C}"/>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63">
                    <a:extLst>
                      <a:ext uri="{FF2B5EF4-FFF2-40B4-BE49-F238E27FC236}">
                        <a16:creationId xmlns:a16="http://schemas.microsoft.com/office/drawing/2014/main" id="{CA4CDF33-EFC9-4D02-9DD1-DAEEA75D350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64">
                    <a:extLst>
                      <a:ext uri="{FF2B5EF4-FFF2-40B4-BE49-F238E27FC236}">
                        <a16:creationId xmlns:a16="http://schemas.microsoft.com/office/drawing/2014/main" id="{453BD910-1D87-4608-A602-52389A781D6F}"/>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65">
                  <a:extLst>
                    <a:ext uri="{FF2B5EF4-FFF2-40B4-BE49-F238E27FC236}">
                      <a16:creationId xmlns:a16="http://schemas.microsoft.com/office/drawing/2014/main" id="{28C62D46-DB70-4E07-9BF0-9327C841335E}"/>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8" name="AutoShape 66">
                <a:extLst>
                  <a:ext uri="{FF2B5EF4-FFF2-40B4-BE49-F238E27FC236}">
                    <a16:creationId xmlns:a16="http://schemas.microsoft.com/office/drawing/2014/main" id="{116747C9-3BF4-40DE-8A8D-3A102E6A457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59" name="Line 67">
                <a:extLst>
                  <a:ext uri="{FF2B5EF4-FFF2-40B4-BE49-F238E27FC236}">
                    <a16:creationId xmlns:a16="http://schemas.microsoft.com/office/drawing/2014/main" id="{23356E52-1016-4F16-AAE2-629030C61119}"/>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4" name="AutoShape 82">
              <a:extLst>
                <a:ext uri="{FF2B5EF4-FFF2-40B4-BE49-F238E27FC236}">
                  <a16:creationId xmlns:a16="http://schemas.microsoft.com/office/drawing/2014/main" id="{5A653634-5C86-4515-B0F7-7588CAE467F6}"/>
                </a:ext>
              </a:extLst>
            </p:cNvPr>
            <p:cNvSpPr>
              <a:spLocks noChangeArrowheads="1"/>
            </p:cNvSpPr>
            <p:nvPr/>
          </p:nvSpPr>
          <p:spPr bwMode="auto">
            <a:xfrm flipH="1">
              <a:off x="2806797" y="4365071"/>
              <a:ext cx="601447" cy="226194"/>
            </a:xfrm>
            <a:prstGeom prst="rightArrow">
              <a:avLst>
                <a:gd name="adj1" fmla="val 50000"/>
                <a:gd name="adj2" fmla="val 64300"/>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05" name="Group 70">
              <a:extLst>
                <a:ext uri="{FF2B5EF4-FFF2-40B4-BE49-F238E27FC236}">
                  <a16:creationId xmlns:a16="http://schemas.microsoft.com/office/drawing/2014/main" id="{3563A47F-8C65-4CA7-A345-CB5AD02D1ADD}"/>
                </a:ext>
              </a:extLst>
            </p:cNvPr>
            <p:cNvGrpSpPr>
              <a:grpSpLocks/>
            </p:cNvGrpSpPr>
            <p:nvPr/>
          </p:nvGrpSpPr>
          <p:grpSpPr bwMode="auto">
            <a:xfrm rot="5422057" flipH="1">
              <a:off x="3718978" y="4112475"/>
              <a:ext cx="277271" cy="631900"/>
              <a:chOff x="2940" y="264"/>
              <a:chExt cx="300" cy="1452"/>
            </a:xfrm>
          </p:grpSpPr>
          <p:grpSp>
            <p:nvGrpSpPr>
              <p:cNvPr id="147" name="Group 71">
                <a:extLst>
                  <a:ext uri="{FF2B5EF4-FFF2-40B4-BE49-F238E27FC236}">
                    <a16:creationId xmlns:a16="http://schemas.microsoft.com/office/drawing/2014/main" id="{D736C58A-7BEE-4A84-A096-C5DACEDF4722}"/>
                  </a:ext>
                </a:extLst>
              </p:cNvPr>
              <p:cNvGrpSpPr>
                <a:grpSpLocks/>
              </p:cNvGrpSpPr>
              <p:nvPr/>
            </p:nvGrpSpPr>
            <p:grpSpPr bwMode="auto">
              <a:xfrm>
                <a:off x="2940" y="264"/>
                <a:ext cx="252" cy="1368"/>
                <a:chOff x="3024" y="732"/>
                <a:chExt cx="252" cy="1368"/>
              </a:xfrm>
            </p:grpSpPr>
            <p:grpSp>
              <p:nvGrpSpPr>
                <p:cNvPr id="150" name="Group 72">
                  <a:extLst>
                    <a:ext uri="{FF2B5EF4-FFF2-40B4-BE49-F238E27FC236}">
                      <a16:creationId xmlns:a16="http://schemas.microsoft.com/office/drawing/2014/main" id="{3DFE7724-BD6D-468C-B0A0-345C1D581F46}"/>
                    </a:ext>
                  </a:extLst>
                </p:cNvPr>
                <p:cNvGrpSpPr>
                  <a:grpSpLocks/>
                </p:cNvGrpSpPr>
                <p:nvPr/>
              </p:nvGrpSpPr>
              <p:grpSpPr bwMode="auto">
                <a:xfrm>
                  <a:off x="3024" y="732"/>
                  <a:ext cx="252" cy="1368"/>
                  <a:chOff x="3168" y="1008"/>
                  <a:chExt cx="484" cy="2448"/>
                </a:xfrm>
              </p:grpSpPr>
              <p:grpSp>
                <p:nvGrpSpPr>
                  <p:cNvPr id="152" name="Group 73">
                    <a:extLst>
                      <a:ext uri="{FF2B5EF4-FFF2-40B4-BE49-F238E27FC236}">
                        <a16:creationId xmlns:a16="http://schemas.microsoft.com/office/drawing/2014/main" id="{40C8B36B-BD87-4B7C-9911-A70269BFDE4E}"/>
                      </a:ext>
                    </a:extLst>
                  </p:cNvPr>
                  <p:cNvGrpSpPr>
                    <a:grpSpLocks/>
                  </p:cNvGrpSpPr>
                  <p:nvPr/>
                </p:nvGrpSpPr>
                <p:grpSpPr bwMode="auto">
                  <a:xfrm>
                    <a:off x="3168" y="1008"/>
                    <a:ext cx="484" cy="2448"/>
                    <a:chOff x="2256" y="864"/>
                    <a:chExt cx="532" cy="2448"/>
                  </a:xfrm>
                </p:grpSpPr>
                <p:sp>
                  <p:nvSpPr>
                    <p:cNvPr id="155" name="Freeform 74">
                      <a:extLst>
                        <a:ext uri="{FF2B5EF4-FFF2-40B4-BE49-F238E27FC236}">
                          <a16:creationId xmlns:a16="http://schemas.microsoft.com/office/drawing/2014/main" id="{E9E44977-BC51-469E-AEFE-CC6B5CFD4C8A}"/>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6" name="Freeform 75">
                      <a:extLst>
                        <a:ext uri="{FF2B5EF4-FFF2-40B4-BE49-F238E27FC236}">
                          <a16:creationId xmlns:a16="http://schemas.microsoft.com/office/drawing/2014/main" id="{B8B4CA9B-082D-4FD5-BE76-CC415307B92B}"/>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3" name="Freeform 76">
                    <a:extLst>
                      <a:ext uri="{FF2B5EF4-FFF2-40B4-BE49-F238E27FC236}">
                        <a16:creationId xmlns:a16="http://schemas.microsoft.com/office/drawing/2014/main" id="{45090C66-169B-46F1-8044-95F0F8C7A8E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4" name="Freeform 77">
                    <a:extLst>
                      <a:ext uri="{FF2B5EF4-FFF2-40B4-BE49-F238E27FC236}">
                        <a16:creationId xmlns:a16="http://schemas.microsoft.com/office/drawing/2014/main" id="{61233AA5-29D3-4CB3-9F1C-1E9F0E741B2C}"/>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1" name="Line 78">
                  <a:extLst>
                    <a:ext uri="{FF2B5EF4-FFF2-40B4-BE49-F238E27FC236}">
                      <a16:creationId xmlns:a16="http://schemas.microsoft.com/office/drawing/2014/main" id="{BD36E289-08CC-497F-BBC5-35A5A7F17F0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8" name="AutoShape 79">
                <a:extLst>
                  <a:ext uri="{FF2B5EF4-FFF2-40B4-BE49-F238E27FC236}">
                    <a16:creationId xmlns:a16="http://schemas.microsoft.com/office/drawing/2014/main" id="{51832D3F-D12E-4D1E-996D-FF4D52B4D4F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49" name="Line 80">
                <a:extLst>
                  <a:ext uri="{FF2B5EF4-FFF2-40B4-BE49-F238E27FC236}">
                    <a16:creationId xmlns:a16="http://schemas.microsoft.com/office/drawing/2014/main" id="{AC61E106-ABAC-4DE9-98CA-7D5D6CA6F4A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7" name="AutoShape 81">
              <a:extLst>
                <a:ext uri="{FF2B5EF4-FFF2-40B4-BE49-F238E27FC236}">
                  <a16:creationId xmlns:a16="http://schemas.microsoft.com/office/drawing/2014/main" id="{55E095E8-8452-45C4-9185-32B040B2F189}"/>
                </a:ext>
              </a:extLst>
            </p:cNvPr>
            <p:cNvSpPr>
              <a:spLocks noChangeArrowheads="1"/>
            </p:cNvSpPr>
            <p:nvPr/>
          </p:nvSpPr>
          <p:spPr bwMode="auto">
            <a:xfrm rot="10800000" flipH="1">
              <a:off x="3662028" y="924754"/>
              <a:ext cx="601447" cy="226194"/>
            </a:xfrm>
            <a:prstGeom prst="rightArrow">
              <a:avLst>
                <a:gd name="adj1" fmla="val 50000"/>
                <a:gd name="adj2" fmla="val 64300"/>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09" name="Group 18">
              <a:extLst>
                <a:ext uri="{FF2B5EF4-FFF2-40B4-BE49-F238E27FC236}">
                  <a16:creationId xmlns:a16="http://schemas.microsoft.com/office/drawing/2014/main" id="{4AA6ACC2-2797-4109-AF41-E94DFF110946}"/>
                </a:ext>
              </a:extLst>
            </p:cNvPr>
            <p:cNvGrpSpPr>
              <a:grpSpLocks/>
            </p:cNvGrpSpPr>
            <p:nvPr/>
          </p:nvGrpSpPr>
          <p:grpSpPr bwMode="auto">
            <a:xfrm rot="13913673" flipH="1">
              <a:off x="2155347" y="1045150"/>
              <a:ext cx="255834" cy="391538"/>
              <a:chOff x="2820" y="264"/>
              <a:chExt cx="420" cy="1452"/>
            </a:xfrm>
          </p:grpSpPr>
          <p:sp>
            <p:nvSpPr>
              <p:cNvPr id="123" name="Line 19">
                <a:extLst>
                  <a:ext uri="{FF2B5EF4-FFF2-40B4-BE49-F238E27FC236}">
                    <a16:creationId xmlns:a16="http://schemas.microsoft.com/office/drawing/2014/main" id="{9ED4C396-3376-4E5F-B285-2EB5682CD5D3}"/>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4" name="Group 20">
                <a:extLst>
                  <a:ext uri="{FF2B5EF4-FFF2-40B4-BE49-F238E27FC236}">
                    <a16:creationId xmlns:a16="http://schemas.microsoft.com/office/drawing/2014/main" id="{53620908-C6FE-4E91-81DB-7A250324C390}"/>
                  </a:ext>
                </a:extLst>
              </p:cNvPr>
              <p:cNvGrpSpPr>
                <a:grpSpLocks/>
              </p:cNvGrpSpPr>
              <p:nvPr/>
            </p:nvGrpSpPr>
            <p:grpSpPr bwMode="auto">
              <a:xfrm>
                <a:off x="2940" y="264"/>
                <a:ext cx="300" cy="1452"/>
                <a:chOff x="2940" y="264"/>
                <a:chExt cx="300" cy="1452"/>
              </a:xfrm>
            </p:grpSpPr>
            <p:grpSp>
              <p:nvGrpSpPr>
                <p:cNvPr id="125" name="Group 21">
                  <a:extLst>
                    <a:ext uri="{FF2B5EF4-FFF2-40B4-BE49-F238E27FC236}">
                      <a16:creationId xmlns:a16="http://schemas.microsoft.com/office/drawing/2014/main" id="{68E7976E-551A-4590-BA88-2451C0055C52}"/>
                    </a:ext>
                  </a:extLst>
                </p:cNvPr>
                <p:cNvGrpSpPr>
                  <a:grpSpLocks/>
                </p:cNvGrpSpPr>
                <p:nvPr/>
              </p:nvGrpSpPr>
              <p:grpSpPr bwMode="auto">
                <a:xfrm>
                  <a:off x="2940" y="264"/>
                  <a:ext cx="252" cy="1368"/>
                  <a:chOff x="3024" y="732"/>
                  <a:chExt cx="252" cy="1368"/>
                </a:xfrm>
              </p:grpSpPr>
              <p:grpSp>
                <p:nvGrpSpPr>
                  <p:cNvPr id="128" name="Group 22">
                    <a:extLst>
                      <a:ext uri="{FF2B5EF4-FFF2-40B4-BE49-F238E27FC236}">
                        <a16:creationId xmlns:a16="http://schemas.microsoft.com/office/drawing/2014/main" id="{EBCCF7B0-A3D6-414D-A0CF-CDBA27B29498}"/>
                      </a:ext>
                    </a:extLst>
                  </p:cNvPr>
                  <p:cNvGrpSpPr>
                    <a:grpSpLocks/>
                  </p:cNvGrpSpPr>
                  <p:nvPr/>
                </p:nvGrpSpPr>
                <p:grpSpPr bwMode="auto">
                  <a:xfrm>
                    <a:off x="3024" y="732"/>
                    <a:ext cx="252" cy="1368"/>
                    <a:chOff x="3168" y="1008"/>
                    <a:chExt cx="484" cy="2448"/>
                  </a:xfrm>
                </p:grpSpPr>
                <p:grpSp>
                  <p:nvGrpSpPr>
                    <p:cNvPr id="130" name="Group 23">
                      <a:extLst>
                        <a:ext uri="{FF2B5EF4-FFF2-40B4-BE49-F238E27FC236}">
                          <a16:creationId xmlns:a16="http://schemas.microsoft.com/office/drawing/2014/main" id="{4D4CD6A7-9E5F-4FC5-9306-2989A31869D2}"/>
                        </a:ext>
                      </a:extLst>
                    </p:cNvPr>
                    <p:cNvGrpSpPr>
                      <a:grpSpLocks/>
                    </p:cNvGrpSpPr>
                    <p:nvPr/>
                  </p:nvGrpSpPr>
                  <p:grpSpPr bwMode="auto">
                    <a:xfrm>
                      <a:off x="3168" y="1008"/>
                      <a:ext cx="484" cy="2448"/>
                      <a:chOff x="2256" y="864"/>
                      <a:chExt cx="532" cy="2448"/>
                    </a:xfrm>
                  </p:grpSpPr>
                  <p:sp>
                    <p:nvSpPr>
                      <p:cNvPr id="133" name="Freeform 24">
                        <a:extLst>
                          <a:ext uri="{FF2B5EF4-FFF2-40B4-BE49-F238E27FC236}">
                            <a16:creationId xmlns:a16="http://schemas.microsoft.com/office/drawing/2014/main" id="{410B8E81-CC40-4AD1-8E78-4450101D7FCC}"/>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4" name="Freeform 25">
                        <a:extLst>
                          <a:ext uri="{FF2B5EF4-FFF2-40B4-BE49-F238E27FC236}">
                            <a16:creationId xmlns:a16="http://schemas.microsoft.com/office/drawing/2014/main" id="{24290B53-A1E0-4C46-AF08-797FC4C17BD3}"/>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1" name="Freeform 26">
                      <a:extLst>
                        <a:ext uri="{FF2B5EF4-FFF2-40B4-BE49-F238E27FC236}">
                          <a16:creationId xmlns:a16="http://schemas.microsoft.com/office/drawing/2014/main" id="{019FEAF6-0280-40C4-A775-698EE82C16C2}"/>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2" name="Freeform 27">
                      <a:extLst>
                        <a:ext uri="{FF2B5EF4-FFF2-40B4-BE49-F238E27FC236}">
                          <a16:creationId xmlns:a16="http://schemas.microsoft.com/office/drawing/2014/main" id="{5FF6C803-C86D-4060-9310-61041AE8C378}"/>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29" name="Line 28">
                    <a:extLst>
                      <a:ext uri="{FF2B5EF4-FFF2-40B4-BE49-F238E27FC236}">
                        <a16:creationId xmlns:a16="http://schemas.microsoft.com/office/drawing/2014/main" id="{C1475259-FA98-4AAB-BB49-4262621B05AE}"/>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6" name="AutoShape 29">
                  <a:extLst>
                    <a:ext uri="{FF2B5EF4-FFF2-40B4-BE49-F238E27FC236}">
                      <a16:creationId xmlns:a16="http://schemas.microsoft.com/office/drawing/2014/main" id="{BEA477A9-1288-410F-889F-35EE08408A3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27" name="Line 30">
                  <a:extLst>
                    <a:ext uri="{FF2B5EF4-FFF2-40B4-BE49-F238E27FC236}">
                      <a16:creationId xmlns:a16="http://schemas.microsoft.com/office/drawing/2014/main" id="{44E73635-B591-4E03-90E0-8AD7F220CFF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10" name="Group 18">
              <a:extLst>
                <a:ext uri="{FF2B5EF4-FFF2-40B4-BE49-F238E27FC236}">
                  <a16:creationId xmlns:a16="http://schemas.microsoft.com/office/drawing/2014/main" id="{EE8F233E-643D-4731-BE46-7F1AE314C448}"/>
                </a:ext>
              </a:extLst>
            </p:cNvPr>
            <p:cNvGrpSpPr>
              <a:grpSpLocks/>
            </p:cNvGrpSpPr>
            <p:nvPr/>
          </p:nvGrpSpPr>
          <p:grpSpPr bwMode="auto">
            <a:xfrm rot="8402277" flipH="1">
              <a:off x="2057397" y="3987294"/>
              <a:ext cx="309491" cy="466494"/>
              <a:chOff x="2820" y="264"/>
              <a:chExt cx="420" cy="1452"/>
            </a:xfrm>
          </p:grpSpPr>
          <p:sp>
            <p:nvSpPr>
              <p:cNvPr id="111" name="Line 19">
                <a:extLst>
                  <a:ext uri="{FF2B5EF4-FFF2-40B4-BE49-F238E27FC236}">
                    <a16:creationId xmlns:a16="http://schemas.microsoft.com/office/drawing/2014/main" id="{48729D42-A394-4E2B-AC82-DB0D3A5A92AC}"/>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12" name="Group 20">
                <a:extLst>
                  <a:ext uri="{FF2B5EF4-FFF2-40B4-BE49-F238E27FC236}">
                    <a16:creationId xmlns:a16="http://schemas.microsoft.com/office/drawing/2014/main" id="{1D760072-9510-4F2B-8905-61E17AE343B0}"/>
                  </a:ext>
                </a:extLst>
              </p:cNvPr>
              <p:cNvGrpSpPr>
                <a:grpSpLocks/>
              </p:cNvGrpSpPr>
              <p:nvPr/>
            </p:nvGrpSpPr>
            <p:grpSpPr bwMode="auto">
              <a:xfrm>
                <a:off x="2940" y="264"/>
                <a:ext cx="300" cy="1452"/>
                <a:chOff x="2940" y="264"/>
                <a:chExt cx="300" cy="1452"/>
              </a:xfrm>
            </p:grpSpPr>
            <p:grpSp>
              <p:nvGrpSpPr>
                <p:cNvPr id="113" name="Group 21">
                  <a:extLst>
                    <a:ext uri="{FF2B5EF4-FFF2-40B4-BE49-F238E27FC236}">
                      <a16:creationId xmlns:a16="http://schemas.microsoft.com/office/drawing/2014/main" id="{9DF0269E-0E9C-4ABB-B4AE-F2E8A0F59935}"/>
                    </a:ext>
                  </a:extLst>
                </p:cNvPr>
                <p:cNvGrpSpPr>
                  <a:grpSpLocks/>
                </p:cNvGrpSpPr>
                <p:nvPr/>
              </p:nvGrpSpPr>
              <p:grpSpPr bwMode="auto">
                <a:xfrm>
                  <a:off x="2940" y="264"/>
                  <a:ext cx="252" cy="1368"/>
                  <a:chOff x="3024" y="732"/>
                  <a:chExt cx="252" cy="1368"/>
                </a:xfrm>
              </p:grpSpPr>
              <p:grpSp>
                <p:nvGrpSpPr>
                  <p:cNvPr id="116" name="Group 22">
                    <a:extLst>
                      <a:ext uri="{FF2B5EF4-FFF2-40B4-BE49-F238E27FC236}">
                        <a16:creationId xmlns:a16="http://schemas.microsoft.com/office/drawing/2014/main" id="{B2C9C8DE-F0DD-47AB-835A-1916A81F418D}"/>
                      </a:ext>
                    </a:extLst>
                  </p:cNvPr>
                  <p:cNvGrpSpPr>
                    <a:grpSpLocks/>
                  </p:cNvGrpSpPr>
                  <p:nvPr/>
                </p:nvGrpSpPr>
                <p:grpSpPr bwMode="auto">
                  <a:xfrm>
                    <a:off x="3024" y="732"/>
                    <a:ext cx="252" cy="1368"/>
                    <a:chOff x="3168" y="1008"/>
                    <a:chExt cx="484" cy="2448"/>
                  </a:xfrm>
                </p:grpSpPr>
                <p:grpSp>
                  <p:nvGrpSpPr>
                    <p:cNvPr id="118" name="Group 23">
                      <a:extLst>
                        <a:ext uri="{FF2B5EF4-FFF2-40B4-BE49-F238E27FC236}">
                          <a16:creationId xmlns:a16="http://schemas.microsoft.com/office/drawing/2014/main" id="{4CAF241F-2BA7-4DF4-8D39-D3C4E49B917B}"/>
                        </a:ext>
                      </a:extLst>
                    </p:cNvPr>
                    <p:cNvGrpSpPr>
                      <a:grpSpLocks/>
                    </p:cNvGrpSpPr>
                    <p:nvPr/>
                  </p:nvGrpSpPr>
                  <p:grpSpPr bwMode="auto">
                    <a:xfrm>
                      <a:off x="3168" y="1008"/>
                      <a:ext cx="484" cy="2448"/>
                      <a:chOff x="2256" y="864"/>
                      <a:chExt cx="532" cy="2448"/>
                    </a:xfrm>
                  </p:grpSpPr>
                  <p:sp>
                    <p:nvSpPr>
                      <p:cNvPr id="121" name="Freeform 24">
                        <a:extLst>
                          <a:ext uri="{FF2B5EF4-FFF2-40B4-BE49-F238E27FC236}">
                            <a16:creationId xmlns:a16="http://schemas.microsoft.com/office/drawing/2014/main" id="{2B3F5C80-629B-4B97-B155-7DCF060EE7CF}"/>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22" name="Freeform 25">
                        <a:extLst>
                          <a:ext uri="{FF2B5EF4-FFF2-40B4-BE49-F238E27FC236}">
                            <a16:creationId xmlns:a16="http://schemas.microsoft.com/office/drawing/2014/main" id="{5692706D-4523-4817-9DD3-970E5E3427A6}"/>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19" name="Freeform 26">
                      <a:extLst>
                        <a:ext uri="{FF2B5EF4-FFF2-40B4-BE49-F238E27FC236}">
                          <a16:creationId xmlns:a16="http://schemas.microsoft.com/office/drawing/2014/main" id="{9263FB99-0A6B-4C25-B006-84DECD55125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20" name="Freeform 27">
                      <a:extLst>
                        <a:ext uri="{FF2B5EF4-FFF2-40B4-BE49-F238E27FC236}">
                          <a16:creationId xmlns:a16="http://schemas.microsoft.com/office/drawing/2014/main" id="{7C7C546E-F8EF-4B01-84E6-2F43C51970B3}"/>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7" name="Line 28">
                    <a:extLst>
                      <a:ext uri="{FF2B5EF4-FFF2-40B4-BE49-F238E27FC236}">
                        <a16:creationId xmlns:a16="http://schemas.microsoft.com/office/drawing/2014/main" id="{8E698179-9657-43DA-BB0C-B03860EE97B3}"/>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14" name="AutoShape 29">
                  <a:extLst>
                    <a:ext uri="{FF2B5EF4-FFF2-40B4-BE49-F238E27FC236}">
                      <a16:creationId xmlns:a16="http://schemas.microsoft.com/office/drawing/2014/main" id="{069753AD-5BDC-4DB0-9B24-4C2AF25A295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15" name="Line 30">
                  <a:extLst>
                    <a:ext uri="{FF2B5EF4-FFF2-40B4-BE49-F238E27FC236}">
                      <a16:creationId xmlns:a16="http://schemas.microsoft.com/office/drawing/2014/main" id="{D3898204-8D99-4E89-9E5E-8E1300BFB587}"/>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grpSp>
        <p:nvGrpSpPr>
          <p:cNvPr id="167" name="Group 254">
            <a:extLst>
              <a:ext uri="{FF2B5EF4-FFF2-40B4-BE49-F238E27FC236}">
                <a16:creationId xmlns:a16="http://schemas.microsoft.com/office/drawing/2014/main" id="{65CB3AAA-170D-4DB8-B25F-4D92FC5ED3B7}"/>
              </a:ext>
            </a:extLst>
          </p:cNvPr>
          <p:cNvGrpSpPr>
            <a:grpSpLocks/>
          </p:cNvGrpSpPr>
          <p:nvPr/>
        </p:nvGrpSpPr>
        <p:grpSpPr bwMode="auto">
          <a:xfrm rot="10986561" flipV="1">
            <a:off x="1786526" y="3953075"/>
            <a:ext cx="769938" cy="292100"/>
            <a:chOff x="4875" y="7237"/>
            <a:chExt cx="4230" cy="1883"/>
          </a:xfrm>
        </p:grpSpPr>
        <p:sp>
          <p:nvSpPr>
            <p:cNvPr id="168" name="Arc 255">
              <a:extLst>
                <a:ext uri="{FF2B5EF4-FFF2-40B4-BE49-F238E27FC236}">
                  <a16:creationId xmlns:a16="http://schemas.microsoft.com/office/drawing/2014/main" id="{C3A72CB8-717F-43CB-A6FB-280F07E7B124}"/>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9" name="AutoShape 256">
              <a:extLst>
                <a:ext uri="{FF2B5EF4-FFF2-40B4-BE49-F238E27FC236}">
                  <a16:creationId xmlns:a16="http://schemas.microsoft.com/office/drawing/2014/main" id="{D218746C-FB70-42EC-9894-DE921F0B2700}"/>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pic>
        <p:nvPicPr>
          <p:cNvPr id="171" name="Picture 1097" descr="messerflugflieger2">
            <a:extLst>
              <a:ext uri="{FF2B5EF4-FFF2-40B4-BE49-F238E27FC236}">
                <a16:creationId xmlns:a16="http://schemas.microsoft.com/office/drawing/2014/main" id="{3671FC93-772C-4CE7-98EE-865A729200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440727">
            <a:off x="1232825" y="1152672"/>
            <a:ext cx="1203325" cy="1423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2" name="Group 254">
            <a:extLst>
              <a:ext uri="{FF2B5EF4-FFF2-40B4-BE49-F238E27FC236}">
                <a16:creationId xmlns:a16="http://schemas.microsoft.com/office/drawing/2014/main" id="{7564002A-E9F6-4FF1-9061-7E2256DA9A4A}"/>
              </a:ext>
            </a:extLst>
          </p:cNvPr>
          <p:cNvGrpSpPr>
            <a:grpSpLocks/>
          </p:cNvGrpSpPr>
          <p:nvPr/>
        </p:nvGrpSpPr>
        <p:grpSpPr bwMode="auto">
          <a:xfrm rot="10089111" flipH="1" flipV="1">
            <a:off x="1513933" y="1561326"/>
            <a:ext cx="769938" cy="292100"/>
            <a:chOff x="4875" y="7237"/>
            <a:chExt cx="4230" cy="1883"/>
          </a:xfrm>
        </p:grpSpPr>
        <p:sp>
          <p:nvSpPr>
            <p:cNvPr id="173" name="Arc 255">
              <a:extLst>
                <a:ext uri="{FF2B5EF4-FFF2-40B4-BE49-F238E27FC236}">
                  <a16:creationId xmlns:a16="http://schemas.microsoft.com/office/drawing/2014/main" id="{6FAEB85E-0DBC-4403-912C-CDED7F313919}"/>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4" name="AutoShape 256">
              <a:extLst>
                <a:ext uri="{FF2B5EF4-FFF2-40B4-BE49-F238E27FC236}">
                  <a16:creationId xmlns:a16="http://schemas.microsoft.com/office/drawing/2014/main" id="{DD2EC4D9-04A9-4999-AA5D-8D4F7422CE44}"/>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3" name="Group 4">
            <a:extLst>
              <a:ext uri="{FF2B5EF4-FFF2-40B4-BE49-F238E27FC236}">
                <a16:creationId xmlns:a16="http://schemas.microsoft.com/office/drawing/2014/main" id="{9B6E0FAE-C74A-4291-9D85-ED00734E3482}"/>
              </a:ext>
            </a:extLst>
          </p:cNvPr>
          <p:cNvGrpSpPr>
            <a:grpSpLocks noChangeAspect="1"/>
          </p:cNvGrpSpPr>
          <p:nvPr/>
        </p:nvGrpSpPr>
        <p:grpSpPr bwMode="auto">
          <a:xfrm>
            <a:off x="1038225" y="1981200"/>
            <a:ext cx="1203325" cy="1423988"/>
            <a:chOff x="654" y="1248"/>
            <a:chExt cx="758" cy="897"/>
          </a:xfrm>
        </p:grpSpPr>
        <p:sp>
          <p:nvSpPr>
            <p:cNvPr id="4" name="AutoShape 3">
              <a:extLst>
                <a:ext uri="{FF2B5EF4-FFF2-40B4-BE49-F238E27FC236}">
                  <a16:creationId xmlns:a16="http://schemas.microsoft.com/office/drawing/2014/main" id="{928C7C90-38A1-45CA-ABB3-2E1DB2E61B3F}"/>
                </a:ext>
              </a:extLst>
            </p:cNvPr>
            <p:cNvSpPr>
              <a:spLocks noChangeAspect="1" noChangeArrowheads="1" noTextEdit="1"/>
            </p:cNvSpPr>
            <p:nvPr/>
          </p:nvSpPr>
          <p:spPr bwMode="auto">
            <a:xfrm>
              <a:off x="654" y="1248"/>
              <a:ext cx="758" cy="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de-DE"/>
            </a:p>
          </p:txBody>
        </p:sp>
        <p:sp>
          <p:nvSpPr>
            <p:cNvPr id="5" name="Freeform 5">
              <a:extLst>
                <a:ext uri="{FF2B5EF4-FFF2-40B4-BE49-F238E27FC236}">
                  <a16:creationId xmlns:a16="http://schemas.microsoft.com/office/drawing/2014/main" id="{CD285E0F-9D6F-4684-8ED4-D5F93B73201E}"/>
                </a:ext>
              </a:extLst>
            </p:cNvPr>
            <p:cNvSpPr>
              <a:spLocks/>
            </p:cNvSpPr>
            <p:nvPr/>
          </p:nvSpPr>
          <p:spPr bwMode="auto">
            <a:xfrm>
              <a:off x="968" y="1547"/>
              <a:ext cx="27" cy="284"/>
            </a:xfrm>
            <a:custGeom>
              <a:avLst/>
              <a:gdLst>
                <a:gd name="T0" fmla="*/ 27 w 27"/>
                <a:gd name="T1" fmla="*/ 117 h 284"/>
                <a:gd name="T2" fmla="*/ 27 w 27"/>
                <a:gd name="T3" fmla="*/ 130 h 284"/>
                <a:gd name="T4" fmla="*/ 27 w 27"/>
                <a:gd name="T5" fmla="*/ 150 h 284"/>
                <a:gd name="T6" fmla="*/ 23 w 27"/>
                <a:gd name="T7" fmla="*/ 194 h 284"/>
                <a:gd name="T8" fmla="*/ 21 w 27"/>
                <a:gd name="T9" fmla="*/ 220 h 284"/>
                <a:gd name="T10" fmla="*/ 19 w 27"/>
                <a:gd name="T11" fmla="*/ 234 h 284"/>
                <a:gd name="T12" fmla="*/ 19 w 27"/>
                <a:gd name="T13" fmla="*/ 245 h 284"/>
                <a:gd name="T14" fmla="*/ 17 w 27"/>
                <a:gd name="T15" fmla="*/ 257 h 284"/>
                <a:gd name="T16" fmla="*/ 15 w 27"/>
                <a:gd name="T17" fmla="*/ 265 h 284"/>
                <a:gd name="T18" fmla="*/ 15 w 27"/>
                <a:gd name="T19" fmla="*/ 272 h 284"/>
                <a:gd name="T20" fmla="*/ 13 w 27"/>
                <a:gd name="T21" fmla="*/ 278 h 284"/>
                <a:gd name="T22" fmla="*/ 11 w 27"/>
                <a:gd name="T23" fmla="*/ 282 h 284"/>
                <a:gd name="T24" fmla="*/ 9 w 27"/>
                <a:gd name="T25" fmla="*/ 284 h 284"/>
                <a:gd name="T26" fmla="*/ 9 w 27"/>
                <a:gd name="T27" fmla="*/ 282 h 284"/>
                <a:gd name="T28" fmla="*/ 8 w 27"/>
                <a:gd name="T29" fmla="*/ 278 h 284"/>
                <a:gd name="T30" fmla="*/ 8 w 27"/>
                <a:gd name="T31" fmla="*/ 272 h 284"/>
                <a:gd name="T32" fmla="*/ 6 w 27"/>
                <a:gd name="T33" fmla="*/ 265 h 284"/>
                <a:gd name="T34" fmla="*/ 6 w 27"/>
                <a:gd name="T35" fmla="*/ 255 h 284"/>
                <a:gd name="T36" fmla="*/ 4 w 27"/>
                <a:gd name="T37" fmla="*/ 245 h 284"/>
                <a:gd name="T38" fmla="*/ 4 w 27"/>
                <a:gd name="T39" fmla="*/ 232 h 284"/>
                <a:gd name="T40" fmla="*/ 2 w 27"/>
                <a:gd name="T41" fmla="*/ 220 h 284"/>
                <a:gd name="T42" fmla="*/ 2 w 27"/>
                <a:gd name="T43" fmla="*/ 192 h 284"/>
                <a:gd name="T44" fmla="*/ 0 w 27"/>
                <a:gd name="T45" fmla="*/ 150 h 284"/>
                <a:gd name="T46" fmla="*/ 0 w 27"/>
                <a:gd name="T47" fmla="*/ 109 h 284"/>
                <a:gd name="T48" fmla="*/ 0 w 27"/>
                <a:gd name="T49" fmla="*/ 88 h 284"/>
                <a:gd name="T50" fmla="*/ 2 w 27"/>
                <a:gd name="T51" fmla="*/ 67 h 284"/>
                <a:gd name="T52" fmla="*/ 2 w 27"/>
                <a:gd name="T53" fmla="*/ 48 h 284"/>
                <a:gd name="T54" fmla="*/ 4 w 27"/>
                <a:gd name="T55" fmla="*/ 33 h 284"/>
                <a:gd name="T56" fmla="*/ 6 w 27"/>
                <a:gd name="T57" fmla="*/ 21 h 284"/>
                <a:gd name="T58" fmla="*/ 8 w 27"/>
                <a:gd name="T59" fmla="*/ 15 h 284"/>
                <a:gd name="T60" fmla="*/ 8 w 27"/>
                <a:gd name="T61" fmla="*/ 10 h 284"/>
                <a:gd name="T62" fmla="*/ 9 w 27"/>
                <a:gd name="T63" fmla="*/ 6 h 284"/>
                <a:gd name="T64" fmla="*/ 11 w 27"/>
                <a:gd name="T65" fmla="*/ 4 h 284"/>
                <a:gd name="T66" fmla="*/ 11 w 27"/>
                <a:gd name="T67" fmla="*/ 2 h 284"/>
                <a:gd name="T68" fmla="*/ 13 w 27"/>
                <a:gd name="T69" fmla="*/ 0 h 284"/>
                <a:gd name="T70" fmla="*/ 13 w 27"/>
                <a:gd name="T71" fmla="*/ 0 h 284"/>
                <a:gd name="T72" fmla="*/ 15 w 27"/>
                <a:gd name="T73" fmla="*/ 2 h 284"/>
                <a:gd name="T74" fmla="*/ 17 w 27"/>
                <a:gd name="T75" fmla="*/ 4 h 284"/>
                <a:gd name="T76" fmla="*/ 17 w 27"/>
                <a:gd name="T77" fmla="*/ 6 h 284"/>
                <a:gd name="T78" fmla="*/ 19 w 27"/>
                <a:gd name="T79" fmla="*/ 12 h 284"/>
                <a:gd name="T80" fmla="*/ 21 w 27"/>
                <a:gd name="T81" fmla="*/ 15 h 284"/>
                <a:gd name="T82" fmla="*/ 21 w 27"/>
                <a:gd name="T83" fmla="*/ 21 h 284"/>
                <a:gd name="T84" fmla="*/ 23 w 27"/>
                <a:gd name="T85" fmla="*/ 33 h 284"/>
                <a:gd name="T86" fmla="*/ 25 w 27"/>
                <a:gd name="T87" fmla="*/ 50 h 284"/>
                <a:gd name="T88" fmla="*/ 27 w 27"/>
                <a:gd name="T89" fmla="*/ 69 h 284"/>
                <a:gd name="T90" fmla="*/ 27 w 27"/>
                <a:gd name="T91" fmla="*/ 88 h 284"/>
                <a:gd name="T92" fmla="*/ 27 w 27"/>
                <a:gd name="T93" fmla="*/ 111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 h="284">
                  <a:moveTo>
                    <a:pt x="27" y="111"/>
                  </a:moveTo>
                  <a:lnTo>
                    <a:pt x="27" y="117"/>
                  </a:lnTo>
                  <a:lnTo>
                    <a:pt x="27" y="125"/>
                  </a:lnTo>
                  <a:lnTo>
                    <a:pt x="27" y="130"/>
                  </a:lnTo>
                  <a:lnTo>
                    <a:pt x="27" y="136"/>
                  </a:lnTo>
                  <a:lnTo>
                    <a:pt x="27" y="150"/>
                  </a:lnTo>
                  <a:lnTo>
                    <a:pt x="25" y="165"/>
                  </a:lnTo>
                  <a:lnTo>
                    <a:pt x="23" y="194"/>
                  </a:lnTo>
                  <a:lnTo>
                    <a:pt x="23" y="207"/>
                  </a:lnTo>
                  <a:lnTo>
                    <a:pt x="21" y="220"/>
                  </a:lnTo>
                  <a:lnTo>
                    <a:pt x="21" y="228"/>
                  </a:lnTo>
                  <a:lnTo>
                    <a:pt x="19" y="234"/>
                  </a:lnTo>
                  <a:lnTo>
                    <a:pt x="19" y="240"/>
                  </a:lnTo>
                  <a:lnTo>
                    <a:pt x="19" y="245"/>
                  </a:lnTo>
                  <a:lnTo>
                    <a:pt x="17" y="251"/>
                  </a:lnTo>
                  <a:lnTo>
                    <a:pt x="17" y="257"/>
                  </a:lnTo>
                  <a:lnTo>
                    <a:pt x="17" y="261"/>
                  </a:lnTo>
                  <a:lnTo>
                    <a:pt x="15" y="265"/>
                  </a:lnTo>
                  <a:lnTo>
                    <a:pt x="15" y="270"/>
                  </a:lnTo>
                  <a:lnTo>
                    <a:pt x="15" y="272"/>
                  </a:lnTo>
                  <a:lnTo>
                    <a:pt x="13" y="276"/>
                  </a:lnTo>
                  <a:lnTo>
                    <a:pt x="13" y="278"/>
                  </a:lnTo>
                  <a:lnTo>
                    <a:pt x="11" y="280"/>
                  </a:lnTo>
                  <a:lnTo>
                    <a:pt x="11" y="282"/>
                  </a:lnTo>
                  <a:lnTo>
                    <a:pt x="11" y="284"/>
                  </a:lnTo>
                  <a:lnTo>
                    <a:pt x="9" y="284"/>
                  </a:lnTo>
                  <a:lnTo>
                    <a:pt x="9" y="284"/>
                  </a:lnTo>
                  <a:lnTo>
                    <a:pt x="9" y="282"/>
                  </a:lnTo>
                  <a:lnTo>
                    <a:pt x="9" y="280"/>
                  </a:lnTo>
                  <a:lnTo>
                    <a:pt x="8" y="278"/>
                  </a:lnTo>
                  <a:lnTo>
                    <a:pt x="8" y="276"/>
                  </a:lnTo>
                  <a:lnTo>
                    <a:pt x="8" y="272"/>
                  </a:lnTo>
                  <a:lnTo>
                    <a:pt x="6" y="268"/>
                  </a:lnTo>
                  <a:lnTo>
                    <a:pt x="6" y="265"/>
                  </a:lnTo>
                  <a:lnTo>
                    <a:pt x="6" y="261"/>
                  </a:lnTo>
                  <a:lnTo>
                    <a:pt x="6" y="255"/>
                  </a:lnTo>
                  <a:lnTo>
                    <a:pt x="4" y="251"/>
                  </a:lnTo>
                  <a:lnTo>
                    <a:pt x="4" y="245"/>
                  </a:lnTo>
                  <a:lnTo>
                    <a:pt x="4" y="240"/>
                  </a:lnTo>
                  <a:lnTo>
                    <a:pt x="4" y="232"/>
                  </a:lnTo>
                  <a:lnTo>
                    <a:pt x="2" y="226"/>
                  </a:lnTo>
                  <a:lnTo>
                    <a:pt x="2" y="220"/>
                  </a:lnTo>
                  <a:lnTo>
                    <a:pt x="2" y="205"/>
                  </a:lnTo>
                  <a:lnTo>
                    <a:pt x="2" y="192"/>
                  </a:lnTo>
                  <a:lnTo>
                    <a:pt x="0" y="163"/>
                  </a:lnTo>
                  <a:lnTo>
                    <a:pt x="0" y="150"/>
                  </a:lnTo>
                  <a:lnTo>
                    <a:pt x="0" y="134"/>
                  </a:lnTo>
                  <a:lnTo>
                    <a:pt x="0" y="109"/>
                  </a:lnTo>
                  <a:lnTo>
                    <a:pt x="0" y="98"/>
                  </a:lnTo>
                  <a:lnTo>
                    <a:pt x="0" y="88"/>
                  </a:lnTo>
                  <a:lnTo>
                    <a:pt x="0" y="77"/>
                  </a:lnTo>
                  <a:lnTo>
                    <a:pt x="2" y="67"/>
                  </a:lnTo>
                  <a:lnTo>
                    <a:pt x="2" y="58"/>
                  </a:lnTo>
                  <a:lnTo>
                    <a:pt x="2" y="48"/>
                  </a:lnTo>
                  <a:lnTo>
                    <a:pt x="4" y="40"/>
                  </a:lnTo>
                  <a:lnTo>
                    <a:pt x="4" y="33"/>
                  </a:lnTo>
                  <a:lnTo>
                    <a:pt x="6" y="25"/>
                  </a:lnTo>
                  <a:lnTo>
                    <a:pt x="6" y="21"/>
                  </a:lnTo>
                  <a:lnTo>
                    <a:pt x="6" y="19"/>
                  </a:lnTo>
                  <a:lnTo>
                    <a:pt x="8" y="15"/>
                  </a:lnTo>
                  <a:lnTo>
                    <a:pt x="8" y="13"/>
                  </a:lnTo>
                  <a:lnTo>
                    <a:pt x="8" y="10"/>
                  </a:lnTo>
                  <a:lnTo>
                    <a:pt x="9" y="8"/>
                  </a:lnTo>
                  <a:lnTo>
                    <a:pt x="9" y="6"/>
                  </a:lnTo>
                  <a:lnTo>
                    <a:pt x="9" y="4"/>
                  </a:lnTo>
                  <a:lnTo>
                    <a:pt x="11" y="4"/>
                  </a:lnTo>
                  <a:lnTo>
                    <a:pt x="11" y="2"/>
                  </a:lnTo>
                  <a:lnTo>
                    <a:pt x="11" y="2"/>
                  </a:lnTo>
                  <a:lnTo>
                    <a:pt x="11" y="0"/>
                  </a:lnTo>
                  <a:lnTo>
                    <a:pt x="13" y="0"/>
                  </a:lnTo>
                  <a:lnTo>
                    <a:pt x="13" y="0"/>
                  </a:lnTo>
                  <a:lnTo>
                    <a:pt x="13" y="0"/>
                  </a:lnTo>
                  <a:lnTo>
                    <a:pt x="15" y="0"/>
                  </a:lnTo>
                  <a:lnTo>
                    <a:pt x="15" y="2"/>
                  </a:lnTo>
                  <a:lnTo>
                    <a:pt x="15" y="2"/>
                  </a:lnTo>
                  <a:lnTo>
                    <a:pt x="17" y="4"/>
                  </a:lnTo>
                  <a:lnTo>
                    <a:pt x="17" y="6"/>
                  </a:lnTo>
                  <a:lnTo>
                    <a:pt x="17" y="6"/>
                  </a:lnTo>
                  <a:lnTo>
                    <a:pt x="19" y="10"/>
                  </a:lnTo>
                  <a:lnTo>
                    <a:pt x="19" y="12"/>
                  </a:lnTo>
                  <a:lnTo>
                    <a:pt x="19" y="13"/>
                  </a:lnTo>
                  <a:lnTo>
                    <a:pt x="21" y="15"/>
                  </a:lnTo>
                  <a:lnTo>
                    <a:pt x="21" y="19"/>
                  </a:lnTo>
                  <a:lnTo>
                    <a:pt x="21" y="21"/>
                  </a:lnTo>
                  <a:lnTo>
                    <a:pt x="23" y="25"/>
                  </a:lnTo>
                  <a:lnTo>
                    <a:pt x="23" y="33"/>
                  </a:lnTo>
                  <a:lnTo>
                    <a:pt x="25" y="40"/>
                  </a:lnTo>
                  <a:lnTo>
                    <a:pt x="25" y="50"/>
                  </a:lnTo>
                  <a:lnTo>
                    <a:pt x="25" y="58"/>
                  </a:lnTo>
                  <a:lnTo>
                    <a:pt x="27" y="69"/>
                  </a:lnTo>
                  <a:lnTo>
                    <a:pt x="27" y="79"/>
                  </a:lnTo>
                  <a:lnTo>
                    <a:pt x="27" y="88"/>
                  </a:lnTo>
                  <a:lnTo>
                    <a:pt x="27" y="100"/>
                  </a:lnTo>
                  <a:lnTo>
                    <a:pt x="27" y="111"/>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6" name="Freeform 6">
              <a:extLst>
                <a:ext uri="{FF2B5EF4-FFF2-40B4-BE49-F238E27FC236}">
                  <a16:creationId xmlns:a16="http://schemas.microsoft.com/office/drawing/2014/main" id="{BFEDBE3A-8322-4A6C-A020-D45E03416FD7}"/>
                </a:ext>
              </a:extLst>
            </p:cNvPr>
            <p:cNvSpPr>
              <a:spLocks/>
            </p:cNvSpPr>
            <p:nvPr/>
          </p:nvSpPr>
          <p:spPr bwMode="auto">
            <a:xfrm>
              <a:off x="828" y="1601"/>
              <a:ext cx="144" cy="67"/>
            </a:xfrm>
            <a:custGeom>
              <a:avLst/>
              <a:gdLst>
                <a:gd name="T0" fmla="*/ 144 w 144"/>
                <a:gd name="T1" fmla="*/ 0 h 67"/>
                <a:gd name="T2" fmla="*/ 144 w 144"/>
                <a:gd name="T3" fmla="*/ 2 h 67"/>
                <a:gd name="T4" fmla="*/ 144 w 144"/>
                <a:gd name="T5" fmla="*/ 2 h 67"/>
                <a:gd name="T6" fmla="*/ 142 w 144"/>
                <a:gd name="T7" fmla="*/ 4 h 67"/>
                <a:gd name="T8" fmla="*/ 142 w 144"/>
                <a:gd name="T9" fmla="*/ 5 h 67"/>
                <a:gd name="T10" fmla="*/ 142 w 144"/>
                <a:gd name="T11" fmla="*/ 7 h 67"/>
                <a:gd name="T12" fmla="*/ 142 w 144"/>
                <a:gd name="T13" fmla="*/ 11 h 67"/>
                <a:gd name="T14" fmla="*/ 142 w 144"/>
                <a:gd name="T15" fmla="*/ 15 h 67"/>
                <a:gd name="T16" fmla="*/ 142 w 144"/>
                <a:gd name="T17" fmla="*/ 21 h 67"/>
                <a:gd name="T18" fmla="*/ 140 w 144"/>
                <a:gd name="T19" fmla="*/ 27 h 67"/>
                <a:gd name="T20" fmla="*/ 140 w 144"/>
                <a:gd name="T21" fmla="*/ 32 h 67"/>
                <a:gd name="T22" fmla="*/ 140 w 144"/>
                <a:gd name="T23" fmla="*/ 40 h 67"/>
                <a:gd name="T24" fmla="*/ 140 w 144"/>
                <a:gd name="T25" fmla="*/ 46 h 67"/>
                <a:gd name="T26" fmla="*/ 140 w 144"/>
                <a:gd name="T27" fmla="*/ 51 h 67"/>
                <a:gd name="T28" fmla="*/ 140 w 144"/>
                <a:gd name="T29" fmla="*/ 57 h 67"/>
                <a:gd name="T30" fmla="*/ 140 w 144"/>
                <a:gd name="T31" fmla="*/ 59 h 67"/>
                <a:gd name="T32" fmla="*/ 140 w 144"/>
                <a:gd name="T33" fmla="*/ 61 h 67"/>
                <a:gd name="T34" fmla="*/ 140 w 144"/>
                <a:gd name="T35" fmla="*/ 63 h 67"/>
                <a:gd name="T36" fmla="*/ 140 w 144"/>
                <a:gd name="T37" fmla="*/ 65 h 67"/>
                <a:gd name="T38" fmla="*/ 140 w 144"/>
                <a:gd name="T39" fmla="*/ 65 h 67"/>
                <a:gd name="T40" fmla="*/ 140 w 144"/>
                <a:gd name="T41" fmla="*/ 67 h 67"/>
                <a:gd name="T42" fmla="*/ 138 w 144"/>
                <a:gd name="T43" fmla="*/ 67 h 67"/>
                <a:gd name="T44" fmla="*/ 138 w 144"/>
                <a:gd name="T45" fmla="*/ 67 h 67"/>
                <a:gd name="T46" fmla="*/ 0 w 144"/>
                <a:gd name="T47" fmla="*/ 67 h 67"/>
                <a:gd name="T48" fmla="*/ 2 w 144"/>
                <a:gd name="T49" fmla="*/ 36 h 67"/>
                <a:gd name="T50" fmla="*/ 144 w 144"/>
                <a:gd name="T5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67">
                  <a:moveTo>
                    <a:pt x="144" y="0"/>
                  </a:moveTo>
                  <a:lnTo>
                    <a:pt x="144" y="2"/>
                  </a:lnTo>
                  <a:lnTo>
                    <a:pt x="144" y="2"/>
                  </a:lnTo>
                  <a:lnTo>
                    <a:pt x="142" y="4"/>
                  </a:lnTo>
                  <a:lnTo>
                    <a:pt x="142" y="5"/>
                  </a:lnTo>
                  <a:lnTo>
                    <a:pt x="142" y="7"/>
                  </a:lnTo>
                  <a:lnTo>
                    <a:pt x="142" y="11"/>
                  </a:lnTo>
                  <a:lnTo>
                    <a:pt x="142" y="15"/>
                  </a:lnTo>
                  <a:lnTo>
                    <a:pt x="142" y="21"/>
                  </a:lnTo>
                  <a:lnTo>
                    <a:pt x="140" y="27"/>
                  </a:lnTo>
                  <a:lnTo>
                    <a:pt x="140" y="32"/>
                  </a:lnTo>
                  <a:lnTo>
                    <a:pt x="140" y="40"/>
                  </a:lnTo>
                  <a:lnTo>
                    <a:pt x="140" y="46"/>
                  </a:lnTo>
                  <a:lnTo>
                    <a:pt x="140" y="51"/>
                  </a:lnTo>
                  <a:lnTo>
                    <a:pt x="140" y="57"/>
                  </a:lnTo>
                  <a:lnTo>
                    <a:pt x="140" y="59"/>
                  </a:lnTo>
                  <a:lnTo>
                    <a:pt x="140" y="61"/>
                  </a:lnTo>
                  <a:lnTo>
                    <a:pt x="140" y="63"/>
                  </a:lnTo>
                  <a:lnTo>
                    <a:pt x="140" y="65"/>
                  </a:lnTo>
                  <a:lnTo>
                    <a:pt x="140" y="65"/>
                  </a:lnTo>
                  <a:lnTo>
                    <a:pt x="140" y="67"/>
                  </a:lnTo>
                  <a:lnTo>
                    <a:pt x="138" y="67"/>
                  </a:lnTo>
                  <a:lnTo>
                    <a:pt x="138" y="67"/>
                  </a:lnTo>
                  <a:lnTo>
                    <a:pt x="0" y="67"/>
                  </a:lnTo>
                  <a:lnTo>
                    <a:pt x="2" y="36"/>
                  </a:lnTo>
                  <a:lnTo>
                    <a:pt x="144"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7" name="Freeform 7">
              <a:extLst>
                <a:ext uri="{FF2B5EF4-FFF2-40B4-BE49-F238E27FC236}">
                  <a16:creationId xmlns:a16="http://schemas.microsoft.com/office/drawing/2014/main" id="{66DADBE9-91DF-4DC5-8877-E689C283334B}"/>
                </a:ext>
              </a:extLst>
            </p:cNvPr>
            <p:cNvSpPr>
              <a:spLocks/>
            </p:cNvSpPr>
            <p:nvPr/>
          </p:nvSpPr>
          <p:spPr bwMode="auto">
            <a:xfrm>
              <a:off x="993" y="1601"/>
              <a:ext cx="141" cy="67"/>
            </a:xfrm>
            <a:custGeom>
              <a:avLst/>
              <a:gdLst>
                <a:gd name="T0" fmla="*/ 0 w 141"/>
                <a:gd name="T1" fmla="*/ 0 h 67"/>
                <a:gd name="T2" fmla="*/ 0 w 141"/>
                <a:gd name="T3" fmla="*/ 0 h 67"/>
                <a:gd name="T4" fmla="*/ 0 w 141"/>
                <a:gd name="T5" fmla="*/ 0 h 67"/>
                <a:gd name="T6" fmla="*/ 0 w 141"/>
                <a:gd name="T7" fmla="*/ 2 h 67"/>
                <a:gd name="T8" fmla="*/ 0 w 141"/>
                <a:gd name="T9" fmla="*/ 4 h 67"/>
                <a:gd name="T10" fmla="*/ 0 w 141"/>
                <a:gd name="T11" fmla="*/ 5 h 67"/>
                <a:gd name="T12" fmla="*/ 0 w 141"/>
                <a:gd name="T13" fmla="*/ 7 h 67"/>
                <a:gd name="T14" fmla="*/ 0 w 141"/>
                <a:gd name="T15" fmla="*/ 9 h 67"/>
                <a:gd name="T16" fmla="*/ 2 w 141"/>
                <a:gd name="T17" fmla="*/ 15 h 67"/>
                <a:gd name="T18" fmla="*/ 2 w 141"/>
                <a:gd name="T19" fmla="*/ 19 h 67"/>
                <a:gd name="T20" fmla="*/ 2 w 141"/>
                <a:gd name="T21" fmla="*/ 27 h 67"/>
                <a:gd name="T22" fmla="*/ 2 w 141"/>
                <a:gd name="T23" fmla="*/ 32 h 67"/>
                <a:gd name="T24" fmla="*/ 4 w 141"/>
                <a:gd name="T25" fmla="*/ 38 h 67"/>
                <a:gd name="T26" fmla="*/ 4 w 141"/>
                <a:gd name="T27" fmla="*/ 44 h 67"/>
                <a:gd name="T28" fmla="*/ 2 w 141"/>
                <a:gd name="T29" fmla="*/ 50 h 67"/>
                <a:gd name="T30" fmla="*/ 2 w 141"/>
                <a:gd name="T31" fmla="*/ 53 h 67"/>
                <a:gd name="T32" fmla="*/ 2 w 141"/>
                <a:gd name="T33" fmla="*/ 55 h 67"/>
                <a:gd name="T34" fmla="*/ 2 w 141"/>
                <a:gd name="T35" fmla="*/ 57 h 67"/>
                <a:gd name="T36" fmla="*/ 2 w 141"/>
                <a:gd name="T37" fmla="*/ 59 h 67"/>
                <a:gd name="T38" fmla="*/ 2 w 141"/>
                <a:gd name="T39" fmla="*/ 61 h 67"/>
                <a:gd name="T40" fmla="*/ 2 w 141"/>
                <a:gd name="T41" fmla="*/ 63 h 67"/>
                <a:gd name="T42" fmla="*/ 2 w 141"/>
                <a:gd name="T43" fmla="*/ 65 h 67"/>
                <a:gd name="T44" fmla="*/ 2 w 141"/>
                <a:gd name="T45" fmla="*/ 65 h 67"/>
                <a:gd name="T46" fmla="*/ 4 w 141"/>
                <a:gd name="T47" fmla="*/ 67 h 67"/>
                <a:gd name="T48" fmla="*/ 4 w 141"/>
                <a:gd name="T49" fmla="*/ 67 h 67"/>
                <a:gd name="T50" fmla="*/ 141 w 141"/>
                <a:gd name="T51" fmla="*/ 67 h 67"/>
                <a:gd name="T52" fmla="*/ 140 w 141"/>
                <a:gd name="T53" fmla="*/ 38 h 67"/>
                <a:gd name="T54" fmla="*/ 0 w 141"/>
                <a:gd name="T5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1" h="67">
                  <a:moveTo>
                    <a:pt x="0" y="0"/>
                  </a:moveTo>
                  <a:lnTo>
                    <a:pt x="0" y="0"/>
                  </a:lnTo>
                  <a:lnTo>
                    <a:pt x="0" y="0"/>
                  </a:lnTo>
                  <a:lnTo>
                    <a:pt x="0" y="2"/>
                  </a:lnTo>
                  <a:lnTo>
                    <a:pt x="0" y="4"/>
                  </a:lnTo>
                  <a:lnTo>
                    <a:pt x="0" y="5"/>
                  </a:lnTo>
                  <a:lnTo>
                    <a:pt x="0" y="7"/>
                  </a:lnTo>
                  <a:lnTo>
                    <a:pt x="0" y="9"/>
                  </a:lnTo>
                  <a:lnTo>
                    <a:pt x="2" y="15"/>
                  </a:lnTo>
                  <a:lnTo>
                    <a:pt x="2" y="19"/>
                  </a:lnTo>
                  <a:lnTo>
                    <a:pt x="2" y="27"/>
                  </a:lnTo>
                  <a:lnTo>
                    <a:pt x="2" y="32"/>
                  </a:lnTo>
                  <a:lnTo>
                    <a:pt x="4" y="38"/>
                  </a:lnTo>
                  <a:lnTo>
                    <a:pt x="4" y="44"/>
                  </a:lnTo>
                  <a:lnTo>
                    <a:pt x="2" y="50"/>
                  </a:lnTo>
                  <a:lnTo>
                    <a:pt x="2" y="53"/>
                  </a:lnTo>
                  <a:lnTo>
                    <a:pt x="2" y="55"/>
                  </a:lnTo>
                  <a:lnTo>
                    <a:pt x="2" y="57"/>
                  </a:lnTo>
                  <a:lnTo>
                    <a:pt x="2" y="59"/>
                  </a:lnTo>
                  <a:lnTo>
                    <a:pt x="2" y="61"/>
                  </a:lnTo>
                  <a:lnTo>
                    <a:pt x="2" y="63"/>
                  </a:lnTo>
                  <a:lnTo>
                    <a:pt x="2" y="65"/>
                  </a:lnTo>
                  <a:lnTo>
                    <a:pt x="2" y="65"/>
                  </a:lnTo>
                  <a:lnTo>
                    <a:pt x="4" y="67"/>
                  </a:lnTo>
                  <a:lnTo>
                    <a:pt x="4" y="67"/>
                  </a:lnTo>
                  <a:lnTo>
                    <a:pt x="141" y="67"/>
                  </a:lnTo>
                  <a:lnTo>
                    <a:pt x="140" y="38"/>
                  </a:lnTo>
                  <a:lnTo>
                    <a:pt x="0"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8" name="Freeform 8">
              <a:extLst>
                <a:ext uri="{FF2B5EF4-FFF2-40B4-BE49-F238E27FC236}">
                  <a16:creationId xmlns:a16="http://schemas.microsoft.com/office/drawing/2014/main" id="{146B6D29-B7DD-475F-AB5E-DE261EDA9422}"/>
                </a:ext>
              </a:extLst>
            </p:cNvPr>
            <p:cNvSpPr>
              <a:spLocks/>
            </p:cNvSpPr>
            <p:nvPr/>
          </p:nvSpPr>
          <p:spPr bwMode="auto">
            <a:xfrm>
              <a:off x="905" y="1783"/>
              <a:ext cx="71" cy="42"/>
            </a:xfrm>
            <a:custGeom>
              <a:avLst/>
              <a:gdLst>
                <a:gd name="T0" fmla="*/ 67 w 71"/>
                <a:gd name="T1" fmla="*/ 0 h 42"/>
                <a:gd name="T2" fmla="*/ 67 w 71"/>
                <a:gd name="T3" fmla="*/ 0 h 42"/>
                <a:gd name="T4" fmla="*/ 67 w 71"/>
                <a:gd name="T5" fmla="*/ 0 h 42"/>
                <a:gd name="T6" fmla="*/ 67 w 71"/>
                <a:gd name="T7" fmla="*/ 2 h 42"/>
                <a:gd name="T8" fmla="*/ 67 w 71"/>
                <a:gd name="T9" fmla="*/ 4 h 42"/>
                <a:gd name="T10" fmla="*/ 67 w 71"/>
                <a:gd name="T11" fmla="*/ 6 h 42"/>
                <a:gd name="T12" fmla="*/ 67 w 71"/>
                <a:gd name="T13" fmla="*/ 9 h 42"/>
                <a:gd name="T14" fmla="*/ 67 w 71"/>
                <a:gd name="T15" fmla="*/ 11 h 42"/>
                <a:gd name="T16" fmla="*/ 67 w 71"/>
                <a:gd name="T17" fmla="*/ 15 h 42"/>
                <a:gd name="T18" fmla="*/ 67 w 71"/>
                <a:gd name="T19" fmla="*/ 19 h 42"/>
                <a:gd name="T20" fmla="*/ 67 w 71"/>
                <a:gd name="T21" fmla="*/ 21 h 42"/>
                <a:gd name="T22" fmla="*/ 69 w 71"/>
                <a:gd name="T23" fmla="*/ 21 h 42"/>
                <a:gd name="T24" fmla="*/ 69 w 71"/>
                <a:gd name="T25" fmla="*/ 25 h 42"/>
                <a:gd name="T26" fmla="*/ 69 w 71"/>
                <a:gd name="T27" fmla="*/ 25 h 42"/>
                <a:gd name="T28" fmla="*/ 71 w 71"/>
                <a:gd name="T29" fmla="*/ 27 h 42"/>
                <a:gd name="T30" fmla="*/ 69 w 71"/>
                <a:gd name="T31" fmla="*/ 29 h 42"/>
                <a:gd name="T32" fmla="*/ 69 w 71"/>
                <a:gd name="T33" fmla="*/ 29 h 42"/>
                <a:gd name="T34" fmla="*/ 69 w 71"/>
                <a:gd name="T35" fmla="*/ 30 h 42"/>
                <a:gd name="T36" fmla="*/ 67 w 71"/>
                <a:gd name="T37" fmla="*/ 32 h 42"/>
                <a:gd name="T38" fmla="*/ 67 w 71"/>
                <a:gd name="T39" fmla="*/ 34 h 42"/>
                <a:gd name="T40" fmla="*/ 65 w 71"/>
                <a:gd name="T41" fmla="*/ 36 h 42"/>
                <a:gd name="T42" fmla="*/ 65 w 71"/>
                <a:gd name="T43" fmla="*/ 36 h 42"/>
                <a:gd name="T44" fmla="*/ 65 w 71"/>
                <a:gd name="T45" fmla="*/ 38 h 42"/>
                <a:gd name="T46" fmla="*/ 63 w 71"/>
                <a:gd name="T47" fmla="*/ 38 h 42"/>
                <a:gd name="T48" fmla="*/ 63 w 71"/>
                <a:gd name="T49" fmla="*/ 40 h 42"/>
                <a:gd name="T50" fmla="*/ 63 w 71"/>
                <a:gd name="T51" fmla="*/ 40 h 42"/>
                <a:gd name="T52" fmla="*/ 63 w 71"/>
                <a:gd name="T53" fmla="*/ 42 h 42"/>
                <a:gd name="T54" fmla="*/ 63 w 71"/>
                <a:gd name="T55" fmla="*/ 42 h 42"/>
                <a:gd name="T56" fmla="*/ 63 w 71"/>
                <a:gd name="T57" fmla="*/ 42 h 42"/>
                <a:gd name="T58" fmla="*/ 0 w 71"/>
                <a:gd name="T59" fmla="*/ 40 h 42"/>
                <a:gd name="T60" fmla="*/ 2 w 71"/>
                <a:gd name="T61" fmla="*/ 21 h 42"/>
                <a:gd name="T62" fmla="*/ 67 w 71"/>
                <a:gd name="T6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42">
                  <a:moveTo>
                    <a:pt x="67" y="0"/>
                  </a:moveTo>
                  <a:lnTo>
                    <a:pt x="67" y="0"/>
                  </a:lnTo>
                  <a:lnTo>
                    <a:pt x="67" y="0"/>
                  </a:lnTo>
                  <a:lnTo>
                    <a:pt x="67" y="2"/>
                  </a:lnTo>
                  <a:lnTo>
                    <a:pt x="67" y="4"/>
                  </a:lnTo>
                  <a:lnTo>
                    <a:pt x="67" y="6"/>
                  </a:lnTo>
                  <a:lnTo>
                    <a:pt x="67" y="9"/>
                  </a:lnTo>
                  <a:lnTo>
                    <a:pt x="67" y="11"/>
                  </a:lnTo>
                  <a:lnTo>
                    <a:pt x="67" y="15"/>
                  </a:lnTo>
                  <a:lnTo>
                    <a:pt x="67" y="19"/>
                  </a:lnTo>
                  <a:lnTo>
                    <a:pt x="67" y="21"/>
                  </a:lnTo>
                  <a:lnTo>
                    <a:pt x="69" y="21"/>
                  </a:lnTo>
                  <a:lnTo>
                    <a:pt x="69" y="25"/>
                  </a:lnTo>
                  <a:lnTo>
                    <a:pt x="69" y="25"/>
                  </a:lnTo>
                  <a:lnTo>
                    <a:pt x="71" y="27"/>
                  </a:lnTo>
                  <a:lnTo>
                    <a:pt x="69" y="29"/>
                  </a:lnTo>
                  <a:lnTo>
                    <a:pt x="69" y="29"/>
                  </a:lnTo>
                  <a:lnTo>
                    <a:pt x="69" y="30"/>
                  </a:lnTo>
                  <a:lnTo>
                    <a:pt x="67" y="32"/>
                  </a:lnTo>
                  <a:lnTo>
                    <a:pt x="67" y="34"/>
                  </a:lnTo>
                  <a:lnTo>
                    <a:pt x="65" y="36"/>
                  </a:lnTo>
                  <a:lnTo>
                    <a:pt x="65" y="36"/>
                  </a:lnTo>
                  <a:lnTo>
                    <a:pt x="65" y="38"/>
                  </a:lnTo>
                  <a:lnTo>
                    <a:pt x="63" y="38"/>
                  </a:lnTo>
                  <a:lnTo>
                    <a:pt x="63" y="40"/>
                  </a:lnTo>
                  <a:lnTo>
                    <a:pt x="63" y="40"/>
                  </a:lnTo>
                  <a:lnTo>
                    <a:pt x="63" y="42"/>
                  </a:lnTo>
                  <a:lnTo>
                    <a:pt x="63" y="42"/>
                  </a:lnTo>
                  <a:lnTo>
                    <a:pt x="63" y="42"/>
                  </a:lnTo>
                  <a:lnTo>
                    <a:pt x="0" y="40"/>
                  </a:lnTo>
                  <a:lnTo>
                    <a:pt x="2" y="21"/>
                  </a:lnTo>
                  <a:lnTo>
                    <a:pt x="67"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9" name="Freeform 9">
              <a:extLst>
                <a:ext uri="{FF2B5EF4-FFF2-40B4-BE49-F238E27FC236}">
                  <a16:creationId xmlns:a16="http://schemas.microsoft.com/office/drawing/2014/main" id="{CF1A2E23-B6FA-4F45-AC6D-C499FE48395E}"/>
                </a:ext>
              </a:extLst>
            </p:cNvPr>
            <p:cNvSpPr>
              <a:spLocks/>
            </p:cNvSpPr>
            <p:nvPr/>
          </p:nvSpPr>
          <p:spPr bwMode="auto">
            <a:xfrm>
              <a:off x="983" y="1781"/>
              <a:ext cx="71" cy="42"/>
            </a:xfrm>
            <a:custGeom>
              <a:avLst/>
              <a:gdLst>
                <a:gd name="T0" fmla="*/ 4 w 71"/>
                <a:gd name="T1" fmla="*/ 0 h 42"/>
                <a:gd name="T2" fmla="*/ 4 w 71"/>
                <a:gd name="T3" fmla="*/ 0 h 42"/>
                <a:gd name="T4" fmla="*/ 4 w 71"/>
                <a:gd name="T5" fmla="*/ 0 h 42"/>
                <a:gd name="T6" fmla="*/ 4 w 71"/>
                <a:gd name="T7" fmla="*/ 2 h 42"/>
                <a:gd name="T8" fmla="*/ 4 w 71"/>
                <a:gd name="T9" fmla="*/ 4 h 42"/>
                <a:gd name="T10" fmla="*/ 4 w 71"/>
                <a:gd name="T11" fmla="*/ 6 h 42"/>
                <a:gd name="T12" fmla="*/ 4 w 71"/>
                <a:gd name="T13" fmla="*/ 9 h 42"/>
                <a:gd name="T14" fmla="*/ 4 w 71"/>
                <a:gd name="T15" fmla="*/ 13 h 42"/>
                <a:gd name="T16" fmla="*/ 4 w 71"/>
                <a:gd name="T17" fmla="*/ 17 h 42"/>
                <a:gd name="T18" fmla="*/ 4 w 71"/>
                <a:gd name="T19" fmla="*/ 21 h 42"/>
                <a:gd name="T20" fmla="*/ 4 w 71"/>
                <a:gd name="T21" fmla="*/ 21 h 42"/>
                <a:gd name="T22" fmla="*/ 2 w 71"/>
                <a:gd name="T23" fmla="*/ 23 h 42"/>
                <a:gd name="T24" fmla="*/ 2 w 71"/>
                <a:gd name="T25" fmla="*/ 23 h 42"/>
                <a:gd name="T26" fmla="*/ 2 w 71"/>
                <a:gd name="T27" fmla="*/ 25 h 42"/>
                <a:gd name="T28" fmla="*/ 0 w 71"/>
                <a:gd name="T29" fmla="*/ 25 h 42"/>
                <a:gd name="T30" fmla="*/ 0 w 71"/>
                <a:gd name="T31" fmla="*/ 27 h 42"/>
                <a:gd name="T32" fmla="*/ 2 w 71"/>
                <a:gd name="T33" fmla="*/ 29 h 42"/>
                <a:gd name="T34" fmla="*/ 2 w 71"/>
                <a:gd name="T35" fmla="*/ 31 h 42"/>
                <a:gd name="T36" fmla="*/ 2 w 71"/>
                <a:gd name="T37" fmla="*/ 31 h 42"/>
                <a:gd name="T38" fmla="*/ 4 w 71"/>
                <a:gd name="T39" fmla="*/ 32 h 42"/>
                <a:gd name="T40" fmla="*/ 4 w 71"/>
                <a:gd name="T41" fmla="*/ 34 h 42"/>
                <a:gd name="T42" fmla="*/ 6 w 71"/>
                <a:gd name="T43" fmla="*/ 36 h 42"/>
                <a:gd name="T44" fmla="*/ 6 w 71"/>
                <a:gd name="T45" fmla="*/ 38 h 42"/>
                <a:gd name="T46" fmla="*/ 6 w 71"/>
                <a:gd name="T47" fmla="*/ 38 h 42"/>
                <a:gd name="T48" fmla="*/ 6 w 71"/>
                <a:gd name="T49" fmla="*/ 38 h 42"/>
                <a:gd name="T50" fmla="*/ 8 w 71"/>
                <a:gd name="T51" fmla="*/ 40 h 42"/>
                <a:gd name="T52" fmla="*/ 8 w 71"/>
                <a:gd name="T53" fmla="*/ 42 h 42"/>
                <a:gd name="T54" fmla="*/ 8 w 71"/>
                <a:gd name="T55" fmla="*/ 42 h 42"/>
                <a:gd name="T56" fmla="*/ 8 w 71"/>
                <a:gd name="T57" fmla="*/ 42 h 42"/>
                <a:gd name="T58" fmla="*/ 8 w 71"/>
                <a:gd name="T59" fmla="*/ 42 h 42"/>
                <a:gd name="T60" fmla="*/ 71 w 71"/>
                <a:gd name="T61" fmla="*/ 42 h 42"/>
                <a:gd name="T62" fmla="*/ 69 w 71"/>
                <a:gd name="T63" fmla="*/ 23 h 42"/>
                <a:gd name="T64" fmla="*/ 4 w 71"/>
                <a:gd name="T6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42">
                  <a:moveTo>
                    <a:pt x="4" y="0"/>
                  </a:moveTo>
                  <a:lnTo>
                    <a:pt x="4" y="0"/>
                  </a:lnTo>
                  <a:lnTo>
                    <a:pt x="4" y="0"/>
                  </a:lnTo>
                  <a:lnTo>
                    <a:pt x="4" y="2"/>
                  </a:lnTo>
                  <a:lnTo>
                    <a:pt x="4" y="4"/>
                  </a:lnTo>
                  <a:lnTo>
                    <a:pt x="4" y="6"/>
                  </a:lnTo>
                  <a:lnTo>
                    <a:pt x="4" y="9"/>
                  </a:lnTo>
                  <a:lnTo>
                    <a:pt x="4" y="13"/>
                  </a:lnTo>
                  <a:lnTo>
                    <a:pt x="4" y="17"/>
                  </a:lnTo>
                  <a:lnTo>
                    <a:pt x="4" y="21"/>
                  </a:lnTo>
                  <a:lnTo>
                    <a:pt x="4" y="21"/>
                  </a:lnTo>
                  <a:lnTo>
                    <a:pt x="2" y="23"/>
                  </a:lnTo>
                  <a:lnTo>
                    <a:pt x="2" y="23"/>
                  </a:lnTo>
                  <a:lnTo>
                    <a:pt x="2" y="25"/>
                  </a:lnTo>
                  <a:lnTo>
                    <a:pt x="0" y="25"/>
                  </a:lnTo>
                  <a:lnTo>
                    <a:pt x="0" y="27"/>
                  </a:lnTo>
                  <a:lnTo>
                    <a:pt x="2" y="29"/>
                  </a:lnTo>
                  <a:lnTo>
                    <a:pt x="2" y="31"/>
                  </a:lnTo>
                  <a:lnTo>
                    <a:pt x="2" y="31"/>
                  </a:lnTo>
                  <a:lnTo>
                    <a:pt x="4" y="32"/>
                  </a:lnTo>
                  <a:lnTo>
                    <a:pt x="4" y="34"/>
                  </a:lnTo>
                  <a:lnTo>
                    <a:pt x="6" y="36"/>
                  </a:lnTo>
                  <a:lnTo>
                    <a:pt x="6" y="38"/>
                  </a:lnTo>
                  <a:lnTo>
                    <a:pt x="6" y="38"/>
                  </a:lnTo>
                  <a:lnTo>
                    <a:pt x="6" y="38"/>
                  </a:lnTo>
                  <a:lnTo>
                    <a:pt x="8" y="40"/>
                  </a:lnTo>
                  <a:lnTo>
                    <a:pt x="8" y="42"/>
                  </a:lnTo>
                  <a:lnTo>
                    <a:pt x="8" y="42"/>
                  </a:lnTo>
                  <a:lnTo>
                    <a:pt x="8" y="42"/>
                  </a:lnTo>
                  <a:lnTo>
                    <a:pt x="8" y="42"/>
                  </a:lnTo>
                  <a:lnTo>
                    <a:pt x="71" y="42"/>
                  </a:lnTo>
                  <a:lnTo>
                    <a:pt x="69" y="23"/>
                  </a:lnTo>
                  <a:lnTo>
                    <a:pt x="4"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10" name="Line 10">
              <a:extLst>
                <a:ext uri="{FF2B5EF4-FFF2-40B4-BE49-F238E27FC236}">
                  <a16:creationId xmlns:a16="http://schemas.microsoft.com/office/drawing/2014/main" id="{988E8770-05F6-40F0-B528-31CBB250699F}"/>
                </a:ext>
              </a:extLst>
            </p:cNvPr>
            <p:cNvSpPr>
              <a:spLocks noChangeShapeType="1"/>
            </p:cNvSpPr>
            <p:nvPr/>
          </p:nvSpPr>
          <p:spPr bwMode="auto">
            <a:xfrm flipH="1">
              <a:off x="947" y="1557"/>
              <a:ext cx="7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de-DE"/>
            </a:p>
          </p:txBody>
        </p:sp>
        <p:sp>
          <p:nvSpPr>
            <p:cNvPr id="11" name="Freeform 11">
              <a:extLst>
                <a:ext uri="{FF2B5EF4-FFF2-40B4-BE49-F238E27FC236}">
                  <a16:creationId xmlns:a16="http://schemas.microsoft.com/office/drawing/2014/main" id="{7EB736D3-0B94-4D06-B68C-55EA20902069}"/>
                </a:ext>
              </a:extLst>
            </p:cNvPr>
            <p:cNvSpPr>
              <a:spLocks/>
            </p:cNvSpPr>
            <p:nvPr/>
          </p:nvSpPr>
          <p:spPr bwMode="auto">
            <a:xfrm>
              <a:off x="970" y="1610"/>
              <a:ext cx="25" cy="64"/>
            </a:xfrm>
            <a:custGeom>
              <a:avLst/>
              <a:gdLst>
                <a:gd name="T0" fmla="*/ 25 w 25"/>
                <a:gd name="T1" fmla="*/ 33 h 64"/>
                <a:gd name="T2" fmla="*/ 25 w 25"/>
                <a:gd name="T3" fmla="*/ 39 h 64"/>
                <a:gd name="T4" fmla="*/ 23 w 25"/>
                <a:gd name="T5" fmla="*/ 44 h 64"/>
                <a:gd name="T6" fmla="*/ 21 w 25"/>
                <a:gd name="T7" fmla="*/ 50 h 64"/>
                <a:gd name="T8" fmla="*/ 21 w 25"/>
                <a:gd name="T9" fmla="*/ 52 h 64"/>
                <a:gd name="T10" fmla="*/ 21 w 25"/>
                <a:gd name="T11" fmla="*/ 54 h 64"/>
                <a:gd name="T12" fmla="*/ 19 w 25"/>
                <a:gd name="T13" fmla="*/ 56 h 64"/>
                <a:gd name="T14" fmla="*/ 19 w 25"/>
                <a:gd name="T15" fmla="*/ 58 h 64"/>
                <a:gd name="T16" fmla="*/ 17 w 25"/>
                <a:gd name="T17" fmla="*/ 60 h 64"/>
                <a:gd name="T18" fmla="*/ 17 w 25"/>
                <a:gd name="T19" fmla="*/ 62 h 64"/>
                <a:gd name="T20" fmla="*/ 15 w 25"/>
                <a:gd name="T21" fmla="*/ 62 h 64"/>
                <a:gd name="T22" fmla="*/ 15 w 25"/>
                <a:gd name="T23" fmla="*/ 62 h 64"/>
                <a:gd name="T24" fmla="*/ 13 w 25"/>
                <a:gd name="T25" fmla="*/ 64 h 64"/>
                <a:gd name="T26" fmla="*/ 11 w 25"/>
                <a:gd name="T27" fmla="*/ 64 h 64"/>
                <a:gd name="T28" fmla="*/ 11 w 25"/>
                <a:gd name="T29" fmla="*/ 64 h 64"/>
                <a:gd name="T30" fmla="*/ 9 w 25"/>
                <a:gd name="T31" fmla="*/ 62 h 64"/>
                <a:gd name="T32" fmla="*/ 9 w 25"/>
                <a:gd name="T33" fmla="*/ 62 h 64"/>
                <a:gd name="T34" fmla="*/ 7 w 25"/>
                <a:gd name="T35" fmla="*/ 62 h 64"/>
                <a:gd name="T36" fmla="*/ 6 w 25"/>
                <a:gd name="T37" fmla="*/ 60 h 64"/>
                <a:gd name="T38" fmla="*/ 6 w 25"/>
                <a:gd name="T39" fmla="*/ 58 h 64"/>
                <a:gd name="T40" fmla="*/ 6 w 25"/>
                <a:gd name="T41" fmla="*/ 56 h 64"/>
                <a:gd name="T42" fmla="*/ 4 w 25"/>
                <a:gd name="T43" fmla="*/ 54 h 64"/>
                <a:gd name="T44" fmla="*/ 4 w 25"/>
                <a:gd name="T45" fmla="*/ 52 h 64"/>
                <a:gd name="T46" fmla="*/ 2 w 25"/>
                <a:gd name="T47" fmla="*/ 50 h 64"/>
                <a:gd name="T48" fmla="*/ 2 w 25"/>
                <a:gd name="T49" fmla="*/ 44 h 64"/>
                <a:gd name="T50" fmla="*/ 0 w 25"/>
                <a:gd name="T51" fmla="*/ 39 h 64"/>
                <a:gd name="T52" fmla="*/ 0 w 25"/>
                <a:gd name="T53" fmla="*/ 33 h 64"/>
                <a:gd name="T54" fmla="*/ 2 w 25"/>
                <a:gd name="T55" fmla="*/ 25 h 64"/>
                <a:gd name="T56" fmla="*/ 2 w 25"/>
                <a:gd name="T57" fmla="*/ 19 h 64"/>
                <a:gd name="T58" fmla="*/ 4 w 25"/>
                <a:gd name="T59" fmla="*/ 14 h 64"/>
                <a:gd name="T60" fmla="*/ 4 w 25"/>
                <a:gd name="T61" fmla="*/ 12 h 64"/>
                <a:gd name="T62" fmla="*/ 4 w 25"/>
                <a:gd name="T63" fmla="*/ 10 h 64"/>
                <a:gd name="T64" fmla="*/ 6 w 25"/>
                <a:gd name="T65" fmla="*/ 8 h 64"/>
                <a:gd name="T66" fmla="*/ 6 w 25"/>
                <a:gd name="T67" fmla="*/ 6 h 64"/>
                <a:gd name="T68" fmla="*/ 7 w 25"/>
                <a:gd name="T69" fmla="*/ 4 h 64"/>
                <a:gd name="T70" fmla="*/ 7 w 25"/>
                <a:gd name="T71" fmla="*/ 2 h 64"/>
                <a:gd name="T72" fmla="*/ 9 w 25"/>
                <a:gd name="T73" fmla="*/ 2 h 64"/>
                <a:gd name="T74" fmla="*/ 9 w 25"/>
                <a:gd name="T75" fmla="*/ 2 h 64"/>
                <a:gd name="T76" fmla="*/ 11 w 25"/>
                <a:gd name="T77" fmla="*/ 0 h 64"/>
                <a:gd name="T78" fmla="*/ 13 w 25"/>
                <a:gd name="T79" fmla="*/ 0 h 64"/>
                <a:gd name="T80" fmla="*/ 13 w 25"/>
                <a:gd name="T81" fmla="*/ 0 h 64"/>
                <a:gd name="T82" fmla="*/ 15 w 25"/>
                <a:gd name="T83" fmla="*/ 2 h 64"/>
                <a:gd name="T84" fmla="*/ 15 w 25"/>
                <a:gd name="T85" fmla="*/ 2 h 64"/>
                <a:gd name="T86" fmla="*/ 17 w 25"/>
                <a:gd name="T87" fmla="*/ 4 h 64"/>
                <a:gd name="T88" fmla="*/ 19 w 25"/>
                <a:gd name="T89" fmla="*/ 4 h 64"/>
                <a:gd name="T90" fmla="*/ 19 w 25"/>
                <a:gd name="T91" fmla="*/ 6 h 64"/>
                <a:gd name="T92" fmla="*/ 21 w 25"/>
                <a:gd name="T93" fmla="*/ 8 h 64"/>
                <a:gd name="T94" fmla="*/ 21 w 25"/>
                <a:gd name="T95" fmla="*/ 10 h 64"/>
                <a:gd name="T96" fmla="*/ 21 w 25"/>
                <a:gd name="T97" fmla="*/ 12 h 64"/>
                <a:gd name="T98" fmla="*/ 23 w 25"/>
                <a:gd name="T99" fmla="*/ 14 h 64"/>
                <a:gd name="T100" fmla="*/ 23 w 25"/>
                <a:gd name="T101" fmla="*/ 19 h 64"/>
                <a:gd name="T102" fmla="*/ 25 w 25"/>
                <a:gd name="T103" fmla="*/ 25 h 64"/>
                <a:gd name="T104" fmla="*/ 25 w 25"/>
                <a:gd name="T105"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 h="64">
                  <a:moveTo>
                    <a:pt x="25" y="33"/>
                  </a:moveTo>
                  <a:lnTo>
                    <a:pt x="25" y="39"/>
                  </a:lnTo>
                  <a:lnTo>
                    <a:pt x="23" y="44"/>
                  </a:lnTo>
                  <a:lnTo>
                    <a:pt x="21" y="50"/>
                  </a:lnTo>
                  <a:lnTo>
                    <a:pt x="21" y="52"/>
                  </a:lnTo>
                  <a:lnTo>
                    <a:pt x="21" y="54"/>
                  </a:lnTo>
                  <a:lnTo>
                    <a:pt x="19" y="56"/>
                  </a:lnTo>
                  <a:lnTo>
                    <a:pt x="19" y="58"/>
                  </a:lnTo>
                  <a:lnTo>
                    <a:pt x="17" y="60"/>
                  </a:lnTo>
                  <a:lnTo>
                    <a:pt x="17" y="62"/>
                  </a:lnTo>
                  <a:lnTo>
                    <a:pt x="15" y="62"/>
                  </a:lnTo>
                  <a:lnTo>
                    <a:pt x="15" y="62"/>
                  </a:lnTo>
                  <a:lnTo>
                    <a:pt x="13" y="64"/>
                  </a:lnTo>
                  <a:lnTo>
                    <a:pt x="11" y="64"/>
                  </a:lnTo>
                  <a:lnTo>
                    <a:pt x="11" y="64"/>
                  </a:lnTo>
                  <a:lnTo>
                    <a:pt x="9" y="62"/>
                  </a:lnTo>
                  <a:lnTo>
                    <a:pt x="9" y="62"/>
                  </a:lnTo>
                  <a:lnTo>
                    <a:pt x="7" y="62"/>
                  </a:lnTo>
                  <a:lnTo>
                    <a:pt x="6" y="60"/>
                  </a:lnTo>
                  <a:lnTo>
                    <a:pt x="6" y="58"/>
                  </a:lnTo>
                  <a:lnTo>
                    <a:pt x="6" y="56"/>
                  </a:lnTo>
                  <a:lnTo>
                    <a:pt x="4" y="54"/>
                  </a:lnTo>
                  <a:lnTo>
                    <a:pt x="4" y="52"/>
                  </a:lnTo>
                  <a:lnTo>
                    <a:pt x="2" y="50"/>
                  </a:lnTo>
                  <a:lnTo>
                    <a:pt x="2" y="44"/>
                  </a:lnTo>
                  <a:lnTo>
                    <a:pt x="0" y="39"/>
                  </a:lnTo>
                  <a:lnTo>
                    <a:pt x="0" y="33"/>
                  </a:lnTo>
                  <a:lnTo>
                    <a:pt x="2" y="25"/>
                  </a:lnTo>
                  <a:lnTo>
                    <a:pt x="2" y="19"/>
                  </a:lnTo>
                  <a:lnTo>
                    <a:pt x="4" y="14"/>
                  </a:lnTo>
                  <a:lnTo>
                    <a:pt x="4" y="12"/>
                  </a:lnTo>
                  <a:lnTo>
                    <a:pt x="4" y="10"/>
                  </a:lnTo>
                  <a:lnTo>
                    <a:pt x="6" y="8"/>
                  </a:lnTo>
                  <a:lnTo>
                    <a:pt x="6" y="6"/>
                  </a:lnTo>
                  <a:lnTo>
                    <a:pt x="7" y="4"/>
                  </a:lnTo>
                  <a:lnTo>
                    <a:pt x="7" y="2"/>
                  </a:lnTo>
                  <a:lnTo>
                    <a:pt x="9" y="2"/>
                  </a:lnTo>
                  <a:lnTo>
                    <a:pt x="9" y="2"/>
                  </a:lnTo>
                  <a:lnTo>
                    <a:pt x="11" y="0"/>
                  </a:lnTo>
                  <a:lnTo>
                    <a:pt x="13" y="0"/>
                  </a:lnTo>
                  <a:lnTo>
                    <a:pt x="13" y="0"/>
                  </a:lnTo>
                  <a:lnTo>
                    <a:pt x="15" y="2"/>
                  </a:lnTo>
                  <a:lnTo>
                    <a:pt x="15" y="2"/>
                  </a:lnTo>
                  <a:lnTo>
                    <a:pt x="17" y="4"/>
                  </a:lnTo>
                  <a:lnTo>
                    <a:pt x="19" y="4"/>
                  </a:lnTo>
                  <a:lnTo>
                    <a:pt x="19" y="6"/>
                  </a:lnTo>
                  <a:lnTo>
                    <a:pt x="21" y="8"/>
                  </a:lnTo>
                  <a:lnTo>
                    <a:pt x="21" y="10"/>
                  </a:lnTo>
                  <a:lnTo>
                    <a:pt x="21" y="12"/>
                  </a:lnTo>
                  <a:lnTo>
                    <a:pt x="23" y="14"/>
                  </a:lnTo>
                  <a:lnTo>
                    <a:pt x="23" y="19"/>
                  </a:lnTo>
                  <a:lnTo>
                    <a:pt x="25" y="25"/>
                  </a:lnTo>
                  <a:lnTo>
                    <a:pt x="25" y="33"/>
                  </a:lnTo>
                  <a:close/>
                </a:path>
              </a:pathLst>
            </a:custGeom>
            <a:solidFill>
              <a:srgbClr val="00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grpSp>
      <p:sp>
        <p:nvSpPr>
          <p:cNvPr id="185" name="Text Box 145">
            <a:extLst>
              <a:ext uri="{FF2B5EF4-FFF2-40B4-BE49-F238E27FC236}">
                <a16:creationId xmlns:a16="http://schemas.microsoft.com/office/drawing/2014/main" id="{F1F75D72-AF0A-43E5-9E38-81F79015CB4E}"/>
              </a:ext>
            </a:extLst>
          </p:cNvPr>
          <p:cNvSpPr txBox="1">
            <a:spLocks noChangeArrowheads="1"/>
          </p:cNvSpPr>
          <p:nvPr/>
        </p:nvSpPr>
        <p:spPr bwMode="auto">
          <a:xfrm>
            <a:off x="1432765" y="4312000"/>
            <a:ext cx="7508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roll</a:t>
            </a:r>
          </a:p>
        </p:txBody>
      </p:sp>
      <p:sp>
        <p:nvSpPr>
          <p:cNvPr id="186" name="Text Box 145">
            <a:extLst>
              <a:ext uri="{FF2B5EF4-FFF2-40B4-BE49-F238E27FC236}">
                <a16:creationId xmlns:a16="http://schemas.microsoft.com/office/drawing/2014/main" id="{DA26DB06-C332-425D-9D92-EAA1D4932BF1}"/>
              </a:ext>
            </a:extLst>
          </p:cNvPr>
          <p:cNvSpPr txBox="1">
            <a:spLocks noChangeArrowheads="1"/>
          </p:cNvSpPr>
          <p:nvPr/>
        </p:nvSpPr>
        <p:spPr bwMode="auto">
          <a:xfrm>
            <a:off x="1998168" y="1829910"/>
            <a:ext cx="7508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 roll</a:t>
            </a:r>
          </a:p>
        </p:txBody>
      </p:sp>
    </p:spTree>
    <p:extLst>
      <p:ext uri="{BB962C8B-B14F-4D97-AF65-F5344CB8AC3E}">
        <p14:creationId xmlns:p14="http://schemas.microsoft.com/office/powerpoint/2010/main" val="232843551"/>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afterEffect">
                                  <p:stCondLst>
                                    <p:cond delay="0"/>
                                  </p:stCondLst>
                                  <p:childTnLst>
                                    <p:set>
                                      <p:cBhvr>
                                        <p:cTn id="6" dur="1" fill="hold">
                                          <p:stCondLst>
                                            <p:cond delay="0"/>
                                          </p:stCondLst>
                                        </p:cTn>
                                        <p:tgtEl>
                                          <p:spTgt spid="185">
                                            <p:txEl>
                                              <p:pRg st="0" end="0"/>
                                            </p:txEl>
                                          </p:spTgt>
                                        </p:tgtEl>
                                        <p:attrNameLst>
                                          <p:attrName>style.visibility</p:attrName>
                                        </p:attrNameLst>
                                      </p:cBhvr>
                                      <p:to>
                                        <p:strVal val="visible"/>
                                      </p:to>
                                    </p:set>
                                    <p:animEffect transition="in" filter="blinds(horizontal)">
                                      <p:cBhvr>
                                        <p:cTn id="7" dur="1000"/>
                                        <p:tgtEl>
                                          <p:spTgt spid="185">
                                            <p:txEl>
                                              <p:pRg st="0" end="0"/>
                                            </p:txEl>
                                          </p:spTgt>
                                        </p:tgtEl>
                                      </p:cBhvr>
                                    </p:animEffect>
                                  </p:childTnLst>
                                </p:cTn>
                              </p:par>
                            </p:childTnLst>
                          </p:cTn>
                        </p:par>
                        <p:par>
                          <p:cTn id="8" fill="hold">
                            <p:stCondLst>
                              <p:cond delay="1000"/>
                            </p:stCondLst>
                            <p:childTnLst>
                              <p:par>
                                <p:cTn id="9" presetID="3" presetClass="entr" presetSubtype="10" fill="hold" nodeType="afterEffect">
                                  <p:stCondLst>
                                    <p:cond delay="0"/>
                                  </p:stCondLst>
                                  <p:childTnLst>
                                    <p:set>
                                      <p:cBhvr>
                                        <p:cTn id="10" dur="1" fill="hold">
                                          <p:stCondLst>
                                            <p:cond delay="0"/>
                                          </p:stCondLst>
                                        </p:cTn>
                                        <p:tgtEl>
                                          <p:spTgt spid="186">
                                            <p:txEl>
                                              <p:pRg st="0" end="0"/>
                                            </p:txEl>
                                          </p:spTgt>
                                        </p:tgtEl>
                                        <p:attrNameLst>
                                          <p:attrName>style.visibility</p:attrName>
                                        </p:attrNameLst>
                                      </p:cBhvr>
                                      <p:to>
                                        <p:strVal val="visible"/>
                                      </p:to>
                                    </p:set>
                                    <p:animEffect transition="in" filter="blinds(horizontal)">
                                      <p:cBhvr>
                                        <p:cTn id="11" dur="1000"/>
                                        <p:tgtEl>
                                          <p:spTgt spid="18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74" name="Text Box 3">
            <a:extLst>
              <a:ext uri="{FF2B5EF4-FFF2-40B4-BE49-F238E27FC236}">
                <a16:creationId xmlns:a16="http://schemas.microsoft.com/office/drawing/2014/main" id="{7E0455CE-C4F1-48D7-8BD8-162D48F76AD8}"/>
              </a:ext>
            </a:extLst>
          </p:cNvPr>
          <p:cNvSpPr txBox="1">
            <a:spLocks noChangeArrowheads="1"/>
          </p:cNvSpPr>
          <p:nvPr/>
        </p:nvSpPr>
        <p:spPr bwMode="auto">
          <a:xfrm>
            <a:off x="407988" y="6516688"/>
            <a:ext cx="9398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F-25.12.02</a:t>
            </a:r>
            <a:endParaRPr lang="de-DE" altLang="de-DE" dirty="0"/>
          </a:p>
        </p:txBody>
      </p:sp>
      <p:sp>
        <p:nvSpPr>
          <p:cNvPr id="36884" name="Rectangle 116">
            <a:extLst>
              <a:ext uri="{FF2B5EF4-FFF2-40B4-BE49-F238E27FC236}">
                <a16:creationId xmlns:a16="http://schemas.microsoft.com/office/drawing/2014/main" id="{58A845DF-F23D-44EF-BD6C-408D785F947A}"/>
              </a:ext>
            </a:extLst>
          </p:cNvPr>
          <p:cNvSpPr>
            <a:spLocks noChangeArrowheads="1"/>
          </p:cNvSpPr>
          <p:nvPr/>
        </p:nvSpPr>
        <p:spPr bwMode="auto">
          <a:xfrm>
            <a:off x="1545731" y="121977"/>
            <a:ext cx="7369325" cy="707886"/>
          </a:xfrm>
          <a:prstGeom prst="rect">
            <a:avLst/>
          </a:prstGeom>
          <a:noFill/>
          <a:ln w="12700" algn="ctr">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F-25.12 </a:t>
            </a:r>
            <a:r>
              <a:rPr lang="en-US" sz="2000" b="1" dirty="0"/>
              <a:t>Half Eight Sided Loop with quarter roll, quarter roll </a:t>
            </a:r>
            <a:br>
              <a:rPr lang="en-US" sz="2000" b="1" dirty="0"/>
            </a:br>
            <a:endParaRPr lang="de-DE" altLang="de-DE" sz="2000" b="1" dirty="0"/>
          </a:p>
        </p:txBody>
      </p:sp>
      <p:pic>
        <p:nvPicPr>
          <p:cNvPr id="36886" name="Picture 1097" descr="messerflugflieger2">
            <a:extLst>
              <a:ext uri="{FF2B5EF4-FFF2-40B4-BE49-F238E27FC236}">
                <a16:creationId xmlns:a16="http://schemas.microsoft.com/office/drawing/2014/main" id="{46ABC4DB-9C8C-4BE3-BAA4-8E48FCA6B2B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9141134">
            <a:off x="1237239" y="2867989"/>
            <a:ext cx="1203325" cy="1423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uppieren 13">
            <a:extLst>
              <a:ext uri="{FF2B5EF4-FFF2-40B4-BE49-F238E27FC236}">
                <a16:creationId xmlns:a16="http://schemas.microsoft.com/office/drawing/2014/main" id="{9337EE84-3DAF-475E-9231-8172B657C583}"/>
              </a:ext>
            </a:extLst>
          </p:cNvPr>
          <p:cNvGrpSpPr/>
          <p:nvPr/>
        </p:nvGrpSpPr>
        <p:grpSpPr>
          <a:xfrm>
            <a:off x="1545731" y="924754"/>
            <a:ext cx="2717744" cy="3666511"/>
            <a:chOff x="1545731" y="924754"/>
            <a:chExt cx="2717744" cy="3666511"/>
          </a:xfrm>
        </p:grpSpPr>
        <p:sp>
          <p:nvSpPr>
            <p:cNvPr id="94" name="Line 46">
              <a:extLst>
                <a:ext uri="{FF2B5EF4-FFF2-40B4-BE49-F238E27FC236}">
                  <a16:creationId xmlns:a16="http://schemas.microsoft.com/office/drawing/2014/main" id="{D349A851-197D-4EBA-AAB1-3454EF7CE6A4}"/>
                </a:ext>
              </a:extLst>
            </p:cNvPr>
            <p:cNvSpPr>
              <a:spLocks noChangeShapeType="1"/>
            </p:cNvSpPr>
            <p:nvPr/>
          </p:nvSpPr>
          <p:spPr bwMode="auto">
            <a:xfrm flipH="1">
              <a:off x="1614250" y="1199770"/>
              <a:ext cx="744195" cy="78256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5" name="Line 47">
              <a:extLst>
                <a:ext uri="{FF2B5EF4-FFF2-40B4-BE49-F238E27FC236}">
                  <a16:creationId xmlns:a16="http://schemas.microsoft.com/office/drawing/2014/main" id="{A2CFDE89-D060-4F75-865A-EB1ADF4ED3D0}"/>
                </a:ext>
              </a:extLst>
            </p:cNvPr>
            <p:cNvSpPr>
              <a:spLocks noChangeShapeType="1"/>
            </p:cNvSpPr>
            <p:nvPr/>
          </p:nvSpPr>
          <p:spPr bwMode="auto">
            <a:xfrm rot="5400000" flipH="1">
              <a:off x="1528170" y="3525272"/>
              <a:ext cx="901129" cy="75942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6" name="Line 50">
              <a:extLst>
                <a:ext uri="{FF2B5EF4-FFF2-40B4-BE49-F238E27FC236}">
                  <a16:creationId xmlns:a16="http://schemas.microsoft.com/office/drawing/2014/main" id="{3A638C0B-A29A-4837-83B7-88C49787A63B}"/>
                </a:ext>
              </a:extLst>
            </p:cNvPr>
            <p:cNvSpPr>
              <a:spLocks noChangeShapeType="1"/>
            </p:cNvSpPr>
            <p:nvPr/>
          </p:nvSpPr>
          <p:spPr bwMode="auto">
            <a:xfrm>
              <a:off x="2760045" y="1061135"/>
              <a:ext cx="945946" cy="1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7" name="Arc 51">
              <a:extLst>
                <a:ext uri="{FF2B5EF4-FFF2-40B4-BE49-F238E27FC236}">
                  <a16:creationId xmlns:a16="http://schemas.microsoft.com/office/drawing/2014/main" id="{FC7E3376-E55F-4DD1-92F6-529602763CB3}"/>
                </a:ext>
              </a:extLst>
            </p:cNvPr>
            <p:cNvSpPr>
              <a:spLocks/>
            </p:cNvSpPr>
            <p:nvPr/>
          </p:nvSpPr>
          <p:spPr bwMode="auto">
            <a:xfrm rot="5732302" flipH="1">
              <a:off x="2429450" y="990113"/>
              <a:ext cx="319225" cy="432052"/>
            </a:xfrm>
            <a:custGeom>
              <a:avLst/>
              <a:gdLst>
                <a:gd name="T0" fmla="*/ 2147483646 w 21499"/>
                <a:gd name="T1" fmla="*/ 2147483646 h 19263"/>
                <a:gd name="T2" fmla="*/ 2147483646 w 21499"/>
                <a:gd name="T3" fmla="*/ 2147483646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8" name="Line 53">
              <a:extLst>
                <a:ext uri="{FF2B5EF4-FFF2-40B4-BE49-F238E27FC236}">
                  <a16:creationId xmlns:a16="http://schemas.microsoft.com/office/drawing/2014/main" id="{A43054B0-B524-453D-A497-188B9B6022B6}"/>
                </a:ext>
              </a:extLst>
            </p:cNvPr>
            <p:cNvSpPr>
              <a:spLocks noChangeShapeType="1"/>
            </p:cNvSpPr>
            <p:nvPr/>
          </p:nvSpPr>
          <p:spPr bwMode="auto">
            <a:xfrm flipV="1">
              <a:off x="2741011" y="4486886"/>
              <a:ext cx="945946" cy="1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9" name="Arc 54">
              <a:extLst>
                <a:ext uri="{FF2B5EF4-FFF2-40B4-BE49-F238E27FC236}">
                  <a16:creationId xmlns:a16="http://schemas.microsoft.com/office/drawing/2014/main" id="{3E21D66D-6C67-4435-993D-6527375867AC}"/>
                </a:ext>
              </a:extLst>
            </p:cNvPr>
            <p:cNvSpPr>
              <a:spLocks/>
            </p:cNvSpPr>
            <p:nvPr/>
          </p:nvSpPr>
          <p:spPr bwMode="auto">
            <a:xfrm rot="15867698" flipH="1" flipV="1">
              <a:off x="2410139" y="4130400"/>
              <a:ext cx="321050" cy="432053"/>
            </a:xfrm>
            <a:custGeom>
              <a:avLst/>
              <a:gdLst>
                <a:gd name="T0" fmla="*/ 2147483646 w 21499"/>
                <a:gd name="T1" fmla="*/ 2147483646 h 19263"/>
                <a:gd name="T2" fmla="*/ 2147483646 w 21499"/>
                <a:gd name="T3" fmla="*/ 2147483646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cxnSp>
          <p:nvCxnSpPr>
            <p:cNvPr id="100" name="Gerader Verbinder 176">
              <a:extLst>
                <a:ext uri="{FF2B5EF4-FFF2-40B4-BE49-F238E27FC236}">
                  <a16:creationId xmlns:a16="http://schemas.microsoft.com/office/drawing/2014/main" id="{C58366A9-7439-4BDB-A5BF-55413AAE8964}"/>
                </a:ext>
              </a:extLst>
            </p:cNvPr>
            <p:cNvCxnSpPr>
              <a:cxnSpLocks/>
              <a:endCxn id="102" idx="2"/>
            </p:cNvCxnSpPr>
            <p:nvPr/>
          </p:nvCxnSpPr>
          <p:spPr bwMode="auto">
            <a:xfrm>
              <a:off x="1545731" y="2146504"/>
              <a:ext cx="5709" cy="1154685"/>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1" name="Bogen 100">
              <a:extLst>
                <a:ext uri="{FF2B5EF4-FFF2-40B4-BE49-F238E27FC236}">
                  <a16:creationId xmlns:a16="http://schemas.microsoft.com/office/drawing/2014/main" id="{EAD0195D-F583-44C3-A2B4-174AB6ADCFAF}"/>
                </a:ext>
              </a:extLst>
            </p:cNvPr>
            <p:cNvSpPr/>
            <p:nvPr/>
          </p:nvSpPr>
          <p:spPr bwMode="auto">
            <a:xfrm rot="21035508" flipH="1">
              <a:off x="1547633" y="1945848"/>
              <a:ext cx="354016" cy="550893"/>
            </a:xfrm>
            <a:prstGeom prst="arc">
              <a:avLst>
                <a:gd name="adj1" fmla="val 17054881"/>
                <a:gd name="adj2" fmla="val 19703871"/>
              </a:avLst>
            </a:prstGeom>
            <a:noFill/>
            <a:ln w="9525" cap="flat" cmpd="sng" algn="ctr">
              <a:solidFill>
                <a:schemeClr val="tx1"/>
              </a:solidFill>
              <a:prstDash val="solid"/>
              <a:round/>
              <a:headEnd type="none" w="med" len="med"/>
              <a:tailEnd type="none" w="med" len="med"/>
            </a:ln>
            <a:effectLst/>
            <a:extLst/>
          </p:spPr>
          <p:txBody>
            <a:bodyPr/>
            <a:lstStyle/>
            <a:p>
              <a:pPr algn="ctr" defTabSz="793750">
                <a:lnSpc>
                  <a:spcPct val="80000"/>
                </a:lnSpc>
                <a:defRPr/>
              </a:pPr>
              <a:endParaRPr lang="de-DE"/>
            </a:p>
          </p:txBody>
        </p:sp>
        <p:sp>
          <p:nvSpPr>
            <p:cNvPr id="102" name="Bogen 101">
              <a:extLst>
                <a:ext uri="{FF2B5EF4-FFF2-40B4-BE49-F238E27FC236}">
                  <a16:creationId xmlns:a16="http://schemas.microsoft.com/office/drawing/2014/main" id="{ECB2FEA6-754F-43AC-9678-4C98E6D84587}"/>
                </a:ext>
              </a:extLst>
            </p:cNvPr>
            <p:cNvSpPr/>
            <p:nvPr/>
          </p:nvSpPr>
          <p:spPr bwMode="auto">
            <a:xfrm rot="564492" flipH="1" flipV="1">
              <a:off x="1555247" y="2954601"/>
              <a:ext cx="354016" cy="552718"/>
            </a:xfrm>
            <a:prstGeom prst="arc">
              <a:avLst>
                <a:gd name="adj1" fmla="val 17286607"/>
                <a:gd name="adj2" fmla="val 19703871"/>
              </a:avLst>
            </a:prstGeom>
            <a:noFill/>
            <a:ln w="9525" cap="flat" cmpd="sng" algn="ctr">
              <a:solidFill>
                <a:schemeClr val="tx1"/>
              </a:solidFill>
              <a:prstDash val="solid"/>
              <a:round/>
              <a:headEnd type="none" w="med" len="med"/>
              <a:tailEnd type="none" w="med" len="med"/>
            </a:ln>
            <a:effectLst/>
            <a:extLst/>
          </p:spPr>
          <p:txBody>
            <a:bodyPr/>
            <a:lstStyle/>
            <a:p>
              <a:pPr algn="ctr" defTabSz="793750">
                <a:lnSpc>
                  <a:spcPct val="80000"/>
                </a:lnSpc>
                <a:defRPr/>
              </a:pPr>
              <a:endParaRPr lang="de-DE"/>
            </a:p>
          </p:txBody>
        </p:sp>
        <p:grpSp>
          <p:nvGrpSpPr>
            <p:cNvPr id="103" name="Group 57">
              <a:extLst>
                <a:ext uri="{FF2B5EF4-FFF2-40B4-BE49-F238E27FC236}">
                  <a16:creationId xmlns:a16="http://schemas.microsoft.com/office/drawing/2014/main" id="{F7494D50-43B2-45F8-AEFA-3B32B2D01674}"/>
                </a:ext>
              </a:extLst>
            </p:cNvPr>
            <p:cNvGrpSpPr>
              <a:grpSpLocks/>
            </p:cNvGrpSpPr>
            <p:nvPr/>
          </p:nvGrpSpPr>
          <p:grpSpPr bwMode="auto">
            <a:xfrm rot="16371542" flipH="1">
              <a:off x="3085527" y="778049"/>
              <a:ext cx="277271" cy="633803"/>
              <a:chOff x="2940" y="264"/>
              <a:chExt cx="300" cy="1452"/>
            </a:xfrm>
          </p:grpSpPr>
          <p:grpSp>
            <p:nvGrpSpPr>
              <p:cNvPr id="157" name="Group 58">
                <a:extLst>
                  <a:ext uri="{FF2B5EF4-FFF2-40B4-BE49-F238E27FC236}">
                    <a16:creationId xmlns:a16="http://schemas.microsoft.com/office/drawing/2014/main" id="{1D4C6E1B-B5F0-4A8F-ACFD-7B1B3584856E}"/>
                  </a:ext>
                </a:extLst>
              </p:cNvPr>
              <p:cNvGrpSpPr>
                <a:grpSpLocks/>
              </p:cNvGrpSpPr>
              <p:nvPr/>
            </p:nvGrpSpPr>
            <p:grpSpPr bwMode="auto">
              <a:xfrm>
                <a:off x="2940" y="264"/>
                <a:ext cx="252" cy="1368"/>
                <a:chOff x="3024" y="732"/>
                <a:chExt cx="252" cy="1368"/>
              </a:xfrm>
            </p:grpSpPr>
            <p:grpSp>
              <p:nvGrpSpPr>
                <p:cNvPr id="160" name="Group 59">
                  <a:extLst>
                    <a:ext uri="{FF2B5EF4-FFF2-40B4-BE49-F238E27FC236}">
                      <a16:creationId xmlns:a16="http://schemas.microsoft.com/office/drawing/2014/main" id="{300EB770-AA37-4F5C-98AB-556033C623A5}"/>
                    </a:ext>
                  </a:extLst>
                </p:cNvPr>
                <p:cNvGrpSpPr>
                  <a:grpSpLocks/>
                </p:cNvGrpSpPr>
                <p:nvPr/>
              </p:nvGrpSpPr>
              <p:grpSpPr bwMode="auto">
                <a:xfrm>
                  <a:off x="3024" y="732"/>
                  <a:ext cx="252" cy="1368"/>
                  <a:chOff x="3168" y="1008"/>
                  <a:chExt cx="484" cy="2448"/>
                </a:xfrm>
              </p:grpSpPr>
              <p:grpSp>
                <p:nvGrpSpPr>
                  <p:cNvPr id="162" name="Group 60">
                    <a:extLst>
                      <a:ext uri="{FF2B5EF4-FFF2-40B4-BE49-F238E27FC236}">
                        <a16:creationId xmlns:a16="http://schemas.microsoft.com/office/drawing/2014/main" id="{E8A478DC-1D0E-43DF-A45B-B02B1F8788AD}"/>
                      </a:ext>
                    </a:extLst>
                  </p:cNvPr>
                  <p:cNvGrpSpPr>
                    <a:grpSpLocks/>
                  </p:cNvGrpSpPr>
                  <p:nvPr/>
                </p:nvGrpSpPr>
                <p:grpSpPr bwMode="auto">
                  <a:xfrm>
                    <a:off x="3168" y="1008"/>
                    <a:ext cx="484" cy="2448"/>
                    <a:chOff x="2256" y="864"/>
                    <a:chExt cx="532" cy="2448"/>
                  </a:xfrm>
                </p:grpSpPr>
                <p:sp>
                  <p:nvSpPr>
                    <p:cNvPr id="165" name="Freeform 61">
                      <a:extLst>
                        <a:ext uri="{FF2B5EF4-FFF2-40B4-BE49-F238E27FC236}">
                          <a16:creationId xmlns:a16="http://schemas.microsoft.com/office/drawing/2014/main" id="{DA6B63EA-476B-4A21-8EB3-40D083FCFB48}"/>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62">
                      <a:extLst>
                        <a:ext uri="{FF2B5EF4-FFF2-40B4-BE49-F238E27FC236}">
                          <a16:creationId xmlns:a16="http://schemas.microsoft.com/office/drawing/2014/main" id="{191ED7DF-7C1B-485C-8B70-8DE106D4D54C}"/>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63">
                    <a:extLst>
                      <a:ext uri="{FF2B5EF4-FFF2-40B4-BE49-F238E27FC236}">
                        <a16:creationId xmlns:a16="http://schemas.microsoft.com/office/drawing/2014/main" id="{CA4CDF33-EFC9-4D02-9DD1-DAEEA75D350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64">
                    <a:extLst>
                      <a:ext uri="{FF2B5EF4-FFF2-40B4-BE49-F238E27FC236}">
                        <a16:creationId xmlns:a16="http://schemas.microsoft.com/office/drawing/2014/main" id="{453BD910-1D87-4608-A602-52389A781D6F}"/>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65">
                  <a:extLst>
                    <a:ext uri="{FF2B5EF4-FFF2-40B4-BE49-F238E27FC236}">
                      <a16:creationId xmlns:a16="http://schemas.microsoft.com/office/drawing/2014/main" id="{28C62D46-DB70-4E07-9BF0-9327C841335E}"/>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8" name="AutoShape 66">
                <a:extLst>
                  <a:ext uri="{FF2B5EF4-FFF2-40B4-BE49-F238E27FC236}">
                    <a16:creationId xmlns:a16="http://schemas.microsoft.com/office/drawing/2014/main" id="{116747C9-3BF4-40DE-8A8D-3A102E6A4573}"/>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59" name="Line 67">
                <a:extLst>
                  <a:ext uri="{FF2B5EF4-FFF2-40B4-BE49-F238E27FC236}">
                    <a16:creationId xmlns:a16="http://schemas.microsoft.com/office/drawing/2014/main" id="{23356E52-1016-4F16-AAE2-629030C61119}"/>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4" name="AutoShape 82">
              <a:extLst>
                <a:ext uri="{FF2B5EF4-FFF2-40B4-BE49-F238E27FC236}">
                  <a16:creationId xmlns:a16="http://schemas.microsoft.com/office/drawing/2014/main" id="{5A653634-5C86-4515-B0F7-7588CAE467F6}"/>
                </a:ext>
              </a:extLst>
            </p:cNvPr>
            <p:cNvSpPr>
              <a:spLocks noChangeArrowheads="1"/>
            </p:cNvSpPr>
            <p:nvPr/>
          </p:nvSpPr>
          <p:spPr bwMode="auto">
            <a:xfrm flipH="1">
              <a:off x="2806797" y="4365071"/>
              <a:ext cx="601447" cy="226194"/>
            </a:xfrm>
            <a:prstGeom prst="rightArrow">
              <a:avLst>
                <a:gd name="adj1" fmla="val 50000"/>
                <a:gd name="adj2" fmla="val 64300"/>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nvGrpSpPr>
            <p:cNvPr id="105" name="Group 70">
              <a:extLst>
                <a:ext uri="{FF2B5EF4-FFF2-40B4-BE49-F238E27FC236}">
                  <a16:creationId xmlns:a16="http://schemas.microsoft.com/office/drawing/2014/main" id="{3563A47F-8C65-4CA7-A345-CB5AD02D1ADD}"/>
                </a:ext>
              </a:extLst>
            </p:cNvPr>
            <p:cNvGrpSpPr>
              <a:grpSpLocks/>
            </p:cNvGrpSpPr>
            <p:nvPr/>
          </p:nvGrpSpPr>
          <p:grpSpPr bwMode="auto">
            <a:xfrm rot="5422057" flipH="1">
              <a:off x="3718978" y="4112475"/>
              <a:ext cx="277271" cy="631900"/>
              <a:chOff x="2940" y="264"/>
              <a:chExt cx="300" cy="1452"/>
            </a:xfrm>
          </p:grpSpPr>
          <p:grpSp>
            <p:nvGrpSpPr>
              <p:cNvPr id="147" name="Group 71">
                <a:extLst>
                  <a:ext uri="{FF2B5EF4-FFF2-40B4-BE49-F238E27FC236}">
                    <a16:creationId xmlns:a16="http://schemas.microsoft.com/office/drawing/2014/main" id="{D736C58A-7BEE-4A84-A096-C5DACEDF4722}"/>
                  </a:ext>
                </a:extLst>
              </p:cNvPr>
              <p:cNvGrpSpPr>
                <a:grpSpLocks/>
              </p:cNvGrpSpPr>
              <p:nvPr/>
            </p:nvGrpSpPr>
            <p:grpSpPr bwMode="auto">
              <a:xfrm>
                <a:off x="2940" y="264"/>
                <a:ext cx="252" cy="1368"/>
                <a:chOff x="3024" y="732"/>
                <a:chExt cx="252" cy="1368"/>
              </a:xfrm>
            </p:grpSpPr>
            <p:grpSp>
              <p:nvGrpSpPr>
                <p:cNvPr id="150" name="Group 72">
                  <a:extLst>
                    <a:ext uri="{FF2B5EF4-FFF2-40B4-BE49-F238E27FC236}">
                      <a16:creationId xmlns:a16="http://schemas.microsoft.com/office/drawing/2014/main" id="{3DFE7724-BD6D-468C-B0A0-345C1D581F46}"/>
                    </a:ext>
                  </a:extLst>
                </p:cNvPr>
                <p:cNvGrpSpPr>
                  <a:grpSpLocks/>
                </p:cNvGrpSpPr>
                <p:nvPr/>
              </p:nvGrpSpPr>
              <p:grpSpPr bwMode="auto">
                <a:xfrm>
                  <a:off x="3024" y="732"/>
                  <a:ext cx="252" cy="1368"/>
                  <a:chOff x="3168" y="1008"/>
                  <a:chExt cx="484" cy="2448"/>
                </a:xfrm>
              </p:grpSpPr>
              <p:grpSp>
                <p:nvGrpSpPr>
                  <p:cNvPr id="152" name="Group 73">
                    <a:extLst>
                      <a:ext uri="{FF2B5EF4-FFF2-40B4-BE49-F238E27FC236}">
                        <a16:creationId xmlns:a16="http://schemas.microsoft.com/office/drawing/2014/main" id="{40C8B36B-BD87-4B7C-9911-A70269BFDE4E}"/>
                      </a:ext>
                    </a:extLst>
                  </p:cNvPr>
                  <p:cNvGrpSpPr>
                    <a:grpSpLocks/>
                  </p:cNvGrpSpPr>
                  <p:nvPr/>
                </p:nvGrpSpPr>
                <p:grpSpPr bwMode="auto">
                  <a:xfrm>
                    <a:off x="3168" y="1008"/>
                    <a:ext cx="484" cy="2448"/>
                    <a:chOff x="2256" y="864"/>
                    <a:chExt cx="532" cy="2448"/>
                  </a:xfrm>
                </p:grpSpPr>
                <p:sp>
                  <p:nvSpPr>
                    <p:cNvPr id="155" name="Freeform 74">
                      <a:extLst>
                        <a:ext uri="{FF2B5EF4-FFF2-40B4-BE49-F238E27FC236}">
                          <a16:creationId xmlns:a16="http://schemas.microsoft.com/office/drawing/2014/main" id="{E9E44977-BC51-469E-AEFE-CC6B5CFD4C8A}"/>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1184487864 w 1153"/>
                        <a:gd name="T43" fmla="*/ 2147483646 h 204"/>
                        <a:gd name="T44" fmla="*/ 557889913 w 1153"/>
                        <a:gd name="T45" fmla="*/ 2147483646 h 204"/>
                        <a:gd name="T46" fmla="*/ 0 w 1153"/>
                        <a:gd name="T47" fmla="*/ 2147483646 h 204"/>
                        <a:gd name="T48" fmla="*/ 2128127511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6" name="Freeform 75">
                      <a:extLst>
                        <a:ext uri="{FF2B5EF4-FFF2-40B4-BE49-F238E27FC236}">
                          <a16:creationId xmlns:a16="http://schemas.microsoft.com/office/drawing/2014/main" id="{B8B4CA9B-082D-4FD5-BE76-CC415307B92B}"/>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53" name="Freeform 76">
                    <a:extLst>
                      <a:ext uri="{FF2B5EF4-FFF2-40B4-BE49-F238E27FC236}">
                        <a16:creationId xmlns:a16="http://schemas.microsoft.com/office/drawing/2014/main" id="{45090C66-169B-46F1-8044-95F0F8C7A8E8}"/>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4" name="Freeform 77">
                    <a:extLst>
                      <a:ext uri="{FF2B5EF4-FFF2-40B4-BE49-F238E27FC236}">
                        <a16:creationId xmlns:a16="http://schemas.microsoft.com/office/drawing/2014/main" id="{61233AA5-29D3-4CB3-9F1C-1E9F0E741B2C}"/>
                      </a:ext>
                    </a:extLst>
                  </p:cNvPr>
                  <p:cNvSpPr>
                    <a:spLocks/>
                  </p:cNvSpPr>
                  <p:nvPr/>
                </p:nvSpPr>
                <p:spPr bwMode="auto">
                  <a:xfrm rot="16173530" flipH="1">
                    <a:off x="3167" y="1271"/>
                    <a:ext cx="289" cy="47"/>
                  </a:xfrm>
                  <a:custGeom>
                    <a:avLst/>
                    <a:gdLst>
                      <a:gd name="T0" fmla="*/ 0 w 293"/>
                      <a:gd name="T1" fmla="*/ 114639 h 33"/>
                      <a:gd name="T2" fmla="*/ 0 w 293"/>
                      <a:gd name="T3" fmla="*/ 111517 h 33"/>
                      <a:gd name="T4" fmla="*/ 80 w 293"/>
                      <a:gd name="T5" fmla="*/ 31638 h 33"/>
                      <a:gd name="T6" fmla="*/ 97 w 293"/>
                      <a:gd name="T7" fmla="*/ 15597 h 33"/>
                      <a:gd name="T8" fmla="*/ 109 w 293"/>
                      <a:gd name="T9" fmla="*/ 15597 h 33"/>
                      <a:gd name="T10" fmla="*/ 129 w 293"/>
                      <a:gd name="T11" fmla="*/ 0 h 33"/>
                      <a:gd name="T12" fmla="*/ 141 w 293"/>
                      <a:gd name="T13" fmla="*/ 0 h 33"/>
                      <a:gd name="T14" fmla="*/ 157 w 293"/>
                      <a:gd name="T15" fmla="*/ 15597 h 33"/>
                      <a:gd name="T16" fmla="*/ 170 w 293"/>
                      <a:gd name="T17" fmla="*/ 22214 h 33"/>
                      <a:gd name="T18" fmla="*/ 181 w 293"/>
                      <a:gd name="T19" fmla="*/ 31638 h 33"/>
                      <a:gd name="T20" fmla="*/ 190 w 293"/>
                      <a:gd name="T21" fmla="*/ 47020 h 33"/>
                      <a:gd name="T22" fmla="*/ 198 w 293"/>
                      <a:gd name="T23" fmla="*/ 64176 h 33"/>
                      <a:gd name="T24" fmla="*/ 204 w 293"/>
                      <a:gd name="T25" fmla="*/ 80491 h 33"/>
                      <a:gd name="T26" fmla="*/ 207 w 293"/>
                      <a:gd name="T27" fmla="*/ 95379 h 33"/>
                      <a:gd name="T28" fmla="*/ 208 w 293"/>
                      <a:gd name="T29" fmla="*/ 114639 h 33"/>
                      <a:gd name="T30" fmla="*/ 207 w 293"/>
                      <a:gd name="T31" fmla="*/ 130179 h 33"/>
                      <a:gd name="T32" fmla="*/ 204 w 293"/>
                      <a:gd name="T33" fmla="*/ 150802 h 33"/>
                      <a:gd name="T34" fmla="*/ 198 w 293"/>
                      <a:gd name="T35" fmla="*/ 163274 h 33"/>
                      <a:gd name="T36" fmla="*/ 190 w 293"/>
                      <a:gd name="T37" fmla="*/ 185406 h 33"/>
                      <a:gd name="T38" fmla="*/ 181 w 293"/>
                      <a:gd name="T39" fmla="*/ 197410 h 33"/>
                      <a:gd name="T40" fmla="*/ 170 w 293"/>
                      <a:gd name="T41" fmla="*/ 208775 h 33"/>
                      <a:gd name="T42" fmla="*/ 157 w 293"/>
                      <a:gd name="T43" fmla="*/ 224955 h 33"/>
                      <a:gd name="T44" fmla="*/ 141 w 293"/>
                      <a:gd name="T45" fmla="*/ 226208 h 33"/>
                      <a:gd name="T46" fmla="*/ 130 w 293"/>
                      <a:gd name="T47" fmla="*/ 226208 h 33"/>
                      <a:gd name="T48" fmla="*/ 109 w 293"/>
                      <a:gd name="T49" fmla="*/ 226208 h 33"/>
                      <a:gd name="T50" fmla="*/ 97 w 293"/>
                      <a:gd name="T51" fmla="*/ 224955 h 33"/>
                      <a:gd name="T52" fmla="*/ 80 w 293"/>
                      <a:gd name="T53" fmla="*/ 197410 h 33"/>
                      <a:gd name="T54" fmla="*/ 0 w 293"/>
                      <a:gd name="T55" fmla="*/ 114639 h 33"/>
                      <a:gd name="T56" fmla="*/ 0 w 293"/>
                      <a:gd name="T57" fmla="*/ 11463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1" name="Line 78">
                  <a:extLst>
                    <a:ext uri="{FF2B5EF4-FFF2-40B4-BE49-F238E27FC236}">
                      <a16:creationId xmlns:a16="http://schemas.microsoft.com/office/drawing/2014/main" id="{BD36E289-08CC-497F-BBC5-35A5A7F17F0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8" name="AutoShape 79">
                <a:extLst>
                  <a:ext uri="{FF2B5EF4-FFF2-40B4-BE49-F238E27FC236}">
                    <a16:creationId xmlns:a16="http://schemas.microsoft.com/office/drawing/2014/main" id="{51832D3F-D12E-4D1E-996D-FF4D52B4D4F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49" name="Line 80">
                <a:extLst>
                  <a:ext uri="{FF2B5EF4-FFF2-40B4-BE49-F238E27FC236}">
                    <a16:creationId xmlns:a16="http://schemas.microsoft.com/office/drawing/2014/main" id="{AC61E106-ABAC-4DE9-98CA-7D5D6CA6F4A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7" name="AutoShape 81">
              <a:extLst>
                <a:ext uri="{FF2B5EF4-FFF2-40B4-BE49-F238E27FC236}">
                  <a16:creationId xmlns:a16="http://schemas.microsoft.com/office/drawing/2014/main" id="{55E095E8-8452-45C4-9185-32B040B2F189}"/>
                </a:ext>
              </a:extLst>
            </p:cNvPr>
            <p:cNvSpPr>
              <a:spLocks noChangeArrowheads="1"/>
            </p:cNvSpPr>
            <p:nvPr/>
          </p:nvSpPr>
          <p:spPr bwMode="auto">
            <a:xfrm rot="10800000" flipH="1">
              <a:off x="3662028" y="924754"/>
              <a:ext cx="601447" cy="226194"/>
            </a:xfrm>
            <a:prstGeom prst="rightArrow">
              <a:avLst>
                <a:gd name="adj1" fmla="val 50000"/>
                <a:gd name="adj2" fmla="val 64300"/>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grpSp>
        <p:nvGrpSpPr>
          <p:cNvPr id="167" name="Group 254">
            <a:extLst>
              <a:ext uri="{FF2B5EF4-FFF2-40B4-BE49-F238E27FC236}">
                <a16:creationId xmlns:a16="http://schemas.microsoft.com/office/drawing/2014/main" id="{65CB3AAA-170D-4DB8-B25F-4D92FC5ED3B7}"/>
              </a:ext>
            </a:extLst>
          </p:cNvPr>
          <p:cNvGrpSpPr>
            <a:grpSpLocks/>
          </p:cNvGrpSpPr>
          <p:nvPr/>
        </p:nvGrpSpPr>
        <p:grpSpPr bwMode="auto">
          <a:xfrm rot="10986561" flipV="1">
            <a:off x="1786526" y="3953075"/>
            <a:ext cx="769938" cy="292100"/>
            <a:chOff x="4875" y="7237"/>
            <a:chExt cx="4230" cy="1883"/>
          </a:xfrm>
        </p:grpSpPr>
        <p:sp>
          <p:nvSpPr>
            <p:cNvPr id="168" name="Arc 255">
              <a:extLst>
                <a:ext uri="{FF2B5EF4-FFF2-40B4-BE49-F238E27FC236}">
                  <a16:creationId xmlns:a16="http://schemas.microsoft.com/office/drawing/2014/main" id="{C3A72CB8-717F-43CB-A6FB-280F07E7B124}"/>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9" name="AutoShape 256">
              <a:extLst>
                <a:ext uri="{FF2B5EF4-FFF2-40B4-BE49-F238E27FC236}">
                  <a16:creationId xmlns:a16="http://schemas.microsoft.com/office/drawing/2014/main" id="{D218746C-FB70-42EC-9894-DE921F0B2700}"/>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pic>
        <p:nvPicPr>
          <p:cNvPr id="171" name="Picture 1097" descr="messerflugflieger2">
            <a:extLst>
              <a:ext uri="{FF2B5EF4-FFF2-40B4-BE49-F238E27FC236}">
                <a16:creationId xmlns:a16="http://schemas.microsoft.com/office/drawing/2014/main" id="{3671FC93-772C-4CE7-98EE-865A729200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440727">
            <a:off x="1232825" y="1152672"/>
            <a:ext cx="1203325" cy="1423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2" name="Group 254">
            <a:extLst>
              <a:ext uri="{FF2B5EF4-FFF2-40B4-BE49-F238E27FC236}">
                <a16:creationId xmlns:a16="http://schemas.microsoft.com/office/drawing/2014/main" id="{7564002A-E9F6-4FF1-9061-7E2256DA9A4A}"/>
              </a:ext>
            </a:extLst>
          </p:cNvPr>
          <p:cNvGrpSpPr>
            <a:grpSpLocks/>
          </p:cNvGrpSpPr>
          <p:nvPr/>
        </p:nvGrpSpPr>
        <p:grpSpPr bwMode="auto">
          <a:xfrm rot="10089111" flipH="1" flipV="1">
            <a:off x="1513933" y="1561326"/>
            <a:ext cx="769938" cy="292100"/>
            <a:chOff x="4875" y="7237"/>
            <a:chExt cx="4230" cy="1883"/>
          </a:xfrm>
        </p:grpSpPr>
        <p:sp>
          <p:nvSpPr>
            <p:cNvPr id="173" name="Arc 255">
              <a:extLst>
                <a:ext uri="{FF2B5EF4-FFF2-40B4-BE49-F238E27FC236}">
                  <a16:creationId xmlns:a16="http://schemas.microsoft.com/office/drawing/2014/main" id="{6FAEB85E-0DBC-4403-912C-CDED7F313919}"/>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4" name="AutoShape 256">
              <a:extLst>
                <a:ext uri="{FF2B5EF4-FFF2-40B4-BE49-F238E27FC236}">
                  <a16:creationId xmlns:a16="http://schemas.microsoft.com/office/drawing/2014/main" id="{DD2EC4D9-04A9-4999-AA5D-8D4F7422CE44}"/>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3" name="Group 4">
            <a:extLst>
              <a:ext uri="{FF2B5EF4-FFF2-40B4-BE49-F238E27FC236}">
                <a16:creationId xmlns:a16="http://schemas.microsoft.com/office/drawing/2014/main" id="{9B6E0FAE-C74A-4291-9D85-ED00734E3482}"/>
              </a:ext>
            </a:extLst>
          </p:cNvPr>
          <p:cNvGrpSpPr>
            <a:grpSpLocks noChangeAspect="1"/>
          </p:cNvGrpSpPr>
          <p:nvPr/>
        </p:nvGrpSpPr>
        <p:grpSpPr bwMode="auto">
          <a:xfrm>
            <a:off x="1038225" y="1981200"/>
            <a:ext cx="1203325" cy="1423988"/>
            <a:chOff x="654" y="1248"/>
            <a:chExt cx="758" cy="897"/>
          </a:xfrm>
        </p:grpSpPr>
        <p:sp>
          <p:nvSpPr>
            <p:cNvPr id="4" name="AutoShape 3">
              <a:extLst>
                <a:ext uri="{FF2B5EF4-FFF2-40B4-BE49-F238E27FC236}">
                  <a16:creationId xmlns:a16="http://schemas.microsoft.com/office/drawing/2014/main" id="{928C7C90-38A1-45CA-ABB3-2E1DB2E61B3F}"/>
                </a:ext>
              </a:extLst>
            </p:cNvPr>
            <p:cNvSpPr>
              <a:spLocks noChangeAspect="1" noChangeArrowheads="1" noTextEdit="1"/>
            </p:cNvSpPr>
            <p:nvPr/>
          </p:nvSpPr>
          <p:spPr bwMode="auto">
            <a:xfrm>
              <a:off x="654" y="1248"/>
              <a:ext cx="758" cy="8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de-DE"/>
            </a:p>
          </p:txBody>
        </p:sp>
        <p:sp>
          <p:nvSpPr>
            <p:cNvPr id="5" name="Freeform 5">
              <a:extLst>
                <a:ext uri="{FF2B5EF4-FFF2-40B4-BE49-F238E27FC236}">
                  <a16:creationId xmlns:a16="http://schemas.microsoft.com/office/drawing/2014/main" id="{CD285E0F-9D6F-4684-8ED4-D5F93B73201E}"/>
                </a:ext>
              </a:extLst>
            </p:cNvPr>
            <p:cNvSpPr>
              <a:spLocks/>
            </p:cNvSpPr>
            <p:nvPr/>
          </p:nvSpPr>
          <p:spPr bwMode="auto">
            <a:xfrm>
              <a:off x="968" y="1547"/>
              <a:ext cx="27" cy="284"/>
            </a:xfrm>
            <a:custGeom>
              <a:avLst/>
              <a:gdLst>
                <a:gd name="T0" fmla="*/ 27 w 27"/>
                <a:gd name="T1" fmla="*/ 117 h 284"/>
                <a:gd name="T2" fmla="*/ 27 w 27"/>
                <a:gd name="T3" fmla="*/ 130 h 284"/>
                <a:gd name="T4" fmla="*/ 27 w 27"/>
                <a:gd name="T5" fmla="*/ 150 h 284"/>
                <a:gd name="T6" fmla="*/ 23 w 27"/>
                <a:gd name="T7" fmla="*/ 194 h 284"/>
                <a:gd name="T8" fmla="*/ 21 w 27"/>
                <a:gd name="T9" fmla="*/ 220 h 284"/>
                <a:gd name="T10" fmla="*/ 19 w 27"/>
                <a:gd name="T11" fmla="*/ 234 h 284"/>
                <a:gd name="T12" fmla="*/ 19 w 27"/>
                <a:gd name="T13" fmla="*/ 245 h 284"/>
                <a:gd name="T14" fmla="*/ 17 w 27"/>
                <a:gd name="T15" fmla="*/ 257 h 284"/>
                <a:gd name="T16" fmla="*/ 15 w 27"/>
                <a:gd name="T17" fmla="*/ 265 h 284"/>
                <a:gd name="T18" fmla="*/ 15 w 27"/>
                <a:gd name="T19" fmla="*/ 272 h 284"/>
                <a:gd name="T20" fmla="*/ 13 w 27"/>
                <a:gd name="T21" fmla="*/ 278 h 284"/>
                <a:gd name="T22" fmla="*/ 11 w 27"/>
                <a:gd name="T23" fmla="*/ 282 h 284"/>
                <a:gd name="T24" fmla="*/ 9 w 27"/>
                <a:gd name="T25" fmla="*/ 284 h 284"/>
                <a:gd name="T26" fmla="*/ 9 w 27"/>
                <a:gd name="T27" fmla="*/ 282 h 284"/>
                <a:gd name="T28" fmla="*/ 8 w 27"/>
                <a:gd name="T29" fmla="*/ 278 h 284"/>
                <a:gd name="T30" fmla="*/ 8 w 27"/>
                <a:gd name="T31" fmla="*/ 272 h 284"/>
                <a:gd name="T32" fmla="*/ 6 w 27"/>
                <a:gd name="T33" fmla="*/ 265 h 284"/>
                <a:gd name="T34" fmla="*/ 6 w 27"/>
                <a:gd name="T35" fmla="*/ 255 h 284"/>
                <a:gd name="T36" fmla="*/ 4 w 27"/>
                <a:gd name="T37" fmla="*/ 245 h 284"/>
                <a:gd name="T38" fmla="*/ 4 w 27"/>
                <a:gd name="T39" fmla="*/ 232 h 284"/>
                <a:gd name="T40" fmla="*/ 2 w 27"/>
                <a:gd name="T41" fmla="*/ 220 h 284"/>
                <a:gd name="T42" fmla="*/ 2 w 27"/>
                <a:gd name="T43" fmla="*/ 192 h 284"/>
                <a:gd name="T44" fmla="*/ 0 w 27"/>
                <a:gd name="T45" fmla="*/ 150 h 284"/>
                <a:gd name="T46" fmla="*/ 0 w 27"/>
                <a:gd name="T47" fmla="*/ 109 h 284"/>
                <a:gd name="T48" fmla="*/ 0 w 27"/>
                <a:gd name="T49" fmla="*/ 88 h 284"/>
                <a:gd name="T50" fmla="*/ 2 w 27"/>
                <a:gd name="T51" fmla="*/ 67 h 284"/>
                <a:gd name="T52" fmla="*/ 2 w 27"/>
                <a:gd name="T53" fmla="*/ 48 h 284"/>
                <a:gd name="T54" fmla="*/ 4 w 27"/>
                <a:gd name="T55" fmla="*/ 33 h 284"/>
                <a:gd name="T56" fmla="*/ 6 w 27"/>
                <a:gd name="T57" fmla="*/ 21 h 284"/>
                <a:gd name="T58" fmla="*/ 8 w 27"/>
                <a:gd name="T59" fmla="*/ 15 h 284"/>
                <a:gd name="T60" fmla="*/ 8 w 27"/>
                <a:gd name="T61" fmla="*/ 10 h 284"/>
                <a:gd name="T62" fmla="*/ 9 w 27"/>
                <a:gd name="T63" fmla="*/ 6 h 284"/>
                <a:gd name="T64" fmla="*/ 11 w 27"/>
                <a:gd name="T65" fmla="*/ 4 h 284"/>
                <a:gd name="T66" fmla="*/ 11 w 27"/>
                <a:gd name="T67" fmla="*/ 2 h 284"/>
                <a:gd name="T68" fmla="*/ 13 w 27"/>
                <a:gd name="T69" fmla="*/ 0 h 284"/>
                <a:gd name="T70" fmla="*/ 13 w 27"/>
                <a:gd name="T71" fmla="*/ 0 h 284"/>
                <a:gd name="T72" fmla="*/ 15 w 27"/>
                <a:gd name="T73" fmla="*/ 2 h 284"/>
                <a:gd name="T74" fmla="*/ 17 w 27"/>
                <a:gd name="T75" fmla="*/ 4 h 284"/>
                <a:gd name="T76" fmla="*/ 17 w 27"/>
                <a:gd name="T77" fmla="*/ 6 h 284"/>
                <a:gd name="T78" fmla="*/ 19 w 27"/>
                <a:gd name="T79" fmla="*/ 12 h 284"/>
                <a:gd name="T80" fmla="*/ 21 w 27"/>
                <a:gd name="T81" fmla="*/ 15 h 284"/>
                <a:gd name="T82" fmla="*/ 21 w 27"/>
                <a:gd name="T83" fmla="*/ 21 h 284"/>
                <a:gd name="T84" fmla="*/ 23 w 27"/>
                <a:gd name="T85" fmla="*/ 33 h 284"/>
                <a:gd name="T86" fmla="*/ 25 w 27"/>
                <a:gd name="T87" fmla="*/ 50 h 284"/>
                <a:gd name="T88" fmla="*/ 27 w 27"/>
                <a:gd name="T89" fmla="*/ 69 h 284"/>
                <a:gd name="T90" fmla="*/ 27 w 27"/>
                <a:gd name="T91" fmla="*/ 88 h 284"/>
                <a:gd name="T92" fmla="*/ 27 w 27"/>
                <a:gd name="T93" fmla="*/ 111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 h="284">
                  <a:moveTo>
                    <a:pt x="27" y="111"/>
                  </a:moveTo>
                  <a:lnTo>
                    <a:pt x="27" y="117"/>
                  </a:lnTo>
                  <a:lnTo>
                    <a:pt x="27" y="125"/>
                  </a:lnTo>
                  <a:lnTo>
                    <a:pt x="27" y="130"/>
                  </a:lnTo>
                  <a:lnTo>
                    <a:pt x="27" y="136"/>
                  </a:lnTo>
                  <a:lnTo>
                    <a:pt x="27" y="150"/>
                  </a:lnTo>
                  <a:lnTo>
                    <a:pt x="25" y="165"/>
                  </a:lnTo>
                  <a:lnTo>
                    <a:pt x="23" y="194"/>
                  </a:lnTo>
                  <a:lnTo>
                    <a:pt x="23" y="207"/>
                  </a:lnTo>
                  <a:lnTo>
                    <a:pt x="21" y="220"/>
                  </a:lnTo>
                  <a:lnTo>
                    <a:pt x="21" y="228"/>
                  </a:lnTo>
                  <a:lnTo>
                    <a:pt x="19" y="234"/>
                  </a:lnTo>
                  <a:lnTo>
                    <a:pt x="19" y="240"/>
                  </a:lnTo>
                  <a:lnTo>
                    <a:pt x="19" y="245"/>
                  </a:lnTo>
                  <a:lnTo>
                    <a:pt x="17" y="251"/>
                  </a:lnTo>
                  <a:lnTo>
                    <a:pt x="17" y="257"/>
                  </a:lnTo>
                  <a:lnTo>
                    <a:pt x="17" y="261"/>
                  </a:lnTo>
                  <a:lnTo>
                    <a:pt x="15" y="265"/>
                  </a:lnTo>
                  <a:lnTo>
                    <a:pt x="15" y="270"/>
                  </a:lnTo>
                  <a:lnTo>
                    <a:pt x="15" y="272"/>
                  </a:lnTo>
                  <a:lnTo>
                    <a:pt x="13" y="276"/>
                  </a:lnTo>
                  <a:lnTo>
                    <a:pt x="13" y="278"/>
                  </a:lnTo>
                  <a:lnTo>
                    <a:pt x="11" y="280"/>
                  </a:lnTo>
                  <a:lnTo>
                    <a:pt x="11" y="282"/>
                  </a:lnTo>
                  <a:lnTo>
                    <a:pt x="11" y="284"/>
                  </a:lnTo>
                  <a:lnTo>
                    <a:pt x="9" y="284"/>
                  </a:lnTo>
                  <a:lnTo>
                    <a:pt x="9" y="284"/>
                  </a:lnTo>
                  <a:lnTo>
                    <a:pt x="9" y="282"/>
                  </a:lnTo>
                  <a:lnTo>
                    <a:pt x="9" y="280"/>
                  </a:lnTo>
                  <a:lnTo>
                    <a:pt x="8" y="278"/>
                  </a:lnTo>
                  <a:lnTo>
                    <a:pt x="8" y="276"/>
                  </a:lnTo>
                  <a:lnTo>
                    <a:pt x="8" y="272"/>
                  </a:lnTo>
                  <a:lnTo>
                    <a:pt x="6" y="268"/>
                  </a:lnTo>
                  <a:lnTo>
                    <a:pt x="6" y="265"/>
                  </a:lnTo>
                  <a:lnTo>
                    <a:pt x="6" y="261"/>
                  </a:lnTo>
                  <a:lnTo>
                    <a:pt x="6" y="255"/>
                  </a:lnTo>
                  <a:lnTo>
                    <a:pt x="4" y="251"/>
                  </a:lnTo>
                  <a:lnTo>
                    <a:pt x="4" y="245"/>
                  </a:lnTo>
                  <a:lnTo>
                    <a:pt x="4" y="240"/>
                  </a:lnTo>
                  <a:lnTo>
                    <a:pt x="4" y="232"/>
                  </a:lnTo>
                  <a:lnTo>
                    <a:pt x="2" y="226"/>
                  </a:lnTo>
                  <a:lnTo>
                    <a:pt x="2" y="220"/>
                  </a:lnTo>
                  <a:lnTo>
                    <a:pt x="2" y="205"/>
                  </a:lnTo>
                  <a:lnTo>
                    <a:pt x="2" y="192"/>
                  </a:lnTo>
                  <a:lnTo>
                    <a:pt x="0" y="163"/>
                  </a:lnTo>
                  <a:lnTo>
                    <a:pt x="0" y="150"/>
                  </a:lnTo>
                  <a:lnTo>
                    <a:pt x="0" y="134"/>
                  </a:lnTo>
                  <a:lnTo>
                    <a:pt x="0" y="109"/>
                  </a:lnTo>
                  <a:lnTo>
                    <a:pt x="0" y="98"/>
                  </a:lnTo>
                  <a:lnTo>
                    <a:pt x="0" y="88"/>
                  </a:lnTo>
                  <a:lnTo>
                    <a:pt x="0" y="77"/>
                  </a:lnTo>
                  <a:lnTo>
                    <a:pt x="2" y="67"/>
                  </a:lnTo>
                  <a:lnTo>
                    <a:pt x="2" y="58"/>
                  </a:lnTo>
                  <a:lnTo>
                    <a:pt x="2" y="48"/>
                  </a:lnTo>
                  <a:lnTo>
                    <a:pt x="4" y="40"/>
                  </a:lnTo>
                  <a:lnTo>
                    <a:pt x="4" y="33"/>
                  </a:lnTo>
                  <a:lnTo>
                    <a:pt x="6" y="25"/>
                  </a:lnTo>
                  <a:lnTo>
                    <a:pt x="6" y="21"/>
                  </a:lnTo>
                  <a:lnTo>
                    <a:pt x="6" y="19"/>
                  </a:lnTo>
                  <a:lnTo>
                    <a:pt x="8" y="15"/>
                  </a:lnTo>
                  <a:lnTo>
                    <a:pt x="8" y="13"/>
                  </a:lnTo>
                  <a:lnTo>
                    <a:pt x="8" y="10"/>
                  </a:lnTo>
                  <a:lnTo>
                    <a:pt x="9" y="8"/>
                  </a:lnTo>
                  <a:lnTo>
                    <a:pt x="9" y="6"/>
                  </a:lnTo>
                  <a:lnTo>
                    <a:pt x="9" y="4"/>
                  </a:lnTo>
                  <a:lnTo>
                    <a:pt x="11" y="4"/>
                  </a:lnTo>
                  <a:lnTo>
                    <a:pt x="11" y="2"/>
                  </a:lnTo>
                  <a:lnTo>
                    <a:pt x="11" y="2"/>
                  </a:lnTo>
                  <a:lnTo>
                    <a:pt x="11" y="0"/>
                  </a:lnTo>
                  <a:lnTo>
                    <a:pt x="13" y="0"/>
                  </a:lnTo>
                  <a:lnTo>
                    <a:pt x="13" y="0"/>
                  </a:lnTo>
                  <a:lnTo>
                    <a:pt x="13" y="0"/>
                  </a:lnTo>
                  <a:lnTo>
                    <a:pt x="15" y="0"/>
                  </a:lnTo>
                  <a:lnTo>
                    <a:pt x="15" y="2"/>
                  </a:lnTo>
                  <a:lnTo>
                    <a:pt x="15" y="2"/>
                  </a:lnTo>
                  <a:lnTo>
                    <a:pt x="17" y="4"/>
                  </a:lnTo>
                  <a:lnTo>
                    <a:pt x="17" y="6"/>
                  </a:lnTo>
                  <a:lnTo>
                    <a:pt x="17" y="6"/>
                  </a:lnTo>
                  <a:lnTo>
                    <a:pt x="19" y="10"/>
                  </a:lnTo>
                  <a:lnTo>
                    <a:pt x="19" y="12"/>
                  </a:lnTo>
                  <a:lnTo>
                    <a:pt x="19" y="13"/>
                  </a:lnTo>
                  <a:lnTo>
                    <a:pt x="21" y="15"/>
                  </a:lnTo>
                  <a:lnTo>
                    <a:pt x="21" y="19"/>
                  </a:lnTo>
                  <a:lnTo>
                    <a:pt x="21" y="21"/>
                  </a:lnTo>
                  <a:lnTo>
                    <a:pt x="23" y="25"/>
                  </a:lnTo>
                  <a:lnTo>
                    <a:pt x="23" y="33"/>
                  </a:lnTo>
                  <a:lnTo>
                    <a:pt x="25" y="40"/>
                  </a:lnTo>
                  <a:lnTo>
                    <a:pt x="25" y="50"/>
                  </a:lnTo>
                  <a:lnTo>
                    <a:pt x="25" y="58"/>
                  </a:lnTo>
                  <a:lnTo>
                    <a:pt x="27" y="69"/>
                  </a:lnTo>
                  <a:lnTo>
                    <a:pt x="27" y="79"/>
                  </a:lnTo>
                  <a:lnTo>
                    <a:pt x="27" y="88"/>
                  </a:lnTo>
                  <a:lnTo>
                    <a:pt x="27" y="100"/>
                  </a:lnTo>
                  <a:lnTo>
                    <a:pt x="27" y="111"/>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6" name="Freeform 6">
              <a:extLst>
                <a:ext uri="{FF2B5EF4-FFF2-40B4-BE49-F238E27FC236}">
                  <a16:creationId xmlns:a16="http://schemas.microsoft.com/office/drawing/2014/main" id="{BFEDBE3A-8322-4A6C-A020-D45E03416FD7}"/>
                </a:ext>
              </a:extLst>
            </p:cNvPr>
            <p:cNvSpPr>
              <a:spLocks/>
            </p:cNvSpPr>
            <p:nvPr/>
          </p:nvSpPr>
          <p:spPr bwMode="auto">
            <a:xfrm>
              <a:off x="828" y="1601"/>
              <a:ext cx="144" cy="67"/>
            </a:xfrm>
            <a:custGeom>
              <a:avLst/>
              <a:gdLst>
                <a:gd name="T0" fmla="*/ 144 w 144"/>
                <a:gd name="T1" fmla="*/ 0 h 67"/>
                <a:gd name="T2" fmla="*/ 144 w 144"/>
                <a:gd name="T3" fmla="*/ 2 h 67"/>
                <a:gd name="T4" fmla="*/ 144 w 144"/>
                <a:gd name="T5" fmla="*/ 2 h 67"/>
                <a:gd name="T6" fmla="*/ 142 w 144"/>
                <a:gd name="T7" fmla="*/ 4 h 67"/>
                <a:gd name="T8" fmla="*/ 142 w 144"/>
                <a:gd name="T9" fmla="*/ 5 h 67"/>
                <a:gd name="T10" fmla="*/ 142 w 144"/>
                <a:gd name="T11" fmla="*/ 7 h 67"/>
                <a:gd name="T12" fmla="*/ 142 w 144"/>
                <a:gd name="T13" fmla="*/ 11 h 67"/>
                <a:gd name="T14" fmla="*/ 142 w 144"/>
                <a:gd name="T15" fmla="*/ 15 h 67"/>
                <a:gd name="T16" fmla="*/ 142 w 144"/>
                <a:gd name="T17" fmla="*/ 21 h 67"/>
                <a:gd name="T18" fmla="*/ 140 w 144"/>
                <a:gd name="T19" fmla="*/ 27 h 67"/>
                <a:gd name="T20" fmla="*/ 140 w 144"/>
                <a:gd name="T21" fmla="*/ 32 h 67"/>
                <a:gd name="T22" fmla="*/ 140 w 144"/>
                <a:gd name="T23" fmla="*/ 40 h 67"/>
                <a:gd name="T24" fmla="*/ 140 w 144"/>
                <a:gd name="T25" fmla="*/ 46 h 67"/>
                <a:gd name="T26" fmla="*/ 140 w 144"/>
                <a:gd name="T27" fmla="*/ 51 h 67"/>
                <a:gd name="T28" fmla="*/ 140 w 144"/>
                <a:gd name="T29" fmla="*/ 57 h 67"/>
                <a:gd name="T30" fmla="*/ 140 w 144"/>
                <a:gd name="T31" fmla="*/ 59 h 67"/>
                <a:gd name="T32" fmla="*/ 140 w 144"/>
                <a:gd name="T33" fmla="*/ 61 h 67"/>
                <a:gd name="T34" fmla="*/ 140 w 144"/>
                <a:gd name="T35" fmla="*/ 63 h 67"/>
                <a:gd name="T36" fmla="*/ 140 w 144"/>
                <a:gd name="T37" fmla="*/ 65 h 67"/>
                <a:gd name="T38" fmla="*/ 140 w 144"/>
                <a:gd name="T39" fmla="*/ 65 h 67"/>
                <a:gd name="T40" fmla="*/ 140 w 144"/>
                <a:gd name="T41" fmla="*/ 67 h 67"/>
                <a:gd name="T42" fmla="*/ 138 w 144"/>
                <a:gd name="T43" fmla="*/ 67 h 67"/>
                <a:gd name="T44" fmla="*/ 138 w 144"/>
                <a:gd name="T45" fmla="*/ 67 h 67"/>
                <a:gd name="T46" fmla="*/ 0 w 144"/>
                <a:gd name="T47" fmla="*/ 67 h 67"/>
                <a:gd name="T48" fmla="*/ 2 w 144"/>
                <a:gd name="T49" fmla="*/ 36 h 67"/>
                <a:gd name="T50" fmla="*/ 144 w 144"/>
                <a:gd name="T5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67">
                  <a:moveTo>
                    <a:pt x="144" y="0"/>
                  </a:moveTo>
                  <a:lnTo>
                    <a:pt x="144" y="2"/>
                  </a:lnTo>
                  <a:lnTo>
                    <a:pt x="144" y="2"/>
                  </a:lnTo>
                  <a:lnTo>
                    <a:pt x="142" y="4"/>
                  </a:lnTo>
                  <a:lnTo>
                    <a:pt x="142" y="5"/>
                  </a:lnTo>
                  <a:lnTo>
                    <a:pt x="142" y="7"/>
                  </a:lnTo>
                  <a:lnTo>
                    <a:pt x="142" y="11"/>
                  </a:lnTo>
                  <a:lnTo>
                    <a:pt x="142" y="15"/>
                  </a:lnTo>
                  <a:lnTo>
                    <a:pt x="142" y="21"/>
                  </a:lnTo>
                  <a:lnTo>
                    <a:pt x="140" y="27"/>
                  </a:lnTo>
                  <a:lnTo>
                    <a:pt x="140" y="32"/>
                  </a:lnTo>
                  <a:lnTo>
                    <a:pt x="140" y="40"/>
                  </a:lnTo>
                  <a:lnTo>
                    <a:pt x="140" y="46"/>
                  </a:lnTo>
                  <a:lnTo>
                    <a:pt x="140" y="51"/>
                  </a:lnTo>
                  <a:lnTo>
                    <a:pt x="140" y="57"/>
                  </a:lnTo>
                  <a:lnTo>
                    <a:pt x="140" y="59"/>
                  </a:lnTo>
                  <a:lnTo>
                    <a:pt x="140" y="61"/>
                  </a:lnTo>
                  <a:lnTo>
                    <a:pt x="140" y="63"/>
                  </a:lnTo>
                  <a:lnTo>
                    <a:pt x="140" y="65"/>
                  </a:lnTo>
                  <a:lnTo>
                    <a:pt x="140" y="65"/>
                  </a:lnTo>
                  <a:lnTo>
                    <a:pt x="140" y="67"/>
                  </a:lnTo>
                  <a:lnTo>
                    <a:pt x="138" y="67"/>
                  </a:lnTo>
                  <a:lnTo>
                    <a:pt x="138" y="67"/>
                  </a:lnTo>
                  <a:lnTo>
                    <a:pt x="0" y="67"/>
                  </a:lnTo>
                  <a:lnTo>
                    <a:pt x="2" y="36"/>
                  </a:lnTo>
                  <a:lnTo>
                    <a:pt x="144"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7" name="Freeform 7">
              <a:extLst>
                <a:ext uri="{FF2B5EF4-FFF2-40B4-BE49-F238E27FC236}">
                  <a16:creationId xmlns:a16="http://schemas.microsoft.com/office/drawing/2014/main" id="{66DADBE9-91DF-4DC5-8877-E689C283334B}"/>
                </a:ext>
              </a:extLst>
            </p:cNvPr>
            <p:cNvSpPr>
              <a:spLocks/>
            </p:cNvSpPr>
            <p:nvPr/>
          </p:nvSpPr>
          <p:spPr bwMode="auto">
            <a:xfrm>
              <a:off x="993" y="1601"/>
              <a:ext cx="141" cy="67"/>
            </a:xfrm>
            <a:custGeom>
              <a:avLst/>
              <a:gdLst>
                <a:gd name="T0" fmla="*/ 0 w 141"/>
                <a:gd name="T1" fmla="*/ 0 h 67"/>
                <a:gd name="T2" fmla="*/ 0 w 141"/>
                <a:gd name="T3" fmla="*/ 0 h 67"/>
                <a:gd name="T4" fmla="*/ 0 w 141"/>
                <a:gd name="T5" fmla="*/ 0 h 67"/>
                <a:gd name="T6" fmla="*/ 0 w 141"/>
                <a:gd name="T7" fmla="*/ 2 h 67"/>
                <a:gd name="T8" fmla="*/ 0 w 141"/>
                <a:gd name="T9" fmla="*/ 4 h 67"/>
                <a:gd name="T10" fmla="*/ 0 w 141"/>
                <a:gd name="T11" fmla="*/ 5 h 67"/>
                <a:gd name="T12" fmla="*/ 0 w 141"/>
                <a:gd name="T13" fmla="*/ 7 h 67"/>
                <a:gd name="T14" fmla="*/ 0 w 141"/>
                <a:gd name="T15" fmla="*/ 9 h 67"/>
                <a:gd name="T16" fmla="*/ 2 w 141"/>
                <a:gd name="T17" fmla="*/ 15 h 67"/>
                <a:gd name="T18" fmla="*/ 2 w 141"/>
                <a:gd name="T19" fmla="*/ 19 h 67"/>
                <a:gd name="T20" fmla="*/ 2 w 141"/>
                <a:gd name="T21" fmla="*/ 27 h 67"/>
                <a:gd name="T22" fmla="*/ 2 w 141"/>
                <a:gd name="T23" fmla="*/ 32 h 67"/>
                <a:gd name="T24" fmla="*/ 4 w 141"/>
                <a:gd name="T25" fmla="*/ 38 h 67"/>
                <a:gd name="T26" fmla="*/ 4 w 141"/>
                <a:gd name="T27" fmla="*/ 44 h 67"/>
                <a:gd name="T28" fmla="*/ 2 w 141"/>
                <a:gd name="T29" fmla="*/ 50 h 67"/>
                <a:gd name="T30" fmla="*/ 2 w 141"/>
                <a:gd name="T31" fmla="*/ 53 h 67"/>
                <a:gd name="T32" fmla="*/ 2 w 141"/>
                <a:gd name="T33" fmla="*/ 55 h 67"/>
                <a:gd name="T34" fmla="*/ 2 w 141"/>
                <a:gd name="T35" fmla="*/ 57 h 67"/>
                <a:gd name="T36" fmla="*/ 2 w 141"/>
                <a:gd name="T37" fmla="*/ 59 h 67"/>
                <a:gd name="T38" fmla="*/ 2 w 141"/>
                <a:gd name="T39" fmla="*/ 61 h 67"/>
                <a:gd name="T40" fmla="*/ 2 w 141"/>
                <a:gd name="T41" fmla="*/ 63 h 67"/>
                <a:gd name="T42" fmla="*/ 2 w 141"/>
                <a:gd name="T43" fmla="*/ 65 h 67"/>
                <a:gd name="T44" fmla="*/ 2 w 141"/>
                <a:gd name="T45" fmla="*/ 65 h 67"/>
                <a:gd name="T46" fmla="*/ 4 w 141"/>
                <a:gd name="T47" fmla="*/ 67 h 67"/>
                <a:gd name="T48" fmla="*/ 4 w 141"/>
                <a:gd name="T49" fmla="*/ 67 h 67"/>
                <a:gd name="T50" fmla="*/ 141 w 141"/>
                <a:gd name="T51" fmla="*/ 67 h 67"/>
                <a:gd name="T52" fmla="*/ 140 w 141"/>
                <a:gd name="T53" fmla="*/ 38 h 67"/>
                <a:gd name="T54" fmla="*/ 0 w 141"/>
                <a:gd name="T5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1" h="67">
                  <a:moveTo>
                    <a:pt x="0" y="0"/>
                  </a:moveTo>
                  <a:lnTo>
                    <a:pt x="0" y="0"/>
                  </a:lnTo>
                  <a:lnTo>
                    <a:pt x="0" y="0"/>
                  </a:lnTo>
                  <a:lnTo>
                    <a:pt x="0" y="2"/>
                  </a:lnTo>
                  <a:lnTo>
                    <a:pt x="0" y="4"/>
                  </a:lnTo>
                  <a:lnTo>
                    <a:pt x="0" y="5"/>
                  </a:lnTo>
                  <a:lnTo>
                    <a:pt x="0" y="7"/>
                  </a:lnTo>
                  <a:lnTo>
                    <a:pt x="0" y="9"/>
                  </a:lnTo>
                  <a:lnTo>
                    <a:pt x="2" y="15"/>
                  </a:lnTo>
                  <a:lnTo>
                    <a:pt x="2" y="19"/>
                  </a:lnTo>
                  <a:lnTo>
                    <a:pt x="2" y="27"/>
                  </a:lnTo>
                  <a:lnTo>
                    <a:pt x="2" y="32"/>
                  </a:lnTo>
                  <a:lnTo>
                    <a:pt x="4" y="38"/>
                  </a:lnTo>
                  <a:lnTo>
                    <a:pt x="4" y="44"/>
                  </a:lnTo>
                  <a:lnTo>
                    <a:pt x="2" y="50"/>
                  </a:lnTo>
                  <a:lnTo>
                    <a:pt x="2" y="53"/>
                  </a:lnTo>
                  <a:lnTo>
                    <a:pt x="2" y="55"/>
                  </a:lnTo>
                  <a:lnTo>
                    <a:pt x="2" y="57"/>
                  </a:lnTo>
                  <a:lnTo>
                    <a:pt x="2" y="59"/>
                  </a:lnTo>
                  <a:lnTo>
                    <a:pt x="2" y="61"/>
                  </a:lnTo>
                  <a:lnTo>
                    <a:pt x="2" y="63"/>
                  </a:lnTo>
                  <a:lnTo>
                    <a:pt x="2" y="65"/>
                  </a:lnTo>
                  <a:lnTo>
                    <a:pt x="2" y="65"/>
                  </a:lnTo>
                  <a:lnTo>
                    <a:pt x="4" y="67"/>
                  </a:lnTo>
                  <a:lnTo>
                    <a:pt x="4" y="67"/>
                  </a:lnTo>
                  <a:lnTo>
                    <a:pt x="141" y="67"/>
                  </a:lnTo>
                  <a:lnTo>
                    <a:pt x="140" y="38"/>
                  </a:lnTo>
                  <a:lnTo>
                    <a:pt x="0"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8" name="Freeform 8">
              <a:extLst>
                <a:ext uri="{FF2B5EF4-FFF2-40B4-BE49-F238E27FC236}">
                  <a16:creationId xmlns:a16="http://schemas.microsoft.com/office/drawing/2014/main" id="{146B6D29-B7DD-475F-AB5E-DE261EDA9422}"/>
                </a:ext>
              </a:extLst>
            </p:cNvPr>
            <p:cNvSpPr>
              <a:spLocks/>
            </p:cNvSpPr>
            <p:nvPr/>
          </p:nvSpPr>
          <p:spPr bwMode="auto">
            <a:xfrm>
              <a:off x="905" y="1783"/>
              <a:ext cx="71" cy="42"/>
            </a:xfrm>
            <a:custGeom>
              <a:avLst/>
              <a:gdLst>
                <a:gd name="T0" fmla="*/ 67 w 71"/>
                <a:gd name="T1" fmla="*/ 0 h 42"/>
                <a:gd name="T2" fmla="*/ 67 w 71"/>
                <a:gd name="T3" fmla="*/ 0 h 42"/>
                <a:gd name="T4" fmla="*/ 67 w 71"/>
                <a:gd name="T5" fmla="*/ 0 h 42"/>
                <a:gd name="T6" fmla="*/ 67 w 71"/>
                <a:gd name="T7" fmla="*/ 2 h 42"/>
                <a:gd name="T8" fmla="*/ 67 w 71"/>
                <a:gd name="T9" fmla="*/ 4 h 42"/>
                <a:gd name="T10" fmla="*/ 67 w 71"/>
                <a:gd name="T11" fmla="*/ 6 h 42"/>
                <a:gd name="T12" fmla="*/ 67 w 71"/>
                <a:gd name="T13" fmla="*/ 9 h 42"/>
                <a:gd name="T14" fmla="*/ 67 w 71"/>
                <a:gd name="T15" fmla="*/ 11 h 42"/>
                <a:gd name="T16" fmla="*/ 67 w 71"/>
                <a:gd name="T17" fmla="*/ 15 h 42"/>
                <a:gd name="T18" fmla="*/ 67 w 71"/>
                <a:gd name="T19" fmla="*/ 19 h 42"/>
                <a:gd name="T20" fmla="*/ 67 w 71"/>
                <a:gd name="T21" fmla="*/ 21 h 42"/>
                <a:gd name="T22" fmla="*/ 69 w 71"/>
                <a:gd name="T23" fmla="*/ 21 h 42"/>
                <a:gd name="T24" fmla="*/ 69 w 71"/>
                <a:gd name="T25" fmla="*/ 25 h 42"/>
                <a:gd name="T26" fmla="*/ 69 w 71"/>
                <a:gd name="T27" fmla="*/ 25 h 42"/>
                <a:gd name="T28" fmla="*/ 71 w 71"/>
                <a:gd name="T29" fmla="*/ 27 h 42"/>
                <a:gd name="T30" fmla="*/ 69 w 71"/>
                <a:gd name="T31" fmla="*/ 29 h 42"/>
                <a:gd name="T32" fmla="*/ 69 w 71"/>
                <a:gd name="T33" fmla="*/ 29 h 42"/>
                <a:gd name="T34" fmla="*/ 69 w 71"/>
                <a:gd name="T35" fmla="*/ 30 h 42"/>
                <a:gd name="T36" fmla="*/ 67 w 71"/>
                <a:gd name="T37" fmla="*/ 32 h 42"/>
                <a:gd name="T38" fmla="*/ 67 w 71"/>
                <a:gd name="T39" fmla="*/ 34 h 42"/>
                <a:gd name="T40" fmla="*/ 65 w 71"/>
                <a:gd name="T41" fmla="*/ 36 h 42"/>
                <a:gd name="T42" fmla="*/ 65 w 71"/>
                <a:gd name="T43" fmla="*/ 36 h 42"/>
                <a:gd name="T44" fmla="*/ 65 w 71"/>
                <a:gd name="T45" fmla="*/ 38 h 42"/>
                <a:gd name="T46" fmla="*/ 63 w 71"/>
                <a:gd name="T47" fmla="*/ 38 h 42"/>
                <a:gd name="T48" fmla="*/ 63 w 71"/>
                <a:gd name="T49" fmla="*/ 40 h 42"/>
                <a:gd name="T50" fmla="*/ 63 w 71"/>
                <a:gd name="T51" fmla="*/ 40 h 42"/>
                <a:gd name="T52" fmla="*/ 63 w 71"/>
                <a:gd name="T53" fmla="*/ 42 h 42"/>
                <a:gd name="T54" fmla="*/ 63 w 71"/>
                <a:gd name="T55" fmla="*/ 42 h 42"/>
                <a:gd name="T56" fmla="*/ 63 w 71"/>
                <a:gd name="T57" fmla="*/ 42 h 42"/>
                <a:gd name="T58" fmla="*/ 0 w 71"/>
                <a:gd name="T59" fmla="*/ 40 h 42"/>
                <a:gd name="T60" fmla="*/ 2 w 71"/>
                <a:gd name="T61" fmla="*/ 21 h 42"/>
                <a:gd name="T62" fmla="*/ 67 w 71"/>
                <a:gd name="T6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42">
                  <a:moveTo>
                    <a:pt x="67" y="0"/>
                  </a:moveTo>
                  <a:lnTo>
                    <a:pt x="67" y="0"/>
                  </a:lnTo>
                  <a:lnTo>
                    <a:pt x="67" y="0"/>
                  </a:lnTo>
                  <a:lnTo>
                    <a:pt x="67" y="2"/>
                  </a:lnTo>
                  <a:lnTo>
                    <a:pt x="67" y="4"/>
                  </a:lnTo>
                  <a:lnTo>
                    <a:pt x="67" y="6"/>
                  </a:lnTo>
                  <a:lnTo>
                    <a:pt x="67" y="9"/>
                  </a:lnTo>
                  <a:lnTo>
                    <a:pt x="67" y="11"/>
                  </a:lnTo>
                  <a:lnTo>
                    <a:pt x="67" y="15"/>
                  </a:lnTo>
                  <a:lnTo>
                    <a:pt x="67" y="19"/>
                  </a:lnTo>
                  <a:lnTo>
                    <a:pt x="67" y="21"/>
                  </a:lnTo>
                  <a:lnTo>
                    <a:pt x="69" y="21"/>
                  </a:lnTo>
                  <a:lnTo>
                    <a:pt x="69" y="25"/>
                  </a:lnTo>
                  <a:lnTo>
                    <a:pt x="69" y="25"/>
                  </a:lnTo>
                  <a:lnTo>
                    <a:pt x="71" y="27"/>
                  </a:lnTo>
                  <a:lnTo>
                    <a:pt x="69" y="29"/>
                  </a:lnTo>
                  <a:lnTo>
                    <a:pt x="69" y="29"/>
                  </a:lnTo>
                  <a:lnTo>
                    <a:pt x="69" y="30"/>
                  </a:lnTo>
                  <a:lnTo>
                    <a:pt x="67" y="32"/>
                  </a:lnTo>
                  <a:lnTo>
                    <a:pt x="67" y="34"/>
                  </a:lnTo>
                  <a:lnTo>
                    <a:pt x="65" y="36"/>
                  </a:lnTo>
                  <a:lnTo>
                    <a:pt x="65" y="36"/>
                  </a:lnTo>
                  <a:lnTo>
                    <a:pt x="65" y="38"/>
                  </a:lnTo>
                  <a:lnTo>
                    <a:pt x="63" y="38"/>
                  </a:lnTo>
                  <a:lnTo>
                    <a:pt x="63" y="40"/>
                  </a:lnTo>
                  <a:lnTo>
                    <a:pt x="63" y="40"/>
                  </a:lnTo>
                  <a:lnTo>
                    <a:pt x="63" y="42"/>
                  </a:lnTo>
                  <a:lnTo>
                    <a:pt x="63" y="42"/>
                  </a:lnTo>
                  <a:lnTo>
                    <a:pt x="63" y="42"/>
                  </a:lnTo>
                  <a:lnTo>
                    <a:pt x="0" y="40"/>
                  </a:lnTo>
                  <a:lnTo>
                    <a:pt x="2" y="21"/>
                  </a:lnTo>
                  <a:lnTo>
                    <a:pt x="67"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9" name="Freeform 9">
              <a:extLst>
                <a:ext uri="{FF2B5EF4-FFF2-40B4-BE49-F238E27FC236}">
                  <a16:creationId xmlns:a16="http://schemas.microsoft.com/office/drawing/2014/main" id="{CF1A2E23-B6FA-4F45-AC6D-C499FE48395E}"/>
                </a:ext>
              </a:extLst>
            </p:cNvPr>
            <p:cNvSpPr>
              <a:spLocks/>
            </p:cNvSpPr>
            <p:nvPr/>
          </p:nvSpPr>
          <p:spPr bwMode="auto">
            <a:xfrm>
              <a:off x="983" y="1781"/>
              <a:ext cx="71" cy="42"/>
            </a:xfrm>
            <a:custGeom>
              <a:avLst/>
              <a:gdLst>
                <a:gd name="T0" fmla="*/ 4 w 71"/>
                <a:gd name="T1" fmla="*/ 0 h 42"/>
                <a:gd name="T2" fmla="*/ 4 w 71"/>
                <a:gd name="T3" fmla="*/ 0 h 42"/>
                <a:gd name="T4" fmla="*/ 4 w 71"/>
                <a:gd name="T5" fmla="*/ 0 h 42"/>
                <a:gd name="T6" fmla="*/ 4 w 71"/>
                <a:gd name="T7" fmla="*/ 2 h 42"/>
                <a:gd name="T8" fmla="*/ 4 w 71"/>
                <a:gd name="T9" fmla="*/ 4 h 42"/>
                <a:gd name="T10" fmla="*/ 4 w 71"/>
                <a:gd name="T11" fmla="*/ 6 h 42"/>
                <a:gd name="T12" fmla="*/ 4 w 71"/>
                <a:gd name="T13" fmla="*/ 9 h 42"/>
                <a:gd name="T14" fmla="*/ 4 w 71"/>
                <a:gd name="T15" fmla="*/ 13 h 42"/>
                <a:gd name="T16" fmla="*/ 4 w 71"/>
                <a:gd name="T17" fmla="*/ 17 h 42"/>
                <a:gd name="T18" fmla="*/ 4 w 71"/>
                <a:gd name="T19" fmla="*/ 21 h 42"/>
                <a:gd name="T20" fmla="*/ 4 w 71"/>
                <a:gd name="T21" fmla="*/ 21 h 42"/>
                <a:gd name="T22" fmla="*/ 2 w 71"/>
                <a:gd name="T23" fmla="*/ 23 h 42"/>
                <a:gd name="T24" fmla="*/ 2 w 71"/>
                <a:gd name="T25" fmla="*/ 23 h 42"/>
                <a:gd name="T26" fmla="*/ 2 w 71"/>
                <a:gd name="T27" fmla="*/ 25 h 42"/>
                <a:gd name="T28" fmla="*/ 0 w 71"/>
                <a:gd name="T29" fmla="*/ 25 h 42"/>
                <a:gd name="T30" fmla="*/ 0 w 71"/>
                <a:gd name="T31" fmla="*/ 27 h 42"/>
                <a:gd name="T32" fmla="*/ 2 w 71"/>
                <a:gd name="T33" fmla="*/ 29 h 42"/>
                <a:gd name="T34" fmla="*/ 2 w 71"/>
                <a:gd name="T35" fmla="*/ 31 h 42"/>
                <a:gd name="T36" fmla="*/ 2 w 71"/>
                <a:gd name="T37" fmla="*/ 31 h 42"/>
                <a:gd name="T38" fmla="*/ 4 w 71"/>
                <a:gd name="T39" fmla="*/ 32 h 42"/>
                <a:gd name="T40" fmla="*/ 4 w 71"/>
                <a:gd name="T41" fmla="*/ 34 h 42"/>
                <a:gd name="T42" fmla="*/ 6 w 71"/>
                <a:gd name="T43" fmla="*/ 36 h 42"/>
                <a:gd name="T44" fmla="*/ 6 w 71"/>
                <a:gd name="T45" fmla="*/ 38 h 42"/>
                <a:gd name="T46" fmla="*/ 6 w 71"/>
                <a:gd name="T47" fmla="*/ 38 h 42"/>
                <a:gd name="T48" fmla="*/ 6 w 71"/>
                <a:gd name="T49" fmla="*/ 38 h 42"/>
                <a:gd name="T50" fmla="*/ 8 w 71"/>
                <a:gd name="T51" fmla="*/ 40 h 42"/>
                <a:gd name="T52" fmla="*/ 8 w 71"/>
                <a:gd name="T53" fmla="*/ 42 h 42"/>
                <a:gd name="T54" fmla="*/ 8 w 71"/>
                <a:gd name="T55" fmla="*/ 42 h 42"/>
                <a:gd name="T56" fmla="*/ 8 w 71"/>
                <a:gd name="T57" fmla="*/ 42 h 42"/>
                <a:gd name="T58" fmla="*/ 8 w 71"/>
                <a:gd name="T59" fmla="*/ 42 h 42"/>
                <a:gd name="T60" fmla="*/ 71 w 71"/>
                <a:gd name="T61" fmla="*/ 42 h 42"/>
                <a:gd name="T62" fmla="*/ 69 w 71"/>
                <a:gd name="T63" fmla="*/ 23 h 42"/>
                <a:gd name="T64" fmla="*/ 4 w 71"/>
                <a:gd name="T6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42">
                  <a:moveTo>
                    <a:pt x="4" y="0"/>
                  </a:moveTo>
                  <a:lnTo>
                    <a:pt x="4" y="0"/>
                  </a:lnTo>
                  <a:lnTo>
                    <a:pt x="4" y="0"/>
                  </a:lnTo>
                  <a:lnTo>
                    <a:pt x="4" y="2"/>
                  </a:lnTo>
                  <a:lnTo>
                    <a:pt x="4" y="4"/>
                  </a:lnTo>
                  <a:lnTo>
                    <a:pt x="4" y="6"/>
                  </a:lnTo>
                  <a:lnTo>
                    <a:pt x="4" y="9"/>
                  </a:lnTo>
                  <a:lnTo>
                    <a:pt x="4" y="13"/>
                  </a:lnTo>
                  <a:lnTo>
                    <a:pt x="4" y="17"/>
                  </a:lnTo>
                  <a:lnTo>
                    <a:pt x="4" y="21"/>
                  </a:lnTo>
                  <a:lnTo>
                    <a:pt x="4" y="21"/>
                  </a:lnTo>
                  <a:lnTo>
                    <a:pt x="2" y="23"/>
                  </a:lnTo>
                  <a:lnTo>
                    <a:pt x="2" y="23"/>
                  </a:lnTo>
                  <a:lnTo>
                    <a:pt x="2" y="25"/>
                  </a:lnTo>
                  <a:lnTo>
                    <a:pt x="0" y="25"/>
                  </a:lnTo>
                  <a:lnTo>
                    <a:pt x="0" y="27"/>
                  </a:lnTo>
                  <a:lnTo>
                    <a:pt x="2" y="29"/>
                  </a:lnTo>
                  <a:lnTo>
                    <a:pt x="2" y="31"/>
                  </a:lnTo>
                  <a:lnTo>
                    <a:pt x="2" y="31"/>
                  </a:lnTo>
                  <a:lnTo>
                    <a:pt x="4" y="32"/>
                  </a:lnTo>
                  <a:lnTo>
                    <a:pt x="4" y="34"/>
                  </a:lnTo>
                  <a:lnTo>
                    <a:pt x="6" y="36"/>
                  </a:lnTo>
                  <a:lnTo>
                    <a:pt x="6" y="38"/>
                  </a:lnTo>
                  <a:lnTo>
                    <a:pt x="6" y="38"/>
                  </a:lnTo>
                  <a:lnTo>
                    <a:pt x="6" y="38"/>
                  </a:lnTo>
                  <a:lnTo>
                    <a:pt x="8" y="40"/>
                  </a:lnTo>
                  <a:lnTo>
                    <a:pt x="8" y="42"/>
                  </a:lnTo>
                  <a:lnTo>
                    <a:pt x="8" y="42"/>
                  </a:lnTo>
                  <a:lnTo>
                    <a:pt x="8" y="42"/>
                  </a:lnTo>
                  <a:lnTo>
                    <a:pt x="8" y="42"/>
                  </a:lnTo>
                  <a:lnTo>
                    <a:pt x="71" y="42"/>
                  </a:lnTo>
                  <a:lnTo>
                    <a:pt x="69" y="23"/>
                  </a:lnTo>
                  <a:lnTo>
                    <a:pt x="4" y="0"/>
                  </a:lnTo>
                  <a:close/>
                </a:path>
              </a:pathLst>
            </a:custGeom>
            <a:solidFill>
              <a:srgbClr val="FFFF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sp>
          <p:nvSpPr>
            <p:cNvPr id="10" name="Line 10">
              <a:extLst>
                <a:ext uri="{FF2B5EF4-FFF2-40B4-BE49-F238E27FC236}">
                  <a16:creationId xmlns:a16="http://schemas.microsoft.com/office/drawing/2014/main" id="{988E8770-05F6-40F0-B528-31CBB250699F}"/>
                </a:ext>
              </a:extLst>
            </p:cNvPr>
            <p:cNvSpPr>
              <a:spLocks noChangeShapeType="1"/>
            </p:cNvSpPr>
            <p:nvPr/>
          </p:nvSpPr>
          <p:spPr bwMode="auto">
            <a:xfrm flipH="1">
              <a:off x="947" y="1557"/>
              <a:ext cx="73" cy="0"/>
            </a:xfrm>
            <a:prstGeom prst="line">
              <a:avLst/>
            </a:prstGeom>
            <a:noFill/>
            <a:ln w="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de-DE"/>
            </a:p>
          </p:txBody>
        </p:sp>
        <p:sp>
          <p:nvSpPr>
            <p:cNvPr id="11" name="Freeform 11">
              <a:extLst>
                <a:ext uri="{FF2B5EF4-FFF2-40B4-BE49-F238E27FC236}">
                  <a16:creationId xmlns:a16="http://schemas.microsoft.com/office/drawing/2014/main" id="{7EB736D3-0B94-4D06-B68C-55EA20902069}"/>
                </a:ext>
              </a:extLst>
            </p:cNvPr>
            <p:cNvSpPr>
              <a:spLocks/>
            </p:cNvSpPr>
            <p:nvPr/>
          </p:nvSpPr>
          <p:spPr bwMode="auto">
            <a:xfrm>
              <a:off x="970" y="1610"/>
              <a:ext cx="25" cy="64"/>
            </a:xfrm>
            <a:custGeom>
              <a:avLst/>
              <a:gdLst>
                <a:gd name="T0" fmla="*/ 25 w 25"/>
                <a:gd name="T1" fmla="*/ 33 h 64"/>
                <a:gd name="T2" fmla="*/ 25 w 25"/>
                <a:gd name="T3" fmla="*/ 39 h 64"/>
                <a:gd name="T4" fmla="*/ 23 w 25"/>
                <a:gd name="T5" fmla="*/ 44 h 64"/>
                <a:gd name="T6" fmla="*/ 21 w 25"/>
                <a:gd name="T7" fmla="*/ 50 h 64"/>
                <a:gd name="T8" fmla="*/ 21 w 25"/>
                <a:gd name="T9" fmla="*/ 52 h 64"/>
                <a:gd name="T10" fmla="*/ 21 w 25"/>
                <a:gd name="T11" fmla="*/ 54 h 64"/>
                <a:gd name="T12" fmla="*/ 19 w 25"/>
                <a:gd name="T13" fmla="*/ 56 h 64"/>
                <a:gd name="T14" fmla="*/ 19 w 25"/>
                <a:gd name="T15" fmla="*/ 58 h 64"/>
                <a:gd name="T16" fmla="*/ 17 w 25"/>
                <a:gd name="T17" fmla="*/ 60 h 64"/>
                <a:gd name="T18" fmla="*/ 17 w 25"/>
                <a:gd name="T19" fmla="*/ 62 h 64"/>
                <a:gd name="T20" fmla="*/ 15 w 25"/>
                <a:gd name="T21" fmla="*/ 62 h 64"/>
                <a:gd name="T22" fmla="*/ 15 w 25"/>
                <a:gd name="T23" fmla="*/ 62 h 64"/>
                <a:gd name="T24" fmla="*/ 13 w 25"/>
                <a:gd name="T25" fmla="*/ 64 h 64"/>
                <a:gd name="T26" fmla="*/ 11 w 25"/>
                <a:gd name="T27" fmla="*/ 64 h 64"/>
                <a:gd name="T28" fmla="*/ 11 w 25"/>
                <a:gd name="T29" fmla="*/ 64 h 64"/>
                <a:gd name="T30" fmla="*/ 9 w 25"/>
                <a:gd name="T31" fmla="*/ 62 h 64"/>
                <a:gd name="T32" fmla="*/ 9 w 25"/>
                <a:gd name="T33" fmla="*/ 62 h 64"/>
                <a:gd name="T34" fmla="*/ 7 w 25"/>
                <a:gd name="T35" fmla="*/ 62 h 64"/>
                <a:gd name="T36" fmla="*/ 6 w 25"/>
                <a:gd name="T37" fmla="*/ 60 h 64"/>
                <a:gd name="T38" fmla="*/ 6 w 25"/>
                <a:gd name="T39" fmla="*/ 58 h 64"/>
                <a:gd name="T40" fmla="*/ 6 w 25"/>
                <a:gd name="T41" fmla="*/ 56 h 64"/>
                <a:gd name="T42" fmla="*/ 4 w 25"/>
                <a:gd name="T43" fmla="*/ 54 h 64"/>
                <a:gd name="T44" fmla="*/ 4 w 25"/>
                <a:gd name="T45" fmla="*/ 52 h 64"/>
                <a:gd name="T46" fmla="*/ 2 w 25"/>
                <a:gd name="T47" fmla="*/ 50 h 64"/>
                <a:gd name="T48" fmla="*/ 2 w 25"/>
                <a:gd name="T49" fmla="*/ 44 h 64"/>
                <a:gd name="T50" fmla="*/ 0 w 25"/>
                <a:gd name="T51" fmla="*/ 39 h 64"/>
                <a:gd name="T52" fmla="*/ 0 w 25"/>
                <a:gd name="T53" fmla="*/ 33 h 64"/>
                <a:gd name="T54" fmla="*/ 2 w 25"/>
                <a:gd name="T55" fmla="*/ 25 h 64"/>
                <a:gd name="T56" fmla="*/ 2 w 25"/>
                <a:gd name="T57" fmla="*/ 19 h 64"/>
                <a:gd name="T58" fmla="*/ 4 w 25"/>
                <a:gd name="T59" fmla="*/ 14 h 64"/>
                <a:gd name="T60" fmla="*/ 4 w 25"/>
                <a:gd name="T61" fmla="*/ 12 h 64"/>
                <a:gd name="T62" fmla="*/ 4 w 25"/>
                <a:gd name="T63" fmla="*/ 10 h 64"/>
                <a:gd name="T64" fmla="*/ 6 w 25"/>
                <a:gd name="T65" fmla="*/ 8 h 64"/>
                <a:gd name="T66" fmla="*/ 6 w 25"/>
                <a:gd name="T67" fmla="*/ 6 h 64"/>
                <a:gd name="T68" fmla="*/ 7 w 25"/>
                <a:gd name="T69" fmla="*/ 4 h 64"/>
                <a:gd name="T70" fmla="*/ 7 w 25"/>
                <a:gd name="T71" fmla="*/ 2 h 64"/>
                <a:gd name="T72" fmla="*/ 9 w 25"/>
                <a:gd name="T73" fmla="*/ 2 h 64"/>
                <a:gd name="T74" fmla="*/ 9 w 25"/>
                <a:gd name="T75" fmla="*/ 2 h 64"/>
                <a:gd name="T76" fmla="*/ 11 w 25"/>
                <a:gd name="T77" fmla="*/ 0 h 64"/>
                <a:gd name="T78" fmla="*/ 13 w 25"/>
                <a:gd name="T79" fmla="*/ 0 h 64"/>
                <a:gd name="T80" fmla="*/ 13 w 25"/>
                <a:gd name="T81" fmla="*/ 0 h 64"/>
                <a:gd name="T82" fmla="*/ 15 w 25"/>
                <a:gd name="T83" fmla="*/ 2 h 64"/>
                <a:gd name="T84" fmla="*/ 15 w 25"/>
                <a:gd name="T85" fmla="*/ 2 h 64"/>
                <a:gd name="T86" fmla="*/ 17 w 25"/>
                <a:gd name="T87" fmla="*/ 4 h 64"/>
                <a:gd name="T88" fmla="*/ 19 w 25"/>
                <a:gd name="T89" fmla="*/ 4 h 64"/>
                <a:gd name="T90" fmla="*/ 19 w 25"/>
                <a:gd name="T91" fmla="*/ 6 h 64"/>
                <a:gd name="T92" fmla="*/ 21 w 25"/>
                <a:gd name="T93" fmla="*/ 8 h 64"/>
                <a:gd name="T94" fmla="*/ 21 w 25"/>
                <a:gd name="T95" fmla="*/ 10 h 64"/>
                <a:gd name="T96" fmla="*/ 21 w 25"/>
                <a:gd name="T97" fmla="*/ 12 h 64"/>
                <a:gd name="T98" fmla="*/ 23 w 25"/>
                <a:gd name="T99" fmla="*/ 14 h 64"/>
                <a:gd name="T100" fmla="*/ 23 w 25"/>
                <a:gd name="T101" fmla="*/ 19 h 64"/>
                <a:gd name="T102" fmla="*/ 25 w 25"/>
                <a:gd name="T103" fmla="*/ 25 h 64"/>
                <a:gd name="T104" fmla="*/ 25 w 25"/>
                <a:gd name="T105"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 h="64">
                  <a:moveTo>
                    <a:pt x="25" y="33"/>
                  </a:moveTo>
                  <a:lnTo>
                    <a:pt x="25" y="39"/>
                  </a:lnTo>
                  <a:lnTo>
                    <a:pt x="23" y="44"/>
                  </a:lnTo>
                  <a:lnTo>
                    <a:pt x="21" y="50"/>
                  </a:lnTo>
                  <a:lnTo>
                    <a:pt x="21" y="52"/>
                  </a:lnTo>
                  <a:lnTo>
                    <a:pt x="21" y="54"/>
                  </a:lnTo>
                  <a:lnTo>
                    <a:pt x="19" y="56"/>
                  </a:lnTo>
                  <a:lnTo>
                    <a:pt x="19" y="58"/>
                  </a:lnTo>
                  <a:lnTo>
                    <a:pt x="17" y="60"/>
                  </a:lnTo>
                  <a:lnTo>
                    <a:pt x="17" y="62"/>
                  </a:lnTo>
                  <a:lnTo>
                    <a:pt x="15" y="62"/>
                  </a:lnTo>
                  <a:lnTo>
                    <a:pt x="15" y="62"/>
                  </a:lnTo>
                  <a:lnTo>
                    <a:pt x="13" y="64"/>
                  </a:lnTo>
                  <a:lnTo>
                    <a:pt x="11" y="64"/>
                  </a:lnTo>
                  <a:lnTo>
                    <a:pt x="11" y="64"/>
                  </a:lnTo>
                  <a:lnTo>
                    <a:pt x="9" y="62"/>
                  </a:lnTo>
                  <a:lnTo>
                    <a:pt x="9" y="62"/>
                  </a:lnTo>
                  <a:lnTo>
                    <a:pt x="7" y="62"/>
                  </a:lnTo>
                  <a:lnTo>
                    <a:pt x="6" y="60"/>
                  </a:lnTo>
                  <a:lnTo>
                    <a:pt x="6" y="58"/>
                  </a:lnTo>
                  <a:lnTo>
                    <a:pt x="6" y="56"/>
                  </a:lnTo>
                  <a:lnTo>
                    <a:pt x="4" y="54"/>
                  </a:lnTo>
                  <a:lnTo>
                    <a:pt x="4" y="52"/>
                  </a:lnTo>
                  <a:lnTo>
                    <a:pt x="2" y="50"/>
                  </a:lnTo>
                  <a:lnTo>
                    <a:pt x="2" y="44"/>
                  </a:lnTo>
                  <a:lnTo>
                    <a:pt x="0" y="39"/>
                  </a:lnTo>
                  <a:lnTo>
                    <a:pt x="0" y="33"/>
                  </a:lnTo>
                  <a:lnTo>
                    <a:pt x="2" y="25"/>
                  </a:lnTo>
                  <a:lnTo>
                    <a:pt x="2" y="19"/>
                  </a:lnTo>
                  <a:lnTo>
                    <a:pt x="4" y="14"/>
                  </a:lnTo>
                  <a:lnTo>
                    <a:pt x="4" y="12"/>
                  </a:lnTo>
                  <a:lnTo>
                    <a:pt x="4" y="10"/>
                  </a:lnTo>
                  <a:lnTo>
                    <a:pt x="6" y="8"/>
                  </a:lnTo>
                  <a:lnTo>
                    <a:pt x="6" y="6"/>
                  </a:lnTo>
                  <a:lnTo>
                    <a:pt x="7" y="4"/>
                  </a:lnTo>
                  <a:lnTo>
                    <a:pt x="7" y="2"/>
                  </a:lnTo>
                  <a:lnTo>
                    <a:pt x="9" y="2"/>
                  </a:lnTo>
                  <a:lnTo>
                    <a:pt x="9" y="2"/>
                  </a:lnTo>
                  <a:lnTo>
                    <a:pt x="11" y="0"/>
                  </a:lnTo>
                  <a:lnTo>
                    <a:pt x="13" y="0"/>
                  </a:lnTo>
                  <a:lnTo>
                    <a:pt x="13" y="0"/>
                  </a:lnTo>
                  <a:lnTo>
                    <a:pt x="15" y="2"/>
                  </a:lnTo>
                  <a:lnTo>
                    <a:pt x="15" y="2"/>
                  </a:lnTo>
                  <a:lnTo>
                    <a:pt x="17" y="4"/>
                  </a:lnTo>
                  <a:lnTo>
                    <a:pt x="19" y="4"/>
                  </a:lnTo>
                  <a:lnTo>
                    <a:pt x="19" y="6"/>
                  </a:lnTo>
                  <a:lnTo>
                    <a:pt x="21" y="8"/>
                  </a:lnTo>
                  <a:lnTo>
                    <a:pt x="21" y="10"/>
                  </a:lnTo>
                  <a:lnTo>
                    <a:pt x="21" y="12"/>
                  </a:lnTo>
                  <a:lnTo>
                    <a:pt x="23" y="14"/>
                  </a:lnTo>
                  <a:lnTo>
                    <a:pt x="23" y="19"/>
                  </a:lnTo>
                  <a:lnTo>
                    <a:pt x="25" y="25"/>
                  </a:lnTo>
                  <a:lnTo>
                    <a:pt x="25" y="33"/>
                  </a:lnTo>
                  <a:close/>
                </a:path>
              </a:pathLst>
            </a:custGeom>
            <a:solidFill>
              <a:srgbClr val="00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de-DE"/>
            </a:p>
          </p:txBody>
        </p:sp>
      </p:grpSp>
      <p:sp>
        <p:nvSpPr>
          <p:cNvPr id="185" name="Text Box 145">
            <a:extLst>
              <a:ext uri="{FF2B5EF4-FFF2-40B4-BE49-F238E27FC236}">
                <a16:creationId xmlns:a16="http://schemas.microsoft.com/office/drawing/2014/main" id="{F1F75D72-AF0A-43E5-9E38-81F79015CB4E}"/>
              </a:ext>
            </a:extLst>
          </p:cNvPr>
          <p:cNvSpPr txBox="1">
            <a:spLocks noChangeArrowheads="1"/>
          </p:cNvSpPr>
          <p:nvPr/>
        </p:nvSpPr>
        <p:spPr bwMode="auto">
          <a:xfrm>
            <a:off x="1432765" y="4312000"/>
            <a:ext cx="7508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a:t>
            </a:r>
          </a:p>
        </p:txBody>
      </p:sp>
      <p:sp>
        <p:nvSpPr>
          <p:cNvPr id="186" name="Text Box 145">
            <a:extLst>
              <a:ext uri="{FF2B5EF4-FFF2-40B4-BE49-F238E27FC236}">
                <a16:creationId xmlns:a16="http://schemas.microsoft.com/office/drawing/2014/main" id="{DA26DB06-C332-425D-9D92-EAA1D4932BF1}"/>
              </a:ext>
            </a:extLst>
          </p:cNvPr>
          <p:cNvSpPr txBox="1">
            <a:spLocks noChangeArrowheads="1"/>
          </p:cNvSpPr>
          <p:nvPr/>
        </p:nvSpPr>
        <p:spPr bwMode="auto">
          <a:xfrm>
            <a:off x="1998168" y="1829910"/>
            <a:ext cx="7508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¼</a:t>
            </a:r>
          </a:p>
        </p:txBody>
      </p:sp>
      <p:sp>
        <p:nvSpPr>
          <p:cNvPr id="188" name="Text Box 101">
            <a:extLst>
              <a:ext uri="{FF2B5EF4-FFF2-40B4-BE49-F238E27FC236}">
                <a16:creationId xmlns:a16="http://schemas.microsoft.com/office/drawing/2014/main" id="{B4B69682-FA91-43E3-9DE4-1805EB083891}"/>
              </a:ext>
            </a:extLst>
          </p:cNvPr>
          <p:cNvSpPr txBox="1">
            <a:spLocks noChangeArrowheads="1"/>
          </p:cNvSpPr>
          <p:nvPr/>
        </p:nvSpPr>
        <p:spPr bwMode="auto">
          <a:xfrm>
            <a:off x="3376294" y="3764827"/>
            <a:ext cx="2032000" cy="374650"/>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189" name="Oval 386">
            <a:extLst>
              <a:ext uri="{FF2B5EF4-FFF2-40B4-BE49-F238E27FC236}">
                <a16:creationId xmlns:a16="http://schemas.microsoft.com/office/drawing/2014/main" id="{388E2079-19BA-47D6-B54F-34F7FA5B83D6}"/>
              </a:ext>
            </a:extLst>
          </p:cNvPr>
          <p:cNvSpPr>
            <a:spLocks noChangeArrowheads="1"/>
          </p:cNvSpPr>
          <p:nvPr/>
        </p:nvSpPr>
        <p:spPr bwMode="auto">
          <a:xfrm>
            <a:off x="2285452" y="3698555"/>
            <a:ext cx="749300" cy="7493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90" name="Text Box 40">
            <a:extLst>
              <a:ext uri="{FF2B5EF4-FFF2-40B4-BE49-F238E27FC236}">
                <a16:creationId xmlns:a16="http://schemas.microsoft.com/office/drawing/2014/main" id="{77E94011-2781-48DC-8F6B-6EC1C09099C7}"/>
              </a:ext>
            </a:extLst>
          </p:cNvPr>
          <p:cNvSpPr txBox="1">
            <a:spLocks noChangeArrowheads="1"/>
          </p:cNvSpPr>
          <p:nvPr/>
        </p:nvSpPr>
        <p:spPr bwMode="auto">
          <a:xfrm>
            <a:off x="5386900" y="1897107"/>
            <a:ext cx="2954337"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45° </a:t>
            </a:r>
            <a:r>
              <a:rPr lang="de-DE" altLang="de-DE" sz="1600" b="1" dirty="0" err="1">
                <a:solidFill>
                  <a:srgbClr val="0000FF"/>
                </a:solidFill>
              </a:rPr>
              <a:t>lines</a:t>
            </a:r>
            <a:r>
              <a:rPr lang="de-DE" altLang="de-DE" sz="1600" b="1" dirty="0">
                <a:solidFill>
                  <a:srgbClr val="0000FF"/>
                </a:solidFill>
              </a:rPr>
              <a:t> and </a:t>
            </a:r>
            <a:r>
              <a:rPr lang="de-DE" altLang="de-DE" sz="1600" b="1" dirty="0" err="1">
                <a:solidFill>
                  <a:srgbClr val="0000FF"/>
                </a:solidFill>
              </a:rPr>
              <a:t>vertical</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equal</a:t>
            </a:r>
            <a:r>
              <a:rPr lang="de-DE" altLang="de-DE" sz="1600" b="1" dirty="0">
                <a:solidFill>
                  <a:srgbClr val="0000FF"/>
                </a:solidFill>
              </a:rPr>
              <a:t> </a:t>
            </a:r>
            <a:r>
              <a:rPr lang="de-DE" altLang="de-DE" sz="1600" b="1" dirty="0" err="1">
                <a:solidFill>
                  <a:srgbClr val="0000FF"/>
                </a:solidFill>
              </a:rPr>
              <a:t>length</a:t>
            </a:r>
            <a:r>
              <a:rPr lang="de-DE" altLang="de-DE" sz="1600" b="1" dirty="0">
                <a:solidFill>
                  <a:srgbClr val="0000FF"/>
                </a:solidFill>
              </a:rPr>
              <a:t>.</a:t>
            </a:r>
          </a:p>
        </p:txBody>
      </p:sp>
      <p:sp>
        <p:nvSpPr>
          <p:cNvPr id="192" name="Oval 386">
            <a:extLst>
              <a:ext uri="{FF2B5EF4-FFF2-40B4-BE49-F238E27FC236}">
                <a16:creationId xmlns:a16="http://schemas.microsoft.com/office/drawing/2014/main" id="{530EBB0A-BE66-40A5-9BFF-631FD75E7661}"/>
              </a:ext>
            </a:extLst>
          </p:cNvPr>
          <p:cNvSpPr>
            <a:spLocks noChangeArrowheads="1"/>
          </p:cNvSpPr>
          <p:nvPr/>
        </p:nvSpPr>
        <p:spPr bwMode="auto">
          <a:xfrm>
            <a:off x="1552457" y="2829976"/>
            <a:ext cx="749300" cy="7493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93" name="Oval 386">
            <a:extLst>
              <a:ext uri="{FF2B5EF4-FFF2-40B4-BE49-F238E27FC236}">
                <a16:creationId xmlns:a16="http://schemas.microsoft.com/office/drawing/2014/main" id="{63F059FF-7E3E-4F12-B4EE-4156907B7FA2}"/>
              </a:ext>
            </a:extLst>
          </p:cNvPr>
          <p:cNvSpPr>
            <a:spLocks noChangeArrowheads="1"/>
          </p:cNvSpPr>
          <p:nvPr/>
        </p:nvSpPr>
        <p:spPr bwMode="auto">
          <a:xfrm>
            <a:off x="1572820" y="1854514"/>
            <a:ext cx="749300" cy="7493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94" name="Oval 386">
            <a:extLst>
              <a:ext uri="{FF2B5EF4-FFF2-40B4-BE49-F238E27FC236}">
                <a16:creationId xmlns:a16="http://schemas.microsoft.com/office/drawing/2014/main" id="{5EAC5B9B-586D-4854-9D19-1A553E2A0E24}"/>
              </a:ext>
            </a:extLst>
          </p:cNvPr>
          <p:cNvSpPr>
            <a:spLocks noChangeArrowheads="1"/>
          </p:cNvSpPr>
          <p:nvPr/>
        </p:nvSpPr>
        <p:spPr bwMode="auto">
          <a:xfrm>
            <a:off x="2309284" y="1098074"/>
            <a:ext cx="749300" cy="7493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95" name="Text Box 151">
            <a:extLst>
              <a:ext uri="{FF2B5EF4-FFF2-40B4-BE49-F238E27FC236}">
                <a16:creationId xmlns:a16="http://schemas.microsoft.com/office/drawing/2014/main" id="{64E303DF-FA41-4F5F-B595-28258CFA8AAE}"/>
              </a:ext>
            </a:extLst>
          </p:cNvPr>
          <p:cNvSpPr txBox="1">
            <a:spLocks noChangeArrowheads="1"/>
          </p:cNvSpPr>
          <p:nvPr/>
        </p:nvSpPr>
        <p:spPr bwMode="auto">
          <a:xfrm>
            <a:off x="5407455" y="2647131"/>
            <a:ext cx="2428875"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During</a:t>
            </a:r>
            <a:r>
              <a:rPr lang="de-DE" altLang="de-DE" sz="1600" b="1" dirty="0">
                <a:solidFill>
                  <a:srgbClr val="0000FF"/>
                </a:solidFill>
              </a:rPr>
              <a:t> </a:t>
            </a:r>
            <a:r>
              <a:rPr lang="de-DE" altLang="de-DE" sz="1600" b="1" dirty="0" err="1">
                <a:solidFill>
                  <a:srgbClr val="0000FF"/>
                </a:solidFill>
              </a:rPr>
              <a:t>Knife</a:t>
            </a:r>
            <a:r>
              <a:rPr lang="de-DE" altLang="de-DE" sz="1600" b="1" dirty="0">
                <a:solidFill>
                  <a:srgbClr val="0000FF"/>
                </a:solidFill>
              </a:rPr>
              <a:t> Edge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wing</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in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vertical</a:t>
            </a:r>
            <a:r>
              <a:rPr lang="de-DE" altLang="de-DE" sz="1600" b="1" dirty="0">
                <a:solidFill>
                  <a:srgbClr val="0000FF"/>
                </a:solidFill>
              </a:rPr>
              <a:t> plane.</a:t>
            </a:r>
          </a:p>
        </p:txBody>
      </p:sp>
      <p:sp>
        <p:nvSpPr>
          <p:cNvPr id="196" name="Text Box 153">
            <a:extLst>
              <a:ext uri="{FF2B5EF4-FFF2-40B4-BE49-F238E27FC236}">
                <a16:creationId xmlns:a16="http://schemas.microsoft.com/office/drawing/2014/main" id="{26202F4A-E0F8-4B16-BBE7-B9F94462DD3E}"/>
              </a:ext>
            </a:extLst>
          </p:cNvPr>
          <p:cNvSpPr txBox="1">
            <a:spLocks noChangeArrowheads="1"/>
          </p:cNvSpPr>
          <p:nvPr/>
        </p:nvSpPr>
        <p:spPr bwMode="auto">
          <a:xfrm>
            <a:off x="5407455" y="1209427"/>
            <a:ext cx="237966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¼  </a:t>
            </a:r>
            <a:r>
              <a:rPr lang="de-DE" altLang="de-DE" sz="1600" b="1" dirty="0" err="1">
                <a:solidFill>
                  <a:srgbClr val="0000FF"/>
                </a:solidFill>
              </a:rPr>
              <a:t>rolls</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97" name="Oval 106">
            <a:extLst>
              <a:ext uri="{FF2B5EF4-FFF2-40B4-BE49-F238E27FC236}">
                <a16:creationId xmlns:a16="http://schemas.microsoft.com/office/drawing/2014/main" id="{4A6CC883-3716-4F58-A010-4B5A22C982FD}"/>
              </a:ext>
            </a:extLst>
          </p:cNvPr>
          <p:cNvSpPr>
            <a:spLocks noChangeArrowheads="1"/>
          </p:cNvSpPr>
          <p:nvPr/>
        </p:nvSpPr>
        <p:spPr bwMode="auto">
          <a:xfrm>
            <a:off x="1546511" y="185374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8" name="Oval 106">
            <a:extLst>
              <a:ext uri="{FF2B5EF4-FFF2-40B4-BE49-F238E27FC236}">
                <a16:creationId xmlns:a16="http://schemas.microsoft.com/office/drawing/2014/main" id="{AAE8F838-3FF1-4D71-807D-F7DA28F2D403}"/>
              </a:ext>
            </a:extLst>
          </p:cNvPr>
          <p:cNvSpPr>
            <a:spLocks noChangeArrowheads="1"/>
          </p:cNvSpPr>
          <p:nvPr/>
        </p:nvSpPr>
        <p:spPr bwMode="auto">
          <a:xfrm>
            <a:off x="1472992" y="2173066"/>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9" name="Oval 106">
            <a:extLst>
              <a:ext uri="{FF2B5EF4-FFF2-40B4-BE49-F238E27FC236}">
                <a16:creationId xmlns:a16="http://schemas.microsoft.com/office/drawing/2014/main" id="{5445C408-DC93-4E32-BB56-0FF2DF1141E1}"/>
              </a:ext>
            </a:extLst>
          </p:cNvPr>
          <p:cNvSpPr>
            <a:spLocks noChangeArrowheads="1"/>
          </p:cNvSpPr>
          <p:nvPr/>
        </p:nvSpPr>
        <p:spPr bwMode="auto">
          <a:xfrm>
            <a:off x="1468084" y="308257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0" name="Oval 106">
            <a:extLst>
              <a:ext uri="{FF2B5EF4-FFF2-40B4-BE49-F238E27FC236}">
                <a16:creationId xmlns:a16="http://schemas.microsoft.com/office/drawing/2014/main" id="{F9EE5D74-DC93-4D54-BF76-C841E41635C5}"/>
              </a:ext>
            </a:extLst>
          </p:cNvPr>
          <p:cNvSpPr>
            <a:spLocks noChangeArrowheads="1"/>
          </p:cNvSpPr>
          <p:nvPr/>
        </p:nvSpPr>
        <p:spPr bwMode="auto">
          <a:xfrm>
            <a:off x="1549401" y="339019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1" name="Oval 106">
            <a:extLst>
              <a:ext uri="{FF2B5EF4-FFF2-40B4-BE49-F238E27FC236}">
                <a16:creationId xmlns:a16="http://schemas.microsoft.com/office/drawing/2014/main" id="{25AD1967-03E0-45A6-A4F7-6A3F9F6C1197}"/>
              </a:ext>
            </a:extLst>
          </p:cNvPr>
          <p:cNvSpPr>
            <a:spLocks noChangeArrowheads="1"/>
          </p:cNvSpPr>
          <p:nvPr/>
        </p:nvSpPr>
        <p:spPr bwMode="auto">
          <a:xfrm>
            <a:off x="1949581" y="385673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2" name="Oval 106">
            <a:extLst>
              <a:ext uri="{FF2B5EF4-FFF2-40B4-BE49-F238E27FC236}">
                <a16:creationId xmlns:a16="http://schemas.microsoft.com/office/drawing/2014/main" id="{5E065E0B-690C-4E37-B19F-944A19682FC3}"/>
              </a:ext>
            </a:extLst>
          </p:cNvPr>
          <p:cNvSpPr>
            <a:spLocks noChangeArrowheads="1"/>
          </p:cNvSpPr>
          <p:nvPr/>
        </p:nvSpPr>
        <p:spPr bwMode="auto">
          <a:xfrm>
            <a:off x="2258514" y="422679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3" name="Oval 106">
            <a:extLst>
              <a:ext uri="{FF2B5EF4-FFF2-40B4-BE49-F238E27FC236}">
                <a16:creationId xmlns:a16="http://schemas.microsoft.com/office/drawing/2014/main" id="{37B7CE30-4AF9-4776-A4F0-E0AC6C00ACF1}"/>
              </a:ext>
            </a:extLst>
          </p:cNvPr>
          <p:cNvSpPr>
            <a:spLocks noChangeArrowheads="1"/>
          </p:cNvSpPr>
          <p:nvPr/>
        </p:nvSpPr>
        <p:spPr bwMode="auto">
          <a:xfrm>
            <a:off x="2590645" y="436537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4" name="Oval 106">
            <a:extLst>
              <a:ext uri="{FF2B5EF4-FFF2-40B4-BE49-F238E27FC236}">
                <a16:creationId xmlns:a16="http://schemas.microsoft.com/office/drawing/2014/main" id="{D05FFAF2-E60E-451C-AFF0-B1B504217888}"/>
              </a:ext>
            </a:extLst>
          </p:cNvPr>
          <p:cNvSpPr>
            <a:spLocks noChangeArrowheads="1"/>
          </p:cNvSpPr>
          <p:nvPr/>
        </p:nvSpPr>
        <p:spPr bwMode="auto">
          <a:xfrm>
            <a:off x="2255354" y="114413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5" name="Oval 106">
            <a:extLst>
              <a:ext uri="{FF2B5EF4-FFF2-40B4-BE49-F238E27FC236}">
                <a16:creationId xmlns:a16="http://schemas.microsoft.com/office/drawing/2014/main" id="{663A3BED-902B-4DD5-9CD8-6AC187712095}"/>
              </a:ext>
            </a:extLst>
          </p:cNvPr>
          <p:cNvSpPr>
            <a:spLocks noChangeArrowheads="1"/>
          </p:cNvSpPr>
          <p:nvPr/>
        </p:nvSpPr>
        <p:spPr bwMode="auto">
          <a:xfrm>
            <a:off x="1952058" y="142127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6" name="Oval 106">
            <a:extLst>
              <a:ext uri="{FF2B5EF4-FFF2-40B4-BE49-F238E27FC236}">
                <a16:creationId xmlns:a16="http://schemas.microsoft.com/office/drawing/2014/main" id="{9FEE1F1F-96E4-45E0-9FAF-0EEA8C61FC85}"/>
              </a:ext>
            </a:extLst>
          </p:cNvPr>
          <p:cNvSpPr>
            <a:spLocks noChangeArrowheads="1"/>
          </p:cNvSpPr>
          <p:nvPr/>
        </p:nvSpPr>
        <p:spPr bwMode="auto">
          <a:xfrm>
            <a:off x="2558223" y="96935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96"/>
                                        </p:tgtEl>
                                        <p:attrNameLst>
                                          <p:attrName>style.visibility</p:attrName>
                                        </p:attrNameLst>
                                      </p:cBhvr>
                                      <p:to>
                                        <p:strVal val="visible"/>
                                      </p:to>
                                    </p:set>
                                    <p:animEffect transition="in" filter="blinds(horizontal)">
                                      <p:cBhvr>
                                        <p:cTn id="7" dur="1000"/>
                                        <p:tgtEl>
                                          <p:spTgt spid="196"/>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90"/>
                                        </p:tgtEl>
                                        <p:attrNameLst>
                                          <p:attrName>style.visibility</p:attrName>
                                        </p:attrNameLst>
                                      </p:cBhvr>
                                      <p:to>
                                        <p:strVal val="visible"/>
                                      </p:to>
                                    </p:set>
                                    <p:animEffect transition="in" filter="blinds(horizontal)">
                                      <p:cBhvr>
                                        <p:cTn id="11" dur="1000"/>
                                        <p:tgtEl>
                                          <p:spTgt spid="190"/>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blinds(horizontal)">
                                      <p:cBhvr>
                                        <p:cTn id="15" dur="1000"/>
                                        <p:tgtEl>
                                          <p:spTgt spid="195"/>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88"/>
                                        </p:tgtEl>
                                        <p:attrNameLst>
                                          <p:attrName>style.visibility</p:attrName>
                                        </p:attrNameLst>
                                      </p:cBhvr>
                                      <p:to>
                                        <p:strVal val="visible"/>
                                      </p:to>
                                    </p:set>
                                    <p:animEffect transition="in" filter="blinds(horizontal)">
                                      <p:cBhvr>
                                        <p:cTn id="19" dur="1000"/>
                                        <p:tgtEl>
                                          <p:spTgt spid="188"/>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189"/>
                                        </p:tgtEl>
                                        <p:attrNameLst>
                                          <p:attrName>style.visibility</p:attrName>
                                        </p:attrNameLst>
                                      </p:cBhvr>
                                      <p:to>
                                        <p:strVal val="visible"/>
                                      </p:to>
                                    </p:set>
                                    <p:animEffect transition="in" filter="blinds(horizontal)">
                                      <p:cBhvr>
                                        <p:cTn id="23" dur="1000"/>
                                        <p:tgtEl>
                                          <p:spTgt spid="189"/>
                                        </p:tgtEl>
                                      </p:cBhvr>
                                    </p:animEffect>
                                  </p:childTnLst>
                                </p:cTn>
                              </p:par>
                            </p:childTnLst>
                          </p:cTn>
                        </p:par>
                        <p:par>
                          <p:cTn id="24" fill="hold">
                            <p:stCondLst>
                              <p:cond delay="5000"/>
                            </p:stCondLst>
                            <p:childTnLst>
                              <p:par>
                                <p:cTn id="25" presetID="3" presetClass="entr" presetSubtype="10" fill="hold" nodeType="afterEffect">
                                  <p:stCondLst>
                                    <p:cond delay="0"/>
                                  </p:stCondLst>
                                  <p:childTnLst>
                                    <p:set>
                                      <p:cBhvr>
                                        <p:cTn id="26" dur="1" fill="hold">
                                          <p:stCondLst>
                                            <p:cond delay="0"/>
                                          </p:stCondLst>
                                        </p:cTn>
                                        <p:tgtEl>
                                          <p:spTgt spid="192"/>
                                        </p:tgtEl>
                                        <p:attrNameLst>
                                          <p:attrName>style.visibility</p:attrName>
                                        </p:attrNameLst>
                                      </p:cBhvr>
                                      <p:to>
                                        <p:strVal val="visible"/>
                                      </p:to>
                                    </p:set>
                                    <p:animEffect transition="in" filter="blinds(horizontal)">
                                      <p:cBhvr>
                                        <p:cTn id="27" dur="1000"/>
                                        <p:tgtEl>
                                          <p:spTgt spid="192"/>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blinds(horizontal)">
                                      <p:cBhvr>
                                        <p:cTn id="31" dur="1000"/>
                                        <p:tgtEl>
                                          <p:spTgt spid="193"/>
                                        </p:tgtEl>
                                      </p:cBhvr>
                                    </p:animEffect>
                                  </p:childTnLst>
                                </p:cTn>
                              </p:par>
                            </p:childTnLst>
                          </p:cTn>
                        </p:par>
                        <p:par>
                          <p:cTn id="32" fill="hold">
                            <p:stCondLst>
                              <p:cond delay="7000"/>
                            </p:stCondLst>
                            <p:childTnLst>
                              <p:par>
                                <p:cTn id="33" presetID="3" presetClass="entr" presetSubtype="10" fill="hold" nodeType="afterEffect">
                                  <p:stCondLst>
                                    <p:cond delay="0"/>
                                  </p:stCondLst>
                                  <p:childTnLst>
                                    <p:set>
                                      <p:cBhvr>
                                        <p:cTn id="34" dur="1" fill="hold">
                                          <p:stCondLst>
                                            <p:cond delay="0"/>
                                          </p:stCondLst>
                                        </p:cTn>
                                        <p:tgtEl>
                                          <p:spTgt spid="194"/>
                                        </p:tgtEl>
                                        <p:attrNameLst>
                                          <p:attrName>style.visibility</p:attrName>
                                        </p:attrNameLst>
                                      </p:cBhvr>
                                      <p:to>
                                        <p:strVal val="visible"/>
                                      </p:to>
                                    </p:set>
                                    <p:animEffect transition="in" filter="blinds(horizontal)">
                                      <p:cBhvr>
                                        <p:cTn id="35" dur="1000"/>
                                        <p:tgtEl>
                                          <p:spTgt spid="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animBg="1"/>
      <p:bldP spid="190" grpId="0" autoUpdateAnimBg="0"/>
      <p:bldP spid="195" grpId="0"/>
      <p:bldP spid="19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Group 1145">
            <a:extLst>
              <a:ext uri="{FF2B5EF4-FFF2-40B4-BE49-F238E27FC236}">
                <a16:creationId xmlns:a16="http://schemas.microsoft.com/office/drawing/2014/main" id="{05D7C5A9-3803-44A1-9929-CAA612FF4F75}"/>
              </a:ext>
            </a:extLst>
          </p:cNvPr>
          <p:cNvGrpSpPr>
            <a:grpSpLocks/>
          </p:cNvGrpSpPr>
          <p:nvPr/>
        </p:nvGrpSpPr>
        <p:grpSpPr bwMode="auto">
          <a:xfrm flipH="1" flipV="1">
            <a:off x="2255924" y="1422894"/>
            <a:ext cx="4511402" cy="2592912"/>
            <a:chOff x="1827" y="958"/>
            <a:chExt cx="2455" cy="1224"/>
          </a:xfrm>
        </p:grpSpPr>
        <p:sp>
          <p:nvSpPr>
            <p:cNvPr id="87" name="Line 1146">
              <a:extLst>
                <a:ext uri="{FF2B5EF4-FFF2-40B4-BE49-F238E27FC236}">
                  <a16:creationId xmlns:a16="http://schemas.microsoft.com/office/drawing/2014/main" id="{AA0E9EA4-6548-403A-AB37-D5684AA044E0}"/>
                </a:ext>
              </a:extLst>
            </p:cNvPr>
            <p:cNvSpPr>
              <a:spLocks noChangeShapeType="1"/>
            </p:cNvSpPr>
            <p:nvPr/>
          </p:nvSpPr>
          <p:spPr bwMode="auto">
            <a:xfrm>
              <a:off x="2355" y="1026"/>
              <a:ext cx="1193" cy="112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88" name="Group 1147">
              <a:extLst>
                <a:ext uri="{FF2B5EF4-FFF2-40B4-BE49-F238E27FC236}">
                  <a16:creationId xmlns:a16="http://schemas.microsoft.com/office/drawing/2014/main" id="{DBD257DD-6723-4B1E-9A6C-30665BA705CE}"/>
                </a:ext>
              </a:extLst>
            </p:cNvPr>
            <p:cNvGrpSpPr>
              <a:grpSpLocks/>
            </p:cNvGrpSpPr>
            <p:nvPr/>
          </p:nvGrpSpPr>
          <p:grpSpPr bwMode="auto">
            <a:xfrm flipH="1">
              <a:off x="1827" y="958"/>
              <a:ext cx="523" cy="134"/>
              <a:chOff x="4688" y="1956"/>
              <a:chExt cx="1642" cy="403"/>
            </a:xfrm>
          </p:grpSpPr>
          <p:sp>
            <p:nvSpPr>
              <p:cNvPr id="92" name="Line 1148">
                <a:extLst>
                  <a:ext uri="{FF2B5EF4-FFF2-40B4-BE49-F238E27FC236}">
                    <a16:creationId xmlns:a16="http://schemas.microsoft.com/office/drawing/2014/main" id="{A8974213-FB9F-45E3-A931-4F4FF1535E2E}"/>
                  </a:ext>
                </a:extLst>
              </p:cNvPr>
              <p:cNvSpPr>
                <a:spLocks noChangeShapeType="1"/>
              </p:cNvSpPr>
              <p:nvPr/>
            </p:nvSpPr>
            <p:spPr bwMode="auto">
              <a:xfrm>
                <a:off x="5175" y="1986"/>
                <a:ext cx="115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3" name="Arc 1149">
                <a:extLst>
                  <a:ext uri="{FF2B5EF4-FFF2-40B4-BE49-F238E27FC236}">
                    <a16:creationId xmlns:a16="http://schemas.microsoft.com/office/drawing/2014/main" id="{C88AA04B-09A2-47A5-A6E3-49EEA5895B6C}"/>
                  </a:ext>
                </a:extLst>
              </p:cNvPr>
              <p:cNvSpPr>
                <a:spLocks/>
              </p:cNvSpPr>
              <p:nvPr/>
            </p:nvSpPr>
            <p:spPr bwMode="auto">
              <a:xfrm rot="5732302" flipH="1">
                <a:off x="4750" y="1894"/>
                <a:ext cx="403" cy="527"/>
              </a:xfrm>
              <a:custGeom>
                <a:avLst/>
                <a:gdLst>
                  <a:gd name="T0" fmla="*/ 0 w 21499"/>
                  <a:gd name="T1" fmla="*/ 0 h 19263"/>
                  <a:gd name="T2" fmla="*/ 0 w 21499"/>
                  <a:gd name="T3" fmla="*/ 0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grpSp>
          <p:nvGrpSpPr>
            <p:cNvPr id="89" name="Group 1150">
              <a:extLst>
                <a:ext uri="{FF2B5EF4-FFF2-40B4-BE49-F238E27FC236}">
                  <a16:creationId xmlns:a16="http://schemas.microsoft.com/office/drawing/2014/main" id="{28894837-145B-430B-A170-6C2014BF128A}"/>
                </a:ext>
              </a:extLst>
            </p:cNvPr>
            <p:cNvGrpSpPr>
              <a:grpSpLocks/>
            </p:cNvGrpSpPr>
            <p:nvPr/>
          </p:nvGrpSpPr>
          <p:grpSpPr bwMode="auto">
            <a:xfrm>
              <a:off x="3514" y="2047"/>
              <a:ext cx="768" cy="135"/>
              <a:chOff x="7298" y="5256"/>
              <a:chExt cx="2497" cy="418"/>
            </a:xfrm>
          </p:grpSpPr>
          <p:sp>
            <p:nvSpPr>
              <p:cNvPr id="90" name="Line 1151">
                <a:extLst>
                  <a:ext uri="{FF2B5EF4-FFF2-40B4-BE49-F238E27FC236}">
                    <a16:creationId xmlns:a16="http://schemas.microsoft.com/office/drawing/2014/main" id="{909A924D-4E90-48AE-B56D-4AA8C3C598D0}"/>
                  </a:ext>
                </a:extLst>
              </p:cNvPr>
              <p:cNvSpPr>
                <a:spLocks noChangeShapeType="1"/>
              </p:cNvSpPr>
              <p:nvPr/>
            </p:nvSpPr>
            <p:spPr bwMode="auto">
              <a:xfrm flipV="1">
                <a:off x="7803" y="5654"/>
                <a:ext cx="1992"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1" name="Arc 1152">
                <a:extLst>
                  <a:ext uri="{FF2B5EF4-FFF2-40B4-BE49-F238E27FC236}">
                    <a16:creationId xmlns:a16="http://schemas.microsoft.com/office/drawing/2014/main" id="{65DBF9AF-A2D2-4243-9630-82C46943C456}"/>
                  </a:ext>
                </a:extLst>
              </p:cNvPr>
              <p:cNvSpPr>
                <a:spLocks/>
              </p:cNvSpPr>
              <p:nvPr/>
            </p:nvSpPr>
            <p:spPr bwMode="auto">
              <a:xfrm rot="-5732302" flipH="1" flipV="1">
                <a:off x="7362" y="5192"/>
                <a:ext cx="418" cy="546"/>
              </a:xfrm>
              <a:custGeom>
                <a:avLst/>
                <a:gdLst>
                  <a:gd name="T0" fmla="*/ 0 w 21499"/>
                  <a:gd name="T1" fmla="*/ 0 h 19263"/>
                  <a:gd name="T2" fmla="*/ 0 w 21499"/>
                  <a:gd name="T3" fmla="*/ 0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grpSp>
      <p:sp>
        <p:nvSpPr>
          <p:cNvPr id="40962" name="Text Box 81">
            <a:extLst>
              <a:ext uri="{FF2B5EF4-FFF2-40B4-BE49-F238E27FC236}">
                <a16:creationId xmlns:a16="http://schemas.microsoft.com/office/drawing/2014/main" id="{998E10A1-28FE-4DA2-B708-0FB7EA8D50F0}"/>
              </a:ext>
            </a:extLst>
          </p:cNvPr>
          <p:cNvSpPr txBox="1">
            <a:spLocks noChangeArrowheads="1"/>
          </p:cNvSpPr>
          <p:nvPr/>
        </p:nvSpPr>
        <p:spPr bwMode="auto">
          <a:xfrm>
            <a:off x="1562100" y="179388"/>
            <a:ext cx="7618413" cy="1280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F-25.13 </a:t>
            </a:r>
            <a:r>
              <a:rPr lang="en-US" sz="2000" b="1" dirty="0"/>
              <a:t>Forty Five Degree Downline with two consecutive one 	  and a quarter rolls in opposite direction. </a:t>
            </a:r>
            <a:br>
              <a:rPr lang="en-US" sz="2000" dirty="0"/>
            </a:br>
            <a:endParaRPr lang="de-DE" altLang="de-DE" sz="2000" dirty="0"/>
          </a:p>
          <a:p>
            <a:pPr>
              <a:lnSpc>
                <a:spcPct val="90000"/>
              </a:lnSpc>
            </a:pPr>
            <a:endParaRPr lang="en-GB" altLang="de-DE" sz="2000" dirty="0"/>
          </a:p>
        </p:txBody>
      </p:sp>
      <p:sp>
        <p:nvSpPr>
          <p:cNvPr id="40963" name="Text Box 97">
            <a:extLst>
              <a:ext uri="{FF2B5EF4-FFF2-40B4-BE49-F238E27FC236}">
                <a16:creationId xmlns:a16="http://schemas.microsoft.com/office/drawing/2014/main" id="{975BA042-F0A5-4D49-A301-1C15539478B1}"/>
              </a:ext>
            </a:extLst>
          </p:cNvPr>
          <p:cNvSpPr txBox="1">
            <a:spLocks noChangeArrowheads="1"/>
          </p:cNvSpPr>
          <p:nvPr/>
        </p:nvSpPr>
        <p:spPr bwMode="auto">
          <a:xfrm>
            <a:off x="8051800" y="6557963"/>
            <a:ext cx="9398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F-25.13.01</a:t>
            </a:r>
          </a:p>
        </p:txBody>
      </p:sp>
      <p:sp>
        <p:nvSpPr>
          <p:cNvPr id="40964" name="Line 182">
            <a:extLst>
              <a:ext uri="{FF2B5EF4-FFF2-40B4-BE49-F238E27FC236}">
                <a16:creationId xmlns:a16="http://schemas.microsoft.com/office/drawing/2014/main" id="{FF7EFEA8-1873-4A61-9BEB-EFD72933E2F6}"/>
              </a:ext>
            </a:extLst>
          </p:cNvPr>
          <p:cNvSpPr>
            <a:spLocks noChangeShapeType="1"/>
          </p:cNvSpPr>
          <p:nvPr/>
        </p:nvSpPr>
        <p:spPr bwMode="auto">
          <a:xfrm flipV="1">
            <a:off x="3906838" y="5003800"/>
            <a:ext cx="1408112" cy="47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40965" name="Text Box 359">
            <a:extLst>
              <a:ext uri="{FF2B5EF4-FFF2-40B4-BE49-F238E27FC236}">
                <a16:creationId xmlns:a16="http://schemas.microsoft.com/office/drawing/2014/main" id="{2229E478-C2A2-44D7-A5ED-8ACD0FB676CD}"/>
              </a:ext>
            </a:extLst>
          </p:cNvPr>
          <p:cNvSpPr txBox="1">
            <a:spLocks noChangeArrowheads="1"/>
          </p:cNvSpPr>
          <p:nvPr/>
        </p:nvSpPr>
        <p:spPr bwMode="auto">
          <a:xfrm>
            <a:off x="508000" y="5099954"/>
            <a:ext cx="8128000" cy="830997"/>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pull through a one eighth loop into a forty five degree downline, perform consecutively two one and a quarter rolls in opposite direction, push through a one eighth loop, exit inverted. </a:t>
            </a:r>
            <a:endParaRPr lang="de-DE" altLang="de-DE" sz="1600" b="1" dirty="0"/>
          </a:p>
        </p:txBody>
      </p:sp>
      <p:sp>
        <p:nvSpPr>
          <p:cNvPr id="40966" name="AutoShape 317">
            <a:extLst>
              <a:ext uri="{FF2B5EF4-FFF2-40B4-BE49-F238E27FC236}">
                <a16:creationId xmlns:a16="http://schemas.microsoft.com/office/drawing/2014/main" id="{EB6EFB0F-1909-448A-B742-6706B004BDAB}"/>
              </a:ext>
            </a:extLst>
          </p:cNvPr>
          <p:cNvSpPr>
            <a:spLocks noChangeArrowheads="1"/>
          </p:cNvSpPr>
          <p:nvPr/>
        </p:nvSpPr>
        <p:spPr bwMode="auto">
          <a:xfrm>
            <a:off x="2554654" y="134525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nl-NL" altLang="de-DE" sz="2400">
              <a:solidFill>
                <a:srgbClr val="FF3300"/>
              </a:solidFill>
              <a:latin typeface="Times New Roman" panose="02020603050405020304" pitchFamily="18" charset="0"/>
            </a:endParaRPr>
          </a:p>
        </p:txBody>
      </p:sp>
      <p:grpSp>
        <p:nvGrpSpPr>
          <p:cNvPr id="40967" name="Group 318">
            <a:extLst>
              <a:ext uri="{FF2B5EF4-FFF2-40B4-BE49-F238E27FC236}">
                <a16:creationId xmlns:a16="http://schemas.microsoft.com/office/drawing/2014/main" id="{A11BC786-5CD4-4B20-8BAA-C7783D117D4B}"/>
              </a:ext>
            </a:extLst>
          </p:cNvPr>
          <p:cNvGrpSpPr>
            <a:grpSpLocks/>
          </p:cNvGrpSpPr>
          <p:nvPr/>
        </p:nvGrpSpPr>
        <p:grpSpPr bwMode="auto">
          <a:xfrm rot="5400000" flipV="1">
            <a:off x="2059409" y="1167376"/>
            <a:ext cx="311150" cy="490538"/>
            <a:chOff x="2820" y="264"/>
            <a:chExt cx="420" cy="1452"/>
          </a:xfrm>
        </p:grpSpPr>
        <p:sp>
          <p:nvSpPr>
            <p:cNvPr id="41034" name="Line 319">
              <a:extLst>
                <a:ext uri="{FF2B5EF4-FFF2-40B4-BE49-F238E27FC236}">
                  <a16:creationId xmlns:a16="http://schemas.microsoft.com/office/drawing/2014/main" id="{441819C7-BF65-4D23-9311-79FE0030B84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1035" name="Group 320">
              <a:extLst>
                <a:ext uri="{FF2B5EF4-FFF2-40B4-BE49-F238E27FC236}">
                  <a16:creationId xmlns:a16="http://schemas.microsoft.com/office/drawing/2014/main" id="{37BAC6AF-1628-4C5A-9654-921B077A4C1A}"/>
                </a:ext>
              </a:extLst>
            </p:cNvPr>
            <p:cNvGrpSpPr>
              <a:grpSpLocks/>
            </p:cNvGrpSpPr>
            <p:nvPr/>
          </p:nvGrpSpPr>
          <p:grpSpPr bwMode="auto">
            <a:xfrm>
              <a:off x="2940" y="264"/>
              <a:ext cx="300" cy="1452"/>
              <a:chOff x="2940" y="264"/>
              <a:chExt cx="300" cy="1452"/>
            </a:xfrm>
          </p:grpSpPr>
          <p:grpSp>
            <p:nvGrpSpPr>
              <p:cNvPr id="41036" name="Group 321">
                <a:extLst>
                  <a:ext uri="{FF2B5EF4-FFF2-40B4-BE49-F238E27FC236}">
                    <a16:creationId xmlns:a16="http://schemas.microsoft.com/office/drawing/2014/main" id="{D68F1611-BF06-4141-82B2-FD65B162B1E2}"/>
                  </a:ext>
                </a:extLst>
              </p:cNvPr>
              <p:cNvGrpSpPr>
                <a:grpSpLocks/>
              </p:cNvGrpSpPr>
              <p:nvPr/>
            </p:nvGrpSpPr>
            <p:grpSpPr bwMode="auto">
              <a:xfrm>
                <a:off x="2940" y="264"/>
                <a:ext cx="252" cy="1368"/>
                <a:chOff x="3024" y="732"/>
                <a:chExt cx="252" cy="1368"/>
              </a:xfrm>
            </p:grpSpPr>
            <p:grpSp>
              <p:nvGrpSpPr>
                <p:cNvPr id="41039" name="Group 322">
                  <a:extLst>
                    <a:ext uri="{FF2B5EF4-FFF2-40B4-BE49-F238E27FC236}">
                      <a16:creationId xmlns:a16="http://schemas.microsoft.com/office/drawing/2014/main" id="{BD985736-5B9A-4357-8740-C6EC87A9FA5A}"/>
                    </a:ext>
                  </a:extLst>
                </p:cNvPr>
                <p:cNvGrpSpPr>
                  <a:grpSpLocks/>
                </p:cNvGrpSpPr>
                <p:nvPr/>
              </p:nvGrpSpPr>
              <p:grpSpPr bwMode="auto">
                <a:xfrm>
                  <a:off x="3024" y="732"/>
                  <a:ext cx="252" cy="1368"/>
                  <a:chOff x="3168" y="1008"/>
                  <a:chExt cx="484" cy="2448"/>
                </a:xfrm>
              </p:grpSpPr>
              <p:grpSp>
                <p:nvGrpSpPr>
                  <p:cNvPr id="41041" name="Group 323">
                    <a:extLst>
                      <a:ext uri="{FF2B5EF4-FFF2-40B4-BE49-F238E27FC236}">
                        <a16:creationId xmlns:a16="http://schemas.microsoft.com/office/drawing/2014/main" id="{97B4A30D-01FD-4773-9CAF-5AD72B35CF3B}"/>
                      </a:ext>
                    </a:extLst>
                  </p:cNvPr>
                  <p:cNvGrpSpPr>
                    <a:grpSpLocks/>
                  </p:cNvGrpSpPr>
                  <p:nvPr/>
                </p:nvGrpSpPr>
                <p:grpSpPr bwMode="auto">
                  <a:xfrm>
                    <a:off x="3168" y="1008"/>
                    <a:ext cx="484" cy="2448"/>
                    <a:chOff x="2256" y="864"/>
                    <a:chExt cx="532" cy="2448"/>
                  </a:xfrm>
                </p:grpSpPr>
                <p:sp>
                  <p:nvSpPr>
                    <p:cNvPr id="41044" name="Freeform 324">
                      <a:extLst>
                        <a:ext uri="{FF2B5EF4-FFF2-40B4-BE49-F238E27FC236}">
                          <a16:creationId xmlns:a16="http://schemas.microsoft.com/office/drawing/2014/main" id="{C6E6B71A-4912-44A4-8052-C23E2639BF10}"/>
                        </a:ext>
                      </a:extLst>
                    </p:cNvPr>
                    <p:cNvSpPr>
                      <a:spLocks/>
                    </p:cNvSpPr>
                    <p:nvPr/>
                  </p:nvSpPr>
                  <p:spPr bwMode="auto">
                    <a:xfrm rot="5389413">
                      <a:off x="1298" y="1822"/>
                      <a:ext cx="2448" cy="532"/>
                    </a:xfrm>
                    <a:custGeom>
                      <a:avLst/>
                      <a:gdLst>
                        <a:gd name="T0" fmla="*/ 1756955 w 1153"/>
                        <a:gd name="T1" fmla="*/ 1048384 h 204"/>
                        <a:gd name="T2" fmla="*/ 1907663 w 1153"/>
                        <a:gd name="T3" fmla="*/ 1148377 h 204"/>
                        <a:gd name="T4" fmla="*/ 2034887 w 1153"/>
                        <a:gd name="T5" fmla="*/ 1249342 h 204"/>
                        <a:gd name="T6" fmla="*/ 2121635 w 1153"/>
                        <a:gd name="T7" fmla="*/ 1366685 h 204"/>
                        <a:gd name="T8" fmla="*/ 2145900 w 1153"/>
                        <a:gd name="T9" fmla="*/ 1411693 h 204"/>
                        <a:gd name="T10" fmla="*/ 2145900 w 1153"/>
                        <a:gd name="T11" fmla="*/ 1439665 h 204"/>
                        <a:gd name="T12" fmla="*/ 2145900 w 1153"/>
                        <a:gd name="T13" fmla="*/ 1946403 h 204"/>
                        <a:gd name="T14" fmla="*/ 2144327 w 1153"/>
                        <a:gd name="T15" fmla="*/ 2008975 h 204"/>
                        <a:gd name="T16" fmla="*/ 2134807 w 1153"/>
                        <a:gd name="T17" fmla="*/ 2036731 h 204"/>
                        <a:gd name="T18" fmla="*/ 2133070 w 1153"/>
                        <a:gd name="T19" fmla="*/ 2080999 h 204"/>
                        <a:gd name="T20" fmla="*/ 2125998 w 1153"/>
                        <a:gd name="T21" fmla="*/ 2369734 h 204"/>
                        <a:gd name="T22" fmla="*/ 2106601 w 1153"/>
                        <a:gd name="T23" fmla="*/ 2689007 h 204"/>
                        <a:gd name="T24" fmla="*/ 2090102 w 1153"/>
                        <a:gd name="T25" fmla="*/ 2839055 h 204"/>
                        <a:gd name="T26" fmla="*/ 2069876 w 1153"/>
                        <a:gd name="T27" fmla="*/ 2879348 h 204"/>
                        <a:gd name="T28" fmla="*/ 1891183 w 1153"/>
                        <a:gd name="T29" fmla="*/ 2952329 h 204"/>
                        <a:gd name="T30" fmla="*/ 1732967 w 1153"/>
                        <a:gd name="T31" fmla="*/ 2967175 h 204"/>
                        <a:gd name="T32" fmla="*/ 1511297 w 1153"/>
                        <a:gd name="T33" fmla="*/ 2911198 h 204"/>
                        <a:gd name="T34" fmla="*/ 1146653 w 1153"/>
                        <a:gd name="T35" fmla="*/ 2734021 h 204"/>
                        <a:gd name="T36" fmla="*/ 333149 w 1153"/>
                        <a:gd name="T37" fmla="*/ 2533063 h 204"/>
                        <a:gd name="T38" fmla="*/ 247424 w 1153"/>
                        <a:gd name="T39" fmla="*/ 2615794 h 204"/>
                        <a:gd name="T40" fmla="*/ 28043 w 1153"/>
                        <a:gd name="T41" fmla="*/ 2633056 h 204"/>
                        <a:gd name="T42" fmla="*/ 14750 w 1153"/>
                        <a:gd name="T43" fmla="*/ 2615794 h 204"/>
                        <a:gd name="T44" fmla="*/ 6947 w 1153"/>
                        <a:gd name="T45" fmla="*/ 2543789 h 204"/>
                        <a:gd name="T46" fmla="*/ 0 w 1153"/>
                        <a:gd name="T47" fmla="*/ 2369734 h 204"/>
                        <a:gd name="T48" fmla="*/ 26501 w 1153"/>
                        <a:gd name="T49" fmla="*/ 117335 h 204"/>
                        <a:gd name="T50" fmla="*/ 33429 w 1153"/>
                        <a:gd name="T51" fmla="*/ 27985 h 204"/>
                        <a:gd name="T52" fmla="*/ 142978 w 1153"/>
                        <a:gd name="T53" fmla="*/ 27985 h 204"/>
                        <a:gd name="T54" fmla="*/ 187492 w 1153"/>
                        <a:gd name="T55" fmla="*/ 117335 h 204"/>
                        <a:gd name="T56" fmla="*/ 230475 w 1153"/>
                        <a:gd name="T57" fmla="*/ 278025 h 204"/>
                        <a:gd name="T58" fmla="*/ 404336 w 1153"/>
                        <a:gd name="T59" fmla="*/ 1104111 h 204"/>
                        <a:gd name="T60" fmla="*/ 432330 w 1153"/>
                        <a:gd name="T61" fmla="*/ 1165774 h 204"/>
                        <a:gd name="T62" fmla="*/ 476853 w 1153"/>
                        <a:gd name="T63" fmla="*/ 1221357 h 204"/>
                        <a:gd name="T64" fmla="*/ 1223155 w 1153"/>
                        <a:gd name="T65" fmla="*/ 815373 h 204"/>
                        <a:gd name="T66" fmla="*/ 1269408 w 1153"/>
                        <a:gd name="T67" fmla="*/ 1204117 h 204"/>
                        <a:gd name="T68" fmla="*/ 1521178 w 1153"/>
                        <a:gd name="T69" fmla="*/ 1411693 h 204"/>
                        <a:gd name="T70" fmla="*/ 1574514 w 1153"/>
                        <a:gd name="T71" fmla="*/ 1394440 h 204"/>
                        <a:gd name="T72" fmla="*/ 1625232 w 1153"/>
                        <a:gd name="T73" fmla="*/ 1294338 h 204"/>
                        <a:gd name="T74" fmla="*/ 1667311 w 1153"/>
                        <a:gd name="T75" fmla="*/ 1121365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1045" name="Freeform 325">
                      <a:extLst>
                        <a:ext uri="{FF2B5EF4-FFF2-40B4-BE49-F238E27FC236}">
                          <a16:creationId xmlns:a16="http://schemas.microsoft.com/office/drawing/2014/main" id="{AEB55A30-F38C-456C-B5AE-6D58DCE5D908}"/>
                        </a:ext>
                      </a:extLst>
                    </p:cNvPr>
                    <p:cNvSpPr>
                      <a:spLocks/>
                    </p:cNvSpPr>
                    <p:nvPr/>
                  </p:nvSpPr>
                  <p:spPr bwMode="auto">
                    <a:xfrm rot="5389413">
                      <a:off x="2332" y="2426"/>
                      <a:ext cx="539" cy="173"/>
                    </a:xfrm>
                    <a:custGeom>
                      <a:avLst/>
                      <a:gdLst>
                        <a:gd name="T0" fmla="*/ 0 w 247"/>
                        <a:gd name="T1" fmla="*/ 187545 h 69"/>
                        <a:gd name="T2" fmla="*/ 37006 w 247"/>
                        <a:gd name="T3" fmla="*/ 488865 h 69"/>
                        <a:gd name="T4" fmla="*/ 132177 w 247"/>
                        <a:gd name="T5" fmla="*/ 540595 h 69"/>
                        <a:gd name="T6" fmla="*/ 362359 w 247"/>
                        <a:gd name="T7" fmla="*/ 677719 h 69"/>
                        <a:gd name="T8" fmla="*/ 590233 w 247"/>
                        <a:gd name="T9" fmla="*/ 548019 h 69"/>
                        <a:gd name="T10" fmla="*/ 604586 w 247"/>
                        <a:gd name="T11" fmla="*/ 313962 h 69"/>
                        <a:gd name="T12" fmla="*/ 555360 w 247"/>
                        <a:gd name="T13" fmla="*/ 246711 h 69"/>
                        <a:gd name="T14" fmla="*/ 504932 w 247"/>
                        <a:gd name="T15" fmla="*/ 176367 h 69"/>
                        <a:gd name="T16" fmla="*/ 453609 w 247"/>
                        <a:gd name="T17" fmla="*/ 117013 h 69"/>
                        <a:gd name="T18" fmla="*/ 404093 w 247"/>
                        <a:gd name="T19" fmla="*/ 59153 h 69"/>
                        <a:gd name="T20" fmla="*/ 362359 w 247"/>
                        <a:gd name="T21" fmla="*/ 20632 h 69"/>
                        <a:gd name="T22" fmla="*/ 320888 w 247"/>
                        <a:gd name="T23" fmla="*/ 0 h 69"/>
                        <a:gd name="T24" fmla="*/ 271455 w 247"/>
                        <a:gd name="T25" fmla="*/ 20632 h 69"/>
                        <a:gd name="T26" fmla="*/ 217483 w 247"/>
                        <a:gd name="T27" fmla="*/ 51730 h 69"/>
                        <a:gd name="T28" fmla="*/ 0 w 247"/>
                        <a:gd name="T29" fmla="*/ 187545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1042" name="Freeform 326">
                    <a:extLst>
                      <a:ext uri="{FF2B5EF4-FFF2-40B4-BE49-F238E27FC236}">
                        <a16:creationId xmlns:a16="http://schemas.microsoft.com/office/drawing/2014/main" id="{6EF8F53E-1B1E-4BD5-9CD9-8EC0DA50EF2C}"/>
                      </a:ext>
                    </a:extLst>
                  </p:cNvPr>
                  <p:cNvSpPr>
                    <a:spLocks/>
                  </p:cNvSpPr>
                  <p:nvPr/>
                </p:nvSpPr>
                <p:spPr bwMode="auto">
                  <a:xfrm rot="5353401">
                    <a:off x="2952" y="2567"/>
                    <a:ext cx="720" cy="96"/>
                  </a:xfrm>
                  <a:custGeom>
                    <a:avLst/>
                    <a:gdLst>
                      <a:gd name="T0" fmla="*/ 0 w 293"/>
                      <a:gd name="T1" fmla="*/ 733379 h 33"/>
                      <a:gd name="T2" fmla="*/ 0 w 293"/>
                      <a:gd name="T3" fmla="*/ 703590 h 33"/>
                      <a:gd name="T4" fmla="*/ 843073 w 293"/>
                      <a:gd name="T5" fmla="*/ 179988 h 33"/>
                      <a:gd name="T6" fmla="*/ 1084824 w 293"/>
                      <a:gd name="T7" fmla="*/ 86659 h 33"/>
                      <a:gd name="T8" fmla="*/ 1277936 w 293"/>
                      <a:gd name="T9" fmla="*/ 86659 h 33"/>
                      <a:gd name="T10" fmla="*/ 1437142 w 293"/>
                      <a:gd name="T11" fmla="*/ 0 h 33"/>
                      <a:gd name="T12" fmla="*/ 1564838 w 293"/>
                      <a:gd name="T13" fmla="*/ 0 h 33"/>
                      <a:gd name="T14" fmla="*/ 1757950 w 293"/>
                      <a:gd name="T15" fmla="*/ 86659 h 33"/>
                      <a:gd name="T16" fmla="*/ 1916962 w 293"/>
                      <a:gd name="T17" fmla="*/ 134001 h 33"/>
                      <a:gd name="T18" fmla="*/ 2055423 w 293"/>
                      <a:gd name="T19" fmla="*/ 179988 h 33"/>
                      <a:gd name="T20" fmla="*/ 2159334 w 293"/>
                      <a:gd name="T21" fmla="*/ 298161 h 33"/>
                      <a:gd name="T22" fmla="*/ 2241706 w 293"/>
                      <a:gd name="T23" fmla="*/ 389821 h 33"/>
                      <a:gd name="T24" fmla="*/ 2302707 w 293"/>
                      <a:gd name="T25" fmla="*/ 523601 h 33"/>
                      <a:gd name="T26" fmla="*/ 2336407 w 293"/>
                      <a:gd name="T27" fmla="*/ 610260 h 33"/>
                      <a:gd name="T28" fmla="*/ 2352016 w 293"/>
                      <a:gd name="T29" fmla="*/ 733379 h 33"/>
                      <a:gd name="T30" fmla="*/ 2336407 w 293"/>
                      <a:gd name="T31" fmla="*/ 820038 h 33"/>
                      <a:gd name="T32" fmla="*/ 2302707 w 293"/>
                      <a:gd name="T33" fmla="*/ 954039 h 33"/>
                      <a:gd name="T34" fmla="*/ 2241706 w 293"/>
                      <a:gd name="T35" fmla="*/ 1045495 h 33"/>
                      <a:gd name="T36" fmla="*/ 2159334 w 293"/>
                      <a:gd name="T37" fmla="*/ 1179427 h 33"/>
                      <a:gd name="T38" fmla="*/ 2055423 w 293"/>
                      <a:gd name="T39" fmla="*/ 1251540 h 33"/>
                      <a:gd name="T40" fmla="*/ 1916962 w 293"/>
                      <a:gd name="T41" fmla="*/ 1297594 h 33"/>
                      <a:gd name="T42" fmla="*/ 1757950 w 293"/>
                      <a:gd name="T43" fmla="*/ 1389280 h 33"/>
                      <a:gd name="T44" fmla="*/ 1564838 w 293"/>
                      <a:gd name="T45" fmla="*/ 1431526 h 33"/>
                      <a:gd name="T46" fmla="*/ 1444219 w 293"/>
                      <a:gd name="T47" fmla="*/ 1431526 h 33"/>
                      <a:gd name="T48" fmla="*/ 1277936 w 293"/>
                      <a:gd name="T49" fmla="*/ 1431526 h 33"/>
                      <a:gd name="T50" fmla="*/ 1084824 w 293"/>
                      <a:gd name="T51" fmla="*/ 1389280 h 33"/>
                      <a:gd name="T52" fmla="*/ 843073 w 293"/>
                      <a:gd name="T53" fmla="*/ 1251540 h 33"/>
                      <a:gd name="T54" fmla="*/ 0 w 293"/>
                      <a:gd name="T55" fmla="*/ 733379 h 33"/>
                      <a:gd name="T56" fmla="*/ 0 w 293"/>
                      <a:gd name="T57" fmla="*/ 73337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1043" name="Freeform 327">
                    <a:extLst>
                      <a:ext uri="{FF2B5EF4-FFF2-40B4-BE49-F238E27FC236}">
                        <a16:creationId xmlns:a16="http://schemas.microsoft.com/office/drawing/2014/main" id="{F6A0487F-B2E8-4342-A2EC-AC6A175A9D07}"/>
                      </a:ext>
                    </a:extLst>
                  </p:cNvPr>
                  <p:cNvSpPr>
                    <a:spLocks/>
                  </p:cNvSpPr>
                  <p:nvPr/>
                </p:nvSpPr>
                <p:spPr bwMode="auto">
                  <a:xfrm rot="16173530" flipH="1">
                    <a:off x="3167" y="1271"/>
                    <a:ext cx="289" cy="47"/>
                  </a:xfrm>
                  <a:custGeom>
                    <a:avLst/>
                    <a:gdLst>
                      <a:gd name="T0" fmla="*/ 0 w 293"/>
                      <a:gd name="T1" fmla="*/ 570 h 33"/>
                      <a:gd name="T2" fmla="*/ 0 w 293"/>
                      <a:gd name="T3" fmla="*/ 554 h 33"/>
                      <a:gd name="T4" fmla="*/ 95 w 293"/>
                      <a:gd name="T5" fmla="*/ 157 h 33"/>
                      <a:gd name="T6" fmla="*/ 115 w 293"/>
                      <a:gd name="T7" fmla="*/ 77 h 33"/>
                      <a:gd name="T8" fmla="*/ 139 w 293"/>
                      <a:gd name="T9" fmla="*/ 77 h 33"/>
                      <a:gd name="T10" fmla="*/ 159 w 293"/>
                      <a:gd name="T11" fmla="*/ 0 h 33"/>
                      <a:gd name="T12" fmla="*/ 171 w 293"/>
                      <a:gd name="T13" fmla="*/ 0 h 33"/>
                      <a:gd name="T14" fmla="*/ 189 w 293"/>
                      <a:gd name="T15" fmla="*/ 77 h 33"/>
                      <a:gd name="T16" fmla="*/ 209 w 293"/>
                      <a:gd name="T17" fmla="*/ 110 h 33"/>
                      <a:gd name="T18" fmla="*/ 226 w 293"/>
                      <a:gd name="T19" fmla="*/ 157 h 33"/>
                      <a:gd name="T20" fmla="*/ 235 w 293"/>
                      <a:gd name="T21" fmla="*/ 234 h 33"/>
                      <a:gd name="T22" fmla="*/ 243 w 293"/>
                      <a:gd name="T23" fmla="*/ 319 h 33"/>
                      <a:gd name="T24" fmla="*/ 249 w 293"/>
                      <a:gd name="T25" fmla="*/ 400 h 33"/>
                      <a:gd name="T26" fmla="*/ 252 w 293"/>
                      <a:gd name="T27" fmla="*/ 474 h 33"/>
                      <a:gd name="T28" fmla="*/ 253 w 293"/>
                      <a:gd name="T29" fmla="*/ 570 h 33"/>
                      <a:gd name="T30" fmla="*/ 252 w 293"/>
                      <a:gd name="T31" fmla="*/ 647 h 33"/>
                      <a:gd name="T32" fmla="*/ 249 w 293"/>
                      <a:gd name="T33" fmla="*/ 749 h 33"/>
                      <a:gd name="T34" fmla="*/ 243 w 293"/>
                      <a:gd name="T35" fmla="*/ 812 h 33"/>
                      <a:gd name="T36" fmla="*/ 235 w 293"/>
                      <a:gd name="T37" fmla="*/ 921 h 33"/>
                      <a:gd name="T38" fmla="*/ 226 w 293"/>
                      <a:gd name="T39" fmla="*/ 981 h 33"/>
                      <a:gd name="T40" fmla="*/ 209 w 293"/>
                      <a:gd name="T41" fmla="*/ 1037 h 33"/>
                      <a:gd name="T42" fmla="*/ 189 w 293"/>
                      <a:gd name="T43" fmla="*/ 1118 h 33"/>
                      <a:gd name="T44" fmla="*/ 171 w 293"/>
                      <a:gd name="T45" fmla="*/ 1124 h 33"/>
                      <a:gd name="T46" fmla="*/ 160 w 293"/>
                      <a:gd name="T47" fmla="*/ 1124 h 33"/>
                      <a:gd name="T48" fmla="*/ 139 w 293"/>
                      <a:gd name="T49" fmla="*/ 1124 h 33"/>
                      <a:gd name="T50" fmla="*/ 115 w 293"/>
                      <a:gd name="T51" fmla="*/ 1118 h 33"/>
                      <a:gd name="T52" fmla="*/ 95 w 293"/>
                      <a:gd name="T53" fmla="*/ 981 h 33"/>
                      <a:gd name="T54" fmla="*/ 0 w 293"/>
                      <a:gd name="T55" fmla="*/ 570 h 33"/>
                      <a:gd name="T56" fmla="*/ 0 w 293"/>
                      <a:gd name="T57" fmla="*/ 57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1040" name="Line 328">
                  <a:extLst>
                    <a:ext uri="{FF2B5EF4-FFF2-40B4-BE49-F238E27FC236}">
                      <a16:creationId xmlns:a16="http://schemas.microsoft.com/office/drawing/2014/main" id="{E7647282-FD97-46C5-A8F4-EC47FD7881F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1037" name="AutoShape 329">
                <a:extLst>
                  <a:ext uri="{FF2B5EF4-FFF2-40B4-BE49-F238E27FC236}">
                    <a16:creationId xmlns:a16="http://schemas.microsoft.com/office/drawing/2014/main" id="{611C52D6-8ADB-44C3-AF95-FC13DA060DA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41038" name="Line 330">
                <a:extLst>
                  <a:ext uri="{FF2B5EF4-FFF2-40B4-BE49-F238E27FC236}">
                    <a16:creationId xmlns:a16="http://schemas.microsoft.com/office/drawing/2014/main" id="{3087446D-2F28-41F8-B2EE-CDA6554FBFB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40974" name="Group 381">
            <a:extLst>
              <a:ext uri="{FF2B5EF4-FFF2-40B4-BE49-F238E27FC236}">
                <a16:creationId xmlns:a16="http://schemas.microsoft.com/office/drawing/2014/main" id="{3901234A-9339-496A-9A43-72C69746C432}"/>
              </a:ext>
            </a:extLst>
          </p:cNvPr>
          <p:cNvGrpSpPr>
            <a:grpSpLocks/>
          </p:cNvGrpSpPr>
          <p:nvPr/>
        </p:nvGrpSpPr>
        <p:grpSpPr bwMode="auto">
          <a:xfrm rot="5629564" flipV="1">
            <a:off x="6229830" y="3755076"/>
            <a:ext cx="311150" cy="490537"/>
            <a:chOff x="2820" y="264"/>
            <a:chExt cx="420" cy="1452"/>
          </a:xfrm>
        </p:grpSpPr>
        <p:sp>
          <p:nvSpPr>
            <p:cNvPr id="41001" name="Line 382">
              <a:extLst>
                <a:ext uri="{FF2B5EF4-FFF2-40B4-BE49-F238E27FC236}">
                  <a16:creationId xmlns:a16="http://schemas.microsoft.com/office/drawing/2014/main" id="{8B75D8CE-2481-4A4A-8D97-6EF35580DE0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1002" name="Group 383">
              <a:extLst>
                <a:ext uri="{FF2B5EF4-FFF2-40B4-BE49-F238E27FC236}">
                  <a16:creationId xmlns:a16="http://schemas.microsoft.com/office/drawing/2014/main" id="{09E77FF8-F632-48E7-86EF-E1266DFDE8F9}"/>
                </a:ext>
              </a:extLst>
            </p:cNvPr>
            <p:cNvGrpSpPr>
              <a:grpSpLocks/>
            </p:cNvGrpSpPr>
            <p:nvPr/>
          </p:nvGrpSpPr>
          <p:grpSpPr bwMode="auto">
            <a:xfrm>
              <a:off x="2940" y="264"/>
              <a:ext cx="300" cy="1452"/>
              <a:chOff x="2940" y="264"/>
              <a:chExt cx="300" cy="1452"/>
            </a:xfrm>
          </p:grpSpPr>
          <p:grpSp>
            <p:nvGrpSpPr>
              <p:cNvPr id="41003" name="Group 384">
                <a:extLst>
                  <a:ext uri="{FF2B5EF4-FFF2-40B4-BE49-F238E27FC236}">
                    <a16:creationId xmlns:a16="http://schemas.microsoft.com/office/drawing/2014/main" id="{BAB225A0-8F35-41AF-9A05-05B8EED61E96}"/>
                  </a:ext>
                </a:extLst>
              </p:cNvPr>
              <p:cNvGrpSpPr>
                <a:grpSpLocks/>
              </p:cNvGrpSpPr>
              <p:nvPr/>
            </p:nvGrpSpPr>
            <p:grpSpPr bwMode="auto">
              <a:xfrm>
                <a:off x="2940" y="264"/>
                <a:ext cx="252" cy="1368"/>
                <a:chOff x="3024" y="732"/>
                <a:chExt cx="252" cy="1368"/>
              </a:xfrm>
            </p:grpSpPr>
            <p:grpSp>
              <p:nvGrpSpPr>
                <p:cNvPr id="41006" name="Group 385">
                  <a:extLst>
                    <a:ext uri="{FF2B5EF4-FFF2-40B4-BE49-F238E27FC236}">
                      <a16:creationId xmlns:a16="http://schemas.microsoft.com/office/drawing/2014/main" id="{E46ECD7D-BC24-4434-8350-3E83E6B911AC}"/>
                    </a:ext>
                  </a:extLst>
                </p:cNvPr>
                <p:cNvGrpSpPr>
                  <a:grpSpLocks/>
                </p:cNvGrpSpPr>
                <p:nvPr/>
              </p:nvGrpSpPr>
              <p:grpSpPr bwMode="auto">
                <a:xfrm>
                  <a:off x="3024" y="732"/>
                  <a:ext cx="252" cy="1368"/>
                  <a:chOff x="3168" y="1008"/>
                  <a:chExt cx="484" cy="2448"/>
                </a:xfrm>
              </p:grpSpPr>
              <p:grpSp>
                <p:nvGrpSpPr>
                  <p:cNvPr id="41008" name="Group 386">
                    <a:extLst>
                      <a:ext uri="{FF2B5EF4-FFF2-40B4-BE49-F238E27FC236}">
                        <a16:creationId xmlns:a16="http://schemas.microsoft.com/office/drawing/2014/main" id="{6610CDAD-6CAC-4DB1-A80A-CC4615E39DF1}"/>
                      </a:ext>
                    </a:extLst>
                  </p:cNvPr>
                  <p:cNvGrpSpPr>
                    <a:grpSpLocks/>
                  </p:cNvGrpSpPr>
                  <p:nvPr/>
                </p:nvGrpSpPr>
                <p:grpSpPr bwMode="auto">
                  <a:xfrm>
                    <a:off x="3168" y="1008"/>
                    <a:ext cx="484" cy="2448"/>
                    <a:chOff x="2256" y="864"/>
                    <a:chExt cx="532" cy="2448"/>
                  </a:xfrm>
                </p:grpSpPr>
                <p:sp>
                  <p:nvSpPr>
                    <p:cNvPr id="41011" name="Freeform 387">
                      <a:extLst>
                        <a:ext uri="{FF2B5EF4-FFF2-40B4-BE49-F238E27FC236}">
                          <a16:creationId xmlns:a16="http://schemas.microsoft.com/office/drawing/2014/main" id="{1C56A2D4-A798-4D13-945F-FFEB2643936F}"/>
                        </a:ext>
                      </a:extLst>
                    </p:cNvPr>
                    <p:cNvSpPr>
                      <a:spLocks/>
                    </p:cNvSpPr>
                    <p:nvPr/>
                  </p:nvSpPr>
                  <p:spPr bwMode="auto">
                    <a:xfrm rot="5389413">
                      <a:off x="1298" y="1822"/>
                      <a:ext cx="2448" cy="532"/>
                    </a:xfrm>
                    <a:custGeom>
                      <a:avLst/>
                      <a:gdLst>
                        <a:gd name="T0" fmla="*/ 1756955 w 1153"/>
                        <a:gd name="T1" fmla="*/ 1048384 h 204"/>
                        <a:gd name="T2" fmla="*/ 1907663 w 1153"/>
                        <a:gd name="T3" fmla="*/ 1148377 h 204"/>
                        <a:gd name="T4" fmla="*/ 2034887 w 1153"/>
                        <a:gd name="T5" fmla="*/ 1249342 h 204"/>
                        <a:gd name="T6" fmla="*/ 2121635 w 1153"/>
                        <a:gd name="T7" fmla="*/ 1366685 h 204"/>
                        <a:gd name="T8" fmla="*/ 2145900 w 1153"/>
                        <a:gd name="T9" fmla="*/ 1411693 h 204"/>
                        <a:gd name="T10" fmla="*/ 2145900 w 1153"/>
                        <a:gd name="T11" fmla="*/ 1439665 h 204"/>
                        <a:gd name="T12" fmla="*/ 2145900 w 1153"/>
                        <a:gd name="T13" fmla="*/ 1946403 h 204"/>
                        <a:gd name="T14" fmla="*/ 2144327 w 1153"/>
                        <a:gd name="T15" fmla="*/ 2008975 h 204"/>
                        <a:gd name="T16" fmla="*/ 2134807 w 1153"/>
                        <a:gd name="T17" fmla="*/ 2036731 h 204"/>
                        <a:gd name="T18" fmla="*/ 2133070 w 1153"/>
                        <a:gd name="T19" fmla="*/ 2080999 h 204"/>
                        <a:gd name="T20" fmla="*/ 2125998 w 1153"/>
                        <a:gd name="T21" fmla="*/ 2369734 h 204"/>
                        <a:gd name="T22" fmla="*/ 2106601 w 1153"/>
                        <a:gd name="T23" fmla="*/ 2689007 h 204"/>
                        <a:gd name="T24" fmla="*/ 2090102 w 1153"/>
                        <a:gd name="T25" fmla="*/ 2839055 h 204"/>
                        <a:gd name="T26" fmla="*/ 2069876 w 1153"/>
                        <a:gd name="T27" fmla="*/ 2879348 h 204"/>
                        <a:gd name="T28" fmla="*/ 1891183 w 1153"/>
                        <a:gd name="T29" fmla="*/ 2952329 h 204"/>
                        <a:gd name="T30" fmla="*/ 1732967 w 1153"/>
                        <a:gd name="T31" fmla="*/ 2967175 h 204"/>
                        <a:gd name="T32" fmla="*/ 1511297 w 1153"/>
                        <a:gd name="T33" fmla="*/ 2911198 h 204"/>
                        <a:gd name="T34" fmla="*/ 1146653 w 1153"/>
                        <a:gd name="T35" fmla="*/ 2734021 h 204"/>
                        <a:gd name="T36" fmla="*/ 333149 w 1153"/>
                        <a:gd name="T37" fmla="*/ 2533063 h 204"/>
                        <a:gd name="T38" fmla="*/ 247424 w 1153"/>
                        <a:gd name="T39" fmla="*/ 2615794 h 204"/>
                        <a:gd name="T40" fmla="*/ 28043 w 1153"/>
                        <a:gd name="T41" fmla="*/ 2633056 h 204"/>
                        <a:gd name="T42" fmla="*/ 14750 w 1153"/>
                        <a:gd name="T43" fmla="*/ 2615794 h 204"/>
                        <a:gd name="T44" fmla="*/ 6947 w 1153"/>
                        <a:gd name="T45" fmla="*/ 2543789 h 204"/>
                        <a:gd name="T46" fmla="*/ 0 w 1153"/>
                        <a:gd name="T47" fmla="*/ 2369734 h 204"/>
                        <a:gd name="T48" fmla="*/ 26501 w 1153"/>
                        <a:gd name="T49" fmla="*/ 117335 h 204"/>
                        <a:gd name="T50" fmla="*/ 33429 w 1153"/>
                        <a:gd name="T51" fmla="*/ 27985 h 204"/>
                        <a:gd name="T52" fmla="*/ 142978 w 1153"/>
                        <a:gd name="T53" fmla="*/ 27985 h 204"/>
                        <a:gd name="T54" fmla="*/ 187492 w 1153"/>
                        <a:gd name="T55" fmla="*/ 117335 h 204"/>
                        <a:gd name="T56" fmla="*/ 230475 w 1153"/>
                        <a:gd name="T57" fmla="*/ 278025 h 204"/>
                        <a:gd name="T58" fmla="*/ 404336 w 1153"/>
                        <a:gd name="T59" fmla="*/ 1104111 h 204"/>
                        <a:gd name="T60" fmla="*/ 432330 w 1153"/>
                        <a:gd name="T61" fmla="*/ 1165774 h 204"/>
                        <a:gd name="T62" fmla="*/ 476853 w 1153"/>
                        <a:gd name="T63" fmla="*/ 1221357 h 204"/>
                        <a:gd name="T64" fmla="*/ 1223155 w 1153"/>
                        <a:gd name="T65" fmla="*/ 815373 h 204"/>
                        <a:gd name="T66" fmla="*/ 1269408 w 1153"/>
                        <a:gd name="T67" fmla="*/ 1204117 h 204"/>
                        <a:gd name="T68" fmla="*/ 1521178 w 1153"/>
                        <a:gd name="T69" fmla="*/ 1411693 h 204"/>
                        <a:gd name="T70" fmla="*/ 1574514 w 1153"/>
                        <a:gd name="T71" fmla="*/ 1394440 h 204"/>
                        <a:gd name="T72" fmla="*/ 1625232 w 1153"/>
                        <a:gd name="T73" fmla="*/ 1294338 h 204"/>
                        <a:gd name="T74" fmla="*/ 1667311 w 1153"/>
                        <a:gd name="T75" fmla="*/ 1121365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1012" name="Freeform 388">
                      <a:extLst>
                        <a:ext uri="{FF2B5EF4-FFF2-40B4-BE49-F238E27FC236}">
                          <a16:creationId xmlns:a16="http://schemas.microsoft.com/office/drawing/2014/main" id="{D2D0DC65-A439-40D7-8329-16829A05F32C}"/>
                        </a:ext>
                      </a:extLst>
                    </p:cNvPr>
                    <p:cNvSpPr>
                      <a:spLocks/>
                    </p:cNvSpPr>
                    <p:nvPr/>
                  </p:nvSpPr>
                  <p:spPr bwMode="auto">
                    <a:xfrm rot="5389413">
                      <a:off x="2332" y="2426"/>
                      <a:ext cx="539" cy="173"/>
                    </a:xfrm>
                    <a:custGeom>
                      <a:avLst/>
                      <a:gdLst>
                        <a:gd name="T0" fmla="*/ 0 w 247"/>
                        <a:gd name="T1" fmla="*/ 187545 h 69"/>
                        <a:gd name="T2" fmla="*/ 37006 w 247"/>
                        <a:gd name="T3" fmla="*/ 488865 h 69"/>
                        <a:gd name="T4" fmla="*/ 132177 w 247"/>
                        <a:gd name="T5" fmla="*/ 540595 h 69"/>
                        <a:gd name="T6" fmla="*/ 362359 w 247"/>
                        <a:gd name="T7" fmla="*/ 677719 h 69"/>
                        <a:gd name="T8" fmla="*/ 590233 w 247"/>
                        <a:gd name="T9" fmla="*/ 548019 h 69"/>
                        <a:gd name="T10" fmla="*/ 604586 w 247"/>
                        <a:gd name="T11" fmla="*/ 313962 h 69"/>
                        <a:gd name="T12" fmla="*/ 555360 w 247"/>
                        <a:gd name="T13" fmla="*/ 246711 h 69"/>
                        <a:gd name="T14" fmla="*/ 504932 w 247"/>
                        <a:gd name="T15" fmla="*/ 176367 h 69"/>
                        <a:gd name="T16" fmla="*/ 453609 w 247"/>
                        <a:gd name="T17" fmla="*/ 117013 h 69"/>
                        <a:gd name="T18" fmla="*/ 404093 w 247"/>
                        <a:gd name="T19" fmla="*/ 59153 h 69"/>
                        <a:gd name="T20" fmla="*/ 362359 w 247"/>
                        <a:gd name="T21" fmla="*/ 20632 h 69"/>
                        <a:gd name="T22" fmla="*/ 320888 w 247"/>
                        <a:gd name="T23" fmla="*/ 0 h 69"/>
                        <a:gd name="T24" fmla="*/ 271455 w 247"/>
                        <a:gd name="T25" fmla="*/ 20632 h 69"/>
                        <a:gd name="T26" fmla="*/ 217483 w 247"/>
                        <a:gd name="T27" fmla="*/ 51730 h 69"/>
                        <a:gd name="T28" fmla="*/ 0 w 247"/>
                        <a:gd name="T29" fmla="*/ 187545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1009" name="Freeform 389">
                    <a:extLst>
                      <a:ext uri="{FF2B5EF4-FFF2-40B4-BE49-F238E27FC236}">
                        <a16:creationId xmlns:a16="http://schemas.microsoft.com/office/drawing/2014/main" id="{F009D250-CCD4-4CA0-82C1-532238E457D7}"/>
                      </a:ext>
                    </a:extLst>
                  </p:cNvPr>
                  <p:cNvSpPr>
                    <a:spLocks/>
                  </p:cNvSpPr>
                  <p:nvPr/>
                </p:nvSpPr>
                <p:spPr bwMode="auto">
                  <a:xfrm rot="5353401">
                    <a:off x="2952" y="2567"/>
                    <a:ext cx="720" cy="96"/>
                  </a:xfrm>
                  <a:custGeom>
                    <a:avLst/>
                    <a:gdLst>
                      <a:gd name="T0" fmla="*/ 0 w 293"/>
                      <a:gd name="T1" fmla="*/ 733379 h 33"/>
                      <a:gd name="T2" fmla="*/ 0 w 293"/>
                      <a:gd name="T3" fmla="*/ 703590 h 33"/>
                      <a:gd name="T4" fmla="*/ 843073 w 293"/>
                      <a:gd name="T5" fmla="*/ 179988 h 33"/>
                      <a:gd name="T6" fmla="*/ 1084824 w 293"/>
                      <a:gd name="T7" fmla="*/ 86659 h 33"/>
                      <a:gd name="T8" fmla="*/ 1277936 w 293"/>
                      <a:gd name="T9" fmla="*/ 86659 h 33"/>
                      <a:gd name="T10" fmla="*/ 1437142 w 293"/>
                      <a:gd name="T11" fmla="*/ 0 h 33"/>
                      <a:gd name="T12" fmla="*/ 1564838 w 293"/>
                      <a:gd name="T13" fmla="*/ 0 h 33"/>
                      <a:gd name="T14" fmla="*/ 1757950 w 293"/>
                      <a:gd name="T15" fmla="*/ 86659 h 33"/>
                      <a:gd name="T16" fmla="*/ 1916962 w 293"/>
                      <a:gd name="T17" fmla="*/ 134001 h 33"/>
                      <a:gd name="T18" fmla="*/ 2055423 w 293"/>
                      <a:gd name="T19" fmla="*/ 179988 h 33"/>
                      <a:gd name="T20" fmla="*/ 2159334 w 293"/>
                      <a:gd name="T21" fmla="*/ 298161 h 33"/>
                      <a:gd name="T22" fmla="*/ 2241706 w 293"/>
                      <a:gd name="T23" fmla="*/ 389821 h 33"/>
                      <a:gd name="T24" fmla="*/ 2302707 w 293"/>
                      <a:gd name="T25" fmla="*/ 523601 h 33"/>
                      <a:gd name="T26" fmla="*/ 2336407 w 293"/>
                      <a:gd name="T27" fmla="*/ 610260 h 33"/>
                      <a:gd name="T28" fmla="*/ 2352016 w 293"/>
                      <a:gd name="T29" fmla="*/ 733379 h 33"/>
                      <a:gd name="T30" fmla="*/ 2336407 w 293"/>
                      <a:gd name="T31" fmla="*/ 820038 h 33"/>
                      <a:gd name="T32" fmla="*/ 2302707 w 293"/>
                      <a:gd name="T33" fmla="*/ 954039 h 33"/>
                      <a:gd name="T34" fmla="*/ 2241706 w 293"/>
                      <a:gd name="T35" fmla="*/ 1045495 h 33"/>
                      <a:gd name="T36" fmla="*/ 2159334 w 293"/>
                      <a:gd name="T37" fmla="*/ 1179427 h 33"/>
                      <a:gd name="T38" fmla="*/ 2055423 w 293"/>
                      <a:gd name="T39" fmla="*/ 1251540 h 33"/>
                      <a:gd name="T40" fmla="*/ 1916962 w 293"/>
                      <a:gd name="T41" fmla="*/ 1297594 h 33"/>
                      <a:gd name="T42" fmla="*/ 1757950 w 293"/>
                      <a:gd name="T43" fmla="*/ 1389280 h 33"/>
                      <a:gd name="T44" fmla="*/ 1564838 w 293"/>
                      <a:gd name="T45" fmla="*/ 1431526 h 33"/>
                      <a:gd name="T46" fmla="*/ 1444219 w 293"/>
                      <a:gd name="T47" fmla="*/ 1431526 h 33"/>
                      <a:gd name="T48" fmla="*/ 1277936 w 293"/>
                      <a:gd name="T49" fmla="*/ 1431526 h 33"/>
                      <a:gd name="T50" fmla="*/ 1084824 w 293"/>
                      <a:gd name="T51" fmla="*/ 1389280 h 33"/>
                      <a:gd name="T52" fmla="*/ 843073 w 293"/>
                      <a:gd name="T53" fmla="*/ 1251540 h 33"/>
                      <a:gd name="T54" fmla="*/ 0 w 293"/>
                      <a:gd name="T55" fmla="*/ 733379 h 33"/>
                      <a:gd name="T56" fmla="*/ 0 w 293"/>
                      <a:gd name="T57" fmla="*/ 73337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1010" name="Freeform 390">
                    <a:extLst>
                      <a:ext uri="{FF2B5EF4-FFF2-40B4-BE49-F238E27FC236}">
                        <a16:creationId xmlns:a16="http://schemas.microsoft.com/office/drawing/2014/main" id="{6EFE85BF-6B79-4A33-81B2-F79E86CCBAFC}"/>
                      </a:ext>
                    </a:extLst>
                  </p:cNvPr>
                  <p:cNvSpPr>
                    <a:spLocks/>
                  </p:cNvSpPr>
                  <p:nvPr/>
                </p:nvSpPr>
                <p:spPr bwMode="auto">
                  <a:xfrm rot="16173530" flipH="1">
                    <a:off x="3167" y="1271"/>
                    <a:ext cx="289" cy="47"/>
                  </a:xfrm>
                  <a:custGeom>
                    <a:avLst/>
                    <a:gdLst>
                      <a:gd name="T0" fmla="*/ 0 w 293"/>
                      <a:gd name="T1" fmla="*/ 570 h 33"/>
                      <a:gd name="T2" fmla="*/ 0 w 293"/>
                      <a:gd name="T3" fmla="*/ 554 h 33"/>
                      <a:gd name="T4" fmla="*/ 95 w 293"/>
                      <a:gd name="T5" fmla="*/ 157 h 33"/>
                      <a:gd name="T6" fmla="*/ 115 w 293"/>
                      <a:gd name="T7" fmla="*/ 77 h 33"/>
                      <a:gd name="T8" fmla="*/ 139 w 293"/>
                      <a:gd name="T9" fmla="*/ 77 h 33"/>
                      <a:gd name="T10" fmla="*/ 159 w 293"/>
                      <a:gd name="T11" fmla="*/ 0 h 33"/>
                      <a:gd name="T12" fmla="*/ 171 w 293"/>
                      <a:gd name="T13" fmla="*/ 0 h 33"/>
                      <a:gd name="T14" fmla="*/ 189 w 293"/>
                      <a:gd name="T15" fmla="*/ 77 h 33"/>
                      <a:gd name="T16" fmla="*/ 209 w 293"/>
                      <a:gd name="T17" fmla="*/ 110 h 33"/>
                      <a:gd name="T18" fmla="*/ 226 w 293"/>
                      <a:gd name="T19" fmla="*/ 157 h 33"/>
                      <a:gd name="T20" fmla="*/ 235 w 293"/>
                      <a:gd name="T21" fmla="*/ 234 h 33"/>
                      <a:gd name="T22" fmla="*/ 243 w 293"/>
                      <a:gd name="T23" fmla="*/ 319 h 33"/>
                      <a:gd name="T24" fmla="*/ 249 w 293"/>
                      <a:gd name="T25" fmla="*/ 400 h 33"/>
                      <a:gd name="T26" fmla="*/ 252 w 293"/>
                      <a:gd name="T27" fmla="*/ 474 h 33"/>
                      <a:gd name="T28" fmla="*/ 253 w 293"/>
                      <a:gd name="T29" fmla="*/ 570 h 33"/>
                      <a:gd name="T30" fmla="*/ 252 w 293"/>
                      <a:gd name="T31" fmla="*/ 647 h 33"/>
                      <a:gd name="T32" fmla="*/ 249 w 293"/>
                      <a:gd name="T33" fmla="*/ 749 h 33"/>
                      <a:gd name="T34" fmla="*/ 243 w 293"/>
                      <a:gd name="T35" fmla="*/ 812 h 33"/>
                      <a:gd name="T36" fmla="*/ 235 w 293"/>
                      <a:gd name="T37" fmla="*/ 921 h 33"/>
                      <a:gd name="T38" fmla="*/ 226 w 293"/>
                      <a:gd name="T39" fmla="*/ 981 h 33"/>
                      <a:gd name="T40" fmla="*/ 209 w 293"/>
                      <a:gd name="T41" fmla="*/ 1037 h 33"/>
                      <a:gd name="T42" fmla="*/ 189 w 293"/>
                      <a:gd name="T43" fmla="*/ 1118 h 33"/>
                      <a:gd name="T44" fmla="*/ 171 w 293"/>
                      <a:gd name="T45" fmla="*/ 1124 h 33"/>
                      <a:gd name="T46" fmla="*/ 160 w 293"/>
                      <a:gd name="T47" fmla="*/ 1124 h 33"/>
                      <a:gd name="T48" fmla="*/ 139 w 293"/>
                      <a:gd name="T49" fmla="*/ 1124 h 33"/>
                      <a:gd name="T50" fmla="*/ 115 w 293"/>
                      <a:gd name="T51" fmla="*/ 1118 h 33"/>
                      <a:gd name="T52" fmla="*/ 95 w 293"/>
                      <a:gd name="T53" fmla="*/ 981 h 33"/>
                      <a:gd name="T54" fmla="*/ 0 w 293"/>
                      <a:gd name="T55" fmla="*/ 570 h 33"/>
                      <a:gd name="T56" fmla="*/ 0 w 293"/>
                      <a:gd name="T57" fmla="*/ 57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1007" name="Line 391">
                  <a:extLst>
                    <a:ext uri="{FF2B5EF4-FFF2-40B4-BE49-F238E27FC236}">
                      <a16:creationId xmlns:a16="http://schemas.microsoft.com/office/drawing/2014/main" id="{6371C0DA-48A9-47E2-BD82-C3FAFAD76D0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1004" name="AutoShape 392">
                <a:extLst>
                  <a:ext uri="{FF2B5EF4-FFF2-40B4-BE49-F238E27FC236}">
                    <a16:creationId xmlns:a16="http://schemas.microsoft.com/office/drawing/2014/main" id="{5CFF8B92-7A57-4E47-A44A-71F8476D46E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41005" name="Line 393">
                <a:extLst>
                  <a:ext uri="{FF2B5EF4-FFF2-40B4-BE49-F238E27FC236}">
                    <a16:creationId xmlns:a16="http://schemas.microsoft.com/office/drawing/2014/main" id="{FB1733F1-DC81-49CA-8E66-A8DDEA4A825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40975" name="AutoShape 316">
            <a:extLst>
              <a:ext uri="{FF2B5EF4-FFF2-40B4-BE49-F238E27FC236}">
                <a16:creationId xmlns:a16="http://schemas.microsoft.com/office/drawing/2014/main" id="{5E6BE3F1-E98E-4870-81F4-CC9C32F40CF2}"/>
              </a:ext>
            </a:extLst>
          </p:cNvPr>
          <p:cNvSpPr>
            <a:spLocks noChangeArrowheads="1"/>
          </p:cNvSpPr>
          <p:nvPr/>
        </p:nvSpPr>
        <p:spPr bwMode="auto">
          <a:xfrm>
            <a:off x="6786998" y="3926538"/>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80" name="Text Box 145">
            <a:extLst>
              <a:ext uri="{FF2B5EF4-FFF2-40B4-BE49-F238E27FC236}">
                <a16:creationId xmlns:a16="http://schemas.microsoft.com/office/drawing/2014/main" id="{909107AF-5B16-4FD1-A7C1-11D62AB545C8}"/>
              </a:ext>
            </a:extLst>
          </p:cNvPr>
          <p:cNvSpPr txBox="1">
            <a:spLocks noChangeArrowheads="1"/>
          </p:cNvSpPr>
          <p:nvPr/>
        </p:nvSpPr>
        <p:spPr bwMode="auto">
          <a:xfrm>
            <a:off x="4898741" y="1974238"/>
            <a:ext cx="1063625"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1 ¼ roll</a:t>
            </a:r>
          </a:p>
        </p:txBody>
      </p:sp>
      <p:grpSp>
        <p:nvGrpSpPr>
          <p:cNvPr id="121" name="Gruppieren 120">
            <a:extLst>
              <a:ext uri="{FF2B5EF4-FFF2-40B4-BE49-F238E27FC236}">
                <a16:creationId xmlns:a16="http://schemas.microsoft.com/office/drawing/2014/main" id="{B9506652-AB98-4C5A-A2C2-04E6073E8B86}"/>
              </a:ext>
            </a:extLst>
          </p:cNvPr>
          <p:cNvGrpSpPr/>
          <p:nvPr/>
        </p:nvGrpSpPr>
        <p:grpSpPr>
          <a:xfrm rot="19133321">
            <a:off x="3920636" y="1761424"/>
            <a:ext cx="766488" cy="1018431"/>
            <a:chOff x="7247212" y="1994147"/>
            <a:chExt cx="766488" cy="1018431"/>
          </a:xfrm>
        </p:grpSpPr>
        <p:grpSp>
          <p:nvGrpSpPr>
            <p:cNvPr id="122" name="Group 628">
              <a:extLst>
                <a:ext uri="{FF2B5EF4-FFF2-40B4-BE49-F238E27FC236}">
                  <a16:creationId xmlns:a16="http://schemas.microsoft.com/office/drawing/2014/main" id="{74AA29C5-2ADB-4E13-AA4C-55B2346B34B1}"/>
                </a:ext>
              </a:extLst>
            </p:cNvPr>
            <p:cNvGrpSpPr>
              <a:grpSpLocks/>
            </p:cNvGrpSpPr>
            <p:nvPr/>
          </p:nvGrpSpPr>
          <p:grpSpPr bwMode="auto">
            <a:xfrm rot="14172173" flipH="1">
              <a:off x="7053271" y="2265537"/>
              <a:ext cx="954008" cy="411228"/>
              <a:chOff x="4875" y="7237"/>
              <a:chExt cx="4230" cy="1883"/>
            </a:xfrm>
          </p:grpSpPr>
          <p:sp>
            <p:nvSpPr>
              <p:cNvPr id="127" name="Arc 629">
                <a:extLst>
                  <a:ext uri="{FF2B5EF4-FFF2-40B4-BE49-F238E27FC236}">
                    <a16:creationId xmlns:a16="http://schemas.microsoft.com/office/drawing/2014/main" id="{88BB7ABE-AA46-4AF3-B7D8-2DBD851F9C7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8" name="AutoShape 630">
                <a:extLst>
                  <a:ext uri="{FF2B5EF4-FFF2-40B4-BE49-F238E27FC236}">
                    <a16:creationId xmlns:a16="http://schemas.microsoft.com/office/drawing/2014/main" id="{F8BCC1F3-0E43-4987-BF47-7B25E7093528}"/>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3" name="Group 628">
              <a:extLst>
                <a:ext uri="{FF2B5EF4-FFF2-40B4-BE49-F238E27FC236}">
                  <a16:creationId xmlns:a16="http://schemas.microsoft.com/office/drawing/2014/main" id="{01C817EB-E02C-4E2E-8B1D-9406CF1D45B8}"/>
                </a:ext>
              </a:extLst>
            </p:cNvPr>
            <p:cNvGrpSpPr>
              <a:grpSpLocks/>
            </p:cNvGrpSpPr>
            <p:nvPr/>
          </p:nvGrpSpPr>
          <p:grpSpPr bwMode="auto">
            <a:xfrm rot="2487120" flipV="1">
              <a:off x="7247212" y="2666091"/>
              <a:ext cx="733623" cy="262927"/>
              <a:chOff x="4875" y="7237"/>
              <a:chExt cx="4230" cy="1883"/>
            </a:xfrm>
          </p:grpSpPr>
          <p:sp>
            <p:nvSpPr>
              <p:cNvPr id="125" name="Arc 629">
                <a:extLst>
                  <a:ext uri="{FF2B5EF4-FFF2-40B4-BE49-F238E27FC236}">
                    <a16:creationId xmlns:a16="http://schemas.microsoft.com/office/drawing/2014/main" id="{63BF4453-17D2-4D8F-8D3B-71251C6D1FF0}"/>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6" name="AutoShape 630">
                <a:extLst>
                  <a:ext uri="{FF2B5EF4-FFF2-40B4-BE49-F238E27FC236}">
                    <a16:creationId xmlns:a16="http://schemas.microsoft.com/office/drawing/2014/main" id="{9C7C2EF5-4EC5-45A3-9541-3EDE9EBC86E9}"/>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cxnSp>
          <p:nvCxnSpPr>
            <p:cNvPr id="124" name="Gerader Verbinder 123">
              <a:extLst>
                <a:ext uri="{FF2B5EF4-FFF2-40B4-BE49-F238E27FC236}">
                  <a16:creationId xmlns:a16="http://schemas.microsoft.com/office/drawing/2014/main" id="{A3354030-64CC-4279-8EB4-24588F70818A}"/>
                </a:ext>
              </a:extLst>
            </p:cNvPr>
            <p:cNvCxnSpPr/>
            <p:nvPr/>
          </p:nvCxnSpPr>
          <p:spPr bwMode="auto">
            <a:xfrm>
              <a:off x="8013700" y="2678946"/>
              <a:ext cx="0" cy="333632"/>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29" name="Gruppieren 128">
            <a:extLst>
              <a:ext uri="{FF2B5EF4-FFF2-40B4-BE49-F238E27FC236}">
                <a16:creationId xmlns:a16="http://schemas.microsoft.com/office/drawing/2014/main" id="{C2D42B8A-0562-4534-BDCF-9CBEA014D590}"/>
              </a:ext>
            </a:extLst>
          </p:cNvPr>
          <p:cNvGrpSpPr/>
          <p:nvPr/>
        </p:nvGrpSpPr>
        <p:grpSpPr>
          <a:xfrm rot="18966432" flipH="1">
            <a:off x="4205228" y="2041862"/>
            <a:ext cx="766488" cy="1018431"/>
            <a:chOff x="7247212" y="1994147"/>
            <a:chExt cx="766488" cy="1018431"/>
          </a:xfrm>
        </p:grpSpPr>
        <p:grpSp>
          <p:nvGrpSpPr>
            <p:cNvPr id="130" name="Group 628">
              <a:extLst>
                <a:ext uri="{FF2B5EF4-FFF2-40B4-BE49-F238E27FC236}">
                  <a16:creationId xmlns:a16="http://schemas.microsoft.com/office/drawing/2014/main" id="{12F863B5-DC09-4BDE-8C12-2408A0762553}"/>
                </a:ext>
              </a:extLst>
            </p:cNvPr>
            <p:cNvGrpSpPr>
              <a:grpSpLocks/>
            </p:cNvGrpSpPr>
            <p:nvPr/>
          </p:nvGrpSpPr>
          <p:grpSpPr bwMode="auto">
            <a:xfrm rot="14172173" flipH="1">
              <a:off x="7053271" y="2265537"/>
              <a:ext cx="954008" cy="411228"/>
              <a:chOff x="4875" y="7237"/>
              <a:chExt cx="4230" cy="1883"/>
            </a:xfrm>
          </p:grpSpPr>
          <p:sp>
            <p:nvSpPr>
              <p:cNvPr id="135" name="Arc 629">
                <a:extLst>
                  <a:ext uri="{FF2B5EF4-FFF2-40B4-BE49-F238E27FC236}">
                    <a16:creationId xmlns:a16="http://schemas.microsoft.com/office/drawing/2014/main" id="{E6F53DDB-E5E5-4434-A28F-16DD30369B1E}"/>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6" name="AutoShape 630">
                <a:extLst>
                  <a:ext uri="{FF2B5EF4-FFF2-40B4-BE49-F238E27FC236}">
                    <a16:creationId xmlns:a16="http://schemas.microsoft.com/office/drawing/2014/main" id="{1AD13A49-D4EE-4D1D-9253-4A05FF7FA0A9}"/>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31" name="Group 628">
              <a:extLst>
                <a:ext uri="{FF2B5EF4-FFF2-40B4-BE49-F238E27FC236}">
                  <a16:creationId xmlns:a16="http://schemas.microsoft.com/office/drawing/2014/main" id="{9F0A7685-0A08-400A-A8E8-1176BA77D8A8}"/>
                </a:ext>
              </a:extLst>
            </p:cNvPr>
            <p:cNvGrpSpPr>
              <a:grpSpLocks/>
            </p:cNvGrpSpPr>
            <p:nvPr/>
          </p:nvGrpSpPr>
          <p:grpSpPr bwMode="auto">
            <a:xfrm rot="2487120" flipV="1">
              <a:off x="7247212" y="2666091"/>
              <a:ext cx="733623" cy="262927"/>
              <a:chOff x="4875" y="7237"/>
              <a:chExt cx="4230" cy="1883"/>
            </a:xfrm>
          </p:grpSpPr>
          <p:sp>
            <p:nvSpPr>
              <p:cNvPr id="133" name="Arc 629">
                <a:extLst>
                  <a:ext uri="{FF2B5EF4-FFF2-40B4-BE49-F238E27FC236}">
                    <a16:creationId xmlns:a16="http://schemas.microsoft.com/office/drawing/2014/main" id="{53452352-D386-4D41-8816-7651F824C409}"/>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4" name="AutoShape 630">
                <a:extLst>
                  <a:ext uri="{FF2B5EF4-FFF2-40B4-BE49-F238E27FC236}">
                    <a16:creationId xmlns:a16="http://schemas.microsoft.com/office/drawing/2014/main" id="{A10A74C6-266A-4B35-BA0C-D9D191645C19}"/>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cxnSp>
          <p:nvCxnSpPr>
            <p:cNvPr id="132" name="Gerader Verbinder 131">
              <a:extLst>
                <a:ext uri="{FF2B5EF4-FFF2-40B4-BE49-F238E27FC236}">
                  <a16:creationId xmlns:a16="http://schemas.microsoft.com/office/drawing/2014/main" id="{36635901-126F-481F-817B-13BDBC887D55}"/>
                </a:ext>
              </a:extLst>
            </p:cNvPr>
            <p:cNvCxnSpPr/>
            <p:nvPr/>
          </p:nvCxnSpPr>
          <p:spPr bwMode="auto">
            <a:xfrm>
              <a:off x="8013700" y="2678946"/>
              <a:ext cx="0" cy="333632"/>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7" name="Text Box 145">
            <a:extLst>
              <a:ext uri="{FF2B5EF4-FFF2-40B4-BE49-F238E27FC236}">
                <a16:creationId xmlns:a16="http://schemas.microsoft.com/office/drawing/2014/main" id="{2B197007-22C3-41BD-8AE2-0ADB5C9B2CFD}"/>
              </a:ext>
            </a:extLst>
          </p:cNvPr>
          <p:cNvSpPr txBox="1">
            <a:spLocks noChangeArrowheads="1"/>
          </p:cNvSpPr>
          <p:nvPr/>
        </p:nvSpPr>
        <p:spPr bwMode="auto">
          <a:xfrm>
            <a:off x="3414542" y="3033250"/>
            <a:ext cx="1063625"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1 ¼ roll</a:t>
            </a:r>
          </a:p>
        </p:txBody>
      </p:sp>
      <p:grpSp>
        <p:nvGrpSpPr>
          <p:cNvPr id="138" name="Group 575">
            <a:extLst>
              <a:ext uri="{FF2B5EF4-FFF2-40B4-BE49-F238E27FC236}">
                <a16:creationId xmlns:a16="http://schemas.microsoft.com/office/drawing/2014/main" id="{AB0F7CF4-30C3-44C1-9059-F0E53F9280FB}"/>
              </a:ext>
            </a:extLst>
          </p:cNvPr>
          <p:cNvGrpSpPr>
            <a:grpSpLocks/>
          </p:cNvGrpSpPr>
          <p:nvPr/>
        </p:nvGrpSpPr>
        <p:grpSpPr bwMode="auto">
          <a:xfrm rot="19349050" flipH="1">
            <a:off x="3925188" y="1787203"/>
            <a:ext cx="311150" cy="490537"/>
            <a:chOff x="2820" y="264"/>
            <a:chExt cx="420" cy="1452"/>
          </a:xfrm>
        </p:grpSpPr>
        <p:sp>
          <p:nvSpPr>
            <p:cNvPr id="139" name="Line 576">
              <a:extLst>
                <a:ext uri="{FF2B5EF4-FFF2-40B4-BE49-F238E27FC236}">
                  <a16:creationId xmlns:a16="http://schemas.microsoft.com/office/drawing/2014/main" id="{5A77750B-A8D1-4578-B96B-3201FB3F497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0" name="Group 577">
              <a:extLst>
                <a:ext uri="{FF2B5EF4-FFF2-40B4-BE49-F238E27FC236}">
                  <a16:creationId xmlns:a16="http://schemas.microsoft.com/office/drawing/2014/main" id="{DEC19796-103F-4AD1-9E27-2E180D09EAA0}"/>
                </a:ext>
              </a:extLst>
            </p:cNvPr>
            <p:cNvGrpSpPr>
              <a:grpSpLocks/>
            </p:cNvGrpSpPr>
            <p:nvPr/>
          </p:nvGrpSpPr>
          <p:grpSpPr bwMode="auto">
            <a:xfrm>
              <a:off x="2940" y="264"/>
              <a:ext cx="300" cy="1452"/>
              <a:chOff x="2940" y="264"/>
              <a:chExt cx="300" cy="1452"/>
            </a:xfrm>
          </p:grpSpPr>
          <p:grpSp>
            <p:nvGrpSpPr>
              <p:cNvPr id="141" name="Group 578">
                <a:extLst>
                  <a:ext uri="{FF2B5EF4-FFF2-40B4-BE49-F238E27FC236}">
                    <a16:creationId xmlns:a16="http://schemas.microsoft.com/office/drawing/2014/main" id="{ABA57DC4-DED2-403C-96D1-798D8EBCD502}"/>
                  </a:ext>
                </a:extLst>
              </p:cNvPr>
              <p:cNvGrpSpPr>
                <a:grpSpLocks/>
              </p:cNvGrpSpPr>
              <p:nvPr/>
            </p:nvGrpSpPr>
            <p:grpSpPr bwMode="auto">
              <a:xfrm>
                <a:off x="2940" y="264"/>
                <a:ext cx="252" cy="1368"/>
                <a:chOff x="3024" y="732"/>
                <a:chExt cx="252" cy="1368"/>
              </a:xfrm>
            </p:grpSpPr>
            <p:grpSp>
              <p:nvGrpSpPr>
                <p:cNvPr id="144" name="Group 579">
                  <a:extLst>
                    <a:ext uri="{FF2B5EF4-FFF2-40B4-BE49-F238E27FC236}">
                      <a16:creationId xmlns:a16="http://schemas.microsoft.com/office/drawing/2014/main" id="{A5EA9C79-2CD4-47E9-A09A-8D91ED532512}"/>
                    </a:ext>
                  </a:extLst>
                </p:cNvPr>
                <p:cNvGrpSpPr>
                  <a:grpSpLocks/>
                </p:cNvGrpSpPr>
                <p:nvPr/>
              </p:nvGrpSpPr>
              <p:grpSpPr bwMode="auto">
                <a:xfrm>
                  <a:off x="3024" y="732"/>
                  <a:ext cx="252" cy="1368"/>
                  <a:chOff x="3168" y="1008"/>
                  <a:chExt cx="484" cy="2448"/>
                </a:xfrm>
              </p:grpSpPr>
              <p:grpSp>
                <p:nvGrpSpPr>
                  <p:cNvPr id="146" name="Group 580">
                    <a:extLst>
                      <a:ext uri="{FF2B5EF4-FFF2-40B4-BE49-F238E27FC236}">
                        <a16:creationId xmlns:a16="http://schemas.microsoft.com/office/drawing/2014/main" id="{A53BEEC4-031C-40B3-813C-C6BFA33BBE7E}"/>
                      </a:ext>
                    </a:extLst>
                  </p:cNvPr>
                  <p:cNvGrpSpPr>
                    <a:grpSpLocks/>
                  </p:cNvGrpSpPr>
                  <p:nvPr/>
                </p:nvGrpSpPr>
                <p:grpSpPr bwMode="auto">
                  <a:xfrm>
                    <a:off x="3168" y="1008"/>
                    <a:ext cx="484" cy="2448"/>
                    <a:chOff x="2256" y="864"/>
                    <a:chExt cx="532" cy="2448"/>
                  </a:xfrm>
                </p:grpSpPr>
                <p:sp>
                  <p:nvSpPr>
                    <p:cNvPr id="149" name="Freeform 581">
                      <a:extLst>
                        <a:ext uri="{FF2B5EF4-FFF2-40B4-BE49-F238E27FC236}">
                          <a16:creationId xmlns:a16="http://schemas.microsoft.com/office/drawing/2014/main" id="{25ADA2D5-DCC9-45F7-A2F7-3BD428E685BE}"/>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0" name="Freeform 582">
                      <a:extLst>
                        <a:ext uri="{FF2B5EF4-FFF2-40B4-BE49-F238E27FC236}">
                          <a16:creationId xmlns:a16="http://schemas.microsoft.com/office/drawing/2014/main" id="{18CD8592-1FEE-4845-892D-E08F221B797A}"/>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7" name="Freeform 583">
                    <a:extLst>
                      <a:ext uri="{FF2B5EF4-FFF2-40B4-BE49-F238E27FC236}">
                        <a16:creationId xmlns:a16="http://schemas.microsoft.com/office/drawing/2014/main" id="{F1145B0F-F575-4A49-BE7F-82CC3EE0891B}"/>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48" name="Freeform 584">
                    <a:extLst>
                      <a:ext uri="{FF2B5EF4-FFF2-40B4-BE49-F238E27FC236}">
                        <a16:creationId xmlns:a16="http://schemas.microsoft.com/office/drawing/2014/main" id="{FE6AD188-B58A-42DB-A8D8-BB754257FB29}"/>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5" name="Line 585">
                  <a:extLst>
                    <a:ext uri="{FF2B5EF4-FFF2-40B4-BE49-F238E27FC236}">
                      <a16:creationId xmlns:a16="http://schemas.microsoft.com/office/drawing/2014/main" id="{F3E01B93-FCAC-454E-B2B2-9F71DCB379D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2" name="AutoShape 586">
                <a:extLst>
                  <a:ext uri="{FF2B5EF4-FFF2-40B4-BE49-F238E27FC236}">
                    <a16:creationId xmlns:a16="http://schemas.microsoft.com/office/drawing/2014/main" id="{F284B0AF-F424-48E8-90DB-18283199901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3" name="Line 587">
                <a:extLst>
                  <a:ext uri="{FF2B5EF4-FFF2-40B4-BE49-F238E27FC236}">
                    <a16:creationId xmlns:a16="http://schemas.microsoft.com/office/drawing/2014/main" id="{AAF6ADF6-100E-47E1-8D66-8FA976B64AD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51" name="Group 575">
            <a:extLst>
              <a:ext uri="{FF2B5EF4-FFF2-40B4-BE49-F238E27FC236}">
                <a16:creationId xmlns:a16="http://schemas.microsoft.com/office/drawing/2014/main" id="{081C9756-30CB-4927-96ED-CB59012D1808}"/>
              </a:ext>
            </a:extLst>
          </p:cNvPr>
          <p:cNvGrpSpPr>
            <a:grpSpLocks/>
          </p:cNvGrpSpPr>
          <p:nvPr/>
        </p:nvGrpSpPr>
        <p:grpSpPr bwMode="auto">
          <a:xfrm rot="19349050" flipH="1">
            <a:off x="5256897" y="3202381"/>
            <a:ext cx="311150" cy="490537"/>
            <a:chOff x="2820" y="264"/>
            <a:chExt cx="420" cy="1452"/>
          </a:xfrm>
        </p:grpSpPr>
        <p:sp>
          <p:nvSpPr>
            <p:cNvPr id="152" name="Line 576">
              <a:extLst>
                <a:ext uri="{FF2B5EF4-FFF2-40B4-BE49-F238E27FC236}">
                  <a16:creationId xmlns:a16="http://schemas.microsoft.com/office/drawing/2014/main" id="{9D4E302B-43C0-4367-BA97-844A5180EF18}"/>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3" name="Group 577">
              <a:extLst>
                <a:ext uri="{FF2B5EF4-FFF2-40B4-BE49-F238E27FC236}">
                  <a16:creationId xmlns:a16="http://schemas.microsoft.com/office/drawing/2014/main" id="{FEAA788A-231E-42E6-BA33-19C2EE762C37}"/>
                </a:ext>
              </a:extLst>
            </p:cNvPr>
            <p:cNvGrpSpPr>
              <a:grpSpLocks/>
            </p:cNvGrpSpPr>
            <p:nvPr/>
          </p:nvGrpSpPr>
          <p:grpSpPr bwMode="auto">
            <a:xfrm>
              <a:off x="2940" y="264"/>
              <a:ext cx="300" cy="1452"/>
              <a:chOff x="2940" y="264"/>
              <a:chExt cx="300" cy="1452"/>
            </a:xfrm>
          </p:grpSpPr>
          <p:grpSp>
            <p:nvGrpSpPr>
              <p:cNvPr id="154" name="Group 578">
                <a:extLst>
                  <a:ext uri="{FF2B5EF4-FFF2-40B4-BE49-F238E27FC236}">
                    <a16:creationId xmlns:a16="http://schemas.microsoft.com/office/drawing/2014/main" id="{B68AAC70-D976-40C3-98EB-FCB17916B1B8}"/>
                  </a:ext>
                </a:extLst>
              </p:cNvPr>
              <p:cNvGrpSpPr>
                <a:grpSpLocks/>
              </p:cNvGrpSpPr>
              <p:nvPr/>
            </p:nvGrpSpPr>
            <p:grpSpPr bwMode="auto">
              <a:xfrm>
                <a:off x="2940" y="264"/>
                <a:ext cx="252" cy="1368"/>
                <a:chOff x="3024" y="732"/>
                <a:chExt cx="252" cy="1368"/>
              </a:xfrm>
            </p:grpSpPr>
            <p:grpSp>
              <p:nvGrpSpPr>
                <p:cNvPr id="157" name="Group 579">
                  <a:extLst>
                    <a:ext uri="{FF2B5EF4-FFF2-40B4-BE49-F238E27FC236}">
                      <a16:creationId xmlns:a16="http://schemas.microsoft.com/office/drawing/2014/main" id="{A4642A85-2321-4DA9-813E-4690CA8B370C}"/>
                    </a:ext>
                  </a:extLst>
                </p:cNvPr>
                <p:cNvGrpSpPr>
                  <a:grpSpLocks/>
                </p:cNvGrpSpPr>
                <p:nvPr/>
              </p:nvGrpSpPr>
              <p:grpSpPr bwMode="auto">
                <a:xfrm>
                  <a:off x="3024" y="732"/>
                  <a:ext cx="252" cy="1368"/>
                  <a:chOff x="3168" y="1008"/>
                  <a:chExt cx="484" cy="2448"/>
                </a:xfrm>
              </p:grpSpPr>
              <p:grpSp>
                <p:nvGrpSpPr>
                  <p:cNvPr id="159" name="Group 580">
                    <a:extLst>
                      <a:ext uri="{FF2B5EF4-FFF2-40B4-BE49-F238E27FC236}">
                        <a16:creationId xmlns:a16="http://schemas.microsoft.com/office/drawing/2014/main" id="{F72DCDD0-6088-402E-998B-7273D9BE05FD}"/>
                      </a:ext>
                    </a:extLst>
                  </p:cNvPr>
                  <p:cNvGrpSpPr>
                    <a:grpSpLocks/>
                  </p:cNvGrpSpPr>
                  <p:nvPr/>
                </p:nvGrpSpPr>
                <p:grpSpPr bwMode="auto">
                  <a:xfrm>
                    <a:off x="3168" y="1008"/>
                    <a:ext cx="484" cy="2448"/>
                    <a:chOff x="2256" y="864"/>
                    <a:chExt cx="532" cy="2448"/>
                  </a:xfrm>
                </p:grpSpPr>
                <p:sp>
                  <p:nvSpPr>
                    <p:cNvPr id="162" name="Freeform 581">
                      <a:extLst>
                        <a:ext uri="{FF2B5EF4-FFF2-40B4-BE49-F238E27FC236}">
                          <a16:creationId xmlns:a16="http://schemas.microsoft.com/office/drawing/2014/main" id="{D1016AA8-E806-4F6C-BC95-053CF184775D}"/>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3" name="Freeform 582">
                      <a:extLst>
                        <a:ext uri="{FF2B5EF4-FFF2-40B4-BE49-F238E27FC236}">
                          <a16:creationId xmlns:a16="http://schemas.microsoft.com/office/drawing/2014/main" id="{EE2A8DE2-AB0B-4700-861C-96F4B09D2822}"/>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0" name="Freeform 583">
                    <a:extLst>
                      <a:ext uri="{FF2B5EF4-FFF2-40B4-BE49-F238E27FC236}">
                        <a16:creationId xmlns:a16="http://schemas.microsoft.com/office/drawing/2014/main" id="{6EC1E0E0-2B79-44E6-8C37-C7C3AB7B49E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1" name="Freeform 584">
                    <a:extLst>
                      <a:ext uri="{FF2B5EF4-FFF2-40B4-BE49-F238E27FC236}">
                        <a16:creationId xmlns:a16="http://schemas.microsoft.com/office/drawing/2014/main" id="{5BAB7AC8-B21B-4568-AF68-C51D1EFCCBB8}"/>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8" name="Line 585">
                  <a:extLst>
                    <a:ext uri="{FF2B5EF4-FFF2-40B4-BE49-F238E27FC236}">
                      <a16:creationId xmlns:a16="http://schemas.microsoft.com/office/drawing/2014/main" id="{EB454676-CCFF-4F26-A6A3-5012BA47F9C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5" name="AutoShape 586">
                <a:extLst>
                  <a:ext uri="{FF2B5EF4-FFF2-40B4-BE49-F238E27FC236}">
                    <a16:creationId xmlns:a16="http://schemas.microsoft.com/office/drawing/2014/main" id="{9A879228-3ADE-419B-8563-D0005121988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6" name="Line 587">
                <a:extLst>
                  <a:ext uri="{FF2B5EF4-FFF2-40B4-BE49-F238E27FC236}">
                    <a16:creationId xmlns:a16="http://schemas.microsoft.com/office/drawing/2014/main" id="{940ADBD0-38C5-4999-A8F7-0447B505166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3" presetClass="entr" presetSubtype="10" fill="hold" nodeType="afterEffect">
                                  <p:stCondLst>
                                    <p:cond delay="0"/>
                                  </p:stCondLst>
                                  <p:childTnLst>
                                    <p:set>
                                      <p:cBhvr>
                                        <p:cTn id="6" dur="1" fill="hold">
                                          <p:stCondLst>
                                            <p:cond delay="0"/>
                                          </p:stCondLst>
                                        </p:cTn>
                                        <p:tgtEl>
                                          <p:spTgt spid="180">
                                            <p:txEl>
                                              <p:pRg st="0" end="0"/>
                                            </p:txEl>
                                          </p:spTgt>
                                        </p:tgtEl>
                                        <p:attrNameLst>
                                          <p:attrName>style.visibility</p:attrName>
                                        </p:attrNameLst>
                                      </p:cBhvr>
                                      <p:to>
                                        <p:strVal val="visible"/>
                                      </p:to>
                                    </p:set>
                                    <p:animEffect transition="in" filter="blinds(horizontal)">
                                      <p:cBhvr>
                                        <p:cTn id="7" dur="1000"/>
                                        <p:tgtEl>
                                          <p:spTgt spid="180">
                                            <p:txEl>
                                              <p:pRg st="0" end="0"/>
                                            </p:txEl>
                                          </p:spTgt>
                                        </p:tgtEl>
                                      </p:cBhvr>
                                    </p:animEffect>
                                  </p:childTnLst>
                                </p:cTn>
                              </p:par>
                            </p:childTnLst>
                          </p:cTn>
                        </p:par>
                        <p:par>
                          <p:cTn id="8" fill="hold">
                            <p:stCondLst>
                              <p:cond delay="1000"/>
                            </p:stCondLst>
                            <p:childTnLst>
                              <p:par>
                                <p:cTn id="9" presetID="3" presetClass="entr" presetSubtype="10" fill="hold" nodeType="afterEffect">
                                  <p:stCondLst>
                                    <p:cond delay="0"/>
                                  </p:stCondLst>
                                  <p:childTnLst>
                                    <p:set>
                                      <p:cBhvr>
                                        <p:cTn id="10" dur="1" fill="hold">
                                          <p:stCondLst>
                                            <p:cond delay="0"/>
                                          </p:stCondLst>
                                        </p:cTn>
                                        <p:tgtEl>
                                          <p:spTgt spid="137">
                                            <p:txEl>
                                              <p:pRg st="0" end="0"/>
                                            </p:txEl>
                                          </p:spTgt>
                                        </p:tgtEl>
                                        <p:attrNameLst>
                                          <p:attrName>style.visibility</p:attrName>
                                        </p:attrNameLst>
                                      </p:cBhvr>
                                      <p:to>
                                        <p:strVal val="visible"/>
                                      </p:to>
                                    </p:set>
                                    <p:animEffect transition="in" filter="blinds(horizontal)">
                                      <p:cBhvr>
                                        <p:cTn id="11" dur="1000"/>
                                        <p:tgtEl>
                                          <p:spTgt spid="1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Group 1145">
            <a:extLst>
              <a:ext uri="{FF2B5EF4-FFF2-40B4-BE49-F238E27FC236}">
                <a16:creationId xmlns:a16="http://schemas.microsoft.com/office/drawing/2014/main" id="{05D7C5A9-3803-44A1-9929-CAA612FF4F75}"/>
              </a:ext>
            </a:extLst>
          </p:cNvPr>
          <p:cNvGrpSpPr>
            <a:grpSpLocks/>
          </p:cNvGrpSpPr>
          <p:nvPr/>
        </p:nvGrpSpPr>
        <p:grpSpPr bwMode="auto">
          <a:xfrm flipH="1" flipV="1">
            <a:off x="2255924" y="1422894"/>
            <a:ext cx="4511402" cy="2592912"/>
            <a:chOff x="1827" y="958"/>
            <a:chExt cx="2455" cy="1224"/>
          </a:xfrm>
        </p:grpSpPr>
        <p:sp>
          <p:nvSpPr>
            <p:cNvPr id="87" name="Line 1146">
              <a:extLst>
                <a:ext uri="{FF2B5EF4-FFF2-40B4-BE49-F238E27FC236}">
                  <a16:creationId xmlns:a16="http://schemas.microsoft.com/office/drawing/2014/main" id="{AA0E9EA4-6548-403A-AB37-D5684AA044E0}"/>
                </a:ext>
              </a:extLst>
            </p:cNvPr>
            <p:cNvSpPr>
              <a:spLocks noChangeShapeType="1"/>
            </p:cNvSpPr>
            <p:nvPr/>
          </p:nvSpPr>
          <p:spPr bwMode="auto">
            <a:xfrm>
              <a:off x="2355" y="1026"/>
              <a:ext cx="1193" cy="112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88" name="Group 1147">
              <a:extLst>
                <a:ext uri="{FF2B5EF4-FFF2-40B4-BE49-F238E27FC236}">
                  <a16:creationId xmlns:a16="http://schemas.microsoft.com/office/drawing/2014/main" id="{DBD257DD-6723-4B1E-9A6C-30665BA705CE}"/>
                </a:ext>
              </a:extLst>
            </p:cNvPr>
            <p:cNvGrpSpPr>
              <a:grpSpLocks/>
            </p:cNvGrpSpPr>
            <p:nvPr/>
          </p:nvGrpSpPr>
          <p:grpSpPr bwMode="auto">
            <a:xfrm flipH="1">
              <a:off x="1827" y="958"/>
              <a:ext cx="523" cy="134"/>
              <a:chOff x="4688" y="1956"/>
              <a:chExt cx="1642" cy="403"/>
            </a:xfrm>
          </p:grpSpPr>
          <p:sp>
            <p:nvSpPr>
              <p:cNvPr id="92" name="Line 1148">
                <a:extLst>
                  <a:ext uri="{FF2B5EF4-FFF2-40B4-BE49-F238E27FC236}">
                    <a16:creationId xmlns:a16="http://schemas.microsoft.com/office/drawing/2014/main" id="{A8974213-FB9F-45E3-A931-4F4FF1535E2E}"/>
                  </a:ext>
                </a:extLst>
              </p:cNvPr>
              <p:cNvSpPr>
                <a:spLocks noChangeShapeType="1"/>
              </p:cNvSpPr>
              <p:nvPr/>
            </p:nvSpPr>
            <p:spPr bwMode="auto">
              <a:xfrm>
                <a:off x="5175" y="1986"/>
                <a:ext cx="1155"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3" name="Arc 1149">
                <a:extLst>
                  <a:ext uri="{FF2B5EF4-FFF2-40B4-BE49-F238E27FC236}">
                    <a16:creationId xmlns:a16="http://schemas.microsoft.com/office/drawing/2014/main" id="{C88AA04B-09A2-47A5-A6E3-49EEA5895B6C}"/>
                  </a:ext>
                </a:extLst>
              </p:cNvPr>
              <p:cNvSpPr>
                <a:spLocks/>
              </p:cNvSpPr>
              <p:nvPr/>
            </p:nvSpPr>
            <p:spPr bwMode="auto">
              <a:xfrm rot="5732302" flipH="1">
                <a:off x="4750" y="1894"/>
                <a:ext cx="403" cy="527"/>
              </a:xfrm>
              <a:custGeom>
                <a:avLst/>
                <a:gdLst>
                  <a:gd name="T0" fmla="*/ 0 w 21499"/>
                  <a:gd name="T1" fmla="*/ 0 h 19263"/>
                  <a:gd name="T2" fmla="*/ 0 w 21499"/>
                  <a:gd name="T3" fmla="*/ 0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grpSp>
          <p:nvGrpSpPr>
            <p:cNvPr id="89" name="Group 1150">
              <a:extLst>
                <a:ext uri="{FF2B5EF4-FFF2-40B4-BE49-F238E27FC236}">
                  <a16:creationId xmlns:a16="http://schemas.microsoft.com/office/drawing/2014/main" id="{28894837-145B-430B-A170-6C2014BF128A}"/>
                </a:ext>
              </a:extLst>
            </p:cNvPr>
            <p:cNvGrpSpPr>
              <a:grpSpLocks/>
            </p:cNvGrpSpPr>
            <p:nvPr/>
          </p:nvGrpSpPr>
          <p:grpSpPr bwMode="auto">
            <a:xfrm>
              <a:off x="3514" y="2047"/>
              <a:ext cx="768" cy="135"/>
              <a:chOff x="7298" y="5256"/>
              <a:chExt cx="2497" cy="418"/>
            </a:xfrm>
          </p:grpSpPr>
          <p:sp>
            <p:nvSpPr>
              <p:cNvPr id="90" name="Line 1151">
                <a:extLst>
                  <a:ext uri="{FF2B5EF4-FFF2-40B4-BE49-F238E27FC236}">
                    <a16:creationId xmlns:a16="http://schemas.microsoft.com/office/drawing/2014/main" id="{909A924D-4E90-48AE-B56D-4AA8C3C598D0}"/>
                  </a:ext>
                </a:extLst>
              </p:cNvPr>
              <p:cNvSpPr>
                <a:spLocks noChangeShapeType="1"/>
              </p:cNvSpPr>
              <p:nvPr/>
            </p:nvSpPr>
            <p:spPr bwMode="auto">
              <a:xfrm flipV="1">
                <a:off x="7803" y="5654"/>
                <a:ext cx="1992" cy="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1" name="Arc 1152">
                <a:extLst>
                  <a:ext uri="{FF2B5EF4-FFF2-40B4-BE49-F238E27FC236}">
                    <a16:creationId xmlns:a16="http://schemas.microsoft.com/office/drawing/2014/main" id="{65DBF9AF-A2D2-4243-9630-82C46943C456}"/>
                  </a:ext>
                </a:extLst>
              </p:cNvPr>
              <p:cNvSpPr>
                <a:spLocks/>
              </p:cNvSpPr>
              <p:nvPr/>
            </p:nvSpPr>
            <p:spPr bwMode="auto">
              <a:xfrm rot="-5732302" flipH="1" flipV="1">
                <a:off x="7362" y="5192"/>
                <a:ext cx="418" cy="546"/>
              </a:xfrm>
              <a:custGeom>
                <a:avLst/>
                <a:gdLst>
                  <a:gd name="T0" fmla="*/ 0 w 21499"/>
                  <a:gd name="T1" fmla="*/ 0 h 19263"/>
                  <a:gd name="T2" fmla="*/ 0 w 21499"/>
                  <a:gd name="T3" fmla="*/ 0 h 19263"/>
                  <a:gd name="T4" fmla="*/ 0 w 21499"/>
                  <a:gd name="T5" fmla="*/ 0 h 19263"/>
                  <a:gd name="T6" fmla="*/ 0 60000 65536"/>
                  <a:gd name="T7" fmla="*/ 0 60000 65536"/>
                  <a:gd name="T8" fmla="*/ 0 60000 65536"/>
                </a:gdLst>
                <a:ahLst/>
                <a:cxnLst>
                  <a:cxn ang="T6">
                    <a:pos x="T0" y="T1"/>
                  </a:cxn>
                  <a:cxn ang="T7">
                    <a:pos x="T2" y="T3"/>
                  </a:cxn>
                  <a:cxn ang="T8">
                    <a:pos x="T4" y="T5"/>
                  </a:cxn>
                </a:cxnLst>
                <a:rect l="0" t="0" r="r" b="b"/>
                <a:pathLst>
                  <a:path w="21499" h="19263" fill="none" extrusionOk="0">
                    <a:moveTo>
                      <a:pt x="21498" y="2086"/>
                    </a:moveTo>
                    <a:cubicBezTo>
                      <a:pt x="20785" y="9440"/>
                      <a:pt x="16361" y="15919"/>
                      <a:pt x="9772" y="19262"/>
                    </a:cubicBezTo>
                  </a:path>
                  <a:path w="21499" h="19263" stroke="0" extrusionOk="0">
                    <a:moveTo>
                      <a:pt x="21498" y="2086"/>
                    </a:moveTo>
                    <a:cubicBezTo>
                      <a:pt x="20785" y="9440"/>
                      <a:pt x="16361" y="15919"/>
                      <a:pt x="9772" y="19262"/>
                    </a:cubicBezTo>
                    <a:lnTo>
                      <a:pt x="0" y="0"/>
                    </a:lnTo>
                    <a:lnTo>
                      <a:pt x="21498" y="2086"/>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grpSp>
      <p:sp>
        <p:nvSpPr>
          <p:cNvPr id="40962" name="Text Box 81">
            <a:extLst>
              <a:ext uri="{FF2B5EF4-FFF2-40B4-BE49-F238E27FC236}">
                <a16:creationId xmlns:a16="http://schemas.microsoft.com/office/drawing/2014/main" id="{998E10A1-28FE-4DA2-B708-0FB7EA8D50F0}"/>
              </a:ext>
            </a:extLst>
          </p:cNvPr>
          <p:cNvSpPr txBox="1">
            <a:spLocks noChangeArrowheads="1"/>
          </p:cNvSpPr>
          <p:nvPr/>
        </p:nvSpPr>
        <p:spPr bwMode="auto">
          <a:xfrm>
            <a:off x="1562100" y="179388"/>
            <a:ext cx="7618413" cy="1280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sz="2000" b="1" dirty="0"/>
              <a:t>F-25.13 </a:t>
            </a:r>
            <a:r>
              <a:rPr lang="en-US" sz="2000" b="1" dirty="0"/>
              <a:t>Forty Five Degree Downline with two consecutive one 	  and a quarter rolls in opposite direction. </a:t>
            </a:r>
            <a:br>
              <a:rPr lang="en-US" sz="2000" dirty="0"/>
            </a:br>
            <a:endParaRPr lang="de-DE" altLang="de-DE" sz="2000" dirty="0"/>
          </a:p>
          <a:p>
            <a:pPr>
              <a:lnSpc>
                <a:spcPct val="90000"/>
              </a:lnSpc>
            </a:pPr>
            <a:endParaRPr lang="en-GB" altLang="de-DE" sz="2000" dirty="0"/>
          </a:p>
        </p:txBody>
      </p:sp>
      <p:sp>
        <p:nvSpPr>
          <p:cNvPr id="40963" name="Text Box 97">
            <a:extLst>
              <a:ext uri="{FF2B5EF4-FFF2-40B4-BE49-F238E27FC236}">
                <a16:creationId xmlns:a16="http://schemas.microsoft.com/office/drawing/2014/main" id="{975BA042-F0A5-4D49-A301-1C15539478B1}"/>
              </a:ext>
            </a:extLst>
          </p:cNvPr>
          <p:cNvSpPr txBox="1">
            <a:spLocks noChangeArrowheads="1"/>
          </p:cNvSpPr>
          <p:nvPr/>
        </p:nvSpPr>
        <p:spPr bwMode="auto">
          <a:xfrm>
            <a:off x="8051800" y="6557963"/>
            <a:ext cx="9398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200" b="1" dirty="0"/>
              <a:t>F-25.13.02</a:t>
            </a:r>
          </a:p>
        </p:txBody>
      </p:sp>
      <p:sp>
        <p:nvSpPr>
          <p:cNvPr id="40964" name="Line 182">
            <a:extLst>
              <a:ext uri="{FF2B5EF4-FFF2-40B4-BE49-F238E27FC236}">
                <a16:creationId xmlns:a16="http://schemas.microsoft.com/office/drawing/2014/main" id="{FF7EFEA8-1873-4A61-9BEB-EFD72933E2F6}"/>
              </a:ext>
            </a:extLst>
          </p:cNvPr>
          <p:cNvSpPr>
            <a:spLocks noChangeShapeType="1"/>
          </p:cNvSpPr>
          <p:nvPr/>
        </p:nvSpPr>
        <p:spPr bwMode="auto">
          <a:xfrm flipV="1">
            <a:off x="3906838" y="5003800"/>
            <a:ext cx="1408112" cy="47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40966" name="AutoShape 317">
            <a:extLst>
              <a:ext uri="{FF2B5EF4-FFF2-40B4-BE49-F238E27FC236}">
                <a16:creationId xmlns:a16="http://schemas.microsoft.com/office/drawing/2014/main" id="{EB6EFB0F-1909-448A-B742-6706B004BDAB}"/>
              </a:ext>
            </a:extLst>
          </p:cNvPr>
          <p:cNvSpPr>
            <a:spLocks noChangeArrowheads="1"/>
          </p:cNvSpPr>
          <p:nvPr/>
        </p:nvSpPr>
        <p:spPr bwMode="auto">
          <a:xfrm>
            <a:off x="2554654" y="134525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nl-NL" altLang="de-DE" sz="2400">
              <a:solidFill>
                <a:srgbClr val="FF3300"/>
              </a:solidFill>
              <a:latin typeface="Times New Roman" panose="02020603050405020304" pitchFamily="18" charset="0"/>
            </a:endParaRPr>
          </a:p>
        </p:txBody>
      </p:sp>
      <p:grpSp>
        <p:nvGrpSpPr>
          <p:cNvPr id="40967" name="Group 318">
            <a:extLst>
              <a:ext uri="{FF2B5EF4-FFF2-40B4-BE49-F238E27FC236}">
                <a16:creationId xmlns:a16="http://schemas.microsoft.com/office/drawing/2014/main" id="{A11BC786-5CD4-4B20-8BAA-C7783D117D4B}"/>
              </a:ext>
            </a:extLst>
          </p:cNvPr>
          <p:cNvGrpSpPr>
            <a:grpSpLocks/>
          </p:cNvGrpSpPr>
          <p:nvPr/>
        </p:nvGrpSpPr>
        <p:grpSpPr bwMode="auto">
          <a:xfrm rot="5400000" flipV="1">
            <a:off x="2059409" y="1167376"/>
            <a:ext cx="311150" cy="490538"/>
            <a:chOff x="2820" y="264"/>
            <a:chExt cx="420" cy="1452"/>
          </a:xfrm>
        </p:grpSpPr>
        <p:sp>
          <p:nvSpPr>
            <p:cNvPr id="41034" name="Line 319">
              <a:extLst>
                <a:ext uri="{FF2B5EF4-FFF2-40B4-BE49-F238E27FC236}">
                  <a16:creationId xmlns:a16="http://schemas.microsoft.com/office/drawing/2014/main" id="{441819C7-BF65-4D23-9311-79FE0030B84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1035" name="Group 320">
              <a:extLst>
                <a:ext uri="{FF2B5EF4-FFF2-40B4-BE49-F238E27FC236}">
                  <a16:creationId xmlns:a16="http://schemas.microsoft.com/office/drawing/2014/main" id="{37BAC6AF-1628-4C5A-9654-921B077A4C1A}"/>
                </a:ext>
              </a:extLst>
            </p:cNvPr>
            <p:cNvGrpSpPr>
              <a:grpSpLocks/>
            </p:cNvGrpSpPr>
            <p:nvPr/>
          </p:nvGrpSpPr>
          <p:grpSpPr bwMode="auto">
            <a:xfrm>
              <a:off x="2940" y="264"/>
              <a:ext cx="300" cy="1452"/>
              <a:chOff x="2940" y="264"/>
              <a:chExt cx="300" cy="1452"/>
            </a:xfrm>
          </p:grpSpPr>
          <p:grpSp>
            <p:nvGrpSpPr>
              <p:cNvPr id="41036" name="Group 321">
                <a:extLst>
                  <a:ext uri="{FF2B5EF4-FFF2-40B4-BE49-F238E27FC236}">
                    <a16:creationId xmlns:a16="http://schemas.microsoft.com/office/drawing/2014/main" id="{D68F1611-BF06-4141-82B2-FD65B162B1E2}"/>
                  </a:ext>
                </a:extLst>
              </p:cNvPr>
              <p:cNvGrpSpPr>
                <a:grpSpLocks/>
              </p:cNvGrpSpPr>
              <p:nvPr/>
            </p:nvGrpSpPr>
            <p:grpSpPr bwMode="auto">
              <a:xfrm>
                <a:off x="2940" y="264"/>
                <a:ext cx="252" cy="1368"/>
                <a:chOff x="3024" y="732"/>
                <a:chExt cx="252" cy="1368"/>
              </a:xfrm>
            </p:grpSpPr>
            <p:grpSp>
              <p:nvGrpSpPr>
                <p:cNvPr id="41039" name="Group 322">
                  <a:extLst>
                    <a:ext uri="{FF2B5EF4-FFF2-40B4-BE49-F238E27FC236}">
                      <a16:creationId xmlns:a16="http://schemas.microsoft.com/office/drawing/2014/main" id="{BD985736-5B9A-4357-8740-C6EC87A9FA5A}"/>
                    </a:ext>
                  </a:extLst>
                </p:cNvPr>
                <p:cNvGrpSpPr>
                  <a:grpSpLocks/>
                </p:cNvGrpSpPr>
                <p:nvPr/>
              </p:nvGrpSpPr>
              <p:grpSpPr bwMode="auto">
                <a:xfrm>
                  <a:off x="3024" y="732"/>
                  <a:ext cx="252" cy="1368"/>
                  <a:chOff x="3168" y="1008"/>
                  <a:chExt cx="484" cy="2448"/>
                </a:xfrm>
              </p:grpSpPr>
              <p:grpSp>
                <p:nvGrpSpPr>
                  <p:cNvPr id="41041" name="Group 323">
                    <a:extLst>
                      <a:ext uri="{FF2B5EF4-FFF2-40B4-BE49-F238E27FC236}">
                        <a16:creationId xmlns:a16="http://schemas.microsoft.com/office/drawing/2014/main" id="{97B4A30D-01FD-4773-9CAF-5AD72B35CF3B}"/>
                      </a:ext>
                    </a:extLst>
                  </p:cNvPr>
                  <p:cNvGrpSpPr>
                    <a:grpSpLocks/>
                  </p:cNvGrpSpPr>
                  <p:nvPr/>
                </p:nvGrpSpPr>
                <p:grpSpPr bwMode="auto">
                  <a:xfrm>
                    <a:off x="3168" y="1008"/>
                    <a:ext cx="484" cy="2448"/>
                    <a:chOff x="2256" y="864"/>
                    <a:chExt cx="532" cy="2448"/>
                  </a:xfrm>
                </p:grpSpPr>
                <p:sp>
                  <p:nvSpPr>
                    <p:cNvPr id="41044" name="Freeform 324">
                      <a:extLst>
                        <a:ext uri="{FF2B5EF4-FFF2-40B4-BE49-F238E27FC236}">
                          <a16:creationId xmlns:a16="http://schemas.microsoft.com/office/drawing/2014/main" id="{C6E6B71A-4912-44A4-8052-C23E2639BF10}"/>
                        </a:ext>
                      </a:extLst>
                    </p:cNvPr>
                    <p:cNvSpPr>
                      <a:spLocks/>
                    </p:cNvSpPr>
                    <p:nvPr/>
                  </p:nvSpPr>
                  <p:spPr bwMode="auto">
                    <a:xfrm rot="5389413">
                      <a:off x="1298" y="1822"/>
                      <a:ext cx="2448" cy="532"/>
                    </a:xfrm>
                    <a:custGeom>
                      <a:avLst/>
                      <a:gdLst>
                        <a:gd name="T0" fmla="*/ 1756955 w 1153"/>
                        <a:gd name="T1" fmla="*/ 1048384 h 204"/>
                        <a:gd name="T2" fmla="*/ 1907663 w 1153"/>
                        <a:gd name="T3" fmla="*/ 1148377 h 204"/>
                        <a:gd name="T4" fmla="*/ 2034887 w 1153"/>
                        <a:gd name="T5" fmla="*/ 1249342 h 204"/>
                        <a:gd name="T6" fmla="*/ 2121635 w 1153"/>
                        <a:gd name="T7" fmla="*/ 1366685 h 204"/>
                        <a:gd name="T8" fmla="*/ 2145900 w 1153"/>
                        <a:gd name="T9" fmla="*/ 1411693 h 204"/>
                        <a:gd name="T10" fmla="*/ 2145900 w 1153"/>
                        <a:gd name="T11" fmla="*/ 1439665 h 204"/>
                        <a:gd name="T12" fmla="*/ 2145900 w 1153"/>
                        <a:gd name="T13" fmla="*/ 1946403 h 204"/>
                        <a:gd name="T14" fmla="*/ 2144327 w 1153"/>
                        <a:gd name="T15" fmla="*/ 2008975 h 204"/>
                        <a:gd name="T16" fmla="*/ 2134807 w 1153"/>
                        <a:gd name="T17" fmla="*/ 2036731 h 204"/>
                        <a:gd name="T18" fmla="*/ 2133070 w 1153"/>
                        <a:gd name="T19" fmla="*/ 2080999 h 204"/>
                        <a:gd name="T20" fmla="*/ 2125998 w 1153"/>
                        <a:gd name="T21" fmla="*/ 2369734 h 204"/>
                        <a:gd name="T22" fmla="*/ 2106601 w 1153"/>
                        <a:gd name="T23" fmla="*/ 2689007 h 204"/>
                        <a:gd name="T24" fmla="*/ 2090102 w 1153"/>
                        <a:gd name="T25" fmla="*/ 2839055 h 204"/>
                        <a:gd name="T26" fmla="*/ 2069876 w 1153"/>
                        <a:gd name="T27" fmla="*/ 2879348 h 204"/>
                        <a:gd name="T28" fmla="*/ 1891183 w 1153"/>
                        <a:gd name="T29" fmla="*/ 2952329 h 204"/>
                        <a:gd name="T30" fmla="*/ 1732967 w 1153"/>
                        <a:gd name="T31" fmla="*/ 2967175 h 204"/>
                        <a:gd name="T32" fmla="*/ 1511297 w 1153"/>
                        <a:gd name="T33" fmla="*/ 2911198 h 204"/>
                        <a:gd name="T34" fmla="*/ 1146653 w 1153"/>
                        <a:gd name="T35" fmla="*/ 2734021 h 204"/>
                        <a:gd name="T36" fmla="*/ 333149 w 1153"/>
                        <a:gd name="T37" fmla="*/ 2533063 h 204"/>
                        <a:gd name="T38" fmla="*/ 247424 w 1153"/>
                        <a:gd name="T39" fmla="*/ 2615794 h 204"/>
                        <a:gd name="T40" fmla="*/ 28043 w 1153"/>
                        <a:gd name="T41" fmla="*/ 2633056 h 204"/>
                        <a:gd name="T42" fmla="*/ 14750 w 1153"/>
                        <a:gd name="T43" fmla="*/ 2615794 h 204"/>
                        <a:gd name="T44" fmla="*/ 6947 w 1153"/>
                        <a:gd name="T45" fmla="*/ 2543789 h 204"/>
                        <a:gd name="T46" fmla="*/ 0 w 1153"/>
                        <a:gd name="T47" fmla="*/ 2369734 h 204"/>
                        <a:gd name="T48" fmla="*/ 26501 w 1153"/>
                        <a:gd name="T49" fmla="*/ 117335 h 204"/>
                        <a:gd name="T50" fmla="*/ 33429 w 1153"/>
                        <a:gd name="T51" fmla="*/ 27985 h 204"/>
                        <a:gd name="T52" fmla="*/ 142978 w 1153"/>
                        <a:gd name="T53" fmla="*/ 27985 h 204"/>
                        <a:gd name="T54" fmla="*/ 187492 w 1153"/>
                        <a:gd name="T55" fmla="*/ 117335 h 204"/>
                        <a:gd name="T56" fmla="*/ 230475 w 1153"/>
                        <a:gd name="T57" fmla="*/ 278025 h 204"/>
                        <a:gd name="T58" fmla="*/ 404336 w 1153"/>
                        <a:gd name="T59" fmla="*/ 1104111 h 204"/>
                        <a:gd name="T60" fmla="*/ 432330 w 1153"/>
                        <a:gd name="T61" fmla="*/ 1165774 h 204"/>
                        <a:gd name="T62" fmla="*/ 476853 w 1153"/>
                        <a:gd name="T63" fmla="*/ 1221357 h 204"/>
                        <a:gd name="T64" fmla="*/ 1223155 w 1153"/>
                        <a:gd name="T65" fmla="*/ 815373 h 204"/>
                        <a:gd name="T66" fmla="*/ 1269408 w 1153"/>
                        <a:gd name="T67" fmla="*/ 1204117 h 204"/>
                        <a:gd name="T68" fmla="*/ 1521178 w 1153"/>
                        <a:gd name="T69" fmla="*/ 1411693 h 204"/>
                        <a:gd name="T70" fmla="*/ 1574514 w 1153"/>
                        <a:gd name="T71" fmla="*/ 1394440 h 204"/>
                        <a:gd name="T72" fmla="*/ 1625232 w 1153"/>
                        <a:gd name="T73" fmla="*/ 1294338 h 204"/>
                        <a:gd name="T74" fmla="*/ 1667311 w 1153"/>
                        <a:gd name="T75" fmla="*/ 1121365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1045" name="Freeform 325">
                      <a:extLst>
                        <a:ext uri="{FF2B5EF4-FFF2-40B4-BE49-F238E27FC236}">
                          <a16:creationId xmlns:a16="http://schemas.microsoft.com/office/drawing/2014/main" id="{AEB55A30-F38C-456C-B5AE-6D58DCE5D908}"/>
                        </a:ext>
                      </a:extLst>
                    </p:cNvPr>
                    <p:cNvSpPr>
                      <a:spLocks/>
                    </p:cNvSpPr>
                    <p:nvPr/>
                  </p:nvSpPr>
                  <p:spPr bwMode="auto">
                    <a:xfrm rot="5389413">
                      <a:off x="2332" y="2426"/>
                      <a:ext cx="539" cy="173"/>
                    </a:xfrm>
                    <a:custGeom>
                      <a:avLst/>
                      <a:gdLst>
                        <a:gd name="T0" fmla="*/ 0 w 247"/>
                        <a:gd name="T1" fmla="*/ 187545 h 69"/>
                        <a:gd name="T2" fmla="*/ 37006 w 247"/>
                        <a:gd name="T3" fmla="*/ 488865 h 69"/>
                        <a:gd name="T4" fmla="*/ 132177 w 247"/>
                        <a:gd name="T5" fmla="*/ 540595 h 69"/>
                        <a:gd name="T6" fmla="*/ 362359 w 247"/>
                        <a:gd name="T7" fmla="*/ 677719 h 69"/>
                        <a:gd name="T8" fmla="*/ 590233 w 247"/>
                        <a:gd name="T9" fmla="*/ 548019 h 69"/>
                        <a:gd name="T10" fmla="*/ 604586 w 247"/>
                        <a:gd name="T11" fmla="*/ 313962 h 69"/>
                        <a:gd name="T12" fmla="*/ 555360 w 247"/>
                        <a:gd name="T13" fmla="*/ 246711 h 69"/>
                        <a:gd name="T14" fmla="*/ 504932 w 247"/>
                        <a:gd name="T15" fmla="*/ 176367 h 69"/>
                        <a:gd name="T16" fmla="*/ 453609 w 247"/>
                        <a:gd name="T17" fmla="*/ 117013 h 69"/>
                        <a:gd name="T18" fmla="*/ 404093 w 247"/>
                        <a:gd name="T19" fmla="*/ 59153 h 69"/>
                        <a:gd name="T20" fmla="*/ 362359 w 247"/>
                        <a:gd name="T21" fmla="*/ 20632 h 69"/>
                        <a:gd name="T22" fmla="*/ 320888 w 247"/>
                        <a:gd name="T23" fmla="*/ 0 h 69"/>
                        <a:gd name="T24" fmla="*/ 271455 w 247"/>
                        <a:gd name="T25" fmla="*/ 20632 h 69"/>
                        <a:gd name="T26" fmla="*/ 217483 w 247"/>
                        <a:gd name="T27" fmla="*/ 51730 h 69"/>
                        <a:gd name="T28" fmla="*/ 0 w 247"/>
                        <a:gd name="T29" fmla="*/ 187545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1042" name="Freeform 326">
                    <a:extLst>
                      <a:ext uri="{FF2B5EF4-FFF2-40B4-BE49-F238E27FC236}">
                        <a16:creationId xmlns:a16="http://schemas.microsoft.com/office/drawing/2014/main" id="{6EF8F53E-1B1E-4BD5-9CD9-8EC0DA50EF2C}"/>
                      </a:ext>
                    </a:extLst>
                  </p:cNvPr>
                  <p:cNvSpPr>
                    <a:spLocks/>
                  </p:cNvSpPr>
                  <p:nvPr/>
                </p:nvSpPr>
                <p:spPr bwMode="auto">
                  <a:xfrm rot="5353401">
                    <a:off x="2952" y="2567"/>
                    <a:ext cx="720" cy="96"/>
                  </a:xfrm>
                  <a:custGeom>
                    <a:avLst/>
                    <a:gdLst>
                      <a:gd name="T0" fmla="*/ 0 w 293"/>
                      <a:gd name="T1" fmla="*/ 733379 h 33"/>
                      <a:gd name="T2" fmla="*/ 0 w 293"/>
                      <a:gd name="T3" fmla="*/ 703590 h 33"/>
                      <a:gd name="T4" fmla="*/ 843073 w 293"/>
                      <a:gd name="T5" fmla="*/ 179988 h 33"/>
                      <a:gd name="T6" fmla="*/ 1084824 w 293"/>
                      <a:gd name="T7" fmla="*/ 86659 h 33"/>
                      <a:gd name="T8" fmla="*/ 1277936 w 293"/>
                      <a:gd name="T9" fmla="*/ 86659 h 33"/>
                      <a:gd name="T10" fmla="*/ 1437142 w 293"/>
                      <a:gd name="T11" fmla="*/ 0 h 33"/>
                      <a:gd name="T12" fmla="*/ 1564838 w 293"/>
                      <a:gd name="T13" fmla="*/ 0 h 33"/>
                      <a:gd name="T14" fmla="*/ 1757950 w 293"/>
                      <a:gd name="T15" fmla="*/ 86659 h 33"/>
                      <a:gd name="T16" fmla="*/ 1916962 w 293"/>
                      <a:gd name="T17" fmla="*/ 134001 h 33"/>
                      <a:gd name="T18" fmla="*/ 2055423 w 293"/>
                      <a:gd name="T19" fmla="*/ 179988 h 33"/>
                      <a:gd name="T20" fmla="*/ 2159334 w 293"/>
                      <a:gd name="T21" fmla="*/ 298161 h 33"/>
                      <a:gd name="T22" fmla="*/ 2241706 w 293"/>
                      <a:gd name="T23" fmla="*/ 389821 h 33"/>
                      <a:gd name="T24" fmla="*/ 2302707 w 293"/>
                      <a:gd name="T25" fmla="*/ 523601 h 33"/>
                      <a:gd name="T26" fmla="*/ 2336407 w 293"/>
                      <a:gd name="T27" fmla="*/ 610260 h 33"/>
                      <a:gd name="T28" fmla="*/ 2352016 w 293"/>
                      <a:gd name="T29" fmla="*/ 733379 h 33"/>
                      <a:gd name="T30" fmla="*/ 2336407 w 293"/>
                      <a:gd name="T31" fmla="*/ 820038 h 33"/>
                      <a:gd name="T32" fmla="*/ 2302707 w 293"/>
                      <a:gd name="T33" fmla="*/ 954039 h 33"/>
                      <a:gd name="T34" fmla="*/ 2241706 w 293"/>
                      <a:gd name="T35" fmla="*/ 1045495 h 33"/>
                      <a:gd name="T36" fmla="*/ 2159334 w 293"/>
                      <a:gd name="T37" fmla="*/ 1179427 h 33"/>
                      <a:gd name="T38" fmla="*/ 2055423 w 293"/>
                      <a:gd name="T39" fmla="*/ 1251540 h 33"/>
                      <a:gd name="T40" fmla="*/ 1916962 w 293"/>
                      <a:gd name="T41" fmla="*/ 1297594 h 33"/>
                      <a:gd name="T42" fmla="*/ 1757950 w 293"/>
                      <a:gd name="T43" fmla="*/ 1389280 h 33"/>
                      <a:gd name="T44" fmla="*/ 1564838 w 293"/>
                      <a:gd name="T45" fmla="*/ 1431526 h 33"/>
                      <a:gd name="T46" fmla="*/ 1444219 w 293"/>
                      <a:gd name="T47" fmla="*/ 1431526 h 33"/>
                      <a:gd name="T48" fmla="*/ 1277936 w 293"/>
                      <a:gd name="T49" fmla="*/ 1431526 h 33"/>
                      <a:gd name="T50" fmla="*/ 1084824 w 293"/>
                      <a:gd name="T51" fmla="*/ 1389280 h 33"/>
                      <a:gd name="T52" fmla="*/ 843073 w 293"/>
                      <a:gd name="T53" fmla="*/ 1251540 h 33"/>
                      <a:gd name="T54" fmla="*/ 0 w 293"/>
                      <a:gd name="T55" fmla="*/ 733379 h 33"/>
                      <a:gd name="T56" fmla="*/ 0 w 293"/>
                      <a:gd name="T57" fmla="*/ 73337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1043" name="Freeform 327">
                    <a:extLst>
                      <a:ext uri="{FF2B5EF4-FFF2-40B4-BE49-F238E27FC236}">
                        <a16:creationId xmlns:a16="http://schemas.microsoft.com/office/drawing/2014/main" id="{F6A0487F-B2E8-4342-A2EC-AC6A175A9D07}"/>
                      </a:ext>
                    </a:extLst>
                  </p:cNvPr>
                  <p:cNvSpPr>
                    <a:spLocks/>
                  </p:cNvSpPr>
                  <p:nvPr/>
                </p:nvSpPr>
                <p:spPr bwMode="auto">
                  <a:xfrm rot="16173530" flipH="1">
                    <a:off x="3167" y="1271"/>
                    <a:ext cx="289" cy="47"/>
                  </a:xfrm>
                  <a:custGeom>
                    <a:avLst/>
                    <a:gdLst>
                      <a:gd name="T0" fmla="*/ 0 w 293"/>
                      <a:gd name="T1" fmla="*/ 570 h 33"/>
                      <a:gd name="T2" fmla="*/ 0 w 293"/>
                      <a:gd name="T3" fmla="*/ 554 h 33"/>
                      <a:gd name="T4" fmla="*/ 95 w 293"/>
                      <a:gd name="T5" fmla="*/ 157 h 33"/>
                      <a:gd name="T6" fmla="*/ 115 w 293"/>
                      <a:gd name="T7" fmla="*/ 77 h 33"/>
                      <a:gd name="T8" fmla="*/ 139 w 293"/>
                      <a:gd name="T9" fmla="*/ 77 h 33"/>
                      <a:gd name="T10" fmla="*/ 159 w 293"/>
                      <a:gd name="T11" fmla="*/ 0 h 33"/>
                      <a:gd name="T12" fmla="*/ 171 w 293"/>
                      <a:gd name="T13" fmla="*/ 0 h 33"/>
                      <a:gd name="T14" fmla="*/ 189 w 293"/>
                      <a:gd name="T15" fmla="*/ 77 h 33"/>
                      <a:gd name="T16" fmla="*/ 209 w 293"/>
                      <a:gd name="T17" fmla="*/ 110 h 33"/>
                      <a:gd name="T18" fmla="*/ 226 w 293"/>
                      <a:gd name="T19" fmla="*/ 157 h 33"/>
                      <a:gd name="T20" fmla="*/ 235 w 293"/>
                      <a:gd name="T21" fmla="*/ 234 h 33"/>
                      <a:gd name="T22" fmla="*/ 243 w 293"/>
                      <a:gd name="T23" fmla="*/ 319 h 33"/>
                      <a:gd name="T24" fmla="*/ 249 w 293"/>
                      <a:gd name="T25" fmla="*/ 400 h 33"/>
                      <a:gd name="T26" fmla="*/ 252 w 293"/>
                      <a:gd name="T27" fmla="*/ 474 h 33"/>
                      <a:gd name="T28" fmla="*/ 253 w 293"/>
                      <a:gd name="T29" fmla="*/ 570 h 33"/>
                      <a:gd name="T30" fmla="*/ 252 w 293"/>
                      <a:gd name="T31" fmla="*/ 647 h 33"/>
                      <a:gd name="T32" fmla="*/ 249 w 293"/>
                      <a:gd name="T33" fmla="*/ 749 h 33"/>
                      <a:gd name="T34" fmla="*/ 243 w 293"/>
                      <a:gd name="T35" fmla="*/ 812 h 33"/>
                      <a:gd name="T36" fmla="*/ 235 w 293"/>
                      <a:gd name="T37" fmla="*/ 921 h 33"/>
                      <a:gd name="T38" fmla="*/ 226 w 293"/>
                      <a:gd name="T39" fmla="*/ 981 h 33"/>
                      <a:gd name="T40" fmla="*/ 209 w 293"/>
                      <a:gd name="T41" fmla="*/ 1037 h 33"/>
                      <a:gd name="T42" fmla="*/ 189 w 293"/>
                      <a:gd name="T43" fmla="*/ 1118 h 33"/>
                      <a:gd name="T44" fmla="*/ 171 w 293"/>
                      <a:gd name="T45" fmla="*/ 1124 h 33"/>
                      <a:gd name="T46" fmla="*/ 160 w 293"/>
                      <a:gd name="T47" fmla="*/ 1124 h 33"/>
                      <a:gd name="T48" fmla="*/ 139 w 293"/>
                      <a:gd name="T49" fmla="*/ 1124 h 33"/>
                      <a:gd name="T50" fmla="*/ 115 w 293"/>
                      <a:gd name="T51" fmla="*/ 1118 h 33"/>
                      <a:gd name="T52" fmla="*/ 95 w 293"/>
                      <a:gd name="T53" fmla="*/ 981 h 33"/>
                      <a:gd name="T54" fmla="*/ 0 w 293"/>
                      <a:gd name="T55" fmla="*/ 570 h 33"/>
                      <a:gd name="T56" fmla="*/ 0 w 293"/>
                      <a:gd name="T57" fmla="*/ 57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1040" name="Line 328">
                  <a:extLst>
                    <a:ext uri="{FF2B5EF4-FFF2-40B4-BE49-F238E27FC236}">
                      <a16:creationId xmlns:a16="http://schemas.microsoft.com/office/drawing/2014/main" id="{E7647282-FD97-46C5-A8F4-EC47FD7881F5}"/>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1037" name="AutoShape 329">
                <a:extLst>
                  <a:ext uri="{FF2B5EF4-FFF2-40B4-BE49-F238E27FC236}">
                    <a16:creationId xmlns:a16="http://schemas.microsoft.com/office/drawing/2014/main" id="{611C52D6-8ADB-44C3-AF95-FC13DA060DA1}"/>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41038" name="Line 330">
                <a:extLst>
                  <a:ext uri="{FF2B5EF4-FFF2-40B4-BE49-F238E27FC236}">
                    <a16:creationId xmlns:a16="http://schemas.microsoft.com/office/drawing/2014/main" id="{3087446D-2F28-41F8-B2EE-CDA6554FBFB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40974" name="Group 381">
            <a:extLst>
              <a:ext uri="{FF2B5EF4-FFF2-40B4-BE49-F238E27FC236}">
                <a16:creationId xmlns:a16="http://schemas.microsoft.com/office/drawing/2014/main" id="{3901234A-9339-496A-9A43-72C69746C432}"/>
              </a:ext>
            </a:extLst>
          </p:cNvPr>
          <p:cNvGrpSpPr>
            <a:grpSpLocks/>
          </p:cNvGrpSpPr>
          <p:nvPr/>
        </p:nvGrpSpPr>
        <p:grpSpPr bwMode="auto">
          <a:xfrm rot="5629564" flipV="1">
            <a:off x="6229830" y="3755076"/>
            <a:ext cx="311150" cy="490537"/>
            <a:chOff x="2820" y="264"/>
            <a:chExt cx="420" cy="1452"/>
          </a:xfrm>
        </p:grpSpPr>
        <p:sp>
          <p:nvSpPr>
            <p:cNvPr id="41001" name="Line 382">
              <a:extLst>
                <a:ext uri="{FF2B5EF4-FFF2-40B4-BE49-F238E27FC236}">
                  <a16:creationId xmlns:a16="http://schemas.microsoft.com/office/drawing/2014/main" id="{8B75D8CE-2481-4A4A-8D97-6EF35580DE0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1002" name="Group 383">
              <a:extLst>
                <a:ext uri="{FF2B5EF4-FFF2-40B4-BE49-F238E27FC236}">
                  <a16:creationId xmlns:a16="http://schemas.microsoft.com/office/drawing/2014/main" id="{09E77FF8-F632-48E7-86EF-E1266DFDE8F9}"/>
                </a:ext>
              </a:extLst>
            </p:cNvPr>
            <p:cNvGrpSpPr>
              <a:grpSpLocks/>
            </p:cNvGrpSpPr>
            <p:nvPr/>
          </p:nvGrpSpPr>
          <p:grpSpPr bwMode="auto">
            <a:xfrm>
              <a:off x="2940" y="264"/>
              <a:ext cx="300" cy="1452"/>
              <a:chOff x="2940" y="264"/>
              <a:chExt cx="300" cy="1452"/>
            </a:xfrm>
          </p:grpSpPr>
          <p:grpSp>
            <p:nvGrpSpPr>
              <p:cNvPr id="41003" name="Group 384">
                <a:extLst>
                  <a:ext uri="{FF2B5EF4-FFF2-40B4-BE49-F238E27FC236}">
                    <a16:creationId xmlns:a16="http://schemas.microsoft.com/office/drawing/2014/main" id="{BAB225A0-8F35-41AF-9A05-05B8EED61E96}"/>
                  </a:ext>
                </a:extLst>
              </p:cNvPr>
              <p:cNvGrpSpPr>
                <a:grpSpLocks/>
              </p:cNvGrpSpPr>
              <p:nvPr/>
            </p:nvGrpSpPr>
            <p:grpSpPr bwMode="auto">
              <a:xfrm>
                <a:off x="2940" y="264"/>
                <a:ext cx="252" cy="1368"/>
                <a:chOff x="3024" y="732"/>
                <a:chExt cx="252" cy="1368"/>
              </a:xfrm>
            </p:grpSpPr>
            <p:grpSp>
              <p:nvGrpSpPr>
                <p:cNvPr id="41006" name="Group 385">
                  <a:extLst>
                    <a:ext uri="{FF2B5EF4-FFF2-40B4-BE49-F238E27FC236}">
                      <a16:creationId xmlns:a16="http://schemas.microsoft.com/office/drawing/2014/main" id="{E46ECD7D-BC24-4434-8350-3E83E6B911AC}"/>
                    </a:ext>
                  </a:extLst>
                </p:cNvPr>
                <p:cNvGrpSpPr>
                  <a:grpSpLocks/>
                </p:cNvGrpSpPr>
                <p:nvPr/>
              </p:nvGrpSpPr>
              <p:grpSpPr bwMode="auto">
                <a:xfrm>
                  <a:off x="3024" y="732"/>
                  <a:ext cx="252" cy="1368"/>
                  <a:chOff x="3168" y="1008"/>
                  <a:chExt cx="484" cy="2448"/>
                </a:xfrm>
              </p:grpSpPr>
              <p:grpSp>
                <p:nvGrpSpPr>
                  <p:cNvPr id="41008" name="Group 386">
                    <a:extLst>
                      <a:ext uri="{FF2B5EF4-FFF2-40B4-BE49-F238E27FC236}">
                        <a16:creationId xmlns:a16="http://schemas.microsoft.com/office/drawing/2014/main" id="{6610CDAD-6CAC-4DB1-A80A-CC4615E39DF1}"/>
                      </a:ext>
                    </a:extLst>
                  </p:cNvPr>
                  <p:cNvGrpSpPr>
                    <a:grpSpLocks/>
                  </p:cNvGrpSpPr>
                  <p:nvPr/>
                </p:nvGrpSpPr>
                <p:grpSpPr bwMode="auto">
                  <a:xfrm>
                    <a:off x="3168" y="1008"/>
                    <a:ext cx="484" cy="2448"/>
                    <a:chOff x="2256" y="864"/>
                    <a:chExt cx="532" cy="2448"/>
                  </a:xfrm>
                </p:grpSpPr>
                <p:sp>
                  <p:nvSpPr>
                    <p:cNvPr id="41011" name="Freeform 387">
                      <a:extLst>
                        <a:ext uri="{FF2B5EF4-FFF2-40B4-BE49-F238E27FC236}">
                          <a16:creationId xmlns:a16="http://schemas.microsoft.com/office/drawing/2014/main" id="{1C56A2D4-A798-4D13-945F-FFEB2643936F}"/>
                        </a:ext>
                      </a:extLst>
                    </p:cNvPr>
                    <p:cNvSpPr>
                      <a:spLocks/>
                    </p:cNvSpPr>
                    <p:nvPr/>
                  </p:nvSpPr>
                  <p:spPr bwMode="auto">
                    <a:xfrm rot="5389413">
                      <a:off x="1298" y="1822"/>
                      <a:ext cx="2448" cy="532"/>
                    </a:xfrm>
                    <a:custGeom>
                      <a:avLst/>
                      <a:gdLst>
                        <a:gd name="T0" fmla="*/ 1756955 w 1153"/>
                        <a:gd name="T1" fmla="*/ 1048384 h 204"/>
                        <a:gd name="T2" fmla="*/ 1907663 w 1153"/>
                        <a:gd name="T3" fmla="*/ 1148377 h 204"/>
                        <a:gd name="T4" fmla="*/ 2034887 w 1153"/>
                        <a:gd name="T5" fmla="*/ 1249342 h 204"/>
                        <a:gd name="T6" fmla="*/ 2121635 w 1153"/>
                        <a:gd name="T7" fmla="*/ 1366685 h 204"/>
                        <a:gd name="T8" fmla="*/ 2145900 w 1153"/>
                        <a:gd name="T9" fmla="*/ 1411693 h 204"/>
                        <a:gd name="T10" fmla="*/ 2145900 w 1153"/>
                        <a:gd name="T11" fmla="*/ 1439665 h 204"/>
                        <a:gd name="T12" fmla="*/ 2145900 w 1153"/>
                        <a:gd name="T13" fmla="*/ 1946403 h 204"/>
                        <a:gd name="T14" fmla="*/ 2144327 w 1153"/>
                        <a:gd name="T15" fmla="*/ 2008975 h 204"/>
                        <a:gd name="T16" fmla="*/ 2134807 w 1153"/>
                        <a:gd name="T17" fmla="*/ 2036731 h 204"/>
                        <a:gd name="T18" fmla="*/ 2133070 w 1153"/>
                        <a:gd name="T19" fmla="*/ 2080999 h 204"/>
                        <a:gd name="T20" fmla="*/ 2125998 w 1153"/>
                        <a:gd name="T21" fmla="*/ 2369734 h 204"/>
                        <a:gd name="T22" fmla="*/ 2106601 w 1153"/>
                        <a:gd name="T23" fmla="*/ 2689007 h 204"/>
                        <a:gd name="T24" fmla="*/ 2090102 w 1153"/>
                        <a:gd name="T25" fmla="*/ 2839055 h 204"/>
                        <a:gd name="T26" fmla="*/ 2069876 w 1153"/>
                        <a:gd name="T27" fmla="*/ 2879348 h 204"/>
                        <a:gd name="T28" fmla="*/ 1891183 w 1153"/>
                        <a:gd name="T29" fmla="*/ 2952329 h 204"/>
                        <a:gd name="T30" fmla="*/ 1732967 w 1153"/>
                        <a:gd name="T31" fmla="*/ 2967175 h 204"/>
                        <a:gd name="T32" fmla="*/ 1511297 w 1153"/>
                        <a:gd name="T33" fmla="*/ 2911198 h 204"/>
                        <a:gd name="T34" fmla="*/ 1146653 w 1153"/>
                        <a:gd name="T35" fmla="*/ 2734021 h 204"/>
                        <a:gd name="T36" fmla="*/ 333149 w 1153"/>
                        <a:gd name="T37" fmla="*/ 2533063 h 204"/>
                        <a:gd name="T38" fmla="*/ 247424 w 1153"/>
                        <a:gd name="T39" fmla="*/ 2615794 h 204"/>
                        <a:gd name="T40" fmla="*/ 28043 w 1153"/>
                        <a:gd name="T41" fmla="*/ 2633056 h 204"/>
                        <a:gd name="T42" fmla="*/ 14750 w 1153"/>
                        <a:gd name="T43" fmla="*/ 2615794 h 204"/>
                        <a:gd name="T44" fmla="*/ 6947 w 1153"/>
                        <a:gd name="T45" fmla="*/ 2543789 h 204"/>
                        <a:gd name="T46" fmla="*/ 0 w 1153"/>
                        <a:gd name="T47" fmla="*/ 2369734 h 204"/>
                        <a:gd name="T48" fmla="*/ 26501 w 1153"/>
                        <a:gd name="T49" fmla="*/ 117335 h 204"/>
                        <a:gd name="T50" fmla="*/ 33429 w 1153"/>
                        <a:gd name="T51" fmla="*/ 27985 h 204"/>
                        <a:gd name="T52" fmla="*/ 142978 w 1153"/>
                        <a:gd name="T53" fmla="*/ 27985 h 204"/>
                        <a:gd name="T54" fmla="*/ 187492 w 1153"/>
                        <a:gd name="T55" fmla="*/ 117335 h 204"/>
                        <a:gd name="T56" fmla="*/ 230475 w 1153"/>
                        <a:gd name="T57" fmla="*/ 278025 h 204"/>
                        <a:gd name="T58" fmla="*/ 404336 w 1153"/>
                        <a:gd name="T59" fmla="*/ 1104111 h 204"/>
                        <a:gd name="T60" fmla="*/ 432330 w 1153"/>
                        <a:gd name="T61" fmla="*/ 1165774 h 204"/>
                        <a:gd name="T62" fmla="*/ 476853 w 1153"/>
                        <a:gd name="T63" fmla="*/ 1221357 h 204"/>
                        <a:gd name="T64" fmla="*/ 1223155 w 1153"/>
                        <a:gd name="T65" fmla="*/ 815373 h 204"/>
                        <a:gd name="T66" fmla="*/ 1269408 w 1153"/>
                        <a:gd name="T67" fmla="*/ 1204117 h 204"/>
                        <a:gd name="T68" fmla="*/ 1521178 w 1153"/>
                        <a:gd name="T69" fmla="*/ 1411693 h 204"/>
                        <a:gd name="T70" fmla="*/ 1574514 w 1153"/>
                        <a:gd name="T71" fmla="*/ 1394440 h 204"/>
                        <a:gd name="T72" fmla="*/ 1625232 w 1153"/>
                        <a:gd name="T73" fmla="*/ 1294338 h 204"/>
                        <a:gd name="T74" fmla="*/ 1667311 w 1153"/>
                        <a:gd name="T75" fmla="*/ 1121365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1012" name="Freeform 388">
                      <a:extLst>
                        <a:ext uri="{FF2B5EF4-FFF2-40B4-BE49-F238E27FC236}">
                          <a16:creationId xmlns:a16="http://schemas.microsoft.com/office/drawing/2014/main" id="{D2D0DC65-A439-40D7-8329-16829A05F32C}"/>
                        </a:ext>
                      </a:extLst>
                    </p:cNvPr>
                    <p:cNvSpPr>
                      <a:spLocks/>
                    </p:cNvSpPr>
                    <p:nvPr/>
                  </p:nvSpPr>
                  <p:spPr bwMode="auto">
                    <a:xfrm rot="5389413">
                      <a:off x="2332" y="2426"/>
                      <a:ext cx="539" cy="173"/>
                    </a:xfrm>
                    <a:custGeom>
                      <a:avLst/>
                      <a:gdLst>
                        <a:gd name="T0" fmla="*/ 0 w 247"/>
                        <a:gd name="T1" fmla="*/ 187545 h 69"/>
                        <a:gd name="T2" fmla="*/ 37006 w 247"/>
                        <a:gd name="T3" fmla="*/ 488865 h 69"/>
                        <a:gd name="T4" fmla="*/ 132177 w 247"/>
                        <a:gd name="T5" fmla="*/ 540595 h 69"/>
                        <a:gd name="T6" fmla="*/ 362359 w 247"/>
                        <a:gd name="T7" fmla="*/ 677719 h 69"/>
                        <a:gd name="T8" fmla="*/ 590233 w 247"/>
                        <a:gd name="T9" fmla="*/ 548019 h 69"/>
                        <a:gd name="T10" fmla="*/ 604586 w 247"/>
                        <a:gd name="T11" fmla="*/ 313962 h 69"/>
                        <a:gd name="T12" fmla="*/ 555360 w 247"/>
                        <a:gd name="T13" fmla="*/ 246711 h 69"/>
                        <a:gd name="T14" fmla="*/ 504932 w 247"/>
                        <a:gd name="T15" fmla="*/ 176367 h 69"/>
                        <a:gd name="T16" fmla="*/ 453609 w 247"/>
                        <a:gd name="T17" fmla="*/ 117013 h 69"/>
                        <a:gd name="T18" fmla="*/ 404093 w 247"/>
                        <a:gd name="T19" fmla="*/ 59153 h 69"/>
                        <a:gd name="T20" fmla="*/ 362359 w 247"/>
                        <a:gd name="T21" fmla="*/ 20632 h 69"/>
                        <a:gd name="T22" fmla="*/ 320888 w 247"/>
                        <a:gd name="T23" fmla="*/ 0 h 69"/>
                        <a:gd name="T24" fmla="*/ 271455 w 247"/>
                        <a:gd name="T25" fmla="*/ 20632 h 69"/>
                        <a:gd name="T26" fmla="*/ 217483 w 247"/>
                        <a:gd name="T27" fmla="*/ 51730 h 69"/>
                        <a:gd name="T28" fmla="*/ 0 w 247"/>
                        <a:gd name="T29" fmla="*/ 187545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1009" name="Freeform 389">
                    <a:extLst>
                      <a:ext uri="{FF2B5EF4-FFF2-40B4-BE49-F238E27FC236}">
                        <a16:creationId xmlns:a16="http://schemas.microsoft.com/office/drawing/2014/main" id="{F009D250-CCD4-4CA0-82C1-532238E457D7}"/>
                      </a:ext>
                    </a:extLst>
                  </p:cNvPr>
                  <p:cNvSpPr>
                    <a:spLocks/>
                  </p:cNvSpPr>
                  <p:nvPr/>
                </p:nvSpPr>
                <p:spPr bwMode="auto">
                  <a:xfrm rot="5353401">
                    <a:off x="2952" y="2567"/>
                    <a:ext cx="720" cy="96"/>
                  </a:xfrm>
                  <a:custGeom>
                    <a:avLst/>
                    <a:gdLst>
                      <a:gd name="T0" fmla="*/ 0 w 293"/>
                      <a:gd name="T1" fmla="*/ 733379 h 33"/>
                      <a:gd name="T2" fmla="*/ 0 w 293"/>
                      <a:gd name="T3" fmla="*/ 703590 h 33"/>
                      <a:gd name="T4" fmla="*/ 843073 w 293"/>
                      <a:gd name="T5" fmla="*/ 179988 h 33"/>
                      <a:gd name="T6" fmla="*/ 1084824 w 293"/>
                      <a:gd name="T7" fmla="*/ 86659 h 33"/>
                      <a:gd name="T8" fmla="*/ 1277936 w 293"/>
                      <a:gd name="T9" fmla="*/ 86659 h 33"/>
                      <a:gd name="T10" fmla="*/ 1437142 w 293"/>
                      <a:gd name="T11" fmla="*/ 0 h 33"/>
                      <a:gd name="T12" fmla="*/ 1564838 w 293"/>
                      <a:gd name="T13" fmla="*/ 0 h 33"/>
                      <a:gd name="T14" fmla="*/ 1757950 w 293"/>
                      <a:gd name="T15" fmla="*/ 86659 h 33"/>
                      <a:gd name="T16" fmla="*/ 1916962 w 293"/>
                      <a:gd name="T17" fmla="*/ 134001 h 33"/>
                      <a:gd name="T18" fmla="*/ 2055423 w 293"/>
                      <a:gd name="T19" fmla="*/ 179988 h 33"/>
                      <a:gd name="T20" fmla="*/ 2159334 w 293"/>
                      <a:gd name="T21" fmla="*/ 298161 h 33"/>
                      <a:gd name="T22" fmla="*/ 2241706 w 293"/>
                      <a:gd name="T23" fmla="*/ 389821 h 33"/>
                      <a:gd name="T24" fmla="*/ 2302707 w 293"/>
                      <a:gd name="T25" fmla="*/ 523601 h 33"/>
                      <a:gd name="T26" fmla="*/ 2336407 w 293"/>
                      <a:gd name="T27" fmla="*/ 610260 h 33"/>
                      <a:gd name="T28" fmla="*/ 2352016 w 293"/>
                      <a:gd name="T29" fmla="*/ 733379 h 33"/>
                      <a:gd name="T30" fmla="*/ 2336407 w 293"/>
                      <a:gd name="T31" fmla="*/ 820038 h 33"/>
                      <a:gd name="T32" fmla="*/ 2302707 w 293"/>
                      <a:gd name="T33" fmla="*/ 954039 h 33"/>
                      <a:gd name="T34" fmla="*/ 2241706 w 293"/>
                      <a:gd name="T35" fmla="*/ 1045495 h 33"/>
                      <a:gd name="T36" fmla="*/ 2159334 w 293"/>
                      <a:gd name="T37" fmla="*/ 1179427 h 33"/>
                      <a:gd name="T38" fmla="*/ 2055423 w 293"/>
                      <a:gd name="T39" fmla="*/ 1251540 h 33"/>
                      <a:gd name="T40" fmla="*/ 1916962 w 293"/>
                      <a:gd name="T41" fmla="*/ 1297594 h 33"/>
                      <a:gd name="T42" fmla="*/ 1757950 w 293"/>
                      <a:gd name="T43" fmla="*/ 1389280 h 33"/>
                      <a:gd name="T44" fmla="*/ 1564838 w 293"/>
                      <a:gd name="T45" fmla="*/ 1431526 h 33"/>
                      <a:gd name="T46" fmla="*/ 1444219 w 293"/>
                      <a:gd name="T47" fmla="*/ 1431526 h 33"/>
                      <a:gd name="T48" fmla="*/ 1277936 w 293"/>
                      <a:gd name="T49" fmla="*/ 1431526 h 33"/>
                      <a:gd name="T50" fmla="*/ 1084824 w 293"/>
                      <a:gd name="T51" fmla="*/ 1389280 h 33"/>
                      <a:gd name="T52" fmla="*/ 843073 w 293"/>
                      <a:gd name="T53" fmla="*/ 1251540 h 33"/>
                      <a:gd name="T54" fmla="*/ 0 w 293"/>
                      <a:gd name="T55" fmla="*/ 733379 h 33"/>
                      <a:gd name="T56" fmla="*/ 0 w 293"/>
                      <a:gd name="T57" fmla="*/ 73337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1010" name="Freeform 390">
                    <a:extLst>
                      <a:ext uri="{FF2B5EF4-FFF2-40B4-BE49-F238E27FC236}">
                        <a16:creationId xmlns:a16="http://schemas.microsoft.com/office/drawing/2014/main" id="{6EFE85BF-6B79-4A33-81B2-F79E86CCBAFC}"/>
                      </a:ext>
                    </a:extLst>
                  </p:cNvPr>
                  <p:cNvSpPr>
                    <a:spLocks/>
                  </p:cNvSpPr>
                  <p:nvPr/>
                </p:nvSpPr>
                <p:spPr bwMode="auto">
                  <a:xfrm rot="16173530" flipH="1">
                    <a:off x="3167" y="1271"/>
                    <a:ext cx="289" cy="47"/>
                  </a:xfrm>
                  <a:custGeom>
                    <a:avLst/>
                    <a:gdLst>
                      <a:gd name="T0" fmla="*/ 0 w 293"/>
                      <a:gd name="T1" fmla="*/ 570 h 33"/>
                      <a:gd name="T2" fmla="*/ 0 w 293"/>
                      <a:gd name="T3" fmla="*/ 554 h 33"/>
                      <a:gd name="T4" fmla="*/ 95 w 293"/>
                      <a:gd name="T5" fmla="*/ 157 h 33"/>
                      <a:gd name="T6" fmla="*/ 115 w 293"/>
                      <a:gd name="T7" fmla="*/ 77 h 33"/>
                      <a:gd name="T8" fmla="*/ 139 w 293"/>
                      <a:gd name="T9" fmla="*/ 77 h 33"/>
                      <a:gd name="T10" fmla="*/ 159 w 293"/>
                      <a:gd name="T11" fmla="*/ 0 h 33"/>
                      <a:gd name="T12" fmla="*/ 171 w 293"/>
                      <a:gd name="T13" fmla="*/ 0 h 33"/>
                      <a:gd name="T14" fmla="*/ 189 w 293"/>
                      <a:gd name="T15" fmla="*/ 77 h 33"/>
                      <a:gd name="T16" fmla="*/ 209 w 293"/>
                      <a:gd name="T17" fmla="*/ 110 h 33"/>
                      <a:gd name="T18" fmla="*/ 226 w 293"/>
                      <a:gd name="T19" fmla="*/ 157 h 33"/>
                      <a:gd name="T20" fmla="*/ 235 w 293"/>
                      <a:gd name="T21" fmla="*/ 234 h 33"/>
                      <a:gd name="T22" fmla="*/ 243 w 293"/>
                      <a:gd name="T23" fmla="*/ 319 h 33"/>
                      <a:gd name="T24" fmla="*/ 249 w 293"/>
                      <a:gd name="T25" fmla="*/ 400 h 33"/>
                      <a:gd name="T26" fmla="*/ 252 w 293"/>
                      <a:gd name="T27" fmla="*/ 474 h 33"/>
                      <a:gd name="T28" fmla="*/ 253 w 293"/>
                      <a:gd name="T29" fmla="*/ 570 h 33"/>
                      <a:gd name="T30" fmla="*/ 252 w 293"/>
                      <a:gd name="T31" fmla="*/ 647 h 33"/>
                      <a:gd name="T32" fmla="*/ 249 w 293"/>
                      <a:gd name="T33" fmla="*/ 749 h 33"/>
                      <a:gd name="T34" fmla="*/ 243 w 293"/>
                      <a:gd name="T35" fmla="*/ 812 h 33"/>
                      <a:gd name="T36" fmla="*/ 235 w 293"/>
                      <a:gd name="T37" fmla="*/ 921 h 33"/>
                      <a:gd name="T38" fmla="*/ 226 w 293"/>
                      <a:gd name="T39" fmla="*/ 981 h 33"/>
                      <a:gd name="T40" fmla="*/ 209 w 293"/>
                      <a:gd name="T41" fmla="*/ 1037 h 33"/>
                      <a:gd name="T42" fmla="*/ 189 w 293"/>
                      <a:gd name="T43" fmla="*/ 1118 h 33"/>
                      <a:gd name="T44" fmla="*/ 171 w 293"/>
                      <a:gd name="T45" fmla="*/ 1124 h 33"/>
                      <a:gd name="T46" fmla="*/ 160 w 293"/>
                      <a:gd name="T47" fmla="*/ 1124 h 33"/>
                      <a:gd name="T48" fmla="*/ 139 w 293"/>
                      <a:gd name="T49" fmla="*/ 1124 h 33"/>
                      <a:gd name="T50" fmla="*/ 115 w 293"/>
                      <a:gd name="T51" fmla="*/ 1118 h 33"/>
                      <a:gd name="T52" fmla="*/ 95 w 293"/>
                      <a:gd name="T53" fmla="*/ 981 h 33"/>
                      <a:gd name="T54" fmla="*/ 0 w 293"/>
                      <a:gd name="T55" fmla="*/ 570 h 33"/>
                      <a:gd name="T56" fmla="*/ 0 w 293"/>
                      <a:gd name="T57" fmla="*/ 57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1007" name="Line 391">
                  <a:extLst>
                    <a:ext uri="{FF2B5EF4-FFF2-40B4-BE49-F238E27FC236}">
                      <a16:creationId xmlns:a16="http://schemas.microsoft.com/office/drawing/2014/main" id="{6371C0DA-48A9-47E2-BD82-C3FAFAD76D0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1004" name="AutoShape 392">
                <a:extLst>
                  <a:ext uri="{FF2B5EF4-FFF2-40B4-BE49-F238E27FC236}">
                    <a16:creationId xmlns:a16="http://schemas.microsoft.com/office/drawing/2014/main" id="{5CFF8B92-7A57-4E47-A44A-71F8476D46E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41005" name="Line 393">
                <a:extLst>
                  <a:ext uri="{FF2B5EF4-FFF2-40B4-BE49-F238E27FC236}">
                    <a16:creationId xmlns:a16="http://schemas.microsoft.com/office/drawing/2014/main" id="{FB1733F1-DC81-49CA-8E66-A8DDEA4A8255}"/>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40975" name="AutoShape 316">
            <a:extLst>
              <a:ext uri="{FF2B5EF4-FFF2-40B4-BE49-F238E27FC236}">
                <a16:creationId xmlns:a16="http://schemas.microsoft.com/office/drawing/2014/main" id="{5E6BE3F1-E98E-4870-81F4-CC9C32F40CF2}"/>
              </a:ext>
            </a:extLst>
          </p:cNvPr>
          <p:cNvSpPr>
            <a:spLocks noChangeArrowheads="1"/>
          </p:cNvSpPr>
          <p:nvPr/>
        </p:nvSpPr>
        <p:spPr bwMode="auto">
          <a:xfrm>
            <a:off x="6786998" y="3926538"/>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sp>
        <p:nvSpPr>
          <p:cNvPr id="180" name="Text Box 145">
            <a:extLst>
              <a:ext uri="{FF2B5EF4-FFF2-40B4-BE49-F238E27FC236}">
                <a16:creationId xmlns:a16="http://schemas.microsoft.com/office/drawing/2014/main" id="{909107AF-5B16-4FD1-A7C1-11D62AB545C8}"/>
              </a:ext>
            </a:extLst>
          </p:cNvPr>
          <p:cNvSpPr txBox="1">
            <a:spLocks noChangeArrowheads="1"/>
          </p:cNvSpPr>
          <p:nvPr/>
        </p:nvSpPr>
        <p:spPr bwMode="auto">
          <a:xfrm>
            <a:off x="4592978" y="1994091"/>
            <a:ext cx="1063625"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1 ¼</a:t>
            </a:r>
          </a:p>
        </p:txBody>
      </p:sp>
      <p:grpSp>
        <p:nvGrpSpPr>
          <p:cNvPr id="94" name="Group 179">
            <a:extLst>
              <a:ext uri="{FF2B5EF4-FFF2-40B4-BE49-F238E27FC236}">
                <a16:creationId xmlns:a16="http://schemas.microsoft.com/office/drawing/2014/main" id="{CDA99757-F35B-452B-B7F7-5350CF8EA662}"/>
              </a:ext>
            </a:extLst>
          </p:cNvPr>
          <p:cNvGrpSpPr>
            <a:grpSpLocks/>
          </p:cNvGrpSpPr>
          <p:nvPr/>
        </p:nvGrpSpPr>
        <p:grpSpPr bwMode="auto">
          <a:xfrm>
            <a:off x="4616140" y="3356104"/>
            <a:ext cx="768350" cy="698500"/>
            <a:chOff x="2005" y="1963"/>
            <a:chExt cx="484" cy="440"/>
          </a:xfrm>
        </p:grpSpPr>
        <p:grpSp>
          <p:nvGrpSpPr>
            <p:cNvPr id="95" name="Group 177">
              <a:extLst>
                <a:ext uri="{FF2B5EF4-FFF2-40B4-BE49-F238E27FC236}">
                  <a16:creationId xmlns:a16="http://schemas.microsoft.com/office/drawing/2014/main" id="{C95DA2C8-9409-4773-88B5-E806976823DA}"/>
                </a:ext>
              </a:extLst>
            </p:cNvPr>
            <p:cNvGrpSpPr>
              <a:grpSpLocks/>
            </p:cNvGrpSpPr>
            <p:nvPr/>
          </p:nvGrpSpPr>
          <p:grpSpPr bwMode="auto">
            <a:xfrm>
              <a:off x="2005" y="1963"/>
              <a:ext cx="484" cy="440"/>
              <a:chOff x="2005" y="1963"/>
              <a:chExt cx="484" cy="440"/>
            </a:xfrm>
          </p:grpSpPr>
          <p:sp>
            <p:nvSpPr>
              <p:cNvPr id="97" name="Line 175">
                <a:extLst>
                  <a:ext uri="{FF2B5EF4-FFF2-40B4-BE49-F238E27FC236}">
                    <a16:creationId xmlns:a16="http://schemas.microsoft.com/office/drawing/2014/main" id="{26690815-135F-4244-AF52-86C8B02AA792}"/>
                  </a:ext>
                </a:extLst>
              </p:cNvPr>
              <p:cNvSpPr>
                <a:spLocks noChangeShapeType="1"/>
              </p:cNvSpPr>
              <p:nvPr/>
            </p:nvSpPr>
            <p:spPr bwMode="auto">
              <a:xfrm>
                <a:off x="2005" y="2403"/>
                <a:ext cx="454" cy="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98" name="Line 176">
                <a:extLst>
                  <a:ext uri="{FF2B5EF4-FFF2-40B4-BE49-F238E27FC236}">
                    <a16:creationId xmlns:a16="http://schemas.microsoft.com/office/drawing/2014/main" id="{94EDBB6A-2DA2-4ABC-9F2D-9E855D822F5B}"/>
                  </a:ext>
                </a:extLst>
              </p:cNvPr>
              <p:cNvSpPr>
                <a:spLocks noChangeShapeType="1"/>
              </p:cNvSpPr>
              <p:nvPr/>
            </p:nvSpPr>
            <p:spPr bwMode="auto">
              <a:xfrm>
                <a:off x="2111" y="1963"/>
                <a:ext cx="378" cy="424"/>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sp>
          <p:nvSpPr>
            <p:cNvPr id="96" name="Text Box 178">
              <a:extLst>
                <a:ext uri="{FF2B5EF4-FFF2-40B4-BE49-F238E27FC236}">
                  <a16:creationId xmlns:a16="http://schemas.microsoft.com/office/drawing/2014/main" id="{8DA2FAA3-BF09-4DC5-81BA-EAEDB7FE5D4C}"/>
                </a:ext>
              </a:extLst>
            </p:cNvPr>
            <p:cNvSpPr txBox="1">
              <a:spLocks noChangeArrowheads="1"/>
            </p:cNvSpPr>
            <p:nvPr/>
          </p:nvSpPr>
          <p:spPr bwMode="auto">
            <a:xfrm>
              <a:off x="2040" y="2200"/>
              <a:ext cx="272"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200" b="1"/>
                <a:t>45°</a:t>
              </a:r>
            </a:p>
          </p:txBody>
        </p:sp>
      </p:grpSp>
      <p:grpSp>
        <p:nvGrpSpPr>
          <p:cNvPr id="121" name="Gruppieren 120">
            <a:extLst>
              <a:ext uri="{FF2B5EF4-FFF2-40B4-BE49-F238E27FC236}">
                <a16:creationId xmlns:a16="http://schemas.microsoft.com/office/drawing/2014/main" id="{B9506652-AB98-4C5A-A2C2-04E6073E8B86}"/>
              </a:ext>
            </a:extLst>
          </p:cNvPr>
          <p:cNvGrpSpPr/>
          <p:nvPr/>
        </p:nvGrpSpPr>
        <p:grpSpPr>
          <a:xfrm rot="19133321">
            <a:off x="3920636" y="1761424"/>
            <a:ext cx="766488" cy="1018431"/>
            <a:chOff x="7247212" y="1994147"/>
            <a:chExt cx="766488" cy="1018431"/>
          </a:xfrm>
        </p:grpSpPr>
        <p:grpSp>
          <p:nvGrpSpPr>
            <p:cNvPr id="122" name="Group 628">
              <a:extLst>
                <a:ext uri="{FF2B5EF4-FFF2-40B4-BE49-F238E27FC236}">
                  <a16:creationId xmlns:a16="http://schemas.microsoft.com/office/drawing/2014/main" id="{74AA29C5-2ADB-4E13-AA4C-55B2346B34B1}"/>
                </a:ext>
              </a:extLst>
            </p:cNvPr>
            <p:cNvGrpSpPr>
              <a:grpSpLocks/>
            </p:cNvGrpSpPr>
            <p:nvPr/>
          </p:nvGrpSpPr>
          <p:grpSpPr bwMode="auto">
            <a:xfrm rot="14172173" flipH="1">
              <a:off x="7053271" y="2265537"/>
              <a:ext cx="954008" cy="411228"/>
              <a:chOff x="4875" y="7237"/>
              <a:chExt cx="4230" cy="1883"/>
            </a:xfrm>
          </p:grpSpPr>
          <p:sp>
            <p:nvSpPr>
              <p:cNvPr id="127" name="Arc 629">
                <a:extLst>
                  <a:ext uri="{FF2B5EF4-FFF2-40B4-BE49-F238E27FC236}">
                    <a16:creationId xmlns:a16="http://schemas.microsoft.com/office/drawing/2014/main" id="{88BB7ABE-AA46-4AF3-B7D8-2DBD851F9C7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8" name="AutoShape 630">
                <a:extLst>
                  <a:ext uri="{FF2B5EF4-FFF2-40B4-BE49-F238E27FC236}">
                    <a16:creationId xmlns:a16="http://schemas.microsoft.com/office/drawing/2014/main" id="{F8BCC1F3-0E43-4987-BF47-7B25E7093528}"/>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3" name="Group 628">
              <a:extLst>
                <a:ext uri="{FF2B5EF4-FFF2-40B4-BE49-F238E27FC236}">
                  <a16:creationId xmlns:a16="http://schemas.microsoft.com/office/drawing/2014/main" id="{01C817EB-E02C-4E2E-8B1D-9406CF1D45B8}"/>
                </a:ext>
              </a:extLst>
            </p:cNvPr>
            <p:cNvGrpSpPr>
              <a:grpSpLocks/>
            </p:cNvGrpSpPr>
            <p:nvPr/>
          </p:nvGrpSpPr>
          <p:grpSpPr bwMode="auto">
            <a:xfrm rot="2487120" flipV="1">
              <a:off x="7247212" y="2666091"/>
              <a:ext cx="733623" cy="262927"/>
              <a:chOff x="4875" y="7237"/>
              <a:chExt cx="4230" cy="1883"/>
            </a:xfrm>
          </p:grpSpPr>
          <p:sp>
            <p:nvSpPr>
              <p:cNvPr id="125" name="Arc 629">
                <a:extLst>
                  <a:ext uri="{FF2B5EF4-FFF2-40B4-BE49-F238E27FC236}">
                    <a16:creationId xmlns:a16="http://schemas.microsoft.com/office/drawing/2014/main" id="{63BF4453-17D2-4D8F-8D3B-71251C6D1FF0}"/>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6" name="AutoShape 630">
                <a:extLst>
                  <a:ext uri="{FF2B5EF4-FFF2-40B4-BE49-F238E27FC236}">
                    <a16:creationId xmlns:a16="http://schemas.microsoft.com/office/drawing/2014/main" id="{9C7C2EF5-4EC5-45A3-9541-3EDE9EBC86E9}"/>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cxnSp>
          <p:nvCxnSpPr>
            <p:cNvPr id="124" name="Gerader Verbinder 123">
              <a:extLst>
                <a:ext uri="{FF2B5EF4-FFF2-40B4-BE49-F238E27FC236}">
                  <a16:creationId xmlns:a16="http://schemas.microsoft.com/office/drawing/2014/main" id="{A3354030-64CC-4279-8EB4-24588F70818A}"/>
                </a:ext>
              </a:extLst>
            </p:cNvPr>
            <p:cNvCxnSpPr/>
            <p:nvPr/>
          </p:nvCxnSpPr>
          <p:spPr bwMode="auto">
            <a:xfrm>
              <a:off x="8013700" y="2678946"/>
              <a:ext cx="0" cy="333632"/>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29" name="Gruppieren 128">
            <a:extLst>
              <a:ext uri="{FF2B5EF4-FFF2-40B4-BE49-F238E27FC236}">
                <a16:creationId xmlns:a16="http://schemas.microsoft.com/office/drawing/2014/main" id="{C2D42B8A-0562-4534-BDCF-9CBEA014D590}"/>
              </a:ext>
            </a:extLst>
          </p:cNvPr>
          <p:cNvGrpSpPr/>
          <p:nvPr/>
        </p:nvGrpSpPr>
        <p:grpSpPr>
          <a:xfrm rot="18966432" flipH="1">
            <a:off x="4205228" y="2041862"/>
            <a:ext cx="766488" cy="1018431"/>
            <a:chOff x="7247212" y="1994147"/>
            <a:chExt cx="766488" cy="1018431"/>
          </a:xfrm>
        </p:grpSpPr>
        <p:grpSp>
          <p:nvGrpSpPr>
            <p:cNvPr id="130" name="Group 628">
              <a:extLst>
                <a:ext uri="{FF2B5EF4-FFF2-40B4-BE49-F238E27FC236}">
                  <a16:creationId xmlns:a16="http://schemas.microsoft.com/office/drawing/2014/main" id="{12F863B5-DC09-4BDE-8C12-2408A0762553}"/>
                </a:ext>
              </a:extLst>
            </p:cNvPr>
            <p:cNvGrpSpPr>
              <a:grpSpLocks/>
            </p:cNvGrpSpPr>
            <p:nvPr/>
          </p:nvGrpSpPr>
          <p:grpSpPr bwMode="auto">
            <a:xfrm rot="14172173" flipH="1">
              <a:off x="7053271" y="2265537"/>
              <a:ext cx="954008" cy="411228"/>
              <a:chOff x="4875" y="7237"/>
              <a:chExt cx="4230" cy="1883"/>
            </a:xfrm>
          </p:grpSpPr>
          <p:sp>
            <p:nvSpPr>
              <p:cNvPr id="135" name="Arc 629">
                <a:extLst>
                  <a:ext uri="{FF2B5EF4-FFF2-40B4-BE49-F238E27FC236}">
                    <a16:creationId xmlns:a16="http://schemas.microsoft.com/office/drawing/2014/main" id="{E6F53DDB-E5E5-4434-A28F-16DD30369B1E}"/>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6" name="AutoShape 630">
                <a:extLst>
                  <a:ext uri="{FF2B5EF4-FFF2-40B4-BE49-F238E27FC236}">
                    <a16:creationId xmlns:a16="http://schemas.microsoft.com/office/drawing/2014/main" id="{1AD13A49-D4EE-4D1D-9253-4A05FF7FA0A9}"/>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31" name="Group 628">
              <a:extLst>
                <a:ext uri="{FF2B5EF4-FFF2-40B4-BE49-F238E27FC236}">
                  <a16:creationId xmlns:a16="http://schemas.microsoft.com/office/drawing/2014/main" id="{9F0A7685-0A08-400A-A8E8-1176BA77D8A8}"/>
                </a:ext>
              </a:extLst>
            </p:cNvPr>
            <p:cNvGrpSpPr>
              <a:grpSpLocks/>
            </p:cNvGrpSpPr>
            <p:nvPr/>
          </p:nvGrpSpPr>
          <p:grpSpPr bwMode="auto">
            <a:xfrm rot="2487120" flipV="1">
              <a:off x="7247212" y="2666091"/>
              <a:ext cx="733623" cy="262927"/>
              <a:chOff x="4875" y="7237"/>
              <a:chExt cx="4230" cy="1883"/>
            </a:xfrm>
          </p:grpSpPr>
          <p:sp>
            <p:nvSpPr>
              <p:cNvPr id="133" name="Arc 629">
                <a:extLst>
                  <a:ext uri="{FF2B5EF4-FFF2-40B4-BE49-F238E27FC236}">
                    <a16:creationId xmlns:a16="http://schemas.microsoft.com/office/drawing/2014/main" id="{53452352-D386-4D41-8816-7651F824C409}"/>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4" name="AutoShape 630">
                <a:extLst>
                  <a:ext uri="{FF2B5EF4-FFF2-40B4-BE49-F238E27FC236}">
                    <a16:creationId xmlns:a16="http://schemas.microsoft.com/office/drawing/2014/main" id="{A10A74C6-266A-4B35-BA0C-D9D191645C19}"/>
                  </a:ext>
                </a:extLst>
              </p:cNvPr>
              <p:cNvSpPr>
                <a:spLocks noChangeArrowheads="1"/>
              </p:cNvSpPr>
              <p:nvPr/>
            </p:nvSpPr>
            <p:spPr bwMode="auto">
              <a:xfrm rot="10800000">
                <a:off x="8580" y="8505"/>
                <a:ext cx="525" cy="615"/>
              </a:xfrm>
              <a:prstGeom prst="triangle">
                <a:avLst>
                  <a:gd name="adj" fmla="val 50000"/>
                </a:avLst>
              </a:prstGeom>
              <a:solidFill>
                <a:srgbClr val="000000"/>
              </a:solidFill>
              <a:ln w="12700">
                <a:solidFill>
                  <a:schemeClr val="tx1"/>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cxnSp>
          <p:nvCxnSpPr>
            <p:cNvPr id="132" name="Gerader Verbinder 131">
              <a:extLst>
                <a:ext uri="{FF2B5EF4-FFF2-40B4-BE49-F238E27FC236}">
                  <a16:creationId xmlns:a16="http://schemas.microsoft.com/office/drawing/2014/main" id="{36635901-126F-481F-817B-13BDBC887D55}"/>
                </a:ext>
              </a:extLst>
            </p:cNvPr>
            <p:cNvCxnSpPr/>
            <p:nvPr/>
          </p:nvCxnSpPr>
          <p:spPr bwMode="auto">
            <a:xfrm>
              <a:off x="8013700" y="2678946"/>
              <a:ext cx="0" cy="333632"/>
            </a:xfrm>
            <a:prstGeom prst="line">
              <a:avLst/>
            </a:pr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7" name="Text Box 145">
            <a:extLst>
              <a:ext uri="{FF2B5EF4-FFF2-40B4-BE49-F238E27FC236}">
                <a16:creationId xmlns:a16="http://schemas.microsoft.com/office/drawing/2014/main" id="{2B197007-22C3-41BD-8AE2-0ADB5C9B2CFD}"/>
              </a:ext>
            </a:extLst>
          </p:cNvPr>
          <p:cNvSpPr txBox="1">
            <a:spLocks noChangeArrowheads="1"/>
          </p:cNvSpPr>
          <p:nvPr/>
        </p:nvSpPr>
        <p:spPr bwMode="auto">
          <a:xfrm>
            <a:off x="3722994" y="2965900"/>
            <a:ext cx="1063625"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dirty="0"/>
              <a:t>1 ¼</a:t>
            </a:r>
          </a:p>
        </p:txBody>
      </p:sp>
      <p:grpSp>
        <p:nvGrpSpPr>
          <p:cNvPr id="138" name="Group 575">
            <a:extLst>
              <a:ext uri="{FF2B5EF4-FFF2-40B4-BE49-F238E27FC236}">
                <a16:creationId xmlns:a16="http://schemas.microsoft.com/office/drawing/2014/main" id="{AB0F7CF4-30C3-44C1-9059-F0E53F9280FB}"/>
              </a:ext>
            </a:extLst>
          </p:cNvPr>
          <p:cNvGrpSpPr>
            <a:grpSpLocks/>
          </p:cNvGrpSpPr>
          <p:nvPr/>
        </p:nvGrpSpPr>
        <p:grpSpPr bwMode="auto">
          <a:xfrm rot="19349050" flipH="1">
            <a:off x="3925188" y="1787203"/>
            <a:ext cx="311150" cy="490537"/>
            <a:chOff x="2820" y="264"/>
            <a:chExt cx="420" cy="1452"/>
          </a:xfrm>
        </p:grpSpPr>
        <p:sp>
          <p:nvSpPr>
            <p:cNvPr id="139" name="Line 576">
              <a:extLst>
                <a:ext uri="{FF2B5EF4-FFF2-40B4-BE49-F238E27FC236}">
                  <a16:creationId xmlns:a16="http://schemas.microsoft.com/office/drawing/2014/main" id="{5A77750B-A8D1-4578-B96B-3201FB3F4975}"/>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0" name="Group 577">
              <a:extLst>
                <a:ext uri="{FF2B5EF4-FFF2-40B4-BE49-F238E27FC236}">
                  <a16:creationId xmlns:a16="http://schemas.microsoft.com/office/drawing/2014/main" id="{DEC19796-103F-4AD1-9E27-2E180D09EAA0}"/>
                </a:ext>
              </a:extLst>
            </p:cNvPr>
            <p:cNvGrpSpPr>
              <a:grpSpLocks/>
            </p:cNvGrpSpPr>
            <p:nvPr/>
          </p:nvGrpSpPr>
          <p:grpSpPr bwMode="auto">
            <a:xfrm>
              <a:off x="2940" y="264"/>
              <a:ext cx="300" cy="1452"/>
              <a:chOff x="2940" y="264"/>
              <a:chExt cx="300" cy="1452"/>
            </a:xfrm>
          </p:grpSpPr>
          <p:grpSp>
            <p:nvGrpSpPr>
              <p:cNvPr id="141" name="Group 578">
                <a:extLst>
                  <a:ext uri="{FF2B5EF4-FFF2-40B4-BE49-F238E27FC236}">
                    <a16:creationId xmlns:a16="http://schemas.microsoft.com/office/drawing/2014/main" id="{ABA57DC4-DED2-403C-96D1-798D8EBCD502}"/>
                  </a:ext>
                </a:extLst>
              </p:cNvPr>
              <p:cNvGrpSpPr>
                <a:grpSpLocks/>
              </p:cNvGrpSpPr>
              <p:nvPr/>
            </p:nvGrpSpPr>
            <p:grpSpPr bwMode="auto">
              <a:xfrm>
                <a:off x="2940" y="264"/>
                <a:ext cx="252" cy="1368"/>
                <a:chOff x="3024" y="732"/>
                <a:chExt cx="252" cy="1368"/>
              </a:xfrm>
            </p:grpSpPr>
            <p:grpSp>
              <p:nvGrpSpPr>
                <p:cNvPr id="144" name="Group 579">
                  <a:extLst>
                    <a:ext uri="{FF2B5EF4-FFF2-40B4-BE49-F238E27FC236}">
                      <a16:creationId xmlns:a16="http://schemas.microsoft.com/office/drawing/2014/main" id="{A5EA9C79-2CD4-47E9-A09A-8D91ED532512}"/>
                    </a:ext>
                  </a:extLst>
                </p:cNvPr>
                <p:cNvGrpSpPr>
                  <a:grpSpLocks/>
                </p:cNvGrpSpPr>
                <p:nvPr/>
              </p:nvGrpSpPr>
              <p:grpSpPr bwMode="auto">
                <a:xfrm>
                  <a:off x="3024" y="732"/>
                  <a:ext cx="252" cy="1368"/>
                  <a:chOff x="3168" y="1008"/>
                  <a:chExt cx="484" cy="2448"/>
                </a:xfrm>
              </p:grpSpPr>
              <p:grpSp>
                <p:nvGrpSpPr>
                  <p:cNvPr id="146" name="Group 580">
                    <a:extLst>
                      <a:ext uri="{FF2B5EF4-FFF2-40B4-BE49-F238E27FC236}">
                        <a16:creationId xmlns:a16="http://schemas.microsoft.com/office/drawing/2014/main" id="{A53BEEC4-031C-40B3-813C-C6BFA33BBE7E}"/>
                      </a:ext>
                    </a:extLst>
                  </p:cNvPr>
                  <p:cNvGrpSpPr>
                    <a:grpSpLocks/>
                  </p:cNvGrpSpPr>
                  <p:nvPr/>
                </p:nvGrpSpPr>
                <p:grpSpPr bwMode="auto">
                  <a:xfrm>
                    <a:off x="3168" y="1008"/>
                    <a:ext cx="484" cy="2448"/>
                    <a:chOff x="2256" y="864"/>
                    <a:chExt cx="532" cy="2448"/>
                  </a:xfrm>
                </p:grpSpPr>
                <p:sp>
                  <p:nvSpPr>
                    <p:cNvPr id="149" name="Freeform 581">
                      <a:extLst>
                        <a:ext uri="{FF2B5EF4-FFF2-40B4-BE49-F238E27FC236}">
                          <a16:creationId xmlns:a16="http://schemas.microsoft.com/office/drawing/2014/main" id="{25ADA2D5-DCC9-45F7-A2F7-3BD428E685BE}"/>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0" name="Freeform 582">
                      <a:extLst>
                        <a:ext uri="{FF2B5EF4-FFF2-40B4-BE49-F238E27FC236}">
                          <a16:creationId xmlns:a16="http://schemas.microsoft.com/office/drawing/2014/main" id="{18CD8592-1FEE-4845-892D-E08F221B797A}"/>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7" name="Freeform 583">
                    <a:extLst>
                      <a:ext uri="{FF2B5EF4-FFF2-40B4-BE49-F238E27FC236}">
                        <a16:creationId xmlns:a16="http://schemas.microsoft.com/office/drawing/2014/main" id="{F1145B0F-F575-4A49-BE7F-82CC3EE0891B}"/>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48" name="Freeform 584">
                    <a:extLst>
                      <a:ext uri="{FF2B5EF4-FFF2-40B4-BE49-F238E27FC236}">
                        <a16:creationId xmlns:a16="http://schemas.microsoft.com/office/drawing/2014/main" id="{FE6AD188-B58A-42DB-A8D8-BB754257FB29}"/>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5" name="Line 585">
                  <a:extLst>
                    <a:ext uri="{FF2B5EF4-FFF2-40B4-BE49-F238E27FC236}">
                      <a16:creationId xmlns:a16="http://schemas.microsoft.com/office/drawing/2014/main" id="{F3E01B93-FCAC-454E-B2B2-9F71DCB379D4}"/>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2" name="AutoShape 586">
                <a:extLst>
                  <a:ext uri="{FF2B5EF4-FFF2-40B4-BE49-F238E27FC236}">
                    <a16:creationId xmlns:a16="http://schemas.microsoft.com/office/drawing/2014/main" id="{F284B0AF-F424-48E8-90DB-18283199901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3" name="Line 587">
                <a:extLst>
                  <a:ext uri="{FF2B5EF4-FFF2-40B4-BE49-F238E27FC236}">
                    <a16:creationId xmlns:a16="http://schemas.microsoft.com/office/drawing/2014/main" id="{AAF6ADF6-100E-47E1-8D66-8FA976B64AD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51" name="Group 575">
            <a:extLst>
              <a:ext uri="{FF2B5EF4-FFF2-40B4-BE49-F238E27FC236}">
                <a16:creationId xmlns:a16="http://schemas.microsoft.com/office/drawing/2014/main" id="{081C9756-30CB-4927-96ED-CB59012D1808}"/>
              </a:ext>
            </a:extLst>
          </p:cNvPr>
          <p:cNvGrpSpPr>
            <a:grpSpLocks/>
          </p:cNvGrpSpPr>
          <p:nvPr/>
        </p:nvGrpSpPr>
        <p:grpSpPr bwMode="auto">
          <a:xfrm rot="19349050" flipH="1">
            <a:off x="5256897" y="3202381"/>
            <a:ext cx="311150" cy="490537"/>
            <a:chOff x="2820" y="264"/>
            <a:chExt cx="420" cy="1452"/>
          </a:xfrm>
        </p:grpSpPr>
        <p:sp>
          <p:nvSpPr>
            <p:cNvPr id="152" name="Line 576">
              <a:extLst>
                <a:ext uri="{FF2B5EF4-FFF2-40B4-BE49-F238E27FC236}">
                  <a16:creationId xmlns:a16="http://schemas.microsoft.com/office/drawing/2014/main" id="{9D4E302B-43C0-4367-BA97-844A5180EF18}"/>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3" name="Group 577">
              <a:extLst>
                <a:ext uri="{FF2B5EF4-FFF2-40B4-BE49-F238E27FC236}">
                  <a16:creationId xmlns:a16="http://schemas.microsoft.com/office/drawing/2014/main" id="{FEAA788A-231E-42E6-BA33-19C2EE762C37}"/>
                </a:ext>
              </a:extLst>
            </p:cNvPr>
            <p:cNvGrpSpPr>
              <a:grpSpLocks/>
            </p:cNvGrpSpPr>
            <p:nvPr/>
          </p:nvGrpSpPr>
          <p:grpSpPr bwMode="auto">
            <a:xfrm>
              <a:off x="2940" y="264"/>
              <a:ext cx="300" cy="1452"/>
              <a:chOff x="2940" y="264"/>
              <a:chExt cx="300" cy="1452"/>
            </a:xfrm>
          </p:grpSpPr>
          <p:grpSp>
            <p:nvGrpSpPr>
              <p:cNvPr id="154" name="Group 578">
                <a:extLst>
                  <a:ext uri="{FF2B5EF4-FFF2-40B4-BE49-F238E27FC236}">
                    <a16:creationId xmlns:a16="http://schemas.microsoft.com/office/drawing/2014/main" id="{B68AAC70-D976-40C3-98EB-FCB17916B1B8}"/>
                  </a:ext>
                </a:extLst>
              </p:cNvPr>
              <p:cNvGrpSpPr>
                <a:grpSpLocks/>
              </p:cNvGrpSpPr>
              <p:nvPr/>
            </p:nvGrpSpPr>
            <p:grpSpPr bwMode="auto">
              <a:xfrm>
                <a:off x="2940" y="264"/>
                <a:ext cx="252" cy="1368"/>
                <a:chOff x="3024" y="732"/>
                <a:chExt cx="252" cy="1368"/>
              </a:xfrm>
            </p:grpSpPr>
            <p:grpSp>
              <p:nvGrpSpPr>
                <p:cNvPr id="157" name="Group 579">
                  <a:extLst>
                    <a:ext uri="{FF2B5EF4-FFF2-40B4-BE49-F238E27FC236}">
                      <a16:creationId xmlns:a16="http://schemas.microsoft.com/office/drawing/2014/main" id="{A4642A85-2321-4DA9-813E-4690CA8B370C}"/>
                    </a:ext>
                  </a:extLst>
                </p:cNvPr>
                <p:cNvGrpSpPr>
                  <a:grpSpLocks/>
                </p:cNvGrpSpPr>
                <p:nvPr/>
              </p:nvGrpSpPr>
              <p:grpSpPr bwMode="auto">
                <a:xfrm>
                  <a:off x="3024" y="732"/>
                  <a:ext cx="252" cy="1368"/>
                  <a:chOff x="3168" y="1008"/>
                  <a:chExt cx="484" cy="2448"/>
                </a:xfrm>
              </p:grpSpPr>
              <p:grpSp>
                <p:nvGrpSpPr>
                  <p:cNvPr id="159" name="Group 580">
                    <a:extLst>
                      <a:ext uri="{FF2B5EF4-FFF2-40B4-BE49-F238E27FC236}">
                        <a16:creationId xmlns:a16="http://schemas.microsoft.com/office/drawing/2014/main" id="{F72DCDD0-6088-402E-998B-7273D9BE05FD}"/>
                      </a:ext>
                    </a:extLst>
                  </p:cNvPr>
                  <p:cNvGrpSpPr>
                    <a:grpSpLocks/>
                  </p:cNvGrpSpPr>
                  <p:nvPr/>
                </p:nvGrpSpPr>
                <p:grpSpPr bwMode="auto">
                  <a:xfrm>
                    <a:off x="3168" y="1008"/>
                    <a:ext cx="484" cy="2448"/>
                    <a:chOff x="2256" y="864"/>
                    <a:chExt cx="532" cy="2448"/>
                  </a:xfrm>
                </p:grpSpPr>
                <p:sp>
                  <p:nvSpPr>
                    <p:cNvPr id="162" name="Freeform 581">
                      <a:extLst>
                        <a:ext uri="{FF2B5EF4-FFF2-40B4-BE49-F238E27FC236}">
                          <a16:creationId xmlns:a16="http://schemas.microsoft.com/office/drawing/2014/main" id="{D1016AA8-E806-4F6C-BC95-053CF184775D}"/>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3" name="Freeform 582">
                      <a:extLst>
                        <a:ext uri="{FF2B5EF4-FFF2-40B4-BE49-F238E27FC236}">
                          <a16:creationId xmlns:a16="http://schemas.microsoft.com/office/drawing/2014/main" id="{EE2A8DE2-AB0B-4700-861C-96F4B09D2822}"/>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0" name="Freeform 583">
                    <a:extLst>
                      <a:ext uri="{FF2B5EF4-FFF2-40B4-BE49-F238E27FC236}">
                        <a16:creationId xmlns:a16="http://schemas.microsoft.com/office/drawing/2014/main" id="{6EC1E0E0-2B79-44E6-8C37-C7C3AB7B49E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1" name="Freeform 584">
                    <a:extLst>
                      <a:ext uri="{FF2B5EF4-FFF2-40B4-BE49-F238E27FC236}">
                        <a16:creationId xmlns:a16="http://schemas.microsoft.com/office/drawing/2014/main" id="{5BAB7AC8-B21B-4568-AF68-C51D1EFCCBB8}"/>
                      </a:ext>
                    </a:extLst>
                  </p:cNvPr>
                  <p:cNvSpPr>
                    <a:spLocks/>
                  </p:cNvSpPr>
                  <p:nvPr/>
                </p:nvSpPr>
                <p:spPr bwMode="auto">
                  <a:xfrm rot="16173530" flipH="1">
                    <a:off x="3167" y="1271"/>
                    <a:ext cx="289" cy="47"/>
                  </a:xfrm>
                  <a:custGeom>
                    <a:avLst/>
                    <a:gdLst>
                      <a:gd name="T0" fmla="*/ 0 w 293"/>
                      <a:gd name="T1" fmla="*/ 956833 h 33"/>
                      <a:gd name="T2" fmla="*/ 0 w 293"/>
                      <a:gd name="T3" fmla="*/ 930772 h 33"/>
                      <a:gd name="T4" fmla="*/ 74 w 293"/>
                      <a:gd name="T5" fmla="*/ 264063 h 33"/>
                      <a:gd name="T6" fmla="*/ 91 w 293"/>
                      <a:gd name="T7" fmla="*/ 130179 h 33"/>
                      <a:gd name="T8" fmla="*/ 103 w 293"/>
                      <a:gd name="T9" fmla="*/ 130179 h 33"/>
                      <a:gd name="T10" fmla="*/ 117 w 293"/>
                      <a:gd name="T11" fmla="*/ 0 h 33"/>
                      <a:gd name="T12" fmla="*/ 129 w 293"/>
                      <a:gd name="T13" fmla="*/ 0 h 33"/>
                      <a:gd name="T14" fmla="*/ 145 w 293"/>
                      <a:gd name="T15" fmla="*/ 130179 h 33"/>
                      <a:gd name="T16" fmla="*/ 158 w 293"/>
                      <a:gd name="T17" fmla="*/ 185406 h 33"/>
                      <a:gd name="T18" fmla="*/ 169 w 293"/>
                      <a:gd name="T19" fmla="*/ 264063 h 33"/>
                      <a:gd name="T20" fmla="*/ 175 w 293"/>
                      <a:gd name="T21" fmla="*/ 392453 h 33"/>
                      <a:gd name="T22" fmla="*/ 181 w 293"/>
                      <a:gd name="T23" fmla="*/ 535643 h 33"/>
                      <a:gd name="T24" fmla="*/ 186 w 293"/>
                      <a:gd name="T25" fmla="*/ 671819 h 33"/>
                      <a:gd name="T26" fmla="*/ 189 w 293"/>
                      <a:gd name="T27" fmla="*/ 796077 h 33"/>
                      <a:gd name="T28" fmla="*/ 190 w 293"/>
                      <a:gd name="T29" fmla="*/ 956833 h 33"/>
                      <a:gd name="T30" fmla="*/ 189 w 293"/>
                      <a:gd name="T31" fmla="*/ 1086533 h 33"/>
                      <a:gd name="T32" fmla="*/ 186 w 293"/>
                      <a:gd name="T33" fmla="*/ 1258666 h 33"/>
                      <a:gd name="T34" fmla="*/ 181 w 293"/>
                      <a:gd name="T35" fmla="*/ 1362762 h 33"/>
                      <a:gd name="T36" fmla="*/ 175 w 293"/>
                      <a:gd name="T37" fmla="*/ 1547486 h 33"/>
                      <a:gd name="T38" fmla="*/ 169 w 293"/>
                      <a:gd name="T39" fmla="*/ 1647683 h 33"/>
                      <a:gd name="T40" fmla="*/ 158 w 293"/>
                      <a:gd name="T41" fmla="*/ 1742538 h 33"/>
                      <a:gd name="T42" fmla="*/ 145 w 293"/>
                      <a:gd name="T43" fmla="*/ 1877579 h 33"/>
                      <a:gd name="T44" fmla="*/ 129 w 293"/>
                      <a:gd name="T45" fmla="*/ 1888040 h 33"/>
                      <a:gd name="T46" fmla="*/ 118 w 293"/>
                      <a:gd name="T47" fmla="*/ 1888040 h 33"/>
                      <a:gd name="T48" fmla="*/ 103 w 293"/>
                      <a:gd name="T49" fmla="*/ 1888040 h 33"/>
                      <a:gd name="T50" fmla="*/ 91 w 293"/>
                      <a:gd name="T51" fmla="*/ 1877579 h 33"/>
                      <a:gd name="T52" fmla="*/ 74 w 293"/>
                      <a:gd name="T53" fmla="*/ 1647683 h 33"/>
                      <a:gd name="T54" fmla="*/ 0 w 293"/>
                      <a:gd name="T55" fmla="*/ 956833 h 33"/>
                      <a:gd name="T56" fmla="*/ 0 w 293"/>
                      <a:gd name="T57" fmla="*/ 95683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8" name="Line 585">
                  <a:extLst>
                    <a:ext uri="{FF2B5EF4-FFF2-40B4-BE49-F238E27FC236}">
                      <a16:creationId xmlns:a16="http://schemas.microsoft.com/office/drawing/2014/main" id="{EB454676-CCFF-4F26-A6A3-5012BA47F9C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5" name="AutoShape 586">
                <a:extLst>
                  <a:ext uri="{FF2B5EF4-FFF2-40B4-BE49-F238E27FC236}">
                    <a16:creationId xmlns:a16="http://schemas.microsoft.com/office/drawing/2014/main" id="{9A879228-3ADE-419B-8563-D0005121988C}"/>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6" name="Line 587">
                <a:extLst>
                  <a:ext uri="{FF2B5EF4-FFF2-40B4-BE49-F238E27FC236}">
                    <a16:creationId xmlns:a16="http://schemas.microsoft.com/office/drawing/2014/main" id="{940ADBD0-38C5-4999-A8F7-0447B505166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99" name="Text Box 40">
            <a:extLst>
              <a:ext uri="{FF2B5EF4-FFF2-40B4-BE49-F238E27FC236}">
                <a16:creationId xmlns:a16="http://schemas.microsoft.com/office/drawing/2014/main" id="{456F34F3-4DE2-451E-97B3-EEB52D3A1738}"/>
              </a:ext>
            </a:extLst>
          </p:cNvPr>
          <p:cNvSpPr txBox="1">
            <a:spLocks noChangeArrowheads="1"/>
          </p:cNvSpPr>
          <p:nvPr/>
        </p:nvSpPr>
        <p:spPr bwMode="auto">
          <a:xfrm>
            <a:off x="5677565" y="1581834"/>
            <a:ext cx="295433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Rolls </a:t>
            </a:r>
            <a:r>
              <a:rPr lang="de-DE" altLang="de-DE" sz="1600" b="1" dirty="0" err="1">
                <a:solidFill>
                  <a:srgbClr val="0000FF"/>
                </a:solidFill>
              </a:rPr>
              <a:t>centered</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00" name="Oval 101">
            <a:extLst>
              <a:ext uri="{FF2B5EF4-FFF2-40B4-BE49-F238E27FC236}">
                <a16:creationId xmlns:a16="http://schemas.microsoft.com/office/drawing/2014/main" id="{48A1CF37-EB30-4CAD-89EC-0C2C92FBCC0F}"/>
              </a:ext>
            </a:extLst>
          </p:cNvPr>
          <p:cNvSpPr>
            <a:spLocks noChangeArrowheads="1"/>
          </p:cNvSpPr>
          <p:nvPr/>
        </p:nvSpPr>
        <p:spPr bwMode="auto">
          <a:xfrm>
            <a:off x="2974828" y="1447580"/>
            <a:ext cx="800100" cy="7874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endParaRPr lang="de-DE" altLang="de-DE"/>
          </a:p>
        </p:txBody>
      </p:sp>
      <p:sp>
        <p:nvSpPr>
          <p:cNvPr id="102" name="Text Box 107">
            <a:extLst>
              <a:ext uri="{FF2B5EF4-FFF2-40B4-BE49-F238E27FC236}">
                <a16:creationId xmlns:a16="http://schemas.microsoft.com/office/drawing/2014/main" id="{D220ED32-9268-437D-85A7-F67D2678EDBB}"/>
              </a:ext>
            </a:extLst>
          </p:cNvPr>
          <p:cNvSpPr txBox="1">
            <a:spLocks noChangeArrowheads="1"/>
          </p:cNvSpPr>
          <p:nvPr/>
        </p:nvSpPr>
        <p:spPr bwMode="auto">
          <a:xfrm>
            <a:off x="440417" y="3052428"/>
            <a:ext cx="2374900"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GB" altLang="en-US" sz="1600" b="1" dirty="0">
                <a:solidFill>
                  <a:srgbClr val="0000FF"/>
                </a:solidFill>
              </a:rPr>
              <a:t>Between rolls in opposite direction there must be no line.</a:t>
            </a:r>
          </a:p>
        </p:txBody>
      </p:sp>
      <p:pic>
        <p:nvPicPr>
          <p:cNvPr id="104" name="Picture 1251" descr="messerflugflieger2">
            <a:extLst>
              <a:ext uri="{FF2B5EF4-FFF2-40B4-BE49-F238E27FC236}">
                <a16:creationId xmlns:a16="http://schemas.microsoft.com/office/drawing/2014/main" id="{20A55B08-B945-416C-9136-B871FAB352C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8120679">
            <a:off x="4499344" y="1922433"/>
            <a:ext cx="1036271" cy="12262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 name="Text Box 92">
            <a:extLst>
              <a:ext uri="{FF2B5EF4-FFF2-40B4-BE49-F238E27FC236}">
                <a16:creationId xmlns:a16="http://schemas.microsoft.com/office/drawing/2014/main" id="{27408618-6E7B-4899-91FB-A78259091767}"/>
              </a:ext>
            </a:extLst>
          </p:cNvPr>
          <p:cNvSpPr txBox="1">
            <a:spLocks noChangeArrowheads="1"/>
          </p:cNvSpPr>
          <p:nvPr/>
        </p:nvSpPr>
        <p:spPr bwMode="auto">
          <a:xfrm>
            <a:off x="6318744" y="2635474"/>
            <a:ext cx="1954212" cy="338138"/>
          </a:xfrm>
          <a:prstGeom prst="rect">
            <a:avLst/>
          </a:prstGeom>
          <a:noFill/>
          <a:ln w="38100">
            <a:solidFill>
              <a:srgbClr val="F9FE24"/>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106" name="Oval 101">
            <a:extLst>
              <a:ext uri="{FF2B5EF4-FFF2-40B4-BE49-F238E27FC236}">
                <a16:creationId xmlns:a16="http://schemas.microsoft.com/office/drawing/2014/main" id="{8ED78BED-5C60-404E-8364-2B9B0BEFDBBF}"/>
              </a:ext>
            </a:extLst>
          </p:cNvPr>
          <p:cNvSpPr>
            <a:spLocks noChangeArrowheads="1"/>
          </p:cNvSpPr>
          <p:nvPr/>
        </p:nvSpPr>
        <p:spPr bwMode="auto">
          <a:xfrm>
            <a:off x="5723797" y="3194031"/>
            <a:ext cx="800100" cy="787400"/>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endParaRPr lang="de-DE" altLang="de-DE"/>
          </a:p>
        </p:txBody>
      </p:sp>
      <p:sp>
        <p:nvSpPr>
          <p:cNvPr id="107" name="Oval 101">
            <a:extLst>
              <a:ext uri="{FF2B5EF4-FFF2-40B4-BE49-F238E27FC236}">
                <a16:creationId xmlns:a16="http://schemas.microsoft.com/office/drawing/2014/main" id="{5BCBB895-D7DD-4455-A0E3-960540A03C39}"/>
              </a:ext>
            </a:extLst>
          </p:cNvPr>
          <p:cNvSpPr>
            <a:spLocks noChangeArrowheads="1"/>
          </p:cNvSpPr>
          <p:nvPr/>
        </p:nvSpPr>
        <p:spPr bwMode="auto">
          <a:xfrm>
            <a:off x="5699742" y="376156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8" name="Oval 101">
            <a:extLst>
              <a:ext uri="{FF2B5EF4-FFF2-40B4-BE49-F238E27FC236}">
                <a16:creationId xmlns:a16="http://schemas.microsoft.com/office/drawing/2014/main" id="{888EB6BD-22DB-46CA-8554-AF9B80B57780}"/>
              </a:ext>
            </a:extLst>
          </p:cNvPr>
          <p:cNvSpPr>
            <a:spLocks noChangeArrowheads="1"/>
          </p:cNvSpPr>
          <p:nvPr/>
        </p:nvSpPr>
        <p:spPr bwMode="auto">
          <a:xfrm>
            <a:off x="5987663" y="387680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9" name="Oval 101">
            <a:extLst>
              <a:ext uri="{FF2B5EF4-FFF2-40B4-BE49-F238E27FC236}">
                <a16:creationId xmlns:a16="http://schemas.microsoft.com/office/drawing/2014/main" id="{89FD68BD-D899-46C5-A17C-5C12D3DFB21C}"/>
              </a:ext>
            </a:extLst>
          </p:cNvPr>
          <p:cNvSpPr>
            <a:spLocks noChangeArrowheads="1"/>
          </p:cNvSpPr>
          <p:nvPr/>
        </p:nvSpPr>
        <p:spPr bwMode="auto">
          <a:xfrm>
            <a:off x="4636489" y="261311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0" name="Oval 101">
            <a:extLst>
              <a:ext uri="{FF2B5EF4-FFF2-40B4-BE49-F238E27FC236}">
                <a16:creationId xmlns:a16="http://schemas.microsoft.com/office/drawing/2014/main" id="{390D9EFA-1EF8-4C3C-9869-3B066D4A7E79}"/>
              </a:ext>
            </a:extLst>
          </p:cNvPr>
          <p:cNvSpPr>
            <a:spLocks noChangeArrowheads="1"/>
          </p:cNvSpPr>
          <p:nvPr/>
        </p:nvSpPr>
        <p:spPr bwMode="auto">
          <a:xfrm>
            <a:off x="3597911" y="151099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11" name="Oval 101">
            <a:extLst>
              <a:ext uri="{FF2B5EF4-FFF2-40B4-BE49-F238E27FC236}">
                <a16:creationId xmlns:a16="http://schemas.microsoft.com/office/drawing/2014/main" id="{5D0F9727-D34D-49C8-8D06-B700D55BA444}"/>
              </a:ext>
            </a:extLst>
          </p:cNvPr>
          <p:cNvSpPr>
            <a:spLocks noChangeArrowheads="1"/>
          </p:cNvSpPr>
          <p:nvPr/>
        </p:nvSpPr>
        <p:spPr bwMode="auto">
          <a:xfrm>
            <a:off x="3260422" y="134572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780406778"/>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blinds(horizontal)">
                                      <p:cBhvr>
                                        <p:cTn id="7" dur="1000"/>
                                        <p:tgtEl>
                                          <p:spTgt spid="104"/>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99"/>
                                        </p:tgtEl>
                                        <p:attrNameLst>
                                          <p:attrName>style.visibility</p:attrName>
                                        </p:attrNameLst>
                                      </p:cBhvr>
                                      <p:to>
                                        <p:strVal val="visible"/>
                                      </p:to>
                                    </p:set>
                                    <p:animEffect transition="in" filter="blinds(horizontal)">
                                      <p:cBhvr>
                                        <p:cTn id="11" dur="1000"/>
                                        <p:tgtEl>
                                          <p:spTgt spid="99"/>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02"/>
                                        </p:tgtEl>
                                        <p:attrNameLst>
                                          <p:attrName>style.visibility</p:attrName>
                                        </p:attrNameLst>
                                      </p:cBhvr>
                                      <p:to>
                                        <p:strVal val="visible"/>
                                      </p:to>
                                    </p:set>
                                    <p:animEffect transition="in" filter="blinds(horizontal)">
                                      <p:cBhvr>
                                        <p:cTn id="15" dur="1000"/>
                                        <p:tgtEl>
                                          <p:spTgt spid="102"/>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05"/>
                                        </p:tgtEl>
                                        <p:attrNameLst>
                                          <p:attrName>style.visibility</p:attrName>
                                        </p:attrNameLst>
                                      </p:cBhvr>
                                      <p:to>
                                        <p:strVal val="visible"/>
                                      </p:to>
                                    </p:set>
                                    <p:animEffect transition="in" filter="blinds(horizontal)">
                                      <p:cBhvr>
                                        <p:cTn id="19" dur="1000"/>
                                        <p:tgtEl>
                                          <p:spTgt spid="105"/>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100"/>
                                        </p:tgtEl>
                                        <p:attrNameLst>
                                          <p:attrName>style.visibility</p:attrName>
                                        </p:attrNameLst>
                                      </p:cBhvr>
                                      <p:to>
                                        <p:strVal val="visible"/>
                                      </p:to>
                                    </p:set>
                                    <p:animEffect transition="in" filter="blinds(horizontal)">
                                      <p:cBhvr>
                                        <p:cTn id="23" dur="500"/>
                                        <p:tgtEl>
                                          <p:spTgt spid="100"/>
                                        </p:tgtEl>
                                      </p:cBhvr>
                                    </p:animEffect>
                                  </p:childTnLst>
                                </p:cTn>
                              </p:par>
                            </p:childTnLst>
                          </p:cTn>
                        </p:par>
                        <p:par>
                          <p:cTn id="24" fill="hold">
                            <p:stCondLst>
                              <p:cond delay="4500"/>
                            </p:stCondLst>
                            <p:childTnLst>
                              <p:par>
                                <p:cTn id="25" presetID="3" presetClass="entr" presetSubtype="10" fill="hold" nodeType="afterEffect">
                                  <p:stCondLst>
                                    <p:cond delay="0"/>
                                  </p:stCondLst>
                                  <p:childTnLst>
                                    <p:set>
                                      <p:cBhvr>
                                        <p:cTn id="26" dur="1" fill="hold">
                                          <p:stCondLst>
                                            <p:cond delay="0"/>
                                          </p:stCondLst>
                                        </p:cTn>
                                        <p:tgtEl>
                                          <p:spTgt spid="106"/>
                                        </p:tgtEl>
                                        <p:attrNameLst>
                                          <p:attrName>style.visibility</p:attrName>
                                        </p:attrNameLst>
                                      </p:cBhvr>
                                      <p:to>
                                        <p:strVal val="visible"/>
                                      </p:to>
                                    </p:set>
                                    <p:animEffect transition="in" filter="blinds(horizontal)">
                                      <p:cBhvr>
                                        <p:cTn id="2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utoUpdateAnimBg="0"/>
      <p:bldP spid="102" grpId="0"/>
      <p:bldP spid="105"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a:extLst>
              <a:ext uri="{FF2B5EF4-FFF2-40B4-BE49-F238E27FC236}">
                <a16:creationId xmlns:a16="http://schemas.microsoft.com/office/drawing/2014/main" id="{90DCF974-5F6A-407B-B962-8615FCC87C37}"/>
              </a:ext>
            </a:extLst>
          </p:cNvPr>
          <p:cNvSpPr txBox="1">
            <a:spLocks noChangeArrowheads="1"/>
          </p:cNvSpPr>
          <p:nvPr/>
        </p:nvSpPr>
        <p:spPr bwMode="auto">
          <a:xfrm>
            <a:off x="1533525" y="131279"/>
            <a:ext cx="7086600" cy="911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b="1" dirty="0"/>
              <a:t>F-25.14 </a:t>
            </a:r>
            <a:r>
              <a:rPr lang="en-US" b="1" dirty="0"/>
              <a:t>Half Square Loop with roll, half roll in opposite 	 	 direction </a:t>
            </a:r>
            <a:br>
              <a:rPr lang="en-US" b="1" dirty="0"/>
            </a:br>
            <a:endParaRPr lang="de-DE" altLang="de-DE" b="1" dirty="0"/>
          </a:p>
        </p:txBody>
      </p:sp>
      <p:sp>
        <p:nvSpPr>
          <p:cNvPr id="43011" name="Text Box 3">
            <a:extLst>
              <a:ext uri="{FF2B5EF4-FFF2-40B4-BE49-F238E27FC236}">
                <a16:creationId xmlns:a16="http://schemas.microsoft.com/office/drawing/2014/main" id="{DF4FAF52-E4DE-4B98-BE1F-E496B1C9041D}"/>
              </a:ext>
            </a:extLst>
          </p:cNvPr>
          <p:cNvSpPr txBox="1">
            <a:spLocks noChangeArrowheads="1"/>
          </p:cNvSpPr>
          <p:nvPr/>
        </p:nvSpPr>
        <p:spPr bwMode="auto">
          <a:xfrm>
            <a:off x="7986713" y="6556375"/>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F-25.14.01</a:t>
            </a:r>
            <a:endParaRPr lang="de-DE" altLang="de-DE" dirty="0"/>
          </a:p>
        </p:txBody>
      </p:sp>
      <p:sp>
        <p:nvSpPr>
          <p:cNvPr id="43012" name="Text Box 99">
            <a:extLst>
              <a:ext uri="{FF2B5EF4-FFF2-40B4-BE49-F238E27FC236}">
                <a16:creationId xmlns:a16="http://schemas.microsoft.com/office/drawing/2014/main" id="{0CB378C1-AF79-4DAA-BB8C-D5DCE5B82F63}"/>
              </a:ext>
            </a:extLst>
          </p:cNvPr>
          <p:cNvSpPr txBox="1">
            <a:spLocks noChangeArrowheads="1"/>
          </p:cNvSpPr>
          <p:nvPr/>
        </p:nvSpPr>
        <p:spPr bwMode="auto">
          <a:xfrm>
            <a:off x="4022725" y="5046663"/>
            <a:ext cx="4860925" cy="1323439"/>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push through a quarter loop into a vertical upline, perform consecutively a roll and a half roll in opposite direction, pull through a quarter loop, exit inverted. </a:t>
            </a:r>
            <a:br>
              <a:rPr lang="en-US" sz="1600" dirty="0"/>
            </a:br>
            <a:endParaRPr lang="de-DE" altLang="de-DE" sz="1600" b="1" dirty="0"/>
          </a:p>
        </p:txBody>
      </p:sp>
      <p:sp>
        <p:nvSpPr>
          <p:cNvPr id="116" name="Text Box 540">
            <a:extLst>
              <a:ext uri="{FF2B5EF4-FFF2-40B4-BE49-F238E27FC236}">
                <a16:creationId xmlns:a16="http://schemas.microsoft.com/office/drawing/2014/main" id="{508A13CE-2074-4888-9BCB-E9267A92B3AC}"/>
              </a:ext>
            </a:extLst>
          </p:cNvPr>
          <p:cNvSpPr txBox="1">
            <a:spLocks noChangeArrowheads="1"/>
          </p:cNvSpPr>
          <p:nvPr/>
        </p:nvSpPr>
        <p:spPr bwMode="auto">
          <a:xfrm flipH="1">
            <a:off x="6812000" y="2820165"/>
            <a:ext cx="9032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roll</a:t>
            </a:r>
          </a:p>
        </p:txBody>
      </p:sp>
      <p:grpSp>
        <p:nvGrpSpPr>
          <p:cNvPr id="117" name="Group 541">
            <a:extLst>
              <a:ext uri="{FF2B5EF4-FFF2-40B4-BE49-F238E27FC236}">
                <a16:creationId xmlns:a16="http://schemas.microsoft.com/office/drawing/2014/main" id="{B22CB721-38D3-49C6-ABC9-521C67660853}"/>
              </a:ext>
            </a:extLst>
          </p:cNvPr>
          <p:cNvGrpSpPr>
            <a:grpSpLocks/>
          </p:cNvGrpSpPr>
          <p:nvPr/>
        </p:nvGrpSpPr>
        <p:grpSpPr bwMode="auto">
          <a:xfrm rot="3009396" flipH="1">
            <a:off x="7285888" y="3093060"/>
            <a:ext cx="1069154" cy="384407"/>
            <a:chOff x="4875" y="7237"/>
            <a:chExt cx="4230" cy="1883"/>
          </a:xfrm>
        </p:grpSpPr>
        <p:sp>
          <p:nvSpPr>
            <p:cNvPr id="182" name="Arc 542">
              <a:extLst>
                <a:ext uri="{FF2B5EF4-FFF2-40B4-BE49-F238E27FC236}">
                  <a16:creationId xmlns:a16="http://schemas.microsoft.com/office/drawing/2014/main" id="{A7929935-0769-47AF-973A-1C98164B7A86}"/>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3" name="AutoShape 543">
              <a:extLst>
                <a:ext uri="{FF2B5EF4-FFF2-40B4-BE49-F238E27FC236}">
                  <a16:creationId xmlns:a16="http://schemas.microsoft.com/office/drawing/2014/main" id="{AD0B3718-6E47-4773-B32B-92A5DD8F4A18}"/>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18" name="Gruppieren 3">
            <a:extLst>
              <a:ext uri="{FF2B5EF4-FFF2-40B4-BE49-F238E27FC236}">
                <a16:creationId xmlns:a16="http://schemas.microsoft.com/office/drawing/2014/main" id="{A1F287FE-7751-43C3-BA61-2B2242C4642F}"/>
              </a:ext>
            </a:extLst>
          </p:cNvPr>
          <p:cNvGrpSpPr>
            <a:grpSpLocks/>
          </p:cNvGrpSpPr>
          <p:nvPr/>
        </p:nvGrpSpPr>
        <p:grpSpPr bwMode="auto">
          <a:xfrm>
            <a:off x="5986051" y="1122842"/>
            <a:ext cx="1620838" cy="3435396"/>
            <a:chOff x="6076950" y="1098550"/>
            <a:chExt cx="1620838" cy="3078163"/>
          </a:xfrm>
        </p:grpSpPr>
        <p:sp>
          <p:nvSpPr>
            <p:cNvPr id="177" name="Line 546">
              <a:extLst>
                <a:ext uri="{FF2B5EF4-FFF2-40B4-BE49-F238E27FC236}">
                  <a16:creationId xmlns:a16="http://schemas.microsoft.com/office/drawing/2014/main" id="{47A931B3-40BB-4B97-919C-18B3C46E5EE7}"/>
                </a:ext>
              </a:extLst>
            </p:cNvPr>
            <p:cNvSpPr>
              <a:spLocks noChangeShapeType="1"/>
            </p:cNvSpPr>
            <p:nvPr/>
          </p:nvSpPr>
          <p:spPr bwMode="auto">
            <a:xfrm flipH="1">
              <a:off x="7683500" y="1749425"/>
              <a:ext cx="14288" cy="17399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78" name="Arc 547">
              <a:extLst>
                <a:ext uri="{FF2B5EF4-FFF2-40B4-BE49-F238E27FC236}">
                  <a16:creationId xmlns:a16="http://schemas.microsoft.com/office/drawing/2014/main" id="{C576AE62-8EF1-4B8F-AD61-904DC28EE4EB}"/>
                </a:ext>
              </a:extLst>
            </p:cNvPr>
            <p:cNvSpPr>
              <a:spLocks/>
            </p:cNvSpPr>
            <p:nvPr/>
          </p:nvSpPr>
          <p:spPr bwMode="auto">
            <a:xfrm flipV="1">
              <a:off x="7015480" y="3490913"/>
              <a:ext cx="663575" cy="6826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9" name="Line 548">
              <a:extLst>
                <a:ext uri="{FF2B5EF4-FFF2-40B4-BE49-F238E27FC236}">
                  <a16:creationId xmlns:a16="http://schemas.microsoft.com/office/drawing/2014/main" id="{ECA0AB44-24F5-4DC9-82E8-B6D305516194}"/>
                </a:ext>
              </a:extLst>
            </p:cNvPr>
            <p:cNvSpPr>
              <a:spLocks noChangeShapeType="1"/>
            </p:cNvSpPr>
            <p:nvPr/>
          </p:nvSpPr>
          <p:spPr bwMode="auto">
            <a:xfrm flipH="1">
              <a:off x="6076950" y="4176713"/>
              <a:ext cx="9493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80" name="Arc 550">
              <a:extLst>
                <a:ext uri="{FF2B5EF4-FFF2-40B4-BE49-F238E27FC236}">
                  <a16:creationId xmlns:a16="http://schemas.microsoft.com/office/drawing/2014/main" id="{9F9E4E06-2B67-4986-9AEE-4C065AABE7D5}"/>
                </a:ext>
              </a:extLst>
            </p:cNvPr>
            <p:cNvSpPr>
              <a:spLocks/>
            </p:cNvSpPr>
            <p:nvPr/>
          </p:nvSpPr>
          <p:spPr bwMode="auto">
            <a:xfrm rot="16200000" flipV="1">
              <a:off x="7024688" y="1082675"/>
              <a:ext cx="650875" cy="682625"/>
            </a:xfrm>
            <a:custGeom>
              <a:avLst/>
              <a:gdLst>
                <a:gd name="T0" fmla="*/ 0 w 21601"/>
                <a:gd name="T1" fmla="*/ 0 h 21600"/>
                <a:gd name="T2" fmla="*/ 0 w 21601"/>
                <a:gd name="T3" fmla="*/ 0 h 21600"/>
                <a:gd name="T4" fmla="*/ 0 w 21601"/>
                <a:gd name="T5" fmla="*/ 0 h 21600"/>
                <a:gd name="T6" fmla="*/ 0 60000 65536"/>
                <a:gd name="T7" fmla="*/ 0 60000 65536"/>
                <a:gd name="T8" fmla="*/ 0 60000 65536"/>
              </a:gdLst>
              <a:ahLst/>
              <a:cxnLst>
                <a:cxn ang="T6">
                  <a:pos x="T0" y="T1"/>
                </a:cxn>
                <a:cxn ang="T7">
                  <a:pos x="T2" y="T3"/>
                </a:cxn>
                <a:cxn ang="T8">
                  <a:pos x="T4" y="T5"/>
                </a:cxn>
              </a:cxnLst>
              <a:rect l="0" t="0" r="r" b="b"/>
              <a:pathLst>
                <a:path w="21601" h="21600" fill="none" extrusionOk="0">
                  <a:moveTo>
                    <a:pt x="0" y="0"/>
                  </a:moveTo>
                  <a:cubicBezTo>
                    <a:pt x="0" y="0"/>
                    <a:pt x="0" y="0"/>
                    <a:pt x="1" y="0"/>
                  </a:cubicBezTo>
                  <a:cubicBezTo>
                    <a:pt x="11930" y="0"/>
                    <a:pt x="21601" y="9670"/>
                    <a:pt x="21601" y="21600"/>
                  </a:cubicBezTo>
                </a:path>
                <a:path w="21601" h="21600" stroke="0" extrusionOk="0">
                  <a:moveTo>
                    <a:pt x="0" y="0"/>
                  </a:moveTo>
                  <a:cubicBezTo>
                    <a:pt x="0" y="0"/>
                    <a:pt x="0" y="0"/>
                    <a:pt x="1" y="0"/>
                  </a:cubicBezTo>
                  <a:cubicBezTo>
                    <a:pt x="11930" y="0"/>
                    <a:pt x="21601" y="9670"/>
                    <a:pt x="21601" y="21600"/>
                  </a:cubicBezTo>
                  <a:lnTo>
                    <a:pt x="1" y="21600"/>
                  </a:ln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1" name="Line 551">
              <a:extLst>
                <a:ext uri="{FF2B5EF4-FFF2-40B4-BE49-F238E27FC236}">
                  <a16:creationId xmlns:a16="http://schemas.microsoft.com/office/drawing/2014/main" id="{C41BFCB3-26BA-4495-AB4F-005B0512223E}"/>
                </a:ext>
              </a:extLst>
            </p:cNvPr>
            <p:cNvSpPr>
              <a:spLocks noChangeShapeType="1"/>
            </p:cNvSpPr>
            <p:nvPr/>
          </p:nvSpPr>
          <p:spPr bwMode="auto">
            <a:xfrm flipH="1">
              <a:off x="6194425" y="1099940"/>
              <a:ext cx="8223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grpSp>
        <p:nvGrpSpPr>
          <p:cNvPr id="119" name="Group 565">
            <a:extLst>
              <a:ext uri="{FF2B5EF4-FFF2-40B4-BE49-F238E27FC236}">
                <a16:creationId xmlns:a16="http://schemas.microsoft.com/office/drawing/2014/main" id="{590EE213-6909-408A-8B0E-C10CE8A94B3A}"/>
              </a:ext>
            </a:extLst>
          </p:cNvPr>
          <p:cNvGrpSpPr>
            <a:grpSpLocks/>
          </p:cNvGrpSpPr>
          <p:nvPr/>
        </p:nvGrpSpPr>
        <p:grpSpPr bwMode="auto">
          <a:xfrm rot="10969603" flipH="1">
            <a:off x="7435439" y="3268414"/>
            <a:ext cx="311150" cy="547466"/>
            <a:chOff x="2820" y="264"/>
            <a:chExt cx="420" cy="1452"/>
          </a:xfrm>
        </p:grpSpPr>
        <p:sp>
          <p:nvSpPr>
            <p:cNvPr id="165" name="Line 566">
              <a:extLst>
                <a:ext uri="{FF2B5EF4-FFF2-40B4-BE49-F238E27FC236}">
                  <a16:creationId xmlns:a16="http://schemas.microsoft.com/office/drawing/2014/main" id="{A49C5F01-A3A2-4EAE-BC73-046A92A4B869}"/>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66" name="Group 567">
              <a:extLst>
                <a:ext uri="{FF2B5EF4-FFF2-40B4-BE49-F238E27FC236}">
                  <a16:creationId xmlns:a16="http://schemas.microsoft.com/office/drawing/2014/main" id="{866341A2-DDB7-4A46-93E6-1F4554B54FBD}"/>
                </a:ext>
              </a:extLst>
            </p:cNvPr>
            <p:cNvGrpSpPr>
              <a:grpSpLocks/>
            </p:cNvGrpSpPr>
            <p:nvPr/>
          </p:nvGrpSpPr>
          <p:grpSpPr bwMode="auto">
            <a:xfrm>
              <a:off x="2940" y="264"/>
              <a:ext cx="300" cy="1452"/>
              <a:chOff x="2940" y="264"/>
              <a:chExt cx="300" cy="1452"/>
            </a:xfrm>
          </p:grpSpPr>
          <p:grpSp>
            <p:nvGrpSpPr>
              <p:cNvPr id="167" name="Group 568">
                <a:extLst>
                  <a:ext uri="{FF2B5EF4-FFF2-40B4-BE49-F238E27FC236}">
                    <a16:creationId xmlns:a16="http://schemas.microsoft.com/office/drawing/2014/main" id="{D7F516A9-87AF-4DA3-9D1C-750A05EC4F57}"/>
                  </a:ext>
                </a:extLst>
              </p:cNvPr>
              <p:cNvGrpSpPr>
                <a:grpSpLocks/>
              </p:cNvGrpSpPr>
              <p:nvPr/>
            </p:nvGrpSpPr>
            <p:grpSpPr bwMode="auto">
              <a:xfrm>
                <a:off x="2940" y="264"/>
                <a:ext cx="252" cy="1368"/>
                <a:chOff x="3024" y="732"/>
                <a:chExt cx="252" cy="1368"/>
              </a:xfrm>
            </p:grpSpPr>
            <p:grpSp>
              <p:nvGrpSpPr>
                <p:cNvPr id="170" name="Group 569">
                  <a:extLst>
                    <a:ext uri="{FF2B5EF4-FFF2-40B4-BE49-F238E27FC236}">
                      <a16:creationId xmlns:a16="http://schemas.microsoft.com/office/drawing/2014/main" id="{073899CC-28B3-4D5C-B4D1-2B324BC5DEC1}"/>
                    </a:ext>
                  </a:extLst>
                </p:cNvPr>
                <p:cNvGrpSpPr>
                  <a:grpSpLocks/>
                </p:cNvGrpSpPr>
                <p:nvPr/>
              </p:nvGrpSpPr>
              <p:grpSpPr bwMode="auto">
                <a:xfrm>
                  <a:off x="3024" y="732"/>
                  <a:ext cx="252" cy="1368"/>
                  <a:chOff x="3168" y="1008"/>
                  <a:chExt cx="484" cy="2448"/>
                </a:xfrm>
              </p:grpSpPr>
              <p:grpSp>
                <p:nvGrpSpPr>
                  <p:cNvPr id="172" name="Group 570">
                    <a:extLst>
                      <a:ext uri="{FF2B5EF4-FFF2-40B4-BE49-F238E27FC236}">
                        <a16:creationId xmlns:a16="http://schemas.microsoft.com/office/drawing/2014/main" id="{D50E76C5-F0D6-4142-AA0A-E3CBBCD78C02}"/>
                      </a:ext>
                    </a:extLst>
                  </p:cNvPr>
                  <p:cNvGrpSpPr>
                    <a:grpSpLocks/>
                  </p:cNvGrpSpPr>
                  <p:nvPr/>
                </p:nvGrpSpPr>
                <p:grpSpPr bwMode="auto">
                  <a:xfrm>
                    <a:off x="3168" y="1008"/>
                    <a:ext cx="484" cy="2448"/>
                    <a:chOff x="2256" y="864"/>
                    <a:chExt cx="532" cy="2448"/>
                  </a:xfrm>
                </p:grpSpPr>
                <p:sp>
                  <p:nvSpPr>
                    <p:cNvPr id="175" name="Freeform 571">
                      <a:extLst>
                        <a:ext uri="{FF2B5EF4-FFF2-40B4-BE49-F238E27FC236}">
                          <a16:creationId xmlns:a16="http://schemas.microsoft.com/office/drawing/2014/main" id="{04B96119-2C5F-446C-8119-A1086B926163}"/>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76" name="Freeform 572">
                      <a:extLst>
                        <a:ext uri="{FF2B5EF4-FFF2-40B4-BE49-F238E27FC236}">
                          <a16:creationId xmlns:a16="http://schemas.microsoft.com/office/drawing/2014/main" id="{3B5E6FBC-6513-4F03-8E52-4118CF01A6CA}"/>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73" name="Freeform 573">
                    <a:extLst>
                      <a:ext uri="{FF2B5EF4-FFF2-40B4-BE49-F238E27FC236}">
                        <a16:creationId xmlns:a16="http://schemas.microsoft.com/office/drawing/2014/main" id="{4AC57734-8DB6-427F-B9A3-B593B25E0C39}"/>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74" name="Freeform 574">
                    <a:extLst>
                      <a:ext uri="{FF2B5EF4-FFF2-40B4-BE49-F238E27FC236}">
                        <a16:creationId xmlns:a16="http://schemas.microsoft.com/office/drawing/2014/main" id="{AFFB5F27-2457-4194-8C94-B2A43EB8AB71}"/>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71" name="Line 575">
                  <a:extLst>
                    <a:ext uri="{FF2B5EF4-FFF2-40B4-BE49-F238E27FC236}">
                      <a16:creationId xmlns:a16="http://schemas.microsoft.com/office/drawing/2014/main" id="{30E1B96C-6214-4FA3-BD79-8E15697EC8C7}"/>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68" name="AutoShape 576">
                <a:extLst>
                  <a:ext uri="{FF2B5EF4-FFF2-40B4-BE49-F238E27FC236}">
                    <a16:creationId xmlns:a16="http://schemas.microsoft.com/office/drawing/2014/main" id="{B4C522DB-0766-4741-B83D-5746F8F34F4B}"/>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69" name="Line 577">
                <a:extLst>
                  <a:ext uri="{FF2B5EF4-FFF2-40B4-BE49-F238E27FC236}">
                    <a16:creationId xmlns:a16="http://schemas.microsoft.com/office/drawing/2014/main" id="{79FA28B2-4ACC-4B07-9961-7DD0ED60876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0" name="Group 591">
            <a:extLst>
              <a:ext uri="{FF2B5EF4-FFF2-40B4-BE49-F238E27FC236}">
                <a16:creationId xmlns:a16="http://schemas.microsoft.com/office/drawing/2014/main" id="{01232278-AA01-4015-9143-1F49E00A037B}"/>
              </a:ext>
            </a:extLst>
          </p:cNvPr>
          <p:cNvGrpSpPr>
            <a:grpSpLocks/>
          </p:cNvGrpSpPr>
          <p:nvPr/>
        </p:nvGrpSpPr>
        <p:grpSpPr bwMode="auto">
          <a:xfrm rot="5400000" flipV="1">
            <a:off x="5567152" y="4316512"/>
            <a:ext cx="347260" cy="490537"/>
            <a:chOff x="2820" y="264"/>
            <a:chExt cx="420" cy="1452"/>
          </a:xfrm>
        </p:grpSpPr>
        <p:sp>
          <p:nvSpPr>
            <p:cNvPr id="153" name="Line 592">
              <a:extLst>
                <a:ext uri="{FF2B5EF4-FFF2-40B4-BE49-F238E27FC236}">
                  <a16:creationId xmlns:a16="http://schemas.microsoft.com/office/drawing/2014/main" id="{39783AF0-309E-46B8-907A-D644BC5F232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4" name="Group 593">
              <a:extLst>
                <a:ext uri="{FF2B5EF4-FFF2-40B4-BE49-F238E27FC236}">
                  <a16:creationId xmlns:a16="http://schemas.microsoft.com/office/drawing/2014/main" id="{F94FF9B8-61E1-44E2-ABE3-461331C62B28}"/>
                </a:ext>
              </a:extLst>
            </p:cNvPr>
            <p:cNvGrpSpPr>
              <a:grpSpLocks/>
            </p:cNvGrpSpPr>
            <p:nvPr/>
          </p:nvGrpSpPr>
          <p:grpSpPr bwMode="auto">
            <a:xfrm>
              <a:off x="2940" y="264"/>
              <a:ext cx="300" cy="1452"/>
              <a:chOff x="2940" y="264"/>
              <a:chExt cx="300" cy="1452"/>
            </a:xfrm>
          </p:grpSpPr>
          <p:grpSp>
            <p:nvGrpSpPr>
              <p:cNvPr id="155" name="Group 594">
                <a:extLst>
                  <a:ext uri="{FF2B5EF4-FFF2-40B4-BE49-F238E27FC236}">
                    <a16:creationId xmlns:a16="http://schemas.microsoft.com/office/drawing/2014/main" id="{F00AE284-62ED-400B-9AFC-705C735973D1}"/>
                  </a:ext>
                </a:extLst>
              </p:cNvPr>
              <p:cNvGrpSpPr>
                <a:grpSpLocks/>
              </p:cNvGrpSpPr>
              <p:nvPr/>
            </p:nvGrpSpPr>
            <p:grpSpPr bwMode="auto">
              <a:xfrm>
                <a:off x="2940" y="264"/>
                <a:ext cx="252" cy="1368"/>
                <a:chOff x="3024" y="732"/>
                <a:chExt cx="252" cy="1368"/>
              </a:xfrm>
            </p:grpSpPr>
            <p:grpSp>
              <p:nvGrpSpPr>
                <p:cNvPr id="158" name="Group 595">
                  <a:extLst>
                    <a:ext uri="{FF2B5EF4-FFF2-40B4-BE49-F238E27FC236}">
                      <a16:creationId xmlns:a16="http://schemas.microsoft.com/office/drawing/2014/main" id="{A6EAEDC5-2DDF-4990-A05E-EC8AF3586439}"/>
                    </a:ext>
                  </a:extLst>
                </p:cNvPr>
                <p:cNvGrpSpPr>
                  <a:grpSpLocks/>
                </p:cNvGrpSpPr>
                <p:nvPr/>
              </p:nvGrpSpPr>
              <p:grpSpPr bwMode="auto">
                <a:xfrm>
                  <a:off x="3024" y="732"/>
                  <a:ext cx="252" cy="1368"/>
                  <a:chOff x="3168" y="1008"/>
                  <a:chExt cx="484" cy="2448"/>
                </a:xfrm>
              </p:grpSpPr>
              <p:grpSp>
                <p:nvGrpSpPr>
                  <p:cNvPr id="160" name="Group 596">
                    <a:extLst>
                      <a:ext uri="{FF2B5EF4-FFF2-40B4-BE49-F238E27FC236}">
                        <a16:creationId xmlns:a16="http://schemas.microsoft.com/office/drawing/2014/main" id="{B9844FB5-4579-41BF-8D2B-BDDD6A572676}"/>
                      </a:ext>
                    </a:extLst>
                  </p:cNvPr>
                  <p:cNvGrpSpPr>
                    <a:grpSpLocks/>
                  </p:cNvGrpSpPr>
                  <p:nvPr/>
                </p:nvGrpSpPr>
                <p:grpSpPr bwMode="auto">
                  <a:xfrm>
                    <a:off x="3168" y="1008"/>
                    <a:ext cx="484" cy="2448"/>
                    <a:chOff x="2256" y="864"/>
                    <a:chExt cx="532" cy="2448"/>
                  </a:xfrm>
                </p:grpSpPr>
                <p:sp>
                  <p:nvSpPr>
                    <p:cNvPr id="163" name="Freeform 597">
                      <a:extLst>
                        <a:ext uri="{FF2B5EF4-FFF2-40B4-BE49-F238E27FC236}">
                          <a16:creationId xmlns:a16="http://schemas.microsoft.com/office/drawing/2014/main" id="{EE45EB3A-87F0-48A9-839F-F13C04C2378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4" name="Freeform 598">
                      <a:extLst>
                        <a:ext uri="{FF2B5EF4-FFF2-40B4-BE49-F238E27FC236}">
                          <a16:creationId xmlns:a16="http://schemas.microsoft.com/office/drawing/2014/main" id="{D8FAD27B-91A5-48A0-8F1C-D019722EC155}"/>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1" name="Freeform 599">
                    <a:extLst>
                      <a:ext uri="{FF2B5EF4-FFF2-40B4-BE49-F238E27FC236}">
                        <a16:creationId xmlns:a16="http://schemas.microsoft.com/office/drawing/2014/main" id="{1EFDF8C9-FF8E-41E1-9BFC-3E98C20FCBC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2" name="Freeform 600">
                    <a:extLst>
                      <a:ext uri="{FF2B5EF4-FFF2-40B4-BE49-F238E27FC236}">
                        <a16:creationId xmlns:a16="http://schemas.microsoft.com/office/drawing/2014/main" id="{FAC4A2A4-D6ED-4DF2-972F-6DBBEC2F3843}"/>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9" name="Line 601">
                  <a:extLst>
                    <a:ext uri="{FF2B5EF4-FFF2-40B4-BE49-F238E27FC236}">
                      <a16:creationId xmlns:a16="http://schemas.microsoft.com/office/drawing/2014/main" id="{21D4E252-E0AB-4F31-841B-CB466FA36BD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6" name="AutoShape 602">
                <a:extLst>
                  <a:ext uri="{FF2B5EF4-FFF2-40B4-BE49-F238E27FC236}">
                    <a16:creationId xmlns:a16="http://schemas.microsoft.com/office/drawing/2014/main" id="{DB0B67D0-5B50-461C-9A61-D4692806B01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7" name="Line 603">
                <a:extLst>
                  <a:ext uri="{FF2B5EF4-FFF2-40B4-BE49-F238E27FC236}">
                    <a16:creationId xmlns:a16="http://schemas.microsoft.com/office/drawing/2014/main" id="{87ABBC00-5EE2-4E3F-ACB9-18223551030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1" name="AutoShape 604">
            <a:extLst>
              <a:ext uri="{FF2B5EF4-FFF2-40B4-BE49-F238E27FC236}">
                <a16:creationId xmlns:a16="http://schemas.microsoft.com/office/drawing/2014/main" id="{28FB5997-736E-4C10-A5DC-93D408336A2A}"/>
              </a:ext>
            </a:extLst>
          </p:cNvPr>
          <p:cNvSpPr>
            <a:spLocks noChangeArrowheads="1"/>
          </p:cNvSpPr>
          <p:nvPr/>
        </p:nvSpPr>
        <p:spPr bwMode="auto">
          <a:xfrm rot="10800000">
            <a:off x="5652676" y="1018310"/>
            <a:ext cx="466725" cy="201978"/>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2" name="AutoShape 605">
            <a:extLst>
              <a:ext uri="{FF2B5EF4-FFF2-40B4-BE49-F238E27FC236}">
                <a16:creationId xmlns:a16="http://schemas.microsoft.com/office/drawing/2014/main" id="{3363430E-5596-4D34-8AB0-A2F096297C75}"/>
              </a:ext>
            </a:extLst>
          </p:cNvPr>
          <p:cNvSpPr>
            <a:spLocks noChangeArrowheads="1"/>
          </p:cNvSpPr>
          <p:nvPr/>
        </p:nvSpPr>
        <p:spPr bwMode="auto">
          <a:xfrm rot="10800000" flipH="1">
            <a:off x="6127339" y="4443074"/>
            <a:ext cx="466725" cy="201978"/>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23" name="Group 609">
            <a:extLst>
              <a:ext uri="{FF2B5EF4-FFF2-40B4-BE49-F238E27FC236}">
                <a16:creationId xmlns:a16="http://schemas.microsoft.com/office/drawing/2014/main" id="{F9D8F990-7B85-4FAC-81FF-62284BFB5A43}"/>
              </a:ext>
            </a:extLst>
          </p:cNvPr>
          <p:cNvGrpSpPr>
            <a:grpSpLocks/>
          </p:cNvGrpSpPr>
          <p:nvPr/>
        </p:nvGrpSpPr>
        <p:grpSpPr bwMode="auto">
          <a:xfrm rot="16200000" flipH="1" flipV="1">
            <a:off x="6287877" y="872258"/>
            <a:ext cx="347260" cy="490537"/>
            <a:chOff x="2820" y="264"/>
            <a:chExt cx="420" cy="1452"/>
          </a:xfrm>
        </p:grpSpPr>
        <p:sp>
          <p:nvSpPr>
            <p:cNvPr id="141" name="Line 610">
              <a:extLst>
                <a:ext uri="{FF2B5EF4-FFF2-40B4-BE49-F238E27FC236}">
                  <a16:creationId xmlns:a16="http://schemas.microsoft.com/office/drawing/2014/main" id="{46AC1E54-DF36-43B0-9869-97455CA06FF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2" name="Group 611">
              <a:extLst>
                <a:ext uri="{FF2B5EF4-FFF2-40B4-BE49-F238E27FC236}">
                  <a16:creationId xmlns:a16="http://schemas.microsoft.com/office/drawing/2014/main" id="{7F074A5A-E3C3-4877-BC7F-C1B73120F65A}"/>
                </a:ext>
              </a:extLst>
            </p:cNvPr>
            <p:cNvGrpSpPr>
              <a:grpSpLocks/>
            </p:cNvGrpSpPr>
            <p:nvPr/>
          </p:nvGrpSpPr>
          <p:grpSpPr bwMode="auto">
            <a:xfrm>
              <a:off x="2940" y="264"/>
              <a:ext cx="300" cy="1452"/>
              <a:chOff x="2940" y="264"/>
              <a:chExt cx="300" cy="1452"/>
            </a:xfrm>
          </p:grpSpPr>
          <p:grpSp>
            <p:nvGrpSpPr>
              <p:cNvPr id="143" name="Group 612">
                <a:extLst>
                  <a:ext uri="{FF2B5EF4-FFF2-40B4-BE49-F238E27FC236}">
                    <a16:creationId xmlns:a16="http://schemas.microsoft.com/office/drawing/2014/main" id="{F53F5D26-D372-4DE4-8E32-843E83D289E8}"/>
                  </a:ext>
                </a:extLst>
              </p:cNvPr>
              <p:cNvGrpSpPr>
                <a:grpSpLocks/>
              </p:cNvGrpSpPr>
              <p:nvPr/>
            </p:nvGrpSpPr>
            <p:grpSpPr bwMode="auto">
              <a:xfrm>
                <a:off x="2940" y="264"/>
                <a:ext cx="252" cy="1368"/>
                <a:chOff x="3024" y="732"/>
                <a:chExt cx="252" cy="1368"/>
              </a:xfrm>
            </p:grpSpPr>
            <p:grpSp>
              <p:nvGrpSpPr>
                <p:cNvPr id="146" name="Group 613">
                  <a:extLst>
                    <a:ext uri="{FF2B5EF4-FFF2-40B4-BE49-F238E27FC236}">
                      <a16:creationId xmlns:a16="http://schemas.microsoft.com/office/drawing/2014/main" id="{1BF44992-01EC-4435-AD1F-1EF080D9C2EC}"/>
                    </a:ext>
                  </a:extLst>
                </p:cNvPr>
                <p:cNvGrpSpPr>
                  <a:grpSpLocks/>
                </p:cNvGrpSpPr>
                <p:nvPr/>
              </p:nvGrpSpPr>
              <p:grpSpPr bwMode="auto">
                <a:xfrm>
                  <a:off x="3024" y="732"/>
                  <a:ext cx="252" cy="1368"/>
                  <a:chOff x="3168" y="1008"/>
                  <a:chExt cx="484" cy="2448"/>
                </a:xfrm>
              </p:grpSpPr>
              <p:grpSp>
                <p:nvGrpSpPr>
                  <p:cNvPr id="148" name="Group 614">
                    <a:extLst>
                      <a:ext uri="{FF2B5EF4-FFF2-40B4-BE49-F238E27FC236}">
                        <a16:creationId xmlns:a16="http://schemas.microsoft.com/office/drawing/2014/main" id="{4BCD05DE-9398-4646-BBA8-AD44DD9249E3}"/>
                      </a:ext>
                    </a:extLst>
                  </p:cNvPr>
                  <p:cNvGrpSpPr>
                    <a:grpSpLocks/>
                  </p:cNvGrpSpPr>
                  <p:nvPr/>
                </p:nvGrpSpPr>
                <p:grpSpPr bwMode="auto">
                  <a:xfrm>
                    <a:off x="3168" y="1008"/>
                    <a:ext cx="484" cy="2448"/>
                    <a:chOff x="2256" y="864"/>
                    <a:chExt cx="532" cy="2448"/>
                  </a:xfrm>
                </p:grpSpPr>
                <p:sp>
                  <p:nvSpPr>
                    <p:cNvPr id="151" name="Freeform 615">
                      <a:extLst>
                        <a:ext uri="{FF2B5EF4-FFF2-40B4-BE49-F238E27FC236}">
                          <a16:creationId xmlns:a16="http://schemas.microsoft.com/office/drawing/2014/main" id="{571D83B5-8DB8-4BBC-B1BD-899D7E1A4FB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2" name="Freeform 616">
                      <a:extLst>
                        <a:ext uri="{FF2B5EF4-FFF2-40B4-BE49-F238E27FC236}">
                          <a16:creationId xmlns:a16="http://schemas.microsoft.com/office/drawing/2014/main" id="{328FA03F-91C1-47CD-92C6-A254DB0D1027}"/>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9" name="Freeform 617">
                    <a:extLst>
                      <a:ext uri="{FF2B5EF4-FFF2-40B4-BE49-F238E27FC236}">
                        <a16:creationId xmlns:a16="http://schemas.microsoft.com/office/drawing/2014/main" id="{C2CF82EA-68F5-4EDC-B74D-C1E094D1FD4C}"/>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0" name="Freeform 618">
                    <a:extLst>
                      <a:ext uri="{FF2B5EF4-FFF2-40B4-BE49-F238E27FC236}">
                        <a16:creationId xmlns:a16="http://schemas.microsoft.com/office/drawing/2014/main" id="{99C41F88-AC41-4F99-B147-3368E835D90E}"/>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7" name="Line 619">
                  <a:extLst>
                    <a:ext uri="{FF2B5EF4-FFF2-40B4-BE49-F238E27FC236}">
                      <a16:creationId xmlns:a16="http://schemas.microsoft.com/office/drawing/2014/main" id="{64BD9059-FDA9-4C94-9284-82B3E28C2D09}"/>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4" name="AutoShape 620">
                <a:extLst>
                  <a:ext uri="{FF2B5EF4-FFF2-40B4-BE49-F238E27FC236}">
                    <a16:creationId xmlns:a16="http://schemas.microsoft.com/office/drawing/2014/main" id="{5945E8EF-B0B0-43AA-B7C4-A17A8DF978A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5" name="Line 621">
                <a:extLst>
                  <a:ext uri="{FF2B5EF4-FFF2-40B4-BE49-F238E27FC236}">
                    <a16:creationId xmlns:a16="http://schemas.microsoft.com/office/drawing/2014/main" id="{C22E5A1E-74B0-4248-948C-ABF5ACA2072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4" name="Group 541">
            <a:extLst>
              <a:ext uri="{FF2B5EF4-FFF2-40B4-BE49-F238E27FC236}">
                <a16:creationId xmlns:a16="http://schemas.microsoft.com/office/drawing/2014/main" id="{EAFC4CED-1471-4154-8783-504CC0A686F0}"/>
              </a:ext>
            </a:extLst>
          </p:cNvPr>
          <p:cNvGrpSpPr>
            <a:grpSpLocks/>
          </p:cNvGrpSpPr>
          <p:nvPr/>
        </p:nvGrpSpPr>
        <p:grpSpPr bwMode="auto">
          <a:xfrm rot="19901541">
            <a:off x="7066013" y="2865398"/>
            <a:ext cx="869922" cy="257175"/>
            <a:chOff x="4875" y="7237"/>
            <a:chExt cx="4230" cy="1883"/>
          </a:xfrm>
        </p:grpSpPr>
        <p:sp>
          <p:nvSpPr>
            <p:cNvPr id="139" name="Arc 542">
              <a:extLst>
                <a:ext uri="{FF2B5EF4-FFF2-40B4-BE49-F238E27FC236}">
                  <a16:creationId xmlns:a16="http://schemas.microsoft.com/office/drawing/2014/main" id="{2BE0DD2C-E9FD-460E-BB7B-59FBFB4A783F}"/>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40" name="AutoShape 543">
              <a:extLst>
                <a:ext uri="{FF2B5EF4-FFF2-40B4-BE49-F238E27FC236}">
                  <a16:creationId xmlns:a16="http://schemas.microsoft.com/office/drawing/2014/main" id="{3AD7D659-44AE-4F87-8E6F-A7CD666F83D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25" name="Group 565">
            <a:extLst>
              <a:ext uri="{FF2B5EF4-FFF2-40B4-BE49-F238E27FC236}">
                <a16:creationId xmlns:a16="http://schemas.microsoft.com/office/drawing/2014/main" id="{D467373B-9BB8-4F13-B3FD-571D7D2163D4}"/>
              </a:ext>
            </a:extLst>
          </p:cNvPr>
          <p:cNvGrpSpPr>
            <a:grpSpLocks/>
          </p:cNvGrpSpPr>
          <p:nvPr/>
        </p:nvGrpSpPr>
        <p:grpSpPr bwMode="auto">
          <a:xfrm rot="10630397">
            <a:off x="7437026" y="1790787"/>
            <a:ext cx="311150" cy="547466"/>
            <a:chOff x="2820" y="264"/>
            <a:chExt cx="420" cy="1452"/>
          </a:xfrm>
        </p:grpSpPr>
        <p:sp>
          <p:nvSpPr>
            <p:cNvPr id="127" name="Line 566">
              <a:extLst>
                <a:ext uri="{FF2B5EF4-FFF2-40B4-BE49-F238E27FC236}">
                  <a16:creationId xmlns:a16="http://schemas.microsoft.com/office/drawing/2014/main" id="{A7D4529E-803A-4E75-923C-B6ED12B03E6A}"/>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8" name="Group 567">
              <a:extLst>
                <a:ext uri="{FF2B5EF4-FFF2-40B4-BE49-F238E27FC236}">
                  <a16:creationId xmlns:a16="http://schemas.microsoft.com/office/drawing/2014/main" id="{F5DF6CA1-B967-4E00-A3A9-EF483120C1AC}"/>
                </a:ext>
              </a:extLst>
            </p:cNvPr>
            <p:cNvGrpSpPr>
              <a:grpSpLocks/>
            </p:cNvGrpSpPr>
            <p:nvPr/>
          </p:nvGrpSpPr>
          <p:grpSpPr bwMode="auto">
            <a:xfrm>
              <a:off x="2940" y="264"/>
              <a:ext cx="300" cy="1452"/>
              <a:chOff x="2940" y="264"/>
              <a:chExt cx="300" cy="1452"/>
            </a:xfrm>
          </p:grpSpPr>
          <p:grpSp>
            <p:nvGrpSpPr>
              <p:cNvPr id="129" name="Group 568">
                <a:extLst>
                  <a:ext uri="{FF2B5EF4-FFF2-40B4-BE49-F238E27FC236}">
                    <a16:creationId xmlns:a16="http://schemas.microsoft.com/office/drawing/2014/main" id="{A8C8F3B6-F759-45BD-A251-2F7BE97102E1}"/>
                  </a:ext>
                </a:extLst>
              </p:cNvPr>
              <p:cNvGrpSpPr>
                <a:grpSpLocks/>
              </p:cNvGrpSpPr>
              <p:nvPr/>
            </p:nvGrpSpPr>
            <p:grpSpPr bwMode="auto">
              <a:xfrm>
                <a:off x="2940" y="264"/>
                <a:ext cx="252" cy="1368"/>
                <a:chOff x="3024" y="732"/>
                <a:chExt cx="252" cy="1368"/>
              </a:xfrm>
            </p:grpSpPr>
            <p:grpSp>
              <p:nvGrpSpPr>
                <p:cNvPr id="132" name="Group 569">
                  <a:extLst>
                    <a:ext uri="{FF2B5EF4-FFF2-40B4-BE49-F238E27FC236}">
                      <a16:creationId xmlns:a16="http://schemas.microsoft.com/office/drawing/2014/main" id="{346F0BE5-75E3-4924-A192-C8477995FBD5}"/>
                    </a:ext>
                  </a:extLst>
                </p:cNvPr>
                <p:cNvGrpSpPr>
                  <a:grpSpLocks/>
                </p:cNvGrpSpPr>
                <p:nvPr/>
              </p:nvGrpSpPr>
              <p:grpSpPr bwMode="auto">
                <a:xfrm>
                  <a:off x="3024" y="732"/>
                  <a:ext cx="252" cy="1368"/>
                  <a:chOff x="3168" y="1008"/>
                  <a:chExt cx="484" cy="2448"/>
                </a:xfrm>
              </p:grpSpPr>
              <p:grpSp>
                <p:nvGrpSpPr>
                  <p:cNvPr id="134" name="Group 570">
                    <a:extLst>
                      <a:ext uri="{FF2B5EF4-FFF2-40B4-BE49-F238E27FC236}">
                        <a16:creationId xmlns:a16="http://schemas.microsoft.com/office/drawing/2014/main" id="{E904B1AE-F6EF-4CCD-8F20-0533ABB68385}"/>
                      </a:ext>
                    </a:extLst>
                  </p:cNvPr>
                  <p:cNvGrpSpPr>
                    <a:grpSpLocks/>
                  </p:cNvGrpSpPr>
                  <p:nvPr/>
                </p:nvGrpSpPr>
                <p:grpSpPr bwMode="auto">
                  <a:xfrm>
                    <a:off x="3168" y="1008"/>
                    <a:ext cx="484" cy="2448"/>
                    <a:chOff x="2256" y="864"/>
                    <a:chExt cx="532" cy="2448"/>
                  </a:xfrm>
                </p:grpSpPr>
                <p:sp>
                  <p:nvSpPr>
                    <p:cNvPr id="137" name="Freeform 571">
                      <a:extLst>
                        <a:ext uri="{FF2B5EF4-FFF2-40B4-BE49-F238E27FC236}">
                          <a16:creationId xmlns:a16="http://schemas.microsoft.com/office/drawing/2014/main" id="{0BFEEBD5-C7A5-4FCF-AE09-1C71153BC68A}"/>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8" name="Freeform 572">
                      <a:extLst>
                        <a:ext uri="{FF2B5EF4-FFF2-40B4-BE49-F238E27FC236}">
                          <a16:creationId xmlns:a16="http://schemas.microsoft.com/office/drawing/2014/main" id="{0BFF5C9F-61E0-4FFC-8755-487B0360D988}"/>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5" name="Freeform 573">
                    <a:extLst>
                      <a:ext uri="{FF2B5EF4-FFF2-40B4-BE49-F238E27FC236}">
                        <a16:creationId xmlns:a16="http://schemas.microsoft.com/office/drawing/2014/main" id="{4BC5FBC0-932A-42EA-8C2E-9F75370BD3D0}"/>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6" name="Freeform 574">
                    <a:extLst>
                      <a:ext uri="{FF2B5EF4-FFF2-40B4-BE49-F238E27FC236}">
                        <a16:creationId xmlns:a16="http://schemas.microsoft.com/office/drawing/2014/main" id="{C505A1E5-4B79-4482-8008-4D98E6FB8A0D}"/>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3" name="Line 575">
                  <a:extLst>
                    <a:ext uri="{FF2B5EF4-FFF2-40B4-BE49-F238E27FC236}">
                      <a16:creationId xmlns:a16="http://schemas.microsoft.com/office/drawing/2014/main" id="{17460819-171A-4805-94FF-0C19EBDACE8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30" name="AutoShape 576">
                <a:extLst>
                  <a:ext uri="{FF2B5EF4-FFF2-40B4-BE49-F238E27FC236}">
                    <a16:creationId xmlns:a16="http://schemas.microsoft.com/office/drawing/2014/main" id="{8E8EF250-94E7-4167-A22D-99A1302664D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31" name="Line 577">
                <a:extLst>
                  <a:ext uri="{FF2B5EF4-FFF2-40B4-BE49-F238E27FC236}">
                    <a16:creationId xmlns:a16="http://schemas.microsoft.com/office/drawing/2014/main" id="{2710FBEA-6834-4D5B-9E8E-933CDC2BF178}"/>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6" name="Text Box 540">
            <a:extLst>
              <a:ext uri="{FF2B5EF4-FFF2-40B4-BE49-F238E27FC236}">
                <a16:creationId xmlns:a16="http://schemas.microsoft.com/office/drawing/2014/main" id="{54DE295F-C7DF-4735-8717-0F9E1C4CA4D7}"/>
              </a:ext>
            </a:extLst>
          </p:cNvPr>
          <p:cNvSpPr txBox="1">
            <a:spLocks noChangeArrowheads="1"/>
          </p:cNvSpPr>
          <p:nvPr/>
        </p:nvSpPr>
        <p:spPr bwMode="auto">
          <a:xfrm flipH="1">
            <a:off x="7873026" y="2639180"/>
            <a:ext cx="903288" cy="3756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½ roll</a:t>
            </a:r>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16"/>
                                        </p:tgtEl>
                                        <p:attrNameLst>
                                          <p:attrName>style.visibility</p:attrName>
                                        </p:attrNameLst>
                                      </p:cBhvr>
                                      <p:to>
                                        <p:strVal val="visible"/>
                                      </p:to>
                                    </p:set>
                                    <p:animEffect transition="in" filter="blinds(horizontal)">
                                      <p:cBhvr>
                                        <p:cTn id="7" dur="1000"/>
                                        <p:tgtEl>
                                          <p:spTgt spid="116"/>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26"/>
                                        </p:tgtEl>
                                        <p:attrNameLst>
                                          <p:attrName>style.visibility</p:attrName>
                                        </p:attrNameLst>
                                      </p:cBhvr>
                                      <p:to>
                                        <p:strVal val="visible"/>
                                      </p:to>
                                    </p:set>
                                    <p:animEffect transition="in" filter="blinds(horizontal)">
                                      <p:cBhvr>
                                        <p:cTn id="11"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p:bldP spid="12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a:extLst>
              <a:ext uri="{FF2B5EF4-FFF2-40B4-BE49-F238E27FC236}">
                <a16:creationId xmlns:a16="http://schemas.microsoft.com/office/drawing/2014/main" id="{90DCF974-5F6A-407B-B962-8615FCC87C37}"/>
              </a:ext>
            </a:extLst>
          </p:cNvPr>
          <p:cNvSpPr txBox="1">
            <a:spLocks noChangeArrowheads="1"/>
          </p:cNvSpPr>
          <p:nvPr/>
        </p:nvSpPr>
        <p:spPr bwMode="auto">
          <a:xfrm>
            <a:off x="1655763" y="241300"/>
            <a:ext cx="7086600" cy="9111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altLang="de-DE" b="1" dirty="0"/>
              <a:t>F-25.14 </a:t>
            </a:r>
            <a:r>
              <a:rPr lang="en-US" b="1" dirty="0"/>
              <a:t>Half Square Loop with roll, half roll in opposite 	 	 direction</a:t>
            </a:r>
            <a:br>
              <a:rPr lang="en-US" b="1" dirty="0"/>
            </a:br>
            <a:endParaRPr lang="de-DE" altLang="de-DE" b="1" dirty="0"/>
          </a:p>
        </p:txBody>
      </p:sp>
      <p:sp>
        <p:nvSpPr>
          <p:cNvPr id="43011" name="Text Box 3">
            <a:extLst>
              <a:ext uri="{FF2B5EF4-FFF2-40B4-BE49-F238E27FC236}">
                <a16:creationId xmlns:a16="http://schemas.microsoft.com/office/drawing/2014/main" id="{DF4FAF52-E4DE-4B98-BE1F-E496B1C9041D}"/>
              </a:ext>
            </a:extLst>
          </p:cNvPr>
          <p:cNvSpPr txBox="1">
            <a:spLocks noChangeArrowheads="1"/>
          </p:cNvSpPr>
          <p:nvPr/>
        </p:nvSpPr>
        <p:spPr bwMode="auto">
          <a:xfrm>
            <a:off x="7986713" y="6556375"/>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F-25.14.02</a:t>
            </a:r>
            <a:endParaRPr lang="de-DE" altLang="de-DE" dirty="0"/>
          </a:p>
        </p:txBody>
      </p:sp>
      <p:grpSp>
        <p:nvGrpSpPr>
          <p:cNvPr id="117" name="Group 541">
            <a:extLst>
              <a:ext uri="{FF2B5EF4-FFF2-40B4-BE49-F238E27FC236}">
                <a16:creationId xmlns:a16="http://schemas.microsoft.com/office/drawing/2014/main" id="{B22CB721-38D3-49C6-ABC9-521C67660853}"/>
              </a:ext>
            </a:extLst>
          </p:cNvPr>
          <p:cNvGrpSpPr>
            <a:grpSpLocks/>
          </p:cNvGrpSpPr>
          <p:nvPr/>
        </p:nvGrpSpPr>
        <p:grpSpPr bwMode="auto">
          <a:xfrm rot="3009396" flipH="1">
            <a:off x="7285888" y="3093060"/>
            <a:ext cx="1069154" cy="384407"/>
            <a:chOff x="4875" y="7237"/>
            <a:chExt cx="4230" cy="1883"/>
          </a:xfrm>
        </p:grpSpPr>
        <p:sp>
          <p:nvSpPr>
            <p:cNvPr id="182" name="Arc 542">
              <a:extLst>
                <a:ext uri="{FF2B5EF4-FFF2-40B4-BE49-F238E27FC236}">
                  <a16:creationId xmlns:a16="http://schemas.microsoft.com/office/drawing/2014/main" id="{A7929935-0769-47AF-973A-1C98164B7A86}"/>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3" name="AutoShape 543">
              <a:extLst>
                <a:ext uri="{FF2B5EF4-FFF2-40B4-BE49-F238E27FC236}">
                  <a16:creationId xmlns:a16="http://schemas.microsoft.com/office/drawing/2014/main" id="{AD0B3718-6E47-4773-B32B-92A5DD8F4A18}"/>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grpSp>
        <p:nvGrpSpPr>
          <p:cNvPr id="118" name="Gruppieren 3">
            <a:extLst>
              <a:ext uri="{FF2B5EF4-FFF2-40B4-BE49-F238E27FC236}">
                <a16:creationId xmlns:a16="http://schemas.microsoft.com/office/drawing/2014/main" id="{A1F287FE-7751-43C3-BA61-2B2242C4642F}"/>
              </a:ext>
            </a:extLst>
          </p:cNvPr>
          <p:cNvGrpSpPr>
            <a:grpSpLocks/>
          </p:cNvGrpSpPr>
          <p:nvPr/>
        </p:nvGrpSpPr>
        <p:grpSpPr bwMode="auto">
          <a:xfrm>
            <a:off x="5986051" y="1122842"/>
            <a:ext cx="1620838" cy="3435396"/>
            <a:chOff x="6076950" y="1098550"/>
            <a:chExt cx="1620838" cy="3078163"/>
          </a:xfrm>
        </p:grpSpPr>
        <p:sp>
          <p:nvSpPr>
            <p:cNvPr id="177" name="Line 546">
              <a:extLst>
                <a:ext uri="{FF2B5EF4-FFF2-40B4-BE49-F238E27FC236}">
                  <a16:creationId xmlns:a16="http://schemas.microsoft.com/office/drawing/2014/main" id="{47A931B3-40BB-4B97-919C-18B3C46E5EE7}"/>
                </a:ext>
              </a:extLst>
            </p:cNvPr>
            <p:cNvSpPr>
              <a:spLocks noChangeShapeType="1"/>
            </p:cNvSpPr>
            <p:nvPr/>
          </p:nvSpPr>
          <p:spPr bwMode="auto">
            <a:xfrm flipH="1">
              <a:off x="7683500" y="1749425"/>
              <a:ext cx="14288" cy="17399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78" name="Arc 547">
              <a:extLst>
                <a:ext uri="{FF2B5EF4-FFF2-40B4-BE49-F238E27FC236}">
                  <a16:creationId xmlns:a16="http://schemas.microsoft.com/office/drawing/2014/main" id="{C576AE62-8EF1-4B8F-AD61-904DC28EE4EB}"/>
                </a:ext>
              </a:extLst>
            </p:cNvPr>
            <p:cNvSpPr>
              <a:spLocks/>
            </p:cNvSpPr>
            <p:nvPr/>
          </p:nvSpPr>
          <p:spPr bwMode="auto">
            <a:xfrm flipV="1">
              <a:off x="7015480" y="3490913"/>
              <a:ext cx="663575" cy="6826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9" name="Line 548">
              <a:extLst>
                <a:ext uri="{FF2B5EF4-FFF2-40B4-BE49-F238E27FC236}">
                  <a16:creationId xmlns:a16="http://schemas.microsoft.com/office/drawing/2014/main" id="{ECA0AB44-24F5-4DC9-82E8-B6D305516194}"/>
                </a:ext>
              </a:extLst>
            </p:cNvPr>
            <p:cNvSpPr>
              <a:spLocks noChangeShapeType="1"/>
            </p:cNvSpPr>
            <p:nvPr/>
          </p:nvSpPr>
          <p:spPr bwMode="auto">
            <a:xfrm flipH="1">
              <a:off x="6076950" y="4176713"/>
              <a:ext cx="9493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80" name="Arc 550">
              <a:extLst>
                <a:ext uri="{FF2B5EF4-FFF2-40B4-BE49-F238E27FC236}">
                  <a16:creationId xmlns:a16="http://schemas.microsoft.com/office/drawing/2014/main" id="{9F9E4E06-2B67-4986-9AEE-4C065AABE7D5}"/>
                </a:ext>
              </a:extLst>
            </p:cNvPr>
            <p:cNvSpPr>
              <a:spLocks/>
            </p:cNvSpPr>
            <p:nvPr/>
          </p:nvSpPr>
          <p:spPr bwMode="auto">
            <a:xfrm rot="16200000" flipV="1">
              <a:off x="7024688" y="1082675"/>
              <a:ext cx="650875" cy="682625"/>
            </a:xfrm>
            <a:custGeom>
              <a:avLst/>
              <a:gdLst>
                <a:gd name="T0" fmla="*/ 0 w 21601"/>
                <a:gd name="T1" fmla="*/ 0 h 21600"/>
                <a:gd name="T2" fmla="*/ 0 w 21601"/>
                <a:gd name="T3" fmla="*/ 0 h 21600"/>
                <a:gd name="T4" fmla="*/ 0 w 21601"/>
                <a:gd name="T5" fmla="*/ 0 h 21600"/>
                <a:gd name="T6" fmla="*/ 0 60000 65536"/>
                <a:gd name="T7" fmla="*/ 0 60000 65536"/>
                <a:gd name="T8" fmla="*/ 0 60000 65536"/>
              </a:gdLst>
              <a:ahLst/>
              <a:cxnLst>
                <a:cxn ang="T6">
                  <a:pos x="T0" y="T1"/>
                </a:cxn>
                <a:cxn ang="T7">
                  <a:pos x="T2" y="T3"/>
                </a:cxn>
                <a:cxn ang="T8">
                  <a:pos x="T4" y="T5"/>
                </a:cxn>
              </a:cxnLst>
              <a:rect l="0" t="0" r="r" b="b"/>
              <a:pathLst>
                <a:path w="21601" h="21600" fill="none" extrusionOk="0">
                  <a:moveTo>
                    <a:pt x="0" y="0"/>
                  </a:moveTo>
                  <a:cubicBezTo>
                    <a:pt x="0" y="0"/>
                    <a:pt x="0" y="0"/>
                    <a:pt x="1" y="0"/>
                  </a:cubicBezTo>
                  <a:cubicBezTo>
                    <a:pt x="11930" y="0"/>
                    <a:pt x="21601" y="9670"/>
                    <a:pt x="21601" y="21600"/>
                  </a:cubicBezTo>
                </a:path>
                <a:path w="21601" h="21600" stroke="0" extrusionOk="0">
                  <a:moveTo>
                    <a:pt x="0" y="0"/>
                  </a:moveTo>
                  <a:cubicBezTo>
                    <a:pt x="0" y="0"/>
                    <a:pt x="0" y="0"/>
                    <a:pt x="1" y="0"/>
                  </a:cubicBezTo>
                  <a:cubicBezTo>
                    <a:pt x="11930" y="0"/>
                    <a:pt x="21601" y="9670"/>
                    <a:pt x="21601" y="21600"/>
                  </a:cubicBezTo>
                  <a:lnTo>
                    <a:pt x="1" y="21600"/>
                  </a:lnTo>
                  <a:lnTo>
                    <a:pt x="0" y="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1" name="Line 551">
              <a:extLst>
                <a:ext uri="{FF2B5EF4-FFF2-40B4-BE49-F238E27FC236}">
                  <a16:creationId xmlns:a16="http://schemas.microsoft.com/office/drawing/2014/main" id="{C41BFCB3-26BA-4495-AB4F-005B0512223E}"/>
                </a:ext>
              </a:extLst>
            </p:cNvPr>
            <p:cNvSpPr>
              <a:spLocks noChangeShapeType="1"/>
            </p:cNvSpPr>
            <p:nvPr/>
          </p:nvSpPr>
          <p:spPr bwMode="auto">
            <a:xfrm flipH="1">
              <a:off x="6194425" y="1099940"/>
              <a:ext cx="8223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grpSp>
        <p:nvGrpSpPr>
          <p:cNvPr id="120" name="Group 591">
            <a:extLst>
              <a:ext uri="{FF2B5EF4-FFF2-40B4-BE49-F238E27FC236}">
                <a16:creationId xmlns:a16="http://schemas.microsoft.com/office/drawing/2014/main" id="{01232278-AA01-4015-9143-1F49E00A037B}"/>
              </a:ext>
            </a:extLst>
          </p:cNvPr>
          <p:cNvGrpSpPr>
            <a:grpSpLocks/>
          </p:cNvGrpSpPr>
          <p:nvPr/>
        </p:nvGrpSpPr>
        <p:grpSpPr bwMode="auto">
          <a:xfrm rot="5400000" flipV="1">
            <a:off x="5567152" y="4316512"/>
            <a:ext cx="347260" cy="490537"/>
            <a:chOff x="2820" y="264"/>
            <a:chExt cx="420" cy="1452"/>
          </a:xfrm>
        </p:grpSpPr>
        <p:sp>
          <p:nvSpPr>
            <p:cNvPr id="153" name="Line 592">
              <a:extLst>
                <a:ext uri="{FF2B5EF4-FFF2-40B4-BE49-F238E27FC236}">
                  <a16:creationId xmlns:a16="http://schemas.microsoft.com/office/drawing/2014/main" id="{39783AF0-309E-46B8-907A-D644BC5F232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4" name="Group 593">
              <a:extLst>
                <a:ext uri="{FF2B5EF4-FFF2-40B4-BE49-F238E27FC236}">
                  <a16:creationId xmlns:a16="http://schemas.microsoft.com/office/drawing/2014/main" id="{F94FF9B8-61E1-44E2-ABE3-461331C62B28}"/>
                </a:ext>
              </a:extLst>
            </p:cNvPr>
            <p:cNvGrpSpPr>
              <a:grpSpLocks/>
            </p:cNvGrpSpPr>
            <p:nvPr/>
          </p:nvGrpSpPr>
          <p:grpSpPr bwMode="auto">
            <a:xfrm>
              <a:off x="2940" y="264"/>
              <a:ext cx="300" cy="1452"/>
              <a:chOff x="2940" y="264"/>
              <a:chExt cx="300" cy="1452"/>
            </a:xfrm>
          </p:grpSpPr>
          <p:grpSp>
            <p:nvGrpSpPr>
              <p:cNvPr id="155" name="Group 594">
                <a:extLst>
                  <a:ext uri="{FF2B5EF4-FFF2-40B4-BE49-F238E27FC236}">
                    <a16:creationId xmlns:a16="http://schemas.microsoft.com/office/drawing/2014/main" id="{F00AE284-62ED-400B-9AFC-705C735973D1}"/>
                  </a:ext>
                </a:extLst>
              </p:cNvPr>
              <p:cNvGrpSpPr>
                <a:grpSpLocks/>
              </p:cNvGrpSpPr>
              <p:nvPr/>
            </p:nvGrpSpPr>
            <p:grpSpPr bwMode="auto">
              <a:xfrm>
                <a:off x="2940" y="264"/>
                <a:ext cx="252" cy="1368"/>
                <a:chOff x="3024" y="732"/>
                <a:chExt cx="252" cy="1368"/>
              </a:xfrm>
            </p:grpSpPr>
            <p:grpSp>
              <p:nvGrpSpPr>
                <p:cNvPr id="158" name="Group 595">
                  <a:extLst>
                    <a:ext uri="{FF2B5EF4-FFF2-40B4-BE49-F238E27FC236}">
                      <a16:creationId xmlns:a16="http://schemas.microsoft.com/office/drawing/2014/main" id="{A6EAEDC5-2DDF-4990-A05E-EC8AF3586439}"/>
                    </a:ext>
                  </a:extLst>
                </p:cNvPr>
                <p:cNvGrpSpPr>
                  <a:grpSpLocks/>
                </p:cNvGrpSpPr>
                <p:nvPr/>
              </p:nvGrpSpPr>
              <p:grpSpPr bwMode="auto">
                <a:xfrm>
                  <a:off x="3024" y="732"/>
                  <a:ext cx="252" cy="1368"/>
                  <a:chOff x="3168" y="1008"/>
                  <a:chExt cx="484" cy="2448"/>
                </a:xfrm>
              </p:grpSpPr>
              <p:grpSp>
                <p:nvGrpSpPr>
                  <p:cNvPr id="160" name="Group 596">
                    <a:extLst>
                      <a:ext uri="{FF2B5EF4-FFF2-40B4-BE49-F238E27FC236}">
                        <a16:creationId xmlns:a16="http://schemas.microsoft.com/office/drawing/2014/main" id="{B9844FB5-4579-41BF-8D2B-BDDD6A572676}"/>
                      </a:ext>
                    </a:extLst>
                  </p:cNvPr>
                  <p:cNvGrpSpPr>
                    <a:grpSpLocks/>
                  </p:cNvGrpSpPr>
                  <p:nvPr/>
                </p:nvGrpSpPr>
                <p:grpSpPr bwMode="auto">
                  <a:xfrm>
                    <a:off x="3168" y="1008"/>
                    <a:ext cx="484" cy="2448"/>
                    <a:chOff x="2256" y="864"/>
                    <a:chExt cx="532" cy="2448"/>
                  </a:xfrm>
                </p:grpSpPr>
                <p:sp>
                  <p:nvSpPr>
                    <p:cNvPr id="163" name="Freeform 597">
                      <a:extLst>
                        <a:ext uri="{FF2B5EF4-FFF2-40B4-BE49-F238E27FC236}">
                          <a16:creationId xmlns:a16="http://schemas.microsoft.com/office/drawing/2014/main" id="{EE45EB3A-87F0-48A9-839F-F13C04C2378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4" name="Freeform 598">
                      <a:extLst>
                        <a:ext uri="{FF2B5EF4-FFF2-40B4-BE49-F238E27FC236}">
                          <a16:creationId xmlns:a16="http://schemas.microsoft.com/office/drawing/2014/main" id="{D8FAD27B-91A5-48A0-8F1C-D019722EC155}"/>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1" name="Freeform 599">
                    <a:extLst>
                      <a:ext uri="{FF2B5EF4-FFF2-40B4-BE49-F238E27FC236}">
                        <a16:creationId xmlns:a16="http://schemas.microsoft.com/office/drawing/2014/main" id="{1EFDF8C9-FF8E-41E1-9BFC-3E98C20FCBCF}"/>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2" name="Freeform 600">
                    <a:extLst>
                      <a:ext uri="{FF2B5EF4-FFF2-40B4-BE49-F238E27FC236}">
                        <a16:creationId xmlns:a16="http://schemas.microsoft.com/office/drawing/2014/main" id="{FAC4A2A4-D6ED-4DF2-972F-6DBBEC2F3843}"/>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59" name="Line 601">
                  <a:extLst>
                    <a:ext uri="{FF2B5EF4-FFF2-40B4-BE49-F238E27FC236}">
                      <a16:creationId xmlns:a16="http://schemas.microsoft.com/office/drawing/2014/main" id="{21D4E252-E0AB-4F31-841B-CB466FA36BD2}"/>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6" name="AutoShape 602">
                <a:extLst>
                  <a:ext uri="{FF2B5EF4-FFF2-40B4-BE49-F238E27FC236}">
                    <a16:creationId xmlns:a16="http://schemas.microsoft.com/office/drawing/2014/main" id="{DB0B67D0-5B50-461C-9A61-D4692806B01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57" name="Line 603">
                <a:extLst>
                  <a:ext uri="{FF2B5EF4-FFF2-40B4-BE49-F238E27FC236}">
                    <a16:creationId xmlns:a16="http://schemas.microsoft.com/office/drawing/2014/main" id="{87ABBC00-5EE2-4E3F-ACB9-18223551030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121" name="AutoShape 604">
            <a:extLst>
              <a:ext uri="{FF2B5EF4-FFF2-40B4-BE49-F238E27FC236}">
                <a16:creationId xmlns:a16="http://schemas.microsoft.com/office/drawing/2014/main" id="{28FB5997-736E-4C10-A5DC-93D408336A2A}"/>
              </a:ext>
            </a:extLst>
          </p:cNvPr>
          <p:cNvSpPr>
            <a:spLocks noChangeArrowheads="1"/>
          </p:cNvSpPr>
          <p:nvPr/>
        </p:nvSpPr>
        <p:spPr bwMode="auto">
          <a:xfrm rot="10800000">
            <a:off x="5652676" y="1018310"/>
            <a:ext cx="466725" cy="201978"/>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2" name="AutoShape 605">
            <a:extLst>
              <a:ext uri="{FF2B5EF4-FFF2-40B4-BE49-F238E27FC236}">
                <a16:creationId xmlns:a16="http://schemas.microsoft.com/office/drawing/2014/main" id="{3363430E-5596-4D34-8AB0-A2F096297C75}"/>
              </a:ext>
            </a:extLst>
          </p:cNvPr>
          <p:cNvSpPr>
            <a:spLocks noChangeArrowheads="1"/>
          </p:cNvSpPr>
          <p:nvPr/>
        </p:nvSpPr>
        <p:spPr bwMode="auto">
          <a:xfrm rot="10800000" flipH="1">
            <a:off x="6127339" y="4443074"/>
            <a:ext cx="466725" cy="201978"/>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123" name="Group 609">
            <a:extLst>
              <a:ext uri="{FF2B5EF4-FFF2-40B4-BE49-F238E27FC236}">
                <a16:creationId xmlns:a16="http://schemas.microsoft.com/office/drawing/2014/main" id="{F9D8F990-7B85-4FAC-81FF-62284BFB5A43}"/>
              </a:ext>
            </a:extLst>
          </p:cNvPr>
          <p:cNvGrpSpPr>
            <a:grpSpLocks/>
          </p:cNvGrpSpPr>
          <p:nvPr/>
        </p:nvGrpSpPr>
        <p:grpSpPr bwMode="auto">
          <a:xfrm rot="16200000" flipH="1" flipV="1">
            <a:off x="6287877" y="872258"/>
            <a:ext cx="347260" cy="490537"/>
            <a:chOff x="2820" y="264"/>
            <a:chExt cx="420" cy="1452"/>
          </a:xfrm>
        </p:grpSpPr>
        <p:sp>
          <p:nvSpPr>
            <p:cNvPr id="141" name="Line 610">
              <a:extLst>
                <a:ext uri="{FF2B5EF4-FFF2-40B4-BE49-F238E27FC236}">
                  <a16:creationId xmlns:a16="http://schemas.microsoft.com/office/drawing/2014/main" id="{46AC1E54-DF36-43B0-9869-97455CA06FFF}"/>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42" name="Group 611">
              <a:extLst>
                <a:ext uri="{FF2B5EF4-FFF2-40B4-BE49-F238E27FC236}">
                  <a16:creationId xmlns:a16="http://schemas.microsoft.com/office/drawing/2014/main" id="{7F074A5A-E3C3-4877-BC7F-C1B73120F65A}"/>
                </a:ext>
              </a:extLst>
            </p:cNvPr>
            <p:cNvGrpSpPr>
              <a:grpSpLocks/>
            </p:cNvGrpSpPr>
            <p:nvPr/>
          </p:nvGrpSpPr>
          <p:grpSpPr bwMode="auto">
            <a:xfrm>
              <a:off x="2940" y="264"/>
              <a:ext cx="300" cy="1452"/>
              <a:chOff x="2940" y="264"/>
              <a:chExt cx="300" cy="1452"/>
            </a:xfrm>
          </p:grpSpPr>
          <p:grpSp>
            <p:nvGrpSpPr>
              <p:cNvPr id="143" name="Group 612">
                <a:extLst>
                  <a:ext uri="{FF2B5EF4-FFF2-40B4-BE49-F238E27FC236}">
                    <a16:creationId xmlns:a16="http://schemas.microsoft.com/office/drawing/2014/main" id="{F53F5D26-D372-4DE4-8E32-843E83D289E8}"/>
                  </a:ext>
                </a:extLst>
              </p:cNvPr>
              <p:cNvGrpSpPr>
                <a:grpSpLocks/>
              </p:cNvGrpSpPr>
              <p:nvPr/>
            </p:nvGrpSpPr>
            <p:grpSpPr bwMode="auto">
              <a:xfrm>
                <a:off x="2940" y="264"/>
                <a:ext cx="252" cy="1368"/>
                <a:chOff x="3024" y="732"/>
                <a:chExt cx="252" cy="1368"/>
              </a:xfrm>
            </p:grpSpPr>
            <p:grpSp>
              <p:nvGrpSpPr>
                <p:cNvPr id="146" name="Group 613">
                  <a:extLst>
                    <a:ext uri="{FF2B5EF4-FFF2-40B4-BE49-F238E27FC236}">
                      <a16:creationId xmlns:a16="http://schemas.microsoft.com/office/drawing/2014/main" id="{1BF44992-01EC-4435-AD1F-1EF080D9C2EC}"/>
                    </a:ext>
                  </a:extLst>
                </p:cNvPr>
                <p:cNvGrpSpPr>
                  <a:grpSpLocks/>
                </p:cNvGrpSpPr>
                <p:nvPr/>
              </p:nvGrpSpPr>
              <p:grpSpPr bwMode="auto">
                <a:xfrm>
                  <a:off x="3024" y="732"/>
                  <a:ext cx="252" cy="1368"/>
                  <a:chOff x="3168" y="1008"/>
                  <a:chExt cx="484" cy="2448"/>
                </a:xfrm>
              </p:grpSpPr>
              <p:grpSp>
                <p:nvGrpSpPr>
                  <p:cNvPr id="148" name="Group 614">
                    <a:extLst>
                      <a:ext uri="{FF2B5EF4-FFF2-40B4-BE49-F238E27FC236}">
                        <a16:creationId xmlns:a16="http://schemas.microsoft.com/office/drawing/2014/main" id="{4BCD05DE-9398-4646-BBA8-AD44DD9249E3}"/>
                      </a:ext>
                    </a:extLst>
                  </p:cNvPr>
                  <p:cNvGrpSpPr>
                    <a:grpSpLocks/>
                  </p:cNvGrpSpPr>
                  <p:nvPr/>
                </p:nvGrpSpPr>
                <p:grpSpPr bwMode="auto">
                  <a:xfrm>
                    <a:off x="3168" y="1008"/>
                    <a:ext cx="484" cy="2448"/>
                    <a:chOff x="2256" y="864"/>
                    <a:chExt cx="532" cy="2448"/>
                  </a:xfrm>
                </p:grpSpPr>
                <p:sp>
                  <p:nvSpPr>
                    <p:cNvPr id="151" name="Freeform 615">
                      <a:extLst>
                        <a:ext uri="{FF2B5EF4-FFF2-40B4-BE49-F238E27FC236}">
                          <a16:creationId xmlns:a16="http://schemas.microsoft.com/office/drawing/2014/main" id="{571D83B5-8DB8-4BBC-B1BD-899D7E1A4FB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52" name="Freeform 616">
                      <a:extLst>
                        <a:ext uri="{FF2B5EF4-FFF2-40B4-BE49-F238E27FC236}">
                          <a16:creationId xmlns:a16="http://schemas.microsoft.com/office/drawing/2014/main" id="{328FA03F-91C1-47CD-92C6-A254DB0D1027}"/>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9" name="Freeform 617">
                    <a:extLst>
                      <a:ext uri="{FF2B5EF4-FFF2-40B4-BE49-F238E27FC236}">
                        <a16:creationId xmlns:a16="http://schemas.microsoft.com/office/drawing/2014/main" id="{C2CF82EA-68F5-4EDC-B74D-C1E094D1FD4C}"/>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50" name="Freeform 618">
                    <a:extLst>
                      <a:ext uri="{FF2B5EF4-FFF2-40B4-BE49-F238E27FC236}">
                        <a16:creationId xmlns:a16="http://schemas.microsoft.com/office/drawing/2014/main" id="{99C41F88-AC41-4F99-B147-3368E835D90E}"/>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7" name="Line 619">
                  <a:extLst>
                    <a:ext uri="{FF2B5EF4-FFF2-40B4-BE49-F238E27FC236}">
                      <a16:creationId xmlns:a16="http://schemas.microsoft.com/office/drawing/2014/main" id="{64BD9059-FDA9-4C94-9284-82B3E28C2D09}"/>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4" name="AutoShape 620">
                <a:extLst>
                  <a:ext uri="{FF2B5EF4-FFF2-40B4-BE49-F238E27FC236}">
                    <a16:creationId xmlns:a16="http://schemas.microsoft.com/office/drawing/2014/main" id="{5945E8EF-B0B0-43AA-B7C4-A17A8DF978A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5" name="Line 621">
                <a:extLst>
                  <a:ext uri="{FF2B5EF4-FFF2-40B4-BE49-F238E27FC236}">
                    <a16:creationId xmlns:a16="http://schemas.microsoft.com/office/drawing/2014/main" id="{C22E5A1E-74B0-4248-948C-ABF5ACA20723}"/>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24" name="Group 541">
            <a:extLst>
              <a:ext uri="{FF2B5EF4-FFF2-40B4-BE49-F238E27FC236}">
                <a16:creationId xmlns:a16="http://schemas.microsoft.com/office/drawing/2014/main" id="{EAFC4CED-1471-4154-8783-504CC0A686F0}"/>
              </a:ext>
            </a:extLst>
          </p:cNvPr>
          <p:cNvGrpSpPr>
            <a:grpSpLocks/>
          </p:cNvGrpSpPr>
          <p:nvPr/>
        </p:nvGrpSpPr>
        <p:grpSpPr bwMode="auto">
          <a:xfrm rot="19901541">
            <a:off x="7066013" y="2865398"/>
            <a:ext cx="869922" cy="257175"/>
            <a:chOff x="4875" y="7237"/>
            <a:chExt cx="4230" cy="1883"/>
          </a:xfrm>
        </p:grpSpPr>
        <p:sp>
          <p:nvSpPr>
            <p:cNvPr id="139" name="Arc 542">
              <a:extLst>
                <a:ext uri="{FF2B5EF4-FFF2-40B4-BE49-F238E27FC236}">
                  <a16:creationId xmlns:a16="http://schemas.microsoft.com/office/drawing/2014/main" id="{2BE0DD2C-E9FD-460E-BB7B-59FBFB4A783F}"/>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40" name="AutoShape 543">
              <a:extLst>
                <a:ext uri="{FF2B5EF4-FFF2-40B4-BE49-F238E27FC236}">
                  <a16:creationId xmlns:a16="http://schemas.microsoft.com/office/drawing/2014/main" id="{3AD7D659-44AE-4F87-8E6F-A7CD666F83D5}"/>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73" name="Oval 101">
            <a:extLst>
              <a:ext uri="{FF2B5EF4-FFF2-40B4-BE49-F238E27FC236}">
                <a16:creationId xmlns:a16="http://schemas.microsoft.com/office/drawing/2014/main" id="{588F0326-CA76-4474-8428-350036149D9D}"/>
              </a:ext>
            </a:extLst>
          </p:cNvPr>
          <p:cNvSpPr>
            <a:spLocks noChangeArrowheads="1"/>
          </p:cNvSpPr>
          <p:nvPr/>
        </p:nvSpPr>
        <p:spPr bwMode="auto">
          <a:xfrm>
            <a:off x="6891950" y="443377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4" name="Text Box 89">
            <a:extLst>
              <a:ext uri="{FF2B5EF4-FFF2-40B4-BE49-F238E27FC236}">
                <a16:creationId xmlns:a16="http://schemas.microsoft.com/office/drawing/2014/main" id="{84CBDBB3-605E-437B-A37C-B4F3D831C902}"/>
              </a:ext>
            </a:extLst>
          </p:cNvPr>
          <p:cNvSpPr txBox="1">
            <a:spLocks noChangeArrowheads="1"/>
          </p:cNvSpPr>
          <p:nvPr/>
        </p:nvSpPr>
        <p:spPr bwMode="auto">
          <a:xfrm>
            <a:off x="1157231" y="1598847"/>
            <a:ext cx="4146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Rolls </a:t>
            </a:r>
            <a:r>
              <a:rPr lang="de-DE" altLang="de-DE" sz="1600" b="1" dirty="0" err="1">
                <a:solidFill>
                  <a:srgbClr val="0000FF"/>
                </a:solidFill>
              </a:rPr>
              <a:t>centered</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75" name="Text Box 91">
            <a:extLst>
              <a:ext uri="{FF2B5EF4-FFF2-40B4-BE49-F238E27FC236}">
                <a16:creationId xmlns:a16="http://schemas.microsoft.com/office/drawing/2014/main" id="{AE7196BE-4F9D-4E54-B62B-22B0D1146A69}"/>
              </a:ext>
            </a:extLst>
          </p:cNvPr>
          <p:cNvSpPr txBox="1">
            <a:spLocks noChangeArrowheads="1"/>
          </p:cNvSpPr>
          <p:nvPr/>
        </p:nvSpPr>
        <p:spPr bwMode="auto">
          <a:xfrm>
            <a:off x="1234717" y="3471320"/>
            <a:ext cx="2097087" cy="374650"/>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1600" b="1">
                <a:solidFill>
                  <a:srgbClr val="0000FF"/>
                </a:solidFill>
              </a:rPr>
              <a:t>All radii are equal.</a:t>
            </a:r>
          </a:p>
        </p:txBody>
      </p:sp>
      <p:sp>
        <p:nvSpPr>
          <p:cNvPr id="76" name="Oval 93">
            <a:extLst>
              <a:ext uri="{FF2B5EF4-FFF2-40B4-BE49-F238E27FC236}">
                <a16:creationId xmlns:a16="http://schemas.microsoft.com/office/drawing/2014/main" id="{C9DF87F9-6E11-4CFB-A767-793406685DA4}"/>
              </a:ext>
            </a:extLst>
          </p:cNvPr>
          <p:cNvSpPr>
            <a:spLocks noChangeArrowheads="1"/>
          </p:cNvSpPr>
          <p:nvPr/>
        </p:nvSpPr>
        <p:spPr bwMode="auto">
          <a:xfrm flipH="1">
            <a:off x="6317038" y="3323135"/>
            <a:ext cx="1228725" cy="1196975"/>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7" name="Text Box 107">
            <a:extLst>
              <a:ext uri="{FF2B5EF4-FFF2-40B4-BE49-F238E27FC236}">
                <a16:creationId xmlns:a16="http://schemas.microsoft.com/office/drawing/2014/main" id="{809C5039-0A21-42BD-9ACE-6FE7C861700A}"/>
              </a:ext>
            </a:extLst>
          </p:cNvPr>
          <p:cNvSpPr txBox="1">
            <a:spLocks noChangeArrowheads="1"/>
          </p:cNvSpPr>
          <p:nvPr/>
        </p:nvSpPr>
        <p:spPr bwMode="auto">
          <a:xfrm>
            <a:off x="1157231" y="2141686"/>
            <a:ext cx="330517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GB" altLang="en-US" sz="1600" b="1" dirty="0">
                <a:solidFill>
                  <a:srgbClr val="0000FF"/>
                </a:solidFill>
              </a:rPr>
              <a:t>Between rolls and part rolls in opposite direction there must be no line.</a:t>
            </a:r>
          </a:p>
        </p:txBody>
      </p:sp>
      <p:sp>
        <p:nvSpPr>
          <p:cNvPr id="78" name="Oval 93">
            <a:extLst>
              <a:ext uri="{FF2B5EF4-FFF2-40B4-BE49-F238E27FC236}">
                <a16:creationId xmlns:a16="http://schemas.microsoft.com/office/drawing/2014/main" id="{4FC01A5E-55B2-4375-B498-556A01A75B68}"/>
              </a:ext>
            </a:extLst>
          </p:cNvPr>
          <p:cNvSpPr>
            <a:spLocks noChangeArrowheads="1"/>
          </p:cNvSpPr>
          <p:nvPr/>
        </p:nvSpPr>
        <p:spPr bwMode="auto">
          <a:xfrm flipH="1">
            <a:off x="6331880" y="1174490"/>
            <a:ext cx="1228725" cy="1196975"/>
          </a:xfrm>
          <a:prstGeom prst="ellipse">
            <a:avLst/>
          </a:prstGeom>
          <a:noFill/>
          <a:ln w="38100" cap="rnd">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9" name="Oval 101">
            <a:extLst>
              <a:ext uri="{FF2B5EF4-FFF2-40B4-BE49-F238E27FC236}">
                <a16:creationId xmlns:a16="http://schemas.microsoft.com/office/drawing/2014/main" id="{53EC7A8E-8E55-4303-A3A6-AEE81867EFC2}"/>
              </a:ext>
            </a:extLst>
          </p:cNvPr>
          <p:cNvSpPr>
            <a:spLocks noChangeArrowheads="1"/>
          </p:cNvSpPr>
          <p:nvPr/>
        </p:nvSpPr>
        <p:spPr bwMode="auto">
          <a:xfrm>
            <a:off x="7495822" y="1646817"/>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0" name="Oval 101">
            <a:extLst>
              <a:ext uri="{FF2B5EF4-FFF2-40B4-BE49-F238E27FC236}">
                <a16:creationId xmlns:a16="http://schemas.microsoft.com/office/drawing/2014/main" id="{A90C7149-787A-4F85-9050-9A0FC4464C89}"/>
              </a:ext>
            </a:extLst>
          </p:cNvPr>
          <p:cNvSpPr>
            <a:spLocks noChangeArrowheads="1"/>
          </p:cNvSpPr>
          <p:nvPr/>
        </p:nvSpPr>
        <p:spPr bwMode="auto">
          <a:xfrm>
            <a:off x="6900147" y="1069852"/>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1" name="Oval 101">
            <a:extLst>
              <a:ext uri="{FF2B5EF4-FFF2-40B4-BE49-F238E27FC236}">
                <a16:creationId xmlns:a16="http://schemas.microsoft.com/office/drawing/2014/main" id="{96E36E0A-4EA2-4BD8-8D63-A493992D16F9}"/>
              </a:ext>
            </a:extLst>
          </p:cNvPr>
          <p:cNvSpPr>
            <a:spLocks noChangeArrowheads="1"/>
          </p:cNvSpPr>
          <p:nvPr/>
        </p:nvSpPr>
        <p:spPr bwMode="auto">
          <a:xfrm>
            <a:off x="7517195" y="276643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82" name="Oval 101">
            <a:extLst>
              <a:ext uri="{FF2B5EF4-FFF2-40B4-BE49-F238E27FC236}">
                <a16:creationId xmlns:a16="http://schemas.microsoft.com/office/drawing/2014/main" id="{0DEE8884-5555-453D-B392-F0C64D055F14}"/>
              </a:ext>
            </a:extLst>
          </p:cNvPr>
          <p:cNvSpPr>
            <a:spLocks noChangeArrowheads="1"/>
          </p:cNvSpPr>
          <p:nvPr/>
        </p:nvSpPr>
        <p:spPr bwMode="auto">
          <a:xfrm>
            <a:off x="7504550" y="384597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579896757"/>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blinds(horizontal)">
                                      <p:cBhvr>
                                        <p:cTn id="7" dur="1000"/>
                                        <p:tgtEl>
                                          <p:spTgt spid="74"/>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blinds(horizontal)">
                                      <p:cBhvr>
                                        <p:cTn id="11" dur="1000"/>
                                        <p:tgtEl>
                                          <p:spTgt spid="75"/>
                                        </p:tgtEl>
                                      </p:cBhvr>
                                    </p:animEffect>
                                  </p:childTnLst>
                                </p:cTn>
                              </p:par>
                            </p:childTnLst>
                          </p:cTn>
                        </p:par>
                        <p:par>
                          <p:cTn id="12" fill="hold">
                            <p:stCondLst>
                              <p:cond delay="2000"/>
                            </p:stCondLst>
                            <p:childTnLst>
                              <p:par>
                                <p:cTn id="13" presetID="3" presetClass="entr" presetSubtype="10" fill="hold" nodeType="afterEffect">
                                  <p:stCondLst>
                                    <p:cond delay="0"/>
                                  </p:stCondLst>
                                  <p:childTnLst>
                                    <p:set>
                                      <p:cBhvr>
                                        <p:cTn id="14" dur="1" fill="hold">
                                          <p:stCondLst>
                                            <p:cond delay="0"/>
                                          </p:stCondLst>
                                        </p:cTn>
                                        <p:tgtEl>
                                          <p:spTgt spid="76"/>
                                        </p:tgtEl>
                                        <p:attrNameLst>
                                          <p:attrName>style.visibility</p:attrName>
                                        </p:attrNameLst>
                                      </p:cBhvr>
                                      <p:to>
                                        <p:strVal val="visible"/>
                                      </p:to>
                                    </p:set>
                                    <p:animEffect transition="in" filter="blinds(horizontal)">
                                      <p:cBhvr>
                                        <p:cTn id="15" dur="1000"/>
                                        <p:tgtEl>
                                          <p:spTgt spid="76"/>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77"/>
                                        </p:tgtEl>
                                        <p:attrNameLst>
                                          <p:attrName>style.visibility</p:attrName>
                                        </p:attrNameLst>
                                      </p:cBhvr>
                                      <p:to>
                                        <p:strVal val="visible"/>
                                      </p:to>
                                    </p:set>
                                    <p:animEffect transition="in" filter="blinds(horizontal)">
                                      <p:cBhvr>
                                        <p:cTn id="19" dur="1000"/>
                                        <p:tgtEl>
                                          <p:spTgt spid="77"/>
                                        </p:tgtEl>
                                      </p:cBhvr>
                                    </p:animEffect>
                                  </p:childTnLst>
                                </p:cTn>
                              </p:par>
                            </p:childTnLst>
                          </p:cTn>
                        </p:par>
                        <p:par>
                          <p:cTn id="20" fill="hold">
                            <p:stCondLst>
                              <p:cond delay="4000"/>
                            </p:stCondLst>
                            <p:childTnLst>
                              <p:par>
                                <p:cTn id="21" presetID="3" presetClass="entr" presetSubtype="10" fill="hold" nodeType="after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blinds(horizontal)">
                                      <p:cBhvr>
                                        <p:cTn id="23"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animBg="1" autoUpdateAnimBg="0"/>
      <p:bldP spid="77"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55">
            <a:extLst>
              <a:ext uri="{FF2B5EF4-FFF2-40B4-BE49-F238E27FC236}">
                <a16:creationId xmlns:a16="http://schemas.microsoft.com/office/drawing/2014/main" id="{4E98139D-1731-45F1-A795-308130AEB6A8}"/>
              </a:ext>
            </a:extLst>
          </p:cNvPr>
          <p:cNvSpPr txBox="1">
            <a:spLocks noChangeArrowheads="1"/>
          </p:cNvSpPr>
          <p:nvPr/>
        </p:nvSpPr>
        <p:spPr bwMode="auto">
          <a:xfrm>
            <a:off x="7986713" y="65278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F-25.15.01</a:t>
            </a:r>
            <a:endParaRPr lang="de-DE" altLang="de-DE" dirty="0"/>
          </a:p>
        </p:txBody>
      </p:sp>
      <p:sp>
        <p:nvSpPr>
          <p:cNvPr id="45059" name="Text Box 209">
            <a:extLst>
              <a:ext uri="{FF2B5EF4-FFF2-40B4-BE49-F238E27FC236}">
                <a16:creationId xmlns:a16="http://schemas.microsoft.com/office/drawing/2014/main" id="{C91AB116-6F4C-4FEC-9C91-D598DBDD3647}"/>
              </a:ext>
            </a:extLst>
          </p:cNvPr>
          <p:cNvSpPr txBox="1">
            <a:spLocks noChangeArrowheads="1"/>
          </p:cNvSpPr>
          <p:nvPr/>
        </p:nvSpPr>
        <p:spPr bwMode="auto">
          <a:xfrm>
            <a:off x="326851" y="5433751"/>
            <a:ext cx="8505826" cy="830997"/>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pull through a loop, perform a quarter roll integrated in the first ninety degrees of the loop, perform a snap roll at the bottom of the loop, perform a quarter roll integrated in last ninety degrees of the loop, exit inverted. </a:t>
            </a:r>
            <a:endParaRPr lang="de-DE" altLang="de-DE" sz="1600" b="1" dirty="0"/>
          </a:p>
        </p:txBody>
      </p:sp>
      <p:sp>
        <p:nvSpPr>
          <p:cNvPr id="45060" name="Rectangle 143">
            <a:extLst>
              <a:ext uri="{FF2B5EF4-FFF2-40B4-BE49-F238E27FC236}">
                <a16:creationId xmlns:a16="http://schemas.microsoft.com/office/drawing/2014/main" id="{A8DDC3A5-EE65-4B26-83CF-066713CC9AEC}"/>
              </a:ext>
            </a:extLst>
          </p:cNvPr>
          <p:cNvSpPr>
            <a:spLocks noChangeArrowheads="1"/>
          </p:cNvSpPr>
          <p:nvPr/>
        </p:nvSpPr>
        <p:spPr bwMode="auto">
          <a:xfrm>
            <a:off x="1666875" y="122308"/>
            <a:ext cx="713714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ea typeface="Times New Roman" panose="02020603050405020304" pitchFamily="18" charset="0"/>
                <a:cs typeface="Arial" panose="020B0604020202020204" pitchFamily="34" charset="0"/>
              </a:rPr>
              <a:t>F-25.15 </a:t>
            </a:r>
            <a:r>
              <a:rPr lang="en-US" sz="2000" b="1" dirty="0">
                <a:cs typeface="Arial" panose="020B0604020202020204" pitchFamily="34" charset="0"/>
              </a:rPr>
              <a:t>Avalanche (from top) with quarter roll integrated, </a:t>
            </a:r>
            <a:br>
              <a:rPr lang="en-US" sz="2000" b="1" dirty="0">
                <a:cs typeface="Arial" panose="020B0604020202020204" pitchFamily="34" charset="0"/>
              </a:rPr>
            </a:br>
            <a:r>
              <a:rPr lang="en-US" sz="2000" b="1" dirty="0">
                <a:cs typeface="Arial" panose="020B0604020202020204" pitchFamily="34" charset="0"/>
              </a:rPr>
              <a:t>	       snap roll, quarter roll integrated </a:t>
            </a:r>
            <a:endParaRPr lang="en-US" altLang="de-DE" sz="2000" b="1" dirty="0">
              <a:cs typeface="Arial" panose="020B0604020202020204" pitchFamily="34" charset="0"/>
            </a:endParaRPr>
          </a:p>
        </p:txBody>
      </p:sp>
      <p:sp>
        <p:nvSpPr>
          <p:cNvPr id="73" name="Oval 703">
            <a:extLst>
              <a:ext uri="{FF2B5EF4-FFF2-40B4-BE49-F238E27FC236}">
                <a16:creationId xmlns:a16="http://schemas.microsoft.com/office/drawing/2014/main" id="{AA9E08D0-B9E3-4976-A38D-09389788BB57}"/>
              </a:ext>
            </a:extLst>
          </p:cNvPr>
          <p:cNvSpPr>
            <a:spLocks noChangeArrowheads="1"/>
          </p:cNvSpPr>
          <p:nvPr/>
        </p:nvSpPr>
        <p:spPr bwMode="auto">
          <a:xfrm flipV="1">
            <a:off x="2916238" y="1158875"/>
            <a:ext cx="3148012" cy="3106738"/>
          </a:xfrm>
          <a:prstGeom prst="ellipse">
            <a:avLst/>
          </a:prstGeom>
          <a:noFill/>
          <a:ln w="9525" algn="ctr">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4" name="Line 702">
            <a:extLst>
              <a:ext uri="{FF2B5EF4-FFF2-40B4-BE49-F238E27FC236}">
                <a16:creationId xmlns:a16="http://schemas.microsoft.com/office/drawing/2014/main" id="{442A2384-BB70-4A47-8816-8CBF6B9EC311}"/>
              </a:ext>
            </a:extLst>
          </p:cNvPr>
          <p:cNvSpPr>
            <a:spLocks noChangeShapeType="1"/>
          </p:cNvSpPr>
          <p:nvPr/>
        </p:nvSpPr>
        <p:spPr bwMode="auto">
          <a:xfrm>
            <a:off x="2452688" y="1158875"/>
            <a:ext cx="39735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75" name="Oval 703">
            <a:extLst>
              <a:ext uri="{FF2B5EF4-FFF2-40B4-BE49-F238E27FC236}">
                <a16:creationId xmlns:a16="http://schemas.microsoft.com/office/drawing/2014/main" id="{46A40A91-1CC4-4932-977F-15D3C7DFF0DA}"/>
              </a:ext>
            </a:extLst>
          </p:cNvPr>
          <p:cNvSpPr>
            <a:spLocks noChangeArrowheads="1"/>
          </p:cNvSpPr>
          <p:nvPr/>
        </p:nvSpPr>
        <p:spPr bwMode="auto">
          <a:xfrm flipV="1">
            <a:off x="2916238" y="1158875"/>
            <a:ext cx="3148012" cy="3106738"/>
          </a:xfrm>
          <a:prstGeom prst="ellipse">
            <a:avLst/>
          </a:prstGeom>
          <a:noFill/>
          <a:ln w="12700" algn="ctr">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6" name="AutoShape 705">
            <a:extLst>
              <a:ext uri="{FF2B5EF4-FFF2-40B4-BE49-F238E27FC236}">
                <a16:creationId xmlns:a16="http://schemas.microsoft.com/office/drawing/2014/main" id="{98EF9F4F-F97F-47EC-ABBB-269B24773A64}"/>
              </a:ext>
            </a:extLst>
          </p:cNvPr>
          <p:cNvSpPr>
            <a:spLocks noChangeArrowheads="1"/>
          </p:cNvSpPr>
          <p:nvPr/>
        </p:nvSpPr>
        <p:spPr bwMode="auto">
          <a:xfrm rot="10800000">
            <a:off x="5425282" y="1079686"/>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0" name="AutoShape 732">
            <a:extLst>
              <a:ext uri="{FF2B5EF4-FFF2-40B4-BE49-F238E27FC236}">
                <a16:creationId xmlns:a16="http://schemas.microsoft.com/office/drawing/2014/main" id="{119CA3D0-0CA2-4F2B-9A50-C783AAA9AE0A}"/>
              </a:ext>
            </a:extLst>
          </p:cNvPr>
          <p:cNvSpPr>
            <a:spLocks noChangeArrowheads="1"/>
          </p:cNvSpPr>
          <p:nvPr/>
        </p:nvSpPr>
        <p:spPr bwMode="auto">
          <a:xfrm flipH="1">
            <a:off x="2123525" y="107764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91" name="Group 735">
            <a:extLst>
              <a:ext uri="{FF2B5EF4-FFF2-40B4-BE49-F238E27FC236}">
                <a16:creationId xmlns:a16="http://schemas.microsoft.com/office/drawing/2014/main" id="{357DA499-7900-4C21-A832-CB5FB30D9D0F}"/>
              </a:ext>
            </a:extLst>
          </p:cNvPr>
          <p:cNvGrpSpPr>
            <a:grpSpLocks/>
          </p:cNvGrpSpPr>
          <p:nvPr/>
        </p:nvGrpSpPr>
        <p:grpSpPr bwMode="auto">
          <a:xfrm rot="16200000" flipH="1" flipV="1">
            <a:off x="6155199" y="913537"/>
            <a:ext cx="311150" cy="490538"/>
            <a:chOff x="2820" y="264"/>
            <a:chExt cx="420" cy="1452"/>
          </a:xfrm>
        </p:grpSpPr>
        <p:sp>
          <p:nvSpPr>
            <p:cNvPr id="92" name="Line 736">
              <a:extLst>
                <a:ext uri="{FF2B5EF4-FFF2-40B4-BE49-F238E27FC236}">
                  <a16:creationId xmlns:a16="http://schemas.microsoft.com/office/drawing/2014/main" id="{99989C89-4CE3-4A82-8B1D-845B296C13B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3" name="Group 737">
              <a:extLst>
                <a:ext uri="{FF2B5EF4-FFF2-40B4-BE49-F238E27FC236}">
                  <a16:creationId xmlns:a16="http://schemas.microsoft.com/office/drawing/2014/main" id="{88B32E5E-D51F-4570-9C47-EF173A8F3584}"/>
                </a:ext>
              </a:extLst>
            </p:cNvPr>
            <p:cNvGrpSpPr>
              <a:grpSpLocks/>
            </p:cNvGrpSpPr>
            <p:nvPr/>
          </p:nvGrpSpPr>
          <p:grpSpPr bwMode="auto">
            <a:xfrm>
              <a:off x="2940" y="264"/>
              <a:ext cx="300" cy="1452"/>
              <a:chOff x="2940" y="264"/>
              <a:chExt cx="300" cy="1452"/>
            </a:xfrm>
          </p:grpSpPr>
          <p:grpSp>
            <p:nvGrpSpPr>
              <p:cNvPr id="94" name="Group 738">
                <a:extLst>
                  <a:ext uri="{FF2B5EF4-FFF2-40B4-BE49-F238E27FC236}">
                    <a16:creationId xmlns:a16="http://schemas.microsoft.com/office/drawing/2014/main" id="{E8815158-3754-4BCB-8436-810D301718F4}"/>
                  </a:ext>
                </a:extLst>
              </p:cNvPr>
              <p:cNvGrpSpPr>
                <a:grpSpLocks/>
              </p:cNvGrpSpPr>
              <p:nvPr/>
            </p:nvGrpSpPr>
            <p:grpSpPr bwMode="auto">
              <a:xfrm>
                <a:off x="2940" y="264"/>
                <a:ext cx="252" cy="1368"/>
                <a:chOff x="3024" y="732"/>
                <a:chExt cx="252" cy="1368"/>
              </a:xfrm>
            </p:grpSpPr>
            <p:grpSp>
              <p:nvGrpSpPr>
                <p:cNvPr id="97" name="Group 739">
                  <a:extLst>
                    <a:ext uri="{FF2B5EF4-FFF2-40B4-BE49-F238E27FC236}">
                      <a16:creationId xmlns:a16="http://schemas.microsoft.com/office/drawing/2014/main" id="{B23DE003-51A6-4CF7-8FD1-C221E93282B0}"/>
                    </a:ext>
                  </a:extLst>
                </p:cNvPr>
                <p:cNvGrpSpPr>
                  <a:grpSpLocks/>
                </p:cNvGrpSpPr>
                <p:nvPr/>
              </p:nvGrpSpPr>
              <p:grpSpPr bwMode="auto">
                <a:xfrm>
                  <a:off x="3024" y="732"/>
                  <a:ext cx="252" cy="1368"/>
                  <a:chOff x="3168" y="1008"/>
                  <a:chExt cx="484" cy="2448"/>
                </a:xfrm>
              </p:grpSpPr>
              <p:grpSp>
                <p:nvGrpSpPr>
                  <p:cNvPr id="99" name="Group 740">
                    <a:extLst>
                      <a:ext uri="{FF2B5EF4-FFF2-40B4-BE49-F238E27FC236}">
                        <a16:creationId xmlns:a16="http://schemas.microsoft.com/office/drawing/2014/main" id="{EA10CFD9-F063-4AAC-8BE1-4C68BA24E7C5}"/>
                      </a:ext>
                    </a:extLst>
                  </p:cNvPr>
                  <p:cNvGrpSpPr>
                    <a:grpSpLocks/>
                  </p:cNvGrpSpPr>
                  <p:nvPr/>
                </p:nvGrpSpPr>
                <p:grpSpPr bwMode="auto">
                  <a:xfrm>
                    <a:off x="3168" y="1008"/>
                    <a:ext cx="484" cy="2448"/>
                    <a:chOff x="2256" y="864"/>
                    <a:chExt cx="532" cy="2448"/>
                  </a:xfrm>
                </p:grpSpPr>
                <p:sp>
                  <p:nvSpPr>
                    <p:cNvPr id="102" name="Freeform 741">
                      <a:extLst>
                        <a:ext uri="{FF2B5EF4-FFF2-40B4-BE49-F238E27FC236}">
                          <a16:creationId xmlns:a16="http://schemas.microsoft.com/office/drawing/2014/main" id="{7A8185FD-A1A0-449C-9D16-B34462C1B15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3" name="Freeform 742">
                      <a:extLst>
                        <a:ext uri="{FF2B5EF4-FFF2-40B4-BE49-F238E27FC236}">
                          <a16:creationId xmlns:a16="http://schemas.microsoft.com/office/drawing/2014/main" id="{5F065720-AC29-442D-AAFF-02E990916D1D}"/>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00" name="Freeform 743">
                    <a:extLst>
                      <a:ext uri="{FF2B5EF4-FFF2-40B4-BE49-F238E27FC236}">
                        <a16:creationId xmlns:a16="http://schemas.microsoft.com/office/drawing/2014/main" id="{6ED0066C-E621-44A8-A21F-16B1D07B4369}"/>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1" name="Freeform 744">
                    <a:extLst>
                      <a:ext uri="{FF2B5EF4-FFF2-40B4-BE49-F238E27FC236}">
                        <a16:creationId xmlns:a16="http://schemas.microsoft.com/office/drawing/2014/main" id="{FF160FC5-CF83-4BA2-8DA7-6E6403ABC4C0}"/>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8" name="Line 745">
                  <a:extLst>
                    <a:ext uri="{FF2B5EF4-FFF2-40B4-BE49-F238E27FC236}">
                      <a16:creationId xmlns:a16="http://schemas.microsoft.com/office/drawing/2014/main" id="{A2404CE9-A0D6-4C1A-A2F5-B3951B154607}"/>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5" name="AutoShape 746">
                <a:extLst>
                  <a:ext uri="{FF2B5EF4-FFF2-40B4-BE49-F238E27FC236}">
                    <a16:creationId xmlns:a16="http://schemas.microsoft.com/office/drawing/2014/main" id="{96659E7E-F4FA-4C89-ABA8-116C8A0EECA2}"/>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6" name="Line 747">
                <a:extLst>
                  <a:ext uri="{FF2B5EF4-FFF2-40B4-BE49-F238E27FC236}">
                    <a16:creationId xmlns:a16="http://schemas.microsoft.com/office/drawing/2014/main" id="{7FA09220-BADF-41BB-8287-594EF3DAC57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04" name="Group 748">
            <a:extLst>
              <a:ext uri="{FF2B5EF4-FFF2-40B4-BE49-F238E27FC236}">
                <a16:creationId xmlns:a16="http://schemas.microsoft.com/office/drawing/2014/main" id="{30483E14-4F2F-492F-BD4E-D17A7077A288}"/>
              </a:ext>
            </a:extLst>
          </p:cNvPr>
          <p:cNvGrpSpPr>
            <a:grpSpLocks/>
          </p:cNvGrpSpPr>
          <p:nvPr/>
        </p:nvGrpSpPr>
        <p:grpSpPr bwMode="auto">
          <a:xfrm rot="16028488" flipH="1" flipV="1">
            <a:off x="4290566" y="910405"/>
            <a:ext cx="311150" cy="490538"/>
            <a:chOff x="2820" y="264"/>
            <a:chExt cx="420" cy="1452"/>
          </a:xfrm>
        </p:grpSpPr>
        <p:sp>
          <p:nvSpPr>
            <p:cNvPr id="105" name="Line 749">
              <a:extLst>
                <a:ext uri="{FF2B5EF4-FFF2-40B4-BE49-F238E27FC236}">
                  <a16:creationId xmlns:a16="http://schemas.microsoft.com/office/drawing/2014/main" id="{93D5EA9F-B6FC-4686-A675-57E10E76461E}"/>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06" name="Group 750">
              <a:extLst>
                <a:ext uri="{FF2B5EF4-FFF2-40B4-BE49-F238E27FC236}">
                  <a16:creationId xmlns:a16="http://schemas.microsoft.com/office/drawing/2014/main" id="{BE1A3BFD-AB20-47C9-AA0E-447CA683E9B5}"/>
                </a:ext>
              </a:extLst>
            </p:cNvPr>
            <p:cNvGrpSpPr>
              <a:grpSpLocks/>
            </p:cNvGrpSpPr>
            <p:nvPr/>
          </p:nvGrpSpPr>
          <p:grpSpPr bwMode="auto">
            <a:xfrm>
              <a:off x="2940" y="264"/>
              <a:ext cx="300" cy="1452"/>
              <a:chOff x="2940" y="264"/>
              <a:chExt cx="300" cy="1452"/>
            </a:xfrm>
          </p:grpSpPr>
          <p:grpSp>
            <p:nvGrpSpPr>
              <p:cNvPr id="107" name="Group 751">
                <a:extLst>
                  <a:ext uri="{FF2B5EF4-FFF2-40B4-BE49-F238E27FC236}">
                    <a16:creationId xmlns:a16="http://schemas.microsoft.com/office/drawing/2014/main" id="{B4376FC0-D920-4CF0-847A-680D96C31AB8}"/>
                  </a:ext>
                </a:extLst>
              </p:cNvPr>
              <p:cNvGrpSpPr>
                <a:grpSpLocks/>
              </p:cNvGrpSpPr>
              <p:nvPr/>
            </p:nvGrpSpPr>
            <p:grpSpPr bwMode="auto">
              <a:xfrm>
                <a:off x="2940" y="264"/>
                <a:ext cx="252" cy="1368"/>
                <a:chOff x="3024" y="732"/>
                <a:chExt cx="252" cy="1368"/>
              </a:xfrm>
            </p:grpSpPr>
            <p:grpSp>
              <p:nvGrpSpPr>
                <p:cNvPr id="110" name="Group 752">
                  <a:extLst>
                    <a:ext uri="{FF2B5EF4-FFF2-40B4-BE49-F238E27FC236}">
                      <a16:creationId xmlns:a16="http://schemas.microsoft.com/office/drawing/2014/main" id="{7211839E-F599-49D9-A94B-DDCD615D42EF}"/>
                    </a:ext>
                  </a:extLst>
                </p:cNvPr>
                <p:cNvGrpSpPr>
                  <a:grpSpLocks/>
                </p:cNvGrpSpPr>
                <p:nvPr/>
              </p:nvGrpSpPr>
              <p:grpSpPr bwMode="auto">
                <a:xfrm>
                  <a:off x="3024" y="732"/>
                  <a:ext cx="252" cy="1368"/>
                  <a:chOff x="3168" y="1008"/>
                  <a:chExt cx="484" cy="2448"/>
                </a:xfrm>
              </p:grpSpPr>
              <p:grpSp>
                <p:nvGrpSpPr>
                  <p:cNvPr id="112" name="Group 753">
                    <a:extLst>
                      <a:ext uri="{FF2B5EF4-FFF2-40B4-BE49-F238E27FC236}">
                        <a16:creationId xmlns:a16="http://schemas.microsoft.com/office/drawing/2014/main" id="{CA39E032-9D79-4B30-82A9-780BAB6E18E7}"/>
                      </a:ext>
                    </a:extLst>
                  </p:cNvPr>
                  <p:cNvGrpSpPr>
                    <a:grpSpLocks/>
                  </p:cNvGrpSpPr>
                  <p:nvPr/>
                </p:nvGrpSpPr>
                <p:grpSpPr bwMode="auto">
                  <a:xfrm>
                    <a:off x="3168" y="1008"/>
                    <a:ext cx="484" cy="2448"/>
                    <a:chOff x="2256" y="864"/>
                    <a:chExt cx="532" cy="2448"/>
                  </a:xfrm>
                </p:grpSpPr>
                <p:sp>
                  <p:nvSpPr>
                    <p:cNvPr id="115" name="Freeform 754">
                      <a:extLst>
                        <a:ext uri="{FF2B5EF4-FFF2-40B4-BE49-F238E27FC236}">
                          <a16:creationId xmlns:a16="http://schemas.microsoft.com/office/drawing/2014/main" id="{0ADAAA5C-0212-462F-B868-02188C8DD93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16" name="Freeform 755">
                      <a:extLst>
                        <a:ext uri="{FF2B5EF4-FFF2-40B4-BE49-F238E27FC236}">
                          <a16:creationId xmlns:a16="http://schemas.microsoft.com/office/drawing/2014/main" id="{9BA53F00-CF89-4032-AE57-C7C79F408723}"/>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13" name="Freeform 756">
                    <a:extLst>
                      <a:ext uri="{FF2B5EF4-FFF2-40B4-BE49-F238E27FC236}">
                        <a16:creationId xmlns:a16="http://schemas.microsoft.com/office/drawing/2014/main" id="{DBD2F0E7-B9AD-4E26-B5A8-EB0786100545}"/>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14" name="Freeform 757">
                    <a:extLst>
                      <a:ext uri="{FF2B5EF4-FFF2-40B4-BE49-F238E27FC236}">
                        <a16:creationId xmlns:a16="http://schemas.microsoft.com/office/drawing/2014/main" id="{0F160671-E635-4FC6-A371-5218222F0B5E}"/>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1" name="Line 758">
                  <a:extLst>
                    <a:ext uri="{FF2B5EF4-FFF2-40B4-BE49-F238E27FC236}">
                      <a16:creationId xmlns:a16="http://schemas.microsoft.com/office/drawing/2014/main" id="{41944D8E-7C7C-4A0A-BA0D-41942CBC347F}"/>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8" name="AutoShape 759">
                <a:extLst>
                  <a:ext uri="{FF2B5EF4-FFF2-40B4-BE49-F238E27FC236}">
                    <a16:creationId xmlns:a16="http://schemas.microsoft.com/office/drawing/2014/main" id="{EA5D9A59-FFA2-4E54-88FD-1FE3DF3F9B3E}"/>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9" name="Line 760">
                <a:extLst>
                  <a:ext uri="{FF2B5EF4-FFF2-40B4-BE49-F238E27FC236}">
                    <a16:creationId xmlns:a16="http://schemas.microsoft.com/office/drawing/2014/main" id="{FDD734FC-40F8-4219-AD3D-8044EC10AEA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cxnSp>
        <p:nvCxnSpPr>
          <p:cNvPr id="117" name="Gerader Verbinder 7">
            <a:extLst>
              <a:ext uri="{FF2B5EF4-FFF2-40B4-BE49-F238E27FC236}">
                <a16:creationId xmlns:a16="http://schemas.microsoft.com/office/drawing/2014/main" id="{1E0FB207-9C03-45E2-98E8-2388E75F39EF}"/>
              </a:ext>
            </a:extLst>
          </p:cNvPr>
          <p:cNvCxnSpPr>
            <a:cxnSpLocks noChangeShapeType="1"/>
          </p:cNvCxnSpPr>
          <p:nvPr/>
        </p:nvCxnSpPr>
        <p:spPr bwMode="auto">
          <a:xfrm>
            <a:off x="4456113" y="1035050"/>
            <a:ext cx="0" cy="234950"/>
          </a:xfrm>
          <a:prstGeom prst="line">
            <a:avLst/>
          </a:prstGeom>
          <a:noFill/>
          <a:ln w="1587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9" name="Group 719">
            <a:extLst>
              <a:ext uri="{FF2B5EF4-FFF2-40B4-BE49-F238E27FC236}">
                <a16:creationId xmlns:a16="http://schemas.microsoft.com/office/drawing/2014/main" id="{E0A17356-4A80-4061-8FA1-4D757368A2BA}"/>
              </a:ext>
            </a:extLst>
          </p:cNvPr>
          <p:cNvGrpSpPr>
            <a:grpSpLocks/>
          </p:cNvGrpSpPr>
          <p:nvPr/>
        </p:nvGrpSpPr>
        <p:grpSpPr bwMode="auto">
          <a:xfrm rot="16044406" flipH="1" flipV="1">
            <a:off x="2885072" y="885143"/>
            <a:ext cx="311150" cy="490538"/>
            <a:chOff x="2820" y="264"/>
            <a:chExt cx="420" cy="1452"/>
          </a:xfrm>
        </p:grpSpPr>
        <p:sp>
          <p:nvSpPr>
            <p:cNvPr id="120" name="Line 720">
              <a:extLst>
                <a:ext uri="{FF2B5EF4-FFF2-40B4-BE49-F238E27FC236}">
                  <a16:creationId xmlns:a16="http://schemas.microsoft.com/office/drawing/2014/main" id="{0A3CA6AE-F42B-46FF-9807-FC15AD3C065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1" name="Group 721">
              <a:extLst>
                <a:ext uri="{FF2B5EF4-FFF2-40B4-BE49-F238E27FC236}">
                  <a16:creationId xmlns:a16="http://schemas.microsoft.com/office/drawing/2014/main" id="{8F0810B6-9DF3-452B-96DF-7F24FA862316}"/>
                </a:ext>
              </a:extLst>
            </p:cNvPr>
            <p:cNvGrpSpPr>
              <a:grpSpLocks/>
            </p:cNvGrpSpPr>
            <p:nvPr/>
          </p:nvGrpSpPr>
          <p:grpSpPr bwMode="auto">
            <a:xfrm>
              <a:off x="2940" y="264"/>
              <a:ext cx="300" cy="1452"/>
              <a:chOff x="2940" y="264"/>
              <a:chExt cx="300" cy="1452"/>
            </a:xfrm>
          </p:grpSpPr>
          <p:grpSp>
            <p:nvGrpSpPr>
              <p:cNvPr id="122" name="Group 722">
                <a:extLst>
                  <a:ext uri="{FF2B5EF4-FFF2-40B4-BE49-F238E27FC236}">
                    <a16:creationId xmlns:a16="http://schemas.microsoft.com/office/drawing/2014/main" id="{77428FC7-B17E-4F1E-B4F8-8E4D24DA18C9}"/>
                  </a:ext>
                </a:extLst>
              </p:cNvPr>
              <p:cNvGrpSpPr>
                <a:grpSpLocks/>
              </p:cNvGrpSpPr>
              <p:nvPr/>
            </p:nvGrpSpPr>
            <p:grpSpPr bwMode="auto">
              <a:xfrm>
                <a:off x="2940" y="264"/>
                <a:ext cx="252" cy="1368"/>
                <a:chOff x="3024" y="732"/>
                <a:chExt cx="252" cy="1368"/>
              </a:xfrm>
            </p:grpSpPr>
            <p:grpSp>
              <p:nvGrpSpPr>
                <p:cNvPr id="125" name="Group 723">
                  <a:extLst>
                    <a:ext uri="{FF2B5EF4-FFF2-40B4-BE49-F238E27FC236}">
                      <a16:creationId xmlns:a16="http://schemas.microsoft.com/office/drawing/2014/main" id="{681E8771-EB4A-4B98-AC78-3913040CCE6F}"/>
                    </a:ext>
                  </a:extLst>
                </p:cNvPr>
                <p:cNvGrpSpPr>
                  <a:grpSpLocks/>
                </p:cNvGrpSpPr>
                <p:nvPr/>
              </p:nvGrpSpPr>
              <p:grpSpPr bwMode="auto">
                <a:xfrm>
                  <a:off x="3024" y="732"/>
                  <a:ext cx="252" cy="1368"/>
                  <a:chOff x="3168" y="1008"/>
                  <a:chExt cx="484" cy="2448"/>
                </a:xfrm>
              </p:grpSpPr>
              <p:grpSp>
                <p:nvGrpSpPr>
                  <p:cNvPr id="127" name="Group 724">
                    <a:extLst>
                      <a:ext uri="{FF2B5EF4-FFF2-40B4-BE49-F238E27FC236}">
                        <a16:creationId xmlns:a16="http://schemas.microsoft.com/office/drawing/2014/main" id="{7DF4ADFE-A3B1-4250-B07F-027E5303057B}"/>
                      </a:ext>
                    </a:extLst>
                  </p:cNvPr>
                  <p:cNvGrpSpPr>
                    <a:grpSpLocks/>
                  </p:cNvGrpSpPr>
                  <p:nvPr/>
                </p:nvGrpSpPr>
                <p:grpSpPr bwMode="auto">
                  <a:xfrm>
                    <a:off x="3168" y="1008"/>
                    <a:ext cx="484" cy="2448"/>
                    <a:chOff x="2256" y="864"/>
                    <a:chExt cx="532" cy="2448"/>
                  </a:xfrm>
                </p:grpSpPr>
                <p:sp>
                  <p:nvSpPr>
                    <p:cNvPr id="130" name="Freeform 725">
                      <a:extLst>
                        <a:ext uri="{FF2B5EF4-FFF2-40B4-BE49-F238E27FC236}">
                          <a16:creationId xmlns:a16="http://schemas.microsoft.com/office/drawing/2014/main" id="{02CC9CFE-0D1C-49F6-9932-377113177AD5}"/>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1" name="Freeform 726">
                      <a:extLst>
                        <a:ext uri="{FF2B5EF4-FFF2-40B4-BE49-F238E27FC236}">
                          <a16:creationId xmlns:a16="http://schemas.microsoft.com/office/drawing/2014/main" id="{FD165657-41E3-4D26-9D67-DB55AA46BE41}"/>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28" name="Freeform 727">
                    <a:extLst>
                      <a:ext uri="{FF2B5EF4-FFF2-40B4-BE49-F238E27FC236}">
                        <a16:creationId xmlns:a16="http://schemas.microsoft.com/office/drawing/2014/main" id="{CB519F18-FDE8-44C5-9F8D-9ABA565FF01D}"/>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29" name="Freeform 728">
                    <a:extLst>
                      <a:ext uri="{FF2B5EF4-FFF2-40B4-BE49-F238E27FC236}">
                        <a16:creationId xmlns:a16="http://schemas.microsoft.com/office/drawing/2014/main" id="{C191E21F-7DD8-4F94-AE9A-AF87126A597B}"/>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26" name="Line 729">
                  <a:extLst>
                    <a:ext uri="{FF2B5EF4-FFF2-40B4-BE49-F238E27FC236}">
                      <a16:creationId xmlns:a16="http://schemas.microsoft.com/office/drawing/2014/main" id="{2AC5C1EE-BD63-4182-B9F5-E43B06EDA80F}"/>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3" name="AutoShape 730">
                <a:extLst>
                  <a:ext uri="{FF2B5EF4-FFF2-40B4-BE49-F238E27FC236}">
                    <a16:creationId xmlns:a16="http://schemas.microsoft.com/office/drawing/2014/main" id="{7B733969-325D-4481-99FF-9FF9D6CD637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4" name="Line 731">
                <a:extLst>
                  <a:ext uri="{FF2B5EF4-FFF2-40B4-BE49-F238E27FC236}">
                    <a16:creationId xmlns:a16="http://schemas.microsoft.com/office/drawing/2014/main" id="{7054187D-819E-409B-91DF-69A7C05AF7D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32" name="Group 498">
            <a:extLst>
              <a:ext uri="{FF2B5EF4-FFF2-40B4-BE49-F238E27FC236}">
                <a16:creationId xmlns:a16="http://schemas.microsoft.com/office/drawing/2014/main" id="{7EA24264-6959-4454-AF4F-3AB9F0CBEDBE}"/>
              </a:ext>
            </a:extLst>
          </p:cNvPr>
          <p:cNvGrpSpPr>
            <a:grpSpLocks/>
          </p:cNvGrpSpPr>
          <p:nvPr/>
        </p:nvGrpSpPr>
        <p:grpSpPr bwMode="auto">
          <a:xfrm rot="16200000" flipH="1" flipV="1">
            <a:off x="5230839" y="1469438"/>
            <a:ext cx="700087" cy="320675"/>
            <a:chOff x="4875" y="7237"/>
            <a:chExt cx="4230" cy="1883"/>
          </a:xfrm>
        </p:grpSpPr>
        <p:sp>
          <p:nvSpPr>
            <p:cNvPr id="133" name="Arc 499">
              <a:extLst>
                <a:ext uri="{FF2B5EF4-FFF2-40B4-BE49-F238E27FC236}">
                  <a16:creationId xmlns:a16="http://schemas.microsoft.com/office/drawing/2014/main" id="{4068FF3C-5F7E-4999-9E35-2BC070284EB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4" name="AutoShape 500">
              <a:extLst>
                <a:ext uri="{FF2B5EF4-FFF2-40B4-BE49-F238E27FC236}">
                  <a16:creationId xmlns:a16="http://schemas.microsoft.com/office/drawing/2014/main" id="{41629E7B-366A-4451-962D-FD453E97E6CF}"/>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
        <p:nvSpPr>
          <p:cNvPr id="135" name="Text Box 522">
            <a:extLst>
              <a:ext uri="{FF2B5EF4-FFF2-40B4-BE49-F238E27FC236}">
                <a16:creationId xmlns:a16="http://schemas.microsoft.com/office/drawing/2014/main" id="{B9042CAC-731F-4F3B-8B2C-736DD174E7E7}"/>
              </a:ext>
            </a:extLst>
          </p:cNvPr>
          <p:cNvSpPr txBox="1">
            <a:spLocks noChangeArrowheads="1"/>
          </p:cNvSpPr>
          <p:nvPr/>
        </p:nvSpPr>
        <p:spPr bwMode="auto">
          <a:xfrm flipH="1">
            <a:off x="6186488" y="1555750"/>
            <a:ext cx="18494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 </a:t>
            </a:r>
            <a:r>
              <a:rPr lang="de-DE" altLang="de-DE" sz="1600" b="1" dirty="0" err="1"/>
              <a:t>integrated</a:t>
            </a:r>
            <a:endParaRPr lang="de-DE" altLang="de-DE" sz="1600" b="1" dirty="0"/>
          </a:p>
        </p:txBody>
      </p:sp>
      <p:grpSp>
        <p:nvGrpSpPr>
          <p:cNvPr id="137" name="Group 498">
            <a:extLst>
              <a:ext uri="{FF2B5EF4-FFF2-40B4-BE49-F238E27FC236}">
                <a16:creationId xmlns:a16="http://schemas.microsoft.com/office/drawing/2014/main" id="{3203DC9F-DCB0-4684-ADE9-07C17D0DBB2D}"/>
              </a:ext>
            </a:extLst>
          </p:cNvPr>
          <p:cNvGrpSpPr>
            <a:grpSpLocks/>
          </p:cNvGrpSpPr>
          <p:nvPr/>
        </p:nvGrpSpPr>
        <p:grpSpPr bwMode="auto">
          <a:xfrm flipH="1" flipV="1">
            <a:off x="3098800" y="1387534"/>
            <a:ext cx="700087" cy="320675"/>
            <a:chOff x="4875" y="7237"/>
            <a:chExt cx="4230" cy="1883"/>
          </a:xfrm>
        </p:grpSpPr>
        <p:sp>
          <p:nvSpPr>
            <p:cNvPr id="138" name="Arc 499">
              <a:extLst>
                <a:ext uri="{FF2B5EF4-FFF2-40B4-BE49-F238E27FC236}">
                  <a16:creationId xmlns:a16="http://schemas.microsoft.com/office/drawing/2014/main" id="{CE4973E6-B716-4B21-AF20-A3F7B4A25A9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9" name="AutoShape 500">
              <a:extLst>
                <a:ext uri="{FF2B5EF4-FFF2-40B4-BE49-F238E27FC236}">
                  <a16:creationId xmlns:a16="http://schemas.microsoft.com/office/drawing/2014/main" id="{22F89267-A969-4994-A24B-654BF726231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
        <p:nvSpPr>
          <p:cNvPr id="140" name="Text Box 522">
            <a:extLst>
              <a:ext uri="{FF2B5EF4-FFF2-40B4-BE49-F238E27FC236}">
                <a16:creationId xmlns:a16="http://schemas.microsoft.com/office/drawing/2014/main" id="{E94B6999-97B0-467D-9816-12F699ED3A76}"/>
              </a:ext>
            </a:extLst>
          </p:cNvPr>
          <p:cNvSpPr txBox="1">
            <a:spLocks noChangeArrowheads="1"/>
          </p:cNvSpPr>
          <p:nvPr/>
        </p:nvSpPr>
        <p:spPr bwMode="auto">
          <a:xfrm flipH="1">
            <a:off x="1262063" y="1473200"/>
            <a:ext cx="18494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 </a:t>
            </a:r>
            <a:r>
              <a:rPr lang="de-DE" altLang="de-DE" sz="1600" b="1" dirty="0" err="1"/>
              <a:t>integrated</a:t>
            </a:r>
            <a:endParaRPr lang="de-DE" altLang="de-DE" sz="1600" b="1" dirty="0"/>
          </a:p>
        </p:txBody>
      </p:sp>
      <p:grpSp>
        <p:nvGrpSpPr>
          <p:cNvPr id="141" name="Group 43">
            <a:extLst>
              <a:ext uri="{FF2B5EF4-FFF2-40B4-BE49-F238E27FC236}">
                <a16:creationId xmlns:a16="http://schemas.microsoft.com/office/drawing/2014/main" id="{6CAA022D-AA2C-4053-B4CB-C155106C76AB}"/>
              </a:ext>
            </a:extLst>
          </p:cNvPr>
          <p:cNvGrpSpPr>
            <a:grpSpLocks/>
          </p:cNvGrpSpPr>
          <p:nvPr/>
        </p:nvGrpSpPr>
        <p:grpSpPr bwMode="auto">
          <a:xfrm rot="10800000">
            <a:off x="4383088" y="4141788"/>
            <a:ext cx="365125" cy="246062"/>
            <a:chOff x="4369" y="894"/>
            <a:chExt cx="230" cy="155"/>
          </a:xfrm>
        </p:grpSpPr>
        <p:sp>
          <p:nvSpPr>
            <p:cNvPr id="142" name="AutoShape 44">
              <a:extLst>
                <a:ext uri="{FF2B5EF4-FFF2-40B4-BE49-F238E27FC236}">
                  <a16:creationId xmlns:a16="http://schemas.microsoft.com/office/drawing/2014/main" id="{FBB6DF3F-63EE-4901-A9F1-733CC13D99FB}"/>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3" name="Line 45">
              <a:extLst>
                <a:ext uri="{FF2B5EF4-FFF2-40B4-BE49-F238E27FC236}">
                  <a16:creationId xmlns:a16="http://schemas.microsoft.com/office/drawing/2014/main" id="{2D18025E-9660-4FAA-9550-DF96C7BD9D20}"/>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144" name="Text Box 1174">
            <a:extLst>
              <a:ext uri="{FF2B5EF4-FFF2-40B4-BE49-F238E27FC236}">
                <a16:creationId xmlns:a16="http://schemas.microsoft.com/office/drawing/2014/main" id="{720FD5C8-53BA-440F-AEE0-E00BCE8341BE}"/>
              </a:ext>
            </a:extLst>
          </p:cNvPr>
          <p:cNvSpPr txBox="1">
            <a:spLocks noChangeArrowheads="1"/>
          </p:cNvSpPr>
          <p:nvPr/>
        </p:nvSpPr>
        <p:spPr bwMode="auto">
          <a:xfrm flipH="1">
            <a:off x="4198938" y="3641725"/>
            <a:ext cx="1333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a:t>(      )</a:t>
            </a:r>
          </a:p>
        </p:txBody>
      </p:sp>
      <p:grpSp>
        <p:nvGrpSpPr>
          <p:cNvPr id="145" name="Group 43">
            <a:extLst>
              <a:ext uri="{FF2B5EF4-FFF2-40B4-BE49-F238E27FC236}">
                <a16:creationId xmlns:a16="http://schemas.microsoft.com/office/drawing/2014/main" id="{86C8855D-0D85-4562-9A5E-CCFDF70EA4A8}"/>
              </a:ext>
            </a:extLst>
          </p:cNvPr>
          <p:cNvGrpSpPr>
            <a:grpSpLocks/>
          </p:cNvGrpSpPr>
          <p:nvPr/>
        </p:nvGrpSpPr>
        <p:grpSpPr bwMode="auto">
          <a:xfrm rot="10800000">
            <a:off x="4389437" y="3792678"/>
            <a:ext cx="365125" cy="246063"/>
            <a:chOff x="4369" y="894"/>
            <a:chExt cx="230" cy="155"/>
          </a:xfrm>
          <a:solidFill>
            <a:schemeClr val="bg1"/>
          </a:solidFill>
        </p:grpSpPr>
        <p:sp>
          <p:nvSpPr>
            <p:cNvPr id="146" name="AutoShape 44">
              <a:extLst>
                <a:ext uri="{FF2B5EF4-FFF2-40B4-BE49-F238E27FC236}">
                  <a16:creationId xmlns:a16="http://schemas.microsoft.com/office/drawing/2014/main" id="{DF32C19F-CB02-485C-A9FA-7AB3DC468F33}"/>
                </a:ext>
              </a:extLst>
            </p:cNvPr>
            <p:cNvSpPr>
              <a:spLocks noChangeArrowheads="1"/>
            </p:cNvSpPr>
            <p:nvPr/>
          </p:nvSpPr>
          <p:spPr bwMode="auto">
            <a:xfrm>
              <a:off x="4384" y="894"/>
              <a:ext cx="215" cy="155"/>
            </a:xfrm>
            <a:prstGeom prst="triangle">
              <a:avLst>
                <a:gd name="adj" fmla="val 50000"/>
              </a:avLst>
            </a:prstGeom>
            <a:grp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defRPr/>
              </a:pPr>
              <a:endParaRPr lang="de-DE" altLang="de-DE"/>
            </a:p>
          </p:txBody>
        </p:sp>
        <p:sp>
          <p:nvSpPr>
            <p:cNvPr id="147" name="Line 45">
              <a:extLst>
                <a:ext uri="{FF2B5EF4-FFF2-40B4-BE49-F238E27FC236}">
                  <a16:creationId xmlns:a16="http://schemas.microsoft.com/office/drawing/2014/main" id="{378ABCB9-28B2-4056-AF86-D2999F7D10E1}"/>
                </a:ext>
              </a:extLst>
            </p:cNvPr>
            <p:cNvSpPr>
              <a:spLocks noChangeShapeType="1"/>
            </p:cNvSpPr>
            <p:nvPr/>
          </p:nvSpPr>
          <p:spPr bwMode="auto">
            <a:xfrm>
              <a:off x="4369" y="902"/>
              <a:ext cx="120" cy="0"/>
            </a:xfrm>
            <a:prstGeom prst="line">
              <a:avLst/>
            </a:prstGeom>
            <a:gr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pPr>
                <a:defRPr/>
              </a:pPr>
              <a:endParaRPr lang="de-DE"/>
            </a:p>
          </p:txBody>
        </p:sp>
      </p:grpSp>
      <p:pic>
        <p:nvPicPr>
          <p:cNvPr id="148" name="Picture 465" descr="messerflugflieger2">
            <a:extLst>
              <a:ext uri="{FF2B5EF4-FFF2-40B4-BE49-F238E27FC236}">
                <a16:creationId xmlns:a16="http://schemas.microsoft.com/office/drawing/2014/main" id="{EC83B261-5B1F-4EE4-8D80-927991BCC3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2254609" y="1994504"/>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9" name="Picture 465" descr="messerflugflieger2">
            <a:extLst>
              <a:ext uri="{FF2B5EF4-FFF2-40B4-BE49-F238E27FC236}">
                <a16:creationId xmlns:a16="http://schemas.microsoft.com/office/drawing/2014/main" id="{64FAA509-08B4-4CC0-8C09-067A9F7AA3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62600" y="2129927"/>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18" name="Gerader Verbinder 96">
            <a:extLst>
              <a:ext uri="{FF2B5EF4-FFF2-40B4-BE49-F238E27FC236}">
                <a16:creationId xmlns:a16="http://schemas.microsoft.com/office/drawing/2014/main" id="{113E24D8-D4CE-46CE-B47B-B591FD995D62}"/>
              </a:ext>
            </a:extLst>
          </p:cNvPr>
          <p:cNvCxnSpPr>
            <a:cxnSpLocks/>
          </p:cNvCxnSpPr>
          <p:nvPr/>
        </p:nvCxnSpPr>
        <p:spPr bwMode="auto">
          <a:xfrm>
            <a:off x="5895975" y="2749550"/>
            <a:ext cx="349250" cy="0"/>
          </a:xfrm>
          <a:prstGeom prst="line">
            <a:avLst/>
          </a:prstGeom>
          <a:noFill/>
          <a:ln w="1587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Gerader Verbinder 96">
            <a:extLst>
              <a:ext uri="{FF2B5EF4-FFF2-40B4-BE49-F238E27FC236}">
                <a16:creationId xmlns:a16="http://schemas.microsoft.com/office/drawing/2014/main" id="{AEC604FC-1422-4C95-BD94-4D3D3024BD18}"/>
              </a:ext>
            </a:extLst>
          </p:cNvPr>
          <p:cNvCxnSpPr>
            <a:cxnSpLocks/>
          </p:cNvCxnSpPr>
          <p:nvPr/>
        </p:nvCxnSpPr>
        <p:spPr bwMode="auto">
          <a:xfrm>
            <a:off x="2749550" y="2698750"/>
            <a:ext cx="349250" cy="0"/>
          </a:xfrm>
          <a:prstGeom prst="line">
            <a:avLst/>
          </a:prstGeom>
          <a:noFill/>
          <a:ln w="1587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4" name="Picture 465" descr="messerflugflieger2">
            <a:extLst>
              <a:ext uri="{FF2B5EF4-FFF2-40B4-BE49-F238E27FC236}">
                <a16:creationId xmlns:a16="http://schemas.microsoft.com/office/drawing/2014/main" id="{E874BA2C-8199-45C2-BADD-70BEA2933E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7634040">
            <a:off x="2824242" y="3208415"/>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5" name="Picture 465" descr="messerflugflieger2">
            <a:extLst>
              <a:ext uri="{FF2B5EF4-FFF2-40B4-BE49-F238E27FC236}">
                <a16:creationId xmlns:a16="http://schemas.microsoft.com/office/drawing/2014/main" id="{D731B04A-68D6-4D06-AC57-85D88B05E9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652413">
            <a:off x="5042208" y="3167394"/>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35"/>
                                        </p:tgtEl>
                                        <p:attrNameLst>
                                          <p:attrName>style.visibility</p:attrName>
                                        </p:attrNameLst>
                                      </p:cBhvr>
                                      <p:to>
                                        <p:strVal val="visible"/>
                                      </p:to>
                                    </p:set>
                                    <p:animEffect transition="in" filter="blinds(horizontal)">
                                      <p:cBhvr>
                                        <p:cTn id="7" dur="1000"/>
                                        <p:tgtEl>
                                          <p:spTgt spid="135"/>
                                        </p:tgtEl>
                                      </p:cBhvr>
                                    </p:animEffect>
                                  </p:childTnLst>
                                </p:cTn>
                              </p:par>
                            </p:childTnLst>
                          </p:cTn>
                        </p:par>
                        <p:par>
                          <p:cTn id="8" fill="hold">
                            <p:stCondLst>
                              <p:cond delay="1000"/>
                            </p:stCondLst>
                            <p:childTnLst>
                              <p:par>
                                <p:cTn id="9" presetID="3" presetClass="entr" presetSubtype="10" fill="hold" nodeType="afterEffect">
                                  <p:stCondLst>
                                    <p:cond delay="0"/>
                                  </p:stCondLst>
                                  <p:childTnLst>
                                    <p:set>
                                      <p:cBhvr>
                                        <p:cTn id="10" dur="1" fill="hold">
                                          <p:stCondLst>
                                            <p:cond delay="0"/>
                                          </p:stCondLst>
                                        </p:cTn>
                                        <p:tgtEl>
                                          <p:spTgt spid="149"/>
                                        </p:tgtEl>
                                        <p:attrNameLst>
                                          <p:attrName>style.visibility</p:attrName>
                                        </p:attrNameLst>
                                      </p:cBhvr>
                                      <p:to>
                                        <p:strVal val="visible"/>
                                      </p:to>
                                    </p:set>
                                    <p:animEffect transition="in" filter="blinds(horizontal)">
                                      <p:cBhvr>
                                        <p:cTn id="11" dur="1000"/>
                                        <p:tgtEl>
                                          <p:spTgt spid="149"/>
                                        </p:tgtEl>
                                      </p:cBhvr>
                                    </p:animEffect>
                                  </p:childTnLst>
                                </p:cTn>
                              </p:par>
                            </p:childTnLst>
                          </p:cTn>
                        </p:par>
                        <p:par>
                          <p:cTn id="12" fill="hold">
                            <p:stCondLst>
                              <p:cond delay="2000"/>
                            </p:stCondLst>
                            <p:childTnLst>
                              <p:par>
                                <p:cTn id="13" presetID="10" presetClass="exit" presetSubtype="0" fill="hold" nodeType="afterEffect">
                                  <p:stCondLst>
                                    <p:cond delay="0"/>
                                  </p:stCondLst>
                                  <p:childTnLst>
                                    <p:animEffect transition="out" filter="fade">
                                      <p:cBhvr>
                                        <p:cTn id="14" dur="1000"/>
                                        <p:tgtEl>
                                          <p:spTgt spid="149"/>
                                        </p:tgtEl>
                                      </p:cBhvr>
                                    </p:animEffect>
                                    <p:set>
                                      <p:cBhvr>
                                        <p:cTn id="15" dur="1" fill="hold">
                                          <p:stCondLst>
                                            <p:cond delay="999"/>
                                          </p:stCondLst>
                                        </p:cTn>
                                        <p:tgtEl>
                                          <p:spTgt spid="149"/>
                                        </p:tgtEl>
                                        <p:attrNameLst>
                                          <p:attrName>style.visibility</p:attrName>
                                        </p:attrNameLst>
                                      </p:cBhvr>
                                      <p:to>
                                        <p:strVal val="hidden"/>
                                      </p:to>
                                    </p:set>
                                  </p:childTnLst>
                                </p:cTn>
                              </p:par>
                            </p:childTnLst>
                          </p:cTn>
                        </p:par>
                        <p:par>
                          <p:cTn id="16" fill="hold">
                            <p:stCondLst>
                              <p:cond delay="3000"/>
                            </p:stCondLst>
                            <p:childTnLst>
                              <p:par>
                                <p:cTn id="17" presetID="3" presetClass="entr" presetSubtype="10" fill="hold" nodeType="after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blinds(horizontal)">
                                      <p:cBhvr>
                                        <p:cTn id="19" dur="1000"/>
                                        <p:tgtEl>
                                          <p:spTgt spid="104"/>
                                        </p:tgtEl>
                                      </p:cBhvr>
                                    </p:animEffect>
                                  </p:childTnLst>
                                </p:cTn>
                              </p:par>
                            </p:childTnLst>
                          </p:cTn>
                        </p:par>
                        <p:par>
                          <p:cTn id="20" fill="hold">
                            <p:stCondLst>
                              <p:cond delay="4000"/>
                            </p:stCondLst>
                            <p:childTnLst>
                              <p:par>
                                <p:cTn id="21" presetID="10" presetClass="exit" presetSubtype="0" fill="hold" nodeType="afterEffect">
                                  <p:stCondLst>
                                    <p:cond delay="0"/>
                                  </p:stCondLst>
                                  <p:childTnLst>
                                    <p:animEffect transition="out" filter="fade">
                                      <p:cBhvr>
                                        <p:cTn id="22" dur="1000"/>
                                        <p:tgtEl>
                                          <p:spTgt spid="104"/>
                                        </p:tgtEl>
                                      </p:cBhvr>
                                    </p:animEffect>
                                    <p:set>
                                      <p:cBhvr>
                                        <p:cTn id="23" dur="1" fill="hold">
                                          <p:stCondLst>
                                            <p:cond delay="999"/>
                                          </p:stCondLst>
                                        </p:cTn>
                                        <p:tgtEl>
                                          <p:spTgt spid="104"/>
                                        </p:tgtEl>
                                        <p:attrNameLst>
                                          <p:attrName>style.visibility</p:attrName>
                                        </p:attrNameLst>
                                      </p:cBhvr>
                                      <p:to>
                                        <p:strVal val="hidden"/>
                                      </p:to>
                                    </p:set>
                                  </p:childTnLst>
                                </p:cTn>
                              </p:par>
                            </p:childTnLst>
                          </p:cTn>
                        </p:par>
                        <p:par>
                          <p:cTn id="24" fill="hold">
                            <p:stCondLst>
                              <p:cond delay="5000"/>
                            </p:stCondLst>
                            <p:childTnLst>
                              <p:par>
                                <p:cTn id="25" presetID="3" presetClass="entr" presetSubtype="10" fill="hold" grpId="0" nodeType="after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blinds(horizontal)">
                                      <p:cBhvr>
                                        <p:cTn id="27" dur="1000"/>
                                        <p:tgtEl>
                                          <p:spTgt spid="140"/>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48"/>
                                        </p:tgtEl>
                                        <p:attrNameLst>
                                          <p:attrName>style.visibility</p:attrName>
                                        </p:attrNameLst>
                                      </p:cBhvr>
                                      <p:to>
                                        <p:strVal val="visible"/>
                                      </p:to>
                                    </p:set>
                                    <p:animEffect transition="in" filter="blinds(horizontal)">
                                      <p:cBhvr>
                                        <p:cTn id="31" dur="1000"/>
                                        <p:tgtEl>
                                          <p:spTgt spid="148"/>
                                        </p:tgtEl>
                                      </p:cBhvr>
                                    </p:animEffect>
                                  </p:childTnLst>
                                </p:cTn>
                              </p:par>
                            </p:childTnLst>
                          </p:cTn>
                        </p:par>
                        <p:par>
                          <p:cTn id="32" fill="hold">
                            <p:stCondLst>
                              <p:cond delay="7000"/>
                            </p:stCondLst>
                            <p:childTnLst>
                              <p:par>
                                <p:cTn id="33" presetID="10" presetClass="exit" presetSubtype="0" fill="hold" nodeType="afterEffect">
                                  <p:stCondLst>
                                    <p:cond delay="0"/>
                                  </p:stCondLst>
                                  <p:childTnLst>
                                    <p:animEffect transition="out" filter="fade">
                                      <p:cBhvr>
                                        <p:cTn id="34" dur="1000"/>
                                        <p:tgtEl>
                                          <p:spTgt spid="148"/>
                                        </p:tgtEl>
                                      </p:cBhvr>
                                    </p:animEffect>
                                    <p:set>
                                      <p:cBhvr>
                                        <p:cTn id="35" dur="1" fill="hold">
                                          <p:stCondLst>
                                            <p:cond delay="999"/>
                                          </p:stCondLst>
                                        </p:cTn>
                                        <p:tgtEl>
                                          <p:spTgt spid="148"/>
                                        </p:tgtEl>
                                        <p:attrNameLst>
                                          <p:attrName>style.visibility</p:attrName>
                                        </p:attrNameLst>
                                      </p:cBhvr>
                                      <p:to>
                                        <p:strVal val="hidden"/>
                                      </p:to>
                                    </p:set>
                                  </p:childTnLst>
                                </p:cTn>
                              </p:par>
                            </p:childTnLst>
                          </p:cTn>
                        </p:par>
                        <p:par>
                          <p:cTn id="36" fill="hold">
                            <p:stCondLst>
                              <p:cond delay="8000"/>
                            </p:stCondLst>
                            <p:childTnLst>
                              <p:par>
                                <p:cTn id="37" presetID="3" presetClass="entr" presetSubtype="10" fill="hold" nodeType="afterEffect">
                                  <p:stCondLst>
                                    <p:cond delay="0"/>
                                  </p:stCondLst>
                                  <p:childTnLst>
                                    <p:set>
                                      <p:cBhvr>
                                        <p:cTn id="38" dur="1" fill="hold">
                                          <p:stCondLst>
                                            <p:cond delay="0"/>
                                          </p:stCondLst>
                                        </p:cTn>
                                        <p:tgtEl>
                                          <p:spTgt spid="164"/>
                                        </p:tgtEl>
                                        <p:attrNameLst>
                                          <p:attrName>style.visibility</p:attrName>
                                        </p:attrNameLst>
                                      </p:cBhvr>
                                      <p:to>
                                        <p:strVal val="visible"/>
                                      </p:to>
                                    </p:set>
                                    <p:animEffect transition="in" filter="blinds(horizontal)">
                                      <p:cBhvr>
                                        <p:cTn id="39" dur="1000"/>
                                        <p:tgtEl>
                                          <p:spTgt spid="164"/>
                                        </p:tgtEl>
                                      </p:cBhvr>
                                    </p:animEffect>
                                  </p:childTnLst>
                                </p:cTn>
                              </p:par>
                            </p:childTnLst>
                          </p:cTn>
                        </p:par>
                        <p:par>
                          <p:cTn id="40" fill="hold">
                            <p:stCondLst>
                              <p:cond delay="9000"/>
                            </p:stCondLst>
                            <p:childTnLst>
                              <p:par>
                                <p:cTn id="41" presetID="10" presetClass="exit" presetSubtype="0" fill="hold" nodeType="afterEffect">
                                  <p:stCondLst>
                                    <p:cond delay="0"/>
                                  </p:stCondLst>
                                  <p:childTnLst>
                                    <p:animEffect transition="out" filter="fade">
                                      <p:cBhvr>
                                        <p:cTn id="42" dur="1000"/>
                                        <p:tgtEl>
                                          <p:spTgt spid="164"/>
                                        </p:tgtEl>
                                      </p:cBhvr>
                                    </p:animEffect>
                                    <p:set>
                                      <p:cBhvr>
                                        <p:cTn id="43" dur="1" fill="hold">
                                          <p:stCondLst>
                                            <p:cond delay="999"/>
                                          </p:stCondLst>
                                        </p:cTn>
                                        <p:tgtEl>
                                          <p:spTgt spid="164"/>
                                        </p:tgtEl>
                                        <p:attrNameLst>
                                          <p:attrName>style.visibility</p:attrName>
                                        </p:attrNameLst>
                                      </p:cBhvr>
                                      <p:to>
                                        <p:strVal val="hidden"/>
                                      </p:to>
                                    </p:set>
                                  </p:childTnLst>
                                </p:cTn>
                              </p:par>
                            </p:childTnLst>
                          </p:cTn>
                        </p:par>
                        <p:par>
                          <p:cTn id="44" fill="hold">
                            <p:stCondLst>
                              <p:cond delay="10000"/>
                            </p:stCondLst>
                            <p:childTnLst>
                              <p:par>
                                <p:cTn id="45" presetID="3" presetClass="entr" presetSubtype="10" fill="hold" nodeType="afterEffect">
                                  <p:stCondLst>
                                    <p:cond delay="0"/>
                                  </p:stCondLst>
                                  <p:childTnLst>
                                    <p:set>
                                      <p:cBhvr>
                                        <p:cTn id="46" dur="1" fill="hold">
                                          <p:stCondLst>
                                            <p:cond delay="0"/>
                                          </p:stCondLst>
                                        </p:cTn>
                                        <p:tgtEl>
                                          <p:spTgt spid="165"/>
                                        </p:tgtEl>
                                        <p:attrNameLst>
                                          <p:attrName>style.visibility</p:attrName>
                                        </p:attrNameLst>
                                      </p:cBhvr>
                                      <p:to>
                                        <p:strVal val="visible"/>
                                      </p:to>
                                    </p:set>
                                    <p:animEffect transition="in" filter="blinds(horizontal)">
                                      <p:cBhvr>
                                        <p:cTn id="47" dur="1000"/>
                                        <p:tgtEl>
                                          <p:spTgt spid="165"/>
                                        </p:tgtEl>
                                      </p:cBhvr>
                                    </p:animEffect>
                                  </p:childTnLst>
                                </p:cTn>
                              </p:par>
                            </p:childTnLst>
                          </p:cTn>
                        </p:par>
                        <p:par>
                          <p:cTn id="48" fill="hold">
                            <p:stCondLst>
                              <p:cond delay="11000"/>
                            </p:stCondLst>
                            <p:childTnLst>
                              <p:par>
                                <p:cTn id="49" presetID="10" presetClass="exit" presetSubtype="0" fill="hold" nodeType="afterEffect">
                                  <p:stCondLst>
                                    <p:cond delay="0"/>
                                  </p:stCondLst>
                                  <p:childTnLst>
                                    <p:animEffect transition="out" filter="fade">
                                      <p:cBhvr>
                                        <p:cTn id="50" dur="1000"/>
                                        <p:tgtEl>
                                          <p:spTgt spid="165"/>
                                        </p:tgtEl>
                                      </p:cBhvr>
                                    </p:animEffect>
                                    <p:set>
                                      <p:cBhvr>
                                        <p:cTn id="51" dur="1" fill="hold">
                                          <p:stCondLst>
                                            <p:cond delay="999"/>
                                          </p:stCondLst>
                                        </p:cTn>
                                        <p:tgtEl>
                                          <p:spTgt spid="16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p:bldP spid="140"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55">
            <a:extLst>
              <a:ext uri="{FF2B5EF4-FFF2-40B4-BE49-F238E27FC236}">
                <a16:creationId xmlns:a16="http://schemas.microsoft.com/office/drawing/2014/main" id="{4E98139D-1731-45F1-A795-308130AEB6A8}"/>
              </a:ext>
            </a:extLst>
          </p:cNvPr>
          <p:cNvSpPr txBox="1">
            <a:spLocks noChangeArrowheads="1"/>
          </p:cNvSpPr>
          <p:nvPr/>
        </p:nvSpPr>
        <p:spPr bwMode="auto">
          <a:xfrm>
            <a:off x="7986713" y="65278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F-25.15.02</a:t>
            </a:r>
            <a:endParaRPr lang="de-DE" altLang="de-DE" dirty="0"/>
          </a:p>
        </p:txBody>
      </p:sp>
      <p:sp>
        <p:nvSpPr>
          <p:cNvPr id="45060" name="Rectangle 143">
            <a:extLst>
              <a:ext uri="{FF2B5EF4-FFF2-40B4-BE49-F238E27FC236}">
                <a16:creationId xmlns:a16="http://schemas.microsoft.com/office/drawing/2014/main" id="{A8DDC3A5-EE65-4B26-83CF-066713CC9AEC}"/>
              </a:ext>
            </a:extLst>
          </p:cNvPr>
          <p:cNvSpPr>
            <a:spLocks noChangeArrowheads="1"/>
          </p:cNvSpPr>
          <p:nvPr/>
        </p:nvSpPr>
        <p:spPr bwMode="auto">
          <a:xfrm>
            <a:off x="1666875" y="122308"/>
            <a:ext cx="713714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ea typeface="Times New Roman" panose="02020603050405020304" pitchFamily="18" charset="0"/>
                <a:cs typeface="Arial" panose="020B0604020202020204" pitchFamily="34" charset="0"/>
              </a:rPr>
              <a:t>F-25.15 </a:t>
            </a:r>
            <a:r>
              <a:rPr lang="en-US" sz="2000" b="1" dirty="0">
                <a:cs typeface="Arial" panose="020B0604020202020204" pitchFamily="34" charset="0"/>
              </a:rPr>
              <a:t>Avalanche (from top) with quarter roll integrated, </a:t>
            </a:r>
            <a:br>
              <a:rPr lang="en-US" sz="2000" b="1" dirty="0">
                <a:cs typeface="Arial" panose="020B0604020202020204" pitchFamily="34" charset="0"/>
              </a:rPr>
            </a:br>
            <a:r>
              <a:rPr lang="en-US" sz="2000" b="1" dirty="0">
                <a:cs typeface="Arial" panose="020B0604020202020204" pitchFamily="34" charset="0"/>
              </a:rPr>
              <a:t>	       snap roll, quarter roll integrated </a:t>
            </a:r>
            <a:endParaRPr lang="en-US" altLang="de-DE" sz="2000" b="1" dirty="0">
              <a:cs typeface="Arial" panose="020B0604020202020204" pitchFamily="34" charset="0"/>
            </a:endParaRPr>
          </a:p>
        </p:txBody>
      </p:sp>
      <p:sp>
        <p:nvSpPr>
          <p:cNvPr id="73" name="Oval 703">
            <a:extLst>
              <a:ext uri="{FF2B5EF4-FFF2-40B4-BE49-F238E27FC236}">
                <a16:creationId xmlns:a16="http://schemas.microsoft.com/office/drawing/2014/main" id="{AA9E08D0-B9E3-4976-A38D-09389788BB57}"/>
              </a:ext>
            </a:extLst>
          </p:cNvPr>
          <p:cNvSpPr>
            <a:spLocks noChangeArrowheads="1"/>
          </p:cNvSpPr>
          <p:nvPr/>
        </p:nvSpPr>
        <p:spPr bwMode="auto">
          <a:xfrm flipV="1">
            <a:off x="2916238" y="1158875"/>
            <a:ext cx="3148012" cy="3106738"/>
          </a:xfrm>
          <a:prstGeom prst="ellipse">
            <a:avLst/>
          </a:prstGeom>
          <a:noFill/>
          <a:ln w="9525" algn="ctr">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4" name="Line 702">
            <a:extLst>
              <a:ext uri="{FF2B5EF4-FFF2-40B4-BE49-F238E27FC236}">
                <a16:creationId xmlns:a16="http://schemas.microsoft.com/office/drawing/2014/main" id="{442A2384-BB70-4A47-8816-8CBF6B9EC311}"/>
              </a:ext>
            </a:extLst>
          </p:cNvPr>
          <p:cNvSpPr>
            <a:spLocks noChangeShapeType="1"/>
          </p:cNvSpPr>
          <p:nvPr/>
        </p:nvSpPr>
        <p:spPr bwMode="auto">
          <a:xfrm>
            <a:off x="2452688" y="1158875"/>
            <a:ext cx="39735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75" name="Oval 703">
            <a:extLst>
              <a:ext uri="{FF2B5EF4-FFF2-40B4-BE49-F238E27FC236}">
                <a16:creationId xmlns:a16="http://schemas.microsoft.com/office/drawing/2014/main" id="{46A40A91-1CC4-4932-977F-15D3C7DFF0DA}"/>
              </a:ext>
            </a:extLst>
          </p:cNvPr>
          <p:cNvSpPr>
            <a:spLocks noChangeArrowheads="1"/>
          </p:cNvSpPr>
          <p:nvPr/>
        </p:nvSpPr>
        <p:spPr bwMode="auto">
          <a:xfrm flipV="1">
            <a:off x="2916238" y="1158875"/>
            <a:ext cx="3148012" cy="3106738"/>
          </a:xfrm>
          <a:prstGeom prst="ellipse">
            <a:avLst/>
          </a:prstGeom>
          <a:noFill/>
          <a:ln w="12700" algn="ctr">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76" name="AutoShape 705">
            <a:extLst>
              <a:ext uri="{FF2B5EF4-FFF2-40B4-BE49-F238E27FC236}">
                <a16:creationId xmlns:a16="http://schemas.microsoft.com/office/drawing/2014/main" id="{98EF9F4F-F97F-47EC-ABBB-269B24773A64}"/>
              </a:ext>
            </a:extLst>
          </p:cNvPr>
          <p:cNvSpPr>
            <a:spLocks noChangeArrowheads="1"/>
          </p:cNvSpPr>
          <p:nvPr/>
        </p:nvSpPr>
        <p:spPr bwMode="auto">
          <a:xfrm rot="10800000">
            <a:off x="5425282" y="1079686"/>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0" name="AutoShape 732">
            <a:extLst>
              <a:ext uri="{FF2B5EF4-FFF2-40B4-BE49-F238E27FC236}">
                <a16:creationId xmlns:a16="http://schemas.microsoft.com/office/drawing/2014/main" id="{119CA3D0-0CA2-4F2B-9A50-C783AAA9AE0A}"/>
              </a:ext>
            </a:extLst>
          </p:cNvPr>
          <p:cNvSpPr>
            <a:spLocks noChangeArrowheads="1"/>
          </p:cNvSpPr>
          <p:nvPr/>
        </p:nvSpPr>
        <p:spPr bwMode="auto">
          <a:xfrm flipH="1">
            <a:off x="2123525" y="107764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91" name="Group 735">
            <a:extLst>
              <a:ext uri="{FF2B5EF4-FFF2-40B4-BE49-F238E27FC236}">
                <a16:creationId xmlns:a16="http://schemas.microsoft.com/office/drawing/2014/main" id="{357DA499-7900-4C21-A832-CB5FB30D9D0F}"/>
              </a:ext>
            </a:extLst>
          </p:cNvPr>
          <p:cNvGrpSpPr>
            <a:grpSpLocks/>
          </p:cNvGrpSpPr>
          <p:nvPr/>
        </p:nvGrpSpPr>
        <p:grpSpPr bwMode="auto">
          <a:xfrm rot="16200000" flipH="1" flipV="1">
            <a:off x="6155199" y="913537"/>
            <a:ext cx="311150" cy="490538"/>
            <a:chOff x="2820" y="264"/>
            <a:chExt cx="420" cy="1452"/>
          </a:xfrm>
        </p:grpSpPr>
        <p:sp>
          <p:nvSpPr>
            <p:cNvPr id="92" name="Line 736">
              <a:extLst>
                <a:ext uri="{FF2B5EF4-FFF2-40B4-BE49-F238E27FC236}">
                  <a16:creationId xmlns:a16="http://schemas.microsoft.com/office/drawing/2014/main" id="{99989C89-4CE3-4A82-8B1D-845B296C13B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93" name="Group 737">
              <a:extLst>
                <a:ext uri="{FF2B5EF4-FFF2-40B4-BE49-F238E27FC236}">
                  <a16:creationId xmlns:a16="http://schemas.microsoft.com/office/drawing/2014/main" id="{88B32E5E-D51F-4570-9C47-EF173A8F3584}"/>
                </a:ext>
              </a:extLst>
            </p:cNvPr>
            <p:cNvGrpSpPr>
              <a:grpSpLocks/>
            </p:cNvGrpSpPr>
            <p:nvPr/>
          </p:nvGrpSpPr>
          <p:grpSpPr bwMode="auto">
            <a:xfrm>
              <a:off x="2940" y="264"/>
              <a:ext cx="300" cy="1452"/>
              <a:chOff x="2940" y="264"/>
              <a:chExt cx="300" cy="1452"/>
            </a:xfrm>
          </p:grpSpPr>
          <p:grpSp>
            <p:nvGrpSpPr>
              <p:cNvPr id="94" name="Group 738">
                <a:extLst>
                  <a:ext uri="{FF2B5EF4-FFF2-40B4-BE49-F238E27FC236}">
                    <a16:creationId xmlns:a16="http://schemas.microsoft.com/office/drawing/2014/main" id="{E8815158-3754-4BCB-8436-810D301718F4}"/>
                  </a:ext>
                </a:extLst>
              </p:cNvPr>
              <p:cNvGrpSpPr>
                <a:grpSpLocks/>
              </p:cNvGrpSpPr>
              <p:nvPr/>
            </p:nvGrpSpPr>
            <p:grpSpPr bwMode="auto">
              <a:xfrm>
                <a:off x="2940" y="264"/>
                <a:ext cx="252" cy="1368"/>
                <a:chOff x="3024" y="732"/>
                <a:chExt cx="252" cy="1368"/>
              </a:xfrm>
            </p:grpSpPr>
            <p:grpSp>
              <p:nvGrpSpPr>
                <p:cNvPr id="97" name="Group 739">
                  <a:extLst>
                    <a:ext uri="{FF2B5EF4-FFF2-40B4-BE49-F238E27FC236}">
                      <a16:creationId xmlns:a16="http://schemas.microsoft.com/office/drawing/2014/main" id="{B23DE003-51A6-4CF7-8FD1-C221E93282B0}"/>
                    </a:ext>
                  </a:extLst>
                </p:cNvPr>
                <p:cNvGrpSpPr>
                  <a:grpSpLocks/>
                </p:cNvGrpSpPr>
                <p:nvPr/>
              </p:nvGrpSpPr>
              <p:grpSpPr bwMode="auto">
                <a:xfrm>
                  <a:off x="3024" y="732"/>
                  <a:ext cx="252" cy="1368"/>
                  <a:chOff x="3168" y="1008"/>
                  <a:chExt cx="484" cy="2448"/>
                </a:xfrm>
              </p:grpSpPr>
              <p:grpSp>
                <p:nvGrpSpPr>
                  <p:cNvPr id="99" name="Group 740">
                    <a:extLst>
                      <a:ext uri="{FF2B5EF4-FFF2-40B4-BE49-F238E27FC236}">
                        <a16:creationId xmlns:a16="http://schemas.microsoft.com/office/drawing/2014/main" id="{EA10CFD9-F063-4AAC-8BE1-4C68BA24E7C5}"/>
                      </a:ext>
                    </a:extLst>
                  </p:cNvPr>
                  <p:cNvGrpSpPr>
                    <a:grpSpLocks/>
                  </p:cNvGrpSpPr>
                  <p:nvPr/>
                </p:nvGrpSpPr>
                <p:grpSpPr bwMode="auto">
                  <a:xfrm>
                    <a:off x="3168" y="1008"/>
                    <a:ext cx="484" cy="2448"/>
                    <a:chOff x="2256" y="864"/>
                    <a:chExt cx="532" cy="2448"/>
                  </a:xfrm>
                </p:grpSpPr>
                <p:sp>
                  <p:nvSpPr>
                    <p:cNvPr id="102" name="Freeform 741">
                      <a:extLst>
                        <a:ext uri="{FF2B5EF4-FFF2-40B4-BE49-F238E27FC236}">
                          <a16:creationId xmlns:a16="http://schemas.microsoft.com/office/drawing/2014/main" id="{7A8185FD-A1A0-449C-9D16-B34462C1B157}"/>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03" name="Freeform 742">
                      <a:extLst>
                        <a:ext uri="{FF2B5EF4-FFF2-40B4-BE49-F238E27FC236}">
                          <a16:creationId xmlns:a16="http://schemas.microsoft.com/office/drawing/2014/main" id="{5F065720-AC29-442D-AAFF-02E990916D1D}"/>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00" name="Freeform 743">
                    <a:extLst>
                      <a:ext uri="{FF2B5EF4-FFF2-40B4-BE49-F238E27FC236}">
                        <a16:creationId xmlns:a16="http://schemas.microsoft.com/office/drawing/2014/main" id="{6ED0066C-E621-44A8-A21F-16B1D07B4369}"/>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01" name="Freeform 744">
                    <a:extLst>
                      <a:ext uri="{FF2B5EF4-FFF2-40B4-BE49-F238E27FC236}">
                        <a16:creationId xmlns:a16="http://schemas.microsoft.com/office/drawing/2014/main" id="{FF160FC5-CF83-4BA2-8DA7-6E6403ABC4C0}"/>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98" name="Line 745">
                  <a:extLst>
                    <a:ext uri="{FF2B5EF4-FFF2-40B4-BE49-F238E27FC236}">
                      <a16:creationId xmlns:a16="http://schemas.microsoft.com/office/drawing/2014/main" id="{A2404CE9-A0D6-4C1A-A2F5-B3951B154607}"/>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95" name="AutoShape 746">
                <a:extLst>
                  <a:ext uri="{FF2B5EF4-FFF2-40B4-BE49-F238E27FC236}">
                    <a16:creationId xmlns:a16="http://schemas.microsoft.com/office/drawing/2014/main" id="{96659E7E-F4FA-4C89-ABA8-116C8A0EECA2}"/>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96" name="Line 747">
                <a:extLst>
                  <a:ext uri="{FF2B5EF4-FFF2-40B4-BE49-F238E27FC236}">
                    <a16:creationId xmlns:a16="http://schemas.microsoft.com/office/drawing/2014/main" id="{7FA09220-BADF-41BB-8287-594EF3DAC57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04" name="Group 748">
            <a:extLst>
              <a:ext uri="{FF2B5EF4-FFF2-40B4-BE49-F238E27FC236}">
                <a16:creationId xmlns:a16="http://schemas.microsoft.com/office/drawing/2014/main" id="{30483E14-4F2F-492F-BD4E-D17A7077A288}"/>
              </a:ext>
            </a:extLst>
          </p:cNvPr>
          <p:cNvGrpSpPr>
            <a:grpSpLocks/>
          </p:cNvGrpSpPr>
          <p:nvPr/>
        </p:nvGrpSpPr>
        <p:grpSpPr bwMode="auto">
          <a:xfrm rot="16028488" flipH="1" flipV="1">
            <a:off x="4290566" y="910405"/>
            <a:ext cx="311150" cy="490538"/>
            <a:chOff x="2820" y="264"/>
            <a:chExt cx="420" cy="1452"/>
          </a:xfrm>
        </p:grpSpPr>
        <p:sp>
          <p:nvSpPr>
            <p:cNvPr id="105" name="Line 749">
              <a:extLst>
                <a:ext uri="{FF2B5EF4-FFF2-40B4-BE49-F238E27FC236}">
                  <a16:creationId xmlns:a16="http://schemas.microsoft.com/office/drawing/2014/main" id="{93D5EA9F-B6FC-4686-A675-57E10E76461E}"/>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06" name="Group 750">
              <a:extLst>
                <a:ext uri="{FF2B5EF4-FFF2-40B4-BE49-F238E27FC236}">
                  <a16:creationId xmlns:a16="http://schemas.microsoft.com/office/drawing/2014/main" id="{BE1A3BFD-AB20-47C9-AA0E-447CA683E9B5}"/>
                </a:ext>
              </a:extLst>
            </p:cNvPr>
            <p:cNvGrpSpPr>
              <a:grpSpLocks/>
            </p:cNvGrpSpPr>
            <p:nvPr/>
          </p:nvGrpSpPr>
          <p:grpSpPr bwMode="auto">
            <a:xfrm>
              <a:off x="2940" y="264"/>
              <a:ext cx="300" cy="1452"/>
              <a:chOff x="2940" y="264"/>
              <a:chExt cx="300" cy="1452"/>
            </a:xfrm>
          </p:grpSpPr>
          <p:grpSp>
            <p:nvGrpSpPr>
              <p:cNvPr id="107" name="Group 751">
                <a:extLst>
                  <a:ext uri="{FF2B5EF4-FFF2-40B4-BE49-F238E27FC236}">
                    <a16:creationId xmlns:a16="http://schemas.microsoft.com/office/drawing/2014/main" id="{B4376FC0-D920-4CF0-847A-680D96C31AB8}"/>
                  </a:ext>
                </a:extLst>
              </p:cNvPr>
              <p:cNvGrpSpPr>
                <a:grpSpLocks/>
              </p:cNvGrpSpPr>
              <p:nvPr/>
            </p:nvGrpSpPr>
            <p:grpSpPr bwMode="auto">
              <a:xfrm>
                <a:off x="2940" y="264"/>
                <a:ext cx="252" cy="1368"/>
                <a:chOff x="3024" y="732"/>
                <a:chExt cx="252" cy="1368"/>
              </a:xfrm>
            </p:grpSpPr>
            <p:grpSp>
              <p:nvGrpSpPr>
                <p:cNvPr id="110" name="Group 752">
                  <a:extLst>
                    <a:ext uri="{FF2B5EF4-FFF2-40B4-BE49-F238E27FC236}">
                      <a16:creationId xmlns:a16="http://schemas.microsoft.com/office/drawing/2014/main" id="{7211839E-F599-49D9-A94B-DDCD615D42EF}"/>
                    </a:ext>
                  </a:extLst>
                </p:cNvPr>
                <p:cNvGrpSpPr>
                  <a:grpSpLocks/>
                </p:cNvGrpSpPr>
                <p:nvPr/>
              </p:nvGrpSpPr>
              <p:grpSpPr bwMode="auto">
                <a:xfrm>
                  <a:off x="3024" y="732"/>
                  <a:ext cx="252" cy="1368"/>
                  <a:chOff x="3168" y="1008"/>
                  <a:chExt cx="484" cy="2448"/>
                </a:xfrm>
              </p:grpSpPr>
              <p:grpSp>
                <p:nvGrpSpPr>
                  <p:cNvPr id="112" name="Group 753">
                    <a:extLst>
                      <a:ext uri="{FF2B5EF4-FFF2-40B4-BE49-F238E27FC236}">
                        <a16:creationId xmlns:a16="http://schemas.microsoft.com/office/drawing/2014/main" id="{CA39E032-9D79-4B30-82A9-780BAB6E18E7}"/>
                      </a:ext>
                    </a:extLst>
                  </p:cNvPr>
                  <p:cNvGrpSpPr>
                    <a:grpSpLocks/>
                  </p:cNvGrpSpPr>
                  <p:nvPr/>
                </p:nvGrpSpPr>
                <p:grpSpPr bwMode="auto">
                  <a:xfrm>
                    <a:off x="3168" y="1008"/>
                    <a:ext cx="484" cy="2448"/>
                    <a:chOff x="2256" y="864"/>
                    <a:chExt cx="532" cy="2448"/>
                  </a:xfrm>
                </p:grpSpPr>
                <p:sp>
                  <p:nvSpPr>
                    <p:cNvPr id="115" name="Freeform 754">
                      <a:extLst>
                        <a:ext uri="{FF2B5EF4-FFF2-40B4-BE49-F238E27FC236}">
                          <a16:creationId xmlns:a16="http://schemas.microsoft.com/office/drawing/2014/main" id="{0ADAAA5C-0212-462F-B868-02188C8DD93B}"/>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16" name="Freeform 755">
                      <a:extLst>
                        <a:ext uri="{FF2B5EF4-FFF2-40B4-BE49-F238E27FC236}">
                          <a16:creationId xmlns:a16="http://schemas.microsoft.com/office/drawing/2014/main" id="{9BA53F00-CF89-4032-AE57-C7C79F408723}"/>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13" name="Freeform 756">
                    <a:extLst>
                      <a:ext uri="{FF2B5EF4-FFF2-40B4-BE49-F238E27FC236}">
                        <a16:creationId xmlns:a16="http://schemas.microsoft.com/office/drawing/2014/main" id="{DBD2F0E7-B9AD-4E26-B5A8-EB0786100545}"/>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14" name="Freeform 757">
                    <a:extLst>
                      <a:ext uri="{FF2B5EF4-FFF2-40B4-BE49-F238E27FC236}">
                        <a16:creationId xmlns:a16="http://schemas.microsoft.com/office/drawing/2014/main" id="{0F160671-E635-4FC6-A371-5218222F0B5E}"/>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1" name="Line 758">
                  <a:extLst>
                    <a:ext uri="{FF2B5EF4-FFF2-40B4-BE49-F238E27FC236}">
                      <a16:creationId xmlns:a16="http://schemas.microsoft.com/office/drawing/2014/main" id="{41944D8E-7C7C-4A0A-BA0D-41942CBC347F}"/>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8" name="AutoShape 759">
                <a:extLst>
                  <a:ext uri="{FF2B5EF4-FFF2-40B4-BE49-F238E27FC236}">
                    <a16:creationId xmlns:a16="http://schemas.microsoft.com/office/drawing/2014/main" id="{EA5D9A59-FFA2-4E54-88FD-1FE3DF3F9B3E}"/>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09" name="Line 760">
                <a:extLst>
                  <a:ext uri="{FF2B5EF4-FFF2-40B4-BE49-F238E27FC236}">
                    <a16:creationId xmlns:a16="http://schemas.microsoft.com/office/drawing/2014/main" id="{FDD734FC-40F8-4219-AD3D-8044EC10AEA2}"/>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cxnSp>
        <p:nvCxnSpPr>
          <p:cNvPr id="117" name="Gerader Verbinder 7">
            <a:extLst>
              <a:ext uri="{FF2B5EF4-FFF2-40B4-BE49-F238E27FC236}">
                <a16:creationId xmlns:a16="http://schemas.microsoft.com/office/drawing/2014/main" id="{1E0FB207-9C03-45E2-98E8-2388E75F39EF}"/>
              </a:ext>
            </a:extLst>
          </p:cNvPr>
          <p:cNvCxnSpPr>
            <a:cxnSpLocks noChangeShapeType="1"/>
          </p:cNvCxnSpPr>
          <p:nvPr/>
        </p:nvCxnSpPr>
        <p:spPr bwMode="auto">
          <a:xfrm>
            <a:off x="4456113" y="1035050"/>
            <a:ext cx="0" cy="234950"/>
          </a:xfrm>
          <a:prstGeom prst="line">
            <a:avLst/>
          </a:prstGeom>
          <a:noFill/>
          <a:ln w="1587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9" name="Group 719">
            <a:extLst>
              <a:ext uri="{FF2B5EF4-FFF2-40B4-BE49-F238E27FC236}">
                <a16:creationId xmlns:a16="http://schemas.microsoft.com/office/drawing/2014/main" id="{E0A17356-4A80-4061-8FA1-4D757368A2BA}"/>
              </a:ext>
            </a:extLst>
          </p:cNvPr>
          <p:cNvGrpSpPr>
            <a:grpSpLocks/>
          </p:cNvGrpSpPr>
          <p:nvPr/>
        </p:nvGrpSpPr>
        <p:grpSpPr bwMode="auto">
          <a:xfrm rot="16044406" flipH="1" flipV="1">
            <a:off x="2885072" y="885143"/>
            <a:ext cx="311150" cy="490538"/>
            <a:chOff x="2820" y="264"/>
            <a:chExt cx="420" cy="1452"/>
          </a:xfrm>
        </p:grpSpPr>
        <p:sp>
          <p:nvSpPr>
            <p:cNvPr id="120" name="Line 720">
              <a:extLst>
                <a:ext uri="{FF2B5EF4-FFF2-40B4-BE49-F238E27FC236}">
                  <a16:creationId xmlns:a16="http://schemas.microsoft.com/office/drawing/2014/main" id="{0A3CA6AE-F42B-46FF-9807-FC15AD3C065B}"/>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1" name="Group 721">
              <a:extLst>
                <a:ext uri="{FF2B5EF4-FFF2-40B4-BE49-F238E27FC236}">
                  <a16:creationId xmlns:a16="http://schemas.microsoft.com/office/drawing/2014/main" id="{8F0810B6-9DF3-452B-96DF-7F24FA862316}"/>
                </a:ext>
              </a:extLst>
            </p:cNvPr>
            <p:cNvGrpSpPr>
              <a:grpSpLocks/>
            </p:cNvGrpSpPr>
            <p:nvPr/>
          </p:nvGrpSpPr>
          <p:grpSpPr bwMode="auto">
            <a:xfrm>
              <a:off x="2940" y="264"/>
              <a:ext cx="300" cy="1452"/>
              <a:chOff x="2940" y="264"/>
              <a:chExt cx="300" cy="1452"/>
            </a:xfrm>
          </p:grpSpPr>
          <p:grpSp>
            <p:nvGrpSpPr>
              <p:cNvPr id="122" name="Group 722">
                <a:extLst>
                  <a:ext uri="{FF2B5EF4-FFF2-40B4-BE49-F238E27FC236}">
                    <a16:creationId xmlns:a16="http://schemas.microsoft.com/office/drawing/2014/main" id="{77428FC7-B17E-4F1E-B4F8-8E4D24DA18C9}"/>
                  </a:ext>
                </a:extLst>
              </p:cNvPr>
              <p:cNvGrpSpPr>
                <a:grpSpLocks/>
              </p:cNvGrpSpPr>
              <p:nvPr/>
            </p:nvGrpSpPr>
            <p:grpSpPr bwMode="auto">
              <a:xfrm>
                <a:off x="2940" y="264"/>
                <a:ext cx="252" cy="1368"/>
                <a:chOff x="3024" y="732"/>
                <a:chExt cx="252" cy="1368"/>
              </a:xfrm>
            </p:grpSpPr>
            <p:grpSp>
              <p:nvGrpSpPr>
                <p:cNvPr id="125" name="Group 723">
                  <a:extLst>
                    <a:ext uri="{FF2B5EF4-FFF2-40B4-BE49-F238E27FC236}">
                      <a16:creationId xmlns:a16="http://schemas.microsoft.com/office/drawing/2014/main" id="{681E8771-EB4A-4B98-AC78-3913040CCE6F}"/>
                    </a:ext>
                  </a:extLst>
                </p:cNvPr>
                <p:cNvGrpSpPr>
                  <a:grpSpLocks/>
                </p:cNvGrpSpPr>
                <p:nvPr/>
              </p:nvGrpSpPr>
              <p:grpSpPr bwMode="auto">
                <a:xfrm>
                  <a:off x="3024" y="732"/>
                  <a:ext cx="252" cy="1368"/>
                  <a:chOff x="3168" y="1008"/>
                  <a:chExt cx="484" cy="2448"/>
                </a:xfrm>
              </p:grpSpPr>
              <p:grpSp>
                <p:nvGrpSpPr>
                  <p:cNvPr id="127" name="Group 724">
                    <a:extLst>
                      <a:ext uri="{FF2B5EF4-FFF2-40B4-BE49-F238E27FC236}">
                        <a16:creationId xmlns:a16="http://schemas.microsoft.com/office/drawing/2014/main" id="{7DF4ADFE-A3B1-4250-B07F-027E5303057B}"/>
                      </a:ext>
                    </a:extLst>
                  </p:cNvPr>
                  <p:cNvGrpSpPr>
                    <a:grpSpLocks/>
                  </p:cNvGrpSpPr>
                  <p:nvPr/>
                </p:nvGrpSpPr>
                <p:grpSpPr bwMode="auto">
                  <a:xfrm>
                    <a:off x="3168" y="1008"/>
                    <a:ext cx="484" cy="2448"/>
                    <a:chOff x="2256" y="864"/>
                    <a:chExt cx="532" cy="2448"/>
                  </a:xfrm>
                </p:grpSpPr>
                <p:sp>
                  <p:nvSpPr>
                    <p:cNvPr id="130" name="Freeform 725">
                      <a:extLst>
                        <a:ext uri="{FF2B5EF4-FFF2-40B4-BE49-F238E27FC236}">
                          <a16:creationId xmlns:a16="http://schemas.microsoft.com/office/drawing/2014/main" id="{02CC9CFE-0D1C-49F6-9932-377113177AD5}"/>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1" name="Freeform 726">
                      <a:extLst>
                        <a:ext uri="{FF2B5EF4-FFF2-40B4-BE49-F238E27FC236}">
                          <a16:creationId xmlns:a16="http://schemas.microsoft.com/office/drawing/2014/main" id="{FD165657-41E3-4D26-9D67-DB55AA46BE41}"/>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28" name="Freeform 727">
                    <a:extLst>
                      <a:ext uri="{FF2B5EF4-FFF2-40B4-BE49-F238E27FC236}">
                        <a16:creationId xmlns:a16="http://schemas.microsoft.com/office/drawing/2014/main" id="{CB519F18-FDE8-44C5-9F8D-9ABA565FF01D}"/>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29" name="Freeform 728">
                    <a:extLst>
                      <a:ext uri="{FF2B5EF4-FFF2-40B4-BE49-F238E27FC236}">
                        <a16:creationId xmlns:a16="http://schemas.microsoft.com/office/drawing/2014/main" id="{C191E21F-7DD8-4F94-AE9A-AF87126A597B}"/>
                      </a:ext>
                    </a:extLst>
                  </p:cNvPr>
                  <p:cNvSpPr>
                    <a:spLocks/>
                  </p:cNvSpPr>
                  <p:nvPr/>
                </p:nvSpPr>
                <p:spPr bwMode="auto">
                  <a:xfrm rot="16173530" flipH="1">
                    <a:off x="3167" y="1271"/>
                    <a:ext cx="289" cy="47"/>
                  </a:xfrm>
                  <a:custGeom>
                    <a:avLst/>
                    <a:gdLst>
                      <a:gd name="T0" fmla="*/ 0 w 293"/>
                      <a:gd name="T1" fmla="*/ 1940903 h 33"/>
                      <a:gd name="T2" fmla="*/ 0 w 293"/>
                      <a:gd name="T3" fmla="*/ 1888040 h 33"/>
                      <a:gd name="T4" fmla="*/ 72 w 293"/>
                      <a:gd name="T5" fmla="*/ 535643 h 33"/>
                      <a:gd name="T6" fmla="*/ 89 w 293"/>
                      <a:gd name="T7" fmla="*/ 264063 h 33"/>
                      <a:gd name="T8" fmla="*/ 101 w 293"/>
                      <a:gd name="T9" fmla="*/ 264063 h 33"/>
                      <a:gd name="T10" fmla="*/ 113 w 293"/>
                      <a:gd name="T11" fmla="*/ 0 h 33"/>
                      <a:gd name="T12" fmla="*/ 125 w 293"/>
                      <a:gd name="T13" fmla="*/ 0 h 33"/>
                      <a:gd name="T14" fmla="*/ 141 w 293"/>
                      <a:gd name="T15" fmla="*/ 264063 h 33"/>
                      <a:gd name="T16" fmla="*/ 154 w 293"/>
                      <a:gd name="T17" fmla="*/ 376090 h 33"/>
                      <a:gd name="T18" fmla="*/ 165 w 293"/>
                      <a:gd name="T19" fmla="*/ 535643 h 33"/>
                      <a:gd name="T20" fmla="*/ 171 w 293"/>
                      <a:gd name="T21" fmla="*/ 796077 h 33"/>
                      <a:gd name="T22" fmla="*/ 177 w 293"/>
                      <a:gd name="T23" fmla="*/ 1086533 h 33"/>
                      <a:gd name="T24" fmla="*/ 181 w 293"/>
                      <a:gd name="T25" fmla="*/ 1362762 h 33"/>
                      <a:gd name="T26" fmla="*/ 183 w 293"/>
                      <a:gd name="T27" fmla="*/ 1614816 h 33"/>
                      <a:gd name="T28" fmla="*/ 184 w 293"/>
                      <a:gd name="T29" fmla="*/ 1940903 h 33"/>
                      <a:gd name="T30" fmla="*/ 183 w 293"/>
                      <a:gd name="T31" fmla="*/ 2203995 h 33"/>
                      <a:gd name="T32" fmla="*/ 181 w 293"/>
                      <a:gd name="T33" fmla="*/ 2553162 h 33"/>
                      <a:gd name="T34" fmla="*/ 177 w 293"/>
                      <a:gd name="T35" fmla="*/ 2764316 h 33"/>
                      <a:gd name="T36" fmla="*/ 171 w 293"/>
                      <a:gd name="T37" fmla="*/ 3139023 h 33"/>
                      <a:gd name="T38" fmla="*/ 165 w 293"/>
                      <a:gd name="T39" fmla="*/ 3342270 h 33"/>
                      <a:gd name="T40" fmla="*/ 154 w 293"/>
                      <a:gd name="T41" fmla="*/ 3534681 h 33"/>
                      <a:gd name="T42" fmla="*/ 141 w 293"/>
                      <a:gd name="T43" fmla="*/ 3808607 h 33"/>
                      <a:gd name="T44" fmla="*/ 125 w 293"/>
                      <a:gd name="T45" fmla="*/ 3829826 h 33"/>
                      <a:gd name="T46" fmla="*/ 114 w 293"/>
                      <a:gd name="T47" fmla="*/ 3829826 h 33"/>
                      <a:gd name="T48" fmla="*/ 101 w 293"/>
                      <a:gd name="T49" fmla="*/ 3829826 h 33"/>
                      <a:gd name="T50" fmla="*/ 89 w 293"/>
                      <a:gd name="T51" fmla="*/ 3808607 h 33"/>
                      <a:gd name="T52" fmla="*/ 72 w 293"/>
                      <a:gd name="T53" fmla="*/ 3342270 h 33"/>
                      <a:gd name="T54" fmla="*/ 0 w 293"/>
                      <a:gd name="T55" fmla="*/ 1940903 h 33"/>
                      <a:gd name="T56" fmla="*/ 0 w 293"/>
                      <a:gd name="T57" fmla="*/ 1940903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26" name="Line 729">
                  <a:extLst>
                    <a:ext uri="{FF2B5EF4-FFF2-40B4-BE49-F238E27FC236}">
                      <a16:creationId xmlns:a16="http://schemas.microsoft.com/office/drawing/2014/main" id="{2AC5C1EE-BD63-4182-B9F5-E43B06EDA80F}"/>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3" name="AutoShape 730">
                <a:extLst>
                  <a:ext uri="{FF2B5EF4-FFF2-40B4-BE49-F238E27FC236}">
                    <a16:creationId xmlns:a16="http://schemas.microsoft.com/office/drawing/2014/main" id="{7B733969-325D-4481-99FF-9FF9D6CD637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24" name="Line 731">
                <a:extLst>
                  <a:ext uri="{FF2B5EF4-FFF2-40B4-BE49-F238E27FC236}">
                    <a16:creationId xmlns:a16="http://schemas.microsoft.com/office/drawing/2014/main" id="{7054187D-819E-409B-91DF-69A7C05AF7DF}"/>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32" name="Group 498">
            <a:extLst>
              <a:ext uri="{FF2B5EF4-FFF2-40B4-BE49-F238E27FC236}">
                <a16:creationId xmlns:a16="http://schemas.microsoft.com/office/drawing/2014/main" id="{7EA24264-6959-4454-AF4F-3AB9F0CBEDBE}"/>
              </a:ext>
            </a:extLst>
          </p:cNvPr>
          <p:cNvGrpSpPr>
            <a:grpSpLocks/>
          </p:cNvGrpSpPr>
          <p:nvPr/>
        </p:nvGrpSpPr>
        <p:grpSpPr bwMode="auto">
          <a:xfrm rot="16200000" flipH="1" flipV="1">
            <a:off x="5230839" y="1469438"/>
            <a:ext cx="700087" cy="320675"/>
            <a:chOff x="4875" y="7237"/>
            <a:chExt cx="4230" cy="1883"/>
          </a:xfrm>
        </p:grpSpPr>
        <p:sp>
          <p:nvSpPr>
            <p:cNvPr id="133" name="Arc 499">
              <a:extLst>
                <a:ext uri="{FF2B5EF4-FFF2-40B4-BE49-F238E27FC236}">
                  <a16:creationId xmlns:a16="http://schemas.microsoft.com/office/drawing/2014/main" id="{4068FF3C-5F7E-4999-9E35-2BC070284EB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4" name="AutoShape 500">
              <a:extLst>
                <a:ext uri="{FF2B5EF4-FFF2-40B4-BE49-F238E27FC236}">
                  <a16:creationId xmlns:a16="http://schemas.microsoft.com/office/drawing/2014/main" id="{41629E7B-366A-4451-962D-FD453E97E6CF}"/>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
        <p:nvSpPr>
          <p:cNvPr id="135" name="Text Box 522">
            <a:extLst>
              <a:ext uri="{FF2B5EF4-FFF2-40B4-BE49-F238E27FC236}">
                <a16:creationId xmlns:a16="http://schemas.microsoft.com/office/drawing/2014/main" id="{B9042CAC-731F-4F3B-8B2C-736DD174E7E7}"/>
              </a:ext>
            </a:extLst>
          </p:cNvPr>
          <p:cNvSpPr txBox="1">
            <a:spLocks noChangeArrowheads="1"/>
          </p:cNvSpPr>
          <p:nvPr/>
        </p:nvSpPr>
        <p:spPr bwMode="auto">
          <a:xfrm flipH="1">
            <a:off x="6186488" y="1555750"/>
            <a:ext cx="18494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 </a:t>
            </a:r>
            <a:r>
              <a:rPr lang="de-DE" altLang="de-DE" sz="1600" b="1" dirty="0" err="1"/>
              <a:t>integrated</a:t>
            </a:r>
            <a:endParaRPr lang="de-DE" altLang="de-DE" sz="1600" b="1" dirty="0"/>
          </a:p>
        </p:txBody>
      </p:sp>
      <p:grpSp>
        <p:nvGrpSpPr>
          <p:cNvPr id="137" name="Group 498">
            <a:extLst>
              <a:ext uri="{FF2B5EF4-FFF2-40B4-BE49-F238E27FC236}">
                <a16:creationId xmlns:a16="http://schemas.microsoft.com/office/drawing/2014/main" id="{3203DC9F-DCB0-4684-ADE9-07C17D0DBB2D}"/>
              </a:ext>
            </a:extLst>
          </p:cNvPr>
          <p:cNvGrpSpPr>
            <a:grpSpLocks/>
          </p:cNvGrpSpPr>
          <p:nvPr/>
        </p:nvGrpSpPr>
        <p:grpSpPr bwMode="auto">
          <a:xfrm flipH="1" flipV="1">
            <a:off x="3098800" y="1387534"/>
            <a:ext cx="700087" cy="320675"/>
            <a:chOff x="4875" y="7237"/>
            <a:chExt cx="4230" cy="1883"/>
          </a:xfrm>
        </p:grpSpPr>
        <p:sp>
          <p:nvSpPr>
            <p:cNvPr id="138" name="Arc 499">
              <a:extLst>
                <a:ext uri="{FF2B5EF4-FFF2-40B4-BE49-F238E27FC236}">
                  <a16:creationId xmlns:a16="http://schemas.microsoft.com/office/drawing/2014/main" id="{CE4973E6-B716-4B21-AF20-A3F7B4A25A9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39" name="AutoShape 500">
              <a:extLst>
                <a:ext uri="{FF2B5EF4-FFF2-40B4-BE49-F238E27FC236}">
                  <a16:creationId xmlns:a16="http://schemas.microsoft.com/office/drawing/2014/main" id="{22F89267-A969-4994-A24B-654BF726231B}"/>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altLang="de-DE"/>
            </a:p>
          </p:txBody>
        </p:sp>
      </p:grpSp>
      <p:sp>
        <p:nvSpPr>
          <p:cNvPr id="140" name="Text Box 522">
            <a:extLst>
              <a:ext uri="{FF2B5EF4-FFF2-40B4-BE49-F238E27FC236}">
                <a16:creationId xmlns:a16="http://schemas.microsoft.com/office/drawing/2014/main" id="{E94B6999-97B0-467D-9816-12F699ED3A76}"/>
              </a:ext>
            </a:extLst>
          </p:cNvPr>
          <p:cNvSpPr txBox="1">
            <a:spLocks noChangeArrowheads="1"/>
          </p:cNvSpPr>
          <p:nvPr/>
        </p:nvSpPr>
        <p:spPr bwMode="auto">
          <a:xfrm flipH="1">
            <a:off x="1262063" y="1473200"/>
            <a:ext cx="18494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 </a:t>
            </a:r>
            <a:r>
              <a:rPr lang="de-DE" altLang="de-DE" sz="1600" b="1" dirty="0" err="1"/>
              <a:t>integrated</a:t>
            </a:r>
            <a:endParaRPr lang="de-DE" altLang="de-DE" sz="1600" b="1" dirty="0"/>
          </a:p>
        </p:txBody>
      </p:sp>
      <p:grpSp>
        <p:nvGrpSpPr>
          <p:cNvPr id="141" name="Group 43">
            <a:extLst>
              <a:ext uri="{FF2B5EF4-FFF2-40B4-BE49-F238E27FC236}">
                <a16:creationId xmlns:a16="http://schemas.microsoft.com/office/drawing/2014/main" id="{6CAA022D-AA2C-4053-B4CB-C155106C76AB}"/>
              </a:ext>
            </a:extLst>
          </p:cNvPr>
          <p:cNvGrpSpPr>
            <a:grpSpLocks/>
          </p:cNvGrpSpPr>
          <p:nvPr/>
        </p:nvGrpSpPr>
        <p:grpSpPr bwMode="auto">
          <a:xfrm rot="10800000">
            <a:off x="4383088" y="4141788"/>
            <a:ext cx="365125" cy="246062"/>
            <a:chOff x="4369" y="894"/>
            <a:chExt cx="230" cy="155"/>
          </a:xfrm>
        </p:grpSpPr>
        <p:sp>
          <p:nvSpPr>
            <p:cNvPr id="142" name="AutoShape 44">
              <a:extLst>
                <a:ext uri="{FF2B5EF4-FFF2-40B4-BE49-F238E27FC236}">
                  <a16:creationId xmlns:a16="http://schemas.microsoft.com/office/drawing/2014/main" id="{FBB6DF3F-63EE-4901-A9F1-733CC13D99FB}"/>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43" name="Line 45">
              <a:extLst>
                <a:ext uri="{FF2B5EF4-FFF2-40B4-BE49-F238E27FC236}">
                  <a16:creationId xmlns:a16="http://schemas.microsoft.com/office/drawing/2014/main" id="{2D18025E-9660-4FAA-9550-DF96C7BD9D20}"/>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144" name="Text Box 1174">
            <a:extLst>
              <a:ext uri="{FF2B5EF4-FFF2-40B4-BE49-F238E27FC236}">
                <a16:creationId xmlns:a16="http://schemas.microsoft.com/office/drawing/2014/main" id="{720FD5C8-53BA-440F-AEE0-E00BCE8341BE}"/>
              </a:ext>
            </a:extLst>
          </p:cNvPr>
          <p:cNvSpPr txBox="1">
            <a:spLocks noChangeArrowheads="1"/>
          </p:cNvSpPr>
          <p:nvPr/>
        </p:nvSpPr>
        <p:spPr bwMode="auto">
          <a:xfrm flipH="1">
            <a:off x="4198938" y="3641725"/>
            <a:ext cx="1333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a:t>(      )</a:t>
            </a:r>
          </a:p>
        </p:txBody>
      </p:sp>
      <p:grpSp>
        <p:nvGrpSpPr>
          <p:cNvPr id="145" name="Group 43">
            <a:extLst>
              <a:ext uri="{FF2B5EF4-FFF2-40B4-BE49-F238E27FC236}">
                <a16:creationId xmlns:a16="http://schemas.microsoft.com/office/drawing/2014/main" id="{86C8855D-0D85-4562-9A5E-CCFDF70EA4A8}"/>
              </a:ext>
            </a:extLst>
          </p:cNvPr>
          <p:cNvGrpSpPr>
            <a:grpSpLocks/>
          </p:cNvGrpSpPr>
          <p:nvPr/>
        </p:nvGrpSpPr>
        <p:grpSpPr bwMode="auto">
          <a:xfrm rot="10800000">
            <a:off x="4389437" y="3792678"/>
            <a:ext cx="365125" cy="246063"/>
            <a:chOff x="4369" y="894"/>
            <a:chExt cx="230" cy="155"/>
          </a:xfrm>
          <a:solidFill>
            <a:schemeClr val="bg1"/>
          </a:solidFill>
        </p:grpSpPr>
        <p:sp>
          <p:nvSpPr>
            <p:cNvPr id="146" name="AutoShape 44">
              <a:extLst>
                <a:ext uri="{FF2B5EF4-FFF2-40B4-BE49-F238E27FC236}">
                  <a16:creationId xmlns:a16="http://schemas.microsoft.com/office/drawing/2014/main" id="{DF32C19F-CB02-485C-A9FA-7AB3DC468F33}"/>
                </a:ext>
              </a:extLst>
            </p:cNvPr>
            <p:cNvSpPr>
              <a:spLocks noChangeArrowheads="1"/>
            </p:cNvSpPr>
            <p:nvPr/>
          </p:nvSpPr>
          <p:spPr bwMode="auto">
            <a:xfrm>
              <a:off x="4384" y="894"/>
              <a:ext cx="215" cy="155"/>
            </a:xfrm>
            <a:prstGeom prst="triangle">
              <a:avLst>
                <a:gd name="adj" fmla="val 50000"/>
              </a:avLst>
            </a:prstGeom>
            <a:grp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defRPr/>
              </a:pPr>
              <a:endParaRPr lang="de-DE" altLang="de-DE"/>
            </a:p>
          </p:txBody>
        </p:sp>
        <p:sp>
          <p:nvSpPr>
            <p:cNvPr id="147" name="Line 45">
              <a:extLst>
                <a:ext uri="{FF2B5EF4-FFF2-40B4-BE49-F238E27FC236}">
                  <a16:creationId xmlns:a16="http://schemas.microsoft.com/office/drawing/2014/main" id="{378ABCB9-28B2-4056-AF86-D2999F7D10E1}"/>
                </a:ext>
              </a:extLst>
            </p:cNvPr>
            <p:cNvSpPr>
              <a:spLocks noChangeShapeType="1"/>
            </p:cNvSpPr>
            <p:nvPr/>
          </p:nvSpPr>
          <p:spPr bwMode="auto">
            <a:xfrm>
              <a:off x="4369" y="902"/>
              <a:ext cx="120" cy="0"/>
            </a:xfrm>
            <a:prstGeom prst="line">
              <a:avLst/>
            </a:prstGeom>
            <a:gr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pPr>
                <a:defRPr/>
              </a:pPr>
              <a:endParaRPr lang="de-DE"/>
            </a:p>
          </p:txBody>
        </p:sp>
      </p:grpSp>
      <p:pic>
        <p:nvPicPr>
          <p:cNvPr id="148" name="Picture 465" descr="messerflugflieger2">
            <a:extLst>
              <a:ext uri="{FF2B5EF4-FFF2-40B4-BE49-F238E27FC236}">
                <a16:creationId xmlns:a16="http://schemas.microsoft.com/office/drawing/2014/main" id="{EC83B261-5B1F-4EE4-8D80-927991BCC3A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2254609" y="1994504"/>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9" name="Picture 465" descr="messerflugflieger2">
            <a:extLst>
              <a:ext uri="{FF2B5EF4-FFF2-40B4-BE49-F238E27FC236}">
                <a16:creationId xmlns:a16="http://schemas.microsoft.com/office/drawing/2014/main" id="{64FAA509-08B4-4CC0-8C09-067A9F7AA3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62600" y="2129927"/>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18" name="Gerader Verbinder 96">
            <a:extLst>
              <a:ext uri="{FF2B5EF4-FFF2-40B4-BE49-F238E27FC236}">
                <a16:creationId xmlns:a16="http://schemas.microsoft.com/office/drawing/2014/main" id="{113E24D8-D4CE-46CE-B47B-B591FD995D62}"/>
              </a:ext>
            </a:extLst>
          </p:cNvPr>
          <p:cNvCxnSpPr>
            <a:cxnSpLocks/>
          </p:cNvCxnSpPr>
          <p:nvPr/>
        </p:nvCxnSpPr>
        <p:spPr bwMode="auto">
          <a:xfrm>
            <a:off x="5895975" y="2749550"/>
            <a:ext cx="349250" cy="0"/>
          </a:xfrm>
          <a:prstGeom prst="line">
            <a:avLst/>
          </a:prstGeom>
          <a:noFill/>
          <a:ln w="1587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Gerader Verbinder 96">
            <a:extLst>
              <a:ext uri="{FF2B5EF4-FFF2-40B4-BE49-F238E27FC236}">
                <a16:creationId xmlns:a16="http://schemas.microsoft.com/office/drawing/2014/main" id="{AEC604FC-1422-4C95-BD94-4D3D3024BD18}"/>
              </a:ext>
            </a:extLst>
          </p:cNvPr>
          <p:cNvCxnSpPr>
            <a:cxnSpLocks/>
          </p:cNvCxnSpPr>
          <p:nvPr/>
        </p:nvCxnSpPr>
        <p:spPr bwMode="auto">
          <a:xfrm>
            <a:off x="2749550" y="2698750"/>
            <a:ext cx="349250" cy="0"/>
          </a:xfrm>
          <a:prstGeom prst="line">
            <a:avLst/>
          </a:prstGeom>
          <a:noFill/>
          <a:ln w="1587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4" name="Picture 465" descr="messerflugflieger2">
            <a:extLst>
              <a:ext uri="{FF2B5EF4-FFF2-40B4-BE49-F238E27FC236}">
                <a16:creationId xmlns:a16="http://schemas.microsoft.com/office/drawing/2014/main" id="{E874BA2C-8199-45C2-BADD-70BEA2933E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7634040">
            <a:off x="2824242" y="3208415"/>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5" name="Picture 465" descr="messerflugflieger2">
            <a:extLst>
              <a:ext uri="{FF2B5EF4-FFF2-40B4-BE49-F238E27FC236}">
                <a16:creationId xmlns:a16="http://schemas.microsoft.com/office/drawing/2014/main" id="{D731B04A-68D6-4D06-AC57-85D88B05E9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652413">
            <a:off x="5042208" y="3167394"/>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 name="Text Box 50">
            <a:extLst>
              <a:ext uri="{FF2B5EF4-FFF2-40B4-BE49-F238E27FC236}">
                <a16:creationId xmlns:a16="http://schemas.microsoft.com/office/drawing/2014/main" id="{AD10C64C-5377-4D09-863C-C703B16D1FDE}"/>
              </a:ext>
            </a:extLst>
          </p:cNvPr>
          <p:cNvSpPr txBox="1">
            <a:spLocks noChangeArrowheads="1"/>
          </p:cNvSpPr>
          <p:nvPr/>
        </p:nvSpPr>
        <p:spPr bwMode="auto">
          <a:xfrm>
            <a:off x="224190" y="1904176"/>
            <a:ext cx="29543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Loop must </a:t>
            </a:r>
            <a:r>
              <a:rPr lang="de-DE" altLang="de-DE" sz="1600" b="1" dirty="0" err="1">
                <a:solidFill>
                  <a:srgbClr val="0000FF"/>
                </a:solidFill>
              </a:rPr>
              <a:t>be</a:t>
            </a:r>
            <a:r>
              <a:rPr lang="de-DE" altLang="de-DE" sz="1600" b="1" dirty="0">
                <a:solidFill>
                  <a:srgbClr val="0000FF"/>
                </a:solidFill>
              </a:rPr>
              <a:t> </a:t>
            </a:r>
            <a:r>
              <a:rPr lang="de-DE" altLang="de-DE" sz="1600" b="1" dirty="0" err="1">
                <a:solidFill>
                  <a:srgbClr val="0000FF"/>
                </a:solidFill>
              </a:rPr>
              <a:t>round</a:t>
            </a:r>
            <a:r>
              <a:rPr lang="de-DE" altLang="de-DE" sz="1600" b="1" dirty="0">
                <a:solidFill>
                  <a:srgbClr val="0000FF"/>
                </a:solidFill>
              </a:rPr>
              <a:t>.</a:t>
            </a:r>
          </a:p>
        </p:txBody>
      </p:sp>
      <p:sp>
        <p:nvSpPr>
          <p:cNvPr id="166" name="Text Box 41">
            <a:extLst>
              <a:ext uri="{FF2B5EF4-FFF2-40B4-BE49-F238E27FC236}">
                <a16:creationId xmlns:a16="http://schemas.microsoft.com/office/drawing/2014/main" id="{C3A720FE-B1A9-4042-9384-DE5B14C70889}"/>
              </a:ext>
            </a:extLst>
          </p:cNvPr>
          <p:cNvSpPr txBox="1">
            <a:spLocks noChangeArrowheads="1"/>
          </p:cNvSpPr>
          <p:nvPr/>
        </p:nvSpPr>
        <p:spPr bwMode="auto">
          <a:xfrm>
            <a:off x="197643" y="3832932"/>
            <a:ext cx="2852737"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If</a:t>
            </a:r>
            <a:r>
              <a:rPr lang="de-DE" altLang="de-DE" sz="1600" b="1" dirty="0">
                <a:solidFill>
                  <a:srgbClr val="0000FF"/>
                </a:solidFill>
              </a:rPr>
              <a:t> </a:t>
            </a:r>
            <a:r>
              <a:rPr lang="de-DE" altLang="de-DE" sz="1600" b="1" dirty="0" err="1">
                <a:solidFill>
                  <a:srgbClr val="0000FF"/>
                </a:solidFill>
              </a:rPr>
              <a:t>snap</a:t>
            </a:r>
            <a:r>
              <a:rPr lang="de-DE" altLang="de-DE" sz="1600" b="1" dirty="0">
                <a:solidFill>
                  <a:srgbClr val="0000FF"/>
                </a:solidFill>
              </a:rPr>
              <a:t> roll = </a:t>
            </a:r>
            <a:r>
              <a:rPr lang="de-DE" altLang="de-DE" sz="1600" b="1" dirty="0" err="1">
                <a:solidFill>
                  <a:srgbClr val="0000FF"/>
                </a:solidFill>
              </a:rPr>
              <a:t>barrel</a:t>
            </a:r>
            <a:r>
              <a:rPr lang="de-DE" altLang="de-DE" sz="1600" b="1" dirty="0">
                <a:solidFill>
                  <a:srgbClr val="0000FF"/>
                </a:solidFill>
              </a:rPr>
              <a:t> roll </a:t>
            </a:r>
            <a:r>
              <a:rPr lang="de-DE" altLang="de-DE" sz="1600" b="1" dirty="0" err="1">
                <a:solidFill>
                  <a:srgbClr val="0000FF"/>
                </a:solidFill>
              </a:rPr>
              <a:t>or</a:t>
            </a:r>
            <a:r>
              <a:rPr lang="de-DE" altLang="de-DE" sz="1600" b="1" dirty="0">
                <a:solidFill>
                  <a:srgbClr val="0000FF"/>
                </a:solidFill>
              </a:rPr>
              <a:t> </a:t>
            </a:r>
            <a:r>
              <a:rPr lang="de-DE" altLang="de-DE" sz="1600" b="1" dirty="0" err="1">
                <a:solidFill>
                  <a:srgbClr val="0000FF"/>
                </a:solidFill>
              </a:rPr>
              <a:t>aileron</a:t>
            </a:r>
            <a:r>
              <a:rPr lang="de-DE" altLang="de-DE" sz="1600" b="1" dirty="0">
                <a:solidFill>
                  <a:srgbClr val="0000FF"/>
                </a:solidFill>
              </a:rPr>
              <a:t> roll:</a:t>
            </a:r>
            <a:br>
              <a:rPr lang="de-DE" altLang="de-DE" sz="1600" b="1" dirty="0">
                <a:solidFill>
                  <a:srgbClr val="0000FF"/>
                </a:solidFill>
              </a:rPr>
            </a:br>
            <a:r>
              <a:rPr lang="de-DE" altLang="de-DE" sz="1600" b="1" dirty="0" err="1">
                <a:solidFill>
                  <a:srgbClr val="FF3300"/>
                </a:solidFill>
              </a:rPr>
              <a:t>Severe</a:t>
            </a:r>
            <a:r>
              <a:rPr lang="de-DE" altLang="de-DE" sz="1600" b="1" dirty="0">
                <a:solidFill>
                  <a:srgbClr val="FF3300"/>
                </a:solidFill>
              </a:rPr>
              <a:t> </a:t>
            </a:r>
            <a:r>
              <a:rPr lang="de-DE" altLang="de-DE" sz="1600" b="1" dirty="0" err="1">
                <a:solidFill>
                  <a:srgbClr val="FF3300"/>
                </a:solidFill>
              </a:rPr>
              <a:t>downgrade</a:t>
            </a:r>
            <a:r>
              <a:rPr lang="de-DE" altLang="de-DE" sz="1600" b="1" dirty="0">
                <a:solidFill>
                  <a:srgbClr val="FF3300"/>
                </a:solidFill>
              </a:rPr>
              <a:t> &gt; 5 </a:t>
            </a:r>
            <a:r>
              <a:rPr lang="de-DE" altLang="de-DE" sz="1600" b="1" dirty="0" err="1">
                <a:solidFill>
                  <a:srgbClr val="FF3300"/>
                </a:solidFill>
              </a:rPr>
              <a:t>pts</a:t>
            </a:r>
            <a:r>
              <a:rPr lang="de-DE" altLang="de-DE" sz="1600" b="1" dirty="0">
                <a:solidFill>
                  <a:srgbClr val="FF3300"/>
                </a:solidFill>
              </a:rPr>
              <a:t>.</a:t>
            </a:r>
          </a:p>
        </p:txBody>
      </p:sp>
      <p:sp>
        <p:nvSpPr>
          <p:cNvPr id="167" name="Text Box 101">
            <a:extLst>
              <a:ext uri="{FF2B5EF4-FFF2-40B4-BE49-F238E27FC236}">
                <a16:creationId xmlns:a16="http://schemas.microsoft.com/office/drawing/2014/main" id="{77338100-B7F6-4462-BBFC-1EEFC7EB1B05}"/>
              </a:ext>
            </a:extLst>
          </p:cNvPr>
          <p:cNvSpPr txBox="1">
            <a:spLocks noChangeArrowheads="1"/>
          </p:cNvSpPr>
          <p:nvPr/>
        </p:nvSpPr>
        <p:spPr bwMode="auto">
          <a:xfrm>
            <a:off x="6424577" y="2145960"/>
            <a:ext cx="2360613" cy="1446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Clr>
                <a:srgbClr val="FF0000"/>
              </a:buClr>
              <a:buFont typeface="CommonBullets" pitchFamily="34" charset="2"/>
              <a:buNone/>
            </a:pPr>
            <a:r>
              <a:rPr lang="en-GB" altLang="de-DE" sz="1600" b="1" dirty="0">
                <a:solidFill>
                  <a:srgbClr val="0000FF"/>
                </a:solidFill>
              </a:rPr>
              <a:t>The ¼ roll must be integrated on circular flightpath of the first 90° of the loop.</a:t>
            </a:r>
          </a:p>
          <a:p>
            <a:pPr eaLnBrk="1" hangingPunct="1">
              <a:spcBef>
                <a:spcPct val="50000"/>
              </a:spcBef>
            </a:pPr>
            <a:endParaRPr lang="de-DE" altLang="de-DE" sz="1600" dirty="0">
              <a:solidFill>
                <a:srgbClr val="0000FF"/>
              </a:solidFill>
            </a:endParaRPr>
          </a:p>
        </p:txBody>
      </p:sp>
      <p:sp>
        <p:nvSpPr>
          <p:cNvPr id="168" name="Text Box 101">
            <a:extLst>
              <a:ext uri="{FF2B5EF4-FFF2-40B4-BE49-F238E27FC236}">
                <a16:creationId xmlns:a16="http://schemas.microsoft.com/office/drawing/2014/main" id="{B6772230-77A5-4C7A-A30B-263F094DEA95}"/>
              </a:ext>
            </a:extLst>
          </p:cNvPr>
          <p:cNvSpPr txBox="1">
            <a:spLocks noChangeArrowheads="1"/>
          </p:cNvSpPr>
          <p:nvPr/>
        </p:nvSpPr>
        <p:spPr bwMode="auto">
          <a:xfrm>
            <a:off x="209162" y="2482720"/>
            <a:ext cx="2360612" cy="1446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buClr>
                <a:srgbClr val="FF0000"/>
              </a:buClr>
              <a:buFont typeface="CommonBullets" pitchFamily="34" charset="2"/>
              <a:buNone/>
            </a:pPr>
            <a:r>
              <a:rPr lang="en-GB" altLang="de-DE" sz="1600" b="1" dirty="0">
                <a:solidFill>
                  <a:srgbClr val="0000FF"/>
                </a:solidFill>
              </a:rPr>
              <a:t>The ¼ roll must be integrated on circular flightpath of the last 90° of the loop.</a:t>
            </a:r>
          </a:p>
          <a:p>
            <a:pPr eaLnBrk="1" hangingPunct="1">
              <a:spcBef>
                <a:spcPct val="50000"/>
              </a:spcBef>
            </a:pPr>
            <a:endParaRPr lang="de-DE" altLang="de-DE" sz="1600" dirty="0">
              <a:solidFill>
                <a:srgbClr val="0000FF"/>
              </a:solidFill>
            </a:endParaRPr>
          </a:p>
        </p:txBody>
      </p:sp>
      <p:sp>
        <p:nvSpPr>
          <p:cNvPr id="169" name="Text Box 40">
            <a:extLst>
              <a:ext uri="{FF2B5EF4-FFF2-40B4-BE49-F238E27FC236}">
                <a16:creationId xmlns:a16="http://schemas.microsoft.com/office/drawing/2014/main" id="{E862F07D-2C14-4292-B5A6-F6B49D82BEF2}"/>
              </a:ext>
            </a:extLst>
          </p:cNvPr>
          <p:cNvSpPr txBox="1">
            <a:spLocks noChangeArrowheads="1"/>
          </p:cNvSpPr>
          <p:nvPr/>
        </p:nvSpPr>
        <p:spPr bwMode="auto">
          <a:xfrm>
            <a:off x="6145421" y="3700786"/>
            <a:ext cx="2722562"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Snap roll </a:t>
            </a:r>
            <a:r>
              <a:rPr lang="de-DE" altLang="de-DE" sz="1600" b="1" dirty="0" err="1">
                <a:solidFill>
                  <a:srgbClr val="0000FF"/>
                </a:solidFill>
              </a:rPr>
              <a:t>may</a:t>
            </a:r>
            <a:r>
              <a:rPr lang="de-DE" altLang="de-DE" sz="1600" b="1" dirty="0">
                <a:solidFill>
                  <a:srgbClr val="0000FF"/>
                </a:solidFill>
              </a:rPr>
              <a:t> </a:t>
            </a:r>
            <a:r>
              <a:rPr lang="de-DE" altLang="de-DE" sz="1600" b="1" dirty="0" err="1">
                <a:solidFill>
                  <a:srgbClr val="0000FF"/>
                </a:solidFill>
              </a:rPr>
              <a:t>be</a:t>
            </a:r>
            <a:r>
              <a:rPr lang="de-DE" altLang="de-DE" sz="1600" b="1" dirty="0">
                <a:solidFill>
                  <a:srgbClr val="0000FF"/>
                </a:solidFill>
              </a:rPr>
              <a:t> positive </a:t>
            </a:r>
            <a:r>
              <a:rPr lang="de-DE" altLang="de-DE" sz="1600" b="1" dirty="0" err="1">
                <a:solidFill>
                  <a:srgbClr val="0000FF"/>
                </a:solidFill>
              </a:rPr>
              <a:t>or</a:t>
            </a:r>
            <a:r>
              <a:rPr lang="de-DE" altLang="de-DE" sz="1600" b="1" dirty="0">
                <a:solidFill>
                  <a:srgbClr val="0000FF"/>
                </a:solidFill>
              </a:rPr>
              <a:t> negative.</a:t>
            </a:r>
          </a:p>
        </p:txBody>
      </p:sp>
      <p:sp>
        <p:nvSpPr>
          <p:cNvPr id="170" name="Oval 74">
            <a:extLst>
              <a:ext uri="{FF2B5EF4-FFF2-40B4-BE49-F238E27FC236}">
                <a16:creationId xmlns:a16="http://schemas.microsoft.com/office/drawing/2014/main" id="{C6E15D0B-183E-4EFA-B15B-86ED78AAC4C9}"/>
              </a:ext>
            </a:extLst>
          </p:cNvPr>
          <p:cNvSpPr>
            <a:spLocks noChangeArrowheads="1"/>
          </p:cNvSpPr>
          <p:nvPr/>
        </p:nvSpPr>
        <p:spPr bwMode="auto">
          <a:xfrm>
            <a:off x="4471157" y="4188080"/>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1" name="Oval 74">
            <a:extLst>
              <a:ext uri="{FF2B5EF4-FFF2-40B4-BE49-F238E27FC236}">
                <a16:creationId xmlns:a16="http://schemas.microsoft.com/office/drawing/2014/main" id="{900EE54C-8B51-4105-9D40-2C8F49A0CBC2}"/>
              </a:ext>
            </a:extLst>
          </p:cNvPr>
          <p:cNvSpPr>
            <a:spLocks noChangeArrowheads="1"/>
          </p:cNvSpPr>
          <p:nvPr/>
        </p:nvSpPr>
        <p:spPr bwMode="auto">
          <a:xfrm>
            <a:off x="5988046" y="268015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2" name="Oval 74">
            <a:extLst>
              <a:ext uri="{FF2B5EF4-FFF2-40B4-BE49-F238E27FC236}">
                <a16:creationId xmlns:a16="http://schemas.microsoft.com/office/drawing/2014/main" id="{70B27430-4D14-4F11-8430-B4A54D1FB714}"/>
              </a:ext>
            </a:extLst>
          </p:cNvPr>
          <p:cNvSpPr>
            <a:spLocks noChangeArrowheads="1"/>
          </p:cNvSpPr>
          <p:nvPr/>
        </p:nvSpPr>
        <p:spPr bwMode="auto">
          <a:xfrm>
            <a:off x="2844313" y="263029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73" name="Oval 74">
            <a:extLst>
              <a:ext uri="{FF2B5EF4-FFF2-40B4-BE49-F238E27FC236}">
                <a16:creationId xmlns:a16="http://schemas.microsoft.com/office/drawing/2014/main" id="{96F61AEC-ACBC-4626-A70C-827B7A3BED0A}"/>
              </a:ext>
            </a:extLst>
          </p:cNvPr>
          <p:cNvSpPr>
            <a:spLocks noChangeArrowheads="1"/>
          </p:cNvSpPr>
          <p:nvPr/>
        </p:nvSpPr>
        <p:spPr bwMode="auto">
          <a:xfrm>
            <a:off x="4383406" y="1109254"/>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Tree>
    <p:extLst>
      <p:ext uri="{BB962C8B-B14F-4D97-AF65-F5344CB8AC3E}">
        <p14:creationId xmlns:p14="http://schemas.microsoft.com/office/powerpoint/2010/main" val="1022806411"/>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63"/>
                                        </p:tgtEl>
                                        <p:attrNameLst>
                                          <p:attrName>style.visibility</p:attrName>
                                        </p:attrNameLst>
                                      </p:cBhvr>
                                      <p:to>
                                        <p:strVal val="visible"/>
                                      </p:to>
                                    </p:set>
                                    <p:animEffect transition="in" filter="blinds(horizontal)">
                                      <p:cBhvr>
                                        <p:cTn id="7" dur="1000"/>
                                        <p:tgtEl>
                                          <p:spTgt spid="163"/>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67"/>
                                        </p:tgtEl>
                                        <p:attrNameLst>
                                          <p:attrName>style.visibility</p:attrName>
                                        </p:attrNameLst>
                                      </p:cBhvr>
                                      <p:to>
                                        <p:strVal val="visible"/>
                                      </p:to>
                                    </p:set>
                                    <p:animEffect transition="in" filter="blinds(horizontal)">
                                      <p:cBhvr>
                                        <p:cTn id="11" dur="1000"/>
                                        <p:tgtEl>
                                          <p:spTgt spid="167"/>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66"/>
                                        </p:tgtEl>
                                        <p:attrNameLst>
                                          <p:attrName>style.visibility</p:attrName>
                                        </p:attrNameLst>
                                      </p:cBhvr>
                                      <p:to>
                                        <p:strVal val="visible"/>
                                      </p:to>
                                    </p:set>
                                    <p:animEffect transition="in" filter="blinds(horizontal)">
                                      <p:cBhvr>
                                        <p:cTn id="15" dur="1000"/>
                                        <p:tgtEl>
                                          <p:spTgt spid="166"/>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68"/>
                                        </p:tgtEl>
                                        <p:attrNameLst>
                                          <p:attrName>style.visibility</p:attrName>
                                        </p:attrNameLst>
                                      </p:cBhvr>
                                      <p:to>
                                        <p:strVal val="visible"/>
                                      </p:to>
                                    </p:set>
                                    <p:animEffect transition="in" filter="blinds(horizontal)">
                                      <p:cBhvr>
                                        <p:cTn id="19" dur="1000"/>
                                        <p:tgtEl>
                                          <p:spTgt spid="168"/>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69"/>
                                        </p:tgtEl>
                                        <p:attrNameLst>
                                          <p:attrName>style.visibility</p:attrName>
                                        </p:attrNameLst>
                                      </p:cBhvr>
                                      <p:to>
                                        <p:strVal val="visible"/>
                                      </p:to>
                                    </p:set>
                                    <p:animEffect transition="in" filter="blinds(horizontal)">
                                      <p:cBhvr>
                                        <p:cTn id="23" dur="10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utoUpdateAnimBg="0"/>
      <p:bldP spid="166" grpId="0"/>
      <p:bldP spid="167" grpId="0"/>
      <p:bldP spid="168" grpId="0"/>
      <p:bldP spid="169"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ext Box 101">
            <a:extLst>
              <a:ext uri="{FF2B5EF4-FFF2-40B4-BE49-F238E27FC236}">
                <a16:creationId xmlns:a16="http://schemas.microsoft.com/office/drawing/2014/main" id="{5B47F26E-D259-4CDE-A9C3-24FA88D8C364}"/>
              </a:ext>
            </a:extLst>
          </p:cNvPr>
          <p:cNvSpPr txBox="1">
            <a:spLocks noChangeArrowheads="1"/>
          </p:cNvSpPr>
          <p:nvPr/>
        </p:nvSpPr>
        <p:spPr bwMode="auto">
          <a:xfrm>
            <a:off x="522288" y="66167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F-25.16.01</a:t>
            </a:r>
            <a:endParaRPr lang="de-DE" altLang="de-DE" dirty="0"/>
          </a:p>
        </p:txBody>
      </p:sp>
      <p:sp>
        <p:nvSpPr>
          <p:cNvPr id="47107" name="Text Box 207">
            <a:extLst>
              <a:ext uri="{FF2B5EF4-FFF2-40B4-BE49-F238E27FC236}">
                <a16:creationId xmlns:a16="http://schemas.microsoft.com/office/drawing/2014/main" id="{52645D40-1906-4792-9621-34085C01ABC2}"/>
              </a:ext>
            </a:extLst>
          </p:cNvPr>
          <p:cNvSpPr txBox="1">
            <a:spLocks noChangeArrowheads="1"/>
          </p:cNvSpPr>
          <p:nvPr/>
        </p:nvSpPr>
        <p:spPr bwMode="auto">
          <a:xfrm>
            <a:off x="1428750" y="4797425"/>
            <a:ext cx="4473575" cy="1077218"/>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perform a quarter roll, immediately perform a half knife-edge loop down, immediately perform a quarter roll, exit inverted. </a:t>
            </a:r>
            <a:endParaRPr lang="de-DE" altLang="de-DE" sz="1600" b="1" dirty="0"/>
          </a:p>
        </p:txBody>
      </p:sp>
      <p:sp>
        <p:nvSpPr>
          <p:cNvPr id="47108" name="Rectangle 132">
            <a:extLst>
              <a:ext uri="{FF2B5EF4-FFF2-40B4-BE49-F238E27FC236}">
                <a16:creationId xmlns:a16="http://schemas.microsoft.com/office/drawing/2014/main" id="{1898B152-8E59-4C2E-9227-74952B1D01EE}"/>
              </a:ext>
            </a:extLst>
          </p:cNvPr>
          <p:cNvSpPr>
            <a:spLocks noChangeArrowheads="1"/>
          </p:cNvSpPr>
          <p:nvPr/>
        </p:nvSpPr>
        <p:spPr bwMode="auto">
          <a:xfrm>
            <a:off x="1535113" y="117445"/>
            <a:ext cx="68419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ea typeface="Times New Roman" panose="02020603050405020304" pitchFamily="18" charset="0"/>
                <a:cs typeface="Arial" panose="020B0604020202020204" pitchFamily="34" charset="0"/>
              </a:rPr>
              <a:t>F-25.16 </a:t>
            </a:r>
            <a:r>
              <a:rPr lang="en-US" sz="2000" b="1" dirty="0" err="1">
                <a:cs typeface="Arial" panose="020B0604020202020204" pitchFamily="34" charset="0"/>
              </a:rPr>
              <a:t>Knife.Edge</a:t>
            </a:r>
            <a:r>
              <a:rPr lang="en-US" sz="2000" b="1" dirty="0">
                <a:cs typeface="Arial" panose="020B0604020202020204" pitchFamily="34" charset="0"/>
              </a:rPr>
              <a:t> Split S with quarter roll, quarter roll</a:t>
            </a:r>
            <a:endParaRPr lang="en-US" altLang="de-DE" sz="2000" b="1" dirty="0">
              <a:cs typeface="Arial" panose="020B0604020202020204" pitchFamily="34" charset="0"/>
            </a:endParaRPr>
          </a:p>
        </p:txBody>
      </p:sp>
      <p:grpSp>
        <p:nvGrpSpPr>
          <p:cNvPr id="47112" name="Group 552">
            <a:extLst>
              <a:ext uri="{FF2B5EF4-FFF2-40B4-BE49-F238E27FC236}">
                <a16:creationId xmlns:a16="http://schemas.microsoft.com/office/drawing/2014/main" id="{25E8911C-8E6A-435E-8AA9-B4FDA9D20124}"/>
              </a:ext>
            </a:extLst>
          </p:cNvPr>
          <p:cNvGrpSpPr>
            <a:grpSpLocks/>
          </p:cNvGrpSpPr>
          <p:nvPr/>
        </p:nvGrpSpPr>
        <p:grpSpPr bwMode="auto">
          <a:xfrm rot="5400000" flipV="1">
            <a:off x="6736557" y="4614069"/>
            <a:ext cx="311150" cy="490537"/>
            <a:chOff x="2820" y="264"/>
            <a:chExt cx="420" cy="1452"/>
          </a:xfrm>
        </p:grpSpPr>
        <p:sp>
          <p:nvSpPr>
            <p:cNvPr id="47171" name="Line 553">
              <a:extLst>
                <a:ext uri="{FF2B5EF4-FFF2-40B4-BE49-F238E27FC236}">
                  <a16:creationId xmlns:a16="http://schemas.microsoft.com/office/drawing/2014/main" id="{288705C4-1E35-4674-B87C-5DB9D2A9314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7172" name="Group 554">
              <a:extLst>
                <a:ext uri="{FF2B5EF4-FFF2-40B4-BE49-F238E27FC236}">
                  <a16:creationId xmlns:a16="http://schemas.microsoft.com/office/drawing/2014/main" id="{257A7A05-9FA5-45A3-9DE5-82A5C9F7BE6A}"/>
                </a:ext>
              </a:extLst>
            </p:cNvPr>
            <p:cNvGrpSpPr>
              <a:grpSpLocks/>
            </p:cNvGrpSpPr>
            <p:nvPr/>
          </p:nvGrpSpPr>
          <p:grpSpPr bwMode="auto">
            <a:xfrm>
              <a:off x="2940" y="264"/>
              <a:ext cx="300" cy="1452"/>
              <a:chOff x="2940" y="264"/>
              <a:chExt cx="300" cy="1452"/>
            </a:xfrm>
          </p:grpSpPr>
          <p:grpSp>
            <p:nvGrpSpPr>
              <p:cNvPr id="47173" name="Group 555">
                <a:extLst>
                  <a:ext uri="{FF2B5EF4-FFF2-40B4-BE49-F238E27FC236}">
                    <a16:creationId xmlns:a16="http://schemas.microsoft.com/office/drawing/2014/main" id="{DCCFF502-F4C3-4EDD-8273-2E3FB6E2DA6B}"/>
                  </a:ext>
                </a:extLst>
              </p:cNvPr>
              <p:cNvGrpSpPr>
                <a:grpSpLocks/>
              </p:cNvGrpSpPr>
              <p:nvPr/>
            </p:nvGrpSpPr>
            <p:grpSpPr bwMode="auto">
              <a:xfrm>
                <a:off x="2940" y="264"/>
                <a:ext cx="252" cy="1368"/>
                <a:chOff x="3024" y="732"/>
                <a:chExt cx="252" cy="1368"/>
              </a:xfrm>
            </p:grpSpPr>
            <p:grpSp>
              <p:nvGrpSpPr>
                <p:cNvPr id="47176" name="Group 556">
                  <a:extLst>
                    <a:ext uri="{FF2B5EF4-FFF2-40B4-BE49-F238E27FC236}">
                      <a16:creationId xmlns:a16="http://schemas.microsoft.com/office/drawing/2014/main" id="{BC192F5E-3D46-40F4-AE58-8E94834DC581}"/>
                    </a:ext>
                  </a:extLst>
                </p:cNvPr>
                <p:cNvGrpSpPr>
                  <a:grpSpLocks/>
                </p:cNvGrpSpPr>
                <p:nvPr/>
              </p:nvGrpSpPr>
              <p:grpSpPr bwMode="auto">
                <a:xfrm>
                  <a:off x="3024" y="732"/>
                  <a:ext cx="252" cy="1368"/>
                  <a:chOff x="3168" y="1008"/>
                  <a:chExt cx="484" cy="2448"/>
                </a:xfrm>
              </p:grpSpPr>
              <p:grpSp>
                <p:nvGrpSpPr>
                  <p:cNvPr id="47178" name="Group 557">
                    <a:extLst>
                      <a:ext uri="{FF2B5EF4-FFF2-40B4-BE49-F238E27FC236}">
                        <a16:creationId xmlns:a16="http://schemas.microsoft.com/office/drawing/2014/main" id="{911732E1-25EA-4DD8-934A-D7E52E5CD364}"/>
                      </a:ext>
                    </a:extLst>
                  </p:cNvPr>
                  <p:cNvGrpSpPr>
                    <a:grpSpLocks/>
                  </p:cNvGrpSpPr>
                  <p:nvPr/>
                </p:nvGrpSpPr>
                <p:grpSpPr bwMode="auto">
                  <a:xfrm>
                    <a:off x="3168" y="1008"/>
                    <a:ext cx="484" cy="2448"/>
                    <a:chOff x="2256" y="864"/>
                    <a:chExt cx="532" cy="2448"/>
                  </a:xfrm>
                </p:grpSpPr>
                <p:sp>
                  <p:nvSpPr>
                    <p:cNvPr id="47181" name="Freeform 558">
                      <a:extLst>
                        <a:ext uri="{FF2B5EF4-FFF2-40B4-BE49-F238E27FC236}">
                          <a16:creationId xmlns:a16="http://schemas.microsoft.com/office/drawing/2014/main" id="{E13E243B-ADEB-4E1C-85C1-6AC6FB746EF1}"/>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7182" name="Freeform 559">
                      <a:extLst>
                        <a:ext uri="{FF2B5EF4-FFF2-40B4-BE49-F238E27FC236}">
                          <a16:creationId xmlns:a16="http://schemas.microsoft.com/office/drawing/2014/main" id="{750EA7B8-DE08-47A6-BE19-E9B6554ABABA}"/>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7179" name="Freeform 560">
                    <a:extLst>
                      <a:ext uri="{FF2B5EF4-FFF2-40B4-BE49-F238E27FC236}">
                        <a16:creationId xmlns:a16="http://schemas.microsoft.com/office/drawing/2014/main" id="{B1C3F003-BFE7-4965-A9EC-DF3F2C0F889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7180" name="Freeform 561">
                    <a:extLst>
                      <a:ext uri="{FF2B5EF4-FFF2-40B4-BE49-F238E27FC236}">
                        <a16:creationId xmlns:a16="http://schemas.microsoft.com/office/drawing/2014/main" id="{354A5565-E543-4F97-8AB3-E8145E814520}"/>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7177" name="Line 562">
                  <a:extLst>
                    <a:ext uri="{FF2B5EF4-FFF2-40B4-BE49-F238E27FC236}">
                      <a16:creationId xmlns:a16="http://schemas.microsoft.com/office/drawing/2014/main" id="{82FC7EEB-C04C-493E-85B8-5B501A9D461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7174" name="AutoShape 563">
                <a:extLst>
                  <a:ext uri="{FF2B5EF4-FFF2-40B4-BE49-F238E27FC236}">
                    <a16:creationId xmlns:a16="http://schemas.microsoft.com/office/drawing/2014/main" id="{9E60CAA8-58E1-4DEC-A063-69E983E97D8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75" name="Line 564">
                <a:extLst>
                  <a:ext uri="{FF2B5EF4-FFF2-40B4-BE49-F238E27FC236}">
                    <a16:creationId xmlns:a16="http://schemas.microsoft.com/office/drawing/2014/main" id="{A10B6193-500A-4A51-808B-B9AF3ADE755A}"/>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47110" name="Group 541">
            <a:extLst>
              <a:ext uri="{FF2B5EF4-FFF2-40B4-BE49-F238E27FC236}">
                <a16:creationId xmlns:a16="http://schemas.microsoft.com/office/drawing/2014/main" id="{C69CABD3-D020-4979-89F8-4BB949833ECD}"/>
              </a:ext>
            </a:extLst>
          </p:cNvPr>
          <p:cNvGrpSpPr>
            <a:grpSpLocks/>
          </p:cNvGrpSpPr>
          <p:nvPr/>
        </p:nvGrpSpPr>
        <p:grpSpPr bwMode="auto">
          <a:xfrm rot="13205671">
            <a:off x="2800537" y="1059178"/>
            <a:ext cx="779462" cy="257175"/>
            <a:chOff x="4875" y="7237"/>
            <a:chExt cx="4230" cy="1883"/>
          </a:xfrm>
        </p:grpSpPr>
        <p:sp>
          <p:nvSpPr>
            <p:cNvPr id="47188" name="Arc 542">
              <a:extLst>
                <a:ext uri="{FF2B5EF4-FFF2-40B4-BE49-F238E27FC236}">
                  <a16:creationId xmlns:a16="http://schemas.microsoft.com/office/drawing/2014/main" id="{31AB1A8E-49B9-4AF2-8D65-7B4C61E9971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47189" name="AutoShape 543">
              <a:extLst>
                <a:ext uri="{FF2B5EF4-FFF2-40B4-BE49-F238E27FC236}">
                  <a16:creationId xmlns:a16="http://schemas.microsoft.com/office/drawing/2014/main" id="{665541A4-747E-4CA9-A360-136713318300}"/>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47185" name="Line 548">
            <a:extLst>
              <a:ext uri="{FF2B5EF4-FFF2-40B4-BE49-F238E27FC236}">
                <a16:creationId xmlns:a16="http://schemas.microsoft.com/office/drawing/2014/main" id="{AC0FE34F-E9B5-42C0-BC38-C1C83E8F9BE7}"/>
              </a:ext>
            </a:extLst>
          </p:cNvPr>
          <p:cNvSpPr>
            <a:spLocks noChangeShapeType="1"/>
          </p:cNvSpPr>
          <p:nvPr/>
        </p:nvSpPr>
        <p:spPr bwMode="auto">
          <a:xfrm>
            <a:off x="2972766" y="1178428"/>
            <a:ext cx="94932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7187" name="Line 551">
            <a:extLst>
              <a:ext uri="{FF2B5EF4-FFF2-40B4-BE49-F238E27FC236}">
                <a16:creationId xmlns:a16="http://schemas.microsoft.com/office/drawing/2014/main" id="{8541F612-C164-4626-BBD0-D36C35D7A2C0}"/>
              </a:ext>
            </a:extLst>
          </p:cNvPr>
          <p:cNvSpPr>
            <a:spLocks noChangeShapeType="1"/>
          </p:cNvSpPr>
          <p:nvPr/>
        </p:nvSpPr>
        <p:spPr bwMode="auto">
          <a:xfrm>
            <a:off x="2993778" y="4146550"/>
            <a:ext cx="82232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47114" name="Group 591">
            <a:extLst>
              <a:ext uri="{FF2B5EF4-FFF2-40B4-BE49-F238E27FC236}">
                <a16:creationId xmlns:a16="http://schemas.microsoft.com/office/drawing/2014/main" id="{1C4A1857-C266-4961-AA99-305E366CC731}"/>
              </a:ext>
            </a:extLst>
          </p:cNvPr>
          <p:cNvGrpSpPr>
            <a:grpSpLocks/>
          </p:cNvGrpSpPr>
          <p:nvPr/>
        </p:nvGrpSpPr>
        <p:grpSpPr bwMode="auto">
          <a:xfrm rot="16200000" flipH="1" flipV="1">
            <a:off x="3777454" y="939091"/>
            <a:ext cx="311150" cy="490537"/>
            <a:chOff x="2820" y="264"/>
            <a:chExt cx="420" cy="1452"/>
          </a:xfrm>
        </p:grpSpPr>
        <p:sp>
          <p:nvSpPr>
            <p:cNvPr id="47147" name="Line 592">
              <a:extLst>
                <a:ext uri="{FF2B5EF4-FFF2-40B4-BE49-F238E27FC236}">
                  <a16:creationId xmlns:a16="http://schemas.microsoft.com/office/drawing/2014/main" id="{CD99409A-5C0D-4F19-A06E-64414898B87A}"/>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7148" name="Group 593">
              <a:extLst>
                <a:ext uri="{FF2B5EF4-FFF2-40B4-BE49-F238E27FC236}">
                  <a16:creationId xmlns:a16="http://schemas.microsoft.com/office/drawing/2014/main" id="{3147C666-3391-4994-BB97-5B1DBD45626C}"/>
                </a:ext>
              </a:extLst>
            </p:cNvPr>
            <p:cNvGrpSpPr>
              <a:grpSpLocks/>
            </p:cNvGrpSpPr>
            <p:nvPr/>
          </p:nvGrpSpPr>
          <p:grpSpPr bwMode="auto">
            <a:xfrm>
              <a:off x="2940" y="264"/>
              <a:ext cx="300" cy="1452"/>
              <a:chOff x="2940" y="264"/>
              <a:chExt cx="300" cy="1452"/>
            </a:xfrm>
          </p:grpSpPr>
          <p:grpSp>
            <p:nvGrpSpPr>
              <p:cNvPr id="47149" name="Group 594">
                <a:extLst>
                  <a:ext uri="{FF2B5EF4-FFF2-40B4-BE49-F238E27FC236}">
                    <a16:creationId xmlns:a16="http://schemas.microsoft.com/office/drawing/2014/main" id="{7A74C878-B9CD-470E-A40A-8FCBCAF21982}"/>
                  </a:ext>
                </a:extLst>
              </p:cNvPr>
              <p:cNvGrpSpPr>
                <a:grpSpLocks/>
              </p:cNvGrpSpPr>
              <p:nvPr/>
            </p:nvGrpSpPr>
            <p:grpSpPr bwMode="auto">
              <a:xfrm>
                <a:off x="2940" y="264"/>
                <a:ext cx="252" cy="1368"/>
                <a:chOff x="3024" y="732"/>
                <a:chExt cx="252" cy="1368"/>
              </a:xfrm>
            </p:grpSpPr>
            <p:grpSp>
              <p:nvGrpSpPr>
                <p:cNvPr id="47152" name="Group 595">
                  <a:extLst>
                    <a:ext uri="{FF2B5EF4-FFF2-40B4-BE49-F238E27FC236}">
                      <a16:creationId xmlns:a16="http://schemas.microsoft.com/office/drawing/2014/main" id="{462CEF6F-95A7-4C3A-BDD8-92E668224A7E}"/>
                    </a:ext>
                  </a:extLst>
                </p:cNvPr>
                <p:cNvGrpSpPr>
                  <a:grpSpLocks/>
                </p:cNvGrpSpPr>
                <p:nvPr/>
              </p:nvGrpSpPr>
              <p:grpSpPr bwMode="auto">
                <a:xfrm>
                  <a:off x="3024" y="732"/>
                  <a:ext cx="252" cy="1368"/>
                  <a:chOff x="3168" y="1008"/>
                  <a:chExt cx="484" cy="2448"/>
                </a:xfrm>
              </p:grpSpPr>
              <p:grpSp>
                <p:nvGrpSpPr>
                  <p:cNvPr id="47154" name="Group 596">
                    <a:extLst>
                      <a:ext uri="{FF2B5EF4-FFF2-40B4-BE49-F238E27FC236}">
                        <a16:creationId xmlns:a16="http://schemas.microsoft.com/office/drawing/2014/main" id="{9F71B75A-4B93-4985-935A-766285BCA312}"/>
                      </a:ext>
                    </a:extLst>
                  </p:cNvPr>
                  <p:cNvGrpSpPr>
                    <a:grpSpLocks/>
                  </p:cNvGrpSpPr>
                  <p:nvPr/>
                </p:nvGrpSpPr>
                <p:grpSpPr bwMode="auto">
                  <a:xfrm>
                    <a:off x="3168" y="1008"/>
                    <a:ext cx="484" cy="2448"/>
                    <a:chOff x="2256" y="864"/>
                    <a:chExt cx="532" cy="2448"/>
                  </a:xfrm>
                </p:grpSpPr>
                <p:sp>
                  <p:nvSpPr>
                    <p:cNvPr id="47157" name="Freeform 597">
                      <a:extLst>
                        <a:ext uri="{FF2B5EF4-FFF2-40B4-BE49-F238E27FC236}">
                          <a16:creationId xmlns:a16="http://schemas.microsoft.com/office/drawing/2014/main" id="{E1916D17-BC65-4058-9247-7FBE4D9B115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7158" name="Freeform 598">
                      <a:extLst>
                        <a:ext uri="{FF2B5EF4-FFF2-40B4-BE49-F238E27FC236}">
                          <a16:creationId xmlns:a16="http://schemas.microsoft.com/office/drawing/2014/main" id="{65A97485-A8C7-40B6-8FB3-B2837A7A2169}"/>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7155" name="Freeform 599">
                    <a:extLst>
                      <a:ext uri="{FF2B5EF4-FFF2-40B4-BE49-F238E27FC236}">
                        <a16:creationId xmlns:a16="http://schemas.microsoft.com/office/drawing/2014/main" id="{04DDC221-430C-42A2-B8AB-316676D18815}"/>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7156" name="Freeform 600">
                    <a:extLst>
                      <a:ext uri="{FF2B5EF4-FFF2-40B4-BE49-F238E27FC236}">
                        <a16:creationId xmlns:a16="http://schemas.microsoft.com/office/drawing/2014/main" id="{604CB63F-5E32-4F21-AF0B-E9D7D721EB08}"/>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7153" name="Line 601">
                  <a:extLst>
                    <a:ext uri="{FF2B5EF4-FFF2-40B4-BE49-F238E27FC236}">
                      <a16:creationId xmlns:a16="http://schemas.microsoft.com/office/drawing/2014/main" id="{7DAF2364-FC21-4BFE-95D7-3BEBD6CFCB7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7150" name="AutoShape 602">
                <a:extLst>
                  <a:ext uri="{FF2B5EF4-FFF2-40B4-BE49-F238E27FC236}">
                    <a16:creationId xmlns:a16="http://schemas.microsoft.com/office/drawing/2014/main" id="{565AD949-992D-4AC5-B290-0F2010F9479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51" name="Line 603">
                <a:extLst>
                  <a:ext uri="{FF2B5EF4-FFF2-40B4-BE49-F238E27FC236}">
                    <a16:creationId xmlns:a16="http://schemas.microsoft.com/office/drawing/2014/main" id="{E00E17A3-61AC-4C7D-BEF8-2B0F54BBCC2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47115" name="AutoShape 604">
            <a:extLst>
              <a:ext uri="{FF2B5EF4-FFF2-40B4-BE49-F238E27FC236}">
                <a16:creationId xmlns:a16="http://schemas.microsoft.com/office/drawing/2014/main" id="{C28AF60C-AD34-412C-A623-4714607E2B62}"/>
              </a:ext>
            </a:extLst>
          </p:cNvPr>
          <p:cNvSpPr>
            <a:spLocks noChangeArrowheads="1"/>
          </p:cNvSpPr>
          <p:nvPr/>
        </p:nvSpPr>
        <p:spPr bwMode="auto">
          <a:xfrm rot="10800000" flipH="1">
            <a:off x="3726196" y="4076760"/>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16" name="AutoShape 605">
            <a:extLst>
              <a:ext uri="{FF2B5EF4-FFF2-40B4-BE49-F238E27FC236}">
                <a16:creationId xmlns:a16="http://schemas.microsoft.com/office/drawing/2014/main" id="{195DE9C2-7FAC-466F-98B2-60C1560813C5}"/>
              </a:ext>
            </a:extLst>
          </p:cNvPr>
          <p:cNvSpPr>
            <a:spLocks noChangeArrowheads="1"/>
          </p:cNvSpPr>
          <p:nvPr/>
        </p:nvSpPr>
        <p:spPr bwMode="auto">
          <a:xfrm rot="10800000">
            <a:off x="3105849" y="1084686"/>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47117" name="Group 609">
            <a:extLst>
              <a:ext uri="{FF2B5EF4-FFF2-40B4-BE49-F238E27FC236}">
                <a16:creationId xmlns:a16="http://schemas.microsoft.com/office/drawing/2014/main" id="{9DD008BF-7E99-4337-9720-48C667B1CD1A}"/>
              </a:ext>
            </a:extLst>
          </p:cNvPr>
          <p:cNvGrpSpPr>
            <a:grpSpLocks/>
          </p:cNvGrpSpPr>
          <p:nvPr/>
        </p:nvGrpSpPr>
        <p:grpSpPr bwMode="auto">
          <a:xfrm rot="5400000" flipV="1">
            <a:off x="3272838" y="3901282"/>
            <a:ext cx="311150" cy="490537"/>
            <a:chOff x="2820" y="264"/>
            <a:chExt cx="420" cy="1452"/>
          </a:xfrm>
        </p:grpSpPr>
        <p:sp>
          <p:nvSpPr>
            <p:cNvPr id="47135" name="Line 610">
              <a:extLst>
                <a:ext uri="{FF2B5EF4-FFF2-40B4-BE49-F238E27FC236}">
                  <a16:creationId xmlns:a16="http://schemas.microsoft.com/office/drawing/2014/main" id="{652E4138-8A93-4D7E-B2CD-98A5CD35A90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7136" name="Group 611">
              <a:extLst>
                <a:ext uri="{FF2B5EF4-FFF2-40B4-BE49-F238E27FC236}">
                  <a16:creationId xmlns:a16="http://schemas.microsoft.com/office/drawing/2014/main" id="{F987242C-E9C6-4C0C-A010-B8C31A215E85}"/>
                </a:ext>
              </a:extLst>
            </p:cNvPr>
            <p:cNvGrpSpPr>
              <a:grpSpLocks/>
            </p:cNvGrpSpPr>
            <p:nvPr/>
          </p:nvGrpSpPr>
          <p:grpSpPr bwMode="auto">
            <a:xfrm>
              <a:off x="2940" y="264"/>
              <a:ext cx="300" cy="1452"/>
              <a:chOff x="2940" y="264"/>
              <a:chExt cx="300" cy="1452"/>
            </a:xfrm>
          </p:grpSpPr>
          <p:grpSp>
            <p:nvGrpSpPr>
              <p:cNvPr id="47137" name="Group 612">
                <a:extLst>
                  <a:ext uri="{FF2B5EF4-FFF2-40B4-BE49-F238E27FC236}">
                    <a16:creationId xmlns:a16="http://schemas.microsoft.com/office/drawing/2014/main" id="{1350CE5F-0421-4E34-8823-4947C9A71A7A}"/>
                  </a:ext>
                </a:extLst>
              </p:cNvPr>
              <p:cNvGrpSpPr>
                <a:grpSpLocks/>
              </p:cNvGrpSpPr>
              <p:nvPr/>
            </p:nvGrpSpPr>
            <p:grpSpPr bwMode="auto">
              <a:xfrm>
                <a:off x="2940" y="264"/>
                <a:ext cx="252" cy="1368"/>
                <a:chOff x="3024" y="732"/>
                <a:chExt cx="252" cy="1368"/>
              </a:xfrm>
            </p:grpSpPr>
            <p:grpSp>
              <p:nvGrpSpPr>
                <p:cNvPr id="47140" name="Group 613">
                  <a:extLst>
                    <a:ext uri="{FF2B5EF4-FFF2-40B4-BE49-F238E27FC236}">
                      <a16:creationId xmlns:a16="http://schemas.microsoft.com/office/drawing/2014/main" id="{D994C356-4737-4B15-93E5-3C3EF1D81156}"/>
                    </a:ext>
                  </a:extLst>
                </p:cNvPr>
                <p:cNvGrpSpPr>
                  <a:grpSpLocks/>
                </p:cNvGrpSpPr>
                <p:nvPr/>
              </p:nvGrpSpPr>
              <p:grpSpPr bwMode="auto">
                <a:xfrm>
                  <a:off x="3024" y="732"/>
                  <a:ext cx="252" cy="1368"/>
                  <a:chOff x="3168" y="1008"/>
                  <a:chExt cx="484" cy="2448"/>
                </a:xfrm>
              </p:grpSpPr>
              <p:grpSp>
                <p:nvGrpSpPr>
                  <p:cNvPr id="47142" name="Group 614">
                    <a:extLst>
                      <a:ext uri="{FF2B5EF4-FFF2-40B4-BE49-F238E27FC236}">
                        <a16:creationId xmlns:a16="http://schemas.microsoft.com/office/drawing/2014/main" id="{6019974D-D923-4495-9EFA-C080048F8579}"/>
                      </a:ext>
                    </a:extLst>
                  </p:cNvPr>
                  <p:cNvGrpSpPr>
                    <a:grpSpLocks/>
                  </p:cNvGrpSpPr>
                  <p:nvPr/>
                </p:nvGrpSpPr>
                <p:grpSpPr bwMode="auto">
                  <a:xfrm>
                    <a:off x="3168" y="1008"/>
                    <a:ext cx="484" cy="2448"/>
                    <a:chOff x="2256" y="864"/>
                    <a:chExt cx="532" cy="2448"/>
                  </a:xfrm>
                </p:grpSpPr>
                <p:sp>
                  <p:nvSpPr>
                    <p:cNvPr id="47145" name="Freeform 615">
                      <a:extLst>
                        <a:ext uri="{FF2B5EF4-FFF2-40B4-BE49-F238E27FC236}">
                          <a16:creationId xmlns:a16="http://schemas.microsoft.com/office/drawing/2014/main" id="{BCACD1F2-45AB-41B8-9BF0-1533D1953B91}"/>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7146" name="Freeform 616">
                      <a:extLst>
                        <a:ext uri="{FF2B5EF4-FFF2-40B4-BE49-F238E27FC236}">
                          <a16:creationId xmlns:a16="http://schemas.microsoft.com/office/drawing/2014/main" id="{102397E2-BA64-4F83-8586-69E1A848ACE5}"/>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7143" name="Freeform 617">
                    <a:extLst>
                      <a:ext uri="{FF2B5EF4-FFF2-40B4-BE49-F238E27FC236}">
                        <a16:creationId xmlns:a16="http://schemas.microsoft.com/office/drawing/2014/main" id="{DA5832E9-CB21-497D-B211-9A20B2FC27A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7144" name="Freeform 618">
                    <a:extLst>
                      <a:ext uri="{FF2B5EF4-FFF2-40B4-BE49-F238E27FC236}">
                        <a16:creationId xmlns:a16="http://schemas.microsoft.com/office/drawing/2014/main" id="{44784F1E-B020-4E62-B682-E8C33C2939D6}"/>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7141" name="Line 619">
                  <a:extLst>
                    <a:ext uri="{FF2B5EF4-FFF2-40B4-BE49-F238E27FC236}">
                      <a16:creationId xmlns:a16="http://schemas.microsoft.com/office/drawing/2014/main" id="{6F8E1FE1-5352-4DA7-B86A-F4EE1AADB0C9}"/>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7138" name="AutoShape 620">
                <a:extLst>
                  <a:ext uri="{FF2B5EF4-FFF2-40B4-BE49-F238E27FC236}">
                    <a16:creationId xmlns:a16="http://schemas.microsoft.com/office/drawing/2014/main" id="{519B6966-D146-4223-A304-AD91E21EEC0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39" name="Line 621">
                <a:extLst>
                  <a:ext uri="{FF2B5EF4-FFF2-40B4-BE49-F238E27FC236}">
                    <a16:creationId xmlns:a16="http://schemas.microsoft.com/office/drawing/2014/main" id="{A341974C-2C54-4467-B38B-104E71AEA837}"/>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47118" name="Group 541">
            <a:extLst>
              <a:ext uri="{FF2B5EF4-FFF2-40B4-BE49-F238E27FC236}">
                <a16:creationId xmlns:a16="http://schemas.microsoft.com/office/drawing/2014/main" id="{F029C40F-283B-4B94-8BB4-94C05A2C42FC}"/>
              </a:ext>
            </a:extLst>
          </p:cNvPr>
          <p:cNvGrpSpPr>
            <a:grpSpLocks/>
          </p:cNvGrpSpPr>
          <p:nvPr/>
        </p:nvGrpSpPr>
        <p:grpSpPr bwMode="auto">
          <a:xfrm rot="2762265">
            <a:off x="2438805" y="3997364"/>
            <a:ext cx="779462" cy="257175"/>
            <a:chOff x="4875" y="7237"/>
            <a:chExt cx="4230" cy="1883"/>
          </a:xfrm>
        </p:grpSpPr>
        <p:sp>
          <p:nvSpPr>
            <p:cNvPr id="47133" name="Arc 542">
              <a:extLst>
                <a:ext uri="{FF2B5EF4-FFF2-40B4-BE49-F238E27FC236}">
                  <a16:creationId xmlns:a16="http://schemas.microsoft.com/office/drawing/2014/main" id="{A61F7905-DDBC-4ECC-8825-5140271BCDA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47134" name="AutoShape 543">
              <a:extLst>
                <a:ext uri="{FF2B5EF4-FFF2-40B4-BE49-F238E27FC236}">
                  <a16:creationId xmlns:a16="http://schemas.microsoft.com/office/drawing/2014/main" id="{F7AF328D-3FEE-40BF-A9B8-D8AF0059C31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214" name="Text Box 540">
            <a:extLst>
              <a:ext uri="{FF2B5EF4-FFF2-40B4-BE49-F238E27FC236}">
                <a16:creationId xmlns:a16="http://schemas.microsoft.com/office/drawing/2014/main" id="{6267A679-A017-4339-ACA7-F192E095CD85}"/>
              </a:ext>
            </a:extLst>
          </p:cNvPr>
          <p:cNvSpPr txBox="1">
            <a:spLocks noChangeArrowheads="1"/>
          </p:cNvSpPr>
          <p:nvPr/>
        </p:nvSpPr>
        <p:spPr bwMode="auto">
          <a:xfrm>
            <a:off x="2597310" y="505425"/>
            <a:ext cx="9032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a:t>
            </a:r>
          </a:p>
        </p:txBody>
      </p:sp>
      <p:sp>
        <p:nvSpPr>
          <p:cNvPr id="87" name="Arc 215">
            <a:extLst>
              <a:ext uri="{FF2B5EF4-FFF2-40B4-BE49-F238E27FC236}">
                <a16:creationId xmlns:a16="http://schemas.microsoft.com/office/drawing/2014/main" id="{961CC284-997C-4D77-ADD7-5DC270E43178}"/>
              </a:ext>
            </a:extLst>
          </p:cNvPr>
          <p:cNvSpPr>
            <a:spLocks/>
          </p:cNvSpPr>
          <p:nvPr/>
        </p:nvSpPr>
        <p:spPr bwMode="auto">
          <a:xfrm flipH="1">
            <a:off x="1463675" y="1181100"/>
            <a:ext cx="1563688" cy="2965450"/>
          </a:xfrm>
          <a:custGeom>
            <a:avLst/>
            <a:gdLst>
              <a:gd name="G0" fmla="+- 659 0 0"/>
              <a:gd name="G1" fmla="+- 21600 0 0"/>
              <a:gd name="G2" fmla="+- 21600 0 0"/>
              <a:gd name="T0" fmla="*/ 659 w 22259"/>
              <a:gd name="T1" fmla="*/ 0 h 43200"/>
              <a:gd name="T2" fmla="*/ 0 w 22259"/>
              <a:gd name="T3" fmla="*/ 43190 h 43200"/>
              <a:gd name="T4" fmla="*/ 659 w 22259"/>
              <a:gd name="T5" fmla="*/ 21600 h 43200"/>
            </a:gdLst>
            <a:ahLst/>
            <a:cxnLst>
              <a:cxn ang="0">
                <a:pos x="T0" y="T1"/>
              </a:cxn>
              <a:cxn ang="0">
                <a:pos x="T2" y="T3"/>
              </a:cxn>
              <a:cxn ang="0">
                <a:pos x="T4" y="T5"/>
              </a:cxn>
            </a:cxnLst>
            <a:rect l="0" t="0" r="r" b="b"/>
            <a:pathLst>
              <a:path w="22259" h="43200" fill="none" extrusionOk="0">
                <a:moveTo>
                  <a:pt x="659" y="0"/>
                </a:moveTo>
                <a:cubicBezTo>
                  <a:pt x="12588" y="0"/>
                  <a:pt x="22259" y="9670"/>
                  <a:pt x="22259" y="21600"/>
                </a:cubicBezTo>
                <a:cubicBezTo>
                  <a:pt x="22259" y="33529"/>
                  <a:pt x="12588" y="43200"/>
                  <a:pt x="659" y="43200"/>
                </a:cubicBezTo>
                <a:cubicBezTo>
                  <a:pt x="439" y="43199"/>
                  <a:pt x="219" y="43196"/>
                  <a:pt x="0" y="43189"/>
                </a:cubicBezTo>
              </a:path>
              <a:path w="22259" h="43200" stroke="0" extrusionOk="0">
                <a:moveTo>
                  <a:pt x="659" y="0"/>
                </a:moveTo>
                <a:cubicBezTo>
                  <a:pt x="12588" y="0"/>
                  <a:pt x="22259" y="9670"/>
                  <a:pt x="22259" y="21600"/>
                </a:cubicBezTo>
                <a:cubicBezTo>
                  <a:pt x="22259" y="33529"/>
                  <a:pt x="12588" y="43200"/>
                  <a:pt x="659" y="43200"/>
                </a:cubicBezTo>
                <a:cubicBezTo>
                  <a:pt x="439" y="43199"/>
                  <a:pt x="219" y="43196"/>
                  <a:pt x="0" y="43189"/>
                </a:cubicBezTo>
                <a:lnTo>
                  <a:pt x="659" y="2160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02" name="Text Box 540">
            <a:extLst>
              <a:ext uri="{FF2B5EF4-FFF2-40B4-BE49-F238E27FC236}">
                <a16:creationId xmlns:a16="http://schemas.microsoft.com/office/drawing/2014/main" id="{5A40CD78-3714-4FCD-8F1E-4093BB41D73F}"/>
              </a:ext>
            </a:extLst>
          </p:cNvPr>
          <p:cNvSpPr txBox="1">
            <a:spLocks noChangeArrowheads="1"/>
          </p:cNvSpPr>
          <p:nvPr/>
        </p:nvSpPr>
        <p:spPr bwMode="auto">
          <a:xfrm>
            <a:off x="2731214" y="4453754"/>
            <a:ext cx="9032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 roll</a:t>
            </a:r>
          </a:p>
        </p:txBody>
      </p:sp>
      <p:pic>
        <p:nvPicPr>
          <p:cNvPr id="103" name="Picture 465" descr="messerflugflieger2">
            <a:extLst>
              <a:ext uri="{FF2B5EF4-FFF2-40B4-BE49-F238E27FC236}">
                <a16:creationId xmlns:a16="http://schemas.microsoft.com/office/drawing/2014/main" id="{3F9192C1-7C5B-40E9-8DEF-95EE9D5D81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152939">
            <a:off x="1161876" y="967418"/>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465" descr="messerflugflieger2">
            <a:extLst>
              <a:ext uri="{FF2B5EF4-FFF2-40B4-BE49-F238E27FC236}">
                <a16:creationId xmlns:a16="http://schemas.microsoft.com/office/drawing/2014/main" id="{651B1115-0F28-4B20-90C9-3272AE7929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7634040">
            <a:off x="1398959" y="3157323"/>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214"/>
                                        </p:tgtEl>
                                        <p:attrNameLst>
                                          <p:attrName>style.visibility</p:attrName>
                                        </p:attrNameLst>
                                      </p:cBhvr>
                                      <p:to>
                                        <p:strVal val="visible"/>
                                      </p:to>
                                    </p:set>
                                    <p:animEffect transition="in" filter="blinds(horizontal)">
                                      <p:cBhvr>
                                        <p:cTn id="7" dur="1000"/>
                                        <p:tgtEl>
                                          <p:spTgt spid="214"/>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blinds(horizontal)">
                                      <p:cBhvr>
                                        <p:cTn id="11" dur="1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4" grpId="0"/>
      <p:bldP spid="10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ext Box 101">
            <a:extLst>
              <a:ext uri="{FF2B5EF4-FFF2-40B4-BE49-F238E27FC236}">
                <a16:creationId xmlns:a16="http://schemas.microsoft.com/office/drawing/2014/main" id="{5B47F26E-D259-4CDE-A9C3-24FA88D8C364}"/>
              </a:ext>
            </a:extLst>
          </p:cNvPr>
          <p:cNvSpPr txBox="1">
            <a:spLocks noChangeArrowheads="1"/>
          </p:cNvSpPr>
          <p:nvPr/>
        </p:nvSpPr>
        <p:spPr bwMode="auto">
          <a:xfrm>
            <a:off x="522288" y="6616700"/>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F-25.16.02</a:t>
            </a:r>
            <a:endParaRPr lang="de-DE" altLang="de-DE" dirty="0"/>
          </a:p>
        </p:txBody>
      </p:sp>
      <p:sp>
        <p:nvSpPr>
          <p:cNvPr id="47108" name="Rectangle 132">
            <a:extLst>
              <a:ext uri="{FF2B5EF4-FFF2-40B4-BE49-F238E27FC236}">
                <a16:creationId xmlns:a16="http://schemas.microsoft.com/office/drawing/2014/main" id="{1898B152-8E59-4C2E-9227-74952B1D01EE}"/>
              </a:ext>
            </a:extLst>
          </p:cNvPr>
          <p:cNvSpPr>
            <a:spLocks noChangeArrowheads="1"/>
          </p:cNvSpPr>
          <p:nvPr/>
        </p:nvSpPr>
        <p:spPr bwMode="auto">
          <a:xfrm>
            <a:off x="1535113" y="117445"/>
            <a:ext cx="68419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r>
              <a:rPr lang="en-US" altLang="de-DE" sz="2000" b="1" dirty="0">
                <a:ea typeface="Times New Roman" panose="02020603050405020304" pitchFamily="18" charset="0"/>
                <a:cs typeface="Arial" panose="020B0604020202020204" pitchFamily="34" charset="0"/>
              </a:rPr>
              <a:t>F-25.16 </a:t>
            </a:r>
            <a:r>
              <a:rPr lang="en-US" sz="2000" b="1" dirty="0">
                <a:cs typeface="Arial" panose="020B0604020202020204" pitchFamily="34" charset="0"/>
              </a:rPr>
              <a:t>Knife-Edge Split S with quarter roll, quarter roll</a:t>
            </a:r>
            <a:endParaRPr lang="en-US" altLang="de-DE" sz="2000" b="1" dirty="0">
              <a:cs typeface="Arial" panose="020B0604020202020204" pitchFamily="34" charset="0"/>
            </a:endParaRPr>
          </a:p>
        </p:txBody>
      </p:sp>
      <p:grpSp>
        <p:nvGrpSpPr>
          <p:cNvPr id="47112" name="Group 552">
            <a:extLst>
              <a:ext uri="{FF2B5EF4-FFF2-40B4-BE49-F238E27FC236}">
                <a16:creationId xmlns:a16="http://schemas.microsoft.com/office/drawing/2014/main" id="{25E8911C-8E6A-435E-8AA9-B4FDA9D20124}"/>
              </a:ext>
            </a:extLst>
          </p:cNvPr>
          <p:cNvGrpSpPr>
            <a:grpSpLocks/>
          </p:cNvGrpSpPr>
          <p:nvPr/>
        </p:nvGrpSpPr>
        <p:grpSpPr bwMode="auto">
          <a:xfrm rot="5400000" flipV="1">
            <a:off x="6736557" y="4614069"/>
            <a:ext cx="311150" cy="490537"/>
            <a:chOff x="2820" y="264"/>
            <a:chExt cx="420" cy="1452"/>
          </a:xfrm>
        </p:grpSpPr>
        <p:sp>
          <p:nvSpPr>
            <p:cNvPr id="47171" name="Line 553">
              <a:extLst>
                <a:ext uri="{FF2B5EF4-FFF2-40B4-BE49-F238E27FC236}">
                  <a16:creationId xmlns:a16="http://schemas.microsoft.com/office/drawing/2014/main" id="{288705C4-1E35-4674-B87C-5DB9D2A9314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7172" name="Group 554">
              <a:extLst>
                <a:ext uri="{FF2B5EF4-FFF2-40B4-BE49-F238E27FC236}">
                  <a16:creationId xmlns:a16="http://schemas.microsoft.com/office/drawing/2014/main" id="{257A7A05-9FA5-45A3-9DE5-82A5C9F7BE6A}"/>
                </a:ext>
              </a:extLst>
            </p:cNvPr>
            <p:cNvGrpSpPr>
              <a:grpSpLocks/>
            </p:cNvGrpSpPr>
            <p:nvPr/>
          </p:nvGrpSpPr>
          <p:grpSpPr bwMode="auto">
            <a:xfrm>
              <a:off x="2940" y="264"/>
              <a:ext cx="300" cy="1452"/>
              <a:chOff x="2940" y="264"/>
              <a:chExt cx="300" cy="1452"/>
            </a:xfrm>
          </p:grpSpPr>
          <p:grpSp>
            <p:nvGrpSpPr>
              <p:cNvPr id="47173" name="Group 555">
                <a:extLst>
                  <a:ext uri="{FF2B5EF4-FFF2-40B4-BE49-F238E27FC236}">
                    <a16:creationId xmlns:a16="http://schemas.microsoft.com/office/drawing/2014/main" id="{DCCFF502-F4C3-4EDD-8273-2E3FB6E2DA6B}"/>
                  </a:ext>
                </a:extLst>
              </p:cNvPr>
              <p:cNvGrpSpPr>
                <a:grpSpLocks/>
              </p:cNvGrpSpPr>
              <p:nvPr/>
            </p:nvGrpSpPr>
            <p:grpSpPr bwMode="auto">
              <a:xfrm>
                <a:off x="2940" y="264"/>
                <a:ext cx="252" cy="1368"/>
                <a:chOff x="3024" y="732"/>
                <a:chExt cx="252" cy="1368"/>
              </a:xfrm>
            </p:grpSpPr>
            <p:grpSp>
              <p:nvGrpSpPr>
                <p:cNvPr id="47176" name="Group 556">
                  <a:extLst>
                    <a:ext uri="{FF2B5EF4-FFF2-40B4-BE49-F238E27FC236}">
                      <a16:creationId xmlns:a16="http://schemas.microsoft.com/office/drawing/2014/main" id="{BC192F5E-3D46-40F4-AE58-8E94834DC581}"/>
                    </a:ext>
                  </a:extLst>
                </p:cNvPr>
                <p:cNvGrpSpPr>
                  <a:grpSpLocks/>
                </p:cNvGrpSpPr>
                <p:nvPr/>
              </p:nvGrpSpPr>
              <p:grpSpPr bwMode="auto">
                <a:xfrm>
                  <a:off x="3024" y="732"/>
                  <a:ext cx="252" cy="1368"/>
                  <a:chOff x="3168" y="1008"/>
                  <a:chExt cx="484" cy="2448"/>
                </a:xfrm>
              </p:grpSpPr>
              <p:grpSp>
                <p:nvGrpSpPr>
                  <p:cNvPr id="47178" name="Group 557">
                    <a:extLst>
                      <a:ext uri="{FF2B5EF4-FFF2-40B4-BE49-F238E27FC236}">
                        <a16:creationId xmlns:a16="http://schemas.microsoft.com/office/drawing/2014/main" id="{911732E1-25EA-4DD8-934A-D7E52E5CD364}"/>
                      </a:ext>
                    </a:extLst>
                  </p:cNvPr>
                  <p:cNvGrpSpPr>
                    <a:grpSpLocks/>
                  </p:cNvGrpSpPr>
                  <p:nvPr/>
                </p:nvGrpSpPr>
                <p:grpSpPr bwMode="auto">
                  <a:xfrm>
                    <a:off x="3168" y="1008"/>
                    <a:ext cx="484" cy="2448"/>
                    <a:chOff x="2256" y="864"/>
                    <a:chExt cx="532" cy="2448"/>
                  </a:xfrm>
                </p:grpSpPr>
                <p:sp>
                  <p:nvSpPr>
                    <p:cNvPr id="47181" name="Freeform 558">
                      <a:extLst>
                        <a:ext uri="{FF2B5EF4-FFF2-40B4-BE49-F238E27FC236}">
                          <a16:creationId xmlns:a16="http://schemas.microsoft.com/office/drawing/2014/main" id="{E13E243B-ADEB-4E1C-85C1-6AC6FB746EF1}"/>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7182" name="Freeform 559">
                      <a:extLst>
                        <a:ext uri="{FF2B5EF4-FFF2-40B4-BE49-F238E27FC236}">
                          <a16:creationId xmlns:a16="http://schemas.microsoft.com/office/drawing/2014/main" id="{750EA7B8-DE08-47A6-BE19-E9B6554ABABA}"/>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7179" name="Freeform 560">
                    <a:extLst>
                      <a:ext uri="{FF2B5EF4-FFF2-40B4-BE49-F238E27FC236}">
                        <a16:creationId xmlns:a16="http://schemas.microsoft.com/office/drawing/2014/main" id="{B1C3F003-BFE7-4965-A9EC-DF3F2C0F8896}"/>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7180" name="Freeform 561">
                    <a:extLst>
                      <a:ext uri="{FF2B5EF4-FFF2-40B4-BE49-F238E27FC236}">
                        <a16:creationId xmlns:a16="http://schemas.microsoft.com/office/drawing/2014/main" id="{354A5565-E543-4F97-8AB3-E8145E814520}"/>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7177" name="Line 562">
                  <a:extLst>
                    <a:ext uri="{FF2B5EF4-FFF2-40B4-BE49-F238E27FC236}">
                      <a16:creationId xmlns:a16="http://schemas.microsoft.com/office/drawing/2014/main" id="{82FC7EEB-C04C-493E-85B8-5B501A9D4611}"/>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7174" name="AutoShape 563">
                <a:extLst>
                  <a:ext uri="{FF2B5EF4-FFF2-40B4-BE49-F238E27FC236}">
                    <a16:creationId xmlns:a16="http://schemas.microsoft.com/office/drawing/2014/main" id="{9E60CAA8-58E1-4DEC-A063-69E983E97D85}"/>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75" name="Line 564">
                <a:extLst>
                  <a:ext uri="{FF2B5EF4-FFF2-40B4-BE49-F238E27FC236}">
                    <a16:creationId xmlns:a16="http://schemas.microsoft.com/office/drawing/2014/main" id="{A10B6193-500A-4A51-808B-B9AF3ADE755A}"/>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47110" name="Group 541">
            <a:extLst>
              <a:ext uri="{FF2B5EF4-FFF2-40B4-BE49-F238E27FC236}">
                <a16:creationId xmlns:a16="http://schemas.microsoft.com/office/drawing/2014/main" id="{C69CABD3-D020-4979-89F8-4BB949833ECD}"/>
              </a:ext>
            </a:extLst>
          </p:cNvPr>
          <p:cNvGrpSpPr>
            <a:grpSpLocks/>
          </p:cNvGrpSpPr>
          <p:nvPr/>
        </p:nvGrpSpPr>
        <p:grpSpPr bwMode="auto">
          <a:xfrm rot="13205671">
            <a:off x="2800537" y="1059178"/>
            <a:ext cx="779462" cy="257175"/>
            <a:chOff x="4875" y="7237"/>
            <a:chExt cx="4230" cy="1883"/>
          </a:xfrm>
        </p:grpSpPr>
        <p:sp>
          <p:nvSpPr>
            <p:cNvPr id="47188" name="Arc 542">
              <a:extLst>
                <a:ext uri="{FF2B5EF4-FFF2-40B4-BE49-F238E27FC236}">
                  <a16:creationId xmlns:a16="http://schemas.microsoft.com/office/drawing/2014/main" id="{31AB1A8E-49B9-4AF2-8D65-7B4C61E99712}"/>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47189" name="AutoShape 543">
              <a:extLst>
                <a:ext uri="{FF2B5EF4-FFF2-40B4-BE49-F238E27FC236}">
                  <a16:creationId xmlns:a16="http://schemas.microsoft.com/office/drawing/2014/main" id="{665541A4-747E-4CA9-A360-136713318300}"/>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47185" name="Line 548">
            <a:extLst>
              <a:ext uri="{FF2B5EF4-FFF2-40B4-BE49-F238E27FC236}">
                <a16:creationId xmlns:a16="http://schemas.microsoft.com/office/drawing/2014/main" id="{AC0FE34F-E9B5-42C0-BC38-C1C83E8F9BE7}"/>
              </a:ext>
            </a:extLst>
          </p:cNvPr>
          <p:cNvSpPr>
            <a:spLocks noChangeShapeType="1"/>
          </p:cNvSpPr>
          <p:nvPr/>
        </p:nvSpPr>
        <p:spPr bwMode="auto">
          <a:xfrm>
            <a:off x="2972766" y="1178428"/>
            <a:ext cx="94932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7187" name="Line 551">
            <a:extLst>
              <a:ext uri="{FF2B5EF4-FFF2-40B4-BE49-F238E27FC236}">
                <a16:creationId xmlns:a16="http://schemas.microsoft.com/office/drawing/2014/main" id="{8541F612-C164-4626-BBD0-D36C35D7A2C0}"/>
              </a:ext>
            </a:extLst>
          </p:cNvPr>
          <p:cNvSpPr>
            <a:spLocks noChangeShapeType="1"/>
          </p:cNvSpPr>
          <p:nvPr/>
        </p:nvSpPr>
        <p:spPr bwMode="auto">
          <a:xfrm>
            <a:off x="2993778" y="4146550"/>
            <a:ext cx="82232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47114" name="Group 591">
            <a:extLst>
              <a:ext uri="{FF2B5EF4-FFF2-40B4-BE49-F238E27FC236}">
                <a16:creationId xmlns:a16="http://schemas.microsoft.com/office/drawing/2014/main" id="{1C4A1857-C266-4961-AA99-305E366CC731}"/>
              </a:ext>
            </a:extLst>
          </p:cNvPr>
          <p:cNvGrpSpPr>
            <a:grpSpLocks/>
          </p:cNvGrpSpPr>
          <p:nvPr/>
        </p:nvGrpSpPr>
        <p:grpSpPr bwMode="auto">
          <a:xfrm rot="16200000" flipH="1" flipV="1">
            <a:off x="3777454" y="939091"/>
            <a:ext cx="311150" cy="490537"/>
            <a:chOff x="2820" y="264"/>
            <a:chExt cx="420" cy="1452"/>
          </a:xfrm>
        </p:grpSpPr>
        <p:sp>
          <p:nvSpPr>
            <p:cNvPr id="47147" name="Line 592">
              <a:extLst>
                <a:ext uri="{FF2B5EF4-FFF2-40B4-BE49-F238E27FC236}">
                  <a16:creationId xmlns:a16="http://schemas.microsoft.com/office/drawing/2014/main" id="{CD99409A-5C0D-4F19-A06E-64414898B87A}"/>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7148" name="Group 593">
              <a:extLst>
                <a:ext uri="{FF2B5EF4-FFF2-40B4-BE49-F238E27FC236}">
                  <a16:creationId xmlns:a16="http://schemas.microsoft.com/office/drawing/2014/main" id="{3147C666-3391-4994-BB97-5B1DBD45626C}"/>
                </a:ext>
              </a:extLst>
            </p:cNvPr>
            <p:cNvGrpSpPr>
              <a:grpSpLocks/>
            </p:cNvGrpSpPr>
            <p:nvPr/>
          </p:nvGrpSpPr>
          <p:grpSpPr bwMode="auto">
            <a:xfrm>
              <a:off x="2940" y="264"/>
              <a:ext cx="300" cy="1452"/>
              <a:chOff x="2940" y="264"/>
              <a:chExt cx="300" cy="1452"/>
            </a:xfrm>
          </p:grpSpPr>
          <p:grpSp>
            <p:nvGrpSpPr>
              <p:cNvPr id="47149" name="Group 594">
                <a:extLst>
                  <a:ext uri="{FF2B5EF4-FFF2-40B4-BE49-F238E27FC236}">
                    <a16:creationId xmlns:a16="http://schemas.microsoft.com/office/drawing/2014/main" id="{7A74C878-B9CD-470E-A40A-8FCBCAF21982}"/>
                  </a:ext>
                </a:extLst>
              </p:cNvPr>
              <p:cNvGrpSpPr>
                <a:grpSpLocks/>
              </p:cNvGrpSpPr>
              <p:nvPr/>
            </p:nvGrpSpPr>
            <p:grpSpPr bwMode="auto">
              <a:xfrm>
                <a:off x="2940" y="264"/>
                <a:ext cx="252" cy="1368"/>
                <a:chOff x="3024" y="732"/>
                <a:chExt cx="252" cy="1368"/>
              </a:xfrm>
            </p:grpSpPr>
            <p:grpSp>
              <p:nvGrpSpPr>
                <p:cNvPr id="47152" name="Group 595">
                  <a:extLst>
                    <a:ext uri="{FF2B5EF4-FFF2-40B4-BE49-F238E27FC236}">
                      <a16:creationId xmlns:a16="http://schemas.microsoft.com/office/drawing/2014/main" id="{462CEF6F-95A7-4C3A-BDD8-92E668224A7E}"/>
                    </a:ext>
                  </a:extLst>
                </p:cNvPr>
                <p:cNvGrpSpPr>
                  <a:grpSpLocks/>
                </p:cNvGrpSpPr>
                <p:nvPr/>
              </p:nvGrpSpPr>
              <p:grpSpPr bwMode="auto">
                <a:xfrm>
                  <a:off x="3024" y="732"/>
                  <a:ext cx="252" cy="1368"/>
                  <a:chOff x="3168" y="1008"/>
                  <a:chExt cx="484" cy="2448"/>
                </a:xfrm>
              </p:grpSpPr>
              <p:grpSp>
                <p:nvGrpSpPr>
                  <p:cNvPr id="47154" name="Group 596">
                    <a:extLst>
                      <a:ext uri="{FF2B5EF4-FFF2-40B4-BE49-F238E27FC236}">
                        <a16:creationId xmlns:a16="http://schemas.microsoft.com/office/drawing/2014/main" id="{9F71B75A-4B93-4985-935A-766285BCA312}"/>
                      </a:ext>
                    </a:extLst>
                  </p:cNvPr>
                  <p:cNvGrpSpPr>
                    <a:grpSpLocks/>
                  </p:cNvGrpSpPr>
                  <p:nvPr/>
                </p:nvGrpSpPr>
                <p:grpSpPr bwMode="auto">
                  <a:xfrm>
                    <a:off x="3168" y="1008"/>
                    <a:ext cx="484" cy="2448"/>
                    <a:chOff x="2256" y="864"/>
                    <a:chExt cx="532" cy="2448"/>
                  </a:xfrm>
                </p:grpSpPr>
                <p:sp>
                  <p:nvSpPr>
                    <p:cNvPr id="47157" name="Freeform 597">
                      <a:extLst>
                        <a:ext uri="{FF2B5EF4-FFF2-40B4-BE49-F238E27FC236}">
                          <a16:creationId xmlns:a16="http://schemas.microsoft.com/office/drawing/2014/main" id="{E1916D17-BC65-4058-9247-7FBE4D9B1156}"/>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7158" name="Freeform 598">
                      <a:extLst>
                        <a:ext uri="{FF2B5EF4-FFF2-40B4-BE49-F238E27FC236}">
                          <a16:creationId xmlns:a16="http://schemas.microsoft.com/office/drawing/2014/main" id="{65A97485-A8C7-40B6-8FB3-B2837A7A2169}"/>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7155" name="Freeform 599">
                    <a:extLst>
                      <a:ext uri="{FF2B5EF4-FFF2-40B4-BE49-F238E27FC236}">
                        <a16:creationId xmlns:a16="http://schemas.microsoft.com/office/drawing/2014/main" id="{04DDC221-430C-42A2-B8AB-316676D18815}"/>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7156" name="Freeform 600">
                    <a:extLst>
                      <a:ext uri="{FF2B5EF4-FFF2-40B4-BE49-F238E27FC236}">
                        <a16:creationId xmlns:a16="http://schemas.microsoft.com/office/drawing/2014/main" id="{604CB63F-5E32-4F21-AF0B-E9D7D721EB08}"/>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7153" name="Line 601">
                  <a:extLst>
                    <a:ext uri="{FF2B5EF4-FFF2-40B4-BE49-F238E27FC236}">
                      <a16:creationId xmlns:a16="http://schemas.microsoft.com/office/drawing/2014/main" id="{7DAF2364-FC21-4BFE-95D7-3BEBD6CFCB7B}"/>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7150" name="AutoShape 602">
                <a:extLst>
                  <a:ext uri="{FF2B5EF4-FFF2-40B4-BE49-F238E27FC236}">
                    <a16:creationId xmlns:a16="http://schemas.microsoft.com/office/drawing/2014/main" id="{565AD949-992D-4AC5-B290-0F2010F9479F}"/>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51" name="Line 603">
                <a:extLst>
                  <a:ext uri="{FF2B5EF4-FFF2-40B4-BE49-F238E27FC236}">
                    <a16:creationId xmlns:a16="http://schemas.microsoft.com/office/drawing/2014/main" id="{E00E17A3-61AC-4C7D-BEF8-2B0F54BBCC24}"/>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sp>
        <p:nvSpPr>
          <p:cNvPr id="47115" name="AutoShape 604">
            <a:extLst>
              <a:ext uri="{FF2B5EF4-FFF2-40B4-BE49-F238E27FC236}">
                <a16:creationId xmlns:a16="http://schemas.microsoft.com/office/drawing/2014/main" id="{C28AF60C-AD34-412C-A623-4714607E2B62}"/>
              </a:ext>
            </a:extLst>
          </p:cNvPr>
          <p:cNvSpPr>
            <a:spLocks noChangeArrowheads="1"/>
          </p:cNvSpPr>
          <p:nvPr/>
        </p:nvSpPr>
        <p:spPr bwMode="auto">
          <a:xfrm rot="10800000" flipH="1">
            <a:off x="3726196" y="4076760"/>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16" name="AutoShape 605">
            <a:extLst>
              <a:ext uri="{FF2B5EF4-FFF2-40B4-BE49-F238E27FC236}">
                <a16:creationId xmlns:a16="http://schemas.microsoft.com/office/drawing/2014/main" id="{195DE9C2-7FAC-466F-98B2-60C1560813C5}"/>
              </a:ext>
            </a:extLst>
          </p:cNvPr>
          <p:cNvSpPr>
            <a:spLocks noChangeArrowheads="1"/>
          </p:cNvSpPr>
          <p:nvPr/>
        </p:nvSpPr>
        <p:spPr bwMode="auto">
          <a:xfrm rot="10800000">
            <a:off x="3105849" y="1084686"/>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47117" name="Group 609">
            <a:extLst>
              <a:ext uri="{FF2B5EF4-FFF2-40B4-BE49-F238E27FC236}">
                <a16:creationId xmlns:a16="http://schemas.microsoft.com/office/drawing/2014/main" id="{9DD008BF-7E99-4337-9720-48C667B1CD1A}"/>
              </a:ext>
            </a:extLst>
          </p:cNvPr>
          <p:cNvGrpSpPr>
            <a:grpSpLocks/>
          </p:cNvGrpSpPr>
          <p:nvPr/>
        </p:nvGrpSpPr>
        <p:grpSpPr bwMode="auto">
          <a:xfrm rot="5400000" flipV="1">
            <a:off x="3272838" y="3901282"/>
            <a:ext cx="311150" cy="490537"/>
            <a:chOff x="2820" y="264"/>
            <a:chExt cx="420" cy="1452"/>
          </a:xfrm>
        </p:grpSpPr>
        <p:sp>
          <p:nvSpPr>
            <p:cNvPr id="47135" name="Line 610">
              <a:extLst>
                <a:ext uri="{FF2B5EF4-FFF2-40B4-BE49-F238E27FC236}">
                  <a16:creationId xmlns:a16="http://schemas.microsoft.com/office/drawing/2014/main" id="{652E4138-8A93-4D7E-B2CD-98A5CD35A907}"/>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47136" name="Group 611">
              <a:extLst>
                <a:ext uri="{FF2B5EF4-FFF2-40B4-BE49-F238E27FC236}">
                  <a16:creationId xmlns:a16="http://schemas.microsoft.com/office/drawing/2014/main" id="{F987242C-E9C6-4C0C-A010-B8C31A215E85}"/>
                </a:ext>
              </a:extLst>
            </p:cNvPr>
            <p:cNvGrpSpPr>
              <a:grpSpLocks/>
            </p:cNvGrpSpPr>
            <p:nvPr/>
          </p:nvGrpSpPr>
          <p:grpSpPr bwMode="auto">
            <a:xfrm>
              <a:off x="2940" y="264"/>
              <a:ext cx="300" cy="1452"/>
              <a:chOff x="2940" y="264"/>
              <a:chExt cx="300" cy="1452"/>
            </a:xfrm>
          </p:grpSpPr>
          <p:grpSp>
            <p:nvGrpSpPr>
              <p:cNvPr id="47137" name="Group 612">
                <a:extLst>
                  <a:ext uri="{FF2B5EF4-FFF2-40B4-BE49-F238E27FC236}">
                    <a16:creationId xmlns:a16="http://schemas.microsoft.com/office/drawing/2014/main" id="{1350CE5F-0421-4E34-8823-4947C9A71A7A}"/>
                  </a:ext>
                </a:extLst>
              </p:cNvPr>
              <p:cNvGrpSpPr>
                <a:grpSpLocks/>
              </p:cNvGrpSpPr>
              <p:nvPr/>
            </p:nvGrpSpPr>
            <p:grpSpPr bwMode="auto">
              <a:xfrm>
                <a:off x="2940" y="264"/>
                <a:ext cx="252" cy="1368"/>
                <a:chOff x="3024" y="732"/>
                <a:chExt cx="252" cy="1368"/>
              </a:xfrm>
            </p:grpSpPr>
            <p:grpSp>
              <p:nvGrpSpPr>
                <p:cNvPr id="47140" name="Group 613">
                  <a:extLst>
                    <a:ext uri="{FF2B5EF4-FFF2-40B4-BE49-F238E27FC236}">
                      <a16:creationId xmlns:a16="http://schemas.microsoft.com/office/drawing/2014/main" id="{D994C356-4737-4B15-93E5-3C3EF1D81156}"/>
                    </a:ext>
                  </a:extLst>
                </p:cNvPr>
                <p:cNvGrpSpPr>
                  <a:grpSpLocks/>
                </p:cNvGrpSpPr>
                <p:nvPr/>
              </p:nvGrpSpPr>
              <p:grpSpPr bwMode="auto">
                <a:xfrm>
                  <a:off x="3024" y="732"/>
                  <a:ext cx="252" cy="1368"/>
                  <a:chOff x="3168" y="1008"/>
                  <a:chExt cx="484" cy="2448"/>
                </a:xfrm>
              </p:grpSpPr>
              <p:grpSp>
                <p:nvGrpSpPr>
                  <p:cNvPr id="47142" name="Group 614">
                    <a:extLst>
                      <a:ext uri="{FF2B5EF4-FFF2-40B4-BE49-F238E27FC236}">
                        <a16:creationId xmlns:a16="http://schemas.microsoft.com/office/drawing/2014/main" id="{6019974D-D923-4495-9EFA-C080048F8579}"/>
                      </a:ext>
                    </a:extLst>
                  </p:cNvPr>
                  <p:cNvGrpSpPr>
                    <a:grpSpLocks/>
                  </p:cNvGrpSpPr>
                  <p:nvPr/>
                </p:nvGrpSpPr>
                <p:grpSpPr bwMode="auto">
                  <a:xfrm>
                    <a:off x="3168" y="1008"/>
                    <a:ext cx="484" cy="2448"/>
                    <a:chOff x="2256" y="864"/>
                    <a:chExt cx="532" cy="2448"/>
                  </a:xfrm>
                </p:grpSpPr>
                <p:sp>
                  <p:nvSpPr>
                    <p:cNvPr id="47145" name="Freeform 615">
                      <a:extLst>
                        <a:ext uri="{FF2B5EF4-FFF2-40B4-BE49-F238E27FC236}">
                          <a16:creationId xmlns:a16="http://schemas.microsoft.com/office/drawing/2014/main" id="{BCACD1F2-45AB-41B8-9BF0-1533D1953B91}"/>
                        </a:ext>
                      </a:extLst>
                    </p:cNvPr>
                    <p:cNvSpPr>
                      <a:spLocks/>
                    </p:cNvSpPr>
                    <p:nvPr/>
                  </p:nvSpPr>
                  <p:spPr bwMode="auto">
                    <a:xfrm rot="5389413">
                      <a:off x="1298" y="1822"/>
                      <a:ext cx="2448" cy="532"/>
                    </a:xfrm>
                    <a:custGeom>
                      <a:avLst/>
                      <a:gdLst>
                        <a:gd name="T0" fmla="*/ 2147483646 w 1153"/>
                        <a:gd name="T1" fmla="*/ 2147483646 h 204"/>
                        <a:gd name="T2" fmla="*/ 2147483646 w 1153"/>
                        <a:gd name="T3" fmla="*/ 2147483646 h 204"/>
                        <a:gd name="T4" fmla="*/ 2147483646 w 1153"/>
                        <a:gd name="T5" fmla="*/ 2147483646 h 204"/>
                        <a:gd name="T6" fmla="*/ 2147483646 w 1153"/>
                        <a:gd name="T7" fmla="*/ 2147483646 h 204"/>
                        <a:gd name="T8" fmla="*/ 2147483646 w 1153"/>
                        <a:gd name="T9" fmla="*/ 2147483646 h 204"/>
                        <a:gd name="T10" fmla="*/ 2147483646 w 1153"/>
                        <a:gd name="T11" fmla="*/ 2147483646 h 204"/>
                        <a:gd name="T12" fmla="*/ 2147483646 w 1153"/>
                        <a:gd name="T13" fmla="*/ 2147483646 h 204"/>
                        <a:gd name="T14" fmla="*/ 2147483646 w 1153"/>
                        <a:gd name="T15" fmla="*/ 2147483646 h 204"/>
                        <a:gd name="T16" fmla="*/ 2147483646 w 1153"/>
                        <a:gd name="T17" fmla="*/ 2147483646 h 204"/>
                        <a:gd name="T18" fmla="*/ 2147483646 w 1153"/>
                        <a:gd name="T19" fmla="*/ 2147483646 h 204"/>
                        <a:gd name="T20" fmla="*/ 2147483646 w 1153"/>
                        <a:gd name="T21" fmla="*/ 2147483646 h 204"/>
                        <a:gd name="T22" fmla="*/ 2147483646 w 1153"/>
                        <a:gd name="T23" fmla="*/ 2147483646 h 204"/>
                        <a:gd name="T24" fmla="*/ 2147483646 w 1153"/>
                        <a:gd name="T25" fmla="*/ 2147483646 h 204"/>
                        <a:gd name="T26" fmla="*/ 2147483646 w 1153"/>
                        <a:gd name="T27" fmla="*/ 2147483646 h 204"/>
                        <a:gd name="T28" fmla="*/ 2147483646 w 1153"/>
                        <a:gd name="T29" fmla="*/ 2147483646 h 204"/>
                        <a:gd name="T30" fmla="*/ 2147483646 w 1153"/>
                        <a:gd name="T31" fmla="*/ 2147483646 h 204"/>
                        <a:gd name="T32" fmla="*/ 2147483646 w 1153"/>
                        <a:gd name="T33" fmla="*/ 2147483646 h 204"/>
                        <a:gd name="T34" fmla="*/ 2147483646 w 1153"/>
                        <a:gd name="T35" fmla="*/ 2147483646 h 204"/>
                        <a:gd name="T36" fmla="*/ 2147483646 w 1153"/>
                        <a:gd name="T37" fmla="*/ 2147483646 h 204"/>
                        <a:gd name="T38" fmla="*/ 2147483646 w 1153"/>
                        <a:gd name="T39" fmla="*/ 2147483646 h 204"/>
                        <a:gd name="T40" fmla="*/ 2147483646 w 1153"/>
                        <a:gd name="T41" fmla="*/ 2147483646 h 204"/>
                        <a:gd name="T42" fmla="*/ 2147483646 w 1153"/>
                        <a:gd name="T43" fmla="*/ 2147483646 h 204"/>
                        <a:gd name="T44" fmla="*/ 2147483646 w 1153"/>
                        <a:gd name="T45" fmla="*/ 2147483646 h 204"/>
                        <a:gd name="T46" fmla="*/ 0 w 1153"/>
                        <a:gd name="T47" fmla="*/ 2147483646 h 204"/>
                        <a:gd name="T48" fmla="*/ 2147483646 w 1153"/>
                        <a:gd name="T49" fmla="*/ 2147483646 h 204"/>
                        <a:gd name="T50" fmla="*/ 2147483646 w 1153"/>
                        <a:gd name="T51" fmla="*/ 2147483646 h 204"/>
                        <a:gd name="T52" fmla="*/ 2147483646 w 1153"/>
                        <a:gd name="T53" fmla="*/ 2147483646 h 204"/>
                        <a:gd name="T54" fmla="*/ 2147483646 w 1153"/>
                        <a:gd name="T55" fmla="*/ 2147483646 h 204"/>
                        <a:gd name="T56" fmla="*/ 2147483646 w 1153"/>
                        <a:gd name="T57" fmla="*/ 2147483646 h 204"/>
                        <a:gd name="T58" fmla="*/ 2147483646 w 1153"/>
                        <a:gd name="T59" fmla="*/ 2147483646 h 204"/>
                        <a:gd name="T60" fmla="*/ 2147483646 w 1153"/>
                        <a:gd name="T61" fmla="*/ 2147483646 h 204"/>
                        <a:gd name="T62" fmla="*/ 2147483646 w 1153"/>
                        <a:gd name="T63" fmla="*/ 2147483646 h 204"/>
                        <a:gd name="T64" fmla="*/ 2147483646 w 1153"/>
                        <a:gd name="T65" fmla="*/ 2147483646 h 204"/>
                        <a:gd name="T66" fmla="*/ 2147483646 w 1153"/>
                        <a:gd name="T67" fmla="*/ 2147483646 h 204"/>
                        <a:gd name="T68" fmla="*/ 2147483646 w 1153"/>
                        <a:gd name="T69" fmla="*/ 2147483646 h 204"/>
                        <a:gd name="T70" fmla="*/ 2147483646 w 1153"/>
                        <a:gd name="T71" fmla="*/ 2147483646 h 204"/>
                        <a:gd name="T72" fmla="*/ 2147483646 w 1153"/>
                        <a:gd name="T73" fmla="*/ 2147483646 h 204"/>
                        <a:gd name="T74" fmla="*/ 2147483646 w 1153"/>
                        <a:gd name="T75" fmla="*/ 2147483646 h 2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47146" name="Freeform 616">
                      <a:extLst>
                        <a:ext uri="{FF2B5EF4-FFF2-40B4-BE49-F238E27FC236}">
                          <a16:creationId xmlns:a16="http://schemas.microsoft.com/office/drawing/2014/main" id="{102397E2-BA64-4F83-8586-69E1A848ACE5}"/>
                        </a:ext>
                      </a:extLst>
                    </p:cNvPr>
                    <p:cNvSpPr>
                      <a:spLocks/>
                    </p:cNvSpPr>
                    <p:nvPr/>
                  </p:nvSpPr>
                  <p:spPr bwMode="auto">
                    <a:xfrm rot="5389413">
                      <a:off x="2332" y="2426"/>
                      <a:ext cx="539" cy="173"/>
                    </a:xfrm>
                    <a:custGeom>
                      <a:avLst/>
                      <a:gdLst>
                        <a:gd name="T0" fmla="*/ 0 w 247"/>
                        <a:gd name="T1" fmla="*/ 2147483646 h 69"/>
                        <a:gd name="T2" fmla="*/ 2147483646 w 247"/>
                        <a:gd name="T3" fmla="*/ 2147483646 h 69"/>
                        <a:gd name="T4" fmla="*/ 2147483646 w 247"/>
                        <a:gd name="T5" fmla="*/ 2147483646 h 69"/>
                        <a:gd name="T6" fmla="*/ 2147483646 w 247"/>
                        <a:gd name="T7" fmla="*/ 2147483646 h 69"/>
                        <a:gd name="T8" fmla="*/ 2147483646 w 247"/>
                        <a:gd name="T9" fmla="*/ 2147483646 h 69"/>
                        <a:gd name="T10" fmla="*/ 2147483646 w 247"/>
                        <a:gd name="T11" fmla="*/ 2147483646 h 69"/>
                        <a:gd name="T12" fmla="*/ 2147483646 w 247"/>
                        <a:gd name="T13" fmla="*/ 2147483646 h 69"/>
                        <a:gd name="T14" fmla="*/ 2147483646 w 247"/>
                        <a:gd name="T15" fmla="*/ 2147483646 h 69"/>
                        <a:gd name="T16" fmla="*/ 2147483646 w 247"/>
                        <a:gd name="T17" fmla="*/ 2147483646 h 69"/>
                        <a:gd name="T18" fmla="*/ 2147483646 w 247"/>
                        <a:gd name="T19" fmla="*/ 2147483646 h 69"/>
                        <a:gd name="T20" fmla="*/ 2147483646 w 247"/>
                        <a:gd name="T21" fmla="*/ 2147483646 h 69"/>
                        <a:gd name="T22" fmla="*/ 2147483646 w 247"/>
                        <a:gd name="T23" fmla="*/ 0 h 69"/>
                        <a:gd name="T24" fmla="*/ 2147483646 w 247"/>
                        <a:gd name="T25" fmla="*/ 2147483646 h 69"/>
                        <a:gd name="T26" fmla="*/ 2147483646 w 247"/>
                        <a:gd name="T27" fmla="*/ 2147483646 h 69"/>
                        <a:gd name="T28" fmla="*/ 0 w 247"/>
                        <a:gd name="T29" fmla="*/ 2147483646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47143" name="Freeform 617">
                    <a:extLst>
                      <a:ext uri="{FF2B5EF4-FFF2-40B4-BE49-F238E27FC236}">
                        <a16:creationId xmlns:a16="http://schemas.microsoft.com/office/drawing/2014/main" id="{DA5832E9-CB21-497D-B211-9A20B2FC27A3}"/>
                      </a:ext>
                    </a:extLst>
                  </p:cNvPr>
                  <p:cNvSpPr>
                    <a:spLocks/>
                  </p:cNvSpPr>
                  <p:nvPr/>
                </p:nvSpPr>
                <p:spPr bwMode="auto">
                  <a:xfrm rot="5353401">
                    <a:off x="2952" y="2567"/>
                    <a:ext cx="720" cy="96"/>
                  </a:xfrm>
                  <a:custGeom>
                    <a:avLst/>
                    <a:gdLst>
                      <a:gd name="T0" fmla="*/ 0 w 293"/>
                      <a:gd name="T1" fmla="*/ 2147483646 h 33"/>
                      <a:gd name="T2" fmla="*/ 0 w 293"/>
                      <a:gd name="T3" fmla="*/ 2147483646 h 33"/>
                      <a:gd name="T4" fmla="*/ 2147483646 w 293"/>
                      <a:gd name="T5" fmla="*/ 2147483646 h 33"/>
                      <a:gd name="T6" fmla="*/ 2147483646 w 293"/>
                      <a:gd name="T7" fmla="*/ 2147483646 h 33"/>
                      <a:gd name="T8" fmla="*/ 2147483646 w 293"/>
                      <a:gd name="T9" fmla="*/ 2147483646 h 33"/>
                      <a:gd name="T10" fmla="*/ 2147483646 w 293"/>
                      <a:gd name="T11" fmla="*/ 0 h 33"/>
                      <a:gd name="T12" fmla="*/ 2147483646 w 293"/>
                      <a:gd name="T13" fmla="*/ 0 h 33"/>
                      <a:gd name="T14" fmla="*/ 2147483646 w 293"/>
                      <a:gd name="T15" fmla="*/ 2147483646 h 33"/>
                      <a:gd name="T16" fmla="*/ 2147483646 w 293"/>
                      <a:gd name="T17" fmla="*/ 2147483646 h 33"/>
                      <a:gd name="T18" fmla="*/ 2147483646 w 293"/>
                      <a:gd name="T19" fmla="*/ 2147483646 h 33"/>
                      <a:gd name="T20" fmla="*/ 2147483646 w 293"/>
                      <a:gd name="T21" fmla="*/ 2147483646 h 33"/>
                      <a:gd name="T22" fmla="*/ 2147483646 w 293"/>
                      <a:gd name="T23" fmla="*/ 2147483646 h 33"/>
                      <a:gd name="T24" fmla="*/ 2147483646 w 293"/>
                      <a:gd name="T25" fmla="*/ 2147483646 h 33"/>
                      <a:gd name="T26" fmla="*/ 2147483646 w 293"/>
                      <a:gd name="T27" fmla="*/ 2147483646 h 33"/>
                      <a:gd name="T28" fmla="*/ 2147483646 w 293"/>
                      <a:gd name="T29" fmla="*/ 2147483646 h 33"/>
                      <a:gd name="T30" fmla="*/ 2147483646 w 293"/>
                      <a:gd name="T31" fmla="*/ 2147483646 h 33"/>
                      <a:gd name="T32" fmla="*/ 2147483646 w 293"/>
                      <a:gd name="T33" fmla="*/ 2147483646 h 33"/>
                      <a:gd name="T34" fmla="*/ 2147483646 w 293"/>
                      <a:gd name="T35" fmla="*/ 2147483646 h 33"/>
                      <a:gd name="T36" fmla="*/ 2147483646 w 293"/>
                      <a:gd name="T37" fmla="*/ 2147483646 h 33"/>
                      <a:gd name="T38" fmla="*/ 2147483646 w 293"/>
                      <a:gd name="T39" fmla="*/ 2147483646 h 33"/>
                      <a:gd name="T40" fmla="*/ 2147483646 w 293"/>
                      <a:gd name="T41" fmla="*/ 2147483646 h 33"/>
                      <a:gd name="T42" fmla="*/ 2147483646 w 293"/>
                      <a:gd name="T43" fmla="*/ 2147483646 h 33"/>
                      <a:gd name="T44" fmla="*/ 2147483646 w 293"/>
                      <a:gd name="T45" fmla="*/ 2147483646 h 33"/>
                      <a:gd name="T46" fmla="*/ 2147483646 w 293"/>
                      <a:gd name="T47" fmla="*/ 2147483646 h 33"/>
                      <a:gd name="T48" fmla="*/ 2147483646 w 293"/>
                      <a:gd name="T49" fmla="*/ 2147483646 h 33"/>
                      <a:gd name="T50" fmla="*/ 2147483646 w 293"/>
                      <a:gd name="T51" fmla="*/ 2147483646 h 33"/>
                      <a:gd name="T52" fmla="*/ 2147483646 w 293"/>
                      <a:gd name="T53" fmla="*/ 2147483646 h 33"/>
                      <a:gd name="T54" fmla="*/ 0 w 293"/>
                      <a:gd name="T55" fmla="*/ 2147483646 h 33"/>
                      <a:gd name="T56" fmla="*/ 0 w 293"/>
                      <a:gd name="T57" fmla="*/ 2147483646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47144" name="Freeform 618">
                    <a:extLst>
                      <a:ext uri="{FF2B5EF4-FFF2-40B4-BE49-F238E27FC236}">
                        <a16:creationId xmlns:a16="http://schemas.microsoft.com/office/drawing/2014/main" id="{44784F1E-B020-4E62-B682-E8C33C2939D6}"/>
                      </a:ext>
                    </a:extLst>
                  </p:cNvPr>
                  <p:cNvSpPr>
                    <a:spLocks/>
                  </p:cNvSpPr>
                  <p:nvPr/>
                </p:nvSpPr>
                <p:spPr bwMode="auto">
                  <a:xfrm rot="16173530" flipH="1">
                    <a:off x="3167" y="1271"/>
                    <a:ext cx="289" cy="47"/>
                  </a:xfrm>
                  <a:custGeom>
                    <a:avLst/>
                    <a:gdLst>
                      <a:gd name="T0" fmla="*/ 0 w 293"/>
                      <a:gd name="T1" fmla="*/ 671819 h 33"/>
                      <a:gd name="T2" fmla="*/ 0 w 293"/>
                      <a:gd name="T3" fmla="*/ 653521 h 33"/>
                      <a:gd name="T4" fmla="*/ 75 w 293"/>
                      <a:gd name="T5" fmla="*/ 185406 h 33"/>
                      <a:gd name="T6" fmla="*/ 92 w 293"/>
                      <a:gd name="T7" fmla="*/ 91402 h 33"/>
                      <a:gd name="T8" fmla="*/ 104 w 293"/>
                      <a:gd name="T9" fmla="*/ 91402 h 33"/>
                      <a:gd name="T10" fmla="*/ 119 w 293"/>
                      <a:gd name="T11" fmla="*/ 0 h 33"/>
                      <a:gd name="T12" fmla="*/ 131 w 293"/>
                      <a:gd name="T13" fmla="*/ 0 h 33"/>
                      <a:gd name="T14" fmla="*/ 147 w 293"/>
                      <a:gd name="T15" fmla="*/ 91402 h 33"/>
                      <a:gd name="T16" fmla="*/ 160 w 293"/>
                      <a:gd name="T17" fmla="*/ 130179 h 33"/>
                      <a:gd name="T18" fmla="*/ 171 w 293"/>
                      <a:gd name="T19" fmla="*/ 185406 h 33"/>
                      <a:gd name="T20" fmla="*/ 177 w 293"/>
                      <a:gd name="T21" fmla="*/ 275552 h 33"/>
                      <a:gd name="T22" fmla="*/ 183 w 293"/>
                      <a:gd name="T23" fmla="*/ 376090 h 33"/>
                      <a:gd name="T24" fmla="*/ 189 w 293"/>
                      <a:gd name="T25" fmla="*/ 471703 h 33"/>
                      <a:gd name="T26" fmla="*/ 192 w 293"/>
                      <a:gd name="T27" fmla="*/ 558948 h 33"/>
                      <a:gd name="T28" fmla="*/ 193 w 293"/>
                      <a:gd name="T29" fmla="*/ 671819 h 33"/>
                      <a:gd name="T30" fmla="*/ 192 w 293"/>
                      <a:gd name="T31" fmla="*/ 762885 h 33"/>
                      <a:gd name="T32" fmla="*/ 189 w 293"/>
                      <a:gd name="T33" fmla="*/ 883744 h 33"/>
                      <a:gd name="T34" fmla="*/ 183 w 293"/>
                      <a:gd name="T35" fmla="*/ 956833 h 33"/>
                      <a:gd name="T36" fmla="*/ 177 w 293"/>
                      <a:gd name="T37" fmla="*/ 1086533 h 33"/>
                      <a:gd name="T38" fmla="*/ 171 w 293"/>
                      <a:gd name="T39" fmla="*/ 1156884 h 33"/>
                      <a:gd name="T40" fmla="*/ 160 w 293"/>
                      <a:gd name="T41" fmla="*/ 1223484 h 33"/>
                      <a:gd name="T42" fmla="*/ 147 w 293"/>
                      <a:gd name="T43" fmla="*/ 1318300 h 33"/>
                      <a:gd name="T44" fmla="*/ 131 w 293"/>
                      <a:gd name="T45" fmla="*/ 1325645 h 33"/>
                      <a:gd name="T46" fmla="*/ 120 w 293"/>
                      <a:gd name="T47" fmla="*/ 1325645 h 33"/>
                      <a:gd name="T48" fmla="*/ 104 w 293"/>
                      <a:gd name="T49" fmla="*/ 1325645 h 33"/>
                      <a:gd name="T50" fmla="*/ 92 w 293"/>
                      <a:gd name="T51" fmla="*/ 1318300 h 33"/>
                      <a:gd name="T52" fmla="*/ 75 w 293"/>
                      <a:gd name="T53" fmla="*/ 1156884 h 33"/>
                      <a:gd name="T54" fmla="*/ 0 w 293"/>
                      <a:gd name="T55" fmla="*/ 671819 h 33"/>
                      <a:gd name="T56" fmla="*/ 0 w 293"/>
                      <a:gd name="T57" fmla="*/ 671819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47141" name="Line 619">
                  <a:extLst>
                    <a:ext uri="{FF2B5EF4-FFF2-40B4-BE49-F238E27FC236}">
                      <a16:creationId xmlns:a16="http://schemas.microsoft.com/office/drawing/2014/main" id="{6F8E1FE1-5352-4DA7-B86A-F4EE1AADB0C9}"/>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47138" name="AutoShape 620">
                <a:extLst>
                  <a:ext uri="{FF2B5EF4-FFF2-40B4-BE49-F238E27FC236}">
                    <a16:creationId xmlns:a16="http://schemas.microsoft.com/office/drawing/2014/main" id="{519B6966-D146-4223-A304-AD91E21EEC0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47139" name="Line 621">
                <a:extLst>
                  <a:ext uri="{FF2B5EF4-FFF2-40B4-BE49-F238E27FC236}">
                    <a16:creationId xmlns:a16="http://schemas.microsoft.com/office/drawing/2014/main" id="{A341974C-2C54-4467-B38B-104E71AEA837}"/>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47118" name="Group 541">
            <a:extLst>
              <a:ext uri="{FF2B5EF4-FFF2-40B4-BE49-F238E27FC236}">
                <a16:creationId xmlns:a16="http://schemas.microsoft.com/office/drawing/2014/main" id="{F029C40F-283B-4B94-8BB4-94C05A2C42FC}"/>
              </a:ext>
            </a:extLst>
          </p:cNvPr>
          <p:cNvGrpSpPr>
            <a:grpSpLocks/>
          </p:cNvGrpSpPr>
          <p:nvPr/>
        </p:nvGrpSpPr>
        <p:grpSpPr bwMode="auto">
          <a:xfrm rot="2762265">
            <a:off x="2438805" y="3997364"/>
            <a:ext cx="779462" cy="257175"/>
            <a:chOff x="4875" y="7237"/>
            <a:chExt cx="4230" cy="1883"/>
          </a:xfrm>
        </p:grpSpPr>
        <p:sp>
          <p:nvSpPr>
            <p:cNvPr id="47133" name="Arc 542">
              <a:extLst>
                <a:ext uri="{FF2B5EF4-FFF2-40B4-BE49-F238E27FC236}">
                  <a16:creationId xmlns:a16="http://schemas.microsoft.com/office/drawing/2014/main" id="{A61F7905-DDBC-4ECC-8825-5140271BCDA5}"/>
                </a:ext>
              </a:extLst>
            </p:cNvPr>
            <p:cNvSpPr>
              <a:spLocks/>
            </p:cNvSpPr>
            <p:nvPr/>
          </p:nvSpPr>
          <p:spPr bwMode="auto">
            <a:xfrm>
              <a:off x="4875" y="7237"/>
              <a:ext cx="3990" cy="1343"/>
            </a:xfrm>
            <a:custGeom>
              <a:avLst/>
              <a:gdLst>
                <a:gd name="T0" fmla="*/ 0 w 21600"/>
                <a:gd name="T1" fmla="*/ 0 h 14058"/>
                <a:gd name="T2" fmla="*/ 0 w 21600"/>
                <a:gd name="T3" fmla="*/ 0 h 14058"/>
                <a:gd name="T4" fmla="*/ 0 w 21600"/>
                <a:gd name="T5" fmla="*/ 0 h 14058"/>
                <a:gd name="T6" fmla="*/ 0 60000 65536"/>
                <a:gd name="T7" fmla="*/ 0 60000 65536"/>
                <a:gd name="T8" fmla="*/ 0 60000 65536"/>
              </a:gdLst>
              <a:ahLst/>
              <a:cxnLst>
                <a:cxn ang="T6">
                  <a:pos x="T0" y="T1"/>
                </a:cxn>
                <a:cxn ang="T7">
                  <a:pos x="T2" y="T3"/>
                </a:cxn>
                <a:cxn ang="T8">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lnTo>
                    <a:pt x="16399" y="0"/>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47134" name="AutoShape 543">
              <a:extLst>
                <a:ext uri="{FF2B5EF4-FFF2-40B4-BE49-F238E27FC236}">
                  <a16:creationId xmlns:a16="http://schemas.microsoft.com/office/drawing/2014/main" id="{F7AF328D-3FEE-40BF-A9B8-D8AF0059C317}"/>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sp>
        <p:nvSpPr>
          <p:cNvPr id="87" name="Arc 215">
            <a:extLst>
              <a:ext uri="{FF2B5EF4-FFF2-40B4-BE49-F238E27FC236}">
                <a16:creationId xmlns:a16="http://schemas.microsoft.com/office/drawing/2014/main" id="{961CC284-997C-4D77-ADD7-5DC270E43178}"/>
              </a:ext>
            </a:extLst>
          </p:cNvPr>
          <p:cNvSpPr>
            <a:spLocks/>
          </p:cNvSpPr>
          <p:nvPr/>
        </p:nvSpPr>
        <p:spPr bwMode="auto">
          <a:xfrm flipH="1">
            <a:off x="1463675" y="1181100"/>
            <a:ext cx="1563688" cy="2965450"/>
          </a:xfrm>
          <a:custGeom>
            <a:avLst/>
            <a:gdLst>
              <a:gd name="G0" fmla="+- 659 0 0"/>
              <a:gd name="G1" fmla="+- 21600 0 0"/>
              <a:gd name="G2" fmla="+- 21600 0 0"/>
              <a:gd name="T0" fmla="*/ 659 w 22259"/>
              <a:gd name="T1" fmla="*/ 0 h 43200"/>
              <a:gd name="T2" fmla="*/ 0 w 22259"/>
              <a:gd name="T3" fmla="*/ 43190 h 43200"/>
              <a:gd name="T4" fmla="*/ 659 w 22259"/>
              <a:gd name="T5" fmla="*/ 21600 h 43200"/>
            </a:gdLst>
            <a:ahLst/>
            <a:cxnLst>
              <a:cxn ang="0">
                <a:pos x="T0" y="T1"/>
              </a:cxn>
              <a:cxn ang="0">
                <a:pos x="T2" y="T3"/>
              </a:cxn>
              <a:cxn ang="0">
                <a:pos x="T4" y="T5"/>
              </a:cxn>
            </a:cxnLst>
            <a:rect l="0" t="0" r="r" b="b"/>
            <a:pathLst>
              <a:path w="22259" h="43200" fill="none" extrusionOk="0">
                <a:moveTo>
                  <a:pt x="659" y="0"/>
                </a:moveTo>
                <a:cubicBezTo>
                  <a:pt x="12588" y="0"/>
                  <a:pt x="22259" y="9670"/>
                  <a:pt x="22259" y="21600"/>
                </a:cubicBezTo>
                <a:cubicBezTo>
                  <a:pt x="22259" y="33529"/>
                  <a:pt x="12588" y="43200"/>
                  <a:pt x="659" y="43200"/>
                </a:cubicBezTo>
                <a:cubicBezTo>
                  <a:pt x="439" y="43199"/>
                  <a:pt x="219" y="43196"/>
                  <a:pt x="0" y="43189"/>
                </a:cubicBezTo>
              </a:path>
              <a:path w="22259" h="43200" stroke="0" extrusionOk="0">
                <a:moveTo>
                  <a:pt x="659" y="0"/>
                </a:moveTo>
                <a:cubicBezTo>
                  <a:pt x="12588" y="0"/>
                  <a:pt x="22259" y="9670"/>
                  <a:pt x="22259" y="21600"/>
                </a:cubicBezTo>
                <a:cubicBezTo>
                  <a:pt x="22259" y="33529"/>
                  <a:pt x="12588" y="43200"/>
                  <a:pt x="659" y="43200"/>
                </a:cubicBezTo>
                <a:cubicBezTo>
                  <a:pt x="439" y="43199"/>
                  <a:pt x="219" y="43196"/>
                  <a:pt x="0" y="43189"/>
                </a:cubicBezTo>
                <a:lnTo>
                  <a:pt x="659" y="21600"/>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02" name="Text Box 540">
            <a:extLst>
              <a:ext uri="{FF2B5EF4-FFF2-40B4-BE49-F238E27FC236}">
                <a16:creationId xmlns:a16="http://schemas.microsoft.com/office/drawing/2014/main" id="{5A40CD78-3714-4FCD-8F1E-4093BB41D73F}"/>
              </a:ext>
            </a:extLst>
          </p:cNvPr>
          <p:cNvSpPr txBox="1">
            <a:spLocks noChangeArrowheads="1"/>
          </p:cNvSpPr>
          <p:nvPr/>
        </p:nvSpPr>
        <p:spPr bwMode="auto">
          <a:xfrm>
            <a:off x="2812564" y="4521468"/>
            <a:ext cx="90328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sz="1600" b="1" dirty="0"/>
              <a:t>¼</a:t>
            </a:r>
          </a:p>
        </p:txBody>
      </p:sp>
      <p:pic>
        <p:nvPicPr>
          <p:cNvPr id="103" name="Picture 465" descr="messerflugflieger2">
            <a:extLst>
              <a:ext uri="{FF2B5EF4-FFF2-40B4-BE49-F238E27FC236}">
                <a16:creationId xmlns:a16="http://schemas.microsoft.com/office/drawing/2014/main" id="{3F9192C1-7C5B-40E9-8DEF-95EE9D5D81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3152939">
            <a:off x="1161876" y="967418"/>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465" descr="messerflugflieger2">
            <a:extLst>
              <a:ext uri="{FF2B5EF4-FFF2-40B4-BE49-F238E27FC236}">
                <a16:creationId xmlns:a16="http://schemas.microsoft.com/office/drawing/2014/main" id="{651B1115-0F28-4B20-90C9-3272AE7929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7634040">
            <a:off x="1464845" y="3207969"/>
            <a:ext cx="1184275" cy="1449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0" name="Oval 74">
            <a:extLst>
              <a:ext uri="{FF2B5EF4-FFF2-40B4-BE49-F238E27FC236}">
                <a16:creationId xmlns:a16="http://schemas.microsoft.com/office/drawing/2014/main" id="{875360D2-7C69-4DAA-99A4-8E8D4E7007EA}"/>
              </a:ext>
            </a:extLst>
          </p:cNvPr>
          <p:cNvSpPr>
            <a:spLocks noChangeArrowheads="1"/>
          </p:cNvSpPr>
          <p:nvPr/>
        </p:nvSpPr>
        <p:spPr bwMode="auto">
          <a:xfrm>
            <a:off x="2874208" y="107248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61" name="Oval 74">
            <a:extLst>
              <a:ext uri="{FF2B5EF4-FFF2-40B4-BE49-F238E27FC236}">
                <a16:creationId xmlns:a16="http://schemas.microsoft.com/office/drawing/2014/main" id="{D2E99EE2-722A-4153-B2C1-36D6AC6B7E27}"/>
              </a:ext>
            </a:extLst>
          </p:cNvPr>
          <p:cNvSpPr>
            <a:spLocks noChangeArrowheads="1"/>
          </p:cNvSpPr>
          <p:nvPr/>
        </p:nvSpPr>
        <p:spPr bwMode="auto">
          <a:xfrm>
            <a:off x="2947270" y="4048761"/>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62" name="Text Box 151">
            <a:extLst>
              <a:ext uri="{FF2B5EF4-FFF2-40B4-BE49-F238E27FC236}">
                <a16:creationId xmlns:a16="http://schemas.microsoft.com/office/drawing/2014/main" id="{386BF008-0DB0-47D2-A3BA-BCDD30F3E7CF}"/>
              </a:ext>
            </a:extLst>
          </p:cNvPr>
          <p:cNvSpPr txBox="1">
            <a:spLocks noChangeArrowheads="1"/>
          </p:cNvSpPr>
          <p:nvPr/>
        </p:nvSpPr>
        <p:spPr bwMode="auto">
          <a:xfrm>
            <a:off x="5120632" y="3063546"/>
            <a:ext cx="2428875"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err="1">
                <a:solidFill>
                  <a:srgbClr val="0000FF"/>
                </a:solidFill>
              </a:rPr>
              <a:t>During</a:t>
            </a:r>
            <a:r>
              <a:rPr lang="de-DE" altLang="de-DE" sz="1600" b="1" dirty="0">
                <a:solidFill>
                  <a:srgbClr val="0000FF"/>
                </a:solidFill>
              </a:rPr>
              <a:t> </a:t>
            </a:r>
            <a:r>
              <a:rPr lang="de-DE" altLang="de-DE" sz="1600" b="1" dirty="0" err="1">
                <a:solidFill>
                  <a:srgbClr val="0000FF"/>
                </a:solidFill>
              </a:rPr>
              <a:t>knife-edge</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wing</a:t>
            </a:r>
            <a:r>
              <a:rPr lang="de-DE" altLang="de-DE" sz="1600" b="1" dirty="0">
                <a:solidFill>
                  <a:srgbClr val="0000FF"/>
                </a:solidFill>
              </a:rPr>
              <a:t> must </a:t>
            </a:r>
            <a:r>
              <a:rPr lang="de-DE" altLang="de-DE" sz="1600" b="1" dirty="0" err="1">
                <a:solidFill>
                  <a:srgbClr val="0000FF"/>
                </a:solidFill>
              </a:rPr>
              <a:t>be</a:t>
            </a:r>
            <a:r>
              <a:rPr lang="de-DE" altLang="de-DE" sz="1600" b="1" dirty="0">
                <a:solidFill>
                  <a:srgbClr val="0000FF"/>
                </a:solidFill>
              </a:rPr>
              <a:t> in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vertical</a:t>
            </a:r>
            <a:r>
              <a:rPr lang="de-DE" altLang="de-DE" sz="1600" b="1" dirty="0">
                <a:solidFill>
                  <a:srgbClr val="0000FF"/>
                </a:solidFill>
              </a:rPr>
              <a:t> plane.</a:t>
            </a:r>
          </a:p>
        </p:txBody>
      </p:sp>
      <p:sp>
        <p:nvSpPr>
          <p:cNvPr id="63" name="Text Box 151">
            <a:extLst>
              <a:ext uri="{FF2B5EF4-FFF2-40B4-BE49-F238E27FC236}">
                <a16:creationId xmlns:a16="http://schemas.microsoft.com/office/drawing/2014/main" id="{9EFA6713-40D7-493F-ACBC-7B35BD96E8CB}"/>
              </a:ext>
            </a:extLst>
          </p:cNvPr>
          <p:cNvSpPr txBox="1">
            <a:spLocks noChangeArrowheads="1"/>
          </p:cNvSpPr>
          <p:nvPr/>
        </p:nvSpPr>
        <p:spPr bwMode="auto">
          <a:xfrm>
            <a:off x="5091136" y="1364235"/>
            <a:ext cx="3110882"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1600" b="1" dirty="0">
                <a:solidFill>
                  <a:srgbClr val="0000FF"/>
                </a:solidFill>
              </a:rPr>
              <a:t>The half </a:t>
            </a:r>
            <a:r>
              <a:rPr lang="de-DE" altLang="de-DE" sz="1600" b="1" dirty="0" err="1">
                <a:solidFill>
                  <a:srgbClr val="0000FF"/>
                </a:solidFill>
              </a:rPr>
              <a:t>knife-edge</a:t>
            </a:r>
            <a:r>
              <a:rPr lang="de-DE" altLang="de-DE" sz="1600" b="1" dirty="0">
                <a:solidFill>
                  <a:srgbClr val="0000FF"/>
                </a:solidFill>
              </a:rPr>
              <a:t> loop </a:t>
            </a:r>
            <a:r>
              <a:rPr lang="de-DE" altLang="de-DE" sz="1600" b="1" dirty="0" err="1">
                <a:solidFill>
                  <a:srgbClr val="0000FF"/>
                </a:solidFill>
              </a:rPr>
              <a:t>starts</a:t>
            </a:r>
            <a:r>
              <a:rPr lang="de-DE" altLang="de-DE" sz="1600" b="1" dirty="0">
                <a:solidFill>
                  <a:srgbClr val="0000FF"/>
                </a:solidFill>
              </a:rPr>
              <a:t> </a:t>
            </a:r>
            <a:r>
              <a:rPr lang="de-DE" altLang="de-DE" sz="1600" b="1" dirty="0" err="1">
                <a:solidFill>
                  <a:srgbClr val="0000FF"/>
                </a:solidFill>
              </a:rPr>
              <a:t>immediately</a:t>
            </a:r>
            <a:r>
              <a:rPr lang="de-DE" altLang="de-DE" sz="1600" b="1" dirty="0">
                <a:solidFill>
                  <a:srgbClr val="0000FF"/>
                </a:solidFill>
              </a:rPr>
              <a:t> after </a:t>
            </a:r>
            <a:r>
              <a:rPr lang="de-DE" altLang="de-DE" sz="1600" b="1" dirty="0" err="1">
                <a:solidFill>
                  <a:srgbClr val="0000FF"/>
                </a:solidFill>
              </a:rPr>
              <a:t>the</a:t>
            </a:r>
            <a:r>
              <a:rPr lang="de-DE" altLang="de-DE" sz="1600" b="1" dirty="0">
                <a:solidFill>
                  <a:srgbClr val="0000FF"/>
                </a:solidFill>
              </a:rPr>
              <a:t> ¼ roll,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second</a:t>
            </a:r>
            <a:r>
              <a:rPr lang="de-DE" altLang="de-DE" sz="1600" b="1" dirty="0">
                <a:solidFill>
                  <a:srgbClr val="0000FF"/>
                </a:solidFill>
              </a:rPr>
              <a:t> ¼ roll </a:t>
            </a:r>
            <a:r>
              <a:rPr lang="de-DE" altLang="de-DE" sz="1600" b="1" dirty="0" err="1">
                <a:solidFill>
                  <a:srgbClr val="0000FF"/>
                </a:solidFill>
              </a:rPr>
              <a:t>starts</a:t>
            </a:r>
            <a:r>
              <a:rPr lang="de-DE" altLang="de-DE" sz="1600" b="1" dirty="0">
                <a:solidFill>
                  <a:srgbClr val="0000FF"/>
                </a:solidFill>
              </a:rPr>
              <a:t> </a:t>
            </a:r>
            <a:r>
              <a:rPr lang="de-DE" altLang="de-DE" sz="1600" b="1" dirty="0" err="1">
                <a:solidFill>
                  <a:srgbClr val="0000FF"/>
                </a:solidFill>
              </a:rPr>
              <a:t>immediately</a:t>
            </a:r>
            <a:r>
              <a:rPr lang="de-DE" altLang="de-DE" sz="1600" b="1" dirty="0">
                <a:solidFill>
                  <a:srgbClr val="0000FF"/>
                </a:solidFill>
              </a:rPr>
              <a:t> after </a:t>
            </a:r>
            <a:r>
              <a:rPr lang="de-DE" altLang="de-DE" sz="1600" b="1" dirty="0" err="1">
                <a:solidFill>
                  <a:srgbClr val="0000FF"/>
                </a:solidFill>
              </a:rPr>
              <a:t>the</a:t>
            </a:r>
            <a:r>
              <a:rPr lang="de-DE" altLang="de-DE" sz="1600" b="1" dirty="0">
                <a:solidFill>
                  <a:srgbClr val="0000FF"/>
                </a:solidFill>
              </a:rPr>
              <a:t> half </a:t>
            </a:r>
            <a:r>
              <a:rPr lang="de-DE" altLang="de-DE" sz="1600" b="1" dirty="0" err="1">
                <a:solidFill>
                  <a:srgbClr val="0000FF"/>
                </a:solidFill>
              </a:rPr>
              <a:t>knife-edge</a:t>
            </a:r>
            <a:r>
              <a:rPr lang="de-DE" altLang="de-DE" sz="1600" b="1" dirty="0">
                <a:solidFill>
                  <a:srgbClr val="0000FF"/>
                </a:solidFill>
              </a:rPr>
              <a:t> loop.</a:t>
            </a:r>
          </a:p>
        </p:txBody>
      </p:sp>
    </p:spTree>
    <p:extLst>
      <p:ext uri="{BB962C8B-B14F-4D97-AF65-F5344CB8AC3E}">
        <p14:creationId xmlns:p14="http://schemas.microsoft.com/office/powerpoint/2010/main" val="3726990543"/>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blinds(horizontal)">
                                      <p:cBhvr>
                                        <p:cTn id="7" dur="1000"/>
                                        <p:tgtEl>
                                          <p:spTgt spid="63"/>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62"/>
                                        </p:tgtEl>
                                        <p:attrNameLst>
                                          <p:attrName>style.visibility</p:attrName>
                                        </p:attrNameLst>
                                      </p:cBhvr>
                                      <p:to>
                                        <p:strVal val="visible"/>
                                      </p:to>
                                    </p:set>
                                    <p:animEffect transition="in" filter="blinds(horizontal)">
                                      <p:cBhvr>
                                        <p:cTn id="11" dur="10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Line 19">
            <a:extLst>
              <a:ext uri="{FF2B5EF4-FFF2-40B4-BE49-F238E27FC236}">
                <a16:creationId xmlns:a16="http://schemas.microsoft.com/office/drawing/2014/main" id="{265971C0-208D-4B41-B2F5-217C51B67D78}"/>
              </a:ext>
            </a:extLst>
          </p:cNvPr>
          <p:cNvSpPr>
            <a:spLocks noChangeShapeType="1"/>
          </p:cNvSpPr>
          <p:nvPr/>
        </p:nvSpPr>
        <p:spPr bwMode="auto">
          <a:xfrm flipV="1">
            <a:off x="4044950" y="5003800"/>
            <a:ext cx="1408113" cy="47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49155" name="Text Box 235">
            <a:extLst>
              <a:ext uri="{FF2B5EF4-FFF2-40B4-BE49-F238E27FC236}">
                <a16:creationId xmlns:a16="http://schemas.microsoft.com/office/drawing/2014/main" id="{A5F0C6EF-B921-46B8-BF5E-0E3C63A9A2A6}"/>
              </a:ext>
            </a:extLst>
          </p:cNvPr>
          <p:cNvSpPr txBox="1">
            <a:spLocks noChangeArrowheads="1"/>
          </p:cNvSpPr>
          <p:nvPr/>
        </p:nvSpPr>
        <p:spPr bwMode="auto">
          <a:xfrm>
            <a:off x="7986713" y="6556375"/>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F-25.17.01</a:t>
            </a:r>
            <a:endParaRPr lang="de-DE" altLang="de-DE" dirty="0"/>
          </a:p>
        </p:txBody>
      </p:sp>
      <p:sp>
        <p:nvSpPr>
          <p:cNvPr id="49156" name="Text Box 699">
            <a:extLst>
              <a:ext uri="{FF2B5EF4-FFF2-40B4-BE49-F238E27FC236}">
                <a16:creationId xmlns:a16="http://schemas.microsoft.com/office/drawing/2014/main" id="{388F995B-C1D3-497B-B442-97A2B70568D0}"/>
              </a:ext>
            </a:extLst>
          </p:cNvPr>
          <p:cNvSpPr txBox="1">
            <a:spLocks noChangeArrowheads="1"/>
          </p:cNvSpPr>
          <p:nvPr/>
        </p:nvSpPr>
        <p:spPr bwMode="auto">
          <a:xfrm>
            <a:off x="703749" y="4917986"/>
            <a:ext cx="8001000" cy="1323439"/>
          </a:xfrm>
          <a:prstGeom prst="rect">
            <a:avLst/>
          </a:prstGeom>
          <a:solidFill>
            <a:schemeClr val="bg1"/>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r>
              <a:rPr lang="en-US" sz="1600" b="1" dirty="0"/>
              <a:t>From inverted, perform a half roll, pull through a quarter loop into a vertical upline, perform three consecutive quarter rolls, perform a stall turn into a vertical downline, perform a three quarter snap roll, push through a quarter loop, perform a half roll, exit upright.</a:t>
            </a:r>
            <a:endParaRPr lang="de-DE" sz="1600" b="1" dirty="0"/>
          </a:p>
          <a:p>
            <a:r>
              <a:rPr lang="en-US" sz="1600" b="1" dirty="0"/>
              <a:t>Note: Exit starts after the last half roll.</a:t>
            </a:r>
            <a:endParaRPr lang="de-DE" sz="1600" b="1" dirty="0"/>
          </a:p>
        </p:txBody>
      </p:sp>
      <p:sp>
        <p:nvSpPr>
          <p:cNvPr id="49169" name="Rechteck 1">
            <a:extLst>
              <a:ext uri="{FF2B5EF4-FFF2-40B4-BE49-F238E27FC236}">
                <a16:creationId xmlns:a16="http://schemas.microsoft.com/office/drawing/2014/main" id="{B10BEE90-36FD-445C-A874-A5C3DAA9AA67}"/>
              </a:ext>
            </a:extLst>
          </p:cNvPr>
          <p:cNvSpPr>
            <a:spLocks noChangeArrowheads="1"/>
          </p:cNvSpPr>
          <p:nvPr/>
        </p:nvSpPr>
        <p:spPr bwMode="auto">
          <a:xfrm>
            <a:off x="1185863" y="136525"/>
            <a:ext cx="80962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39750">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pPr>
              <a:spcBef>
                <a:spcPts val="600"/>
              </a:spcBef>
            </a:pPr>
            <a:r>
              <a:rPr lang="en-US" altLang="de-DE" sz="2000" b="1" dirty="0">
                <a:cs typeface="Times New Roman" panose="02020603050405020304" pitchFamily="18" charset="0"/>
              </a:rPr>
              <a:t>F-25.17 </a:t>
            </a:r>
            <a:r>
              <a:rPr lang="en-US" sz="2000" b="1" dirty="0">
                <a:cs typeface="Times New Roman" panose="02020603050405020304" pitchFamily="18" charset="0"/>
              </a:rPr>
              <a:t>Stall Turn with half roll, three quarter rolls, three 	        quarter snap roll, half roll </a:t>
            </a:r>
            <a:br>
              <a:rPr lang="en-US" sz="2000" dirty="0"/>
            </a:br>
            <a:endParaRPr lang="de-DE" altLang="de-DE" sz="2000" dirty="0">
              <a:latin typeface="Times New Roman" panose="02020603050405020304" pitchFamily="18" charset="0"/>
              <a:cs typeface="Times New Roman" panose="02020603050405020304" pitchFamily="18" charset="0"/>
            </a:endParaRPr>
          </a:p>
        </p:txBody>
      </p:sp>
      <p:sp>
        <p:nvSpPr>
          <p:cNvPr id="95" name="Text Box 590">
            <a:extLst>
              <a:ext uri="{FF2B5EF4-FFF2-40B4-BE49-F238E27FC236}">
                <a16:creationId xmlns:a16="http://schemas.microsoft.com/office/drawing/2014/main" id="{28B234CD-3AF7-49F3-8E54-1E29CDC0E91C}"/>
              </a:ext>
            </a:extLst>
          </p:cNvPr>
          <p:cNvSpPr txBox="1">
            <a:spLocks noChangeArrowheads="1"/>
          </p:cNvSpPr>
          <p:nvPr/>
        </p:nvSpPr>
        <p:spPr bwMode="auto">
          <a:xfrm>
            <a:off x="3207772" y="2232332"/>
            <a:ext cx="8128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1" hangingPunct="1">
              <a:lnSpc>
                <a:spcPct val="100000"/>
              </a:lnSpc>
              <a:spcBef>
                <a:spcPct val="50000"/>
              </a:spcBef>
            </a:pPr>
            <a:r>
              <a:rPr lang="de-DE" altLang="de-DE" sz="1600" b="1"/>
              <a:t>¼  roll</a:t>
            </a:r>
          </a:p>
        </p:txBody>
      </p:sp>
      <p:sp>
        <p:nvSpPr>
          <p:cNvPr id="96" name="Text Box 591">
            <a:extLst>
              <a:ext uri="{FF2B5EF4-FFF2-40B4-BE49-F238E27FC236}">
                <a16:creationId xmlns:a16="http://schemas.microsoft.com/office/drawing/2014/main" id="{728D441F-93C4-469F-B78E-1FE1026BBCAA}"/>
              </a:ext>
            </a:extLst>
          </p:cNvPr>
          <p:cNvSpPr txBox="1">
            <a:spLocks noChangeArrowheads="1"/>
          </p:cNvSpPr>
          <p:nvPr/>
        </p:nvSpPr>
        <p:spPr bwMode="auto">
          <a:xfrm>
            <a:off x="5235010" y="2410390"/>
            <a:ext cx="143986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1" hangingPunct="1">
              <a:lnSpc>
                <a:spcPct val="100000"/>
              </a:lnSpc>
              <a:spcBef>
                <a:spcPct val="50000"/>
              </a:spcBef>
            </a:pPr>
            <a:r>
              <a:rPr lang="de-DE" altLang="de-DE" sz="1600" b="1" dirty="0"/>
              <a:t>¾ </a:t>
            </a:r>
            <a:r>
              <a:rPr lang="de-DE" altLang="de-DE" sz="1600" b="1" dirty="0" err="1"/>
              <a:t>snap</a:t>
            </a:r>
            <a:r>
              <a:rPr lang="de-DE" altLang="de-DE" sz="1600" b="1" dirty="0"/>
              <a:t> roll</a:t>
            </a:r>
          </a:p>
        </p:txBody>
      </p:sp>
      <p:sp>
        <p:nvSpPr>
          <p:cNvPr id="97" name="Arc 593">
            <a:extLst>
              <a:ext uri="{FF2B5EF4-FFF2-40B4-BE49-F238E27FC236}">
                <a16:creationId xmlns:a16="http://schemas.microsoft.com/office/drawing/2014/main" id="{98ED84DA-70C7-4577-88F0-4AF9423B1754}"/>
              </a:ext>
            </a:extLst>
          </p:cNvPr>
          <p:cNvSpPr>
            <a:spLocks/>
          </p:cNvSpPr>
          <p:nvPr/>
        </p:nvSpPr>
        <p:spPr bwMode="auto">
          <a:xfrm flipH="1" flipV="1">
            <a:off x="4620647" y="3676957"/>
            <a:ext cx="457200" cy="390525"/>
          </a:xfrm>
          <a:custGeom>
            <a:avLst/>
            <a:gdLst>
              <a:gd name="G0" fmla="+- 0 0 0"/>
              <a:gd name="G1" fmla="+- 21558 0 0"/>
              <a:gd name="G2" fmla="+- 21600 0 0"/>
              <a:gd name="T0" fmla="*/ 1345 w 21600"/>
              <a:gd name="T1" fmla="*/ 0 h 21558"/>
              <a:gd name="T2" fmla="*/ 21600 w 21600"/>
              <a:gd name="T3" fmla="*/ 21558 h 21558"/>
              <a:gd name="T4" fmla="*/ 0 w 21600"/>
              <a:gd name="T5" fmla="*/ 21558 h 21558"/>
            </a:gdLst>
            <a:ahLst/>
            <a:cxnLst>
              <a:cxn ang="0">
                <a:pos x="T0" y="T1"/>
              </a:cxn>
              <a:cxn ang="0">
                <a:pos x="T2" y="T3"/>
              </a:cxn>
              <a:cxn ang="0">
                <a:pos x="T4" y="T5"/>
              </a:cxn>
            </a:cxnLst>
            <a:rect l="0" t="0" r="r" b="b"/>
            <a:pathLst>
              <a:path w="21600" h="21558" fill="none" extrusionOk="0">
                <a:moveTo>
                  <a:pt x="1345" y="-1"/>
                </a:moveTo>
                <a:cubicBezTo>
                  <a:pt x="12729" y="710"/>
                  <a:pt x="21600" y="10150"/>
                  <a:pt x="21600" y="21558"/>
                </a:cubicBezTo>
              </a:path>
              <a:path w="21600" h="21558" stroke="0" extrusionOk="0">
                <a:moveTo>
                  <a:pt x="1345" y="-1"/>
                </a:moveTo>
                <a:cubicBezTo>
                  <a:pt x="12729" y="710"/>
                  <a:pt x="21600" y="10150"/>
                  <a:pt x="21600" y="21558"/>
                </a:cubicBezTo>
                <a:lnTo>
                  <a:pt x="0" y="21558"/>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8" name="Line 594">
            <a:extLst>
              <a:ext uri="{FF2B5EF4-FFF2-40B4-BE49-F238E27FC236}">
                <a16:creationId xmlns:a16="http://schemas.microsoft.com/office/drawing/2014/main" id="{3216DEE0-7506-4DCA-9F20-F6F8479CEA3E}"/>
              </a:ext>
            </a:extLst>
          </p:cNvPr>
          <p:cNvSpPr>
            <a:spLocks noChangeShapeType="1"/>
          </p:cNvSpPr>
          <p:nvPr/>
        </p:nvSpPr>
        <p:spPr bwMode="auto">
          <a:xfrm flipH="1">
            <a:off x="4612710" y="1424295"/>
            <a:ext cx="0" cy="22447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9" name="Line 595">
            <a:extLst>
              <a:ext uri="{FF2B5EF4-FFF2-40B4-BE49-F238E27FC236}">
                <a16:creationId xmlns:a16="http://schemas.microsoft.com/office/drawing/2014/main" id="{8568750D-0443-4106-8445-EE82A36E8827}"/>
              </a:ext>
            </a:extLst>
          </p:cNvPr>
          <p:cNvSpPr>
            <a:spLocks noChangeShapeType="1"/>
          </p:cNvSpPr>
          <p:nvPr/>
        </p:nvSpPr>
        <p:spPr bwMode="auto">
          <a:xfrm>
            <a:off x="2537847" y="4062413"/>
            <a:ext cx="1322388"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00" name="Arc 596">
            <a:extLst>
              <a:ext uri="{FF2B5EF4-FFF2-40B4-BE49-F238E27FC236}">
                <a16:creationId xmlns:a16="http://schemas.microsoft.com/office/drawing/2014/main" id="{64FB91C6-BB7C-4E5C-A8D3-AC26AF0AF2DA}"/>
              </a:ext>
            </a:extLst>
          </p:cNvPr>
          <p:cNvSpPr>
            <a:spLocks/>
          </p:cNvSpPr>
          <p:nvPr/>
        </p:nvSpPr>
        <p:spPr bwMode="auto">
          <a:xfrm flipV="1">
            <a:off x="3830072" y="3667432"/>
            <a:ext cx="457200" cy="390525"/>
          </a:xfrm>
          <a:custGeom>
            <a:avLst/>
            <a:gdLst>
              <a:gd name="G0" fmla="+- 0 0 0"/>
              <a:gd name="G1" fmla="+- 21558 0 0"/>
              <a:gd name="G2" fmla="+- 21600 0 0"/>
              <a:gd name="T0" fmla="*/ 1345 w 21600"/>
              <a:gd name="T1" fmla="*/ 0 h 21558"/>
              <a:gd name="T2" fmla="*/ 21600 w 21600"/>
              <a:gd name="T3" fmla="*/ 21558 h 21558"/>
              <a:gd name="T4" fmla="*/ 0 w 21600"/>
              <a:gd name="T5" fmla="*/ 21558 h 21558"/>
            </a:gdLst>
            <a:ahLst/>
            <a:cxnLst>
              <a:cxn ang="0">
                <a:pos x="T0" y="T1"/>
              </a:cxn>
              <a:cxn ang="0">
                <a:pos x="T2" y="T3"/>
              </a:cxn>
              <a:cxn ang="0">
                <a:pos x="T4" y="T5"/>
              </a:cxn>
            </a:cxnLst>
            <a:rect l="0" t="0" r="r" b="b"/>
            <a:pathLst>
              <a:path w="21600" h="21558" fill="none" extrusionOk="0">
                <a:moveTo>
                  <a:pt x="1345" y="-1"/>
                </a:moveTo>
                <a:cubicBezTo>
                  <a:pt x="12729" y="710"/>
                  <a:pt x="21600" y="10150"/>
                  <a:pt x="21600" y="21558"/>
                </a:cubicBezTo>
              </a:path>
              <a:path w="21600" h="21558" stroke="0" extrusionOk="0">
                <a:moveTo>
                  <a:pt x="1345" y="-1"/>
                </a:moveTo>
                <a:cubicBezTo>
                  <a:pt x="12729" y="710"/>
                  <a:pt x="21600" y="10150"/>
                  <a:pt x="21600" y="21558"/>
                </a:cubicBezTo>
                <a:lnTo>
                  <a:pt x="0" y="21558"/>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01" name="Line 597">
            <a:extLst>
              <a:ext uri="{FF2B5EF4-FFF2-40B4-BE49-F238E27FC236}">
                <a16:creationId xmlns:a16="http://schemas.microsoft.com/office/drawing/2014/main" id="{B38DCBD0-93F5-4A4C-9DC6-A730A436BE18}"/>
              </a:ext>
            </a:extLst>
          </p:cNvPr>
          <p:cNvSpPr>
            <a:spLocks noChangeShapeType="1"/>
          </p:cNvSpPr>
          <p:nvPr/>
        </p:nvSpPr>
        <p:spPr bwMode="auto">
          <a:xfrm flipH="1">
            <a:off x="4292035" y="1478270"/>
            <a:ext cx="19050" cy="21844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aphicFrame>
        <p:nvGraphicFramePr>
          <p:cNvPr id="102" name="Object 598">
            <a:extLst>
              <a:ext uri="{FF2B5EF4-FFF2-40B4-BE49-F238E27FC236}">
                <a16:creationId xmlns:a16="http://schemas.microsoft.com/office/drawing/2014/main" id="{E2312B42-006D-4E85-B565-82E82966555E}"/>
              </a:ext>
            </a:extLst>
          </p:cNvPr>
          <p:cNvGraphicFramePr>
            <a:graphicFrameLocks noChangeAspect="1"/>
          </p:cNvGraphicFramePr>
          <p:nvPr>
            <p:extLst>
              <p:ext uri="{D42A27DB-BD31-4B8C-83A1-F6EECF244321}">
                <p14:modId xmlns:p14="http://schemas.microsoft.com/office/powerpoint/2010/main" val="1294356386"/>
              </p:ext>
            </p:extLst>
          </p:nvPr>
        </p:nvGraphicFramePr>
        <p:xfrm>
          <a:off x="4120585" y="1368732"/>
          <a:ext cx="965200" cy="790575"/>
        </p:xfrm>
        <a:graphic>
          <a:graphicData uri="http://schemas.openxmlformats.org/presentationml/2006/ole">
            <mc:AlternateContent xmlns:mc="http://schemas.openxmlformats.org/markup-compatibility/2006">
              <mc:Choice xmlns:v="urn:schemas-microsoft-com:vml" Requires="v">
                <p:oleObj spid="_x0000_s52271" name="Designer Zeichnung" r:id="rId3" imgW="13341600" imgH="12665160" progId="Designer.Drawing.7">
                  <p:embed/>
                </p:oleObj>
              </mc:Choice>
              <mc:Fallback>
                <p:oleObj name="Designer Zeichnung" r:id="rId3" imgW="13341600" imgH="12665160" progId="Designer.Drawing.7">
                  <p:embed/>
                  <p:pic>
                    <p:nvPicPr>
                      <p:cNvPr id="12886" name="Object 598">
                        <a:extLst>
                          <a:ext uri="{FF2B5EF4-FFF2-40B4-BE49-F238E27FC236}">
                            <a16:creationId xmlns:a16="http://schemas.microsoft.com/office/drawing/2014/main" id="{33C6371C-0895-462B-8AF0-8E9D470AD5A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20585" y="1368732"/>
                        <a:ext cx="965200" cy="790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3" name="AutoShape 599">
            <a:extLst>
              <a:ext uri="{FF2B5EF4-FFF2-40B4-BE49-F238E27FC236}">
                <a16:creationId xmlns:a16="http://schemas.microsoft.com/office/drawing/2014/main" id="{BF86BD08-08A3-48B0-B1D2-D474FBD6C264}"/>
              </a:ext>
            </a:extLst>
          </p:cNvPr>
          <p:cNvSpPr>
            <a:spLocks noChangeArrowheads="1"/>
          </p:cNvSpPr>
          <p:nvPr/>
        </p:nvSpPr>
        <p:spPr bwMode="auto">
          <a:xfrm>
            <a:off x="6524060" y="3981757"/>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04" name="AutoShape 600">
            <a:extLst>
              <a:ext uri="{FF2B5EF4-FFF2-40B4-BE49-F238E27FC236}">
                <a16:creationId xmlns:a16="http://schemas.microsoft.com/office/drawing/2014/main" id="{CC2BB81B-3521-4838-AA95-15B0405C3732}"/>
              </a:ext>
            </a:extLst>
          </p:cNvPr>
          <p:cNvSpPr>
            <a:spLocks noChangeArrowheads="1"/>
          </p:cNvSpPr>
          <p:nvPr/>
        </p:nvSpPr>
        <p:spPr bwMode="auto">
          <a:xfrm>
            <a:off x="2779591" y="3976360"/>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nSpc>
                <a:spcPct val="100000"/>
              </a:lnSpc>
            </a:pPr>
            <a:endParaRPr lang="nl-NL" altLang="de-DE" sz="2400">
              <a:solidFill>
                <a:srgbClr val="FF3300"/>
              </a:solidFill>
              <a:latin typeface="Times New Roman" panose="02020603050405020304" pitchFamily="18" charset="0"/>
            </a:endParaRPr>
          </a:p>
        </p:txBody>
      </p:sp>
      <p:grpSp>
        <p:nvGrpSpPr>
          <p:cNvPr id="105" name="Group 601">
            <a:extLst>
              <a:ext uri="{FF2B5EF4-FFF2-40B4-BE49-F238E27FC236}">
                <a16:creationId xmlns:a16="http://schemas.microsoft.com/office/drawing/2014/main" id="{D23BD61C-931D-4146-A297-2BBA32BF57D4}"/>
              </a:ext>
            </a:extLst>
          </p:cNvPr>
          <p:cNvGrpSpPr>
            <a:grpSpLocks/>
          </p:cNvGrpSpPr>
          <p:nvPr/>
        </p:nvGrpSpPr>
        <p:grpSpPr bwMode="auto">
          <a:xfrm rot="5400000" flipV="1">
            <a:off x="2228533" y="3834278"/>
            <a:ext cx="311150" cy="490538"/>
            <a:chOff x="2820" y="264"/>
            <a:chExt cx="420" cy="1452"/>
          </a:xfrm>
        </p:grpSpPr>
        <p:sp>
          <p:nvSpPr>
            <p:cNvPr id="106" name="Line 602">
              <a:extLst>
                <a:ext uri="{FF2B5EF4-FFF2-40B4-BE49-F238E27FC236}">
                  <a16:creationId xmlns:a16="http://schemas.microsoft.com/office/drawing/2014/main" id="{214E4C00-20BC-4346-9412-1A28F6C5A1BD}"/>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07" name="Group 603">
              <a:extLst>
                <a:ext uri="{FF2B5EF4-FFF2-40B4-BE49-F238E27FC236}">
                  <a16:creationId xmlns:a16="http://schemas.microsoft.com/office/drawing/2014/main" id="{E80F7E4F-5B8F-47D8-881F-A490CFDCD803}"/>
                </a:ext>
              </a:extLst>
            </p:cNvPr>
            <p:cNvGrpSpPr>
              <a:grpSpLocks/>
            </p:cNvGrpSpPr>
            <p:nvPr/>
          </p:nvGrpSpPr>
          <p:grpSpPr bwMode="auto">
            <a:xfrm>
              <a:off x="2940" y="264"/>
              <a:ext cx="300" cy="1452"/>
              <a:chOff x="2940" y="264"/>
              <a:chExt cx="300" cy="1452"/>
            </a:xfrm>
          </p:grpSpPr>
          <p:grpSp>
            <p:nvGrpSpPr>
              <p:cNvPr id="108" name="Group 604">
                <a:extLst>
                  <a:ext uri="{FF2B5EF4-FFF2-40B4-BE49-F238E27FC236}">
                    <a16:creationId xmlns:a16="http://schemas.microsoft.com/office/drawing/2014/main" id="{B9E603C6-9226-4321-A1F0-0D6AE6968603}"/>
                  </a:ext>
                </a:extLst>
              </p:cNvPr>
              <p:cNvGrpSpPr>
                <a:grpSpLocks/>
              </p:cNvGrpSpPr>
              <p:nvPr/>
            </p:nvGrpSpPr>
            <p:grpSpPr bwMode="auto">
              <a:xfrm>
                <a:off x="2940" y="264"/>
                <a:ext cx="252" cy="1368"/>
                <a:chOff x="3024" y="732"/>
                <a:chExt cx="252" cy="1368"/>
              </a:xfrm>
            </p:grpSpPr>
            <p:grpSp>
              <p:nvGrpSpPr>
                <p:cNvPr id="111" name="Group 605">
                  <a:extLst>
                    <a:ext uri="{FF2B5EF4-FFF2-40B4-BE49-F238E27FC236}">
                      <a16:creationId xmlns:a16="http://schemas.microsoft.com/office/drawing/2014/main" id="{C967FAE5-5A38-45EB-9800-11745C536ED8}"/>
                    </a:ext>
                  </a:extLst>
                </p:cNvPr>
                <p:cNvGrpSpPr>
                  <a:grpSpLocks/>
                </p:cNvGrpSpPr>
                <p:nvPr/>
              </p:nvGrpSpPr>
              <p:grpSpPr bwMode="auto">
                <a:xfrm>
                  <a:off x="3024" y="732"/>
                  <a:ext cx="252" cy="1368"/>
                  <a:chOff x="3168" y="1008"/>
                  <a:chExt cx="484" cy="2448"/>
                </a:xfrm>
              </p:grpSpPr>
              <p:grpSp>
                <p:nvGrpSpPr>
                  <p:cNvPr id="113" name="Group 606">
                    <a:extLst>
                      <a:ext uri="{FF2B5EF4-FFF2-40B4-BE49-F238E27FC236}">
                        <a16:creationId xmlns:a16="http://schemas.microsoft.com/office/drawing/2014/main" id="{7C4E28E1-2770-490C-A8D3-9FB91AE747B9}"/>
                      </a:ext>
                    </a:extLst>
                  </p:cNvPr>
                  <p:cNvGrpSpPr>
                    <a:grpSpLocks/>
                  </p:cNvGrpSpPr>
                  <p:nvPr/>
                </p:nvGrpSpPr>
                <p:grpSpPr bwMode="auto">
                  <a:xfrm>
                    <a:off x="3168" y="1008"/>
                    <a:ext cx="484" cy="2448"/>
                    <a:chOff x="2256" y="864"/>
                    <a:chExt cx="532" cy="2448"/>
                  </a:xfrm>
                </p:grpSpPr>
                <p:sp>
                  <p:nvSpPr>
                    <p:cNvPr id="117" name="Freeform 607">
                      <a:extLst>
                        <a:ext uri="{FF2B5EF4-FFF2-40B4-BE49-F238E27FC236}">
                          <a16:creationId xmlns:a16="http://schemas.microsoft.com/office/drawing/2014/main" id="{5395B09B-7B70-4CFD-81FA-8CA8F5C8D449}"/>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18" name="Freeform 608">
                      <a:extLst>
                        <a:ext uri="{FF2B5EF4-FFF2-40B4-BE49-F238E27FC236}">
                          <a16:creationId xmlns:a16="http://schemas.microsoft.com/office/drawing/2014/main" id="{5B341CF8-1EBB-4607-9AE1-A0F608DDC1AF}"/>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14" name="Freeform 609">
                    <a:extLst>
                      <a:ext uri="{FF2B5EF4-FFF2-40B4-BE49-F238E27FC236}">
                        <a16:creationId xmlns:a16="http://schemas.microsoft.com/office/drawing/2014/main" id="{2199EE81-59E8-4340-BFD5-902494EE4819}"/>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15" name="Freeform 610">
                    <a:extLst>
                      <a:ext uri="{FF2B5EF4-FFF2-40B4-BE49-F238E27FC236}">
                        <a16:creationId xmlns:a16="http://schemas.microsoft.com/office/drawing/2014/main" id="{EF2D5769-DE2C-421D-80D7-59560C2B8C56}"/>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2" name="Line 611">
                  <a:extLst>
                    <a:ext uri="{FF2B5EF4-FFF2-40B4-BE49-F238E27FC236}">
                      <a16:creationId xmlns:a16="http://schemas.microsoft.com/office/drawing/2014/main" id="{19E60565-EB40-4D49-A2F6-D245A8BD54A7}"/>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9" name="AutoShape 612">
                <a:extLst>
                  <a:ext uri="{FF2B5EF4-FFF2-40B4-BE49-F238E27FC236}">
                    <a16:creationId xmlns:a16="http://schemas.microsoft.com/office/drawing/2014/main" id="{6900BD25-34EE-4F06-A4E2-D28B405B9B02}"/>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0" name="Line 613">
                <a:extLst>
                  <a:ext uri="{FF2B5EF4-FFF2-40B4-BE49-F238E27FC236}">
                    <a16:creationId xmlns:a16="http://schemas.microsoft.com/office/drawing/2014/main" id="{52DC2B55-77B8-46DE-BB6E-AAACA91E505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aphicFrame>
        <p:nvGraphicFramePr>
          <p:cNvPr id="119" name="Object 614">
            <a:extLst>
              <a:ext uri="{FF2B5EF4-FFF2-40B4-BE49-F238E27FC236}">
                <a16:creationId xmlns:a16="http://schemas.microsoft.com/office/drawing/2014/main" id="{367DEEE1-5AFA-4584-8B0D-B2475131CA11}"/>
              </a:ext>
            </a:extLst>
          </p:cNvPr>
          <p:cNvGraphicFramePr>
            <a:graphicFrameLocks noChangeAspect="1"/>
          </p:cNvGraphicFramePr>
          <p:nvPr>
            <p:extLst>
              <p:ext uri="{D42A27DB-BD31-4B8C-83A1-F6EECF244321}">
                <p14:modId xmlns:p14="http://schemas.microsoft.com/office/powerpoint/2010/main" val="213254769"/>
              </p:ext>
            </p:extLst>
          </p:nvPr>
        </p:nvGraphicFramePr>
        <p:xfrm>
          <a:off x="3834835" y="1697345"/>
          <a:ext cx="903287" cy="742950"/>
        </p:xfrm>
        <a:graphic>
          <a:graphicData uri="http://schemas.openxmlformats.org/presentationml/2006/ole">
            <mc:AlternateContent xmlns:mc="http://schemas.openxmlformats.org/markup-compatibility/2006">
              <mc:Choice xmlns:v="urn:schemas-microsoft-com:vml" Requires="v">
                <p:oleObj spid="_x0000_s52272" name="Designer Zeichnung" r:id="rId5" imgW="13274640" imgH="10089360" progId="Designer.Drawing.7">
                  <p:embed/>
                </p:oleObj>
              </mc:Choice>
              <mc:Fallback>
                <p:oleObj name="Designer Zeichnung" r:id="rId5" imgW="13274640" imgH="10089360" progId="Designer.Drawing.7">
                  <p:embed/>
                  <p:pic>
                    <p:nvPicPr>
                      <p:cNvPr id="12902" name="Object 614">
                        <a:extLst>
                          <a:ext uri="{FF2B5EF4-FFF2-40B4-BE49-F238E27FC236}">
                            <a16:creationId xmlns:a16="http://schemas.microsoft.com/office/drawing/2014/main" id="{C66E7D8A-A1BE-4F6A-B431-08456251CFD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34835" y="1697345"/>
                        <a:ext cx="903287" cy="74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20" name="Group 615">
            <a:extLst>
              <a:ext uri="{FF2B5EF4-FFF2-40B4-BE49-F238E27FC236}">
                <a16:creationId xmlns:a16="http://schemas.microsoft.com/office/drawing/2014/main" id="{512FE663-8942-4CCA-8F8D-B77C83F8A344}"/>
              </a:ext>
            </a:extLst>
          </p:cNvPr>
          <p:cNvGrpSpPr>
            <a:grpSpLocks/>
          </p:cNvGrpSpPr>
          <p:nvPr/>
        </p:nvGrpSpPr>
        <p:grpSpPr bwMode="auto">
          <a:xfrm rot="2071432" flipH="1">
            <a:off x="3998347" y="2791132"/>
            <a:ext cx="704850" cy="236538"/>
            <a:chOff x="4875" y="7237"/>
            <a:chExt cx="4230" cy="1883"/>
          </a:xfrm>
        </p:grpSpPr>
        <p:sp>
          <p:nvSpPr>
            <p:cNvPr id="121" name="Arc 616">
              <a:extLst>
                <a:ext uri="{FF2B5EF4-FFF2-40B4-BE49-F238E27FC236}">
                  <a16:creationId xmlns:a16="http://schemas.microsoft.com/office/drawing/2014/main" id="{0294F1E7-64D1-401C-A000-A99786A4C781}"/>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2" name="AutoShape 617">
              <a:extLst>
                <a:ext uri="{FF2B5EF4-FFF2-40B4-BE49-F238E27FC236}">
                  <a16:creationId xmlns:a16="http://schemas.microsoft.com/office/drawing/2014/main" id="{0B3C8877-0C7A-4D14-8CBE-61AEDF1386F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23" name="Group 618">
            <a:extLst>
              <a:ext uri="{FF2B5EF4-FFF2-40B4-BE49-F238E27FC236}">
                <a16:creationId xmlns:a16="http://schemas.microsoft.com/office/drawing/2014/main" id="{5D448CA3-66CD-4AF3-960F-77535BC0B09B}"/>
              </a:ext>
            </a:extLst>
          </p:cNvPr>
          <p:cNvGrpSpPr>
            <a:grpSpLocks/>
          </p:cNvGrpSpPr>
          <p:nvPr/>
        </p:nvGrpSpPr>
        <p:grpSpPr bwMode="auto">
          <a:xfrm rot="150901" flipH="1">
            <a:off x="4457761" y="3157149"/>
            <a:ext cx="311150" cy="490537"/>
            <a:chOff x="2820" y="264"/>
            <a:chExt cx="420" cy="1452"/>
          </a:xfrm>
        </p:grpSpPr>
        <p:sp>
          <p:nvSpPr>
            <p:cNvPr id="124" name="Line 619">
              <a:extLst>
                <a:ext uri="{FF2B5EF4-FFF2-40B4-BE49-F238E27FC236}">
                  <a16:creationId xmlns:a16="http://schemas.microsoft.com/office/drawing/2014/main" id="{6965D4EB-DDF1-4A2B-AA86-36C0991CAC5E}"/>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5" name="Group 620">
              <a:extLst>
                <a:ext uri="{FF2B5EF4-FFF2-40B4-BE49-F238E27FC236}">
                  <a16:creationId xmlns:a16="http://schemas.microsoft.com/office/drawing/2014/main" id="{22D1EEF8-0A03-4E81-992F-FE1FB323022D}"/>
                </a:ext>
              </a:extLst>
            </p:cNvPr>
            <p:cNvGrpSpPr>
              <a:grpSpLocks/>
            </p:cNvGrpSpPr>
            <p:nvPr/>
          </p:nvGrpSpPr>
          <p:grpSpPr bwMode="auto">
            <a:xfrm>
              <a:off x="2940" y="264"/>
              <a:ext cx="300" cy="1452"/>
              <a:chOff x="2940" y="264"/>
              <a:chExt cx="300" cy="1452"/>
            </a:xfrm>
          </p:grpSpPr>
          <p:grpSp>
            <p:nvGrpSpPr>
              <p:cNvPr id="126" name="Group 621">
                <a:extLst>
                  <a:ext uri="{FF2B5EF4-FFF2-40B4-BE49-F238E27FC236}">
                    <a16:creationId xmlns:a16="http://schemas.microsoft.com/office/drawing/2014/main" id="{CA716766-4574-43BF-B029-BB7C92B99F24}"/>
                  </a:ext>
                </a:extLst>
              </p:cNvPr>
              <p:cNvGrpSpPr>
                <a:grpSpLocks/>
              </p:cNvGrpSpPr>
              <p:nvPr/>
            </p:nvGrpSpPr>
            <p:grpSpPr bwMode="auto">
              <a:xfrm>
                <a:off x="2940" y="264"/>
                <a:ext cx="252" cy="1368"/>
                <a:chOff x="3024" y="732"/>
                <a:chExt cx="252" cy="1368"/>
              </a:xfrm>
            </p:grpSpPr>
            <p:grpSp>
              <p:nvGrpSpPr>
                <p:cNvPr id="129" name="Group 622">
                  <a:extLst>
                    <a:ext uri="{FF2B5EF4-FFF2-40B4-BE49-F238E27FC236}">
                      <a16:creationId xmlns:a16="http://schemas.microsoft.com/office/drawing/2014/main" id="{4C0FDF70-6E16-4AB6-BC2B-75802079187D}"/>
                    </a:ext>
                  </a:extLst>
                </p:cNvPr>
                <p:cNvGrpSpPr>
                  <a:grpSpLocks/>
                </p:cNvGrpSpPr>
                <p:nvPr/>
              </p:nvGrpSpPr>
              <p:grpSpPr bwMode="auto">
                <a:xfrm>
                  <a:off x="3024" y="732"/>
                  <a:ext cx="252" cy="1368"/>
                  <a:chOff x="3168" y="1008"/>
                  <a:chExt cx="484" cy="2448"/>
                </a:xfrm>
              </p:grpSpPr>
              <p:grpSp>
                <p:nvGrpSpPr>
                  <p:cNvPr id="131" name="Group 623">
                    <a:extLst>
                      <a:ext uri="{FF2B5EF4-FFF2-40B4-BE49-F238E27FC236}">
                        <a16:creationId xmlns:a16="http://schemas.microsoft.com/office/drawing/2014/main" id="{DC39FF92-3F36-4FCD-8827-7BEE9994F50C}"/>
                      </a:ext>
                    </a:extLst>
                  </p:cNvPr>
                  <p:cNvGrpSpPr>
                    <a:grpSpLocks/>
                  </p:cNvGrpSpPr>
                  <p:nvPr/>
                </p:nvGrpSpPr>
                <p:grpSpPr bwMode="auto">
                  <a:xfrm>
                    <a:off x="3168" y="1008"/>
                    <a:ext cx="484" cy="2448"/>
                    <a:chOff x="2256" y="864"/>
                    <a:chExt cx="532" cy="2448"/>
                  </a:xfrm>
                </p:grpSpPr>
                <p:sp>
                  <p:nvSpPr>
                    <p:cNvPr id="134" name="Freeform 624">
                      <a:extLst>
                        <a:ext uri="{FF2B5EF4-FFF2-40B4-BE49-F238E27FC236}">
                          <a16:creationId xmlns:a16="http://schemas.microsoft.com/office/drawing/2014/main" id="{CBD0F353-7008-4479-9641-5B9072602115}"/>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5" name="Freeform 625">
                      <a:extLst>
                        <a:ext uri="{FF2B5EF4-FFF2-40B4-BE49-F238E27FC236}">
                          <a16:creationId xmlns:a16="http://schemas.microsoft.com/office/drawing/2014/main" id="{9D7AB4EE-AE9B-4C59-9505-57550F6E15EF}"/>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2" name="Freeform 626">
                    <a:extLst>
                      <a:ext uri="{FF2B5EF4-FFF2-40B4-BE49-F238E27FC236}">
                        <a16:creationId xmlns:a16="http://schemas.microsoft.com/office/drawing/2014/main" id="{5E75F1EA-772D-433E-B877-18B902D09A83}"/>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3" name="Freeform 627">
                    <a:extLst>
                      <a:ext uri="{FF2B5EF4-FFF2-40B4-BE49-F238E27FC236}">
                        <a16:creationId xmlns:a16="http://schemas.microsoft.com/office/drawing/2014/main" id="{10B208FC-315C-49AB-A5A2-C9679E37D5F5}"/>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0" name="Line 628">
                  <a:extLst>
                    <a:ext uri="{FF2B5EF4-FFF2-40B4-BE49-F238E27FC236}">
                      <a16:creationId xmlns:a16="http://schemas.microsoft.com/office/drawing/2014/main" id="{689A7A1D-50F1-458B-A2BA-233813C41F68}"/>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7" name="AutoShape 629">
                <a:extLst>
                  <a:ext uri="{FF2B5EF4-FFF2-40B4-BE49-F238E27FC236}">
                    <a16:creationId xmlns:a16="http://schemas.microsoft.com/office/drawing/2014/main" id="{2912ED83-05E5-4DDB-AEA0-5A1AE5FBE76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8" name="Line 630">
                <a:extLst>
                  <a:ext uri="{FF2B5EF4-FFF2-40B4-BE49-F238E27FC236}">
                    <a16:creationId xmlns:a16="http://schemas.microsoft.com/office/drawing/2014/main" id="{017D671B-54F6-4046-84F8-FDD5697B792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36" name="Group 631">
            <a:extLst>
              <a:ext uri="{FF2B5EF4-FFF2-40B4-BE49-F238E27FC236}">
                <a16:creationId xmlns:a16="http://schemas.microsoft.com/office/drawing/2014/main" id="{049A592A-698A-4E74-B0A9-34DAF50EDB85}"/>
              </a:ext>
            </a:extLst>
          </p:cNvPr>
          <p:cNvGrpSpPr>
            <a:grpSpLocks/>
          </p:cNvGrpSpPr>
          <p:nvPr/>
        </p:nvGrpSpPr>
        <p:grpSpPr bwMode="auto">
          <a:xfrm rot="21449099" flipH="1" flipV="1">
            <a:off x="4123760" y="3138795"/>
            <a:ext cx="311150" cy="490537"/>
            <a:chOff x="2820" y="264"/>
            <a:chExt cx="420" cy="1452"/>
          </a:xfrm>
        </p:grpSpPr>
        <p:sp>
          <p:nvSpPr>
            <p:cNvPr id="137" name="Line 632">
              <a:extLst>
                <a:ext uri="{FF2B5EF4-FFF2-40B4-BE49-F238E27FC236}">
                  <a16:creationId xmlns:a16="http://schemas.microsoft.com/office/drawing/2014/main" id="{DEB2992C-9172-4033-B4C1-781339B9161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8" name="Group 633">
              <a:extLst>
                <a:ext uri="{FF2B5EF4-FFF2-40B4-BE49-F238E27FC236}">
                  <a16:creationId xmlns:a16="http://schemas.microsoft.com/office/drawing/2014/main" id="{454F3450-5043-41B0-B5F7-E68A1BD908BB}"/>
                </a:ext>
              </a:extLst>
            </p:cNvPr>
            <p:cNvGrpSpPr>
              <a:grpSpLocks/>
            </p:cNvGrpSpPr>
            <p:nvPr/>
          </p:nvGrpSpPr>
          <p:grpSpPr bwMode="auto">
            <a:xfrm>
              <a:off x="2940" y="264"/>
              <a:ext cx="300" cy="1452"/>
              <a:chOff x="2940" y="264"/>
              <a:chExt cx="300" cy="1452"/>
            </a:xfrm>
          </p:grpSpPr>
          <p:grpSp>
            <p:nvGrpSpPr>
              <p:cNvPr id="139" name="Group 634">
                <a:extLst>
                  <a:ext uri="{FF2B5EF4-FFF2-40B4-BE49-F238E27FC236}">
                    <a16:creationId xmlns:a16="http://schemas.microsoft.com/office/drawing/2014/main" id="{518BD2A9-069C-4CD1-9F1B-0F21A0685AAE}"/>
                  </a:ext>
                </a:extLst>
              </p:cNvPr>
              <p:cNvGrpSpPr>
                <a:grpSpLocks/>
              </p:cNvGrpSpPr>
              <p:nvPr/>
            </p:nvGrpSpPr>
            <p:grpSpPr bwMode="auto">
              <a:xfrm>
                <a:off x="2940" y="264"/>
                <a:ext cx="252" cy="1368"/>
                <a:chOff x="3024" y="732"/>
                <a:chExt cx="252" cy="1368"/>
              </a:xfrm>
            </p:grpSpPr>
            <p:grpSp>
              <p:nvGrpSpPr>
                <p:cNvPr id="142" name="Group 635">
                  <a:extLst>
                    <a:ext uri="{FF2B5EF4-FFF2-40B4-BE49-F238E27FC236}">
                      <a16:creationId xmlns:a16="http://schemas.microsoft.com/office/drawing/2014/main" id="{131B8AB9-3FDC-4868-9476-BDA2CCB90EF7}"/>
                    </a:ext>
                  </a:extLst>
                </p:cNvPr>
                <p:cNvGrpSpPr>
                  <a:grpSpLocks/>
                </p:cNvGrpSpPr>
                <p:nvPr/>
              </p:nvGrpSpPr>
              <p:grpSpPr bwMode="auto">
                <a:xfrm>
                  <a:off x="3024" y="732"/>
                  <a:ext cx="252" cy="1368"/>
                  <a:chOff x="3168" y="1008"/>
                  <a:chExt cx="484" cy="2448"/>
                </a:xfrm>
              </p:grpSpPr>
              <p:grpSp>
                <p:nvGrpSpPr>
                  <p:cNvPr id="144" name="Group 636">
                    <a:extLst>
                      <a:ext uri="{FF2B5EF4-FFF2-40B4-BE49-F238E27FC236}">
                        <a16:creationId xmlns:a16="http://schemas.microsoft.com/office/drawing/2014/main" id="{26E7BE41-1F5B-43C0-98AE-F9A47C592A45}"/>
                      </a:ext>
                    </a:extLst>
                  </p:cNvPr>
                  <p:cNvGrpSpPr>
                    <a:grpSpLocks/>
                  </p:cNvGrpSpPr>
                  <p:nvPr/>
                </p:nvGrpSpPr>
                <p:grpSpPr bwMode="auto">
                  <a:xfrm>
                    <a:off x="3168" y="1008"/>
                    <a:ext cx="484" cy="2448"/>
                    <a:chOff x="2256" y="864"/>
                    <a:chExt cx="532" cy="2448"/>
                  </a:xfrm>
                </p:grpSpPr>
                <p:sp>
                  <p:nvSpPr>
                    <p:cNvPr id="147" name="Freeform 637">
                      <a:extLst>
                        <a:ext uri="{FF2B5EF4-FFF2-40B4-BE49-F238E27FC236}">
                          <a16:creationId xmlns:a16="http://schemas.microsoft.com/office/drawing/2014/main" id="{6520EEF8-98D8-4567-BA5E-F6EE12A2ED23}"/>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8" name="Freeform 638">
                      <a:extLst>
                        <a:ext uri="{FF2B5EF4-FFF2-40B4-BE49-F238E27FC236}">
                          <a16:creationId xmlns:a16="http://schemas.microsoft.com/office/drawing/2014/main" id="{37DEBED0-50FF-4407-90B7-6E7EA89DAB89}"/>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5" name="Freeform 639">
                    <a:extLst>
                      <a:ext uri="{FF2B5EF4-FFF2-40B4-BE49-F238E27FC236}">
                        <a16:creationId xmlns:a16="http://schemas.microsoft.com/office/drawing/2014/main" id="{EF435472-653C-43B7-9A02-EBFCE6F0D24D}"/>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46" name="Freeform 640">
                    <a:extLst>
                      <a:ext uri="{FF2B5EF4-FFF2-40B4-BE49-F238E27FC236}">
                        <a16:creationId xmlns:a16="http://schemas.microsoft.com/office/drawing/2014/main" id="{D10D027C-3020-4345-AC46-B7F4BA2AE621}"/>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3" name="Line 641">
                  <a:extLst>
                    <a:ext uri="{FF2B5EF4-FFF2-40B4-BE49-F238E27FC236}">
                      <a16:creationId xmlns:a16="http://schemas.microsoft.com/office/drawing/2014/main" id="{9B0F0F5C-81B9-4562-BB17-B45427A83E2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0" name="AutoShape 642">
                <a:extLst>
                  <a:ext uri="{FF2B5EF4-FFF2-40B4-BE49-F238E27FC236}">
                    <a16:creationId xmlns:a16="http://schemas.microsoft.com/office/drawing/2014/main" id="{B7C0C3E5-0E1C-473F-A0A9-63AE8E90D66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41" name="Line 643">
                <a:extLst>
                  <a:ext uri="{FF2B5EF4-FFF2-40B4-BE49-F238E27FC236}">
                    <a16:creationId xmlns:a16="http://schemas.microsoft.com/office/drawing/2014/main" id="{5EF5497F-5193-4892-8932-A450B816674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aphicFrame>
        <p:nvGraphicFramePr>
          <p:cNvPr id="149" name="Object 644">
            <a:extLst>
              <a:ext uri="{FF2B5EF4-FFF2-40B4-BE49-F238E27FC236}">
                <a16:creationId xmlns:a16="http://schemas.microsoft.com/office/drawing/2014/main" id="{BA42971E-D62D-4E80-8F0A-798411B4F230}"/>
              </a:ext>
            </a:extLst>
          </p:cNvPr>
          <p:cNvGraphicFramePr>
            <a:graphicFrameLocks noChangeAspect="1"/>
          </p:cNvGraphicFramePr>
          <p:nvPr>
            <p:extLst>
              <p:ext uri="{D42A27DB-BD31-4B8C-83A1-F6EECF244321}">
                <p14:modId xmlns:p14="http://schemas.microsoft.com/office/powerpoint/2010/main" val="1659489429"/>
              </p:ext>
            </p:extLst>
          </p:nvPr>
        </p:nvGraphicFramePr>
        <p:xfrm>
          <a:off x="3984060" y="1019482"/>
          <a:ext cx="766762" cy="688975"/>
        </p:xfrm>
        <a:graphic>
          <a:graphicData uri="http://schemas.openxmlformats.org/presentationml/2006/ole">
            <mc:AlternateContent xmlns:mc="http://schemas.openxmlformats.org/markup-compatibility/2006">
              <mc:Choice xmlns:v="urn:schemas-microsoft-com:vml" Requires="v">
                <p:oleObj spid="_x0000_s52273" name="Designer Zeichnung" r:id="rId7" imgW="11415240" imgH="11625480" progId="Designer.Drawing.7">
                  <p:embed/>
                </p:oleObj>
              </mc:Choice>
              <mc:Fallback>
                <p:oleObj name="Designer Zeichnung" r:id="rId7" imgW="11415240" imgH="11625480" progId="Designer.Drawing.7">
                  <p:embed/>
                  <p:pic>
                    <p:nvPicPr>
                      <p:cNvPr id="12932" name="Object 644">
                        <a:extLst>
                          <a:ext uri="{FF2B5EF4-FFF2-40B4-BE49-F238E27FC236}">
                            <a16:creationId xmlns:a16="http://schemas.microsoft.com/office/drawing/2014/main" id="{9E06C3AF-85B6-491D-BA50-D2197743888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4060" y="1019482"/>
                        <a:ext cx="766762" cy="688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3" name="Line 651">
            <a:extLst>
              <a:ext uri="{FF2B5EF4-FFF2-40B4-BE49-F238E27FC236}">
                <a16:creationId xmlns:a16="http://schemas.microsoft.com/office/drawing/2014/main" id="{362C1104-BFDE-4A12-BB48-03DA1694A897}"/>
              </a:ext>
            </a:extLst>
          </p:cNvPr>
          <p:cNvSpPr>
            <a:spLocks noChangeShapeType="1"/>
          </p:cNvSpPr>
          <p:nvPr/>
        </p:nvSpPr>
        <p:spPr bwMode="auto">
          <a:xfrm>
            <a:off x="5052447" y="4070657"/>
            <a:ext cx="1322388"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154" name="Group 652">
            <a:extLst>
              <a:ext uri="{FF2B5EF4-FFF2-40B4-BE49-F238E27FC236}">
                <a16:creationId xmlns:a16="http://schemas.microsoft.com/office/drawing/2014/main" id="{AB0E7FC4-3933-4C84-93E7-C4107841786D}"/>
              </a:ext>
            </a:extLst>
          </p:cNvPr>
          <p:cNvGrpSpPr>
            <a:grpSpLocks/>
          </p:cNvGrpSpPr>
          <p:nvPr/>
        </p:nvGrpSpPr>
        <p:grpSpPr bwMode="auto">
          <a:xfrm rot="16200000">
            <a:off x="6018465" y="3841900"/>
            <a:ext cx="311150" cy="490537"/>
            <a:chOff x="2820" y="264"/>
            <a:chExt cx="420" cy="1452"/>
          </a:xfrm>
        </p:grpSpPr>
        <p:sp>
          <p:nvSpPr>
            <p:cNvPr id="155" name="Line 653">
              <a:extLst>
                <a:ext uri="{FF2B5EF4-FFF2-40B4-BE49-F238E27FC236}">
                  <a16:creationId xmlns:a16="http://schemas.microsoft.com/office/drawing/2014/main" id="{ED1DFD46-ECB5-47C7-9DE3-81FEE365FB5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6" name="Group 654">
              <a:extLst>
                <a:ext uri="{FF2B5EF4-FFF2-40B4-BE49-F238E27FC236}">
                  <a16:creationId xmlns:a16="http://schemas.microsoft.com/office/drawing/2014/main" id="{B95D7B7E-033F-4F0B-80C5-CE06BFCA4FEA}"/>
                </a:ext>
              </a:extLst>
            </p:cNvPr>
            <p:cNvGrpSpPr>
              <a:grpSpLocks/>
            </p:cNvGrpSpPr>
            <p:nvPr/>
          </p:nvGrpSpPr>
          <p:grpSpPr bwMode="auto">
            <a:xfrm>
              <a:off x="2940" y="264"/>
              <a:ext cx="300" cy="1452"/>
              <a:chOff x="2940" y="264"/>
              <a:chExt cx="300" cy="1452"/>
            </a:xfrm>
          </p:grpSpPr>
          <p:grpSp>
            <p:nvGrpSpPr>
              <p:cNvPr id="157" name="Group 655">
                <a:extLst>
                  <a:ext uri="{FF2B5EF4-FFF2-40B4-BE49-F238E27FC236}">
                    <a16:creationId xmlns:a16="http://schemas.microsoft.com/office/drawing/2014/main" id="{175553D0-23CF-4EB0-9C7E-0650B277E6DC}"/>
                  </a:ext>
                </a:extLst>
              </p:cNvPr>
              <p:cNvGrpSpPr>
                <a:grpSpLocks/>
              </p:cNvGrpSpPr>
              <p:nvPr/>
            </p:nvGrpSpPr>
            <p:grpSpPr bwMode="auto">
              <a:xfrm>
                <a:off x="2940" y="264"/>
                <a:ext cx="252" cy="1368"/>
                <a:chOff x="3024" y="732"/>
                <a:chExt cx="252" cy="1368"/>
              </a:xfrm>
            </p:grpSpPr>
            <p:grpSp>
              <p:nvGrpSpPr>
                <p:cNvPr id="160" name="Group 656">
                  <a:extLst>
                    <a:ext uri="{FF2B5EF4-FFF2-40B4-BE49-F238E27FC236}">
                      <a16:creationId xmlns:a16="http://schemas.microsoft.com/office/drawing/2014/main" id="{790F3DB0-392C-45DF-BFA0-BFE862FDF2D2}"/>
                    </a:ext>
                  </a:extLst>
                </p:cNvPr>
                <p:cNvGrpSpPr>
                  <a:grpSpLocks/>
                </p:cNvGrpSpPr>
                <p:nvPr/>
              </p:nvGrpSpPr>
              <p:grpSpPr bwMode="auto">
                <a:xfrm>
                  <a:off x="3024" y="732"/>
                  <a:ext cx="252" cy="1368"/>
                  <a:chOff x="3168" y="1008"/>
                  <a:chExt cx="484" cy="2448"/>
                </a:xfrm>
              </p:grpSpPr>
              <p:grpSp>
                <p:nvGrpSpPr>
                  <p:cNvPr id="162" name="Group 657">
                    <a:extLst>
                      <a:ext uri="{FF2B5EF4-FFF2-40B4-BE49-F238E27FC236}">
                        <a16:creationId xmlns:a16="http://schemas.microsoft.com/office/drawing/2014/main" id="{4A4B98E4-7F51-4CA5-83F3-9718FAE3397C}"/>
                      </a:ext>
                    </a:extLst>
                  </p:cNvPr>
                  <p:cNvGrpSpPr>
                    <a:grpSpLocks/>
                  </p:cNvGrpSpPr>
                  <p:nvPr/>
                </p:nvGrpSpPr>
                <p:grpSpPr bwMode="auto">
                  <a:xfrm>
                    <a:off x="3168" y="1008"/>
                    <a:ext cx="484" cy="2448"/>
                    <a:chOff x="2256" y="864"/>
                    <a:chExt cx="532" cy="2448"/>
                  </a:xfrm>
                </p:grpSpPr>
                <p:sp>
                  <p:nvSpPr>
                    <p:cNvPr id="165" name="Freeform 658">
                      <a:extLst>
                        <a:ext uri="{FF2B5EF4-FFF2-40B4-BE49-F238E27FC236}">
                          <a16:creationId xmlns:a16="http://schemas.microsoft.com/office/drawing/2014/main" id="{D40535C4-B2C5-437E-BAD5-87D2E5A9EE42}"/>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659">
                      <a:extLst>
                        <a:ext uri="{FF2B5EF4-FFF2-40B4-BE49-F238E27FC236}">
                          <a16:creationId xmlns:a16="http://schemas.microsoft.com/office/drawing/2014/main" id="{F0FAB415-02A0-4126-B172-CD681C95574C}"/>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660">
                    <a:extLst>
                      <a:ext uri="{FF2B5EF4-FFF2-40B4-BE49-F238E27FC236}">
                        <a16:creationId xmlns:a16="http://schemas.microsoft.com/office/drawing/2014/main" id="{20FBE286-35CE-43F5-A944-AFB6B2C845F4}"/>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661">
                    <a:extLst>
                      <a:ext uri="{FF2B5EF4-FFF2-40B4-BE49-F238E27FC236}">
                        <a16:creationId xmlns:a16="http://schemas.microsoft.com/office/drawing/2014/main" id="{8DB45396-6058-4D5E-8B31-709FBAEEC0B8}"/>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662">
                  <a:extLst>
                    <a:ext uri="{FF2B5EF4-FFF2-40B4-BE49-F238E27FC236}">
                      <a16:creationId xmlns:a16="http://schemas.microsoft.com/office/drawing/2014/main" id="{F7A2D33A-6C11-4788-AEB7-18C602D124B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8" name="AutoShape 663">
                <a:extLst>
                  <a:ext uri="{FF2B5EF4-FFF2-40B4-BE49-F238E27FC236}">
                    <a16:creationId xmlns:a16="http://schemas.microsoft.com/office/drawing/2014/main" id="{ED946413-579A-4EF2-A517-D317CFFD14C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59" name="Line 664">
                <a:extLst>
                  <a:ext uri="{FF2B5EF4-FFF2-40B4-BE49-F238E27FC236}">
                    <a16:creationId xmlns:a16="http://schemas.microsoft.com/office/drawing/2014/main" id="{9C642B0A-1F04-4339-80EC-D804A8724B2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67" name="Group 665">
            <a:extLst>
              <a:ext uri="{FF2B5EF4-FFF2-40B4-BE49-F238E27FC236}">
                <a16:creationId xmlns:a16="http://schemas.microsoft.com/office/drawing/2014/main" id="{364846C8-7F68-4AA4-BB2F-C496219E1BC6}"/>
              </a:ext>
            </a:extLst>
          </p:cNvPr>
          <p:cNvGrpSpPr>
            <a:grpSpLocks/>
          </p:cNvGrpSpPr>
          <p:nvPr/>
        </p:nvGrpSpPr>
        <p:grpSpPr bwMode="auto">
          <a:xfrm rot="2071432" flipH="1">
            <a:off x="3998347" y="2435532"/>
            <a:ext cx="704850" cy="236538"/>
            <a:chOff x="4875" y="7237"/>
            <a:chExt cx="4230" cy="1883"/>
          </a:xfrm>
        </p:grpSpPr>
        <p:sp>
          <p:nvSpPr>
            <p:cNvPr id="168" name="Arc 666">
              <a:extLst>
                <a:ext uri="{FF2B5EF4-FFF2-40B4-BE49-F238E27FC236}">
                  <a16:creationId xmlns:a16="http://schemas.microsoft.com/office/drawing/2014/main" id="{B4238494-4D66-44C8-BFFF-63FEDA9CD583}"/>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9" name="AutoShape 667">
              <a:extLst>
                <a:ext uri="{FF2B5EF4-FFF2-40B4-BE49-F238E27FC236}">
                  <a16:creationId xmlns:a16="http://schemas.microsoft.com/office/drawing/2014/main" id="{2FAB6A4F-02C1-4EBF-A086-648BD61746B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70" name="Group 668">
            <a:extLst>
              <a:ext uri="{FF2B5EF4-FFF2-40B4-BE49-F238E27FC236}">
                <a16:creationId xmlns:a16="http://schemas.microsoft.com/office/drawing/2014/main" id="{2DC87511-4713-4B09-ADB7-D7D886C84683}"/>
              </a:ext>
            </a:extLst>
          </p:cNvPr>
          <p:cNvGrpSpPr>
            <a:grpSpLocks/>
          </p:cNvGrpSpPr>
          <p:nvPr/>
        </p:nvGrpSpPr>
        <p:grpSpPr bwMode="auto">
          <a:xfrm rot="2071432" flipH="1">
            <a:off x="3998347" y="2626032"/>
            <a:ext cx="704850" cy="236538"/>
            <a:chOff x="4875" y="7237"/>
            <a:chExt cx="4230" cy="1883"/>
          </a:xfrm>
        </p:grpSpPr>
        <p:sp>
          <p:nvSpPr>
            <p:cNvPr id="171" name="Arc 669">
              <a:extLst>
                <a:ext uri="{FF2B5EF4-FFF2-40B4-BE49-F238E27FC236}">
                  <a16:creationId xmlns:a16="http://schemas.microsoft.com/office/drawing/2014/main" id="{DD88D088-B430-401B-ACB3-15550E97B1CB}"/>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2" name="AutoShape 670">
              <a:extLst>
                <a:ext uri="{FF2B5EF4-FFF2-40B4-BE49-F238E27FC236}">
                  <a16:creationId xmlns:a16="http://schemas.microsoft.com/office/drawing/2014/main" id="{D33B6B90-7E5B-477B-94AB-E3FF507272D8}"/>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sp>
        <p:nvSpPr>
          <p:cNvPr id="173" name="Text Box 671">
            <a:extLst>
              <a:ext uri="{FF2B5EF4-FFF2-40B4-BE49-F238E27FC236}">
                <a16:creationId xmlns:a16="http://schemas.microsoft.com/office/drawing/2014/main" id="{8EE185F3-7DC9-4C78-BCA4-221F2B8B4D1D}"/>
              </a:ext>
            </a:extLst>
          </p:cNvPr>
          <p:cNvSpPr txBox="1">
            <a:spLocks noChangeArrowheads="1"/>
          </p:cNvSpPr>
          <p:nvPr/>
        </p:nvSpPr>
        <p:spPr bwMode="auto">
          <a:xfrm>
            <a:off x="3207772" y="2473632"/>
            <a:ext cx="8128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1" hangingPunct="1">
              <a:lnSpc>
                <a:spcPct val="100000"/>
              </a:lnSpc>
              <a:spcBef>
                <a:spcPct val="50000"/>
              </a:spcBef>
            </a:pPr>
            <a:r>
              <a:rPr lang="de-DE" altLang="de-DE" sz="1600" b="1"/>
              <a:t>¼  roll</a:t>
            </a:r>
          </a:p>
        </p:txBody>
      </p:sp>
      <p:sp>
        <p:nvSpPr>
          <p:cNvPr id="174" name="Text Box 672">
            <a:extLst>
              <a:ext uri="{FF2B5EF4-FFF2-40B4-BE49-F238E27FC236}">
                <a16:creationId xmlns:a16="http://schemas.microsoft.com/office/drawing/2014/main" id="{B2AF16C0-7331-4404-8615-508AAFC65195}"/>
              </a:ext>
            </a:extLst>
          </p:cNvPr>
          <p:cNvSpPr txBox="1">
            <a:spLocks noChangeArrowheads="1"/>
          </p:cNvSpPr>
          <p:nvPr/>
        </p:nvSpPr>
        <p:spPr bwMode="auto">
          <a:xfrm>
            <a:off x="3207772" y="2702232"/>
            <a:ext cx="8128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1" hangingPunct="1">
              <a:lnSpc>
                <a:spcPct val="100000"/>
              </a:lnSpc>
              <a:spcBef>
                <a:spcPct val="50000"/>
              </a:spcBef>
            </a:pPr>
            <a:r>
              <a:rPr lang="de-DE" altLang="de-DE" sz="1600" b="1"/>
              <a:t>¼  roll</a:t>
            </a:r>
          </a:p>
        </p:txBody>
      </p:sp>
      <p:sp>
        <p:nvSpPr>
          <p:cNvPr id="175" name="Text Box 676">
            <a:extLst>
              <a:ext uri="{FF2B5EF4-FFF2-40B4-BE49-F238E27FC236}">
                <a16:creationId xmlns:a16="http://schemas.microsoft.com/office/drawing/2014/main" id="{DDC966C6-72DA-4EB8-B4FB-83FB57921D77}"/>
              </a:ext>
            </a:extLst>
          </p:cNvPr>
          <p:cNvSpPr txBox="1">
            <a:spLocks noChangeArrowheads="1"/>
          </p:cNvSpPr>
          <p:nvPr/>
        </p:nvSpPr>
        <p:spPr bwMode="auto">
          <a:xfrm>
            <a:off x="3029972" y="3426132"/>
            <a:ext cx="10922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1" hangingPunct="1">
              <a:lnSpc>
                <a:spcPct val="100000"/>
              </a:lnSpc>
              <a:spcBef>
                <a:spcPct val="50000"/>
              </a:spcBef>
            </a:pPr>
            <a:r>
              <a:rPr lang="de-DE" altLang="de-DE" sz="1600" b="1" dirty="0"/>
              <a:t>½ roll</a:t>
            </a:r>
          </a:p>
        </p:txBody>
      </p:sp>
      <p:grpSp>
        <p:nvGrpSpPr>
          <p:cNvPr id="176" name="Group 615">
            <a:extLst>
              <a:ext uri="{FF2B5EF4-FFF2-40B4-BE49-F238E27FC236}">
                <a16:creationId xmlns:a16="http://schemas.microsoft.com/office/drawing/2014/main" id="{0BDA2FE9-95DA-4F2B-95B5-6FA349C34F35}"/>
              </a:ext>
            </a:extLst>
          </p:cNvPr>
          <p:cNvGrpSpPr>
            <a:grpSpLocks/>
          </p:cNvGrpSpPr>
          <p:nvPr/>
        </p:nvGrpSpPr>
        <p:grpSpPr bwMode="auto">
          <a:xfrm rot="3004587">
            <a:off x="2970354" y="3930250"/>
            <a:ext cx="704850" cy="236538"/>
            <a:chOff x="4875" y="7237"/>
            <a:chExt cx="4230" cy="1883"/>
          </a:xfrm>
        </p:grpSpPr>
        <p:sp>
          <p:nvSpPr>
            <p:cNvPr id="177" name="Arc 616">
              <a:extLst>
                <a:ext uri="{FF2B5EF4-FFF2-40B4-BE49-F238E27FC236}">
                  <a16:creationId xmlns:a16="http://schemas.microsoft.com/office/drawing/2014/main" id="{710B6965-3D45-4780-A996-5F43832A1DC5}"/>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8" name="AutoShape 617">
              <a:extLst>
                <a:ext uri="{FF2B5EF4-FFF2-40B4-BE49-F238E27FC236}">
                  <a16:creationId xmlns:a16="http://schemas.microsoft.com/office/drawing/2014/main" id="{8860D29C-0349-4C1A-8F53-529535CB25C6}"/>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79" name="Group 615">
            <a:extLst>
              <a:ext uri="{FF2B5EF4-FFF2-40B4-BE49-F238E27FC236}">
                <a16:creationId xmlns:a16="http://schemas.microsoft.com/office/drawing/2014/main" id="{182D24F9-DFC4-4E85-84E2-CA48BADE5CBE}"/>
              </a:ext>
            </a:extLst>
          </p:cNvPr>
          <p:cNvGrpSpPr>
            <a:grpSpLocks/>
          </p:cNvGrpSpPr>
          <p:nvPr/>
        </p:nvGrpSpPr>
        <p:grpSpPr bwMode="auto">
          <a:xfrm rot="3004587">
            <a:off x="4901132" y="3915510"/>
            <a:ext cx="704850" cy="236538"/>
            <a:chOff x="4875" y="7237"/>
            <a:chExt cx="4230" cy="1883"/>
          </a:xfrm>
        </p:grpSpPr>
        <p:sp>
          <p:nvSpPr>
            <p:cNvPr id="180" name="Arc 616">
              <a:extLst>
                <a:ext uri="{FF2B5EF4-FFF2-40B4-BE49-F238E27FC236}">
                  <a16:creationId xmlns:a16="http://schemas.microsoft.com/office/drawing/2014/main" id="{111F8C5C-43FE-4F0A-BE03-354DC2B8B1D2}"/>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1" name="AutoShape 617">
              <a:extLst>
                <a:ext uri="{FF2B5EF4-FFF2-40B4-BE49-F238E27FC236}">
                  <a16:creationId xmlns:a16="http://schemas.microsoft.com/office/drawing/2014/main" id="{CCD5B43D-7E79-49C5-9E51-BEB57B9EBBE3}"/>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sp>
        <p:nvSpPr>
          <p:cNvPr id="182" name="Text Box 676">
            <a:extLst>
              <a:ext uri="{FF2B5EF4-FFF2-40B4-BE49-F238E27FC236}">
                <a16:creationId xmlns:a16="http://schemas.microsoft.com/office/drawing/2014/main" id="{869D03DC-41C4-4D67-840C-E366F82E1DD3}"/>
              </a:ext>
            </a:extLst>
          </p:cNvPr>
          <p:cNvSpPr txBox="1">
            <a:spLocks noChangeArrowheads="1"/>
          </p:cNvSpPr>
          <p:nvPr/>
        </p:nvSpPr>
        <p:spPr bwMode="auto">
          <a:xfrm>
            <a:off x="4998667" y="4388808"/>
            <a:ext cx="10922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1" hangingPunct="1">
              <a:lnSpc>
                <a:spcPct val="100000"/>
              </a:lnSpc>
              <a:spcBef>
                <a:spcPct val="50000"/>
              </a:spcBef>
            </a:pPr>
            <a:r>
              <a:rPr lang="de-DE" altLang="de-DE" sz="1600" b="1" dirty="0"/>
              <a:t>½ roll</a:t>
            </a:r>
          </a:p>
        </p:txBody>
      </p:sp>
      <p:grpSp>
        <p:nvGrpSpPr>
          <p:cNvPr id="183" name="Group 1141">
            <a:extLst>
              <a:ext uri="{FF2B5EF4-FFF2-40B4-BE49-F238E27FC236}">
                <a16:creationId xmlns:a16="http://schemas.microsoft.com/office/drawing/2014/main" id="{BAF883A5-28C9-4FDD-BB00-BF08E764CE4B}"/>
              </a:ext>
            </a:extLst>
          </p:cNvPr>
          <p:cNvGrpSpPr>
            <a:grpSpLocks/>
          </p:cNvGrpSpPr>
          <p:nvPr/>
        </p:nvGrpSpPr>
        <p:grpSpPr bwMode="auto">
          <a:xfrm rot="16200000" flipV="1">
            <a:off x="4496343" y="2467654"/>
            <a:ext cx="293690" cy="202567"/>
            <a:chOff x="4369" y="894"/>
            <a:chExt cx="230" cy="155"/>
          </a:xfrm>
        </p:grpSpPr>
        <p:sp>
          <p:nvSpPr>
            <p:cNvPr id="184" name="AutoShape 1142">
              <a:extLst>
                <a:ext uri="{FF2B5EF4-FFF2-40B4-BE49-F238E27FC236}">
                  <a16:creationId xmlns:a16="http://schemas.microsoft.com/office/drawing/2014/main" id="{11D2AADD-90AA-42DB-A664-8B1096CA2276}"/>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85" name="Line 1143">
              <a:extLst>
                <a:ext uri="{FF2B5EF4-FFF2-40B4-BE49-F238E27FC236}">
                  <a16:creationId xmlns:a16="http://schemas.microsoft.com/office/drawing/2014/main" id="{3D723F0B-E00E-40A9-A5F3-4087C7C0402D}"/>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186" name="Group 1136">
            <a:extLst>
              <a:ext uri="{FF2B5EF4-FFF2-40B4-BE49-F238E27FC236}">
                <a16:creationId xmlns:a16="http://schemas.microsoft.com/office/drawing/2014/main" id="{D039FEEE-08A7-4D51-9B20-008EC5BFB389}"/>
              </a:ext>
            </a:extLst>
          </p:cNvPr>
          <p:cNvGrpSpPr>
            <a:grpSpLocks/>
          </p:cNvGrpSpPr>
          <p:nvPr/>
        </p:nvGrpSpPr>
        <p:grpSpPr bwMode="auto">
          <a:xfrm rot="16200000" flipV="1">
            <a:off x="4880175" y="2463902"/>
            <a:ext cx="291650" cy="236811"/>
            <a:chOff x="4369" y="894"/>
            <a:chExt cx="230" cy="155"/>
          </a:xfrm>
        </p:grpSpPr>
        <p:sp>
          <p:nvSpPr>
            <p:cNvPr id="187" name="AutoShape 1137">
              <a:extLst>
                <a:ext uri="{FF2B5EF4-FFF2-40B4-BE49-F238E27FC236}">
                  <a16:creationId xmlns:a16="http://schemas.microsoft.com/office/drawing/2014/main" id="{F1DAB0EF-18F4-4072-A352-7C07F93F8864}"/>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88" name="Line 1138">
              <a:extLst>
                <a:ext uri="{FF2B5EF4-FFF2-40B4-BE49-F238E27FC236}">
                  <a16:creationId xmlns:a16="http://schemas.microsoft.com/office/drawing/2014/main" id="{ECA440F1-67AF-427A-B61A-AF4DF0FD5E92}"/>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189" name="Text Box 1144">
            <a:extLst>
              <a:ext uri="{FF2B5EF4-FFF2-40B4-BE49-F238E27FC236}">
                <a16:creationId xmlns:a16="http://schemas.microsoft.com/office/drawing/2014/main" id="{8E180AE4-8904-4C02-9FED-15F8D6A75B1E}"/>
              </a:ext>
            </a:extLst>
          </p:cNvPr>
          <p:cNvSpPr txBox="1">
            <a:spLocks noChangeArrowheads="1"/>
          </p:cNvSpPr>
          <p:nvPr/>
        </p:nvSpPr>
        <p:spPr bwMode="auto">
          <a:xfrm rot="5400000" flipH="1">
            <a:off x="4583432" y="2518600"/>
            <a:ext cx="892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a:t>
            </a:r>
          </a:p>
        </p:txBody>
      </p:sp>
    </p:spTree>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75"/>
                                        </p:tgtEl>
                                        <p:attrNameLst>
                                          <p:attrName>style.visibility</p:attrName>
                                        </p:attrNameLst>
                                      </p:cBhvr>
                                      <p:to>
                                        <p:strVal val="visible"/>
                                      </p:to>
                                    </p:set>
                                    <p:animEffect transition="in" filter="blinds(horizontal)">
                                      <p:cBhvr>
                                        <p:cTn id="7" dur="1000"/>
                                        <p:tgtEl>
                                          <p:spTgt spid="175"/>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74"/>
                                        </p:tgtEl>
                                        <p:attrNameLst>
                                          <p:attrName>style.visibility</p:attrName>
                                        </p:attrNameLst>
                                      </p:cBhvr>
                                      <p:to>
                                        <p:strVal val="visible"/>
                                      </p:to>
                                    </p:set>
                                    <p:animEffect transition="in" filter="blinds(horizontal)">
                                      <p:cBhvr>
                                        <p:cTn id="11" dur="1000"/>
                                        <p:tgtEl>
                                          <p:spTgt spid="174"/>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blinds(horizontal)">
                                      <p:cBhvr>
                                        <p:cTn id="15" dur="1000"/>
                                        <p:tgtEl>
                                          <p:spTgt spid="173"/>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95"/>
                                        </p:tgtEl>
                                        <p:attrNameLst>
                                          <p:attrName>style.visibility</p:attrName>
                                        </p:attrNameLst>
                                      </p:cBhvr>
                                      <p:to>
                                        <p:strVal val="visible"/>
                                      </p:to>
                                    </p:set>
                                    <p:animEffect transition="in" filter="blinds(horizontal)">
                                      <p:cBhvr>
                                        <p:cTn id="19" dur="1000"/>
                                        <p:tgtEl>
                                          <p:spTgt spid="95"/>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96"/>
                                        </p:tgtEl>
                                        <p:attrNameLst>
                                          <p:attrName>style.visibility</p:attrName>
                                        </p:attrNameLst>
                                      </p:cBhvr>
                                      <p:to>
                                        <p:strVal val="visible"/>
                                      </p:to>
                                    </p:set>
                                    <p:animEffect transition="in" filter="blinds(horizontal)">
                                      <p:cBhvr>
                                        <p:cTn id="23" dur="1000"/>
                                        <p:tgtEl>
                                          <p:spTgt spid="96"/>
                                        </p:tgtEl>
                                      </p:cBhvr>
                                    </p:animEffect>
                                  </p:childTnLst>
                                </p:cTn>
                              </p:par>
                            </p:childTnLst>
                          </p:cTn>
                        </p:par>
                        <p:par>
                          <p:cTn id="24" fill="hold">
                            <p:stCondLst>
                              <p:cond delay="5000"/>
                            </p:stCondLst>
                            <p:childTnLst>
                              <p:par>
                                <p:cTn id="25" presetID="3" presetClass="entr" presetSubtype="10" fill="hold" grpId="0" nodeType="afterEffect">
                                  <p:stCondLst>
                                    <p:cond delay="0"/>
                                  </p:stCondLst>
                                  <p:childTnLst>
                                    <p:set>
                                      <p:cBhvr>
                                        <p:cTn id="26" dur="1" fill="hold">
                                          <p:stCondLst>
                                            <p:cond delay="0"/>
                                          </p:stCondLst>
                                        </p:cTn>
                                        <p:tgtEl>
                                          <p:spTgt spid="182"/>
                                        </p:tgtEl>
                                        <p:attrNameLst>
                                          <p:attrName>style.visibility</p:attrName>
                                        </p:attrNameLst>
                                      </p:cBhvr>
                                      <p:to>
                                        <p:strVal val="visible"/>
                                      </p:to>
                                    </p:set>
                                    <p:animEffect transition="in" filter="blinds(horizontal)">
                                      <p:cBhvr>
                                        <p:cTn id="27" dur="10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p:bldP spid="96" grpId="0"/>
      <p:bldP spid="173" grpId="0"/>
      <p:bldP spid="174" grpId="0"/>
      <p:bldP spid="175" grpId="0"/>
      <p:bldP spid="18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Line 19">
            <a:extLst>
              <a:ext uri="{FF2B5EF4-FFF2-40B4-BE49-F238E27FC236}">
                <a16:creationId xmlns:a16="http://schemas.microsoft.com/office/drawing/2014/main" id="{265971C0-208D-4B41-B2F5-217C51B67D78}"/>
              </a:ext>
            </a:extLst>
          </p:cNvPr>
          <p:cNvSpPr>
            <a:spLocks noChangeShapeType="1"/>
          </p:cNvSpPr>
          <p:nvPr/>
        </p:nvSpPr>
        <p:spPr bwMode="auto">
          <a:xfrm flipV="1">
            <a:off x="4044950" y="5003800"/>
            <a:ext cx="1408113" cy="47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49155" name="Text Box 235">
            <a:extLst>
              <a:ext uri="{FF2B5EF4-FFF2-40B4-BE49-F238E27FC236}">
                <a16:creationId xmlns:a16="http://schemas.microsoft.com/office/drawing/2014/main" id="{A5F0C6EF-B921-46B8-BF5E-0E3C63A9A2A6}"/>
              </a:ext>
            </a:extLst>
          </p:cNvPr>
          <p:cNvSpPr txBox="1">
            <a:spLocks noChangeArrowheads="1"/>
          </p:cNvSpPr>
          <p:nvPr/>
        </p:nvSpPr>
        <p:spPr bwMode="auto">
          <a:xfrm>
            <a:off x="7986713" y="6556375"/>
            <a:ext cx="939800" cy="23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nSpc>
                <a:spcPct val="80000"/>
              </a:lnSpc>
            </a:pPr>
            <a:r>
              <a:rPr lang="de-DE" altLang="de-DE" sz="1200" b="1" dirty="0"/>
              <a:t>F-25.17.02</a:t>
            </a:r>
            <a:endParaRPr lang="de-DE" altLang="de-DE" dirty="0"/>
          </a:p>
        </p:txBody>
      </p:sp>
      <p:sp>
        <p:nvSpPr>
          <p:cNvPr id="49169" name="Rechteck 1">
            <a:extLst>
              <a:ext uri="{FF2B5EF4-FFF2-40B4-BE49-F238E27FC236}">
                <a16:creationId xmlns:a16="http://schemas.microsoft.com/office/drawing/2014/main" id="{B10BEE90-36FD-445C-A874-A5C3DAA9AA67}"/>
              </a:ext>
            </a:extLst>
          </p:cNvPr>
          <p:cNvSpPr>
            <a:spLocks noChangeArrowheads="1"/>
          </p:cNvSpPr>
          <p:nvPr/>
        </p:nvSpPr>
        <p:spPr bwMode="auto">
          <a:xfrm>
            <a:off x="1185863" y="136525"/>
            <a:ext cx="80962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39750">
              <a:tabLst>
                <a:tab pos="449263" algn="l"/>
              </a:tabLst>
              <a:defRPr>
                <a:solidFill>
                  <a:schemeClr val="tx1"/>
                </a:solidFill>
                <a:latin typeface="Arial" panose="020B0604020202020204" pitchFamily="34" charset="0"/>
              </a:defRPr>
            </a:lvl1pPr>
            <a:lvl2pPr marL="742950" indent="-285750">
              <a:tabLst>
                <a:tab pos="449263" algn="l"/>
              </a:tabLst>
              <a:defRPr>
                <a:solidFill>
                  <a:schemeClr val="tx1"/>
                </a:solidFill>
                <a:latin typeface="Arial" panose="020B0604020202020204" pitchFamily="34" charset="0"/>
              </a:defRPr>
            </a:lvl2pPr>
            <a:lvl3pPr marL="1143000" indent="-228600">
              <a:tabLst>
                <a:tab pos="449263" algn="l"/>
              </a:tabLst>
              <a:defRPr>
                <a:solidFill>
                  <a:schemeClr val="tx1"/>
                </a:solidFill>
                <a:latin typeface="Arial" panose="020B0604020202020204" pitchFamily="34" charset="0"/>
              </a:defRPr>
            </a:lvl3pPr>
            <a:lvl4pPr marL="1600200" indent="-228600">
              <a:tabLst>
                <a:tab pos="449263" algn="l"/>
              </a:tabLst>
              <a:defRPr>
                <a:solidFill>
                  <a:schemeClr val="tx1"/>
                </a:solidFill>
                <a:latin typeface="Arial" panose="020B0604020202020204" pitchFamily="34" charset="0"/>
              </a:defRPr>
            </a:lvl4pPr>
            <a:lvl5pPr marL="2057400" indent="-228600">
              <a:tabLst>
                <a:tab pos="449263" algn="l"/>
              </a:tabLst>
              <a:defRPr>
                <a:solidFill>
                  <a:schemeClr val="tx1"/>
                </a:solidFill>
                <a:latin typeface="Arial" panose="020B0604020202020204" pitchFamily="34" charset="0"/>
              </a:defRPr>
            </a:lvl5pPr>
            <a:lvl6pPr marL="2514600" indent="-228600" eaLnBrk="0" fontAlgn="base" hangingPunct="0">
              <a:spcBef>
                <a:spcPct val="0"/>
              </a:spcBef>
              <a:spcAft>
                <a:spcPct val="0"/>
              </a:spcAft>
              <a:tabLst>
                <a:tab pos="449263" algn="l"/>
              </a:tabLst>
              <a:defRPr>
                <a:solidFill>
                  <a:schemeClr val="tx1"/>
                </a:solidFill>
                <a:latin typeface="Arial" panose="020B0604020202020204" pitchFamily="34" charset="0"/>
              </a:defRPr>
            </a:lvl6pPr>
            <a:lvl7pPr marL="2971800" indent="-228600" eaLnBrk="0" fontAlgn="base" hangingPunct="0">
              <a:spcBef>
                <a:spcPct val="0"/>
              </a:spcBef>
              <a:spcAft>
                <a:spcPct val="0"/>
              </a:spcAft>
              <a:tabLst>
                <a:tab pos="449263" algn="l"/>
              </a:tabLst>
              <a:defRPr>
                <a:solidFill>
                  <a:schemeClr val="tx1"/>
                </a:solidFill>
                <a:latin typeface="Arial" panose="020B0604020202020204" pitchFamily="34" charset="0"/>
              </a:defRPr>
            </a:lvl7pPr>
            <a:lvl8pPr marL="3429000" indent="-228600" eaLnBrk="0" fontAlgn="base" hangingPunct="0">
              <a:spcBef>
                <a:spcPct val="0"/>
              </a:spcBef>
              <a:spcAft>
                <a:spcPct val="0"/>
              </a:spcAft>
              <a:tabLst>
                <a:tab pos="449263" algn="l"/>
              </a:tabLst>
              <a:defRPr>
                <a:solidFill>
                  <a:schemeClr val="tx1"/>
                </a:solidFill>
                <a:latin typeface="Arial" panose="020B0604020202020204" pitchFamily="34" charset="0"/>
              </a:defRPr>
            </a:lvl8pPr>
            <a:lvl9pPr marL="3886200" indent="-228600" eaLnBrk="0" fontAlgn="base" hangingPunct="0">
              <a:spcBef>
                <a:spcPct val="0"/>
              </a:spcBef>
              <a:spcAft>
                <a:spcPct val="0"/>
              </a:spcAft>
              <a:tabLst>
                <a:tab pos="449263" algn="l"/>
              </a:tabLst>
              <a:defRPr>
                <a:solidFill>
                  <a:schemeClr val="tx1"/>
                </a:solidFill>
                <a:latin typeface="Arial" panose="020B0604020202020204" pitchFamily="34" charset="0"/>
              </a:defRPr>
            </a:lvl9pPr>
          </a:lstStyle>
          <a:p>
            <a:pPr>
              <a:spcBef>
                <a:spcPts val="600"/>
              </a:spcBef>
            </a:pPr>
            <a:r>
              <a:rPr lang="en-US" altLang="de-DE" sz="2000" b="1" dirty="0">
                <a:cs typeface="Times New Roman" panose="02020603050405020304" pitchFamily="18" charset="0"/>
              </a:rPr>
              <a:t>F-25.17 </a:t>
            </a:r>
            <a:r>
              <a:rPr lang="en-US" sz="2000" b="1" dirty="0">
                <a:cs typeface="Times New Roman" panose="02020603050405020304" pitchFamily="18" charset="0"/>
              </a:rPr>
              <a:t>Stall Turn with half roll, three quarter rolls, three 	        quarter snap roll, half roll </a:t>
            </a:r>
            <a:br>
              <a:rPr lang="en-US" sz="2000" dirty="0"/>
            </a:br>
            <a:endParaRPr lang="de-DE" altLang="de-DE" sz="2000" dirty="0">
              <a:latin typeface="Times New Roman" panose="02020603050405020304" pitchFamily="18" charset="0"/>
              <a:cs typeface="Times New Roman" panose="02020603050405020304" pitchFamily="18" charset="0"/>
            </a:endParaRPr>
          </a:p>
        </p:txBody>
      </p:sp>
      <p:sp>
        <p:nvSpPr>
          <p:cNvPr id="95" name="Text Box 590">
            <a:extLst>
              <a:ext uri="{FF2B5EF4-FFF2-40B4-BE49-F238E27FC236}">
                <a16:creationId xmlns:a16="http://schemas.microsoft.com/office/drawing/2014/main" id="{28B234CD-3AF7-49F3-8E54-1E29CDC0E91C}"/>
              </a:ext>
            </a:extLst>
          </p:cNvPr>
          <p:cNvSpPr txBox="1">
            <a:spLocks noChangeArrowheads="1"/>
          </p:cNvSpPr>
          <p:nvPr/>
        </p:nvSpPr>
        <p:spPr bwMode="auto">
          <a:xfrm>
            <a:off x="3698678" y="2232283"/>
            <a:ext cx="35777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1" hangingPunct="1">
              <a:lnSpc>
                <a:spcPct val="100000"/>
              </a:lnSpc>
              <a:spcBef>
                <a:spcPct val="50000"/>
              </a:spcBef>
            </a:pPr>
            <a:r>
              <a:rPr lang="de-DE" altLang="de-DE" sz="1600" b="1" dirty="0"/>
              <a:t>¼ </a:t>
            </a:r>
          </a:p>
        </p:txBody>
      </p:sp>
      <p:sp>
        <p:nvSpPr>
          <p:cNvPr id="96" name="Text Box 591">
            <a:extLst>
              <a:ext uri="{FF2B5EF4-FFF2-40B4-BE49-F238E27FC236}">
                <a16:creationId xmlns:a16="http://schemas.microsoft.com/office/drawing/2014/main" id="{728D441F-93C4-469F-B78E-1FE1026BBCAA}"/>
              </a:ext>
            </a:extLst>
          </p:cNvPr>
          <p:cNvSpPr txBox="1">
            <a:spLocks noChangeArrowheads="1"/>
          </p:cNvSpPr>
          <p:nvPr/>
        </p:nvSpPr>
        <p:spPr bwMode="auto">
          <a:xfrm>
            <a:off x="5362826" y="2400558"/>
            <a:ext cx="143986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1" hangingPunct="1">
              <a:lnSpc>
                <a:spcPct val="100000"/>
              </a:lnSpc>
              <a:spcBef>
                <a:spcPct val="50000"/>
              </a:spcBef>
            </a:pPr>
            <a:r>
              <a:rPr lang="de-DE" altLang="de-DE" sz="1600" b="1" dirty="0"/>
              <a:t>¾</a:t>
            </a:r>
          </a:p>
        </p:txBody>
      </p:sp>
      <p:sp>
        <p:nvSpPr>
          <p:cNvPr id="97" name="Arc 593">
            <a:extLst>
              <a:ext uri="{FF2B5EF4-FFF2-40B4-BE49-F238E27FC236}">
                <a16:creationId xmlns:a16="http://schemas.microsoft.com/office/drawing/2014/main" id="{98ED84DA-70C7-4577-88F0-4AF9423B1754}"/>
              </a:ext>
            </a:extLst>
          </p:cNvPr>
          <p:cNvSpPr>
            <a:spLocks/>
          </p:cNvSpPr>
          <p:nvPr/>
        </p:nvSpPr>
        <p:spPr bwMode="auto">
          <a:xfrm flipH="1" flipV="1">
            <a:off x="4748463" y="3667125"/>
            <a:ext cx="457200" cy="390525"/>
          </a:xfrm>
          <a:custGeom>
            <a:avLst/>
            <a:gdLst>
              <a:gd name="G0" fmla="+- 0 0 0"/>
              <a:gd name="G1" fmla="+- 21558 0 0"/>
              <a:gd name="G2" fmla="+- 21600 0 0"/>
              <a:gd name="T0" fmla="*/ 1345 w 21600"/>
              <a:gd name="T1" fmla="*/ 0 h 21558"/>
              <a:gd name="T2" fmla="*/ 21600 w 21600"/>
              <a:gd name="T3" fmla="*/ 21558 h 21558"/>
              <a:gd name="T4" fmla="*/ 0 w 21600"/>
              <a:gd name="T5" fmla="*/ 21558 h 21558"/>
            </a:gdLst>
            <a:ahLst/>
            <a:cxnLst>
              <a:cxn ang="0">
                <a:pos x="T0" y="T1"/>
              </a:cxn>
              <a:cxn ang="0">
                <a:pos x="T2" y="T3"/>
              </a:cxn>
              <a:cxn ang="0">
                <a:pos x="T4" y="T5"/>
              </a:cxn>
            </a:cxnLst>
            <a:rect l="0" t="0" r="r" b="b"/>
            <a:pathLst>
              <a:path w="21600" h="21558" fill="none" extrusionOk="0">
                <a:moveTo>
                  <a:pt x="1345" y="-1"/>
                </a:moveTo>
                <a:cubicBezTo>
                  <a:pt x="12729" y="710"/>
                  <a:pt x="21600" y="10150"/>
                  <a:pt x="21600" y="21558"/>
                </a:cubicBezTo>
              </a:path>
              <a:path w="21600" h="21558" stroke="0" extrusionOk="0">
                <a:moveTo>
                  <a:pt x="1345" y="-1"/>
                </a:moveTo>
                <a:cubicBezTo>
                  <a:pt x="12729" y="710"/>
                  <a:pt x="21600" y="10150"/>
                  <a:pt x="21600" y="21558"/>
                </a:cubicBezTo>
                <a:lnTo>
                  <a:pt x="0" y="21558"/>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98" name="Line 594">
            <a:extLst>
              <a:ext uri="{FF2B5EF4-FFF2-40B4-BE49-F238E27FC236}">
                <a16:creationId xmlns:a16="http://schemas.microsoft.com/office/drawing/2014/main" id="{3216DEE0-7506-4DCA-9F20-F6F8479CEA3E}"/>
              </a:ext>
            </a:extLst>
          </p:cNvPr>
          <p:cNvSpPr>
            <a:spLocks noChangeShapeType="1"/>
          </p:cNvSpPr>
          <p:nvPr/>
        </p:nvSpPr>
        <p:spPr bwMode="auto">
          <a:xfrm flipH="1">
            <a:off x="4740526" y="1414463"/>
            <a:ext cx="0" cy="22447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9" name="Line 595">
            <a:extLst>
              <a:ext uri="{FF2B5EF4-FFF2-40B4-BE49-F238E27FC236}">
                <a16:creationId xmlns:a16="http://schemas.microsoft.com/office/drawing/2014/main" id="{8568750D-0443-4106-8445-EE82A36E8827}"/>
              </a:ext>
            </a:extLst>
          </p:cNvPr>
          <p:cNvSpPr>
            <a:spLocks noChangeShapeType="1"/>
          </p:cNvSpPr>
          <p:nvPr/>
        </p:nvSpPr>
        <p:spPr bwMode="auto">
          <a:xfrm>
            <a:off x="2665663" y="4062413"/>
            <a:ext cx="1322388"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00" name="Arc 596">
            <a:extLst>
              <a:ext uri="{FF2B5EF4-FFF2-40B4-BE49-F238E27FC236}">
                <a16:creationId xmlns:a16="http://schemas.microsoft.com/office/drawing/2014/main" id="{64FB91C6-BB7C-4E5C-A8D3-AC26AF0AF2DA}"/>
              </a:ext>
            </a:extLst>
          </p:cNvPr>
          <p:cNvSpPr>
            <a:spLocks/>
          </p:cNvSpPr>
          <p:nvPr/>
        </p:nvSpPr>
        <p:spPr bwMode="auto">
          <a:xfrm flipV="1">
            <a:off x="3957888" y="3657600"/>
            <a:ext cx="457200" cy="390525"/>
          </a:xfrm>
          <a:custGeom>
            <a:avLst/>
            <a:gdLst>
              <a:gd name="G0" fmla="+- 0 0 0"/>
              <a:gd name="G1" fmla="+- 21558 0 0"/>
              <a:gd name="G2" fmla="+- 21600 0 0"/>
              <a:gd name="T0" fmla="*/ 1345 w 21600"/>
              <a:gd name="T1" fmla="*/ 0 h 21558"/>
              <a:gd name="T2" fmla="*/ 21600 w 21600"/>
              <a:gd name="T3" fmla="*/ 21558 h 21558"/>
              <a:gd name="T4" fmla="*/ 0 w 21600"/>
              <a:gd name="T5" fmla="*/ 21558 h 21558"/>
            </a:gdLst>
            <a:ahLst/>
            <a:cxnLst>
              <a:cxn ang="0">
                <a:pos x="T0" y="T1"/>
              </a:cxn>
              <a:cxn ang="0">
                <a:pos x="T2" y="T3"/>
              </a:cxn>
              <a:cxn ang="0">
                <a:pos x="T4" y="T5"/>
              </a:cxn>
            </a:cxnLst>
            <a:rect l="0" t="0" r="r" b="b"/>
            <a:pathLst>
              <a:path w="21600" h="21558" fill="none" extrusionOk="0">
                <a:moveTo>
                  <a:pt x="1345" y="-1"/>
                </a:moveTo>
                <a:cubicBezTo>
                  <a:pt x="12729" y="710"/>
                  <a:pt x="21600" y="10150"/>
                  <a:pt x="21600" y="21558"/>
                </a:cubicBezTo>
              </a:path>
              <a:path w="21600" h="21558" stroke="0" extrusionOk="0">
                <a:moveTo>
                  <a:pt x="1345" y="-1"/>
                </a:moveTo>
                <a:cubicBezTo>
                  <a:pt x="12729" y="710"/>
                  <a:pt x="21600" y="10150"/>
                  <a:pt x="21600" y="21558"/>
                </a:cubicBezTo>
                <a:lnTo>
                  <a:pt x="0" y="21558"/>
                </a:lnTo>
                <a:close/>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01" name="Line 597">
            <a:extLst>
              <a:ext uri="{FF2B5EF4-FFF2-40B4-BE49-F238E27FC236}">
                <a16:creationId xmlns:a16="http://schemas.microsoft.com/office/drawing/2014/main" id="{B38DCBD0-93F5-4A4C-9DC6-A730A436BE18}"/>
              </a:ext>
            </a:extLst>
          </p:cNvPr>
          <p:cNvSpPr>
            <a:spLocks noChangeShapeType="1"/>
          </p:cNvSpPr>
          <p:nvPr/>
        </p:nvSpPr>
        <p:spPr bwMode="auto">
          <a:xfrm flipH="1">
            <a:off x="4419851" y="1468438"/>
            <a:ext cx="19050" cy="21844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aphicFrame>
        <p:nvGraphicFramePr>
          <p:cNvPr id="102" name="Object 598">
            <a:extLst>
              <a:ext uri="{FF2B5EF4-FFF2-40B4-BE49-F238E27FC236}">
                <a16:creationId xmlns:a16="http://schemas.microsoft.com/office/drawing/2014/main" id="{E2312B42-006D-4E85-B565-82E82966555E}"/>
              </a:ext>
            </a:extLst>
          </p:cNvPr>
          <p:cNvGraphicFramePr>
            <a:graphicFrameLocks noChangeAspect="1"/>
          </p:cNvGraphicFramePr>
          <p:nvPr>
            <p:extLst>
              <p:ext uri="{D42A27DB-BD31-4B8C-83A1-F6EECF244321}">
                <p14:modId xmlns:p14="http://schemas.microsoft.com/office/powerpoint/2010/main" val="463051173"/>
              </p:ext>
            </p:extLst>
          </p:nvPr>
        </p:nvGraphicFramePr>
        <p:xfrm>
          <a:off x="4248401" y="1358900"/>
          <a:ext cx="965200" cy="790575"/>
        </p:xfrm>
        <a:graphic>
          <a:graphicData uri="http://schemas.openxmlformats.org/presentationml/2006/ole">
            <mc:AlternateContent xmlns:mc="http://schemas.openxmlformats.org/markup-compatibility/2006">
              <mc:Choice xmlns:v="urn:schemas-microsoft-com:vml" Requires="v">
                <p:oleObj spid="_x0000_s53289" name="Designer Zeichnung" r:id="rId3" imgW="13341600" imgH="12665160" progId="Designer.Drawing.7">
                  <p:embed/>
                </p:oleObj>
              </mc:Choice>
              <mc:Fallback>
                <p:oleObj name="Designer Zeichnung" r:id="rId3" imgW="13341600" imgH="12665160" progId="Designer.Drawing.7">
                  <p:embed/>
                  <p:pic>
                    <p:nvPicPr>
                      <p:cNvPr id="102" name="Object 598">
                        <a:extLst>
                          <a:ext uri="{FF2B5EF4-FFF2-40B4-BE49-F238E27FC236}">
                            <a16:creationId xmlns:a16="http://schemas.microsoft.com/office/drawing/2014/main" id="{E2312B42-006D-4E85-B565-82E8296655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48401" y="1358900"/>
                        <a:ext cx="965200" cy="790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3" name="AutoShape 599">
            <a:extLst>
              <a:ext uri="{FF2B5EF4-FFF2-40B4-BE49-F238E27FC236}">
                <a16:creationId xmlns:a16="http://schemas.microsoft.com/office/drawing/2014/main" id="{BF86BD08-08A3-48B0-B1D2-D474FBD6C264}"/>
              </a:ext>
            </a:extLst>
          </p:cNvPr>
          <p:cNvSpPr>
            <a:spLocks noChangeArrowheads="1"/>
          </p:cNvSpPr>
          <p:nvPr/>
        </p:nvSpPr>
        <p:spPr bwMode="auto">
          <a:xfrm>
            <a:off x="6651876" y="3971925"/>
            <a:ext cx="466725" cy="180975"/>
          </a:xfrm>
          <a:prstGeom prst="rightArrow">
            <a:avLst>
              <a:gd name="adj1" fmla="val 50000"/>
              <a:gd name="adj2" fmla="val 64474"/>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04" name="AutoShape 600">
            <a:extLst>
              <a:ext uri="{FF2B5EF4-FFF2-40B4-BE49-F238E27FC236}">
                <a16:creationId xmlns:a16="http://schemas.microsoft.com/office/drawing/2014/main" id="{CC2BB81B-3521-4838-AA95-15B0405C3732}"/>
              </a:ext>
            </a:extLst>
          </p:cNvPr>
          <p:cNvSpPr>
            <a:spLocks noChangeArrowheads="1"/>
          </p:cNvSpPr>
          <p:nvPr/>
        </p:nvSpPr>
        <p:spPr bwMode="auto">
          <a:xfrm>
            <a:off x="2907407" y="3966528"/>
            <a:ext cx="466725" cy="180975"/>
          </a:xfrm>
          <a:prstGeom prst="rightArrow">
            <a:avLst>
              <a:gd name="adj1" fmla="val 50000"/>
              <a:gd name="adj2" fmla="val 64474"/>
            </a:avLst>
          </a:prstGeom>
          <a:solidFill>
            <a:srgbClr val="FF33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nSpc>
                <a:spcPct val="100000"/>
              </a:lnSpc>
            </a:pPr>
            <a:endParaRPr lang="nl-NL" altLang="de-DE" sz="2400">
              <a:solidFill>
                <a:srgbClr val="FF3300"/>
              </a:solidFill>
              <a:latin typeface="Times New Roman" panose="02020603050405020304" pitchFamily="18" charset="0"/>
            </a:endParaRPr>
          </a:p>
        </p:txBody>
      </p:sp>
      <p:grpSp>
        <p:nvGrpSpPr>
          <p:cNvPr id="105" name="Group 601">
            <a:extLst>
              <a:ext uri="{FF2B5EF4-FFF2-40B4-BE49-F238E27FC236}">
                <a16:creationId xmlns:a16="http://schemas.microsoft.com/office/drawing/2014/main" id="{D23BD61C-931D-4146-A297-2BBA32BF57D4}"/>
              </a:ext>
            </a:extLst>
          </p:cNvPr>
          <p:cNvGrpSpPr>
            <a:grpSpLocks/>
          </p:cNvGrpSpPr>
          <p:nvPr/>
        </p:nvGrpSpPr>
        <p:grpSpPr bwMode="auto">
          <a:xfrm rot="5400000" flipV="1">
            <a:off x="2356349" y="3824446"/>
            <a:ext cx="311150" cy="490538"/>
            <a:chOff x="2820" y="264"/>
            <a:chExt cx="420" cy="1452"/>
          </a:xfrm>
        </p:grpSpPr>
        <p:sp>
          <p:nvSpPr>
            <p:cNvPr id="106" name="Line 602">
              <a:extLst>
                <a:ext uri="{FF2B5EF4-FFF2-40B4-BE49-F238E27FC236}">
                  <a16:creationId xmlns:a16="http://schemas.microsoft.com/office/drawing/2014/main" id="{214E4C00-20BC-4346-9412-1A28F6C5A1BD}"/>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07" name="Group 603">
              <a:extLst>
                <a:ext uri="{FF2B5EF4-FFF2-40B4-BE49-F238E27FC236}">
                  <a16:creationId xmlns:a16="http://schemas.microsoft.com/office/drawing/2014/main" id="{E80F7E4F-5B8F-47D8-881F-A490CFDCD803}"/>
                </a:ext>
              </a:extLst>
            </p:cNvPr>
            <p:cNvGrpSpPr>
              <a:grpSpLocks/>
            </p:cNvGrpSpPr>
            <p:nvPr/>
          </p:nvGrpSpPr>
          <p:grpSpPr bwMode="auto">
            <a:xfrm>
              <a:off x="2940" y="264"/>
              <a:ext cx="300" cy="1452"/>
              <a:chOff x="2940" y="264"/>
              <a:chExt cx="300" cy="1452"/>
            </a:xfrm>
          </p:grpSpPr>
          <p:grpSp>
            <p:nvGrpSpPr>
              <p:cNvPr id="108" name="Group 604">
                <a:extLst>
                  <a:ext uri="{FF2B5EF4-FFF2-40B4-BE49-F238E27FC236}">
                    <a16:creationId xmlns:a16="http://schemas.microsoft.com/office/drawing/2014/main" id="{B9E603C6-9226-4321-A1F0-0D6AE6968603}"/>
                  </a:ext>
                </a:extLst>
              </p:cNvPr>
              <p:cNvGrpSpPr>
                <a:grpSpLocks/>
              </p:cNvGrpSpPr>
              <p:nvPr/>
            </p:nvGrpSpPr>
            <p:grpSpPr bwMode="auto">
              <a:xfrm>
                <a:off x="2940" y="264"/>
                <a:ext cx="252" cy="1368"/>
                <a:chOff x="3024" y="732"/>
                <a:chExt cx="252" cy="1368"/>
              </a:xfrm>
            </p:grpSpPr>
            <p:grpSp>
              <p:nvGrpSpPr>
                <p:cNvPr id="111" name="Group 605">
                  <a:extLst>
                    <a:ext uri="{FF2B5EF4-FFF2-40B4-BE49-F238E27FC236}">
                      <a16:creationId xmlns:a16="http://schemas.microsoft.com/office/drawing/2014/main" id="{C967FAE5-5A38-45EB-9800-11745C536ED8}"/>
                    </a:ext>
                  </a:extLst>
                </p:cNvPr>
                <p:cNvGrpSpPr>
                  <a:grpSpLocks/>
                </p:cNvGrpSpPr>
                <p:nvPr/>
              </p:nvGrpSpPr>
              <p:grpSpPr bwMode="auto">
                <a:xfrm>
                  <a:off x="3024" y="732"/>
                  <a:ext cx="252" cy="1368"/>
                  <a:chOff x="3168" y="1008"/>
                  <a:chExt cx="484" cy="2448"/>
                </a:xfrm>
              </p:grpSpPr>
              <p:grpSp>
                <p:nvGrpSpPr>
                  <p:cNvPr id="113" name="Group 606">
                    <a:extLst>
                      <a:ext uri="{FF2B5EF4-FFF2-40B4-BE49-F238E27FC236}">
                        <a16:creationId xmlns:a16="http://schemas.microsoft.com/office/drawing/2014/main" id="{7C4E28E1-2770-490C-A8D3-9FB91AE747B9}"/>
                      </a:ext>
                    </a:extLst>
                  </p:cNvPr>
                  <p:cNvGrpSpPr>
                    <a:grpSpLocks/>
                  </p:cNvGrpSpPr>
                  <p:nvPr/>
                </p:nvGrpSpPr>
                <p:grpSpPr bwMode="auto">
                  <a:xfrm>
                    <a:off x="3168" y="1008"/>
                    <a:ext cx="484" cy="2448"/>
                    <a:chOff x="2256" y="864"/>
                    <a:chExt cx="532" cy="2448"/>
                  </a:xfrm>
                </p:grpSpPr>
                <p:sp>
                  <p:nvSpPr>
                    <p:cNvPr id="117" name="Freeform 607">
                      <a:extLst>
                        <a:ext uri="{FF2B5EF4-FFF2-40B4-BE49-F238E27FC236}">
                          <a16:creationId xmlns:a16="http://schemas.microsoft.com/office/drawing/2014/main" id="{5395B09B-7B70-4CFD-81FA-8CA8F5C8D449}"/>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18" name="Freeform 608">
                      <a:extLst>
                        <a:ext uri="{FF2B5EF4-FFF2-40B4-BE49-F238E27FC236}">
                          <a16:creationId xmlns:a16="http://schemas.microsoft.com/office/drawing/2014/main" id="{5B341CF8-1EBB-4607-9AE1-A0F608DDC1AF}"/>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14" name="Freeform 609">
                    <a:extLst>
                      <a:ext uri="{FF2B5EF4-FFF2-40B4-BE49-F238E27FC236}">
                        <a16:creationId xmlns:a16="http://schemas.microsoft.com/office/drawing/2014/main" id="{2199EE81-59E8-4340-BFD5-902494EE4819}"/>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15" name="Freeform 610">
                    <a:extLst>
                      <a:ext uri="{FF2B5EF4-FFF2-40B4-BE49-F238E27FC236}">
                        <a16:creationId xmlns:a16="http://schemas.microsoft.com/office/drawing/2014/main" id="{EF2D5769-DE2C-421D-80D7-59560C2B8C56}"/>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12" name="Line 611">
                  <a:extLst>
                    <a:ext uri="{FF2B5EF4-FFF2-40B4-BE49-F238E27FC236}">
                      <a16:creationId xmlns:a16="http://schemas.microsoft.com/office/drawing/2014/main" id="{19E60565-EB40-4D49-A2F6-D245A8BD54A7}"/>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09" name="AutoShape 612">
                <a:extLst>
                  <a:ext uri="{FF2B5EF4-FFF2-40B4-BE49-F238E27FC236}">
                    <a16:creationId xmlns:a16="http://schemas.microsoft.com/office/drawing/2014/main" id="{6900BD25-34EE-4F06-A4E2-D28B405B9B02}"/>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10" name="Line 613">
                <a:extLst>
                  <a:ext uri="{FF2B5EF4-FFF2-40B4-BE49-F238E27FC236}">
                    <a16:creationId xmlns:a16="http://schemas.microsoft.com/office/drawing/2014/main" id="{52DC2B55-77B8-46DE-BB6E-AAACA91E505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aphicFrame>
        <p:nvGraphicFramePr>
          <p:cNvPr id="119" name="Object 614">
            <a:extLst>
              <a:ext uri="{FF2B5EF4-FFF2-40B4-BE49-F238E27FC236}">
                <a16:creationId xmlns:a16="http://schemas.microsoft.com/office/drawing/2014/main" id="{367DEEE1-5AFA-4584-8B0D-B2475131CA11}"/>
              </a:ext>
            </a:extLst>
          </p:cNvPr>
          <p:cNvGraphicFramePr>
            <a:graphicFrameLocks noChangeAspect="1"/>
          </p:cNvGraphicFramePr>
          <p:nvPr>
            <p:extLst>
              <p:ext uri="{D42A27DB-BD31-4B8C-83A1-F6EECF244321}">
                <p14:modId xmlns:p14="http://schemas.microsoft.com/office/powerpoint/2010/main" val="2420213496"/>
              </p:ext>
            </p:extLst>
          </p:nvPr>
        </p:nvGraphicFramePr>
        <p:xfrm>
          <a:off x="3962651" y="1687513"/>
          <a:ext cx="903287" cy="742950"/>
        </p:xfrm>
        <a:graphic>
          <a:graphicData uri="http://schemas.openxmlformats.org/presentationml/2006/ole">
            <mc:AlternateContent xmlns:mc="http://schemas.openxmlformats.org/markup-compatibility/2006">
              <mc:Choice xmlns:v="urn:schemas-microsoft-com:vml" Requires="v">
                <p:oleObj spid="_x0000_s53290" name="Designer Zeichnung" r:id="rId5" imgW="13274640" imgH="10089360" progId="Designer.Drawing.7">
                  <p:embed/>
                </p:oleObj>
              </mc:Choice>
              <mc:Fallback>
                <p:oleObj name="Designer Zeichnung" r:id="rId5" imgW="13274640" imgH="10089360" progId="Designer.Drawing.7">
                  <p:embed/>
                  <p:pic>
                    <p:nvPicPr>
                      <p:cNvPr id="119" name="Object 614">
                        <a:extLst>
                          <a:ext uri="{FF2B5EF4-FFF2-40B4-BE49-F238E27FC236}">
                            <a16:creationId xmlns:a16="http://schemas.microsoft.com/office/drawing/2014/main" id="{367DEEE1-5AFA-4584-8B0D-B2475131CA1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62651" y="1687513"/>
                        <a:ext cx="903287" cy="74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20" name="Group 615">
            <a:extLst>
              <a:ext uri="{FF2B5EF4-FFF2-40B4-BE49-F238E27FC236}">
                <a16:creationId xmlns:a16="http://schemas.microsoft.com/office/drawing/2014/main" id="{512FE663-8942-4CCA-8F8D-B77C83F8A344}"/>
              </a:ext>
            </a:extLst>
          </p:cNvPr>
          <p:cNvGrpSpPr>
            <a:grpSpLocks/>
          </p:cNvGrpSpPr>
          <p:nvPr/>
        </p:nvGrpSpPr>
        <p:grpSpPr bwMode="auto">
          <a:xfrm rot="2071432" flipH="1">
            <a:off x="4126163" y="2781300"/>
            <a:ext cx="704850" cy="236538"/>
            <a:chOff x="4875" y="7237"/>
            <a:chExt cx="4230" cy="1883"/>
          </a:xfrm>
        </p:grpSpPr>
        <p:sp>
          <p:nvSpPr>
            <p:cNvPr id="121" name="Arc 616">
              <a:extLst>
                <a:ext uri="{FF2B5EF4-FFF2-40B4-BE49-F238E27FC236}">
                  <a16:creationId xmlns:a16="http://schemas.microsoft.com/office/drawing/2014/main" id="{0294F1E7-64D1-401C-A000-A99786A4C781}"/>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22" name="AutoShape 617">
              <a:extLst>
                <a:ext uri="{FF2B5EF4-FFF2-40B4-BE49-F238E27FC236}">
                  <a16:creationId xmlns:a16="http://schemas.microsoft.com/office/drawing/2014/main" id="{0B3C8877-0C7A-4D14-8CBE-61AEDF1386F2}"/>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23" name="Group 618">
            <a:extLst>
              <a:ext uri="{FF2B5EF4-FFF2-40B4-BE49-F238E27FC236}">
                <a16:creationId xmlns:a16="http://schemas.microsoft.com/office/drawing/2014/main" id="{5D448CA3-66CD-4AF3-960F-77535BC0B09B}"/>
              </a:ext>
            </a:extLst>
          </p:cNvPr>
          <p:cNvGrpSpPr>
            <a:grpSpLocks/>
          </p:cNvGrpSpPr>
          <p:nvPr/>
        </p:nvGrpSpPr>
        <p:grpSpPr bwMode="auto">
          <a:xfrm rot="150901" flipH="1">
            <a:off x="4585577" y="3147317"/>
            <a:ext cx="311150" cy="490537"/>
            <a:chOff x="2820" y="264"/>
            <a:chExt cx="420" cy="1452"/>
          </a:xfrm>
        </p:grpSpPr>
        <p:sp>
          <p:nvSpPr>
            <p:cNvPr id="124" name="Line 619">
              <a:extLst>
                <a:ext uri="{FF2B5EF4-FFF2-40B4-BE49-F238E27FC236}">
                  <a16:creationId xmlns:a16="http://schemas.microsoft.com/office/drawing/2014/main" id="{6965D4EB-DDF1-4A2B-AA86-36C0991CAC5E}"/>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25" name="Group 620">
              <a:extLst>
                <a:ext uri="{FF2B5EF4-FFF2-40B4-BE49-F238E27FC236}">
                  <a16:creationId xmlns:a16="http://schemas.microsoft.com/office/drawing/2014/main" id="{22D1EEF8-0A03-4E81-992F-FE1FB323022D}"/>
                </a:ext>
              </a:extLst>
            </p:cNvPr>
            <p:cNvGrpSpPr>
              <a:grpSpLocks/>
            </p:cNvGrpSpPr>
            <p:nvPr/>
          </p:nvGrpSpPr>
          <p:grpSpPr bwMode="auto">
            <a:xfrm>
              <a:off x="2940" y="264"/>
              <a:ext cx="300" cy="1452"/>
              <a:chOff x="2940" y="264"/>
              <a:chExt cx="300" cy="1452"/>
            </a:xfrm>
          </p:grpSpPr>
          <p:grpSp>
            <p:nvGrpSpPr>
              <p:cNvPr id="126" name="Group 621">
                <a:extLst>
                  <a:ext uri="{FF2B5EF4-FFF2-40B4-BE49-F238E27FC236}">
                    <a16:creationId xmlns:a16="http://schemas.microsoft.com/office/drawing/2014/main" id="{CA716766-4574-43BF-B029-BB7C92B99F24}"/>
                  </a:ext>
                </a:extLst>
              </p:cNvPr>
              <p:cNvGrpSpPr>
                <a:grpSpLocks/>
              </p:cNvGrpSpPr>
              <p:nvPr/>
            </p:nvGrpSpPr>
            <p:grpSpPr bwMode="auto">
              <a:xfrm>
                <a:off x="2940" y="264"/>
                <a:ext cx="252" cy="1368"/>
                <a:chOff x="3024" y="732"/>
                <a:chExt cx="252" cy="1368"/>
              </a:xfrm>
            </p:grpSpPr>
            <p:grpSp>
              <p:nvGrpSpPr>
                <p:cNvPr id="129" name="Group 622">
                  <a:extLst>
                    <a:ext uri="{FF2B5EF4-FFF2-40B4-BE49-F238E27FC236}">
                      <a16:creationId xmlns:a16="http://schemas.microsoft.com/office/drawing/2014/main" id="{4C0FDF70-6E16-4AB6-BC2B-75802079187D}"/>
                    </a:ext>
                  </a:extLst>
                </p:cNvPr>
                <p:cNvGrpSpPr>
                  <a:grpSpLocks/>
                </p:cNvGrpSpPr>
                <p:nvPr/>
              </p:nvGrpSpPr>
              <p:grpSpPr bwMode="auto">
                <a:xfrm>
                  <a:off x="3024" y="732"/>
                  <a:ext cx="252" cy="1368"/>
                  <a:chOff x="3168" y="1008"/>
                  <a:chExt cx="484" cy="2448"/>
                </a:xfrm>
              </p:grpSpPr>
              <p:grpSp>
                <p:nvGrpSpPr>
                  <p:cNvPr id="131" name="Group 623">
                    <a:extLst>
                      <a:ext uri="{FF2B5EF4-FFF2-40B4-BE49-F238E27FC236}">
                        <a16:creationId xmlns:a16="http://schemas.microsoft.com/office/drawing/2014/main" id="{DC39FF92-3F36-4FCD-8827-7BEE9994F50C}"/>
                      </a:ext>
                    </a:extLst>
                  </p:cNvPr>
                  <p:cNvGrpSpPr>
                    <a:grpSpLocks/>
                  </p:cNvGrpSpPr>
                  <p:nvPr/>
                </p:nvGrpSpPr>
                <p:grpSpPr bwMode="auto">
                  <a:xfrm>
                    <a:off x="3168" y="1008"/>
                    <a:ext cx="484" cy="2448"/>
                    <a:chOff x="2256" y="864"/>
                    <a:chExt cx="532" cy="2448"/>
                  </a:xfrm>
                </p:grpSpPr>
                <p:sp>
                  <p:nvSpPr>
                    <p:cNvPr id="134" name="Freeform 624">
                      <a:extLst>
                        <a:ext uri="{FF2B5EF4-FFF2-40B4-BE49-F238E27FC236}">
                          <a16:creationId xmlns:a16="http://schemas.microsoft.com/office/drawing/2014/main" id="{CBD0F353-7008-4479-9641-5B9072602115}"/>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35" name="Freeform 625">
                      <a:extLst>
                        <a:ext uri="{FF2B5EF4-FFF2-40B4-BE49-F238E27FC236}">
                          <a16:creationId xmlns:a16="http://schemas.microsoft.com/office/drawing/2014/main" id="{9D7AB4EE-AE9B-4C59-9505-57550F6E15EF}"/>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32" name="Freeform 626">
                    <a:extLst>
                      <a:ext uri="{FF2B5EF4-FFF2-40B4-BE49-F238E27FC236}">
                        <a16:creationId xmlns:a16="http://schemas.microsoft.com/office/drawing/2014/main" id="{5E75F1EA-772D-433E-B877-18B902D09A83}"/>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33" name="Freeform 627">
                    <a:extLst>
                      <a:ext uri="{FF2B5EF4-FFF2-40B4-BE49-F238E27FC236}">
                        <a16:creationId xmlns:a16="http://schemas.microsoft.com/office/drawing/2014/main" id="{10B208FC-315C-49AB-A5A2-C9679E37D5F5}"/>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30" name="Line 628">
                  <a:extLst>
                    <a:ext uri="{FF2B5EF4-FFF2-40B4-BE49-F238E27FC236}">
                      <a16:creationId xmlns:a16="http://schemas.microsoft.com/office/drawing/2014/main" id="{689A7A1D-50F1-458B-A2BA-233813C41F68}"/>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27" name="AutoShape 629">
                <a:extLst>
                  <a:ext uri="{FF2B5EF4-FFF2-40B4-BE49-F238E27FC236}">
                    <a16:creationId xmlns:a16="http://schemas.microsoft.com/office/drawing/2014/main" id="{2912ED83-05E5-4DDB-AEA0-5A1AE5FBE764}"/>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28" name="Line 630">
                <a:extLst>
                  <a:ext uri="{FF2B5EF4-FFF2-40B4-BE49-F238E27FC236}">
                    <a16:creationId xmlns:a16="http://schemas.microsoft.com/office/drawing/2014/main" id="{017D671B-54F6-4046-84F8-FDD5697B7920}"/>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36" name="Group 631">
            <a:extLst>
              <a:ext uri="{FF2B5EF4-FFF2-40B4-BE49-F238E27FC236}">
                <a16:creationId xmlns:a16="http://schemas.microsoft.com/office/drawing/2014/main" id="{049A592A-698A-4E74-B0A9-34DAF50EDB85}"/>
              </a:ext>
            </a:extLst>
          </p:cNvPr>
          <p:cNvGrpSpPr>
            <a:grpSpLocks/>
          </p:cNvGrpSpPr>
          <p:nvPr/>
        </p:nvGrpSpPr>
        <p:grpSpPr bwMode="auto">
          <a:xfrm rot="21449099" flipH="1" flipV="1">
            <a:off x="4251576" y="3128963"/>
            <a:ext cx="311150" cy="490537"/>
            <a:chOff x="2820" y="264"/>
            <a:chExt cx="420" cy="1452"/>
          </a:xfrm>
        </p:grpSpPr>
        <p:sp>
          <p:nvSpPr>
            <p:cNvPr id="137" name="Line 632">
              <a:extLst>
                <a:ext uri="{FF2B5EF4-FFF2-40B4-BE49-F238E27FC236}">
                  <a16:creationId xmlns:a16="http://schemas.microsoft.com/office/drawing/2014/main" id="{DEB2992C-9172-4033-B4C1-781339B91616}"/>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38" name="Group 633">
              <a:extLst>
                <a:ext uri="{FF2B5EF4-FFF2-40B4-BE49-F238E27FC236}">
                  <a16:creationId xmlns:a16="http://schemas.microsoft.com/office/drawing/2014/main" id="{454F3450-5043-41B0-B5F7-E68A1BD908BB}"/>
                </a:ext>
              </a:extLst>
            </p:cNvPr>
            <p:cNvGrpSpPr>
              <a:grpSpLocks/>
            </p:cNvGrpSpPr>
            <p:nvPr/>
          </p:nvGrpSpPr>
          <p:grpSpPr bwMode="auto">
            <a:xfrm>
              <a:off x="2940" y="264"/>
              <a:ext cx="300" cy="1452"/>
              <a:chOff x="2940" y="264"/>
              <a:chExt cx="300" cy="1452"/>
            </a:xfrm>
          </p:grpSpPr>
          <p:grpSp>
            <p:nvGrpSpPr>
              <p:cNvPr id="139" name="Group 634">
                <a:extLst>
                  <a:ext uri="{FF2B5EF4-FFF2-40B4-BE49-F238E27FC236}">
                    <a16:creationId xmlns:a16="http://schemas.microsoft.com/office/drawing/2014/main" id="{518BD2A9-069C-4CD1-9F1B-0F21A0685AAE}"/>
                  </a:ext>
                </a:extLst>
              </p:cNvPr>
              <p:cNvGrpSpPr>
                <a:grpSpLocks/>
              </p:cNvGrpSpPr>
              <p:nvPr/>
            </p:nvGrpSpPr>
            <p:grpSpPr bwMode="auto">
              <a:xfrm>
                <a:off x="2940" y="264"/>
                <a:ext cx="252" cy="1368"/>
                <a:chOff x="3024" y="732"/>
                <a:chExt cx="252" cy="1368"/>
              </a:xfrm>
            </p:grpSpPr>
            <p:grpSp>
              <p:nvGrpSpPr>
                <p:cNvPr id="142" name="Group 635">
                  <a:extLst>
                    <a:ext uri="{FF2B5EF4-FFF2-40B4-BE49-F238E27FC236}">
                      <a16:creationId xmlns:a16="http://schemas.microsoft.com/office/drawing/2014/main" id="{131B8AB9-3FDC-4868-9476-BDA2CCB90EF7}"/>
                    </a:ext>
                  </a:extLst>
                </p:cNvPr>
                <p:cNvGrpSpPr>
                  <a:grpSpLocks/>
                </p:cNvGrpSpPr>
                <p:nvPr/>
              </p:nvGrpSpPr>
              <p:grpSpPr bwMode="auto">
                <a:xfrm>
                  <a:off x="3024" y="732"/>
                  <a:ext cx="252" cy="1368"/>
                  <a:chOff x="3168" y="1008"/>
                  <a:chExt cx="484" cy="2448"/>
                </a:xfrm>
              </p:grpSpPr>
              <p:grpSp>
                <p:nvGrpSpPr>
                  <p:cNvPr id="144" name="Group 636">
                    <a:extLst>
                      <a:ext uri="{FF2B5EF4-FFF2-40B4-BE49-F238E27FC236}">
                        <a16:creationId xmlns:a16="http://schemas.microsoft.com/office/drawing/2014/main" id="{26E7BE41-1F5B-43C0-98AE-F9A47C592A45}"/>
                      </a:ext>
                    </a:extLst>
                  </p:cNvPr>
                  <p:cNvGrpSpPr>
                    <a:grpSpLocks/>
                  </p:cNvGrpSpPr>
                  <p:nvPr/>
                </p:nvGrpSpPr>
                <p:grpSpPr bwMode="auto">
                  <a:xfrm>
                    <a:off x="3168" y="1008"/>
                    <a:ext cx="484" cy="2448"/>
                    <a:chOff x="2256" y="864"/>
                    <a:chExt cx="532" cy="2448"/>
                  </a:xfrm>
                </p:grpSpPr>
                <p:sp>
                  <p:nvSpPr>
                    <p:cNvPr id="147" name="Freeform 637">
                      <a:extLst>
                        <a:ext uri="{FF2B5EF4-FFF2-40B4-BE49-F238E27FC236}">
                          <a16:creationId xmlns:a16="http://schemas.microsoft.com/office/drawing/2014/main" id="{6520EEF8-98D8-4567-BA5E-F6EE12A2ED23}"/>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48" name="Freeform 638">
                      <a:extLst>
                        <a:ext uri="{FF2B5EF4-FFF2-40B4-BE49-F238E27FC236}">
                          <a16:creationId xmlns:a16="http://schemas.microsoft.com/office/drawing/2014/main" id="{37DEBED0-50FF-4407-90B7-6E7EA89DAB89}"/>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45" name="Freeform 639">
                    <a:extLst>
                      <a:ext uri="{FF2B5EF4-FFF2-40B4-BE49-F238E27FC236}">
                        <a16:creationId xmlns:a16="http://schemas.microsoft.com/office/drawing/2014/main" id="{EF435472-653C-43B7-9A02-EBFCE6F0D24D}"/>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46" name="Freeform 640">
                    <a:extLst>
                      <a:ext uri="{FF2B5EF4-FFF2-40B4-BE49-F238E27FC236}">
                        <a16:creationId xmlns:a16="http://schemas.microsoft.com/office/drawing/2014/main" id="{D10D027C-3020-4345-AC46-B7F4BA2AE621}"/>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43" name="Line 641">
                  <a:extLst>
                    <a:ext uri="{FF2B5EF4-FFF2-40B4-BE49-F238E27FC236}">
                      <a16:creationId xmlns:a16="http://schemas.microsoft.com/office/drawing/2014/main" id="{9B0F0F5C-81B9-4562-BB17-B45427A83E2C}"/>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40" name="AutoShape 642">
                <a:extLst>
                  <a:ext uri="{FF2B5EF4-FFF2-40B4-BE49-F238E27FC236}">
                    <a16:creationId xmlns:a16="http://schemas.microsoft.com/office/drawing/2014/main" id="{B7C0C3E5-0E1C-473F-A0A9-63AE8E90D66D}"/>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41" name="Line 643">
                <a:extLst>
                  <a:ext uri="{FF2B5EF4-FFF2-40B4-BE49-F238E27FC236}">
                    <a16:creationId xmlns:a16="http://schemas.microsoft.com/office/drawing/2014/main" id="{5EF5497F-5193-4892-8932-A450B816674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aphicFrame>
        <p:nvGraphicFramePr>
          <p:cNvPr id="149" name="Object 644">
            <a:extLst>
              <a:ext uri="{FF2B5EF4-FFF2-40B4-BE49-F238E27FC236}">
                <a16:creationId xmlns:a16="http://schemas.microsoft.com/office/drawing/2014/main" id="{BA42971E-D62D-4E80-8F0A-798411B4F230}"/>
              </a:ext>
            </a:extLst>
          </p:cNvPr>
          <p:cNvGraphicFramePr>
            <a:graphicFrameLocks noChangeAspect="1"/>
          </p:cNvGraphicFramePr>
          <p:nvPr>
            <p:extLst>
              <p:ext uri="{D42A27DB-BD31-4B8C-83A1-F6EECF244321}">
                <p14:modId xmlns:p14="http://schemas.microsoft.com/office/powerpoint/2010/main" val="3221484557"/>
              </p:ext>
            </p:extLst>
          </p:nvPr>
        </p:nvGraphicFramePr>
        <p:xfrm>
          <a:off x="4111876" y="1009650"/>
          <a:ext cx="766762" cy="688975"/>
        </p:xfrm>
        <a:graphic>
          <a:graphicData uri="http://schemas.openxmlformats.org/presentationml/2006/ole">
            <mc:AlternateContent xmlns:mc="http://schemas.openxmlformats.org/markup-compatibility/2006">
              <mc:Choice xmlns:v="urn:schemas-microsoft-com:vml" Requires="v">
                <p:oleObj spid="_x0000_s53291" name="Designer Zeichnung" r:id="rId7" imgW="11415240" imgH="11625480" progId="Designer.Drawing.7">
                  <p:embed/>
                </p:oleObj>
              </mc:Choice>
              <mc:Fallback>
                <p:oleObj name="Designer Zeichnung" r:id="rId7" imgW="11415240" imgH="11625480" progId="Designer.Drawing.7">
                  <p:embed/>
                  <p:pic>
                    <p:nvPicPr>
                      <p:cNvPr id="149" name="Object 644">
                        <a:extLst>
                          <a:ext uri="{FF2B5EF4-FFF2-40B4-BE49-F238E27FC236}">
                            <a16:creationId xmlns:a16="http://schemas.microsoft.com/office/drawing/2014/main" id="{BA42971E-D62D-4E80-8F0A-798411B4F23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11876" y="1009650"/>
                        <a:ext cx="766762" cy="688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53" name="Line 651">
            <a:extLst>
              <a:ext uri="{FF2B5EF4-FFF2-40B4-BE49-F238E27FC236}">
                <a16:creationId xmlns:a16="http://schemas.microsoft.com/office/drawing/2014/main" id="{362C1104-BFDE-4A12-BB48-03DA1694A897}"/>
              </a:ext>
            </a:extLst>
          </p:cNvPr>
          <p:cNvSpPr>
            <a:spLocks noChangeShapeType="1"/>
          </p:cNvSpPr>
          <p:nvPr/>
        </p:nvSpPr>
        <p:spPr bwMode="auto">
          <a:xfrm>
            <a:off x="5180263" y="4060825"/>
            <a:ext cx="1322388"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grpSp>
        <p:nvGrpSpPr>
          <p:cNvPr id="154" name="Group 652">
            <a:extLst>
              <a:ext uri="{FF2B5EF4-FFF2-40B4-BE49-F238E27FC236}">
                <a16:creationId xmlns:a16="http://schemas.microsoft.com/office/drawing/2014/main" id="{AB0E7FC4-3933-4C84-93E7-C4107841786D}"/>
              </a:ext>
            </a:extLst>
          </p:cNvPr>
          <p:cNvGrpSpPr>
            <a:grpSpLocks/>
          </p:cNvGrpSpPr>
          <p:nvPr/>
        </p:nvGrpSpPr>
        <p:grpSpPr bwMode="auto">
          <a:xfrm rot="5400000" flipV="1">
            <a:off x="6182770" y="3782219"/>
            <a:ext cx="311150" cy="490537"/>
            <a:chOff x="2820" y="264"/>
            <a:chExt cx="420" cy="1452"/>
          </a:xfrm>
        </p:grpSpPr>
        <p:sp>
          <p:nvSpPr>
            <p:cNvPr id="155" name="Line 653">
              <a:extLst>
                <a:ext uri="{FF2B5EF4-FFF2-40B4-BE49-F238E27FC236}">
                  <a16:creationId xmlns:a16="http://schemas.microsoft.com/office/drawing/2014/main" id="{ED1DFD46-ECB5-47C7-9DE3-81FEE365FB50}"/>
                </a:ext>
              </a:extLst>
            </p:cNvPr>
            <p:cNvSpPr>
              <a:spLocks noChangeShapeType="1"/>
            </p:cNvSpPr>
            <p:nvPr/>
          </p:nvSpPr>
          <p:spPr bwMode="auto">
            <a:xfrm>
              <a:off x="2820"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nvGrpSpPr>
            <p:cNvPr id="156" name="Group 654">
              <a:extLst>
                <a:ext uri="{FF2B5EF4-FFF2-40B4-BE49-F238E27FC236}">
                  <a16:creationId xmlns:a16="http://schemas.microsoft.com/office/drawing/2014/main" id="{B95D7B7E-033F-4F0B-80C5-CE06BFCA4FEA}"/>
                </a:ext>
              </a:extLst>
            </p:cNvPr>
            <p:cNvGrpSpPr>
              <a:grpSpLocks/>
            </p:cNvGrpSpPr>
            <p:nvPr/>
          </p:nvGrpSpPr>
          <p:grpSpPr bwMode="auto">
            <a:xfrm>
              <a:off x="2940" y="264"/>
              <a:ext cx="300" cy="1452"/>
              <a:chOff x="2940" y="264"/>
              <a:chExt cx="300" cy="1452"/>
            </a:xfrm>
          </p:grpSpPr>
          <p:grpSp>
            <p:nvGrpSpPr>
              <p:cNvPr id="157" name="Group 655">
                <a:extLst>
                  <a:ext uri="{FF2B5EF4-FFF2-40B4-BE49-F238E27FC236}">
                    <a16:creationId xmlns:a16="http://schemas.microsoft.com/office/drawing/2014/main" id="{175553D0-23CF-4EB0-9C7E-0650B277E6DC}"/>
                  </a:ext>
                </a:extLst>
              </p:cNvPr>
              <p:cNvGrpSpPr>
                <a:grpSpLocks/>
              </p:cNvGrpSpPr>
              <p:nvPr/>
            </p:nvGrpSpPr>
            <p:grpSpPr bwMode="auto">
              <a:xfrm>
                <a:off x="2940" y="264"/>
                <a:ext cx="252" cy="1368"/>
                <a:chOff x="3024" y="732"/>
                <a:chExt cx="252" cy="1368"/>
              </a:xfrm>
            </p:grpSpPr>
            <p:grpSp>
              <p:nvGrpSpPr>
                <p:cNvPr id="160" name="Group 656">
                  <a:extLst>
                    <a:ext uri="{FF2B5EF4-FFF2-40B4-BE49-F238E27FC236}">
                      <a16:creationId xmlns:a16="http://schemas.microsoft.com/office/drawing/2014/main" id="{790F3DB0-392C-45DF-BFA0-BFE862FDF2D2}"/>
                    </a:ext>
                  </a:extLst>
                </p:cNvPr>
                <p:cNvGrpSpPr>
                  <a:grpSpLocks/>
                </p:cNvGrpSpPr>
                <p:nvPr/>
              </p:nvGrpSpPr>
              <p:grpSpPr bwMode="auto">
                <a:xfrm>
                  <a:off x="3024" y="732"/>
                  <a:ext cx="252" cy="1368"/>
                  <a:chOff x="3168" y="1008"/>
                  <a:chExt cx="484" cy="2448"/>
                </a:xfrm>
              </p:grpSpPr>
              <p:grpSp>
                <p:nvGrpSpPr>
                  <p:cNvPr id="162" name="Group 657">
                    <a:extLst>
                      <a:ext uri="{FF2B5EF4-FFF2-40B4-BE49-F238E27FC236}">
                        <a16:creationId xmlns:a16="http://schemas.microsoft.com/office/drawing/2014/main" id="{4A4B98E4-7F51-4CA5-83F3-9718FAE3397C}"/>
                      </a:ext>
                    </a:extLst>
                  </p:cNvPr>
                  <p:cNvGrpSpPr>
                    <a:grpSpLocks/>
                  </p:cNvGrpSpPr>
                  <p:nvPr/>
                </p:nvGrpSpPr>
                <p:grpSpPr bwMode="auto">
                  <a:xfrm>
                    <a:off x="3168" y="1008"/>
                    <a:ext cx="484" cy="2448"/>
                    <a:chOff x="2256" y="864"/>
                    <a:chExt cx="532" cy="2448"/>
                  </a:xfrm>
                </p:grpSpPr>
                <p:sp>
                  <p:nvSpPr>
                    <p:cNvPr id="165" name="Freeform 658">
                      <a:extLst>
                        <a:ext uri="{FF2B5EF4-FFF2-40B4-BE49-F238E27FC236}">
                          <a16:creationId xmlns:a16="http://schemas.microsoft.com/office/drawing/2014/main" id="{D40535C4-B2C5-437E-BAD5-87D2E5A9EE42}"/>
                        </a:ext>
                      </a:extLst>
                    </p:cNvPr>
                    <p:cNvSpPr>
                      <a:spLocks/>
                    </p:cNvSpPr>
                    <p:nvPr/>
                  </p:nvSpPr>
                  <p:spPr bwMode="auto">
                    <a:xfrm rot="5389413">
                      <a:off x="1298" y="1822"/>
                      <a:ext cx="2448" cy="532"/>
                    </a:xfrm>
                    <a:custGeom>
                      <a:avLst/>
                      <a:gdLst>
                        <a:gd name="T0" fmla="*/ 944 w 1153"/>
                        <a:gd name="T1" fmla="*/ 72 h 204"/>
                        <a:gd name="T2" fmla="*/ 1025 w 1153"/>
                        <a:gd name="T3" fmla="*/ 79 h 204"/>
                        <a:gd name="T4" fmla="*/ 1093 w 1153"/>
                        <a:gd name="T5" fmla="*/ 86 h 204"/>
                        <a:gd name="T6" fmla="*/ 1140 w 1153"/>
                        <a:gd name="T7" fmla="*/ 94 h 204"/>
                        <a:gd name="T8" fmla="*/ 1153 w 1153"/>
                        <a:gd name="T9" fmla="*/ 97 h 204"/>
                        <a:gd name="T10" fmla="*/ 1153 w 1153"/>
                        <a:gd name="T11" fmla="*/ 99 h 204"/>
                        <a:gd name="T12" fmla="*/ 1153 w 1153"/>
                        <a:gd name="T13" fmla="*/ 134 h 204"/>
                        <a:gd name="T14" fmla="*/ 1152 w 1153"/>
                        <a:gd name="T15" fmla="*/ 138 h 204"/>
                        <a:gd name="T16" fmla="*/ 1147 w 1153"/>
                        <a:gd name="T17" fmla="*/ 140 h 204"/>
                        <a:gd name="T18" fmla="*/ 1146 w 1153"/>
                        <a:gd name="T19" fmla="*/ 143 h 204"/>
                        <a:gd name="T20" fmla="*/ 1142 w 1153"/>
                        <a:gd name="T21" fmla="*/ 163 h 204"/>
                        <a:gd name="T22" fmla="*/ 1132 w 1153"/>
                        <a:gd name="T23" fmla="*/ 185 h 204"/>
                        <a:gd name="T24" fmla="*/ 1123 w 1153"/>
                        <a:gd name="T25" fmla="*/ 195 h 204"/>
                        <a:gd name="T26" fmla="*/ 1112 w 1153"/>
                        <a:gd name="T27" fmla="*/ 198 h 204"/>
                        <a:gd name="T28" fmla="*/ 1016 w 1153"/>
                        <a:gd name="T29" fmla="*/ 203 h 204"/>
                        <a:gd name="T30" fmla="*/ 931 w 1153"/>
                        <a:gd name="T31" fmla="*/ 204 h 204"/>
                        <a:gd name="T32" fmla="*/ 812 w 1153"/>
                        <a:gd name="T33" fmla="*/ 200 h 204"/>
                        <a:gd name="T34" fmla="*/ 616 w 1153"/>
                        <a:gd name="T35" fmla="*/ 188 h 204"/>
                        <a:gd name="T36" fmla="*/ 179 w 1153"/>
                        <a:gd name="T37" fmla="*/ 174 h 204"/>
                        <a:gd name="T38" fmla="*/ 133 w 1153"/>
                        <a:gd name="T39" fmla="*/ 180 h 204"/>
                        <a:gd name="T40" fmla="*/ 15 w 1153"/>
                        <a:gd name="T41" fmla="*/ 181 h 204"/>
                        <a:gd name="T42" fmla="*/ 8 w 1153"/>
                        <a:gd name="T43" fmla="*/ 180 h 204"/>
                        <a:gd name="T44" fmla="*/ 4 w 1153"/>
                        <a:gd name="T45" fmla="*/ 175 h 204"/>
                        <a:gd name="T46" fmla="*/ 0 w 1153"/>
                        <a:gd name="T47" fmla="*/ 163 h 204"/>
                        <a:gd name="T48" fmla="*/ 14 w 1153"/>
                        <a:gd name="T49" fmla="*/ 8 h 204"/>
                        <a:gd name="T50" fmla="*/ 18 w 1153"/>
                        <a:gd name="T51" fmla="*/ 2 h 204"/>
                        <a:gd name="T52" fmla="*/ 77 w 1153"/>
                        <a:gd name="T53" fmla="*/ 2 h 204"/>
                        <a:gd name="T54" fmla="*/ 101 w 1153"/>
                        <a:gd name="T55" fmla="*/ 8 h 204"/>
                        <a:gd name="T56" fmla="*/ 124 w 1153"/>
                        <a:gd name="T57" fmla="*/ 19 h 204"/>
                        <a:gd name="T58" fmla="*/ 217 w 1153"/>
                        <a:gd name="T59" fmla="*/ 76 h 204"/>
                        <a:gd name="T60" fmla="*/ 232 w 1153"/>
                        <a:gd name="T61" fmla="*/ 80 h 204"/>
                        <a:gd name="T62" fmla="*/ 256 w 1153"/>
                        <a:gd name="T63" fmla="*/ 84 h 204"/>
                        <a:gd name="T64" fmla="*/ 657 w 1153"/>
                        <a:gd name="T65" fmla="*/ 56 h 204"/>
                        <a:gd name="T66" fmla="*/ 682 w 1153"/>
                        <a:gd name="T67" fmla="*/ 83 h 204"/>
                        <a:gd name="T68" fmla="*/ 817 w 1153"/>
                        <a:gd name="T69" fmla="*/ 97 h 204"/>
                        <a:gd name="T70" fmla="*/ 846 w 1153"/>
                        <a:gd name="T71" fmla="*/ 96 h 204"/>
                        <a:gd name="T72" fmla="*/ 873 w 1153"/>
                        <a:gd name="T73" fmla="*/ 89 h 204"/>
                        <a:gd name="T74" fmla="*/ 896 w 1153"/>
                        <a:gd name="T75" fmla="*/ 7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3" h="204">
                          <a:moveTo>
                            <a:pt x="904" y="69"/>
                          </a:moveTo>
                          <a:lnTo>
                            <a:pt x="944" y="72"/>
                          </a:lnTo>
                          <a:lnTo>
                            <a:pt x="985" y="74"/>
                          </a:lnTo>
                          <a:lnTo>
                            <a:pt x="1025" y="79"/>
                          </a:lnTo>
                          <a:lnTo>
                            <a:pt x="1061" y="83"/>
                          </a:lnTo>
                          <a:lnTo>
                            <a:pt x="1093" y="86"/>
                          </a:lnTo>
                          <a:lnTo>
                            <a:pt x="1122" y="90"/>
                          </a:lnTo>
                          <a:lnTo>
                            <a:pt x="1140" y="94"/>
                          </a:lnTo>
                          <a:lnTo>
                            <a:pt x="1152" y="97"/>
                          </a:lnTo>
                          <a:lnTo>
                            <a:pt x="1153" y="97"/>
                          </a:lnTo>
                          <a:lnTo>
                            <a:pt x="1153" y="99"/>
                          </a:lnTo>
                          <a:lnTo>
                            <a:pt x="1153" y="99"/>
                          </a:lnTo>
                          <a:lnTo>
                            <a:pt x="1153" y="100"/>
                          </a:lnTo>
                          <a:lnTo>
                            <a:pt x="1153" y="134"/>
                          </a:lnTo>
                          <a:lnTo>
                            <a:pt x="1152" y="136"/>
                          </a:lnTo>
                          <a:lnTo>
                            <a:pt x="1152" y="138"/>
                          </a:lnTo>
                          <a:lnTo>
                            <a:pt x="1149" y="140"/>
                          </a:lnTo>
                          <a:lnTo>
                            <a:pt x="1147" y="140"/>
                          </a:lnTo>
                          <a:lnTo>
                            <a:pt x="1146" y="141"/>
                          </a:lnTo>
                          <a:lnTo>
                            <a:pt x="1146" y="143"/>
                          </a:lnTo>
                          <a:lnTo>
                            <a:pt x="1146" y="151"/>
                          </a:lnTo>
                          <a:lnTo>
                            <a:pt x="1142" y="163"/>
                          </a:lnTo>
                          <a:lnTo>
                            <a:pt x="1137" y="175"/>
                          </a:lnTo>
                          <a:lnTo>
                            <a:pt x="1132" y="185"/>
                          </a:lnTo>
                          <a:lnTo>
                            <a:pt x="1127" y="191"/>
                          </a:lnTo>
                          <a:lnTo>
                            <a:pt x="1123" y="195"/>
                          </a:lnTo>
                          <a:lnTo>
                            <a:pt x="1117" y="198"/>
                          </a:lnTo>
                          <a:lnTo>
                            <a:pt x="1112" y="198"/>
                          </a:lnTo>
                          <a:lnTo>
                            <a:pt x="1061" y="201"/>
                          </a:lnTo>
                          <a:lnTo>
                            <a:pt x="1016" y="203"/>
                          </a:lnTo>
                          <a:lnTo>
                            <a:pt x="975" y="204"/>
                          </a:lnTo>
                          <a:lnTo>
                            <a:pt x="931" y="204"/>
                          </a:lnTo>
                          <a:lnTo>
                            <a:pt x="879" y="203"/>
                          </a:lnTo>
                          <a:lnTo>
                            <a:pt x="812" y="200"/>
                          </a:lnTo>
                          <a:lnTo>
                            <a:pt x="726" y="194"/>
                          </a:lnTo>
                          <a:lnTo>
                            <a:pt x="616" y="188"/>
                          </a:lnTo>
                          <a:lnTo>
                            <a:pt x="205" y="173"/>
                          </a:lnTo>
                          <a:lnTo>
                            <a:pt x="179" y="174"/>
                          </a:lnTo>
                          <a:lnTo>
                            <a:pt x="156" y="177"/>
                          </a:lnTo>
                          <a:lnTo>
                            <a:pt x="133" y="180"/>
                          </a:lnTo>
                          <a:lnTo>
                            <a:pt x="115" y="181"/>
                          </a:lnTo>
                          <a:lnTo>
                            <a:pt x="15" y="181"/>
                          </a:lnTo>
                          <a:lnTo>
                            <a:pt x="13" y="180"/>
                          </a:lnTo>
                          <a:lnTo>
                            <a:pt x="8" y="180"/>
                          </a:lnTo>
                          <a:lnTo>
                            <a:pt x="6" y="178"/>
                          </a:lnTo>
                          <a:lnTo>
                            <a:pt x="4" y="175"/>
                          </a:lnTo>
                          <a:lnTo>
                            <a:pt x="1" y="170"/>
                          </a:lnTo>
                          <a:lnTo>
                            <a:pt x="0" y="163"/>
                          </a:lnTo>
                          <a:lnTo>
                            <a:pt x="13" y="12"/>
                          </a:lnTo>
                          <a:lnTo>
                            <a:pt x="14" y="8"/>
                          </a:lnTo>
                          <a:lnTo>
                            <a:pt x="15" y="3"/>
                          </a:lnTo>
                          <a:lnTo>
                            <a:pt x="18" y="2"/>
                          </a:lnTo>
                          <a:lnTo>
                            <a:pt x="23" y="0"/>
                          </a:lnTo>
                          <a:lnTo>
                            <a:pt x="77" y="2"/>
                          </a:lnTo>
                          <a:lnTo>
                            <a:pt x="89" y="3"/>
                          </a:lnTo>
                          <a:lnTo>
                            <a:pt x="101" y="8"/>
                          </a:lnTo>
                          <a:lnTo>
                            <a:pt x="112" y="12"/>
                          </a:lnTo>
                          <a:lnTo>
                            <a:pt x="124" y="19"/>
                          </a:lnTo>
                          <a:lnTo>
                            <a:pt x="210" y="72"/>
                          </a:lnTo>
                          <a:lnTo>
                            <a:pt x="217" y="76"/>
                          </a:lnTo>
                          <a:lnTo>
                            <a:pt x="224" y="79"/>
                          </a:lnTo>
                          <a:lnTo>
                            <a:pt x="232" y="80"/>
                          </a:lnTo>
                          <a:lnTo>
                            <a:pt x="239" y="83"/>
                          </a:lnTo>
                          <a:lnTo>
                            <a:pt x="256" y="84"/>
                          </a:lnTo>
                          <a:lnTo>
                            <a:pt x="273" y="83"/>
                          </a:lnTo>
                          <a:lnTo>
                            <a:pt x="657" y="56"/>
                          </a:lnTo>
                          <a:lnTo>
                            <a:pt x="660" y="62"/>
                          </a:lnTo>
                          <a:lnTo>
                            <a:pt x="682" y="83"/>
                          </a:lnTo>
                          <a:lnTo>
                            <a:pt x="803" y="97"/>
                          </a:lnTo>
                          <a:lnTo>
                            <a:pt x="817" y="97"/>
                          </a:lnTo>
                          <a:lnTo>
                            <a:pt x="832" y="97"/>
                          </a:lnTo>
                          <a:lnTo>
                            <a:pt x="846" y="96"/>
                          </a:lnTo>
                          <a:lnTo>
                            <a:pt x="860" y="93"/>
                          </a:lnTo>
                          <a:lnTo>
                            <a:pt x="873" y="89"/>
                          </a:lnTo>
                          <a:lnTo>
                            <a:pt x="884" y="83"/>
                          </a:lnTo>
                          <a:lnTo>
                            <a:pt x="896" y="77"/>
                          </a:lnTo>
                          <a:lnTo>
                            <a:pt x="904" y="69"/>
                          </a:lnTo>
                          <a:close/>
                        </a:path>
                      </a:pathLst>
                    </a:custGeom>
                    <a:solidFill>
                      <a:srgbClr val="FFFF66"/>
                    </a:solidFill>
                    <a:ln w="9525">
                      <a:solidFill>
                        <a:schemeClr val="tx1"/>
                      </a:solidFill>
                      <a:round/>
                      <a:headEnd/>
                      <a:tailEnd/>
                    </a:ln>
                  </p:spPr>
                  <p:txBody>
                    <a:bodyPr/>
                    <a:lstStyle/>
                    <a:p>
                      <a:endParaRPr lang="de-DE"/>
                    </a:p>
                  </p:txBody>
                </p:sp>
                <p:sp>
                  <p:nvSpPr>
                    <p:cNvPr id="166" name="Freeform 659">
                      <a:extLst>
                        <a:ext uri="{FF2B5EF4-FFF2-40B4-BE49-F238E27FC236}">
                          <a16:creationId xmlns:a16="http://schemas.microsoft.com/office/drawing/2014/main" id="{F0FAB415-02A0-4126-B172-CD681C95574C}"/>
                        </a:ext>
                      </a:extLst>
                    </p:cNvPr>
                    <p:cNvSpPr>
                      <a:spLocks/>
                    </p:cNvSpPr>
                    <p:nvPr/>
                  </p:nvSpPr>
                  <p:spPr bwMode="auto">
                    <a:xfrm rot="5389413">
                      <a:off x="2332" y="2426"/>
                      <a:ext cx="539" cy="173"/>
                    </a:xfrm>
                    <a:custGeom>
                      <a:avLst/>
                      <a:gdLst>
                        <a:gd name="T0" fmla="*/ 0 w 247"/>
                        <a:gd name="T1" fmla="*/ 19 h 69"/>
                        <a:gd name="T2" fmla="*/ 15 w 247"/>
                        <a:gd name="T3" fmla="*/ 50 h 69"/>
                        <a:gd name="T4" fmla="*/ 54 w 247"/>
                        <a:gd name="T5" fmla="*/ 55 h 69"/>
                        <a:gd name="T6" fmla="*/ 148 w 247"/>
                        <a:gd name="T7" fmla="*/ 69 h 69"/>
                        <a:gd name="T8" fmla="*/ 241 w 247"/>
                        <a:gd name="T9" fmla="*/ 56 h 69"/>
                        <a:gd name="T10" fmla="*/ 247 w 247"/>
                        <a:gd name="T11" fmla="*/ 32 h 69"/>
                        <a:gd name="T12" fmla="*/ 227 w 247"/>
                        <a:gd name="T13" fmla="*/ 25 h 69"/>
                        <a:gd name="T14" fmla="*/ 206 w 247"/>
                        <a:gd name="T15" fmla="*/ 18 h 69"/>
                        <a:gd name="T16" fmla="*/ 185 w 247"/>
                        <a:gd name="T17" fmla="*/ 12 h 69"/>
                        <a:gd name="T18" fmla="*/ 165 w 247"/>
                        <a:gd name="T19" fmla="*/ 6 h 69"/>
                        <a:gd name="T20" fmla="*/ 148 w 247"/>
                        <a:gd name="T21" fmla="*/ 2 h 69"/>
                        <a:gd name="T22" fmla="*/ 131 w 247"/>
                        <a:gd name="T23" fmla="*/ 0 h 69"/>
                        <a:gd name="T24" fmla="*/ 111 w 247"/>
                        <a:gd name="T25" fmla="*/ 2 h 69"/>
                        <a:gd name="T26" fmla="*/ 89 w 247"/>
                        <a:gd name="T27" fmla="*/ 5 h 69"/>
                        <a:gd name="T28" fmla="*/ 0 w 247"/>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69">
                          <a:moveTo>
                            <a:pt x="0" y="19"/>
                          </a:moveTo>
                          <a:lnTo>
                            <a:pt x="15" y="50"/>
                          </a:lnTo>
                          <a:lnTo>
                            <a:pt x="54" y="55"/>
                          </a:lnTo>
                          <a:lnTo>
                            <a:pt x="148" y="69"/>
                          </a:lnTo>
                          <a:lnTo>
                            <a:pt x="241" y="56"/>
                          </a:lnTo>
                          <a:lnTo>
                            <a:pt x="247" y="32"/>
                          </a:lnTo>
                          <a:lnTo>
                            <a:pt x="227" y="25"/>
                          </a:lnTo>
                          <a:lnTo>
                            <a:pt x="206" y="18"/>
                          </a:lnTo>
                          <a:lnTo>
                            <a:pt x="185" y="12"/>
                          </a:lnTo>
                          <a:lnTo>
                            <a:pt x="165" y="6"/>
                          </a:lnTo>
                          <a:lnTo>
                            <a:pt x="148" y="2"/>
                          </a:lnTo>
                          <a:lnTo>
                            <a:pt x="131" y="0"/>
                          </a:lnTo>
                          <a:lnTo>
                            <a:pt x="111" y="2"/>
                          </a:lnTo>
                          <a:lnTo>
                            <a:pt x="89" y="5"/>
                          </a:lnTo>
                          <a:lnTo>
                            <a:pt x="0" y="19"/>
                          </a:lnTo>
                          <a:close/>
                        </a:path>
                      </a:pathLst>
                    </a:custGeom>
                    <a:solidFill>
                      <a:schemeClr val="hlink"/>
                    </a:solidFill>
                    <a:ln w="9525">
                      <a:solidFill>
                        <a:schemeClr val="tx1"/>
                      </a:solidFill>
                      <a:round/>
                      <a:headEnd/>
                      <a:tailEnd/>
                    </a:ln>
                  </p:spPr>
                  <p:txBody>
                    <a:bodyPr/>
                    <a:lstStyle/>
                    <a:p>
                      <a:endParaRPr lang="de-DE"/>
                    </a:p>
                  </p:txBody>
                </p:sp>
              </p:grpSp>
              <p:sp>
                <p:nvSpPr>
                  <p:cNvPr id="163" name="Freeform 660">
                    <a:extLst>
                      <a:ext uri="{FF2B5EF4-FFF2-40B4-BE49-F238E27FC236}">
                        <a16:creationId xmlns:a16="http://schemas.microsoft.com/office/drawing/2014/main" id="{20FBE286-35CE-43F5-A944-AFB6B2C845F4}"/>
                      </a:ext>
                    </a:extLst>
                  </p:cNvPr>
                  <p:cNvSpPr>
                    <a:spLocks/>
                  </p:cNvSpPr>
                  <p:nvPr/>
                </p:nvSpPr>
                <p:spPr bwMode="auto">
                  <a:xfrm rot="5353401">
                    <a:off x="2952" y="2567"/>
                    <a:ext cx="720" cy="96"/>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sp>
                <p:nvSpPr>
                  <p:cNvPr id="164" name="Freeform 661">
                    <a:extLst>
                      <a:ext uri="{FF2B5EF4-FFF2-40B4-BE49-F238E27FC236}">
                        <a16:creationId xmlns:a16="http://schemas.microsoft.com/office/drawing/2014/main" id="{8DB45396-6058-4D5E-8B31-709FBAEEC0B8}"/>
                      </a:ext>
                    </a:extLst>
                  </p:cNvPr>
                  <p:cNvSpPr>
                    <a:spLocks/>
                  </p:cNvSpPr>
                  <p:nvPr/>
                </p:nvSpPr>
                <p:spPr bwMode="auto">
                  <a:xfrm rot="16173530" flipH="1">
                    <a:off x="3167" y="1271"/>
                    <a:ext cx="289" cy="47"/>
                  </a:xfrm>
                  <a:custGeom>
                    <a:avLst/>
                    <a:gdLst>
                      <a:gd name="T0" fmla="*/ 0 w 293"/>
                      <a:gd name="T1" fmla="*/ 17 h 33"/>
                      <a:gd name="T2" fmla="*/ 0 w 293"/>
                      <a:gd name="T3" fmla="*/ 16 h 33"/>
                      <a:gd name="T4" fmla="*/ 105 w 293"/>
                      <a:gd name="T5" fmla="*/ 4 h 33"/>
                      <a:gd name="T6" fmla="*/ 135 w 293"/>
                      <a:gd name="T7" fmla="*/ 2 h 33"/>
                      <a:gd name="T8" fmla="*/ 159 w 293"/>
                      <a:gd name="T9" fmla="*/ 2 h 33"/>
                      <a:gd name="T10" fmla="*/ 179 w 293"/>
                      <a:gd name="T11" fmla="*/ 0 h 33"/>
                      <a:gd name="T12" fmla="*/ 195 w 293"/>
                      <a:gd name="T13" fmla="*/ 0 h 33"/>
                      <a:gd name="T14" fmla="*/ 219 w 293"/>
                      <a:gd name="T15" fmla="*/ 2 h 33"/>
                      <a:gd name="T16" fmla="*/ 239 w 293"/>
                      <a:gd name="T17" fmla="*/ 3 h 33"/>
                      <a:gd name="T18" fmla="*/ 256 w 293"/>
                      <a:gd name="T19" fmla="*/ 4 h 33"/>
                      <a:gd name="T20" fmla="*/ 269 w 293"/>
                      <a:gd name="T21" fmla="*/ 7 h 33"/>
                      <a:gd name="T22" fmla="*/ 279 w 293"/>
                      <a:gd name="T23" fmla="*/ 9 h 33"/>
                      <a:gd name="T24" fmla="*/ 287 w 293"/>
                      <a:gd name="T25" fmla="*/ 12 h 33"/>
                      <a:gd name="T26" fmla="*/ 291 w 293"/>
                      <a:gd name="T27" fmla="*/ 14 h 33"/>
                      <a:gd name="T28" fmla="*/ 293 w 293"/>
                      <a:gd name="T29" fmla="*/ 17 h 33"/>
                      <a:gd name="T30" fmla="*/ 291 w 293"/>
                      <a:gd name="T31" fmla="*/ 19 h 33"/>
                      <a:gd name="T32" fmla="*/ 287 w 293"/>
                      <a:gd name="T33" fmla="*/ 22 h 33"/>
                      <a:gd name="T34" fmla="*/ 279 w 293"/>
                      <a:gd name="T35" fmla="*/ 24 h 33"/>
                      <a:gd name="T36" fmla="*/ 269 w 293"/>
                      <a:gd name="T37" fmla="*/ 27 h 33"/>
                      <a:gd name="T38" fmla="*/ 256 w 293"/>
                      <a:gd name="T39" fmla="*/ 29 h 33"/>
                      <a:gd name="T40" fmla="*/ 239 w 293"/>
                      <a:gd name="T41" fmla="*/ 30 h 33"/>
                      <a:gd name="T42" fmla="*/ 219 w 293"/>
                      <a:gd name="T43" fmla="*/ 32 h 33"/>
                      <a:gd name="T44" fmla="*/ 195 w 293"/>
                      <a:gd name="T45" fmla="*/ 33 h 33"/>
                      <a:gd name="T46" fmla="*/ 180 w 293"/>
                      <a:gd name="T47" fmla="*/ 33 h 33"/>
                      <a:gd name="T48" fmla="*/ 159 w 293"/>
                      <a:gd name="T49" fmla="*/ 33 h 33"/>
                      <a:gd name="T50" fmla="*/ 135 w 293"/>
                      <a:gd name="T51" fmla="*/ 32 h 33"/>
                      <a:gd name="T52" fmla="*/ 105 w 293"/>
                      <a:gd name="T53" fmla="*/ 29 h 33"/>
                      <a:gd name="T54" fmla="*/ 0 w 293"/>
                      <a:gd name="T55" fmla="*/ 17 h 33"/>
                      <a:gd name="T56" fmla="*/ 0 w 293"/>
                      <a:gd name="T5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33">
                        <a:moveTo>
                          <a:pt x="0" y="17"/>
                        </a:moveTo>
                        <a:lnTo>
                          <a:pt x="0" y="16"/>
                        </a:lnTo>
                        <a:lnTo>
                          <a:pt x="105" y="4"/>
                        </a:lnTo>
                        <a:lnTo>
                          <a:pt x="135" y="2"/>
                        </a:lnTo>
                        <a:lnTo>
                          <a:pt x="159" y="2"/>
                        </a:lnTo>
                        <a:lnTo>
                          <a:pt x="179" y="0"/>
                        </a:lnTo>
                        <a:lnTo>
                          <a:pt x="195" y="0"/>
                        </a:lnTo>
                        <a:lnTo>
                          <a:pt x="219" y="2"/>
                        </a:lnTo>
                        <a:lnTo>
                          <a:pt x="239" y="3"/>
                        </a:lnTo>
                        <a:lnTo>
                          <a:pt x="256" y="4"/>
                        </a:lnTo>
                        <a:lnTo>
                          <a:pt x="269" y="7"/>
                        </a:lnTo>
                        <a:lnTo>
                          <a:pt x="279" y="9"/>
                        </a:lnTo>
                        <a:lnTo>
                          <a:pt x="287" y="12"/>
                        </a:lnTo>
                        <a:lnTo>
                          <a:pt x="291" y="14"/>
                        </a:lnTo>
                        <a:lnTo>
                          <a:pt x="293" y="17"/>
                        </a:lnTo>
                        <a:lnTo>
                          <a:pt x="291" y="19"/>
                        </a:lnTo>
                        <a:lnTo>
                          <a:pt x="287" y="22"/>
                        </a:lnTo>
                        <a:lnTo>
                          <a:pt x="279" y="24"/>
                        </a:lnTo>
                        <a:lnTo>
                          <a:pt x="269" y="27"/>
                        </a:lnTo>
                        <a:lnTo>
                          <a:pt x="256" y="29"/>
                        </a:lnTo>
                        <a:lnTo>
                          <a:pt x="239" y="30"/>
                        </a:lnTo>
                        <a:lnTo>
                          <a:pt x="219" y="32"/>
                        </a:lnTo>
                        <a:lnTo>
                          <a:pt x="195" y="33"/>
                        </a:lnTo>
                        <a:lnTo>
                          <a:pt x="180" y="33"/>
                        </a:lnTo>
                        <a:lnTo>
                          <a:pt x="159" y="33"/>
                        </a:lnTo>
                        <a:lnTo>
                          <a:pt x="135" y="32"/>
                        </a:lnTo>
                        <a:lnTo>
                          <a:pt x="105" y="29"/>
                        </a:lnTo>
                        <a:lnTo>
                          <a:pt x="0" y="17"/>
                        </a:lnTo>
                        <a:lnTo>
                          <a:pt x="0" y="17"/>
                        </a:lnTo>
                        <a:close/>
                      </a:path>
                    </a:pathLst>
                  </a:custGeom>
                  <a:solidFill>
                    <a:srgbClr val="FFCC00"/>
                  </a:solidFill>
                  <a:ln w="1588">
                    <a:solidFill>
                      <a:schemeClr val="tx1"/>
                    </a:solidFill>
                    <a:prstDash val="solid"/>
                    <a:round/>
                    <a:headEnd/>
                    <a:tailEnd/>
                  </a:ln>
                </p:spPr>
                <p:txBody>
                  <a:bodyPr/>
                  <a:lstStyle/>
                  <a:p>
                    <a:endParaRPr lang="de-DE"/>
                  </a:p>
                </p:txBody>
              </p:sp>
            </p:grpSp>
            <p:sp>
              <p:nvSpPr>
                <p:cNvPr id="161" name="Line 662">
                  <a:extLst>
                    <a:ext uri="{FF2B5EF4-FFF2-40B4-BE49-F238E27FC236}">
                      <a16:creationId xmlns:a16="http://schemas.microsoft.com/office/drawing/2014/main" id="{F7A2D33A-6C11-4788-AEB7-18C602D124BA}"/>
                    </a:ext>
                  </a:extLst>
                </p:cNvPr>
                <p:cNvSpPr>
                  <a:spLocks noChangeShapeType="1"/>
                </p:cNvSpPr>
                <p:nvPr/>
              </p:nvSpPr>
              <p:spPr bwMode="auto">
                <a:xfrm>
                  <a:off x="3066" y="822"/>
                  <a:ext cx="21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158" name="AutoShape 663">
                <a:extLst>
                  <a:ext uri="{FF2B5EF4-FFF2-40B4-BE49-F238E27FC236}">
                    <a16:creationId xmlns:a16="http://schemas.microsoft.com/office/drawing/2014/main" id="{ED946413-579A-4EF2-A517-D317CFFD14C9}"/>
                  </a:ext>
                </a:extLst>
              </p:cNvPr>
              <p:cNvSpPr>
                <a:spLocks noChangeArrowheads="1"/>
              </p:cNvSpPr>
              <p:nvPr/>
            </p:nvSpPr>
            <p:spPr bwMode="auto">
              <a:xfrm flipV="1">
                <a:off x="2988" y="1620"/>
                <a:ext cx="72" cy="96"/>
              </a:xfrm>
              <a:prstGeom prst="triangle">
                <a:avLst>
                  <a:gd name="adj" fmla="val 50000"/>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59" name="Line 664">
                <a:extLst>
                  <a:ext uri="{FF2B5EF4-FFF2-40B4-BE49-F238E27FC236}">
                    <a16:creationId xmlns:a16="http://schemas.microsoft.com/office/drawing/2014/main" id="{9C642B0A-1F04-4339-80EC-D804A8724B2C}"/>
                  </a:ext>
                </a:extLst>
              </p:cNvPr>
              <p:cNvSpPr>
                <a:spLocks noChangeShapeType="1"/>
              </p:cNvSpPr>
              <p:nvPr/>
            </p:nvSpPr>
            <p:spPr bwMode="auto">
              <a:xfrm>
                <a:off x="3036" y="1620"/>
                <a:ext cx="20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grpSp>
      <p:grpSp>
        <p:nvGrpSpPr>
          <p:cNvPr id="167" name="Group 665">
            <a:extLst>
              <a:ext uri="{FF2B5EF4-FFF2-40B4-BE49-F238E27FC236}">
                <a16:creationId xmlns:a16="http://schemas.microsoft.com/office/drawing/2014/main" id="{364846C8-7F68-4AA4-BB2F-C496219E1BC6}"/>
              </a:ext>
            </a:extLst>
          </p:cNvPr>
          <p:cNvGrpSpPr>
            <a:grpSpLocks/>
          </p:cNvGrpSpPr>
          <p:nvPr/>
        </p:nvGrpSpPr>
        <p:grpSpPr bwMode="auto">
          <a:xfrm rot="2071432" flipH="1">
            <a:off x="4126163" y="2425700"/>
            <a:ext cx="704850" cy="236538"/>
            <a:chOff x="4875" y="7237"/>
            <a:chExt cx="4230" cy="1883"/>
          </a:xfrm>
        </p:grpSpPr>
        <p:sp>
          <p:nvSpPr>
            <p:cNvPr id="168" name="Arc 666">
              <a:extLst>
                <a:ext uri="{FF2B5EF4-FFF2-40B4-BE49-F238E27FC236}">
                  <a16:creationId xmlns:a16="http://schemas.microsoft.com/office/drawing/2014/main" id="{B4238494-4D66-44C8-BFFF-63FEDA9CD583}"/>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69" name="AutoShape 667">
              <a:extLst>
                <a:ext uri="{FF2B5EF4-FFF2-40B4-BE49-F238E27FC236}">
                  <a16:creationId xmlns:a16="http://schemas.microsoft.com/office/drawing/2014/main" id="{2FAB6A4F-02C1-4EBF-A086-648BD61746B1}"/>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70" name="Group 668">
            <a:extLst>
              <a:ext uri="{FF2B5EF4-FFF2-40B4-BE49-F238E27FC236}">
                <a16:creationId xmlns:a16="http://schemas.microsoft.com/office/drawing/2014/main" id="{2DC87511-4713-4B09-ADB7-D7D886C84683}"/>
              </a:ext>
            </a:extLst>
          </p:cNvPr>
          <p:cNvGrpSpPr>
            <a:grpSpLocks/>
          </p:cNvGrpSpPr>
          <p:nvPr/>
        </p:nvGrpSpPr>
        <p:grpSpPr bwMode="auto">
          <a:xfrm rot="2071432" flipH="1">
            <a:off x="4126163" y="2616200"/>
            <a:ext cx="704850" cy="236538"/>
            <a:chOff x="4875" y="7237"/>
            <a:chExt cx="4230" cy="1883"/>
          </a:xfrm>
        </p:grpSpPr>
        <p:sp>
          <p:nvSpPr>
            <p:cNvPr id="171" name="Arc 669">
              <a:extLst>
                <a:ext uri="{FF2B5EF4-FFF2-40B4-BE49-F238E27FC236}">
                  <a16:creationId xmlns:a16="http://schemas.microsoft.com/office/drawing/2014/main" id="{DD88D088-B430-401B-ACB3-15550E97B1CB}"/>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2" name="AutoShape 670">
              <a:extLst>
                <a:ext uri="{FF2B5EF4-FFF2-40B4-BE49-F238E27FC236}">
                  <a16:creationId xmlns:a16="http://schemas.microsoft.com/office/drawing/2014/main" id="{D33B6B90-7E5B-477B-94AB-E3FF507272D8}"/>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sp>
        <p:nvSpPr>
          <p:cNvPr id="173" name="Text Box 671">
            <a:extLst>
              <a:ext uri="{FF2B5EF4-FFF2-40B4-BE49-F238E27FC236}">
                <a16:creationId xmlns:a16="http://schemas.microsoft.com/office/drawing/2014/main" id="{8EE185F3-7DC9-4C78-BCA4-221F2B8B4D1D}"/>
              </a:ext>
            </a:extLst>
          </p:cNvPr>
          <p:cNvSpPr txBox="1">
            <a:spLocks noChangeArrowheads="1"/>
          </p:cNvSpPr>
          <p:nvPr/>
        </p:nvSpPr>
        <p:spPr bwMode="auto">
          <a:xfrm>
            <a:off x="3689492" y="2473943"/>
            <a:ext cx="40621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1" hangingPunct="1">
              <a:lnSpc>
                <a:spcPct val="100000"/>
              </a:lnSpc>
              <a:spcBef>
                <a:spcPct val="50000"/>
              </a:spcBef>
            </a:pPr>
            <a:r>
              <a:rPr lang="de-DE" altLang="de-DE" sz="1600" b="1" dirty="0"/>
              <a:t>¼</a:t>
            </a:r>
          </a:p>
        </p:txBody>
      </p:sp>
      <p:sp>
        <p:nvSpPr>
          <p:cNvPr id="174" name="Text Box 672">
            <a:extLst>
              <a:ext uri="{FF2B5EF4-FFF2-40B4-BE49-F238E27FC236}">
                <a16:creationId xmlns:a16="http://schemas.microsoft.com/office/drawing/2014/main" id="{B2AF16C0-7331-4404-8615-508AAFC65195}"/>
              </a:ext>
            </a:extLst>
          </p:cNvPr>
          <p:cNvSpPr txBox="1">
            <a:spLocks noChangeArrowheads="1"/>
          </p:cNvSpPr>
          <p:nvPr/>
        </p:nvSpPr>
        <p:spPr bwMode="auto">
          <a:xfrm>
            <a:off x="3689492" y="2711767"/>
            <a:ext cx="40621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l" eaLnBrk="1" hangingPunct="1">
              <a:lnSpc>
                <a:spcPct val="100000"/>
              </a:lnSpc>
              <a:spcBef>
                <a:spcPct val="50000"/>
              </a:spcBef>
            </a:pPr>
            <a:r>
              <a:rPr lang="de-DE" altLang="de-DE" sz="1600" b="1" dirty="0"/>
              <a:t>¼</a:t>
            </a:r>
          </a:p>
        </p:txBody>
      </p:sp>
      <p:grpSp>
        <p:nvGrpSpPr>
          <p:cNvPr id="176" name="Group 615">
            <a:extLst>
              <a:ext uri="{FF2B5EF4-FFF2-40B4-BE49-F238E27FC236}">
                <a16:creationId xmlns:a16="http://schemas.microsoft.com/office/drawing/2014/main" id="{0BDA2FE9-95DA-4F2B-95B5-6FA349C34F35}"/>
              </a:ext>
            </a:extLst>
          </p:cNvPr>
          <p:cNvGrpSpPr>
            <a:grpSpLocks/>
          </p:cNvGrpSpPr>
          <p:nvPr/>
        </p:nvGrpSpPr>
        <p:grpSpPr bwMode="auto">
          <a:xfrm rot="3004587">
            <a:off x="3098170" y="3920418"/>
            <a:ext cx="704850" cy="236538"/>
            <a:chOff x="4875" y="7237"/>
            <a:chExt cx="4230" cy="1883"/>
          </a:xfrm>
        </p:grpSpPr>
        <p:sp>
          <p:nvSpPr>
            <p:cNvPr id="177" name="Arc 616">
              <a:extLst>
                <a:ext uri="{FF2B5EF4-FFF2-40B4-BE49-F238E27FC236}">
                  <a16:creationId xmlns:a16="http://schemas.microsoft.com/office/drawing/2014/main" id="{710B6965-3D45-4780-A996-5F43832A1DC5}"/>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78" name="AutoShape 617">
              <a:extLst>
                <a:ext uri="{FF2B5EF4-FFF2-40B4-BE49-F238E27FC236}">
                  <a16:creationId xmlns:a16="http://schemas.microsoft.com/office/drawing/2014/main" id="{8860D29C-0349-4C1A-8F53-529535CB25C6}"/>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79" name="Group 615">
            <a:extLst>
              <a:ext uri="{FF2B5EF4-FFF2-40B4-BE49-F238E27FC236}">
                <a16:creationId xmlns:a16="http://schemas.microsoft.com/office/drawing/2014/main" id="{182D24F9-DFC4-4E85-84E2-CA48BADE5CBE}"/>
              </a:ext>
            </a:extLst>
          </p:cNvPr>
          <p:cNvGrpSpPr>
            <a:grpSpLocks/>
          </p:cNvGrpSpPr>
          <p:nvPr/>
        </p:nvGrpSpPr>
        <p:grpSpPr bwMode="auto">
          <a:xfrm rot="3004587">
            <a:off x="5028948" y="3905678"/>
            <a:ext cx="704850" cy="236538"/>
            <a:chOff x="4875" y="7237"/>
            <a:chExt cx="4230" cy="1883"/>
          </a:xfrm>
        </p:grpSpPr>
        <p:sp>
          <p:nvSpPr>
            <p:cNvPr id="180" name="Arc 616">
              <a:extLst>
                <a:ext uri="{FF2B5EF4-FFF2-40B4-BE49-F238E27FC236}">
                  <a16:creationId xmlns:a16="http://schemas.microsoft.com/office/drawing/2014/main" id="{111F8C5C-43FE-4F0A-BE03-354DC2B8B1D2}"/>
                </a:ext>
              </a:extLst>
            </p:cNvPr>
            <p:cNvSpPr>
              <a:spLocks/>
            </p:cNvSpPr>
            <p:nvPr/>
          </p:nvSpPr>
          <p:spPr bwMode="auto">
            <a:xfrm>
              <a:off x="4875" y="7237"/>
              <a:ext cx="3990" cy="1343"/>
            </a:xfrm>
            <a:custGeom>
              <a:avLst/>
              <a:gdLst>
                <a:gd name="G0" fmla="+- 0 0 0"/>
                <a:gd name="G1" fmla="+- 14058 0 0"/>
                <a:gd name="G2" fmla="+- 21600 0 0"/>
                <a:gd name="T0" fmla="*/ 16400 w 21600"/>
                <a:gd name="T1" fmla="*/ 0 h 14058"/>
                <a:gd name="T2" fmla="*/ 21600 w 21600"/>
                <a:gd name="T3" fmla="*/ 14058 h 14058"/>
                <a:gd name="T4" fmla="*/ 0 w 21600"/>
                <a:gd name="T5" fmla="*/ 14058 h 14058"/>
              </a:gdLst>
              <a:ahLst/>
              <a:cxnLst>
                <a:cxn ang="0">
                  <a:pos x="T0" y="T1"/>
                </a:cxn>
                <a:cxn ang="0">
                  <a:pos x="T2" y="T3"/>
                </a:cxn>
                <a:cxn ang="0">
                  <a:pos x="T4" y="T5"/>
                </a:cxn>
              </a:cxnLst>
              <a:rect l="0" t="0" r="r" b="b"/>
              <a:pathLst>
                <a:path w="21600" h="14058" fill="none" extrusionOk="0">
                  <a:moveTo>
                    <a:pt x="16399" y="0"/>
                  </a:moveTo>
                  <a:cubicBezTo>
                    <a:pt x="19755" y="3915"/>
                    <a:pt x="21600" y="8901"/>
                    <a:pt x="21600" y="14058"/>
                  </a:cubicBezTo>
                </a:path>
                <a:path w="21600" h="14058" stroke="0" extrusionOk="0">
                  <a:moveTo>
                    <a:pt x="16399" y="0"/>
                  </a:moveTo>
                  <a:cubicBezTo>
                    <a:pt x="19755" y="3915"/>
                    <a:pt x="21600" y="8901"/>
                    <a:pt x="21600" y="14058"/>
                  </a:cubicBezTo>
                  <a:lnTo>
                    <a:pt x="0" y="14058"/>
                  </a:lnTo>
                  <a:close/>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181" name="AutoShape 617">
              <a:extLst>
                <a:ext uri="{FF2B5EF4-FFF2-40B4-BE49-F238E27FC236}">
                  <a16:creationId xmlns:a16="http://schemas.microsoft.com/office/drawing/2014/main" id="{CCD5B43D-7E79-49C5-9E51-BEB57B9EBBE3}"/>
                </a:ext>
              </a:extLst>
            </p:cNvPr>
            <p:cNvSpPr>
              <a:spLocks noChangeArrowheads="1"/>
            </p:cNvSpPr>
            <p:nvPr/>
          </p:nvSpPr>
          <p:spPr bwMode="auto">
            <a:xfrm rot="10800000" flipH="1">
              <a:off x="8580" y="8505"/>
              <a:ext cx="525" cy="615"/>
            </a:xfrm>
            <a:prstGeom prst="triangle">
              <a:avLst>
                <a:gd name="adj" fmla="val 50000"/>
              </a:avLst>
            </a:prstGeom>
            <a:solidFill>
              <a:srgbClr val="000000"/>
            </a:solidFill>
            <a:ln w="9525">
              <a:solidFill>
                <a:srgbClr val="000000"/>
              </a:solidFill>
              <a:miter lim="800000"/>
              <a:headEnd/>
              <a:tailEnd/>
            </a:ln>
          </p:spPr>
          <p:txBody>
            <a:bodyPr/>
            <a:lstStyle/>
            <a:p>
              <a:endParaRPr lang="de-DE"/>
            </a:p>
          </p:txBody>
        </p:sp>
      </p:grpSp>
      <p:grpSp>
        <p:nvGrpSpPr>
          <p:cNvPr id="183" name="Group 1141">
            <a:extLst>
              <a:ext uri="{FF2B5EF4-FFF2-40B4-BE49-F238E27FC236}">
                <a16:creationId xmlns:a16="http://schemas.microsoft.com/office/drawing/2014/main" id="{BAF883A5-28C9-4FDD-BB00-BF08E764CE4B}"/>
              </a:ext>
            </a:extLst>
          </p:cNvPr>
          <p:cNvGrpSpPr>
            <a:grpSpLocks/>
          </p:cNvGrpSpPr>
          <p:nvPr/>
        </p:nvGrpSpPr>
        <p:grpSpPr bwMode="auto">
          <a:xfrm rot="16200000" flipV="1">
            <a:off x="4624159" y="2457822"/>
            <a:ext cx="293690" cy="202567"/>
            <a:chOff x="4369" y="894"/>
            <a:chExt cx="230" cy="155"/>
          </a:xfrm>
        </p:grpSpPr>
        <p:sp>
          <p:nvSpPr>
            <p:cNvPr id="184" name="AutoShape 1142">
              <a:extLst>
                <a:ext uri="{FF2B5EF4-FFF2-40B4-BE49-F238E27FC236}">
                  <a16:creationId xmlns:a16="http://schemas.microsoft.com/office/drawing/2014/main" id="{11D2AADD-90AA-42DB-A664-8B1096CA2276}"/>
                </a:ext>
              </a:extLst>
            </p:cNvPr>
            <p:cNvSpPr>
              <a:spLocks noChangeArrowheads="1"/>
            </p:cNvSpPr>
            <p:nvPr/>
          </p:nvSpPr>
          <p:spPr bwMode="auto">
            <a:xfrm>
              <a:off x="4384" y="894"/>
              <a:ext cx="215" cy="155"/>
            </a:xfrm>
            <a:prstGeom prst="triangle">
              <a:avLst>
                <a:gd name="adj" fmla="val 50000"/>
              </a:avLst>
            </a:prstGeom>
            <a:solidFill>
              <a:schemeClr val="tx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85" name="Line 1143">
              <a:extLst>
                <a:ext uri="{FF2B5EF4-FFF2-40B4-BE49-F238E27FC236}">
                  <a16:creationId xmlns:a16="http://schemas.microsoft.com/office/drawing/2014/main" id="{3D723F0B-E00E-40A9-A5F3-4087C7C0402D}"/>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grpSp>
        <p:nvGrpSpPr>
          <p:cNvPr id="186" name="Group 1136">
            <a:extLst>
              <a:ext uri="{FF2B5EF4-FFF2-40B4-BE49-F238E27FC236}">
                <a16:creationId xmlns:a16="http://schemas.microsoft.com/office/drawing/2014/main" id="{D039FEEE-08A7-4D51-9B20-008EC5BFB389}"/>
              </a:ext>
            </a:extLst>
          </p:cNvPr>
          <p:cNvGrpSpPr>
            <a:grpSpLocks/>
          </p:cNvGrpSpPr>
          <p:nvPr/>
        </p:nvGrpSpPr>
        <p:grpSpPr bwMode="auto">
          <a:xfrm rot="16200000" flipV="1">
            <a:off x="5007991" y="2454070"/>
            <a:ext cx="291650" cy="236811"/>
            <a:chOff x="4369" y="894"/>
            <a:chExt cx="230" cy="155"/>
          </a:xfrm>
        </p:grpSpPr>
        <p:sp>
          <p:nvSpPr>
            <p:cNvPr id="187" name="AutoShape 1137">
              <a:extLst>
                <a:ext uri="{FF2B5EF4-FFF2-40B4-BE49-F238E27FC236}">
                  <a16:creationId xmlns:a16="http://schemas.microsoft.com/office/drawing/2014/main" id="{F1DAB0EF-18F4-4072-A352-7C07F93F8864}"/>
                </a:ext>
              </a:extLst>
            </p:cNvPr>
            <p:cNvSpPr>
              <a:spLocks noChangeArrowheads="1"/>
            </p:cNvSpPr>
            <p:nvPr/>
          </p:nvSpPr>
          <p:spPr bwMode="auto">
            <a:xfrm>
              <a:off x="4384" y="894"/>
              <a:ext cx="215" cy="155"/>
            </a:xfrm>
            <a:prstGeom prst="triangle">
              <a:avLst>
                <a:gd name="adj" fmla="val 50000"/>
              </a:avLst>
            </a:prstGeom>
            <a:solidFill>
              <a:schemeClr val="bg1"/>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79352" tIns="39676" rIns="79352" bIns="39676"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endParaRPr lang="en-AU" altLang="en-US" sz="1400" b="1"/>
            </a:p>
          </p:txBody>
        </p:sp>
        <p:sp>
          <p:nvSpPr>
            <p:cNvPr id="188" name="Line 1138">
              <a:extLst>
                <a:ext uri="{FF2B5EF4-FFF2-40B4-BE49-F238E27FC236}">
                  <a16:creationId xmlns:a16="http://schemas.microsoft.com/office/drawing/2014/main" id="{ECA440F1-67AF-427A-B61A-AF4DF0FD5E92}"/>
                </a:ext>
              </a:extLst>
            </p:cNvPr>
            <p:cNvSpPr>
              <a:spLocks noChangeShapeType="1"/>
            </p:cNvSpPr>
            <p:nvPr/>
          </p:nvSpPr>
          <p:spPr bwMode="auto">
            <a:xfrm>
              <a:off x="4369" y="902"/>
              <a:ext cx="12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p>
              <a:endParaRPr lang="de-DE"/>
            </a:p>
          </p:txBody>
        </p:sp>
      </p:grpSp>
      <p:sp>
        <p:nvSpPr>
          <p:cNvPr id="189" name="Text Box 1144">
            <a:extLst>
              <a:ext uri="{FF2B5EF4-FFF2-40B4-BE49-F238E27FC236}">
                <a16:creationId xmlns:a16="http://schemas.microsoft.com/office/drawing/2014/main" id="{8E180AE4-8904-4C02-9FED-15F8D6A75B1E}"/>
              </a:ext>
            </a:extLst>
          </p:cNvPr>
          <p:cNvSpPr txBox="1">
            <a:spLocks noChangeArrowheads="1"/>
          </p:cNvSpPr>
          <p:nvPr/>
        </p:nvSpPr>
        <p:spPr bwMode="auto">
          <a:xfrm rot="5400000" flipH="1">
            <a:off x="4711248" y="2508768"/>
            <a:ext cx="8926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en-US" sz="2000" dirty="0"/>
              <a:t>(    )</a:t>
            </a:r>
          </a:p>
        </p:txBody>
      </p:sp>
      <p:sp>
        <p:nvSpPr>
          <p:cNvPr id="150" name="Oval 86">
            <a:extLst>
              <a:ext uri="{FF2B5EF4-FFF2-40B4-BE49-F238E27FC236}">
                <a16:creationId xmlns:a16="http://schemas.microsoft.com/office/drawing/2014/main" id="{F1F643C2-1A73-49FF-ADEC-475D0A870F29}"/>
              </a:ext>
            </a:extLst>
          </p:cNvPr>
          <p:cNvSpPr>
            <a:spLocks noChangeArrowheads="1"/>
          </p:cNvSpPr>
          <p:nvPr/>
        </p:nvSpPr>
        <p:spPr bwMode="auto">
          <a:xfrm>
            <a:off x="3513898" y="3161260"/>
            <a:ext cx="900113" cy="865188"/>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51" name="Oval 87">
            <a:extLst>
              <a:ext uri="{FF2B5EF4-FFF2-40B4-BE49-F238E27FC236}">
                <a16:creationId xmlns:a16="http://schemas.microsoft.com/office/drawing/2014/main" id="{2BC8EC8B-327E-490D-8EEF-9628807BD586}"/>
              </a:ext>
            </a:extLst>
          </p:cNvPr>
          <p:cNvSpPr>
            <a:spLocks noChangeArrowheads="1"/>
          </p:cNvSpPr>
          <p:nvPr/>
        </p:nvSpPr>
        <p:spPr bwMode="auto">
          <a:xfrm flipH="1">
            <a:off x="4762946" y="3191231"/>
            <a:ext cx="900113" cy="865187"/>
          </a:xfrm>
          <a:prstGeom prst="ellipse">
            <a:avLst/>
          </a:prstGeom>
          <a:noFill/>
          <a:ln w="38100">
            <a:solidFill>
              <a:srgbClr val="FFFF00"/>
            </a:solidFill>
            <a:prstDash val="sys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152" name="Text Box 88">
            <a:extLst>
              <a:ext uri="{FF2B5EF4-FFF2-40B4-BE49-F238E27FC236}">
                <a16:creationId xmlns:a16="http://schemas.microsoft.com/office/drawing/2014/main" id="{EEBBE652-70C9-4091-9D15-4B440A9145A7}"/>
              </a:ext>
            </a:extLst>
          </p:cNvPr>
          <p:cNvSpPr txBox="1">
            <a:spLocks noChangeArrowheads="1"/>
          </p:cNvSpPr>
          <p:nvPr/>
        </p:nvSpPr>
        <p:spPr bwMode="auto">
          <a:xfrm>
            <a:off x="6597978" y="3114818"/>
            <a:ext cx="2032000" cy="338554"/>
          </a:xfrm>
          <a:prstGeom prst="rect">
            <a:avLst/>
          </a:prstGeom>
          <a:noFill/>
          <a:ln w="38100">
            <a:solidFill>
              <a:srgbClr val="FFFF00"/>
            </a:solidFill>
            <a:prstDash val="sysDot"/>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nSpc>
                <a:spcPct val="100000"/>
              </a:lnSpc>
              <a:spcBef>
                <a:spcPct val="50000"/>
              </a:spcBef>
            </a:pPr>
            <a:r>
              <a:rPr lang="de-DE" altLang="de-DE" sz="1600" b="1" dirty="0">
                <a:solidFill>
                  <a:srgbClr val="0000FF"/>
                </a:solidFill>
              </a:rPr>
              <a:t>All radii </a:t>
            </a:r>
            <a:r>
              <a:rPr lang="de-DE" altLang="de-DE" sz="1600" b="1" dirty="0" err="1">
                <a:solidFill>
                  <a:srgbClr val="0000FF"/>
                </a:solidFill>
              </a:rPr>
              <a:t>are</a:t>
            </a:r>
            <a:r>
              <a:rPr lang="de-DE" altLang="de-DE" sz="1600" b="1" dirty="0">
                <a:solidFill>
                  <a:srgbClr val="0000FF"/>
                </a:solidFill>
              </a:rPr>
              <a:t> </a:t>
            </a:r>
            <a:r>
              <a:rPr lang="de-DE" altLang="de-DE" sz="1600" b="1" dirty="0" err="1">
                <a:solidFill>
                  <a:srgbClr val="0000FF"/>
                </a:solidFill>
              </a:rPr>
              <a:t>equal</a:t>
            </a:r>
            <a:r>
              <a:rPr lang="de-DE" altLang="de-DE" sz="1600" b="1" dirty="0">
                <a:solidFill>
                  <a:srgbClr val="0000FF"/>
                </a:solidFill>
              </a:rPr>
              <a:t>.</a:t>
            </a:r>
          </a:p>
        </p:txBody>
      </p:sp>
      <p:sp>
        <p:nvSpPr>
          <p:cNvPr id="190" name="Text Box 89">
            <a:extLst>
              <a:ext uri="{FF2B5EF4-FFF2-40B4-BE49-F238E27FC236}">
                <a16:creationId xmlns:a16="http://schemas.microsoft.com/office/drawing/2014/main" id="{A657546D-AF30-4770-AE56-64E9D638A35E}"/>
              </a:ext>
            </a:extLst>
          </p:cNvPr>
          <p:cNvSpPr txBox="1">
            <a:spLocks noChangeArrowheads="1"/>
          </p:cNvSpPr>
          <p:nvPr/>
        </p:nvSpPr>
        <p:spPr bwMode="auto">
          <a:xfrm>
            <a:off x="4936322" y="1096115"/>
            <a:ext cx="1828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a:solidFill>
                  <a:srgbClr val="0000FF"/>
                </a:solidFill>
              </a:rPr>
              <a:t>Pivot on CG</a:t>
            </a:r>
            <a:r>
              <a:rPr lang="de-DE" altLang="de-DE" dirty="0">
                <a:solidFill>
                  <a:srgbClr val="0000FF"/>
                </a:solidFill>
              </a:rPr>
              <a:t> </a:t>
            </a:r>
            <a:endParaRPr lang="de-DE" altLang="de-DE" sz="1600" b="1" dirty="0">
              <a:solidFill>
                <a:srgbClr val="0000FF"/>
              </a:solidFill>
            </a:endParaRPr>
          </a:p>
        </p:txBody>
      </p:sp>
      <p:sp>
        <p:nvSpPr>
          <p:cNvPr id="191" name="Text Box 90">
            <a:extLst>
              <a:ext uri="{FF2B5EF4-FFF2-40B4-BE49-F238E27FC236}">
                <a16:creationId xmlns:a16="http://schemas.microsoft.com/office/drawing/2014/main" id="{8CFA4027-3757-45ED-B8A0-EA72EECAC758}"/>
              </a:ext>
            </a:extLst>
          </p:cNvPr>
          <p:cNvSpPr txBox="1">
            <a:spLocks noChangeArrowheads="1"/>
          </p:cNvSpPr>
          <p:nvPr/>
        </p:nvSpPr>
        <p:spPr bwMode="auto">
          <a:xfrm>
            <a:off x="621066" y="1611967"/>
            <a:ext cx="298450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a:solidFill>
                  <a:srgbClr val="0000FF"/>
                </a:solidFill>
              </a:rPr>
              <a:t>¼ </a:t>
            </a:r>
            <a:r>
              <a:rPr lang="de-DE" altLang="de-DE" sz="1600" b="1" dirty="0" err="1">
                <a:solidFill>
                  <a:srgbClr val="0000FF"/>
                </a:solidFill>
              </a:rPr>
              <a:t>rolls</a:t>
            </a:r>
            <a:r>
              <a:rPr lang="de-DE" altLang="de-DE" sz="1600" b="1" dirty="0">
                <a:solidFill>
                  <a:srgbClr val="0000FF"/>
                </a:solidFill>
              </a:rPr>
              <a:t> </a:t>
            </a:r>
            <a:r>
              <a:rPr lang="de-DE" altLang="de-DE" sz="1600" b="1" dirty="0" err="1">
                <a:solidFill>
                  <a:srgbClr val="0000FF"/>
                </a:solidFill>
              </a:rPr>
              <a:t>centered</a:t>
            </a:r>
            <a:r>
              <a:rPr lang="de-DE" altLang="de-DE" sz="1600" b="1" dirty="0">
                <a:solidFill>
                  <a:srgbClr val="0000FF"/>
                </a:solidFill>
              </a:rPr>
              <a:t>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192" name="Text Box 91">
            <a:extLst>
              <a:ext uri="{FF2B5EF4-FFF2-40B4-BE49-F238E27FC236}">
                <a16:creationId xmlns:a16="http://schemas.microsoft.com/office/drawing/2014/main" id="{7DF14706-F877-46A1-8875-8DB58E107713}"/>
              </a:ext>
            </a:extLst>
          </p:cNvPr>
          <p:cNvSpPr txBox="1">
            <a:spLocks noChangeArrowheads="1"/>
          </p:cNvSpPr>
          <p:nvPr/>
        </p:nvSpPr>
        <p:spPr bwMode="auto">
          <a:xfrm>
            <a:off x="5822335" y="1447656"/>
            <a:ext cx="26638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err="1">
                <a:solidFill>
                  <a:srgbClr val="0000FF"/>
                </a:solidFill>
              </a:rPr>
              <a:t>Two</a:t>
            </a:r>
            <a:r>
              <a:rPr lang="de-DE" altLang="de-DE" sz="1600" b="1" dirty="0">
                <a:solidFill>
                  <a:srgbClr val="0000FF"/>
                </a:solidFill>
              </a:rPr>
              <a:t> </a:t>
            </a:r>
            <a:r>
              <a:rPr lang="de-DE" altLang="de-DE" sz="1600" b="1" dirty="0" err="1">
                <a:solidFill>
                  <a:srgbClr val="0000FF"/>
                </a:solidFill>
              </a:rPr>
              <a:t>wing</a:t>
            </a:r>
            <a:r>
              <a:rPr lang="de-DE" altLang="de-DE" sz="1600" b="1" dirty="0">
                <a:solidFill>
                  <a:srgbClr val="0000FF"/>
                </a:solidFill>
              </a:rPr>
              <a:t> </a:t>
            </a:r>
            <a:r>
              <a:rPr lang="de-DE" altLang="de-DE" sz="1600" b="1" dirty="0" err="1">
                <a:solidFill>
                  <a:srgbClr val="0000FF"/>
                </a:solidFill>
              </a:rPr>
              <a:t>spans</a:t>
            </a:r>
            <a:r>
              <a:rPr lang="de-DE" altLang="de-DE" sz="1600" b="1" dirty="0">
                <a:solidFill>
                  <a:srgbClr val="0000FF"/>
                </a:solidFill>
              </a:rPr>
              <a:t> </a:t>
            </a:r>
            <a:r>
              <a:rPr lang="de-DE" altLang="de-DE" sz="1600" b="1" dirty="0" err="1">
                <a:solidFill>
                  <a:srgbClr val="0000FF"/>
                </a:solidFill>
              </a:rPr>
              <a:t>or</a:t>
            </a:r>
            <a:r>
              <a:rPr lang="de-DE" altLang="de-DE" sz="1600" b="1" dirty="0">
                <a:solidFill>
                  <a:srgbClr val="0000FF"/>
                </a:solidFill>
              </a:rPr>
              <a:t> </a:t>
            </a:r>
            <a:r>
              <a:rPr lang="de-DE" altLang="de-DE" sz="1600" b="1" dirty="0" err="1">
                <a:solidFill>
                  <a:srgbClr val="0000FF"/>
                </a:solidFill>
              </a:rPr>
              <a:t>more</a:t>
            </a:r>
            <a:r>
              <a:rPr lang="de-DE" altLang="de-DE" sz="1600" b="1" dirty="0">
                <a:solidFill>
                  <a:srgbClr val="0000FF"/>
                </a:solidFill>
              </a:rPr>
              <a:t> – </a:t>
            </a:r>
            <a:r>
              <a:rPr lang="de-DE" altLang="de-DE" sz="1600" b="1" dirty="0" err="1">
                <a:solidFill>
                  <a:srgbClr val="FF3300"/>
                </a:solidFill>
              </a:rPr>
              <a:t>zero</a:t>
            </a:r>
            <a:r>
              <a:rPr lang="de-DE" altLang="de-DE" sz="1600" b="1" dirty="0">
                <a:solidFill>
                  <a:srgbClr val="FF3300"/>
                </a:solidFill>
              </a:rPr>
              <a:t> </a:t>
            </a:r>
            <a:r>
              <a:rPr lang="de-DE" altLang="de-DE" sz="1600" b="1" dirty="0" err="1">
                <a:solidFill>
                  <a:srgbClr val="FF3300"/>
                </a:solidFill>
              </a:rPr>
              <a:t>points</a:t>
            </a:r>
            <a:r>
              <a:rPr lang="de-DE" altLang="de-DE" sz="1600" b="1" dirty="0">
                <a:solidFill>
                  <a:srgbClr val="FF3300"/>
                </a:solidFill>
              </a:rPr>
              <a:t>!</a:t>
            </a:r>
          </a:p>
        </p:txBody>
      </p:sp>
      <p:sp>
        <p:nvSpPr>
          <p:cNvPr id="193" name="Text Box 92">
            <a:extLst>
              <a:ext uri="{FF2B5EF4-FFF2-40B4-BE49-F238E27FC236}">
                <a16:creationId xmlns:a16="http://schemas.microsoft.com/office/drawing/2014/main" id="{A3001056-4F47-4632-9982-373503FFCA86}"/>
              </a:ext>
            </a:extLst>
          </p:cNvPr>
          <p:cNvSpPr txBox="1">
            <a:spLocks noChangeArrowheads="1"/>
          </p:cNvSpPr>
          <p:nvPr/>
        </p:nvSpPr>
        <p:spPr bwMode="auto">
          <a:xfrm>
            <a:off x="2896443" y="768551"/>
            <a:ext cx="19923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err="1">
                <a:solidFill>
                  <a:srgbClr val="0000FF"/>
                </a:solidFill>
              </a:rPr>
              <a:t>Stop</a:t>
            </a:r>
            <a:r>
              <a:rPr lang="de-DE" altLang="de-DE" sz="1600" b="1" dirty="0">
                <a:solidFill>
                  <a:srgbClr val="0000FF"/>
                </a:solidFill>
              </a:rPr>
              <a:t> </a:t>
            </a:r>
            <a:r>
              <a:rPr lang="de-DE" altLang="de-DE" sz="1600" b="1" dirty="0" err="1">
                <a:solidFill>
                  <a:srgbClr val="0000FF"/>
                </a:solidFill>
              </a:rPr>
              <a:t>before</a:t>
            </a:r>
            <a:r>
              <a:rPr lang="de-DE" altLang="de-DE" sz="1600" b="1" dirty="0">
                <a:solidFill>
                  <a:srgbClr val="0000FF"/>
                </a:solidFill>
              </a:rPr>
              <a:t> </a:t>
            </a:r>
            <a:r>
              <a:rPr lang="de-DE" altLang="de-DE" sz="1600" b="1" dirty="0" err="1">
                <a:solidFill>
                  <a:srgbClr val="0000FF"/>
                </a:solidFill>
              </a:rPr>
              <a:t>pivot</a:t>
            </a:r>
            <a:endParaRPr lang="de-DE" altLang="de-DE" sz="1600" b="1" dirty="0">
              <a:solidFill>
                <a:srgbClr val="0000FF"/>
              </a:solidFill>
            </a:endParaRPr>
          </a:p>
        </p:txBody>
      </p:sp>
      <p:sp>
        <p:nvSpPr>
          <p:cNvPr id="194" name="Text Box 93">
            <a:extLst>
              <a:ext uri="{FF2B5EF4-FFF2-40B4-BE49-F238E27FC236}">
                <a16:creationId xmlns:a16="http://schemas.microsoft.com/office/drawing/2014/main" id="{83586E1A-E926-4AF1-9742-37D036F7F407}"/>
              </a:ext>
            </a:extLst>
          </p:cNvPr>
          <p:cNvSpPr txBox="1">
            <a:spLocks noChangeArrowheads="1"/>
          </p:cNvSpPr>
          <p:nvPr/>
        </p:nvSpPr>
        <p:spPr bwMode="auto">
          <a:xfrm>
            <a:off x="627060" y="2383112"/>
            <a:ext cx="29591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1" hangingPunct="1">
              <a:lnSpc>
                <a:spcPct val="100000"/>
              </a:lnSpc>
            </a:pPr>
            <a:r>
              <a:rPr lang="en-GB" altLang="de-DE" sz="1600" b="1" dirty="0">
                <a:solidFill>
                  <a:srgbClr val="0000FF"/>
                </a:solidFill>
              </a:rPr>
              <a:t>Lines between part rolls must be short and of equal length.</a:t>
            </a:r>
          </a:p>
        </p:txBody>
      </p:sp>
      <p:cxnSp>
        <p:nvCxnSpPr>
          <p:cNvPr id="3" name="Gerader Verbinder 2">
            <a:extLst>
              <a:ext uri="{FF2B5EF4-FFF2-40B4-BE49-F238E27FC236}">
                <a16:creationId xmlns:a16="http://schemas.microsoft.com/office/drawing/2014/main" id="{A18D5B85-8653-4692-BF70-2A5D36E76396}"/>
              </a:ext>
            </a:extLst>
          </p:cNvPr>
          <p:cNvCxnSpPr>
            <a:cxnSpLocks/>
          </p:cNvCxnSpPr>
          <p:nvPr/>
        </p:nvCxnSpPr>
        <p:spPr bwMode="auto">
          <a:xfrm flipV="1">
            <a:off x="3608027" y="4053650"/>
            <a:ext cx="404081" cy="7903"/>
          </a:xfrm>
          <a:prstGeom prst="line">
            <a:avLst/>
          </a:prstGeom>
          <a:solidFill>
            <a:schemeClr val="accent1"/>
          </a:solidFill>
          <a:ln w="44450" cap="flat" cmpd="sng" algn="ctr">
            <a:solidFill>
              <a:srgbClr val="59C34B"/>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 name="Gerader Verbinder 195">
            <a:extLst>
              <a:ext uri="{FF2B5EF4-FFF2-40B4-BE49-F238E27FC236}">
                <a16:creationId xmlns:a16="http://schemas.microsoft.com/office/drawing/2014/main" id="{17C7923A-A879-4663-9194-F27C98A60A83}"/>
              </a:ext>
            </a:extLst>
          </p:cNvPr>
          <p:cNvCxnSpPr>
            <a:cxnSpLocks/>
          </p:cNvCxnSpPr>
          <p:nvPr/>
        </p:nvCxnSpPr>
        <p:spPr bwMode="auto">
          <a:xfrm flipV="1">
            <a:off x="5181383" y="4068654"/>
            <a:ext cx="404081" cy="7903"/>
          </a:xfrm>
          <a:prstGeom prst="line">
            <a:avLst/>
          </a:prstGeom>
          <a:solidFill>
            <a:schemeClr val="accent1"/>
          </a:solidFill>
          <a:ln w="44450" cap="flat" cmpd="sng" algn="ctr">
            <a:solidFill>
              <a:srgbClr val="59C34B"/>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7" name="Oval 74">
            <a:extLst>
              <a:ext uri="{FF2B5EF4-FFF2-40B4-BE49-F238E27FC236}">
                <a16:creationId xmlns:a16="http://schemas.microsoft.com/office/drawing/2014/main" id="{FAB1A3A2-18E7-4183-B02D-CB77FFA69848}"/>
              </a:ext>
            </a:extLst>
          </p:cNvPr>
          <p:cNvSpPr>
            <a:spLocks noChangeArrowheads="1"/>
          </p:cNvSpPr>
          <p:nvPr/>
        </p:nvSpPr>
        <p:spPr bwMode="auto">
          <a:xfrm>
            <a:off x="5130351" y="398684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8" name="Oval 74">
            <a:extLst>
              <a:ext uri="{FF2B5EF4-FFF2-40B4-BE49-F238E27FC236}">
                <a16:creationId xmlns:a16="http://schemas.microsoft.com/office/drawing/2014/main" id="{F6775CFA-707F-425E-827D-AEAD703ABF84}"/>
              </a:ext>
            </a:extLst>
          </p:cNvPr>
          <p:cNvSpPr>
            <a:spLocks noChangeArrowheads="1"/>
          </p:cNvSpPr>
          <p:nvPr/>
        </p:nvSpPr>
        <p:spPr bwMode="auto">
          <a:xfrm>
            <a:off x="5488391" y="3966528"/>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199" name="Oval 74">
            <a:extLst>
              <a:ext uri="{FF2B5EF4-FFF2-40B4-BE49-F238E27FC236}">
                <a16:creationId xmlns:a16="http://schemas.microsoft.com/office/drawing/2014/main" id="{41E891B3-EBA4-426F-829E-4EA3C235E401}"/>
              </a:ext>
            </a:extLst>
          </p:cNvPr>
          <p:cNvSpPr>
            <a:spLocks noChangeArrowheads="1"/>
          </p:cNvSpPr>
          <p:nvPr/>
        </p:nvSpPr>
        <p:spPr bwMode="auto">
          <a:xfrm>
            <a:off x="4648248" y="249549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0" name="Oval 74">
            <a:extLst>
              <a:ext uri="{FF2B5EF4-FFF2-40B4-BE49-F238E27FC236}">
                <a16:creationId xmlns:a16="http://schemas.microsoft.com/office/drawing/2014/main" id="{4CDFD4B9-3D9E-4E60-8371-42054A461C89}"/>
              </a:ext>
            </a:extLst>
          </p:cNvPr>
          <p:cNvSpPr>
            <a:spLocks noChangeArrowheads="1"/>
          </p:cNvSpPr>
          <p:nvPr/>
        </p:nvSpPr>
        <p:spPr bwMode="auto">
          <a:xfrm>
            <a:off x="4318991" y="2468359"/>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1" name="Oval 74">
            <a:extLst>
              <a:ext uri="{FF2B5EF4-FFF2-40B4-BE49-F238E27FC236}">
                <a16:creationId xmlns:a16="http://schemas.microsoft.com/office/drawing/2014/main" id="{FB30DB76-08EA-4698-8A48-9D05AAA42341}"/>
              </a:ext>
            </a:extLst>
          </p:cNvPr>
          <p:cNvSpPr>
            <a:spLocks noChangeArrowheads="1"/>
          </p:cNvSpPr>
          <p:nvPr/>
        </p:nvSpPr>
        <p:spPr bwMode="auto">
          <a:xfrm>
            <a:off x="3556374" y="396811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2" name="Oval 74">
            <a:extLst>
              <a:ext uri="{FF2B5EF4-FFF2-40B4-BE49-F238E27FC236}">
                <a16:creationId xmlns:a16="http://schemas.microsoft.com/office/drawing/2014/main" id="{92669D86-513F-4D20-B49D-DEAD62EB6FB4}"/>
              </a:ext>
            </a:extLst>
          </p:cNvPr>
          <p:cNvSpPr>
            <a:spLocks noChangeArrowheads="1"/>
          </p:cNvSpPr>
          <p:nvPr/>
        </p:nvSpPr>
        <p:spPr bwMode="auto">
          <a:xfrm>
            <a:off x="3905502" y="3968115"/>
            <a:ext cx="165100" cy="177800"/>
          </a:xfrm>
          <a:prstGeom prst="ellipse">
            <a:avLst/>
          </a:prstGeom>
          <a:noFill/>
          <a:ln w="28575" algn="ctr">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203" name="Text Box 90">
            <a:extLst>
              <a:ext uri="{FF2B5EF4-FFF2-40B4-BE49-F238E27FC236}">
                <a16:creationId xmlns:a16="http://schemas.microsoft.com/office/drawing/2014/main" id="{C6825472-D983-4307-BBED-EC68D9F18F44}"/>
              </a:ext>
            </a:extLst>
          </p:cNvPr>
          <p:cNvSpPr txBox="1">
            <a:spLocks noChangeArrowheads="1"/>
          </p:cNvSpPr>
          <p:nvPr/>
        </p:nvSpPr>
        <p:spPr bwMode="auto">
          <a:xfrm>
            <a:off x="5822335" y="2214837"/>
            <a:ext cx="298450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00000"/>
              </a:lnSpc>
              <a:spcBef>
                <a:spcPct val="50000"/>
              </a:spcBef>
            </a:pPr>
            <a:r>
              <a:rPr lang="de-DE" altLang="de-DE" sz="1600" b="1" dirty="0">
                <a:solidFill>
                  <a:srgbClr val="0000FF"/>
                </a:solidFill>
              </a:rPr>
              <a:t>¾ </a:t>
            </a:r>
            <a:r>
              <a:rPr lang="de-DE" altLang="de-DE" sz="1600" b="1" dirty="0" err="1">
                <a:solidFill>
                  <a:srgbClr val="0000FF"/>
                </a:solidFill>
              </a:rPr>
              <a:t>snap</a:t>
            </a:r>
            <a:r>
              <a:rPr lang="de-DE" altLang="de-DE" sz="1600" b="1" dirty="0">
                <a:solidFill>
                  <a:srgbClr val="0000FF"/>
                </a:solidFill>
              </a:rPr>
              <a:t> roll on </a:t>
            </a:r>
            <a:r>
              <a:rPr lang="de-DE" altLang="de-DE" sz="1600" b="1" dirty="0" err="1">
                <a:solidFill>
                  <a:srgbClr val="0000FF"/>
                </a:solidFill>
              </a:rPr>
              <a:t>middle</a:t>
            </a:r>
            <a:r>
              <a:rPr lang="de-DE" altLang="de-DE" sz="1600" b="1" dirty="0">
                <a:solidFill>
                  <a:srgbClr val="0000FF"/>
                </a:solidFill>
              </a:rPr>
              <a:t> </a:t>
            </a:r>
            <a:r>
              <a:rPr lang="de-DE" altLang="de-DE" sz="1600" b="1" dirty="0" err="1">
                <a:solidFill>
                  <a:srgbClr val="0000FF"/>
                </a:solidFill>
              </a:rPr>
              <a:t>of</a:t>
            </a:r>
            <a:r>
              <a:rPr lang="de-DE" altLang="de-DE" sz="1600" b="1" dirty="0">
                <a:solidFill>
                  <a:srgbClr val="0000FF"/>
                </a:solidFill>
              </a:rPr>
              <a:t> </a:t>
            </a:r>
            <a:r>
              <a:rPr lang="de-DE" altLang="de-DE" sz="1600" b="1" dirty="0" err="1">
                <a:solidFill>
                  <a:srgbClr val="0000FF"/>
                </a:solidFill>
              </a:rPr>
              <a:t>the</a:t>
            </a:r>
            <a:r>
              <a:rPr lang="de-DE" altLang="de-DE" sz="1600" b="1" dirty="0">
                <a:solidFill>
                  <a:srgbClr val="0000FF"/>
                </a:solidFill>
              </a:rPr>
              <a:t> </a:t>
            </a:r>
            <a:r>
              <a:rPr lang="de-DE" altLang="de-DE" sz="1600" b="1" dirty="0" err="1">
                <a:solidFill>
                  <a:srgbClr val="0000FF"/>
                </a:solidFill>
              </a:rPr>
              <a:t>line</a:t>
            </a:r>
            <a:r>
              <a:rPr lang="de-DE" altLang="de-DE" sz="1600" b="1" dirty="0">
                <a:solidFill>
                  <a:srgbClr val="0000FF"/>
                </a:solidFill>
              </a:rPr>
              <a:t>.</a:t>
            </a:r>
          </a:p>
        </p:txBody>
      </p:sp>
      <p:sp>
        <p:nvSpPr>
          <p:cNvPr id="2" name="Textfeld 1">
            <a:extLst>
              <a:ext uri="{FF2B5EF4-FFF2-40B4-BE49-F238E27FC236}">
                <a16:creationId xmlns:a16="http://schemas.microsoft.com/office/drawing/2014/main" id="{BEA7309C-0AE2-4142-A88B-F368EB99623C}"/>
              </a:ext>
            </a:extLst>
          </p:cNvPr>
          <p:cNvSpPr txBox="1"/>
          <p:nvPr/>
        </p:nvSpPr>
        <p:spPr>
          <a:xfrm>
            <a:off x="3632900" y="4213224"/>
            <a:ext cx="710302" cy="307777"/>
          </a:xfrm>
          <a:prstGeom prst="rect">
            <a:avLst/>
          </a:prstGeom>
          <a:noFill/>
        </p:spPr>
        <p:txBody>
          <a:bodyPr wrap="square" rtlCol="0">
            <a:spAutoFit/>
          </a:bodyPr>
          <a:lstStyle/>
          <a:p>
            <a:r>
              <a:rPr lang="de-DE" sz="1400" b="1" dirty="0" err="1">
                <a:solidFill>
                  <a:srgbClr val="29E548"/>
                </a:solidFill>
              </a:rPr>
              <a:t>line</a:t>
            </a:r>
            <a:endParaRPr lang="de-DE" sz="1400" b="1" dirty="0">
              <a:solidFill>
                <a:srgbClr val="29E548"/>
              </a:solidFill>
            </a:endParaRPr>
          </a:p>
        </p:txBody>
      </p:sp>
      <p:sp>
        <p:nvSpPr>
          <p:cNvPr id="116" name="Textfeld 115">
            <a:extLst>
              <a:ext uri="{FF2B5EF4-FFF2-40B4-BE49-F238E27FC236}">
                <a16:creationId xmlns:a16="http://schemas.microsoft.com/office/drawing/2014/main" id="{F74B0197-6199-4CC1-A824-EC307786283C}"/>
              </a:ext>
            </a:extLst>
          </p:cNvPr>
          <p:cNvSpPr txBox="1"/>
          <p:nvPr/>
        </p:nvSpPr>
        <p:spPr>
          <a:xfrm>
            <a:off x="5112033" y="4217828"/>
            <a:ext cx="710302" cy="307777"/>
          </a:xfrm>
          <a:prstGeom prst="rect">
            <a:avLst/>
          </a:prstGeom>
          <a:noFill/>
        </p:spPr>
        <p:txBody>
          <a:bodyPr wrap="square" rtlCol="0">
            <a:spAutoFit/>
          </a:bodyPr>
          <a:lstStyle/>
          <a:p>
            <a:r>
              <a:rPr lang="de-DE" sz="1400" b="1" dirty="0" err="1">
                <a:solidFill>
                  <a:srgbClr val="29E548"/>
                </a:solidFill>
              </a:rPr>
              <a:t>line</a:t>
            </a:r>
            <a:endParaRPr lang="de-DE" sz="1400" b="1" dirty="0">
              <a:solidFill>
                <a:srgbClr val="29E548"/>
              </a:solidFill>
            </a:endParaRPr>
          </a:p>
        </p:txBody>
      </p:sp>
    </p:spTree>
    <p:extLst>
      <p:ext uri="{BB962C8B-B14F-4D97-AF65-F5344CB8AC3E}">
        <p14:creationId xmlns:p14="http://schemas.microsoft.com/office/powerpoint/2010/main" val="2813059948"/>
      </p:ext>
    </p:extLst>
  </p:cSld>
  <p:clrMapOvr>
    <a:masterClrMapping/>
  </p:clrMapOvr>
  <p:transition>
    <p:pull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blinds(horizontal)">
                                      <p:cBhvr>
                                        <p:cTn id="7" dur="1000"/>
                                        <p:tgtEl>
                                          <p:spTgt spid="194"/>
                                        </p:tgtEl>
                                      </p:cBhvr>
                                    </p:animEffect>
                                  </p:childTnLst>
                                </p:cTn>
                              </p:par>
                            </p:childTnLst>
                          </p:cTn>
                        </p:par>
                        <p:par>
                          <p:cTn id="8" fill="hold">
                            <p:stCondLst>
                              <p:cond delay="1000"/>
                            </p:stCondLst>
                            <p:childTnLst>
                              <p:par>
                                <p:cTn id="9" presetID="3" presetClass="entr" presetSubtype="1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blinds(horizontal)">
                                      <p:cBhvr>
                                        <p:cTn id="11" dur="1000"/>
                                        <p:tgtEl>
                                          <p:spTgt spid="191"/>
                                        </p:tgtEl>
                                      </p:cBhvr>
                                    </p:animEffect>
                                  </p:childTnLst>
                                </p:cTn>
                              </p:par>
                            </p:childTnLst>
                          </p:cTn>
                        </p:par>
                        <p:par>
                          <p:cTn id="12" fill="hold">
                            <p:stCondLst>
                              <p:cond delay="2000"/>
                            </p:stCondLst>
                            <p:childTnLst>
                              <p:par>
                                <p:cTn id="13" presetID="3" presetClass="entr" presetSubtype="10" fill="hold" grpId="0" nodeType="afterEffect">
                                  <p:stCondLst>
                                    <p:cond delay="0"/>
                                  </p:stCondLst>
                                  <p:childTnLst>
                                    <p:set>
                                      <p:cBhvr>
                                        <p:cTn id="14" dur="1" fill="hold">
                                          <p:stCondLst>
                                            <p:cond delay="0"/>
                                          </p:stCondLst>
                                        </p:cTn>
                                        <p:tgtEl>
                                          <p:spTgt spid="193"/>
                                        </p:tgtEl>
                                        <p:attrNameLst>
                                          <p:attrName>style.visibility</p:attrName>
                                        </p:attrNameLst>
                                      </p:cBhvr>
                                      <p:to>
                                        <p:strVal val="visible"/>
                                      </p:to>
                                    </p:set>
                                    <p:animEffect transition="in" filter="blinds(horizontal)">
                                      <p:cBhvr>
                                        <p:cTn id="15" dur="1000"/>
                                        <p:tgtEl>
                                          <p:spTgt spid="193"/>
                                        </p:tgtEl>
                                      </p:cBhvr>
                                    </p:animEffect>
                                  </p:childTnLst>
                                </p:cTn>
                              </p:par>
                            </p:childTnLst>
                          </p:cTn>
                        </p:par>
                        <p:par>
                          <p:cTn id="16" fill="hold">
                            <p:stCondLst>
                              <p:cond delay="3000"/>
                            </p:stCondLst>
                            <p:childTnLst>
                              <p:par>
                                <p:cTn id="17" presetID="3" presetClass="entr" presetSubtype="10" fill="hold" grpId="0" nodeType="afterEffect">
                                  <p:stCondLst>
                                    <p:cond delay="0"/>
                                  </p:stCondLst>
                                  <p:childTnLst>
                                    <p:set>
                                      <p:cBhvr>
                                        <p:cTn id="18" dur="1" fill="hold">
                                          <p:stCondLst>
                                            <p:cond delay="0"/>
                                          </p:stCondLst>
                                        </p:cTn>
                                        <p:tgtEl>
                                          <p:spTgt spid="190"/>
                                        </p:tgtEl>
                                        <p:attrNameLst>
                                          <p:attrName>style.visibility</p:attrName>
                                        </p:attrNameLst>
                                      </p:cBhvr>
                                      <p:to>
                                        <p:strVal val="visible"/>
                                      </p:to>
                                    </p:set>
                                    <p:animEffect transition="in" filter="blinds(horizontal)">
                                      <p:cBhvr>
                                        <p:cTn id="19" dur="1000"/>
                                        <p:tgtEl>
                                          <p:spTgt spid="190"/>
                                        </p:tgtEl>
                                      </p:cBhvr>
                                    </p:animEffect>
                                  </p:childTnLst>
                                </p:cTn>
                              </p:par>
                            </p:childTnLst>
                          </p:cTn>
                        </p:par>
                        <p:par>
                          <p:cTn id="20" fill="hold">
                            <p:stCondLst>
                              <p:cond delay="4000"/>
                            </p:stCondLst>
                            <p:childTnLst>
                              <p:par>
                                <p:cTn id="21" presetID="3" presetClass="entr" presetSubtype="10" fill="hold" grpId="0" nodeType="afterEffect">
                                  <p:stCondLst>
                                    <p:cond delay="0"/>
                                  </p:stCondLst>
                                  <p:childTnLst>
                                    <p:set>
                                      <p:cBhvr>
                                        <p:cTn id="22" dur="1" fill="hold">
                                          <p:stCondLst>
                                            <p:cond delay="0"/>
                                          </p:stCondLst>
                                        </p:cTn>
                                        <p:tgtEl>
                                          <p:spTgt spid="192"/>
                                        </p:tgtEl>
                                        <p:attrNameLst>
                                          <p:attrName>style.visibility</p:attrName>
                                        </p:attrNameLst>
                                      </p:cBhvr>
                                      <p:to>
                                        <p:strVal val="visible"/>
                                      </p:to>
                                    </p:set>
                                    <p:animEffect transition="in" filter="blinds(horizontal)">
                                      <p:cBhvr>
                                        <p:cTn id="23" dur="1000"/>
                                        <p:tgtEl>
                                          <p:spTgt spid="192"/>
                                        </p:tgtEl>
                                      </p:cBhvr>
                                    </p:animEffect>
                                  </p:childTnLst>
                                </p:cTn>
                              </p:par>
                            </p:childTnLst>
                          </p:cTn>
                        </p:par>
                        <p:par>
                          <p:cTn id="24" fill="hold">
                            <p:stCondLst>
                              <p:cond delay="5000"/>
                            </p:stCondLst>
                            <p:childTnLst>
                              <p:par>
                                <p:cTn id="25" presetID="3" presetClass="entr" presetSubtype="10" fill="hold" grpId="0" nodeType="afterEffect">
                                  <p:stCondLst>
                                    <p:cond delay="0"/>
                                  </p:stCondLst>
                                  <p:childTnLst>
                                    <p:set>
                                      <p:cBhvr>
                                        <p:cTn id="26" dur="1" fill="hold">
                                          <p:stCondLst>
                                            <p:cond delay="0"/>
                                          </p:stCondLst>
                                        </p:cTn>
                                        <p:tgtEl>
                                          <p:spTgt spid="152"/>
                                        </p:tgtEl>
                                        <p:attrNameLst>
                                          <p:attrName>style.visibility</p:attrName>
                                        </p:attrNameLst>
                                      </p:cBhvr>
                                      <p:to>
                                        <p:strVal val="visible"/>
                                      </p:to>
                                    </p:set>
                                    <p:animEffect transition="in" filter="blinds(horizontal)">
                                      <p:cBhvr>
                                        <p:cTn id="27" dur="1000"/>
                                        <p:tgtEl>
                                          <p:spTgt spid="152"/>
                                        </p:tgtEl>
                                      </p:cBhvr>
                                    </p:animEffect>
                                  </p:childTnLst>
                                </p:cTn>
                              </p:par>
                            </p:childTnLst>
                          </p:cTn>
                        </p:par>
                        <p:par>
                          <p:cTn id="28" fill="hold">
                            <p:stCondLst>
                              <p:cond delay="6000"/>
                            </p:stCondLst>
                            <p:childTnLst>
                              <p:par>
                                <p:cTn id="29" presetID="3" presetClass="entr" presetSubtype="10" fill="hold" nodeType="afterEffect">
                                  <p:stCondLst>
                                    <p:cond delay="0"/>
                                  </p:stCondLst>
                                  <p:childTnLst>
                                    <p:set>
                                      <p:cBhvr>
                                        <p:cTn id="30" dur="1" fill="hold">
                                          <p:stCondLst>
                                            <p:cond delay="0"/>
                                          </p:stCondLst>
                                        </p:cTn>
                                        <p:tgtEl>
                                          <p:spTgt spid="150"/>
                                        </p:tgtEl>
                                        <p:attrNameLst>
                                          <p:attrName>style.visibility</p:attrName>
                                        </p:attrNameLst>
                                      </p:cBhvr>
                                      <p:to>
                                        <p:strVal val="visible"/>
                                      </p:to>
                                    </p:set>
                                    <p:animEffect transition="in" filter="blinds(horizontal)">
                                      <p:cBhvr>
                                        <p:cTn id="31" dur="1000"/>
                                        <p:tgtEl>
                                          <p:spTgt spid="150"/>
                                        </p:tgtEl>
                                      </p:cBhvr>
                                    </p:animEffect>
                                  </p:childTnLst>
                                </p:cTn>
                              </p:par>
                            </p:childTnLst>
                          </p:cTn>
                        </p:par>
                        <p:par>
                          <p:cTn id="32" fill="hold">
                            <p:stCondLst>
                              <p:cond delay="7000"/>
                            </p:stCondLst>
                            <p:childTnLst>
                              <p:par>
                                <p:cTn id="33" presetID="3" presetClass="entr" presetSubtype="10" fill="hold" nodeType="afterEffect">
                                  <p:stCondLst>
                                    <p:cond delay="0"/>
                                  </p:stCondLst>
                                  <p:childTnLst>
                                    <p:set>
                                      <p:cBhvr>
                                        <p:cTn id="34" dur="1" fill="hold">
                                          <p:stCondLst>
                                            <p:cond delay="0"/>
                                          </p:stCondLst>
                                        </p:cTn>
                                        <p:tgtEl>
                                          <p:spTgt spid="151"/>
                                        </p:tgtEl>
                                        <p:attrNameLst>
                                          <p:attrName>style.visibility</p:attrName>
                                        </p:attrNameLst>
                                      </p:cBhvr>
                                      <p:to>
                                        <p:strVal val="visible"/>
                                      </p:to>
                                    </p:set>
                                    <p:animEffect transition="in" filter="blinds(horizontal)">
                                      <p:cBhvr>
                                        <p:cTn id="35" dur="1000"/>
                                        <p:tgtEl>
                                          <p:spTgt spid="151"/>
                                        </p:tgtEl>
                                      </p:cBhvr>
                                    </p:animEffect>
                                  </p:childTnLst>
                                </p:cTn>
                              </p:par>
                            </p:childTnLst>
                          </p:cTn>
                        </p:par>
                        <p:par>
                          <p:cTn id="36" fill="hold">
                            <p:stCondLst>
                              <p:cond delay="8000"/>
                            </p:stCondLst>
                            <p:childTnLst>
                              <p:par>
                                <p:cTn id="37" presetID="3" presetClass="entr" presetSubtype="10" fill="hold" grpId="0"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blinds(horizontal)">
                                      <p:cBhvr>
                                        <p:cTn id="39" dur="10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animBg="1"/>
      <p:bldP spid="190" grpId="0"/>
      <p:bldP spid="191" grpId="0"/>
      <p:bldP spid="192" grpId="0"/>
      <p:bldP spid="193" grpId="0"/>
      <p:bldP spid="194" grpId="0"/>
      <p:bldP spid="20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a:extLst>
              <a:ext uri="{FF2B5EF4-FFF2-40B4-BE49-F238E27FC236}">
                <a16:creationId xmlns:a16="http://schemas.microsoft.com/office/drawing/2014/main" id="{36FF88F6-7C31-4F05-8137-25DD7AF850CA}"/>
              </a:ext>
            </a:extLst>
          </p:cNvPr>
          <p:cNvSpPr>
            <a:spLocks noChangeArrowheads="1"/>
          </p:cNvSpPr>
          <p:nvPr/>
        </p:nvSpPr>
        <p:spPr bwMode="auto">
          <a:xfrm>
            <a:off x="0" y="0"/>
            <a:ext cx="9144000" cy="6858000"/>
          </a:xfrm>
          <a:prstGeom prst="rect">
            <a:avLst/>
          </a:prstGeom>
          <a:gradFill rotWithShape="0">
            <a:gsLst>
              <a:gs pos="0">
                <a:srgbClr val="3DA759"/>
              </a:gs>
              <a:gs pos="100000">
                <a:srgbClr val="BDE7A1"/>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03" name="Text Box 3">
            <a:extLst>
              <a:ext uri="{FF2B5EF4-FFF2-40B4-BE49-F238E27FC236}">
                <a16:creationId xmlns:a16="http://schemas.microsoft.com/office/drawing/2014/main" id="{3172C9F0-92DB-457B-9001-0B18A9E0637F}"/>
              </a:ext>
            </a:extLst>
          </p:cNvPr>
          <p:cNvSpPr txBox="1">
            <a:spLocks noChangeArrowheads="1"/>
          </p:cNvSpPr>
          <p:nvPr/>
        </p:nvSpPr>
        <p:spPr bwMode="auto">
          <a:xfrm>
            <a:off x="4922838" y="4376738"/>
            <a:ext cx="542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en-GB" altLang="de-DE" sz="1400" b="1">
                <a:solidFill>
                  <a:srgbClr val="02369E"/>
                </a:solidFill>
              </a:rPr>
              <a:t>120</a:t>
            </a:r>
            <a:r>
              <a:rPr lang="en-GB" altLang="de-DE" sz="1400" b="1" baseline="30000">
                <a:solidFill>
                  <a:srgbClr val="02369E"/>
                </a:solidFill>
              </a:rPr>
              <a:t>0</a:t>
            </a:r>
            <a:endParaRPr lang="en-GB" altLang="de-DE" sz="1400" b="1">
              <a:solidFill>
                <a:srgbClr val="02369E"/>
              </a:solidFill>
            </a:endParaRPr>
          </a:p>
        </p:txBody>
      </p:sp>
      <p:sp>
        <p:nvSpPr>
          <p:cNvPr id="51204" name="Text Box 4">
            <a:extLst>
              <a:ext uri="{FF2B5EF4-FFF2-40B4-BE49-F238E27FC236}">
                <a16:creationId xmlns:a16="http://schemas.microsoft.com/office/drawing/2014/main" id="{3C2A116E-A2C9-4919-826B-F00723845FEE}"/>
              </a:ext>
            </a:extLst>
          </p:cNvPr>
          <p:cNvSpPr txBox="1">
            <a:spLocks noChangeArrowheads="1"/>
          </p:cNvSpPr>
          <p:nvPr/>
        </p:nvSpPr>
        <p:spPr bwMode="auto">
          <a:xfrm>
            <a:off x="8054975" y="6596063"/>
            <a:ext cx="18415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en-GB" altLang="de-DE" sz="1400" b="1">
              <a:solidFill>
                <a:srgbClr val="CC3300"/>
              </a:solidFill>
            </a:endParaRPr>
          </a:p>
        </p:txBody>
      </p:sp>
      <p:sp>
        <p:nvSpPr>
          <p:cNvPr id="51205" name="Rectangle 5">
            <a:extLst>
              <a:ext uri="{FF2B5EF4-FFF2-40B4-BE49-F238E27FC236}">
                <a16:creationId xmlns:a16="http://schemas.microsoft.com/office/drawing/2014/main" id="{B9E729A2-A8B2-41AC-AE89-1E18719F96F0}"/>
              </a:ext>
            </a:extLst>
          </p:cNvPr>
          <p:cNvSpPr>
            <a:spLocks noChangeArrowheads="1"/>
          </p:cNvSpPr>
          <p:nvPr/>
        </p:nvSpPr>
        <p:spPr bwMode="auto">
          <a:xfrm>
            <a:off x="0" y="0"/>
            <a:ext cx="9144000" cy="6858000"/>
          </a:xfrm>
          <a:prstGeom prst="rect">
            <a:avLst/>
          </a:prstGeom>
          <a:gradFill rotWithShape="0">
            <a:gsLst>
              <a:gs pos="0">
                <a:srgbClr val="3DA759"/>
              </a:gs>
              <a:gs pos="100000">
                <a:srgbClr val="BDE7A1"/>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06" name="Line 7">
            <a:extLst>
              <a:ext uri="{FF2B5EF4-FFF2-40B4-BE49-F238E27FC236}">
                <a16:creationId xmlns:a16="http://schemas.microsoft.com/office/drawing/2014/main" id="{EC05A7E8-6BF4-40FF-A7F4-2A10D1464787}"/>
              </a:ext>
            </a:extLst>
          </p:cNvPr>
          <p:cNvSpPr>
            <a:spLocks noChangeShapeType="1"/>
          </p:cNvSpPr>
          <p:nvPr/>
        </p:nvSpPr>
        <p:spPr bwMode="auto">
          <a:xfrm>
            <a:off x="228600" y="5168900"/>
            <a:ext cx="8915400" cy="12700"/>
          </a:xfrm>
          <a:prstGeom prst="line">
            <a:avLst/>
          </a:prstGeom>
          <a:noFill/>
          <a:ln w="3810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51207" name="Text Box 8">
            <a:extLst>
              <a:ext uri="{FF2B5EF4-FFF2-40B4-BE49-F238E27FC236}">
                <a16:creationId xmlns:a16="http://schemas.microsoft.com/office/drawing/2014/main" id="{451961EC-E93B-4319-A4B1-7AB106DB2488}"/>
              </a:ext>
            </a:extLst>
          </p:cNvPr>
          <p:cNvSpPr txBox="1">
            <a:spLocks noChangeArrowheads="1"/>
          </p:cNvSpPr>
          <p:nvPr/>
        </p:nvSpPr>
        <p:spPr bwMode="auto">
          <a:xfrm>
            <a:off x="4292600" y="5522913"/>
            <a:ext cx="1069975"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r>
              <a:rPr lang="en-GB" altLang="de-DE" sz="1400" b="1">
                <a:solidFill>
                  <a:srgbClr val="CC3300"/>
                </a:solidFill>
              </a:rPr>
              <a:t>Safety line</a:t>
            </a:r>
          </a:p>
        </p:txBody>
      </p:sp>
      <p:graphicFrame>
        <p:nvGraphicFramePr>
          <p:cNvPr id="51208" name="Object 9">
            <a:extLst>
              <a:ext uri="{FF2B5EF4-FFF2-40B4-BE49-F238E27FC236}">
                <a16:creationId xmlns:a16="http://schemas.microsoft.com/office/drawing/2014/main" id="{377573F9-EDFA-43FD-AB5B-57F0F570031A}"/>
              </a:ext>
            </a:extLst>
          </p:cNvPr>
          <p:cNvGraphicFramePr>
            <a:graphicFrameLocks noChangeAspect="1"/>
          </p:cNvGraphicFramePr>
          <p:nvPr/>
        </p:nvGraphicFramePr>
        <p:xfrm>
          <a:off x="4716463" y="1916113"/>
          <a:ext cx="409575" cy="217487"/>
        </p:xfrm>
        <a:graphic>
          <a:graphicData uri="http://schemas.openxmlformats.org/presentationml/2006/ole">
            <mc:AlternateContent xmlns:mc="http://schemas.openxmlformats.org/markup-compatibility/2006">
              <mc:Choice xmlns:v="urn:schemas-microsoft-com:vml" Requires="v">
                <p:oleObj spid="_x0000_s51648" name="Designer Zeichnung" r:id="rId3" imgW="304800" imgH="304800" progId="Designer.Drawing.7">
                  <p:embed/>
                </p:oleObj>
              </mc:Choice>
              <mc:Fallback>
                <p:oleObj name="Designer Zeichnung" r:id="rId3" imgW="304800" imgH="304800" progId="Designer.Drawing.7">
                  <p:embed/>
                  <p:pic>
                    <p:nvPicPr>
                      <p:cNvPr id="0"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16463" y="1916113"/>
                        <a:ext cx="409575" cy="217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209" name="Text Box 10">
            <a:extLst>
              <a:ext uri="{FF2B5EF4-FFF2-40B4-BE49-F238E27FC236}">
                <a16:creationId xmlns:a16="http://schemas.microsoft.com/office/drawing/2014/main" id="{952419FC-577B-4706-8DE5-9B5E25F46D36}"/>
              </a:ext>
            </a:extLst>
          </p:cNvPr>
          <p:cNvSpPr txBox="1">
            <a:spLocks noChangeArrowheads="1"/>
          </p:cNvSpPr>
          <p:nvPr/>
        </p:nvSpPr>
        <p:spPr bwMode="auto">
          <a:xfrm>
            <a:off x="5292725" y="1773238"/>
            <a:ext cx="144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spcBef>
                <a:spcPct val="50000"/>
              </a:spcBef>
            </a:pPr>
            <a:r>
              <a:rPr lang="de-DE" altLang="de-DE" sz="2400" b="1">
                <a:solidFill>
                  <a:srgbClr val="02369E"/>
                </a:solidFill>
              </a:rPr>
              <a:t>wind</a:t>
            </a:r>
          </a:p>
        </p:txBody>
      </p:sp>
      <p:sp>
        <p:nvSpPr>
          <p:cNvPr id="51210" name="Text Box 12">
            <a:extLst>
              <a:ext uri="{FF2B5EF4-FFF2-40B4-BE49-F238E27FC236}">
                <a16:creationId xmlns:a16="http://schemas.microsoft.com/office/drawing/2014/main" id="{4D9632CA-576C-4354-A53A-4C25280505C1}"/>
              </a:ext>
            </a:extLst>
          </p:cNvPr>
          <p:cNvSpPr txBox="1">
            <a:spLocks noChangeArrowheads="1"/>
          </p:cNvSpPr>
          <p:nvPr/>
        </p:nvSpPr>
        <p:spPr bwMode="auto">
          <a:xfrm>
            <a:off x="8054975" y="6596063"/>
            <a:ext cx="184150"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en-GB" altLang="de-DE" sz="1400" b="1">
              <a:solidFill>
                <a:srgbClr val="CC3300"/>
              </a:solidFill>
            </a:endParaRPr>
          </a:p>
        </p:txBody>
      </p:sp>
      <p:grpSp>
        <p:nvGrpSpPr>
          <p:cNvPr id="51211" name="Group 14">
            <a:extLst>
              <a:ext uri="{FF2B5EF4-FFF2-40B4-BE49-F238E27FC236}">
                <a16:creationId xmlns:a16="http://schemas.microsoft.com/office/drawing/2014/main" id="{208468BC-12C2-467F-A366-1C4923F38011}"/>
              </a:ext>
            </a:extLst>
          </p:cNvPr>
          <p:cNvGrpSpPr>
            <a:grpSpLocks/>
          </p:cNvGrpSpPr>
          <p:nvPr/>
        </p:nvGrpSpPr>
        <p:grpSpPr bwMode="auto">
          <a:xfrm>
            <a:off x="3527425" y="4918075"/>
            <a:ext cx="2560638" cy="214313"/>
            <a:chOff x="2072" y="3594"/>
            <a:chExt cx="1613" cy="135"/>
          </a:xfrm>
        </p:grpSpPr>
        <p:sp>
          <p:nvSpPr>
            <p:cNvPr id="51596" name="Rectangle 15">
              <a:extLst>
                <a:ext uri="{FF2B5EF4-FFF2-40B4-BE49-F238E27FC236}">
                  <a16:creationId xmlns:a16="http://schemas.microsoft.com/office/drawing/2014/main" id="{4B590809-D047-417A-8C21-E46F4DB433D1}"/>
                </a:ext>
              </a:extLst>
            </p:cNvPr>
            <p:cNvSpPr>
              <a:spLocks noChangeArrowheads="1"/>
            </p:cNvSpPr>
            <p:nvPr/>
          </p:nvSpPr>
          <p:spPr bwMode="auto">
            <a:xfrm>
              <a:off x="2072" y="3594"/>
              <a:ext cx="1613" cy="135"/>
            </a:xfrm>
            <a:prstGeom prst="rect">
              <a:avLst/>
            </a:prstGeom>
            <a:solidFill>
              <a:srgbClr val="C3C3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597" name="Line 16">
              <a:extLst>
                <a:ext uri="{FF2B5EF4-FFF2-40B4-BE49-F238E27FC236}">
                  <a16:creationId xmlns:a16="http://schemas.microsoft.com/office/drawing/2014/main" id="{A71D91C9-DAD1-4322-BE12-9D1D2663F889}"/>
                </a:ext>
              </a:extLst>
            </p:cNvPr>
            <p:cNvSpPr>
              <a:spLocks noChangeShapeType="1"/>
            </p:cNvSpPr>
            <p:nvPr/>
          </p:nvSpPr>
          <p:spPr bwMode="auto">
            <a:xfrm flipH="1">
              <a:off x="2850" y="3660"/>
              <a:ext cx="835" cy="1"/>
            </a:xfrm>
            <a:prstGeom prst="line">
              <a:avLst/>
            </a:prstGeom>
            <a:noFill/>
            <a:ln w="23813">
              <a:solidFill>
                <a:srgbClr val="FFFFFF"/>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51212" name="Rectangle 17">
            <a:extLst>
              <a:ext uri="{FF2B5EF4-FFF2-40B4-BE49-F238E27FC236}">
                <a16:creationId xmlns:a16="http://schemas.microsoft.com/office/drawing/2014/main" id="{DF8445A5-1667-42EB-A40F-58B4FD634E1A}"/>
              </a:ext>
            </a:extLst>
          </p:cNvPr>
          <p:cNvSpPr>
            <a:spLocks noChangeArrowheads="1"/>
          </p:cNvSpPr>
          <p:nvPr/>
        </p:nvSpPr>
        <p:spPr bwMode="auto">
          <a:xfrm>
            <a:off x="4749800" y="5145088"/>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13" name="Rectangle 18">
            <a:extLst>
              <a:ext uri="{FF2B5EF4-FFF2-40B4-BE49-F238E27FC236}">
                <a16:creationId xmlns:a16="http://schemas.microsoft.com/office/drawing/2014/main" id="{C00F5251-B7EB-44F8-A077-E1B188FFC28B}"/>
              </a:ext>
            </a:extLst>
          </p:cNvPr>
          <p:cNvSpPr>
            <a:spLocks noChangeArrowheads="1"/>
          </p:cNvSpPr>
          <p:nvPr/>
        </p:nvSpPr>
        <p:spPr bwMode="auto">
          <a:xfrm>
            <a:off x="4359275" y="5318125"/>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14" name="Rectangle 19">
            <a:extLst>
              <a:ext uri="{FF2B5EF4-FFF2-40B4-BE49-F238E27FC236}">
                <a16:creationId xmlns:a16="http://schemas.microsoft.com/office/drawing/2014/main" id="{D588801F-9F02-4AB9-BC80-C92A12F5CBF4}"/>
              </a:ext>
            </a:extLst>
          </p:cNvPr>
          <p:cNvSpPr>
            <a:spLocks noChangeArrowheads="1"/>
          </p:cNvSpPr>
          <p:nvPr/>
        </p:nvSpPr>
        <p:spPr bwMode="auto">
          <a:xfrm>
            <a:off x="5140325" y="5318125"/>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15" name="Rectangle 20">
            <a:extLst>
              <a:ext uri="{FF2B5EF4-FFF2-40B4-BE49-F238E27FC236}">
                <a16:creationId xmlns:a16="http://schemas.microsoft.com/office/drawing/2014/main" id="{BA0EA8AC-4B6B-4571-A6B7-0921CD7EC218}"/>
              </a:ext>
            </a:extLst>
          </p:cNvPr>
          <p:cNvSpPr>
            <a:spLocks noChangeArrowheads="1"/>
          </p:cNvSpPr>
          <p:nvPr/>
        </p:nvSpPr>
        <p:spPr bwMode="auto">
          <a:xfrm>
            <a:off x="4545013" y="5314950"/>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16" name="Rectangle 21">
            <a:extLst>
              <a:ext uri="{FF2B5EF4-FFF2-40B4-BE49-F238E27FC236}">
                <a16:creationId xmlns:a16="http://schemas.microsoft.com/office/drawing/2014/main" id="{6E0DBA1E-90E7-4834-9416-A64579D5E94A}"/>
              </a:ext>
            </a:extLst>
          </p:cNvPr>
          <p:cNvSpPr>
            <a:spLocks noChangeArrowheads="1"/>
          </p:cNvSpPr>
          <p:nvPr/>
        </p:nvSpPr>
        <p:spPr bwMode="auto">
          <a:xfrm>
            <a:off x="4746625" y="5316538"/>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1217" name="Rectangle 22">
            <a:extLst>
              <a:ext uri="{FF2B5EF4-FFF2-40B4-BE49-F238E27FC236}">
                <a16:creationId xmlns:a16="http://schemas.microsoft.com/office/drawing/2014/main" id="{DA9744D6-35F7-4D42-8D0C-36AC123142F9}"/>
              </a:ext>
            </a:extLst>
          </p:cNvPr>
          <p:cNvSpPr>
            <a:spLocks noChangeArrowheads="1"/>
          </p:cNvSpPr>
          <p:nvPr/>
        </p:nvSpPr>
        <p:spPr bwMode="auto">
          <a:xfrm>
            <a:off x="4933950" y="5318125"/>
            <a:ext cx="69850" cy="69850"/>
          </a:xfrm>
          <a:prstGeom prst="rect">
            <a:avLst/>
          </a:prstGeom>
          <a:solidFill>
            <a:schemeClr val="tx1"/>
          </a:solidFill>
          <a:ln w="6350">
            <a:solidFill>
              <a:srgbClr val="1F1A17"/>
            </a:solidFill>
            <a:miter lim="800000"/>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grpSp>
        <p:nvGrpSpPr>
          <p:cNvPr id="51218" name="Group 24">
            <a:extLst>
              <a:ext uri="{FF2B5EF4-FFF2-40B4-BE49-F238E27FC236}">
                <a16:creationId xmlns:a16="http://schemas.microsoft.com/office/drawing/2014/main" id="{E646A030-99E3-4481-9817-CB34D8361A98}"/>
              </a:ext>
            </a:extLst>
          </p:cNvPr>
          <p:cNvGrpSpPr>
            <a:grpSpLocks/>
          </p:cNvGrpSpPr>
          <p:nvPr/>
        </p:nvGrpSpPr>
        <p:grpSpPr bwMode="auto">
          <a:xfrm>
            <a:off x="1333500" y="2827338"/>
            <a:ext cx="6910388" cy="2317750"/>
            <a:chOff x="1200" y="1805"/>
            <a:chExt cx="4177" cy="1460"/>
          </a:xfrm>
        </p:grpSpPr>
        <p:grpSp>
          <p:nvGrpSpPr>
            <p:cNvPr id="51584" name="Group 25">
              <a:extLst>
                <a:ext uri="{FF2B5EF4-FFF2-40B4-BE49-F238E27FC236}">
                  <a16:creationId xmlns:a16="http://schemas.microsoft.com/office/drawing/2014/main" id="{EE351A35-3360-463C-841F-F4D8557A097B}"/>
                </a:ext>
              </a:extLst>
            </p:cNvPr>
            <p:cNvGrpSpPr>
              <a:grpSpLocks/>
            </p:cNvGrpSpPr>
            <p:nvPr/>
          </p:nvGrpSpPr>
          <p:grpSpPr bwMode="auto">
            <a:xfrm>
              <a:off x="3213" y="1805"/>
              <a:ext cx="78" cy="252"/>
              <a:chOff x="2802" y="2429"/>
              <a:chExt cx="78" cy="252"/>
            </a:xfrm>
          </p:grpSpPr>
          <p:sp>
            <p:nvSpPr>
              <p:cNvPr id="51594" name="Freeform 26">
                <a:extLst>
                  <a:ext uri="{FF2B5EF4-FFF2-40B4-BE49-F238E27FC236}">
                    <a16:creationId xmlns:a16="http://schemas.microsoft.com/office/drawing/2014/main" id="{8AEDEC92-140D-4946-91BF-1646DE6447B1}"/>
                  </a:ext>
                </a:extLst>
              </p:cNvPr>
              <p:cNvSpPr>
                <a:spLocks/>
              </p:cNvSpPr>
              <p:nvPr/>
            </p:nvSpPr>
            <p:spPr bwMode="auto">
              <a:xfrm>
                <a:off x="2802" y="2429"/>
                <a:ext cx="77" cy="150"/>
              </a:xfrm>
              <a:custGeom>
                <a:avLst/>
                <a:gdLst>
                  <a:gd name="T0" fmla="*/ 77 w 77"/>
                  <a:gd name="T1" fmla="*/ 110 h 150"/>
                  <a:gd name="T2" fmla="*/ 66 w 77"/>
                  <a:gd name="T3" fmla="*/ 106 h 150"/>
                  <a:gd name="T4" fmla="*/ 59 w 77"/>
                  <a:gd name="T5" fmla="*/ 110 h 150"/>
                  <a:gd name="T6" fmla="*/ 59 w 77"/>
                  <a:gd name="T7" fmla="*/ 113 h 150"/>
                  <a:gd name="T8" fmla="*/ 59 w 77"/>
                  <a:gd name="T9" fmla="*/ 121 h 150"/>
                  <a:gd name="T10" fmla="*/ 55 w 77"/>
                  <a:gd name="T11" fmla="*/ 132 h 150"/>
                  <a:gd name="T12" fmla="*/ 48 w 77"/>
                  <a:gd name="T13" fmla="*/ 135 h 150"/>
                  <a:gd name="T14" fmla="*/ 40 w 77"/>
                  <a:gd name="T15" fmla="*/ 135 h 150"/>
                  <a:gd name="T16" fmla="*/ 33 w 77"/>
                  <a:gd name="T17" fmla="*/ 139 h 150"/>
                  <a:gd name="T18" fmla="*/ 26 w 77"/>
                  <a:gd name="T19" fmla="*/ 143 h 150"/>
                  <a:gd name="T20" fmla="*/ 11 w 77"/>
                  <a:gd name="T21" fmla="*/ 150 h 150"/>
                  <a:gd name="T22" fmla="*/ 7 w 77"/>
                  <a:gd name="T23" fmla="*/ 99 h 150"/>
                  <a:gd name="T24" fmla="*/ 0 w 77"/>
                  <a:gd name="T25" fmla="*/ 55 h 150"/>
                  <a:gd name="T26" fmla="*/ 4 w 77"/>
                  <a:gd name="T27" fmla="*/ 48 h 150"/>
                  <a:gd name="T28" fmla="*/ 7 w 77"/>
                  <a:gd name="T29" fmla="*/ 44 h 150"/>
                  <a:gd name="T30" fmla="*/ 11 w 77"/>
                  <a:gd name="T31" fmla="*/ 40 h 150"/>
                  <a:gd name="T32" fmla="*/ 18 w 77"/>
                  <a:gd name="T33" fmla="*/ 37 h 150"/>
                  <a:gd name="T34" fmla="*/ 33 w 77"/>
                  <a:gd name="T35" fmla="*/ 33 h 150"/>
                  <a:gd name="T36" fmla="*/ 44 w 77"/>
                  <a:gd name="T37" fmla="*/ 29 h 150"/>
                  <a:gd name="T38" fmla="*/ 40 w 77"/>
                  <a:gd name="T39" fmla="*/ 19 h 150"/>
                  <a:gd name="T40" fmla="*/ 40 w 77"/>
                  <a:gd name="T41" fmla="*/ 8 h 150"/>
                  <a:gd name="T42" fmla="*/ 48 w 77"/>
                  <a:gd name="T43" fmla="*/ 4 h 150"/>
                  <a:gd name="T44" fmla="*/ 51 w 77"/>
                  <a:gd name="T45" fmla="*/ 0 h 150"/>
                  <a:gd name="T46" fmla="*/ 62 w 77"/>
                  <a:gd name="T47" fmla="*/ 0 h 150"/>
                  <a:gd name="T48" fmla="*/ 77 w 77"/>
                  <a:gd name="T49" fmla="*/ 4 h 150"/>
                  <a:gd name="T50" fmla="*/ 77 w 77"/>
                  <a:gd name="T51" fmla="*/ 55 h 150"/>
                  <a:gd name="T52" fmla="*/ 77 w 77"/>
                  <a:gd name="T53" fmla="*/ 11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77" y="110"/>
                    </a:moveTo>
                    <a:lnTo>
                      <a:pt x="66" y="106"/>
                    </a:lnTo>
                    <a:lnTo>
                      <a:pt x="59" y="110"/>
                    </a:lnTo>
                    <a:lnTo>
                      <a:pt x="59" y="113"/>
                    </a:lnTo>
                    <a:lnTo>
                      <a:pt x="59" y="121"/>
                    </a:lnTo>
                    <a:lnTo>
                      <a:pt x="55" y="132"/>
                    </a:lnTo>
                    <a:lnTo>
                      <a:pt x="48" y="135"/>
                    </a:lnTo>
                    <a:lnTo>
                      <a:pt x="40" y="135"/>
                    </a:lnTo>
                    <a:lnTo>
                      <a:pt x="33" y="139"/>
                    </a:lnTo>
                    <a:lnTo>
                      <a:pt x="26" y="143"/>
                    </a:lnTo>
                    <a:lnTo>
                      <a:pt x="11" y="150"/>
                    </a:lnTo>
                    <a:lnTo>
                      <a:pt x="7" y="99"/>
                    </a:lnTo>
                    <a:lnTo>
                      <a:pt x="0" y="55"/>
                    </a:lnTo>
                    <a:lnTo>
                      <a:pt x="4" y="48"/>
                    </a:lnTo>
                    <a:lnTo>
                      <a:pt x="7" y="44"/>
                    </a:lnTo>
                    <a:lnTo>
                      <a:pt x="11" y="40"/>
                    </a:lnTo>
                    <a:lnTo>
                      <a:pt x="18" y="37"/>
                    </a:lnTo>
                    <a:lnTo>
                      <a:pt x="33" y="33"/>
                    </a:lnTo>
                    <a:lnTo>
                      <a:pt x="44" y="29"/>
                    </a:lnTo>
                    <a:lnTo>
                      <a:pt x="40" y="19"/>
                    </a:lnTo>
                    <a:lnTo>
                      <a:pt x="40" y="8"/>
                    </a:lnTo>
                    <a:lnTo>
                      <a:pt x="48" y="4"/>
                    </a:lnTo>
                    <a:lnTo>
                      <a:pt x="51" y="0"/>
                    </a:lnTo>
                    <a:lnTo>
                      <a:pt x="62" y="0"/>
                    </a:lnTo>
                    <a:lnTo>
                      <a:pt x="77" y="4"/>
                    </a:lnTo>
                    <a:lnTo>
                      <a:pt x="77" y="55"/>
                    </a:lnTo>
                    <a:lnTo>
                      <a:pt x="77" y="1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95" name="Line 27">
                <a:extLst>
                  <a:ext uri="{FF2B5EF4-FFF2-40B4-BE49-F238E27FC236}">
                    <a16:creationId xmlns:a16="http://schemas.microsoft.com/office/drawing/2014/main" id="{3A9C7F06-38C6-445F-ACDD-5A9017A8B30C}"/>
                  </a:ext>
                </a:extLst>
              </p:cNvPr>
              <p:cNvSpPr>
                <a:spLocks noChangeShapeType="1"/>
              </p:cNvSpPr>
              <p:nvPr/>
            </p:nvSpPr>
            <p:spPr bwMode="auto">
              <a:xfrm>
                <a:off x="2879" y="2429"/>
                <a:ext cx="1" cy="252"/>
              </a:xfrm>
              <a:prstGeom prst="line">
                <a:avLst/>
              </a:prstGeom>
              <a:noFill/>
              <a:ln w="6350">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grpSp>
        <p:grpSp>
          <p:nvGrpSpPr>
            <p:cNvPr id="51585" name="Group 28">
              <a:extLst>
                <a:ext uri="{FF2B5EF4-FFF2-40B4-BE49-F238E27FC236}">
                  <a16:creationId xmlns:a16="http://schemas.microsoft.com/office/drawing/2014/main" id="{8C9F1CDC-2512-4F26-9648-516AE6C90266}"/>
                </a:ext>
              </a:extLst>
            </p:cNvPr>
            <p:cNvGrpSpPr>
              <a:grpSpLocks/>
            </p:cNvGrpSpPr>
            <p:nvPr/>
          </p:nvGrpSpPr>
          <p:grpSpPr bwMode="auto">
            <a:xfrm>
              <a:off x="5299" y="1812"/>
              <a:ext cx="78" cy="252"/>
              <a:chOff x="2802" y="2429"/>
              <a:chExt cx="78" cy="252"/>
            </a:xfrm>
          </p:grpSpPr>
          <p:sp>
            <p:nvSpPr>
              <p:cNvPr id="51592" name="Freeform 29">
                <a:extLst>
                  <a:ext uri="{FF2B5EF4-FFF2-40B4-BE49-F238E27FC236}">
                    <a16:creationId xmlns:a16="http://schemas.microsoft.com/office/drawing/2014/main" id="{3D2960A3-9551-4068-9C9A-66375B24E087}"/>
                  </a:ext>
                </a:extLst>
              </p:cNvPr>
              <p:cNvSpPr>
                <a:spLocks/>
              </p:cNvSpPr>
              <p:nvPr/>
            </p:nvSpPr>
            <p:spPr bwMode="auto">
              <a:xfrm>
                <a:off x="2802" y="2429"/>
                <a:ext cx="77" cy="150"/>
              </a:xfrm>
              <a:custGeom>
                <a:avLst/>
                <a:gdLst>
                  <a:gd name="T0" fmla="*/ 77 w 77"/>
                  <a:gd name="T1" fmla="*/ 110 h 150"/>
                  <a:gd name="T2" fmla="*/ 66 w 77"/>
                  <a:gd name="T3" fmla="*/ 106 h 150"/>
                  <a:gd name="T4" fmla="*/ 59 w 77"/>
                  <a:gd name="T5" fmla="*/ 110 h 150"/>
                  <a:gd name="T6" fmla="*/ 59 w 77"/>
                  <a:gd name="T7" fmla="*/ 113 h 150"/>
                  <a:gd name="T8" fmla="*/ 59 w 77"/>
                  <a:gd name="T9" fmla="*/ 121 h 150"/>
                  <a:gd name="T10" fmla="*/ 55 w 77"/>
                  <a:gd name="T11" fmla="*/ 132 h 150"/>
                  <a:gd name="T12" fmla="*/ 48 w 77"/>
                  <a:gd name="T13" fmla="*/ 135 h 150"/>
                  <a:gd name="T14" fmla="*/ 40 w 77"/>
                  <a:gd name="T15" fmla="*/ 135 h 150"/>
                  <a:gd name="T16" fmla="*/ 33 w 77"/>
                  <a:gd name="T17" fmla="*/ 139 h 150"/>
                  <a:gd name="T18" fmla="*/ 26 w 77"/>
                  <a:gd name="T19" fmla="*/ 143 h 150"/>
                  <a:gd name="T20" fmla="*/ 11 w 77"/>
                  <a:gd name="T21" fmla="*/ 150 h 150"/>
                  <a:gd name="T22" fmla="*/ 7 w 77"/>
                  <a:gd name="T23" fmla="*/ 99 h 150"/>
                  <a:gd name="T24" fmla="*/ 0 w 77"/>
                  <a:gd name="T25" fmla="*/ 55 h 150"/>
                  <a:gd name="T26" fmla="*/ 4 w 77"/>
                  <a:gd name="T27" fmla="*/ 48 h 150"/>
                  <a:gd name="T28" fmla="*/ 7 w 77"/>
                  <a:gd name="T29" fmla="*/ 44 h 150"/>
                  <a:gd name="T30" fmla="*/ 11 w 77"/>
                  <a:gd name="T31" fmla="*/ 40 h 150"/>
                  <a:gd name="T32" fmla="*/ 18 w 77"/>
                  <a:gd name="T33" fmla="*/ 37 h 150"/>
                  <a:gd name="T34" fmla="*/ 33 w 77"/>
                  <a:gd name="T35" fmla="*/ 33 h 150"/>
                  <a:gd name="T36" fmla="*/ 44 w 77"/>
                  <a:gd name="T37" fmla="*/ 29 h 150"/>
                  <a:gd name="T38" fmla="*/ 40 w 77"/>
                  <a:gd name="T39" fmla="*/ 19 h 150"/>
                  <a:gd name="T40" fmla="*/ 40 w 77"/>
                  <a:gd name="T41" fmla="*/ 8 h 150"/>
                  <a:gd name="T42" fmla="*/ 48 w 77"/>
                  <a:gd name="T43" fmla="*/ 4 h 150"/>
                  <a:gd name="T44" fmla="*/ 51 w 77"/>
                  <a:gd name="T45" fmla="*/ 0 h 150"/>
                  <a:gd name="T46" fmla="*/ 62 w 77"/>
                  <a:gd name="T47" fmla="*/ 0 h 150"/>
                  <a:gd name="T48" fmla="*/ 77 w 77"/>
                  <a:gd name="T49" fmla="*/ 4 h 150"/>
                  <a:gd name="T50" fmla="*/ 77 w 77"/>
                  <a:gd name="T51" fmla="*/ 55 h 150"/>
                  <a:gd name="T52" fmla="*/ 77 w 77"/>
                  <a:gd name="T53" fmla="*/ 11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77" y="110"/>
                    </a:moveTo>
                    <a:lnTo>
                      <a:pt x="66" y="106"/>
                    </a:lnTo>
                    <a:lnTo>
                      <a:pt x="59" y="110"/>
                    </a:lnTo>
                    <a:lnTo>
                      <a:pt x="59" y="113"/>
                    </a:lnTo>
                    <a:lnTo>
                      <a:pt x="59" y="121"/>
                    </a:lnTo>
                    <a:lnTo>
                      <a:pt x="55" y="132"/>
                    </a:lnTo>
                    <a:lnTo>
                      <a:pt x="48" y="135"/>
                    </a:lnTo>
                    <a:lnTo>
                      <a:pt x="40" y="135"/>
                    </a:lnTo>
                    <a:lnTo>
                      <a:pt x="33" y="139"/>
                    </a:lnTo>
                    <a:lnTo>
                      <a:pt x="26" y="143"/>
                    </a:lnTo>
                    <a:lnTo>
                      <a:pt x="11" y="150"/>
                    </a:lnTo>
                    <a:lnTo>
                      <a:pt x="7" y="99"/>
                    </a:lnTo>
                    <a:lnTo>
                      <a:pt x="0" y="55"/>
                    </a:lnTo>
                    <a:lnTo>
                      <a:pt x="4" y="48"/>
                    </a:lnTo>
                    <a:lnTo>
                      <a:pt x="7" y="44"/>
                    </a:lnTo>
                    <a:lnTo>
                      <a:pt x="11" y="40"/>
                    </a:lnTo>
                    <a:lnTo>
                      <a:pt x="18" y="37"/>
                    </a:lnTo>
                    <a:lnTo>
                      <a:pt x="33" y="33"/>
                    </a:lnTo>
                    <a:lnTo>
                      <a:pt x="44" y="29"/>
                    </a:lnTo>
                    <a:lnTo>
                      <a:pt x="40" y="19"/>
                    </a:lnTo>
                    <a:lnTo>
                      <a:pt x="40" y="8"/>
                    </a:lnTo>
                    <a:lnTo>
                      <a:pt x="48" y="4"/>
                    </a:lnTo>
                    <a:lnTo>
                      <a:pt x="51" y="0"/>
                    </a:lnTo>
                    <a:lnTo>
                      <a:pt x="62" y="0"/>
                    </a:lnTo>
                    <a:lnTo>
                      <a:pt x="77" y="4"/>
                    </a:lnTo>
                    <a:lnTo>
                      <a:pt x="77" y="55"/>
                    </a:lnTo>
                    <a:lnTo>
                      <a:pt x="77" y="1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93" name="Line 30">
                <a:extLst>
                  <a:ext uri="{FF2B5EF4-FFF2-40B4-BE49-F238E27FC236}">
                    <a16:creationId xmlns:a16="http://schemas.microsoft.com/office/drawing/2014/main" id="{3DF0730D-E156-4969-A369-876523EC52EF}"/>
                  </a:ext>
                </a:extLst>
              </p:cNvPr>
              <p:cNvSpPr>
                <a:spLocks noChangeShapeType="1"/>
              </p:cNvSpPr>
              <p:nvPr/>
            </p:nvSpPr>
            <p:spPr bwMode="auto">
              <a:xfrm>
                <a:off x="2879" y="2429"/>
                <a:ext cx="1" cy="252"/>
              </a:xfrm>
              <a:prstGeom prst="line">
                <a:avLst/>
              </a:prstGeom>
              <a:noFill/>
              <a:ln w="6350">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grpSp>
        <p:sp>
          <p:nvSpPr>
            <p:cNvPr id="51586" name="Line 31">
              <a:extLst>
                <a:ext uri="{FF2B5EF4-FFF2-40B4-BE49-F238E27FC236}">
                  <a16:creationId xmlns:a16="http://schemas.microsoft.com/office/drawing/2014/main" id="{FD8B27F9-D333-4BC3-B343-313969729FF6}"/>
                </a:ext>
              </a:extLst>
            </p:cNvPr>
            <p:cNvSpPr>
              <a:spLocks noChangeShapeType="1"/>
            </p:cNvSpPr>
            <p:nvPr/>
          </p:nvSpPr>
          <p:spPr bwMode="auto">
            <a:xfrm flipV="1">
              <a:off x="3319" y="2076"/>
              <a:ext cx="2057" cy="1179"/>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51587" name="Line 32">
              <a:extLst>
                <a:ext uri="{FF2B5EF4-FFF2-40B4-BE49-F238E27FC236}">
                  <a16:creationId xmlns:a16="http://schemas.microsoft.com/office/drawing/2014/main" id="{ED63FA7E-3661-4872-9C3C-F416B39E23AC}"/>
                </a:ext>
              </a:extLst>
            </p:cNvPr>
            <p:cNvSpPr>
              <a:spLocks noChangeShapeType="1"/>
            </p:cNvSpPr>
            <p:nvPr/>
          </p:nvSpPr>
          <p:spPr bwMode="auto">
            <a:xfrm>
              <a:off x="3291" y="2075"/>
              <a:ext cx="0" cy="1134"/>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sp>
          <p:nvSpPr>
            <p:cNvPr id="51588" name="Line 33">
              <a:extLst>
                <a:ext uri="{FF2B5EF4-FFF2-40B4-BE49-F238E27FC236}">
                  <a16:creationId xmlns:a16="http://schemas.microsoft.com/office/drawing/2014/main" id="{D1863579-6D38-454E-BEE8-0CAF9D355176}"/>
                </a:ext>
              </a:extLst>
            </p:cNvPr>
            <p:cNvSpPr>
              <a:spLocks noChangeShapeType="1"/>
            </p:cNvSpPr>
            <p:nvPr/>
          </p:nvSpPr>
          <p:spPr bwMode="auto">
            <a:xfrm flipH="1" flipV="1">
              <a:off x="1260" y="2068"/>
              <a:ext cx="2020" cy="1197"/>
            </a:xfrm>
            <a:prstGeom prst="line">
              <a:avLst/>
            </a:prstGeom>
            <a:noFill/>
            <a:ln w="12700">
              <a:solidFill>
                <a:srgbClr val="FF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de-DE"/>
            </a:p>
          </p:txBody>
        </p:sp>
        <p:grpSp>
          <p:nvGrpSpPr>
            <p:cNvPr id="51589" name="Group 34">
              <a:extLst>
                <a:ext uri="{FF2B5EF4-FFF2-40B4-BE49-F238E27FC236}">
                  <a16:creationId xmlns:a16="http://schemas.microsoft.com/office/drawing/2014/main" id="{96DFDA69-5013-4134-8A82-3929F74EC757}"/>
                </a:ext>
              </a:extLst>
            </p:cNvPr>
            <p:cNvGrpSpPr>
              <a:grpSpLocks/>
            </p:cNvGrpSpPr>
            <p:nvPr/>
          </p:nvGrpSpPr>
          <p:grpSpPr bwMode="auto">
            <a:xfrm>
              <a:off x="1200" y="1813"/>
              <a:ext cx="78" cy="252"/>
              <a:chOff x="2802" y="2429"/>
              <a:chExt cx="78" cy="252"/>
            </a:xfrm>
          </p:grpSpPr>
          <p:sp>
            <p:nvSpPr>
              <p:cNvPr id="51590" name="Freeform 35">
                <a:extLst>
                  <a:ext uri="{FF2B5EF4-FFF2-40B4-BE49-F238E27FC236}">
                    <a16:creationId xmlns:a16="http://schemas.microsoft.com/office/drawing/2014/main" id="{FE295880-1A8A-4877-B53C-218A83DBB38B}"/>
                  </a:ext>
                </a:extLst>
              </p:cNvPr>
              <p:cNvSpPr>
                <a:spLocks/>
              </p:cNvSpPr>
              <p:nvPr/>
            </p:nvSpPr>
            <p:spPr bwMode="auto">
              <a:xfrm>
                <a:off x="2802" y="2429"/>
                <a:ext cx="77" cy="150"/>
              </a:xfrm>
              <a:custGeom>
                <a:avLst/>
                <a:gdLst>
                  <a:gd name="T0" fmla="*/ 77 w 77"/>
                  <a:gd name="T1" fmla="*/ 110 h 150"/>
                  <a:gd name="T2" fmla="*/ 66 w 77"/>
                  <a:gd name="T3" fmla="*/ 106 h 150"/>
                  <a:gd name="T4" fmla="*/ 59 w 77"/>
                  <a:gd name="T5" fmla="*/ 110 h 150"/>
                  <a:gd name="T6" fmla="*/ 59 w 77"/>
                  <a:gd name="T7" fmla="*/ 113 h 150"/>
                  <a:gd name="T8" fmla="*/ 59 w 77"/>
                  <a:gd name="T9" fmla="*/ 121 h 150"/>
                  <a:gd name="T10" fmla="*/ 55 w 77"/>
                  <a:gd name="T11" fmla="*/ 132 h 150"/>
                  <a:gd name="T12" fmla="*/ 48 w 77"/>
                  <a:gd name="T13" fmla="*/ 135 h 150"/>
                  <a:gd name="T14" fmla="*/ 40 w 77"/>
                  <a:gd name="T15" fmla="*/ 135 h 150"/>
                  <a:gd name="T16" fmla="*/ 33 w 77"/>
                  <a:gd name="T17" fmla="*/ 139 h 150"/>
                  <a:gd name="T18" fmla="*/ 26 w 77"/>
                  <a:gd name="T19" fmla="*/ 143 h 150"/>
                  <a:gd name="T20" fmla="*/ 11 w 77"/>
                  <a:gd name="T21" fmla="*/ 150 h 150"/>
                  <a:gd name="T22" fmla="*/ 7 w 77"/>
                  <a:gd name="T23" fmla="*/ 99 h 150"/>
                  <a:gd name="T24" fmla="*/ 0 w 77"/>
                  <a:gd name="T25" fmla="*/ 55 h 150"/>
                  <a:gd name="T26" fmla="*/ 4 w 77"/>
                  <a:gd name="T27" fmla="*/ 48 h 150"/>
                  <a:gd name="T28" fmla="*/ 7 w 77"/>
                  <a:gd name="T29" fmla="*/ 44 h 150"/>
                  <a:gd name="T30" fmla="*/ 11 w 77"/>
                  <a:gd name="T31" fmla="*/ 40 h 150"/>
                  <a:gd name="T32" fmla="*/ 18 w 77"/>
                  <a:gd name="T33" fmla="*/ 37 h 150"/>
                  <a:gd name="T34" fmla="*/ 33 w 77"/>
                  <a:gd name="T35" fmla="*/ 33 h 150"/>
                  <a:gd name="T36" fmla="*/ 44 w 77"/>
                  <a:gd name="T37" fmla="*/ 29 h 150"/>
                  <a:gd name="T38" fmla="*/ 40 w 77"/>
                  <a:gd name="T39" fmla="*/ 19 h 150"/>
                  <a:gd name="T40" fmla="*/ 40 w 77"/>
                  <a:gd name="T41" fmla="*/ 8 h 150"/>
                  <a:gd name="T42" fmla="*/ 48 w 77"/>
                  <a:gd name="T43" fmla="*/ 4 h 150"/>
                  <a:gd name="T44" fmla="*/ 51 w 77"/>
                  <a:gd name="T45" fmla="*/ 0 h 150"/>
                  <a:gd name="T46" fmla="*/ 62 w 77"/>
                  <a:gd name="T47" fmla="*/ 0 h 150"/>
                  <a:gd name="T48" fmla="*/ 77 w 77"/>
                  <a:gd name="T49" fmla="*/ 4 h 150"/>
                  <a:gd name="T50" fmla="*/ 77 w 77"/>
                  <a:gd name="T51" fmla="*/ 55 h 150"/>
                  <a:gd name="T52" fmla="*/ 77 w 77"/>
                  <a:gd name="T53" fmla="*/ 11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77" y="110"/>
                    </a:moveTo>
                    <a:lnTo>
                      <a:pt x="66" y="106"/>
                    </a:lnTo>
                    <a:lnTo>
                      <a:pt x="59" y="110"/>
                    </a:lnTo>
                    <a:lnTo>
                      <a:pt x="59" y="113"/>
                    </a:lnTo>
                    <a:lnTo>
                      <a:pt x="59" y="121"/>
                    </a:lnTo>
                    <a:lnTo>
                      <a:pt x="55" y="132"/>
                    </a:lnTo>
                    <a:lnTo>
                      <a:pt x="48" y="135"/>
                    </a:lnTo>
                    <a:lnTo>
                      <a:pt x="40" y="135"/>
                    </a:lnTo>
                    <a:lnTo>
                      <a:pt x="33" y="139"/>
                    </a:lnTo>
                    <a:lnTo>
                      <a:pt x="26" y="143"/>
                    </a:lnTo>
                    <a:lnTo>
                      <a:pt x="11" y="150"/>
                    </a:lnTo>
                    <a:lnTo>
                      <a:pt x="7" y="99"/>
                    </a:lnTo>
                    <a:lnTo>
                      <a:pt x="0" y="55"/>
                    </a:lnTo>
                    <a:lnTo>
                      <a:pt x="4" y="48"/>
                    </a:lnTo>
                    <a:lnTo>
                      <a:pt x="7" y="44"/>
                    </a:lnTo>
                    <a:lnTo>
                      <a:pt x="11" y="40"/>
                    </a:lnTo>
                    <a:lnTo>
                      <a:pt x="18" y="37"/>
                    </a:lnTo>
                    <a:lnTo>
                      <a:pt x="33" y="33"/>
                    </a:lnTo>
                    <a:lnTo>
                      <a:pt x="44" y="29"/>
                    </a:lnTo>
                    <a:lnTo>
                      <a:pt x="40" y="19"/>
                    </a:lnTo>
                    <a:lnTo>
                      <a:pt x="40" y="8"/>
                    </a:lnTo>
                    <a:lnTo>
                      <a:pt x="48" y="4"/>
                    </a:lnTo>
                    <a:lnTo>
                      <a:pt x="51" y="0"/>
                    </a:lnTo>
                    <a:lnTo>
                      <a:pt x="62" y="0"/>
                    </a:lnTo>
                    <a:lnTo>
                      <a:pt x="77" y="4"/>
                    </a:lnTo>
                    <a:lnTo>
                      <a:pt x="77" y="55"/>
                    </a:lnTo>
                    <a:lnTo>
                      <a:pt x="77" y="1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91" name="Line 36">
                <a:extLst>
                  <a:ext uri="{FF2B5EF4-FFF2-40B4-BE49-F238E27FC236}">
                    <a16:creationId xmlns:a16="http://schemas.microsoft.com/office/drawing/2014/main" id="{EA4E7B91-865A-402C-9095-328C162D27D6}"/>
                  </a:ext>
                </a:extLst>
              </p:cNvPr>
              <p:cNvSpPr>
                <a:spLocks noChangeShapeType="1"/>
              </p:cNvSpPr>
              <p:nvPr/>
            </p:nvSpPr>
            <p:spPr bwMode="auto">
              <a:xfrm>
                <a:off x="2879" y="2429"/>
                <a:ext cx="1" cy="252"/>
              </a:xfrm>
              <a:prstGeom prst="line">
                <a:avLst/>
              </a:prstGeom>
              <a:noFill/>
              <a:ln w="6350">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grpSp>
      </p:grpSp>
      <p:sp>
        <p:nvSpPr>
          <p:cNvPr id="51219" name="Freeform 41">
            <a:extLst>
              <a:ext uri="{FF2B5EF4-FFF2-40B4-BE49-F238E27FC236}">
                <a16:creationId xmlns:a16="http://schemas.microsoft.com/office/drawing/2014/main" id="{B2418E09-88B8-4461-954F-CB2501B6BDF3}"/>
              </a:ext>
            </a:extLst>
          </p:cNvPr>
          <p:cNvSpPr>
            <a:spLocks/>
          </p:cNvSpPr>
          <p:nvPr/>
        </p:nvSpPr>
        <p:spPr bwMode="auto">
          <a:xfrm>
            <a:off x="5424488" y="4940300"/>
            <a:ext cx="196850" cy="190500"/>
          </a:xfrm>
          <a:custGeom>
            <a:avLst/>
            <a:gdLst>
              <a:gd name="T0" fmla="*/ 2147483646 w 124"/>
              <a:gd name="T1" fmla="*/ 2147483646 h 120"/>
              <a:gd name="T2" fmla="*/ 2147483646 w 124"/>
              <a:gd name="T3" fmla="*/ 2147483646 h 120"/>
              <a:gd name="T4" fmla="*/ 2147483646 w 124"/>
              <a:gd name="T5" fmla="*/ 2147483646 h 120"/>
              <a:gd name="T6" fmla="*/ 2147483646 w 124"/>
              <a:gd name="T7" fmla="*/ 2147483646 h 120"/>
              <a:gd name="T8" fmla="*/ 2147483646 w 124"/>
              <a:gd name="T9" fmla="*/ 2147483646 h 120"/>
              <a:gd name="T10" fmla="*/ 2147483646 w 124"/>
              <a:gd name="T11" fmla="*/ 2147483646 h 120"/>
              <a:gd name="T12" fmla="*/ 2147483646 w 124"/>
              <a:gd name="T13" fmla="*/ 2147483646 h 120"/>
              <a:gd name="T14" fmla="*/ 2147483646 w 124"/>
              <a:gd name="T15" fmla="*/ 2147483646 h 120"/>
              <a:gd name="T16" fmla="*/ 2147483646 w 124"/>
              <a:gd name="T17" fmla="*/ 2147483646 h 120"/>
              <a:gd name="T18" fmla="*/ 2147483646 w 124"/>
              <a:gd name="T19" fmla="*/ 2147483646 h 120"/>
              <a:gd name="T20" fmla="*/ 2147483646 w 124"/>
              <a:gd name="T21" fmla="*/ 2147483646 h 120"/>
              <a:gd name="T22" fmla="*/ 0 w 124"/>
              <a:gd name="T23" fmla="*/ 2147483646 h 120"/>
              <a:gd name="T24" fmla="*/ 2147483646 w 124"/>
              <a:gd name="T25" fmla="*/ 2147483646 h 120"/>
              <a:gd name="T26" fmla="*/ 2147483646 w 124"/>
              <a:gd name="T27" fmla="*/ 2147483646 h 120"/>
              <a:gd name="T28" fmla="*/ 2147483646 w 124"/>
              <a:gd name="T29" fmla="*/ 2147483646 h 120"/>
              <a:gd name="T30" fmla="*/ 2147483646 w 124"/>
              <a:gd name="T31" fmla="*/ 2147483646 h 120"/>
              <a:gd name="T32" fmla="*/ 2147483646 w 124"/>
              <a:gd name="T33" fmla="*/ 2147483646 h 120"/>
              <a:gd name="T34" fmla="*/ 2147483646 w 124"/>
              <a:gd name="T35" fmla="*/ 2147483646 h 120"/>
              <a:gd name="T36" fmla="*/ 2147483646 w 124"/>
              <a:gd name="T37" fmla="*/ 0 h 120"/>
              <a:gd name="T38" fmla="*/ 2147483646 w 124"/>
              <a:gd name="T39" fmla="*/ 2147483646 h 120"/>
              <a:gd name="T40" fmla="*/ 2147483646 w 124"/>
              <a:gd name="T41" fmla="*/ 2147483646 h 120"/>
              <a:gd name="T42" fmla="*/ 2147483646 w 124"/>
              <a:gd name="T43" fmla="*/ 2147483646 h 120"/>
              <a:gd name="T44" fmla="*/ 2147483646 w 124"/>
              <a:gd name="T45" fmla="*/ 2147483646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4" h="120">
                <a:moveTo>
                  <a:pt x="124" y="62"/>
                </a:moveTo>
                <a:lnTo>
                  <a:pt x="109" y="65"/>
                </a:lnTo>
                <a:lnTo>
                  <a:pt x="91" y="65"/>
                </a:lnTo>
                <a:lnTo>
                  <a:pt x="80" y="116"/>
                </a:lnTo>
                <a:lnTo>
                  <a:pt x="65" y="120"/>
                </a:lnTo>
                <a:lnTo>
                  <a:pt x="65" y="65"/>
                </a:lnTo>
                <a:lnTo>
                  <a:pt x="43" y="65"/>
                </a:lnTo>
                <a:lnTo>
                  <a:pt x="21" y="62"/>
                </a:lnTo>
                <a:lnTo>
                  <a:pt x="14" y="80"/>
                </a:lnTo>
                <a:lnTo>
                  <a:pt x="7" y="80"/>
                </a:lnTo>
                <a:lnTo>
                  <a:pt x="7" y="62"/>
                </a:lnTo>
                <a:lnTo>
                  <a:pt x="0" y="62"/>
                </a:lnTo>
                <a:lnTo>
                  <a:pt x="7" y="58"/>
                </a:lnTo>
                <a:lnTo>
                  <a:pt x="7" y="40"/>
                </a:lnTo>
                <a:lnTo>
                  <a:pt x="14" y="40"/>
                </a:lnTo>
                <a:lnTo>
                  <a:pt x="21" y="58"/>
                </a:lnTo>
                <a:lnTo>
                  <a:pt x="43" y="54"/>
                </a:lnTo>
                <a:lnTo>
                  <a:pt x="65" y="54"/>
                </a:lnTo>
                <a:lnTo>
                  <a:pt x="65" y="0"/>
                </a:lnTo>
                <a:lnTo>
                  <a:pt x="80" y="3"/>
                </a:lnTo>
                <a:lnTo>
                  <a:pt x="91" y="54"/>
                </a:lnTo>
                <a:lnTo>
                  <a:pt x="109" y="54"/>
                </a:lnTo>
                <a:lnTo>
                  <a:pt x="124" y="62"/>
                </a:lnTo>
              </a:path>
            </a:pathLst>
          </a:custGeom>
          <a:noFill/>
          <a:ln w="635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220" name="Text Box 47">
            <a:extLst>
              <a:ext uri="{FF2B5EF4-FFF2-40B4-BE49-F238E27FC236}">
                <a16:creationId xmlns:a16="http://schemas.microsoft.com/office/drawing/2014/main" id="{F5473185-D3E1-46AD-8A20-2BE582CD9377}"/>
              </a:ext>
            </a:extLst>
          </p:cNvPr>
          <p:cNvSpPr txBox="1">
            <a:spLocks noChangeArrowheads="1"/>
          </p:cNvSpPr>
          <p:nvPr/>
        </p:nvSpPr>
        <p:spPr bwMode="auto">
          <a:xfrm>
            <a:off x="2667000" y="323850"/>
            <a:ext cx="4572000" cy="71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9352" tIns="39676" rIns="79352" bIns="39676">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gn="ctr">
              <a:lnSpc>
                <a:spcPct val="70000"/>
              </a:lnSpc>
            </a:pPr>
            <a:r>
              <a:rPr lang="en-GB" altLang="de-DE" sz="2000" b="1"/>
              <a:t>Landing procedure</a:t>
            </a:r>
          </a:p>
          <a:p>
            <a:pPr algn="ctr">
              <a:lnSpc>
                <a:spcPct val="70000"/>
              </a:lnSpc>
            </a:pPr>
            <a:endParaRPr lang="en-GB" altLang="de-DE" sz="2000" b="1"/>
          </a:p>
          <a:p>
            <a:pPr algn="ctr">
              <a:lnSpc>
                <a:spcPct val="70000"/>
              </a:lnSpc>
            </a:pPr>
            <a:r>
              <a:rPr lang="en-GB" altLang="de-DE" sz="2000" b="1"/>
              <a:t>( not judged, not scored )</a:t>
            </a:r>
          </a:p>
        </p:txBody>
      </p:sp>
      <p:sp>
        <p:nvSpPr>
          <p:cNvPr id="63536" name="Text Box 48">
            <a:extLst>
              <a:ext uri="{FF2B5EF4-FFF2-40B4-BE49-F238E27FC236}">
                <a16:creationId xmlns:a16="http://schemas.microsoft.com/office/drawing/2014/main" id="{BAE46A25-0354-41B9-B481-40543FBED5C1}"/>
              </a:ext>
            </a:extLst>
          </p:cNvPr>
          <p:cNvSpPr txBox="1">
            <a:spLocks noChangeArrowheads="1"/>
          </p:cNvSpPr>
          <p:nvPr/>
        </p:nvSpPr>
        <p:spPr bwMode="auto">
          <a:xfrm>
            <a:off x="2184400" y="1308100"/>
            <a:ext cx="55245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de-DE" altLang="de-DE">
                <a:solidFill>
                  <a:schemeClr val="accent2"/>
                </a:solidFill>
              </a:rPr>
              <a:t>The direction of the landing may be different to the take off.</a:t>
            </a:r>
          </a:p>
        </p:txBody>
      </p:sp>
      <p:grpSp>
        <p:nvGrpSpPr>
          <p:cNvPr id="51222" name="Group 49">
            <a:extLst>
              <a:ext uri="{FF2B5EF4-FFF2-40B4-BE49-F238E27FC236}">
                <a16:creationId xmlns:a16="http://schemas.microsoft.com/office/drawing/2014/main" id="{D5035789-4F10-430D-A05A-E5BA9EE7E8DF}"/>
              </a:ext>
            </a:extLst>
          </p:cNvPr>
          <p:cNvGrpSpPr>
            <a:grpSpLocks/>
          </p:cNvGrpSpPr>
          <p:nvPr/>
        </p:nvGrpSpPr>
        <p:grpSpPr bwMode="auto">
          <a:xfrm>
            <a:off x="95250" y="173038"/>
            <a:ext cx="1422400" cy="577850"/>
            <a:chOff x="748" y="1253"/>
            <a:chExt cx="4096" cy="1820"/>
          </a:xfrm>
        </p:grpSpPr>
        <p:sp>
          <p:nvSpPr>
            <p:cNvPr id="51223" name="AutoShape 50">
              <a:extLst>
                <a:ext uri="{FF2B5EF4-FFF2-40B4-BE49-F238E27FC236}">
                  <a16:creationId xmlns:a16="http://schemas.microsoft.com/office/drawing/2014/main" id="{44B93B4C-D6C9-4F8D-A562-1791E06A3458}"/>
                </a:ext>
              </a:extLst>
            </p:cNvPr>
            <p:cNvSpPr>
              <a:spLocks noChangeAspect="1" noChangeArrowheads="1" noTextEdit="1"/>
            </p:cNvSpPr>
            <p:nvPr/>
          </p:nvSpPr>
          <p:spPr bwMode="auto">
            <a:xfrm>
              <a:off x="748" y="1253"/>
              <a:ext cx="4096" cy="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grpSp>
          <p:nvGrpSpPr>
            <p:cNvPr id="51224" name="Group 51">
              <a:extLst>
                <a:ext uri="{FF2B5EF4-FFF2-40B4-BE49-F238E27FC236}">
                  <a16:creationId xmlns:a16="http://schemas.microsoft.com/office/drawing/2014/main" id="{D3AF7DEC-FCB5-49A5-9AE9-DDD554BD4481}"/>
                </a:ext>
              </a:extLst>
            </p:cNvPr>
            <p:cNvGrpSpPr>
              <a:grpSpLocks/>
            </p:cNvGrpSpPr>
            <p:nvPr/>
          </p:nvGrpSpPr>
          <p:grpSpPr bwMode="auto">
            <a:xfrm>
              <a:off x="756" y="1261"/>
              <a:ext cx="4080" cy="1804"/>
              <a:chOff x="756" y="1261"/>
              <a:chExt cx="4080" cy="1804"/>
            </a:xfrm>
          </p:grpSpPr>
          <p:sp>
            <p:nvSpPr>
              <p:cNvPr id="51384" name="Freeform 52">
                <a:extLst>
                  <a:ext uri="{FF2B5EF4-FFF2-40B4-BE49-F238E27FC236}">
                    <a16:creationId xmlns:a16="http://schemas.microsoft.com/office/drawing/2014/main" id="{8334098E-1BF6-4080-94F3-3BFABD831ABB}"/>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5" name="Freeform 53">
                <a:extLst>
                  <a:ext uri="{FF2B5EF4-FFF2-40B4-BE49-F238E27FC236}">
                    <a16:creationId xmlns:a16="http://schemas.microsoft.com/office/drawing/2014/main" id="{F8D741E9-C584-4C44-A085-78FE450BD8F8}"/>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86" name="Freeform 54">
                <a:extLst>
                  <a:ext uri="{FF2B5EF4-FFF2-40B4-BE49-F238E27FC236}">
                    <a16:creationId xmlns:a16="http://schemas.microsoft.com/office/drawing/2014/main" id="{81C19247-BBED-402A-8252-57F7C38BB301}"/>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7" name="Freeform 55">
                <a:extLst>
                  <a:ext uri="{FF2B5EF4-FFF2-40B4-BE49-F238E27FC236}">
                    <a16:creationId xmlns:a16="http://schemas.microsoft.com/office/drawing/2014/main" id="{F846ADBA-458D-441E-8B9B-F454ECA0AE6E}"/>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88" name="Freeform 56">
                <a:extLst>
                  <a:ext uri="{FF2B5EF4-FFF2-40B4-BE49-F238E27FC236}">
                    <a16:creationId xmlns:a16="http://schemas.microsoft.com/office/drawing/2014/main" id="{20D4F041-B1A8-4849-99EB-EC0A7F208423}"/>
                  </a:ext>
                </a:extLst>
              </p:cNvPr>
              <p:cNvSpPr>
                <a:spLocks/>
              </p:cNvSpPr>
              <p:nvPr/>
            </p:nvSpPr>
            <p:spPr bwMode="auto">
              <a:xfrm>
                <a:off x="1753" y="1547"/>
                <a:ext cx="86" cy="171"/>
              </a:xfrm>
              <a:custGeom>
                <a:avLst/>
                <a:gdLst>
                  <a:gd name="T0" fmla="*/ 81 w 86"/>
                  <a:gd name="T1" fmla="*/ 41 h 171"/>
                  <a:gd name="T2" fmla="*/ 82 w 86"/>
                  <a:gd name="T3" fmla="*/ 32 h 171"/>
                  <a:gd name="T4" fmla="*/ 84 w 86"/>
                  <a:gd name="T5" fmla="*/ 25 h 171"/>
                  <a:gd name="T6" fmla="*/ 84 w 86"/>
                  <a:gd name="T7" fmla="*/ 19 h 171"/>
                  <a:gd name="T8" fmla="*/ 82 w 86"/>
                  <a:gd name="T9" fmla="*/ 14 h 171"/>
                  <a:gd name="T10" fmla="*/ 81 w 86"/>
                  <a:gd name="T11" fmla="*/ 8 h 171"/>
                  <a:gd name="T12" fmla="*/ 79 w 86"/>
                  <a:gd name="T13" fmla="*/ 5 h 171"/>
                  <a:gd name="T14" fmla="*/ 76 w 86"/>
                  <a:gd name="T15" fmla="*/ 2 h 171"/>
                  <a:gd name="T16" fmla="*/ 72 w 86"/>
                  <a:gd name="T17" fmla="*/ 0 h 171"/>
                  <a:gd name="T18" fmla="*/ 74 w 86"/>
                  <a:gd name="T19" fmla="*/ 0 h 171"/>
                  <a:gd name="T20" fmla="*/ 79 w 86"/>
                  <a:gd name="T21" fmla="*/ 2 h 171"/>
                  <a:gd name="T22" fmla="*/ 81 w 86"/>
                  <a:gd name="T23" fmla="*/ 3 h 171"/>
                  <a:gd name="T24" fmla="*/ 82 w 86"/>
                  <a:gd name="T25" fmla="*/ 7 h 171"/>
                  <a:gd name="T26" fmla="*/ 84 w 86"/>
                  <a:gd name="T27" fmla="*/ 10 h 171"/>
                  <a:gd name="T28" fmla="*/ 86 w 86"/>
                  <a:gd name="T29" fmla="*/ 20 h 171"/>
                  <a:gd name="T30" fmla="*/ 84 w 86"/>
                  <a:gd name="T31" fmla="*/ 32 h 171"/>
                  <a:gd name="T32" fmla="*/ 81 w 86"/>
                  <a:gd name="T33" fmla="*/ 44 h 171"/>
                  <a:gd name="T34" fmla="*/ 76 w 86"/>
                  <a:gd name="T35" fmla="*/ 59 h 171"/>
                  <a:gd name="T36" fmla="*/ 69 w 86"/>
                  <a:gd name="T37" fmla="*/ 74 h 171"/>
                  <a:gd name="T38" fmla="*/ 62 w 86"/>
                  <a:gd name="T39" fmla="*/ 90 h 171"/>
                  <a:gd name="T40" fmla="*/ 45 w 86"/>
                  <a:gd name="T41" fmla="*/ 118 h 171"/>
                  <a:gd name="T42" fmla="*/ 28 w 86"/>
                  <a:gd name="T43" fmla="*/ 145 h 171"/>
                  <a:gd name="T44" fmla="*/ 20 w 86"/>
                  <a:gd name="T45" fmla="*/ 156 h 171"/>
                  <a:gd name="T46" fmla="*/ 11 w 86"/>
                  <a:gd name="T47" fmla="*/ 164 h 171"/>
                  <a:gd name="T48" fmla="*/ 5 w 86"/>
                  <a:gd name="T49" fmla="*/ 169 h 171"/>
                  <a:gd name="T50" fmla="*/ 0 w 86"/>
                  <a:gd name="T51" fmla="*/ 171 h 171"/>
                  <a:gd name="T52" fmla="*/ 81 w 86"/>
                  <a:gd name="T53" fmla="*/ 41 h 1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6" h="171">
                    <a:moveTo>
                      <a:pt x="81" y="41"/>
                    </a:moveTo>
                    <a:lnTo>
                      <a:pt x="82" y="32"/>
                    </a:lnTo>
                    <a:lnTo>
                      <a:pt x="84" y="25"/>
                    </a:lnTo>
                    <a:lnTo>
                      <a:pt x="84" y="19"/>
                    </a:lnTo>
                    <a:lnTo>
                      <a:pt x="82" y="14"/>
                    </a:lnTo>
                    <a:lnTo>
                      <a:pt x="81" y="8"/>
                    </a:lnTo>
                    <a:lnTo>
                      <a:pt x="79" y="5"/>
                    </a:lnTo>
                    <a:lnTo>
                      <a:pt x="76" y="2"/>
                    </a:lnTo>
                    <a:lnTo>
                      <a:pt x="72" y="0"/>
                    </a:lnTo>
                    <a:lnTo>
                      <a:pt x="74" y="0"/>
                    </a:lnTo>
                    <a:lnTo>
                      <a:pt x="79" y="2"/>
                    </a:lnTo>
                    <a:lnTo>
                      <a:pt x="81" y="3"/>
                    </a:lnTo>
                    <a:lnTo>
                      <a:pt x="82" y="7"/>
                    </a:lnTo>
                    <a:lnTo>
                      <a:pt x="84" y="10"/>
                    </a:lnTo>
                    <a:lnTo>
                      <a:pt x="86" y="20"/>
                    </a:lnTo>
                    <a:lnTo>
                      <a:pt x="84" y="32"/>
                    </a:lnTo>
                    <a:lnTo>
                      <a:pt x="81" y="44"/>
                    </a:lnTo>
                    <a:lnTo>
                      <a:pt x="76" y="59"/>
                    </a:lnTo>
                    <a:lnTo>
                      <a:pt x="69" y="74"/>
                    </a:lnTo>
                    <a:lnTo>
                      <a:pt x="62" y="90"/>
                    </a:lnTo>
                    <a:lnTo>
                      <a:pt x="45" y="118"/>
                    </a:lnTo>
                    <a:lnTo>
                      <a:pt x="28" y="145"/>
                    </a:lnTo>
                    <a:lnTo>
                      <a:pt x="20" y="156"/>
                    </a:lnTo>
                    <a:lnTo>
                      <a:pt x="11" y="164"/>
                    </a:lnTo>
                    <a:lnTo>
                      <a:pt x="5" y="169"/>
                    </a:lnTo>
                    <a:lnTo>
                      <a:pt x="0" y="171"/>
                    </a:lnTo>
                    <a:lnTo>
                      <a:pt x="81" y="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9" name="Freeform 57">
                <a:extLst>
                  <a:ext uri="{FF2B5EF4-FFF2-40B4-BE49-F238E27FC236}">
                    <a16:creationId xmlns:a16="http://schemas.microsoft.com/office/drawing/2014/main" id="{411D563A-8399-4243-9439-D673834071A8}"/>
                  </a:ext>
                </a:extLst>
              </p:cNvPr>
              <p:cNvSpPr>
                <a:spLocks/>
              </p:cNvSpPr>
              <p:nvPr/>
            </p:nvSpPr>
            <p:spPr bwMode="auto">
              <a:xfrm>
                <a:off x="3838" y="1559"/>
                <a:ext cx="28" cy="164"/>
              </a:xfrm>
              <a:custGeom>
                <a:avLst/>
                <a:gdLst>
                  <a:gd name="T0" fmla="*/ 0 w 28"/>
                  <a:gd name="T1" fmla="*/ 164 h 164"/>
                  <a:gd name="T2" fmla="*/ 6 w 28"/>
                  <a:gd name="T3" fmla="*/ 133 h 164"/>
                  <a:gd name="T4" fmla="*/ 12 w 28"/>
                  <a:gd name="T5" fmla="*/ 105 h 164"/>
                  <a:gd name="T6" fmla="*/ 15 w 28"/>
                  <a:gd name="T7" fmla="*/ 78 h 164"/>
                  <a:gd name="T8" fmla="*/ 15 w 28"/>
                  <a:gd name="T9" fmla="*/ 54 h 164"/>
                  <a:gd name="T10" fmla="*/ 15 w 28"/>
                  <a:gd name="T11" fmla="*/ 35 h 164"/>
                  <a:gd name="T12" fmla="*/ 12 w 28"/>
                  <a:gd name="T13" fmla="*/ 20 h 164"/>
                  <a:gd name="T14" fmla="*/ 10 w 28"/>
                  <a:gd name="T15" fmla="*/ 13 h 164"/>
                  <a:gd name="T16" fmla="*/ 6 w 28"/>
                  <a:gd name="T17" fmla="*/ 8 h 164"/>
                  <a:gd name="T18" fmla="*/ 5 w 28"/>
                  <a:gd name="T19" fmla="*/ 5 h 164"/>
                  <a:gd name="T20" fmla="*/ 1 w 28"/>
                  <a:gd name="T21" fmla="*/ 3 h 164"/>
                  <a:gd name="T22" fmla="*/ 10 w 28"/>
                  <a:gd name="T23" fmla="*/ 0 h 164"/>
                  <a:gd name="T24" fmla="*/ 15 w 28"/>
                  <a:gd name="T25" fmla="*/ 3 h 164"/>
                  <a:gd name="T26" fmla="*/ 18 w 28"/>
                  <a:gd name="T27" fmla="*/ 10 h 164"/>
                  <a:gd name="T28" fmla="*/ 22 w 28"/>
                  <a:gd name="T29" fmla="*/ 17 h 164"/>
                  <a:gd name="T30" fmla="*/ 25 w 28"/>
                  <a:gd name="T31" fmla="*/ 25 h 164"/>
                  <a:gd name="T32" fmla="*/ 28 w 28"/>
                  <a:gd name="T33" fmla="*/ 45 h 164"/>
                  <a:gd name="T34" fmla="*/ 28 w 28"/>
                  <a:gd name="T35" fmla="*/ 69 h 164"/>
                  <a:gd name="T36" fmla="*/ 27 w 28"/>
                  <a:gd name="T37" fmla="*/ 95 h 164"/>
                  <a:gd name="T38" fmla="*/ 23 w 28"/>
                  <a:gd name="T39" fmla="*/ 118 h 164"/>
                  <a:gd name="T40" fmla="*/ 20 w 28"/>
                  <a:gd name="T41" fmla="*/ 144 h 164"/>
                  <a:gd name="T42" fmla="*/ 15 w 28"/>
                  <a:gd name="T43" fmla="*/ 164 h 164"/>
                  <a:gd name="T44" fmla="*/ 0 w 28"/>
                  <a:gd name="T45" fmla="*/ 164 h 1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164">
                    <a:moveTo>
                      <a:pt x="0" y="164"/>
                    </a:moveTo>
                    <a:lnTo>
                      <a:pt x="6" y="133"/>
                    </a:lnTo>
                    <a:lnTo>
                      <a:pt x="12" y="105"/>
                    </a:lnTo>
                    <a:lnTo>
                      <a:pt x="15" y="78"/>
                    </a:lnTo>
                    <a:lnTo>
                      <a:pt x="15" y="54"/>
                    </a:lnTo>
                    <a:lnTo>
                      <a:pt x="15" y="35"/>
                    </a:lnTo>
                    <a:lnTo>
                      <a:pt x="12" y="20"/>
                    </a:lnTo>
                    <a:lnTo>
                      <a:pt x="10" y="13"/>
                    </a:lnTo>
                    <a:lnTo>
                      <a:pt x="6" y="8"/>
                    </a:lnTo>
                    <a:lnTo>
                      <a:pt x="5" y="5"/>
                    </a:lnTo>
                    <a:lnTo>
                      <a:pt x="1" y="3"/>
                    </a:lnTo>
                    <a:lnTo>
                      <a:pt x="10" y="0"/>
                    </a:lnTo>
                    <a:lnTo>
                      <a:pt x="15" y="3"/>
                    </a:lnTo>
                    <a:lnTo>
                      <a:pt x="18" y="10"/>
                    </a:lnTo>
                    <a:lnTo>
                      <a:pt x="22" y="17"/>
                    </a:lnTo>
                    <a:lnTo>
                      <a:pt x="25" y="25"/>
                    </a:lnTo>
                    <a:lnTo>
                      <a:pt x="28" y="45"/>
                    </a:lnTo>
                    <a:lnTo>
                      <a:pt x="28" y="69"/>
                    </a:lnTo>
                    <a:lnTo>
                      <a:pt x="27" y="95"/>
                    </a:lnTo>
                    <a:lnTo>
                      <a:pt x="23" y="118"/>
                    </a:lnTo>
                    <a:lnTo>
                      <a:pt x="20" y="144"/>
                    </a:lnTo>
                    <a:lnTo>
                      <a:pt x="15" y="164"/>
                    </a:lnTo>
                    <a:lnTo>
                      <a:pt x="0" y="16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0" name="Freeform 58">
                <a:extLst>
                  <a:ext uri="{FF2B5EF4-FFF2-40B4-BE49-F238E27FC236}">
                    <a16:creationId xmlns:a16="http://schemas.microsoft.com/office/drawing/2014/main" id="{10E77DC8-1203-4860-B89E-2EDF14725C52}"/>
                  </a:ext>
                </a:extLst>
              </p:cNvPr>
              <p:cNvSpPr>
                <a:spLocks/>
              </p:cNvSpPr>
              <p:nvPr/>
            </p:nvSpPr>
            <p:spPr bwMode="auto">
              <a:xfrm>
                <a:off x="1753" y="1532"/>
                <a:ext cx="175" cy="186"/>
              </a:xfrm>
              <a:custGeom>
                <a:avLst/>
                <a:gdLst>
                  <a:gd name="T0" fmla="*/ 172 w 175"/>
                  <a:gd name="T1" fmla="*/ 7 h 186"/>
                  <a:gd name="T2" fmla="*/ 160 w 175"/>
                  <a:gd name="T3" fmla="*/ 5 h 186"/>
                  <a:gd name="T4" fmla="*/ 141 w 175"/>
                  <a:gd name="T5" fmla="*/ 3 h 186"/>
                  <a:gd name="T6" fmla="*/ 125 w 175"/>
                  <a:gd name="T7" fmla="*/ 0 h 186"/>
                  <a:gd name="T8" fmla="*/ 118 w 175"/>
                  <a:gd name="T9" fmla="*/ 0 h 186"/>
                  <a:gd name="T10" fmla="*/ 116 w 175"/>
                  <a:gd name="T11" fmla="*/ 0 h 186"/>
                  <a:gd name="T12" fmla="*/ 96 w 175"/>
                  <a:gd name="T13" fmla="*/ 7 h 186"/>
                  <a:gd name="T14" fmla="*/ 74 w 175"/>
                  <a:gd name="T15" fmla="*/ 15 h 186"/>
                  <a:gd name="T16" fmla="*/ 79 w 175"/>
                  <a:gd name="T17" fmla="*/ 17 h 186"/>
                  <a:gd name="T18" fmla="*/ 81 w 175"/>
                  <a:gd name="T19" fmla="*/ 18 h 186"/>
                  <a:gd name="T20" fmla="*/ 82 w 175"/>
                  <a:gd name="T21" fmla="*/ 22 h 186"/>
                  <a:gd name="T22" fmla="*/ 84 w 175"/>
                  <a:gd name="T23" fmla="*/ 25 h 186"/>
                  <a:gd name="T24" fmla="*/ 86 w 175"/>
                  <a:gd name="T25" fmla="*/ 35 h 186"/>
                  <a:gd name="T26" fmla="*/ 84 w 175"/>
                  <a:gd name="T27" fmla="*/ 47 h 186"/>
                  <a:gd name="T28" fmla="*/ 81 w 175"/>
                  <a:gd name="T29" fmla="*/ 59 h 186"/>
                  <a:gd name="T30" fmla="*/ 76 w 175"/>
                  <a:gd name="T31" fmla="*/ 74 h 186"/>
                  <a:gd name="T32" fmla="*/ 69 w 175"/>
                  <a:gd name="T33" fmla="*/ 89 h 186"/>
                  <a:gd name="T34" fmla="*/ 62 w 175"/>
                  <a:gd name="T35" fmla="*/ 105 h 186"/>
                  <a:gd name="T36" fmla="*/ 45 w 175"/>
                  <a:gd name="T37" fmla="*/ 133 h 186"/>
                  <a:gd name="T38" fmla="*/ 28 w 175"/>
                  <a:gd name="T39" fmla="*/ 160 h 186"/>
                  <a:gd name="T40" fmla="*/ 20 w 175"/>
                  <a:gd name="T41" fmla="*/ 171 h 186"/>
                  <a:gd name="T42" fmla="*/ 11 w 175"/>
                  <a:gd name="T43" fmla="*/ 179 h 186"/>
                  <a:gd name="T44" fmla="*/ 5 w 175"/>
                  <a:gd name="T45" fmla="*/ 184 h 186"/>
                  <a:gd name="T46" fmla="*/ 0 w 175"/>
                  <a:gd name="T47" fmla="*/ 186 h 186"/>
                  <a:gd name="T48" fmla="*/ 3 w 175"/>
                  <a:gd name="T49" fmla="*/ 186 h 186"/>
                  <a:gd name="T50" fmla="*/ 91 w 175"/>
                  <a:gd name="T51" fmla="*/ 118 h 186"/>
                  <a:gd name="T52" fmla="*/ 146 w 175"/>
                  <a:gd name="T53" fmla="*/ 74 h 186"/>
                  <a:gd name="T54" fmla="*/ 155 w 175"/>
                  <a:gd name="T55" fmla="*/ 66 h 186"/>
                  <a:gd name="T56" fmla="*/ 163 w 175"/>
                  <a:gd name="T57" fmla="*/ 57 h 186"/>
                  <a:gd name="T58" fmla="*/ 168 w 175"/>
                  <a:gd name="T59" fmla="*/ 49 h 186"/>
                  <a:gd name="T60" fmla="*/ 172 w 175"/>
                  <a:gd name="T61" fmla="*/ 40 h 186"/>
                  <a:gd name="T62" fmla="*/ 175 w 175"/>
                  <a:gd name="T63" fmla="*/ 32 h 186"/>
                  <a:gd name="T64" fmla="*/ 175 w 175"/>
                  <a:gd name="T65" fmla="*/ 25 h 186"/>
                  <a:gd name="T66" fmla="*/ 173 w 175"/>
                  <a:gd name="T67" fmla="*/ 15 h 186"/>
                  <a:gd name="T68" fmla="*/ 172 w 175"/>
                  <a:gd name="T69" fmla="*/ 7 h 1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75" h="186">
                    <a:moveTo>
                      <a:pt x="172" y="7"/>
                    </a:moveTo>
                    <a:lnTo>
                      <a:pt x="160" y="5"/>
                    </a:lnTo>
                    <a:lnTo>
                      <a:pt x="141" y="3"/>
                    </a:lnTo>
                    <a:lnTo>
                      <a:pt x="125" y="0"/>
                    </a:lnTo>
                    <a:lnTo>
                      <a:pt x="118" y="0"/>
                    </a:lnTo>
                    <a:lnTo>
                      <a:pt x="116" y="0"/>
                    </a:lnTo>
                    <a:lnTo>
                      <a:pt x="96" y="7"/>
                    </a:lnTo>
                    <a:lnTo>
                      <a:pt x="74" y="15"/>
                    </a:lnTo>
                    <a:lnTo>
                      <a:pt x="79" y="17"/>
                    </a:lnTo>
                    <a:lnTo>
                      <a:pt x="81" y="18"/>
                    </a:lnTo>
                    <a:lnTo>
                      <a:pt x="82" y="22"/>
                    </a:lnTo>
                    <a:lnTo>
                      <a:pt x="84" y="25"/>
                    </a:lnTo>
                    <a:lnTo>
                      <a:pt x="86" y="35"/>
                    </a:lnTo>
                    <a:lnTo>
                      <a:pt x="84" y="47"/>
                    </a:lnTo>
                    <a:lnTo>
                      <a:pt x="81" y="59"/>
                    </a:lnTo>
                    <a:lnTo>
                      <a:pt x="76" y="74"/>
                    </a:lnTo>
                    <a:lnTo>
                      <a:pt x="69" y="89"/>
                    </a:lnTo>
                    <a:lnTo>
                      <a:pt x="62" y="105"/>
                    </a:lnTo>
                    <a:lnTo>
                      <a:pt x="45" y="133"/>
                    </a:lnTo>
                    <a:lnTo>
                      <a:pt x="28" y="160"/>
                    </a:lnTo>
                    <a:lnTo>
                      <a:pt x="20" y="171"/>
                    </a:lnTo>
                    <a:lnTo>
                      <a:pt x="11" y="179"/>
                    </a:lnTo>
                    <a:lnTo>
                      <a:pt x="5" y="184"/>
                    </a:lnTo>
                    <a:lnTo>
                      <a:pt x="0" y="186"/>
                    </a:lnTo>
                    <a:lnTo>
                      <a:pt x="3" y="186"/>
                    </a:lnTo>
                    <a:lnTo>
                      <a:pt x="91" y="118"/>
                    </a:lnTo>
                    <a:lnTo>
                      <a:pt x="146" y="74"/>
                    </a:lnTo>
                    <a:lnTo>
                      <a:pt x="155" y="66"/>
                    </a:lnTo>
                    <a:lnTo>
                      <a:pt x="163" y="57"/>
                    </a:lnTo>
                    <a:lnTo>
                      <a:pt x="168" y="49"/>
                    </a:lnTo>
                    <a:lnTo>
                      <a:pt x="172" y="40"/>
                    </a:lnTo>
                    <a:lnTo>
                      <a:pt x="175" y="32"/>
                    </a:lnTo>
                    <a:lnTo>
                      <a:pt x="175" y="25"/>
                    </a:lnTo>
                    <a:lnTo>
                      <a:pt x="173" y="15"/>
                    </a:lnTo>
                    <a:lnTo>
                      <a:pt x="172"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1" name="Freeform 59">
                <a:extLst>
                  <a:ext uri="{FF2B5EF4-FFF2-40B4-BE49-F238E27FC236}">
                    <a16:creationId xmlns:a16="http://schemas.microsoft.com/office/drawing/2014/main" id="{0EFF5FF8-1633-4A6B-84E5-4E62E54BF97B}"/>
                  </a:ext>
                </a:extLst>
              </p:cNvPr>
              <p:cNvSpPr>
                <a:spLocks/>
              </p:cNvSpPr>
              <p:nvPr/>
            </p:nvSpPr>
            <p:spPr bwMode="auto">
              <a:xfrm>
                <a:off x="3652" y="1517"/>
                <a:ext cx="370" cy="696"/>
              </a:xfrm>
              <a:custGeom>
                <a:avLst/>
                <a:gdLst>
                  <a:gd name="T0" fmla="*/ 366 w 370"/>
                  <a:gd name="T1" fmla="*/ 1 h 696"/>
                  <a:gd name="T2" fmla="*/ 351 w 370"/>
                  <a:gd name="T3" fmla="*/ 0 h 696"/>
                  <a:gd name="T4" fmla="*/ 328 w 370"/>
                  <a:gd name="T5" fmla="*/ 0 h 696"/>
                  <a:gd name="T6" fmla="*/ 307 w 370"/>
                  <a:gd name="T7" fmla="*/ 0 h 696"/>
                  <a:gd name="T8" fmla="*/ 297 w 370"/>
                  <a:gd name="T9" fmla="*/ 0 h 696"/>
                  <a:gd name="T10" fmla="*/ 284 w 370"/>
                  <a:gd name="T11" fmla="*/ 1 h 696"/>
                  <a:gd name="T12" fmla="*/ 272 w 370"/>
                  <a:gd name="T13" fmla="*/ 5 h 696"/>
                  <a:gd name="T14" fmla="*/ 196 w 370"/>
                  <a:gd name="T15" fmla="*/ 42 h 696"/>
                  <a:gd name="T16" fmla="*/ 201 w 370"/>
                  <a:gd name="T17" fmla="*/ 49 h 696"/>
                  <a:gd name="T18" fmla="*/ 206 w 370"/>
                  <a:gd name="T19" fmla="*/ 57 h 696"/>
                  <a:gd name="T20" fmla="*/ 209 w 370"/>
                  <a:gd name="T21" fmla="*/ 71 h 696"/>
                  <a:gd name="T22" fmla="*/ 211 w 370"/>
                  <a:gd name="T23" fmla="*/ 86 h 696"/>
                  <a:gd name="T24" fmla="*/ 211 w 370"/>
                  <a:gd name="T25" fmla="*/ 103 h 696"/>
                  <a:gd name="T26" fmla="*/ 209 w 370"/>
                  <a:gd name="T27" fmla="*/ 121 h 696"/>
                  <a:gd name="T28" fmla="*/ 208 w 370"/>
                  <a:gd name="T29" fmla="*/ 143 h 696"/>
                  <a:gd name="T30" fmla="*/ 203 w 370"/>
                  <a:gd name="T31" fmla="*/ 165 h 696"/>
                  <a:gd name="T32" fmla="*/ 192 w 370"/>
                  <a:gd name="T33" fmla="*/ 216 h 696"/>
                  <a:gd name="T34" fmla="*/ 179 w 370"/>
                  <a:gd name="T35" fmla="*/ 270 h 696"/>
                  <a:gd name="T36" fmla="*/ 162 w 370"/>
                  <a:gd name="T37" fmla="*/ 326 h 696"/>
                  <a:gd name="T38" fmla="*/ 144 w 370"/>
                  <a:gd name="T39" fmla="*/ 385 h 696"/>
                  <a:gd name="T40" fmla="*/ 123 w 370"/>
                  <a:gd name="T41" fmla="*/ 441 h 696"/>
                  <a:gd name="T42" fmla="*/ 101 w 370"/>
                  <a:gd name="T43" fmla="*/ 496 h 696"/>
                  <a:gd name="T44" fmla="*/ 81 w 370"/>
                  <a:gd name="T45" fmla="*/ 549 h 696"/>
                  <a:gd name="T46" fmla="*/ 61 w 370"/>
                  <a:gd name="T47" fmla="*/ 594 h 696"/>
                  <a:gd name="T48" fmla="*/ 42 w 370"/>
                  <a:gd name="T49" fmla="*/ 633 h 696"/>
                  <a:gd name="T50" fmla="*/ 25 w 370"/>
                  <a:gd name="T51" fmla="*/ 665 h 696"/>
                  <a:gd name="T52" fmla="*/ 17 w 370"/>
                  <a:gd name="T53" fmla="*/ 677 h 696"/>
                  <a:gd name="T54" fmla="*/ 10 w 370"/>
                  <a:gd name="T55" fmla="*/ 686 h 696"/>
                  <a:gd name="T56" fmla="*/ 5 w 370"/>
                  <a:gd name="T57" fmla="*/ 692 h 696"/>
                  <a:gd name="T58" fmla="*/ 0 w 370"/>
                  <a:gd name="T59" fmla="*/ 696 h 696"/>
                  <a:gd name="T60" fmla="*/ 3 w 370"/>
                  <a:gd name="T61" fmla="*/ 692 h 696"/>
                  <a:gd name="T62" fmla="*/ 103 w 370"/>
                  <a:gd name="T63" fmla="*/ 542 h 696"/>
                  <a:gd name="T64" fmla="*/ 184 w 370"/>
                  <a:gd name="T65" fmla="*/ 419 h 696"/>
                  <a:gd name="T66" fmla="*/ 252 w 370"/>
                  <a:gd name="T67" fmla="*/ 319 h 696"/>
                  <a:gd name="T68" fmla="*/ 302 w 370"/>
                  <a:gd name="T69" fmla="*/ 236 h 696"/>
                  <a:gd name="T70" fmla="*/ 322 w 370"/>
                  <a:gd name="T71" fmla="*/ 201 h 696"/>
                  <a:gd name="T72" fmla="*/ 338 w 370"/>
                  <a:gd name="T73" fmla="*/ 169 h 696"/>
                  <a:gd name="T74" fmla="*/ 351 w 370"/>
                  <a:gd name="T75" fmla="*/ 138 h 696"/>
                  <a:gd name="T76" fmla="*/ 361 w 370"/>
                  <a:gd name="T77" fmla="*/ 109 h 696"/>
                  <a:gd name="T78" fmla="*/ 366 w 370"/>
                  <a:gd name="T79" fmla="*/ 82 h 696"/>
                  <a:gd name="T80" fmla="*/ 370 w 370"/>
                  <a:gd name="T81" fmla="*/ 55 h 696"/>
                  <a:gd name="T82" fmla="*/ 370 w 370"/>
                  <a:gd name="T83" fmla="*/ 28 h 696"/>
                  <a:gd name="T84" fmla="*/ 366 w 370"/>
                  <a:gd name="T85" fmla="*/ 1 h 6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70" h="696">
                    <a:moveTo>
                      <a:pt x="366" y="1"/>
                    </a:moveTo>
                    <a:lnTo>
                      <a:pt x="351" y="0"/>
                    </a:lnTo>
                    <a:lnTo>
                      <a:pt x="328" y="0"/>
                    </a:lnTo>
                    <a:lnTo>
                      <a:pt x="307" y="0"/>
                    </a:lnTo>
                    <a:lnTo>
                      <a:pt x="297" y="0"/>
                    </a:lnTo>
                    <a:lnTo>
                      <a:pt x="284" y="1"/>
                    </a:lnTo>
                    <a:lnTo>
                      <a:pt x="272" y="5"/>
                    </a:lnTo>
                    <a:lnTo>
                      <a:pt x="196" y="42"/>
                    </a:lnTo>
                    <a:lnTo>
                      <a:pt x="201" y="49"/>
                    </a:lnTo>
                    <a:lnTo>
                      <a:pt x="206" y="57"/>
                    </a:lnTo>
                    <a:lnTo>
                      <a:pt x="209" y="71"/>
                    </a:lnTo>
                    <a:lnTo>
                      <a:pt x="211" y="86"/>
                    </a:lnTo>
                    <a:lnTo>
                      <a:pt x="211" y="103"/>
                    </a:lnTo>
                    <a:lnTo>
                      <a:pt x="209" y="121"/>
                    </a:lnTo>
                    <a:lnTo>
                      <a:pt x="208" y="143"/>
                    </a:lnTo>
                    <a:lnTo>
                      <a:pt x="203" y="165"/>
                    </a:lnTo>
                    <a:lnTo>
                      <a:pt x="192" y="216"/>
                    </a:lnTo>
                    <a:lnTo>
                      <a:pt x="179" y="270"/>
                    </a:lnTo>
                    <a:lnTo>
                      <a:pt x="162" y="326"/>
                    </a:lnTo>
                    <a:lnTo>
                      <a:pt x="144" y="385"/>
                    </a:lnTo>
                    <a:lnTo>
                      <a:pt x="123" y="441"/>
                    </a:lnTo>
                    <a:lnTo>
                      <a:pt x="101" y="496"/>
                    </a:lnTo>
                    <a:lnTo>
                      <a:pt x="81" y="549"/>
                    </a:lnTo>
                    <a:lnTo>
                      <a:pt x="61" y="594"/>
                    </a:lnTo>
                    <a:lnTo>
                      <a:pt x="42" y="633"/>
                    </a:lnTo>
                    <a:lnTo>
                      <a:pt x="25" y="665"/>
                    </a:lnTo>
                    <a:lnTo>
                      <a:pt x="17" y="677"/>
                    </a:lnTo>
                    <a:lnTo>
                      <a:pt x="10" y="686"/>
                    </a:lnTo>
                    <a:lnTo>
                      <a:pt x="5" y="692"/>
                    </a:lnTo>
                    <a:lnTo>
                      <a:pt x="0" y="696"/>
                    </a:lnTo>
                    <a:lnTo>
                      <a:pt x="3" y="692"/>
                    </a:lnTo>
                    <a:lnTo>
                      <a:pt x="103" y="542"/>
                    </a:lnTo>
                    <a:lnTo>
                      <a:pt x="184" y="419"/>
                    </a:lnTo>
                    <a:lnTo>
                      <a:pt x="252" y="319"/>
                    </a:lnTo>
                    <a:lnTo>
                      <a:pt x="302" y="236"/>
                    </a:lnTo>
                    <a:lnTo>
                      <a:pt x="322" y="201"/>
                    </a:lnTo>
                    <a:lnTo>
                      <a:pt x="338" y="169"/>
                    </a:lnTo>
                    <a:lnTo>
                      <a:pt x="351" y="138"/>
                    </a:lnTo>
                    <a:lnTo>
                      <a:pt x="361" y="109"/>
                    </a:lnTo>
                    <a:lnTo>
                      <a:pt x="366" y="82"/>
                    </a:lnTo>
                    <a:lnTo>
                      <a:pt x="370" y="55"/>
                    </a:lnTo>
                    <a:lnTo>
                      <a:pt x="370" y="28"/>
                    </a:lnTo>
                    <a:lnTo>
                      <a:pt x="366"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2" name="Freeform 60">
                <a:extLst>
                  <a:ext uri="{FF2B5EF4-FFF2-40B4-BE49-F238E27FC236}">
                    <a16:creationId xmlns:a16="http://schemas.microsoft.com/office/drawing/2014/main" id="{F91282F3-989B-4DFF-91FD-3F42B25F4335}"/>
                  </a:ext>
                </a:extLst>
              </p:cNvPr>
              <p:cNvSpPr>
                <a:spLocks/>
              </p:cNvSpPr>
              <p:nvPr/>
            </p:nvSpPr>
            <p:spPr bwMode="auto">
              <a:xfrm>
                <a:off x="1791" y="1559"/>
                <a:ext cx="144" cy="86"/>
              </a:xfrm>
              <a:custGeom>
                <a:avLst/>
                <a:gdLst>
                  <a:gd name="T0" fmla="*/ 144 w 144"/>
                  <a:gd name="T1" fmla="*/ 0 h 86"/>
                  <a:gd name="T2" fmla="*/ 134 w 144"/>
                  <a:gd name="T3" fmla="*/ 7 h 86"/>
                  <a:gd name="T4" fmla="*/ 122 w 144"/>
                  <a:gd name="T5" fmla="*/ 13 h 86"/>
                  <a:gd name="T6" fmla="*/ 108 w 144"/>
                  <a:gd name="T7" fmla="*/ 18 h 86"/>
                  <a:gd name="T8" fmla="*/ 93 w 144"/>
                  <a:gd name="T9" fmla="*/ 24 h 86"/>
                  <a:gd name="T10" fmla="*/ 76 w 144"/>
                  <a:gd name="T11" fmla="*/ 25 h 86"/>
                  <a:gd name="T12" fmla="*/ 58 w 144"/>
                  <a:gd name="T13" fmla="*/ 27 h 86"/>
                  <a:gd name="T14" fmla="*/ 38 w 144"/>
                  <a:gd name="T15" fmla="*/ 29 h 86"/>
                  <a:gd name="T16" fmla="*/ 17 w 144"/>
                  <a:gd name="T17" fmla="*/ 29 h 86"/>
                  <a:gd name="T18" fmla="*/ 17 w 144"/>
                  <a:gd name="T19" fmla="*/ 37 h 86"/>
                  <a:gd name="T20" fmla="*/ 17 w 144"/>
                  <a:gd name="T21" fmla="*/ 45 h 86"/>
                  <a:gd name="T22" fmla="*/ 16 w 144"/>
                  <a:gd name="T23" fmla="*/ 54 h 86"/>
                  <a:gd name="T24" fmla="*/ 12 w 144"/>
                  <a:gd name="T25" fmla="*/ 61 h 86"/>
                  <a:gd name="T26" fmla="*/ 7 w 144"/>
                  <a:gd name="T27" fmla="*/ 74 h 86"/>
                  <a:gd name="T28" fmla="*/ 0 w 144"/>
                  <a:gd name="T29" fmla="*/ 81 h 86"/>
                  <a:gd name="T30" fmla="*/ 12 w 144"/>
                  <a:gd name="T31" fmla="*/ 83 h 86"/>
                  <a:gd name="T32" fmla="*/ 26 w 144"/>
                  <a:gd name="T33" fmla="*/ 84 h 86"/>
                  <a:gd name="T34" fmla="*/ 41 w 144"/>
                  <a:gd name="T35" fmla="*/ 84 h 86"/>
                  <a:gd name="T36" fmla="*/ 53 w 144"/>
                  <a:gd name="T37" fmla="*/ 86 h 86"/>
                  <a:gd name="T38" fmla="*/ 71 w 144"/>
                  <a:gd name="T39" fmla="*/ 76 h 86"/>
                  <a:gd name="T40" fmla="*/ 88 w 144"/>
                  <a:gd name="T41" fmla="*/ 66 h 86"/>
                  <a:gd name="T42" fmla="*/ 102 w 144"/>
                  <a:gd name="T43" fmla="*/ 56 h 86"/>
                  <a:gd name="T44" fmla="*/ 115 w 144"/>
                  <a:gd name="T45" fmla="*/ 45 h 86"/>
                  <a:gd name="T46" fmla="*/ 125 w 144"/>
                  <a:gd name="T47" fmla="*/ 35 h 86"/>
                  <a:gd name="T48" fmla="*/ 134 w 144"/>
                  <a:gd name="T49" fmla="*/ 24 h 86"/>
                  <a:gd name="T50" fmla="*/ 141 w 144"/>
                  <a:gd name="T51" fmla="*/ 12 h 86"/>
                  <a:gd name="T52" fmla="*/ 144 w 144"/>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4" h="86">
                    <a:moveTo>
                      <a:pt x="144" y="0"/>
                    </a:moveTo>
                    <a:lnTo>
                      <a:pt x="134" y="7"/>
                    </a:lnTo>
                    <a:lnTo>
                      <a:pt x="122" y="13"/>
                    </a:lnTo>
                    <a:lnTo>
                      <a:pt x="108" y="18"/>
                    </a:lnTo>
                    <a:lnTo>
                      <a:pt x="93" y="24"/>
                    </a:lnTo>
                    <a:lnTo>
                      <a:pt x="76" y="25"/>
                    </a:lnTo>
                    <a:lnTo>
                      <a:pt x="58" y="27"/>
                    </a:lnTo>
                    <a:lnTo>
                      <a:pt x="38" y="29"/>
                    </a:lnTo>
                    <a:lnTo>
                      <a:pt x="17" y="29"/>
                    </a:lnTo>
                    <a:lnTo>
                      <a:pt x="17" y="37"/>
                    </a:lnTo>
                    <a:lnTo>
                      <a:pt x="17" y="45"/>
                    </a:lnTo>
                    <a:lnTo>
                      <a:pt x="16" y="54"/>
                    </a:lnTo>
                    <a:lnTo>
                      <a:pt x="12" y="61"/>
                    </a:lnTo>
                    <a:lnTo>
                      <a:pt x="7" y="74"/>
                    </a:lnTo>
                    <a:lnTo>
                      <a:pt x="0" y="81"/>
                    </a:lnTo>
                    <a:lnTo>
                      <a:pt x="12" y="83"/>
                    </a:lnTo>
                    <a:lnTo>
                      <a:pt x="26" y="84"/>
                    </a:lnTo>
                    <a:lnTo>
                      <a:pt x="41" y="84"/>
                    </a:lnTo>
                    <a:lnTo>
                      <a:pt x="53" y="86"/>
                    </a:lnTo>
                    <a:lnTo>
                      <a:pt x="71" y="76"/>
                    </a:lnTo>
                    <a:lnTo>
                      <a:pt x="88" y="66"/>
                    </a:lnTo>
                    <a:lnTo>
                      <a:pt x="102" y="56"/>
                    </a:lnTo>
                    <a:lnTo>
                      <a:pt x="115" y="45"/>
                    </a:lnTo>
                    <a:lnTo>
                      <a:pt x="125" y="35"/>
                    </a:lnTo>
                    <a:lnTo>
                      <a:pt x="134" y="24"/>
                    </a:lnTo>
                    <a:lnTo>
                      <a:pt x="141" y="12"/>
                    </a:lnTo>
                    <a:lnTo>
                      <a:pt x="144"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3" name="Freeform 61">
                <a:extLst>
                  <a:ext uri="{FF2B5EF4-FFF2-40B4-BE49-F238E27FC236}">
                    <a16:creationId xmlns:a16="http://schemas.microsoft.com/office/drawing/2014/main" id="{0B201FA6-FA32-4374-BB92-7AD919055462}"/>
                  </a:ext>
                </a:extLst>
              </p:cNvPr>
              <p:cNvSpPr>
                <a:spLocks/>
              </p:cNvSpPr>
              <p:nvPr/>
            </p:nvSpPr>
            <p:spPr bwMode="auto">
              <a:xfrm>
                <a:off x="3796" y="1583"/>
                <a:ext cx="243" cy="338"/>
              </a:xfrm>
              <a:custGeom>
                <a:avLst/>
                <a:gdLst>
                  <a:gd name="T0" fmla="*/ 243 w 243"/>
                  <a:gd name="T1" fmla="*/ 0 h 338"/>
                  <a:gd name="T2" fmla="*/ 233 w 243"/>
                  <a:gd name="T3" fmla="*/ 16 h 338"/>
                  <a:gd name="T4" fmla="*/ 222 w 243"/>
                  <a:gd name="T5" fmla="*/ 32 h 338"/>
                  <a:gd name="T6" fmla="*/ 211 w 243"/>
                  <a:gd name="T7" fmla="*/ 47 h 338"/>
                  <a:gd name="T8" fmla="*/ 199 w 243"/>
                  <a:gd name="T9" fmla="*/ 59 h 338"/>
                  <a:gd name="T10" fmla="*/ 185 w 243"/>
                  <a:gd name="T11" fmla="*/ 71 h 338"/>
                  <a:gd name="T12" fmla="*/ 172 w 243"/>
                  <a:gd name="T13" fmla="*/ 81 h 338"/>
                  <a:gd name="T14" fmla="*/ 158 w 243"/>
                  <a:gd name="T15" fmla="*/ 89 h 338"/>
                  <a:gd name="T16" fmla="*/ 143 w 243"/>
                  <a:gd name="T17" fmla="*/ 96 h 338"/>
                  <a:gd name="T18" fmla="*/ 128 w 243"/>
                  <a:gd name="T19" fmla="*/ 103 h 338"/>
                  <a:gd name="T20" fmla="*/ 113 w 243"/>
                  <a:gd name="T21" fmla="*/ 108 h 338"/>
                  <a:gd name="T22" fmla="*/ 96 w 243"/>
                  <a:gd name="T23" fmla="*/ 111 h 338"/>
                  <a:gd name="T24" fmla="*/ 79 w 243"/>
                  <a:gd name="T25" fmla="*/ 114 h 338"/>
                  <a:gd name="T26" fmla="*/ 60 w 243"/>
                  <a:gd name="T27" fmla="*/ 116 h 338"/>
                  <a:gd name="T28" fmla="*/ 42 w 243"/>
                  <a:gd name="T29" fmla="*/ 116 h 338"/>
                  <a:gd name="T30" fmla="*/ 21 w 243"/>
                  <a:gd name="T31" fmla="*/ 116 h 338"/>
                  <a:gd name="T32" fmla="*/ 1 w 243"/>
                  <a:gd name="T33" fmla="*/ 116 h 338"/>
                  <a:gd name="T34" fmla="*/ 8 w 243"/>
                  <a:gd name="T35" fmla="*/ 152 h 338"/>
                  <a:gd name="T36" fmla="*/ 11 w 243"/>
                  <a:gd name="T37" fmla="*/ 187 h 338"/>
                  <a:gd name="T38" fmla="*/ 13 w 243"/>
                  <a:gd name="T39" fmla="*/ 221 h 338"/>
                  <a:gd name="T40" fmla="*/ 13 w 243"/>
                  <a:gd name="T41" fmla="*/ 253 h 338"/>
                  <a:gd name="T42" fmla="*/ 13 w 243"/>
                  <a:gd name="T43" fmla="*/ 282 h 338"/>
                  <a:gd name="T44" fmla="*/ 10 w 243"/>
                  <a:gd name="T45" fmla="*/ 305 h 338"/>
                  <a:gd name="T46" fmla="*/ 5 w 243"/>
                  <a:gd name="T47" fmla="*/ 324 h 338"/>
                  <a:gd name="T48" fmla="*/ 0 w 243"/>
                  <a:gd name="T49" fmla="*/ 336 h 338"/>
                  <a:gd name="T50" fmla="*/ 13 w 243"/>
                  <a:gd name="T51" fmla="*/ 338 h 338"/>
                  <a:gd name="T52" fmla="*/ 21 w 243"/>
                  <a:gd name="T53" fmla="*/ 338 h 338"/>
                  <a:gd name="T54" fmla="*/ 28 w 243"/>
                  <a:gd name="T55" fmla="*/ 336 h 338"/>
                  <a:gd name="T56" fmla="*/ 42 w 243"/>
                  <a:gd name="T57" fmla="*/ 338 h 338"/>
                  <a:gd name="T58" fmla="*/ 79 w 243"/>
                  <a:gd name="T59" fmla="*/ 297 h 338"/>
                  <a:gd name="T60" fmla="*/ 114 w 243"/>
                  <a:gd name="T61" fmla="*/ 258 h 338"/>
                  <a:gd name="T62" fmla="*/ 145 w 243"/>
                  <a:gd name="T63" fmla="*/ 219 h 338"/>
                  <a:gd name="T64" fmla="*/ 173 w 243"/>
                  <a:gd name="T65" fmla="*/ 180 h 338"/>
                  <a:gd name="T66" fmla="*/ 185 w 243"/>
                  <a:gd name="T67" fmla="*/ 160 h 338"/>
                  <a:gd name="T68" fmla="*/ 197 w 243"/>
                  <a:gd name="T69" fmla="*/ 138 h 338"/>
                  <a:gd name="T70" fmla="*/ 207 w 243"/>
                  <a:gd name="T71" fmla="*/ 118 h 338"/>
                  <a:gd name="T72" fmla="*/ 217 w 243"/>
                  <a:gd name="T73" fmla="*/ 96 h 338"/>
                  <a:gd name="T74" fmla="*/ 224 w 243"/>
                  <a:gd name="T75" fmla="*/ 72 h 338"/>
                  <a:gd name="T76" fmla="*/ 233 w 243"/>
                  <a:gd name="T77" fmla="*/ 49 h 338"/>
                  <a:gd name="T78" fmla="*/ 238 w 243"/>
                  <a:gd name="T79" fmla="*/ 25 h 338"/>
                  <a:gd name="T80" fmla="*/ 243 w 243"/>
                  <a:gd name="T81" fmla="*/ 0 h 3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3" h="338">
                    <a:moveTo>
                      <a:pt x="243" y="0"/>
                    </a:moveTo>
                    <a:lnTo>
                      <a:pt x="233" y="16"/>
                    </a:lnTo>
                    <a:lnTo>
                      <a:pt x="222" y="32"/>
                    </a:lnTo>
                    <a:lnTo>
                      <a:pt x="211" y="47"/>
                    </a:lnTo>
                    <a:lnTo>
                      <a:pt x="199" y="59"/>
                    </a:lnTo>
                    <a:lnTo>
                      <a:pt x="185" y="71"/>
                    </a:lnTo>
                    <a:lnTo>
                      <a:pt x="172" y="81"/>
                    </a:lnTo>
                    <a:lnTo>
                      <a:pt x="158" y="89"/>
                    </a:lnTo>
                    <a:lnTo>
                      <a:pt x="143" y="96"/>
                    </a:lnTo>
                    <a:lnTo>
                      <a:pt x="128" y="103"/>
                    </a:lnTo>
                    <a:lnTo>
                      <a:pt x="113" y="108"/>
                    </a:lnTo>
                    <a:lnTo>
                      <a:pt x="96" y="111"/>
                    </a:lnTo>
                    <a:lnTo>
                      <a:pt x="79" y="114"/>
                    </a:lnTo>
                    <a:lnTo>
                      <a:pt x="60" y="116"/>
                    </a:lnTo>
                    <a:lnTo>
                      <a:pt x="42" y="116"/>
                    </a:lnTo>
                    <a:lnTo>
                      <a:pt x="21" y="116"/>
                    </a:lnTo>
                    <a:lnTo>
                      <a:pt x="1" y="116"/>
                    </a:lnTo>
                    <a:lnTo>
                      <a:pt x="8" y="152"/>
                    </a:lnTo>
                    <a:lnTo>
                      <a:pt x="11" y="187"/>
                    </a:lnTo>
                    <a:lnTo>
                      <a:pt x="13" y="221"/>
                    </a:lnTo>
                    <a:lnTo>
                      <a:pt x="13" y="253"/>
                    </a:lnTo>
                    <a:lnTo>
                      <a:pt x="13" y="282"/>
                    </a:lnTo>
                    <a:lnTo>
                      <a:pt x="10" y="305"/>
                    </a:lnTo>
                    <a:lnTo>
                      <a:pt x="5" y="324"/>
                    </a:lnTo>
                    <a:lnTo>
                      <a:pt x="0" y="336"/>
                    </a:lnTo>
                    <a:lnTo>
                      <a:pt x="13" y="338"/>
                    </a:lnTo>
                    <a:lnTo>
                      <a:pt x="21" y="338"/>
                    </a:lnTo>
                    <a:lnTo>
                      <a:pt x="28" y="336"/>
                    </a:lnTo>
                    <a:lnTo>
                      <a:pt x="42" y="338"/>
                    </a:lnTo>
                    <a:lnTo>
                      <a:pt x="79" y="297"/>
                    </a:lnTo>
                    <a:lnTo>
                      <a:pt x="114" y="258"/>
                    </a:lnTo>
                    <a:lnTo>
                      <a:pt x="145" y="219"/>
                    </a:lnTo>
                    <a:lnTo>
                      <a:pt x="173" y="180"/>
                    </a:lnTo>
                    <a:lnTo>
                      <a:pt x="185" y="160"/>
                    </a:lnTo>
                    <a:lnTo>
                      <a:pt x="197" y="138"/>
                    </a:lnTo>
                    <a:lnTo>
                      <a:pt x="207" y="118"/>
                    </a:lnTo>
                    <a:lnTo>
                      <a:pt x="217" y="96"/>
                    </a:lnTo>
                    <a:lnTo>
                      <a:pt x="224" y="72"/>
                    </a:lnTo>
                    <a:lnTo>
                      <a:pt x="233" y="49"/>
                    </a:lnTo>
                    <a:lnTo>
                      <a:pt x="238" y="25"/>
                    </a:lnTo>
                    <a:lnTo>
                      <a:pt x="24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4" name="Freeform 62">
                <a:extLst>
                  <a:ext uri="{FF2B5EF4-FFF2-40B4-BE49-F238E27FC236}">
                    <a16:creationId xmlns:a16="http://schemas.microsoft.com/office/drawing/2014/main" id="{7B8298FE-E757-4DDC-9F8A-CDA612EA7967}"/>
                  </a:ext>
                </a:extLst>
              </p:cNvPr>
              <p:cNvSpPr>
                <a:spLocks/>
              </p:cNvSpPr>
              <p:nvPr/>
            </p:nvSpPr>
            <p:spPr bwMode="auto">
              <a:xfrm>
                <a:off x="1796" y="1564"/>
                <a:ext cx="144" cy="88"/>
              </a:xfrm>
              <a:custGeom>
                <a:avLst/>
                <a:gdLst>
                  <a:gd name="T0" fmla="*/ 144 w 144"/>
                  <a:gd name="T1" fmla="*/ 0 h 88"/>
                  <a:gd name="T2" fmla="*/ 132 w 144"/>
                  <a:gd name="T3" fmla="*/ 7 h 88"/>
                  <a:gd name="T4" fmla="*/ 120 w 144"/>
                  <a:gd name="T5" fmla="*/ 13 h 88"/>
                  <a:gd name="T6" fmla="*/ 107 w 144"/>
                  <a:gd name="T7" fmla="*/ 19 h 88"/>
                  <a:gd name="T8" fmla="*/ 92 w 144"/>
                  <a:gd name="T9" fmla="*/ 22 h 88"/>
                  <a:gd name="T10" fmla="*/ 76 w 144"/>
                  <a:gd name="T11" fmla="*/ 25 h 88"/>
                  <a:gd name="T12" fmla="*/ 60 w 144"/>
                  <a:gd name="T13" fmla="*/ 27 h 88"/>
                  <a:gd name="T14" fmla="*/ 39 w 144"/>
                  <a:gd name="T15" fmla="*/ 29 h 88"/>
                  <a:gd name="T16" fmla="*/ 19 w 144"/>
                  <a:gd name="T17" fmla="*/ 29 h 88"/>
                  <a:gd name="T18" fmla="*/ 17 w 144"/>
                  <a:gd name="T19" fmla="*/ 44 h 88"/>
                  <a:gd name="T20" fmla="*/ 12 w 144"/>
                  <a:gd name="T21" fmla="*/ 59 h 88"/>
                  <a:gd name="T22" fmla="*/ 7 w 144"/>
                  <a:gd name="T23" fmla="*/ 71 h 88"/>
                  <a:gd name="T24" fmla="*/ 0 w 144"/>
                  <a:gd name="T25" fmla="*/ 83 h 88"/>
                  <a:gd name="T26" fmla="*/ 12 w 144"/>
                  <a:gd name="T27" fmla="*/ 83 h 88"/>
                  <a:gd name="T28" fmla="*/ 26 w 144"/>
                  <a:gd name="T29" fmla="*/ 84 h 88"/>
                  <a:gd name="T30" fmla="*/ 41 w 144"/>
                  <a:gd name="T31" fmla="*/ 86 h 88"/>
                  <a:gd name="T32" fmla="*/ 53 w 144"/>
                  <a:gd name="T33" fmla="*/ 88 h 88"/>
                  <a:gd name="T34" fmla="*/ 71 w 144"/>
                  <a:gd name="T35" fmla="*/ 78 h 88"/>
                  <a:gd name="T36" fmla="*/ 88 w 144"/>
                  <a:gd name="T37" fmla="*/ 68 h 88"/>
                  <a:gd name="T38" fmla="*/ 103 w 144"/>
                  <a:gd name="T39" fmla="*/ 57 h 88"/>
                  <a:gd name="T40" fmla="*/ 115 w 144"/>
                  <a:gd name="T41" fmla="*/ 46 h 88"/>
                  <a:gd name="T42" fmla="*/ 125 w 144"/>
                  <a:gd name="T43" fmla="*/ 35 h 88"/>
                  <a:gd name="T44" fmla="*/ 134 w 144"/>
                  <a:gd name="T45" fmla="*/ 24 h 88"/>
                  <a:gd name="T46" fmla="*/ 141 w 144"/>
                  <a:gd name="T47" fmla="*/ 12 h 88"/>
                  <a:gd name="T48" fmla="*/ 144 w 144"/>
                  <a:gd name="T49" fmla="*/ 0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4" h="88">
                    <a:moveTo>
                      <a:pt x="144" y="0"/>
                    </a:moveTo>
                    <a:lnTo>
                      <a:pt x="132" y="7"/>
                    </a:lnTo>
                    <a:lnTo>
                      <a:pt x="120" y="13"/>
                    </a:lnTo>
                    <a:lnTo>
                      <a:pt x="107" y="19"/>
                    </a:lnTo>
                    <a:lnTo>
                      <a:pt x="92" y="22"/>
                    </a:lnTo>
                    <a:lnTo>
                      <a:pt x="76" y="25"/>
                    </a:lnTo>
                    <a:lnTo>
                      <a:pt x="60" y="27"/>
                    </a:lnTo>
                    <a:lnTo>
                      <a:pt x="39" y="29"/>
                    </a:lnTo>
                    <a:lnTo>
                      <a:pt x="19" y="29"/>
                    </a:lnTo>
                    <a:lnTo>
                      <a:pt x="17" y="44"/>
                    </a:lnTo>
                    <a:lnTo>
                      <a:pt x="12" y="59"/>
                    </a:lnTo>
                    <a:lnTo>
                      <a:pt x="7" y="71"/>
                    </a:lnTo>
                    <a:lnTo>
                      <a:pt x="0" y="83"/>
                    </a:lnTo>
                    <a:lnTo>
                      <a:pt x="12" y="83"/>
                    </a:lnTo>
                    <a:lnTo>
                      <a:pt x="26" y="84"/>
                    </a:lnTo>
                    <a:lnTo>
                      <a:pt x="41" y="86"/>
                    </a:lnTo>
                    <a:lnTo>
                      <a:pt x="53" y="88"/>
                    </a:lnTo>
                    <a:lnTo>
                      <a:pt x="71" y="78"/>
                    </a:lnTo>
                    <a:lnTo>
                      <a:pt x="88" y="68"/>
                    </a:lnTo>
                    <a:lnTo>
                      <a:pt x="103" y="57"/>
                    </a:lnTo>
                    <a:lnTo>
                      <a:pt x="115" y="46"/>
                    </a:lnTo>
                    <a:lnTo>
                      <a:pt x="125" y="35"/>
                    </a:lnTo>
                    <a:lnTo>
                      <a:pt x="134" y="24"/>
                    </a:lnTo>
                    <a:lnTo>
                      <a:pt x="141" y="12"/>
                    </a:lnTo>
                    <a:lnTo>
                      <a:pt x="14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5" name="Freeform 63">
                <a:extLst>
                  <a:ext uri="{FF2B5EF4-FFF2-40B4-BE49-F238E27FC236}">
                    <a16:creationId xmlns:a16="http://schemas.microsoft.com/office/drawing/2014/main" id="{F58AFE28-739E-489A-B286-843262FC5686}"/>
                  </a:ext>
                </a:extLst>
              </p:cNvPr>
              <p:cNvSpPr>
                <a:spLocks/>
              </p:cNvSpPr>
              <p:nvPr/>
            </p:nvSpPr>
            <p:spPr bwMode="auto">
              <a:xfrm>
                <a:off x="3785" y="1598"/>
                <a:ext cx="264" cy="344"/>
              </a:xfrm>
              <a:custGeom>
                <a:avLst/>
                <a:gdLst>
                  <a:gd name="T0" fmla="*/ 264 w 264"/>
                  <a:gd name="T1" fmla="*/ 0 h 344"/>
                  <a:gd name="T2" fmla="*/ 252 w 264"/>
                  <a:gd name="T3" fmla="*/ 15 h 344"/>
                  <a:gd name="T4" fmla="*/ 240 w 264"/>
                  <a:gd name="T5" fmla="*/ 28 h 344"/>
                  <a:gd name="T6" fmla="*/ 228 w 264"/>
                  <a:gd name="T7" fmla="*/ 42 h 344"/>
                  <a:gd name="T8" fmla="*/ 215 w 264"/>
                  <a:gd name="T9" fmla="*/ 54 h 344"/>
                  <a:gd name="T10" fmla="*/ 203 w 264"/>
                  <a:gd name="T11" fmla="*/ 64 h 344"/>
                  <a:gd name="T12" fmla="*/ 189 w 264"/>
                  <a:gd name="T13" fmla="*/ 72 h 344"/>
                  <a:gd name="T14" fmla="*/ 178 w 264"/>
                  <a:gd name="T15" fmla="*/ 81 h 344"/>
                  <a:gd name="T16" fmla="*/ 162 w 264"/>
                  <a:gd name="T17" fmla="*/ 88 h 344"/>
                  <a:gd name="T18" fmla="*/ 149 w 264"/>
                  <a:gd name="T19" fmla="*/ 94 h 344"/>
                  <a:gd name="T20" fmla="*/ 134 w 264"/>
                  <a:gd name="T21" fmla="*/ 99 h 344"/>
                  <a:gd name="T22" fmla="*/ 119 w 264"/>
                  <a:gd name="T23" fmla="*/ 103 h 344"/>
                  <a:gd name="T24" fmla="*/ 102 w 264"/>
                  <a:gd name="T25" fmla="*/ 106 h 344"/>
                  <a:gd name="T26" fmla="*/ 66 w 264"/>
                  <a:gd name="T27" fmla="*/ 111 h 344"/>
                  <a:gd name="T28" fmla="*/ 26 w 264"/>
                  <a:gd name="T29" fmla="*/ 113 h 344"/>
                  <a:gd name="T30" fmla="*/ 31 w 264"/>
                  <a:gd name="T31" fmla="*/ 135 h 344"/>
                  <a:gd name="T32" fmla="*/ 36 w 264"/>
                  <a:gd name="T33" fmla="*/ 155 h 344"/>
                  <a:gd name="T34" fmla="*/ 38 w 264"/>
                  <a:gd name="T35" fmla="*/ 174 h 344"/>
                  <a:gd name="T36" fmla="*/ 39 w 264"/>
                  <a:gd name="T37" fmla="*/ 192 h 344"/>
                  <a:gd name="T38" fmla="*/ 41 w 264"/>
                  <a:gd name="T39" fmla="*/ 209 h 344"/>
                  <a:gd name="T40" fmla="*/ 41 w 264"/>
                  <a:gd name="T41" fmla="*/ 226 h 344"/>
                  <a:gd name="T42" fmla="*/ 39 w 264"/>
                  <a:gd name="T43" fmla="*/ 241 h 344"/>
                  <a:gd name="T44" fmla="*/ 38 w 264"/>
                  <a:gd name="T45" fmla="*/ 257 h 344"/>
                  <a:gd name="T46" fmla="*/ 36 w 264"/>
                  <a:gd name="T47" fmla="*/ 270 h 344"/>
                  <a:gd name="T48" fmla="*/ 32 w 264"/>
                  <a:gd name="T49" fmla="*/ 282 h 344"/>
                  <a:gd name="T50" fmla="*/ 29 w 264"/>
                  <a:gd name="T51" fmla="*/ 294 h 344"/>
                  <a:gd name="T52" fmla="*/ 24 w 264"/>
                  <a:gd name="T53" fmla="*/ 304 h 344"/>
                  <a:gd name="T54" fmla="*/ 19 w 264"/>
                  <a:gd name="T55" fmla="*/ 314 h 344"/>
                  <a:gd name="T56" fmla="*/ 12 w 264"/>
                  <a:gd name="T57" fmla="*/ 323 h 344"/>
                  <a:gd name="T58" fmla="*/ 7 w 264"/>
                  <a:gd name="T59" fmla="*/ 329 h 344"/>
                  <a:gd name="T60" fmla="*/ 0 w 264"/>
                  <a:gd name="T61" fmla="*/ 336 h 344"/>
                  <a:gd name="T62" fmla="*/ 17 w 264"/>
                  <a:gd name="T63" fmla="*/ 339 h 344"/>
                  <a:gd name="T64" fmla="*/ 31 w 264"/>
                  <a:gd name="T65" fmla="*/ 339 h 344"/>
                  <a:gd name="T66" fmla="*/ 44 w 264"/>
                  <a:gd name="T67" fmla="*/ 341 h 344"/>
                  <a:gd name="T68" fmla="*/ 61 w 264"/>
                  <a:gd name="T69" fmla="*/ 344 h 344"/>
                  <a:gd name="T70" fmla="*/ 98 w 264"/>
                  <a:gd name="T71" fmla="*/ 304 h 344"/>
                  <a:gd name="T72" fmla="*/ 134 w 264"/>
                  <a:gd name="T73" fmla="*/ 265 h 344"/>
                  <a:gd name="T74" fmla="*/ 149 w 264"/>
                  <a:gd name="T75" fmla="*/ 245 h 344"/>
                  <a:gd name="T76" fmla="*/ 166 w 264"/>
                  <a:gd name="T77" fmla="*/ 224 h 344"/>
                  <a:gd name="T78" fmla="*/ 179 w 264"/>
                  <a:gd name="T79" fmla="*/ 204 h 344"/>
                  <a:gd name="T80" fmla="*/ 193 w 264"/>
                  <a:gd name="T81" fmla="*/ 184 h 344"/>
                  <a:gd name="T82" fmla="*/ 206 w 264"/>
                  <a:gd name="T83" fmla="*/ 162 h 344"/>
                  <a:gd name="T84" fmla="*/ 217 w 264"/>
                  <a:gd name="T85" fmla="*/ 140 h 344"/>
                  <a:gd name="T86" fmla="*/ 228 w 264"/>
                  <a:gd name="T87" fmla="*/ 118 h 344"/>
                  <a:gd name="T88" fmla="*/ 237 w 264"/>
                  <a:gd name="T89" fmla="*/ 96 h 344"/>
                  <a:gd name="T90" fmla="*/ 245 w 264"/>
                  <a:gd name="T91" fmla="*/ 72 h 344"/>
                  <a:gd name="T92" fmla="*/ 252 w 264"/>
                  <a:gd name="T93" fmla="*/ 49 h 344"/>
                  <a:gd name="T94" fmla="*/ 259 w 264"/>
                  <a:gd name="T95" fmla="*/ 25 h 344"/>
                  <a:gd name="T96" fmla="*/ 264 w 264"/>
                  <a:gd name="T97" fmla="*/ 0 h 3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344">
                    <a:moveTo>
                      <a:pt x="264" y="0"/>
                    </a:moveTo>
                    <a:lnTo>
                      <a:pt x="252" y="15"/>
                    </a:lnTo>
                    <a:lnTo>
                      <a:pt x="240" y="28"/>
                    </a:lnTo>
                    <a:lnTo>
                      <a:pt x="228" y="42"/>
                    </a:lnTo>
                    <a:lnTo>
                      <a:pt x="215" y="54"/>
                    </a:lnTo>
                    <a:lnTo>
                      <a:pt x="203" y="64"/>
                    </a:lnTo>
                    <a:lnTo>
                      <a:pt x="189" y="72"/>
                    </a:lnTo>
                    <a:lnTo>
                      <a:pt x="178" y="81"/>
                    </a:lnTo>
                    <a:lnTo>
                      <a:pt x="162" y="88"/>
                    </a:lnTo>
                    <a:lnTo>
                      <a:pt x="149" y="94"/>
                    </a:lnTo>
                    <a:lnTo>
                      <a:pt x="134" y="99"/>
                    </a:lnTo>
                    <a:lnTo>
                      <a:pt x="119" y="103"/>
                    </a:lnTo>
                    <a:lnTo>
                      <a:pt x="102" y="106"/>
                    </a:lnTo>
                    <a:lnTo>
                      <a:pt x="66" y="111"/>
                    </a:lnTo>
                    <a:lnTo>
                      <a:pt x="26" y="113"/>
                    </a:lnTo>
                    <a:lnTo>
                      <a:pt x="31" y="135"/>
                    </a:lnTo>
                    <a:lnTo>
                      <a:pt x="36" y="155"/>
                    </a:lnTo>
                    <a:lnTo>
                      <a:pt x="38" y="174"/>
                    </a:lnTo>
                    <a:lnTo>
                      <a:pt x="39" y="192"/>
                    </a:lnTo>
                    <a:lnTo>
                      <a:pt x="41" y="209"/>
                    </a:lnTo>
                    <a:lnTo>
                      <a:pt x="41" y="226"/>
                    </a:lnTo>
                    <a:lnTo>
                      <a:pt x="39" y="241"/>
                    </a:lnTo>
                    <a:lnTo>
                      <a:pt x="38" y="257"/>
                    </a:lnTo>
                    <a:lnTo>
                      <a:pt x="36" y="270"/>
                    </a:lnTo>
                    <a:lnTo>
                      <a:pt x="32" y="282"/>
                    </a:lnTo>
                    <a:lnTo>
                      <a:pt x="29" y="294"/>
                    </a:lnTo>
                    <a:lnTo>
                      <a:pt x="24" y="304"/>
                    </a:lnTo>
                    <a:lnTo>
                      <a:pt x="19" y="314"/>
                    </a:lnTo>
                    <a:lnTo>
                      <a:pt x="12" y="323"/>
                    </a:lnTo>
                    <a:lnTo>
                      <a:pt x="7" y="329"/>
                    </a:lnTo>
                    <a:lnTo>
                      <a:pt x="0" y="336"/>
                    </a:lnTo>
                    <a:lnTo>
                      <a:pt x="17" y="339"/>
                    </a:lnTo>
                    <a:lnTo>
                      <a:pt x="31" y="339"/>
                    </a:lnTo>
                    <a:lnTo>
                      <a:pt x="44" y="341"/>
                    </a:lnTo>
                    <a:lnTo>
                      <a:pt x="61" y="344"/>
                    </a:lnTo>
                    <a:lnTo>
                      <a:pt x="98" y="304"/>
                    </a:lnTo>
                    <a:lnTo>
                      <a:pt x="134" y="265"/>
                    </a:lnTo>
                    <a:lnTo>
                      <a:pt x="149" y="245"/>
                    </a:lnTo>
                    <a:lnTo>
                      <a:pt x="166" y="224"/>
                    </a:lnTo>
                    <a:lnTo>
                      <a:pt x="179" y="204"/>
                    </a:lnTo>
                    <a:lnTo>
                      <a:pt x="193" y="184"/>
                    </a:lnTo>
                    <a:lnTo>
                      <a:pt x="206" y="162"/>
                    </a:lnTo>
                    <a:lnTo>
                      <a:pt x="217" y="140"/>
                    </a:lnTo>
                    <a:lnTo>
                      <a:pt x="228" y="118"/>
                    </a:lnTo>
                    <a:lnTo>
                      <a:pt x="237" y="96"/>
                    </a:lnTo>
                    <a:lnTo>
                      <a:pt x="245" y="72"/>
                    </a:lnTo>
                    <a:lnTo>
                      <a:pt x="252" y="49"/>
                    </a:lnTo>
                    <a:lnTo>
                      <a:pt x="259" y="25"/>
                    </a:lnTo>
                    <a:lnTo>
                      <a:pt x="26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6" name="Freeform 64">
                <a:extLst>
                  <a:ext uri="{FF2B5EF4-FFF2-40B4-BE49-F238E27FC236}">
                    <a16:creationId xmlns:a16="http://schemas.microsoft.com/office/drawing/2014/main" id="{DD5C0710-D25B-4EFE-A585-A2EBA29FF8B2}"/>
                  </a:ext>
                </a:extLst>
              </p:cNvPr>
              <p:cNvSpPr>
                <a:spLocks/>
              </p:cNvSpPr>
              <p:nvPr/>
            </p:nvSpPr>
            <p:spPr bwMode="auto">
              <a:xfrm>
                <a:off x="1800" y="1564"/>
                <a:ext cx="147" cy="91"/>
              </a:xfrm>
              <a:custGeom>
                <a:avLst/>
                <a:gdLst>
                  <a:gd name="T0" fmla="*/ 147 w 147"/>
                  <a:gd name="T1" fmla="*/ 0 h 91"/>
                  <a:gd name="T2" fmla="*/ 135 w 147"/>
                  <a:gd name="T3" fmla="*/ 8 h 91"/>
                  <a:gd name="T4" fmla="*/ 123 w 147"/>
                  <a:gd name="T5" fmla="*/ 15 h 91"/>
                  <a:gd name="T6" fmla="*/ 110 w 147"/>
                  <a:gd name="T7" fmla="*/ 20 h 91"/>
                  <a:gd name="T8" fmla="*/ 94 w 147"/>
                  <a:gd name="T9" fmla="*/ 25 h 91"/>
                  <a:gd name="T10" fmla="*/ 79 w 147"/>
                  <a:gd name="T11" fmla="*/ 29 h 91"/>
                  <a:gd name="T12" fmla="*/ 61 w 147"/>
                  <a:gd name="T13" fmla="*/ 30 h 91"/>
                  <a:gd name="T14" fmla="*/ 40 w 147"/>
                  <a:gd name="T15" fmla="*/ 32 h 91"/>
                  <a:gd name="T16" fmla="*/ 20 w 147"/>
                  <a:gd name="T17" fmla="*/ 30 h 91"/>
                  <a:gd name="T18" fmla="*/ 15 w 147"/>
                  <a:gd name="T19" fmla="*/ 52 h 91"/>
                  <a:gd name="T20" fmla="*/ 12 w 147"/>
                  <a:gd name="T21" fmla="*/ 68 h 91"/>
                  <a:gd name="T22" fmla="*/ 5 w 147"/>
                  <a:gd name="T23" fmla="*/ 78 h 91"/>
                  <a:gd name="T24" fmla="*/ 0 w 147"/>
                  <a:gd name="T25" fmla="*/ 88 h 91"/>
                  <a:gd name="T26" fmla="*/ 13 w 147"/>
                  <a:gd name="T27" fmla="*/ 88 h 91"/>
                  <a:gd name="T28" fmla="*/ 27 w 147"/>
                  <a:gd name="T29" fmla="*/ 90 h 91"/>
                  <a:gd name="T30" fmla="*/ 40 w 147"/>
                  <a:gd name="T31" fmla="*/ 91 h 91"/>
                  <a:gd name="T32" fmla="*/ 52 w 147"/>
                  <a:gd name="T33" fmla="*/ 91 h 91"/>
                  <a:gd name="T34" fmla="*/ 71 w 147"/>
                  <a:gd name="T35" fmla="*/ 81 h 91"/>
                  <a:gd name="T36" fmla="*/ 89 w 147"/>
                  <a:gd name="T37" fmla="*/ 71 h 91"/>
                  <a:gd name="T38" fmla="*/ 105 w 147"/>
                  <a:gd name="T39" fmla="*/ 61 h 91"/>
                  <a:gd name="T40" fmla="*/ 116 w 147"/>
                  <a:gd name="T41" fmla="*/ 49 h 91"/>
                  <a:gd name="T42" fmla="*/ 128 w 147"/>
                  <a:gd name="T43" fmla="*/ 37 h 91"/>
                  <a:gd name="T44" fmla="*/ 137 w 147"/>
                  <a:gd name="T45" fmla="*/ 25 h 91"/>
                  <a:gd name="T46" fmla="*/ 143 w 147"/>
                  <a:gd name="T47" fmla="*/ 13 h 91"/>
                  <a:gd name="T48" fmla="*/ 147 w 147"/>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7" h="91">
                    <a:moveTo>
                      <a:pt x="147" y="0"/>
                    </a:moveTo>
                    <a:lnTo>
                      <a:pt x="135" y="8"/>
                    </a:lnTo>
                    <a:lnTo>
                      <a:pt x="123" y="15"/>
                    </a:lnTo>
                    <a:lnTo>
                      <a:pt x="110" y="20"/>
                    </a:lnTo>
                    <a:lnTo>
                      <a:pt x="94" y="25"/>
                    </a:lnTo>
                    <a:lnTo>
                      <a:pt x="79" y="29"/>
                    </a:lnTo>
                    <a:lnTo>
                      <a:pt x="61" y="30"/>
                    </a:lnTo>
                    <a:lnTo>
                      <a:pt x="40" y="32"/>
                    </a:lnTo>
                    <a:lnTo>
                      <a:pt x="20" y="30"/>
                    </a:lnTo>
                    <a:lnTo>
                      <a:pt x="15" y="52"/>
                    </a:lnTo>
                    <a:lnTo>
                      <a:pt x="12" y="68"/>
                    </a:lnTo>
                    <a:lnTo>
                      <a:pt x="5" y="78"/>
                    </a:lnTo>
                    <a:lnTo>
                      <a:pt x="0" y="88"/>
                    </a:lnTo>
                    <a:lnTo>
                      <a:pt x="13" y="88"/>
                    </a:lnTo>
                    <a:lnTo>
                      <a:pt x="27" y="90"/>
                    </a:lnTo>
                    <a:lnTo>
                      <a:pt x="40" y="91"/>
                    </a:lnTo>
                    <a:lnTo>
                      <a:pt x="52" y="91"/>
                    </a:lnTo>
                    <a:lnTo>
                      <a:pt x="71" y="81"/>
                    </a:lnTo>
                    <a:lnTo>
                      <a:pt x="89" y="71"/>
                    </a:lnTo>
                    <a:lnTo>
                      <a:pt x="105" y="61"/>
                    </a:lnTo>
                    <a:lnTo>
                      <a:pt x="116" y="49"/>
                    </a:lnTo>
                    <a:lnTo>
                      <a:pt x="128" y="37"/>
                    </a:lnTo>
                    <a:lnTo>
                      <a:pt x="137" y="25"/>
                    </a:lnTo>
                    <a:lnTo>
                      <a:pt x="143" y="13"/>
                    </a:lnTo>
                    <a:lnTo>
                      <a:pt x="147"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7" name="Freeform 65">
                <a:extLst>
                  <a:ext uri="{FF2B5EF4-FFF2-40B4-BE49-F238E27FC236}">
                    <a16:creationId xmlns:a16="http://schemas.microsoft.com/office/drawing/2014/main" id="{0C68846C-9CB8-410A-83FD-2DB9D92D1602}"/>
                  </a:ext>
                </a:extLst>
              </p:cNvPr>
              <p:cNvSpPr>
                <a:spLocks/>
              </p:cNvSpPr>
              <p:nvPr/>
            </p:nvSpPr>
            <p:spPr bwMode="auto">
              <a:xfrm>
                <a:off x="3807" y="1596"/>
                <a:ext cx="252" cy="367"/>
              </a:xfrm>
              <a:custGeom>
                <a:avLst/>
                <a:gdLst>
                  <a:gd name="T0" fmla="*/ 252 w 252"/>
                  <a:gd name="T1" fmla="*/ 0 h 367"/>
                  <a:gd name="T2" fmla="*/ 228 w 252"/>
                  <a:gd name="T3" fmla="*/ 30 h 367"/>
                  <a:gd name="T4" fmla="*/ 205 w 252"/>
                  <a:gd name="T5" fmla="*/ 56 h 367"/>
                  <a:gd name="T6" fmla="*/ 193 w 252"/>
                  <a:gd name="T7" fmla="*/ 68 h 367"/>
                  <a:gd name="T8" fmla="*/ 181 w 252"/>
                  <a:gd name="T9" fmla="*/ 78 h 367"/>
                  <a:gd name="T10" fmla="*/ 167 w 252"/>
                  <a:gd name="T11" fmla="*/ 86 h 367"/>
                  <a:gd name="T12" fmla="*/ 154 w 252"/>
                  <a:gd name="T13" fmla="*/ 95 h 367"/>
                  <a:gd name="T14" fmla="*/ 140 w 252"/>
                  <a:gd name="T15" fmla="*/ 101 h 367"/>
                  <a:gd name="T16" fmla="*/ 127 w 252"/>
                  <a:gd name="T17" fmla="*/ 107 h 367"/>
                  <a:gd name="T18" fmla="*/ 110 w 252"/>
                  <a:gd name="T19" fmla="*/ 112 h 367"/>
                  <a:gd name="T20" fmla="*/ 95 w 252"/>
                  <a:gd name="T21" fmla="*/ 115 h 367"/>
                  <a:gd name="T22" fmla="*/ 78 w 252"/>
                  <a:gd name="T23" fmla="*/ 118 h 367"/>
                  <a:gd name="T24" fmla="*/ 59 w 252"/>
                  <a:gd name="T25" fmla="*/ 120 h 367"/>
                  <a:gd name="T26" fmla="*/ 39 w 252"/>
                  <a:gd name="T27" fmla="*/ 122 h 367"/>
                  <a:gd name="T28" fmla="*/ 19 w 252"/>
                  <a:gd name="T29" fmla="*/ 123 h 367"/>
                  <a:gd name="T30" fmla="*/ 26 w 252"/>
                  <a:gd name="T31" fmla="*/ 161 h 367"/>
                  <a:gd name="T32" fmla="*/ 27 w 252"/>
                  <a:gd name="T33" fmla="*/ 194 h 367"/>
                  <a:gd name="T34" fmla="*/ 27 w 252"/>
                  <a:gd name="T35" fmla="*/ 226 h 367"/>
                  <a:gd name="T36" fmla="*/ 26 w 252"/>
                  <a:gd name="T37" fmla="*/ 254 h 367"/>
                  <a:gd name="T38" fmla="*/ 21 w 252"/>
                  <a:gd name="T39" fmla="*/ 279 h 367"/>
                  <a:gd name="T40" fmla="*/ 14 w 252"/>
                  <a:gd name="T41" fmla="*/ 303 h 367"/>
                  <a:gd name="T42" fmla="*/ 7 w 252"/>
                  <a:gd name="T43" fmla="*/ 326 h 367"/>
                  <a:gd name="T44" fmla="*/ 0 w 252"/>
                  <a:gd name="T45" fmla="*/ 346 h 367"/>
                  <a:gd name="T46" fmla="*/ 22 w 252"/>
                  <a:gd name="T47" fmla="*/ 352 h 367"/>
                  <a:gd name="T48" fmla="*/ 48 w 252"/>
                  <a:gd name="T49" fmla="*/ 357 h 367"/>
                  <a:gd name="T50" fmla="*/ 73 w 252"/>
                  <a:gd name="T51" fmla="*/ 362 h 367"/>
                  <a:gd name="T52" fmla="*/ 97 w 252"/>
                  <a:gd name="T53" fmla="*/ 367 h 367"/>
                  <a:gd name="T54" fmla="*/ 115 w 252"/>
                  <a:gd name="T55" fmla="*/ 346 h 367"/>
                  <a:gd name="T56" fmla="*/ 132 w 252"/>
                  <a:gd name="T57" fmla="*/ 325 h 367"/>
                  <a:gd name="T58" fmla="*/ 149 w 252"/>
                  <a:gd name="T59" fmla="*/ 303 h 367"/>
                  <a:gd name="T60" fmla="*/ 164 w 252"/>
                  <a:gd name="T61" fmla="*/ 279 h 367"/>
                  <a:gd name="T62" fmla="*/ 178 w 252"/>
                  <a:gd name="T63" fmla="*/ 257 h 367"/>
                  <a:gd name="T64" fmla="*/ 191 w 252"/>
                  <a:gd name="T65" fmla="*/ 233 h 367"/>
                  <a:gd name="T66" fmla="*/ 203 w 252"/>
                  <a:gd name="T67" fmla="*/ 210 h 367"/>
                  <a:gd name="T68" fmla="*/ 213 w 252"/>
                  <a:gd name="T69" fmla="*/ 184 h 367"/>
                  <a:gd name="T70" fmla="*/ 222 w 252"/>
                  <a:gd name="T71" fmla="*/ 161 h 367"/>
                  <a:gd name="T72" fmla="*/ 228 w 252"/>
                  <a:gd name="T73" fmla="*/ 137 h 367"/>
                  <a:gd name="T74" fmla="*/ 235 w 252"/>
                  <a:gd name="T75" fmla="*/ 113 h 367"/>
                  <a:gd name="T76" fmla="*/ 242 w 252"/>
                  <a:gd name="T77" fmla="*/ 90 h 367"/>
                  <a:gd name="T78" fmla="*/ 245 w 252"/>
                  <a:gd name="T79" fmla="*/ 66 h 367"/>
                  <a:gd name="T80" fmla="*/ 249 w 252"/>
                  <a:gd name="T81" fmla="*/ 44 h 367"/>
                  <a:gd name="T82" fmla="*/ 252 w 252"/>
                  <a:gd name="T83" fmla="*/ 22 h 367"/>
                  <a:gd name="T84" fmla="*/ 252 w 252"/>
                  <a:gd name="T85" fmla="*/ 0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2" h="367">
                    <a:moveTo>
                      <a:pt x="252" y="0"/>
                    </a:moveTo>
                    <a:lnTo>
                      <a:pt x="228" y="30"/>
                    </a:lnTo>
                    <a:lnTo>
                      <a:pt x="205" y="56"/>
                    </a:lnTo>
                    <a:lnTo>
                      <a:pt x="193" y="68"/>
                    </a:lnTo>
                    <a:lnTo>
                      <a:pt x="181" y="78"/>
                    </a:lnTo>
                    <a:lnTo>
                      <a:pt x="167" y="86"/>
                    </a:lnTo>
                    <a:lnTo>
                      <a:pt x="154" y="95"/>
                    </a:lnTo>
                    <a:lnTo>
                      <a:pt x="140" y="101"/>
                    </a:lnTo>
                    <a:lnTo>
                      <a:pt x="127" y="107"/>
                    </a:lnTo>
                    <a:lnTo>
                      <a:pt x="110" y="112"/>
                    </a:lnTo>
                    <a:lnTo>
                      <a:pt x="95" y="115"/>
                    </a:lnTo>
                    <a:lnTo>
                      <a:pt x="78" y="118"/>
                    </a:lnTo>
                    <a:lnTo>
                      <a:pt x="59" y="120"/>
                    </a:lnTo>
                    <a:lnTo>
                      <a:pt x="39" y="122"/>
                    </a:lnTo>
                    <a:lnTo>
                      <a:pt x="19" y="123"/>
                    </a:lnTo>
                    <a:lnTo>
                      <a:pt x="26" y="161"/>
                    </a:lnTo>
                    <a:lnTo>
                      <a:pt x="27" y="194"/>
                    </a:lnTo>
                    <a:lnTo>
                      <a:pt x="27" y="226"/>
                    </a:lnTo>
                    <a:lnTo>
                      <a:pt x="26" y="254"/>
                    </a:lnTo>
                    <a:lnTo>
                      <a:pt x="21" y="279"/>
                    </a:lnTo>
                    <a:lnTo>
                      <a:pt x="14" y="303"/>
                    </a:lnTo>
                    <a:lnTo>
                      <a:pt x="7" y="326"/>
                    </a:lnTo>
                    <a:lnTo>
                      <a:pt x="0" y="346"/>
                    </a:lnTo>
                    <a:lnTo>
                      <a:pt x="22" y="352"/>
                    </a:lnTo>
                    <a:lnTo>
                      <a:pt x="48" y="357"/>
                    </a:lnTo>
                    <a:lnTo>
                      <a:pt x="73" y="362"/>
                    </a:lnTo>
                    <a:lnTo>
                      <a:pt x="97" y="367"/>
                    </a:lnTo>
                    <a:lnTo>
                      <a:pt x="115" y="346"/>
                    </a:lnTo>
                    <a:lnTo>
                      <a:pt x="132" y="325"/>
                    </a:lnTo>
                    <a:lnTo>
                      <a:pt x="149" y="303"/>
                    </a:lnTo>
                    <a:lnTo>
                      <a:pt x="164" y="279"/>
                    </a:lnTo>
                    <a:lnTo>
                      <a:pt x="178" y="257"/>
                    </a:lnTo>
                    <a:lnTo>
                      <a:pt x="191" y="233"/>
                    </a:lnTo>
                    <a:lnTo>
                      <a:pt x="203" y="210"/>
                    </a:lnTo>
                    <a:lnTo>
                      <a:pt x="213" y="184"/>
                    </a:lnTo>
                    <a:lnTo>
                      <a:pt x="222" y="161"/>
                    </a:lnTo>
                    <a:lnTo>
                      <a:pt x="228" y="137"/>
                    </a:lnTo>
                    <a:lnTo>
                      <a:pt x="235" y="113"/>
                    </a:lnTo>
                    <a:lnTo>
                      <a:pt x="242" y="90"/>
                    </a:lnTo>
                    <a:lnTo>
                      <a:pt x="245" y="66"/>
                    </a:lnTo>
                    <a:lnTo>
                      <a:pt x="249" y="44"/>
                    </a:lnTo>
                    <a:lnTo>
                      <a:pt x="252" y="22"/>
                    </a:lnTo>
                    <a:lnTo>
                      <a:pt x="252"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98" name="Freeform 66">
                <a:extLst>
                  <a:ext uri="{FF2B5EF4-FFF2-40B4-BE49-F238E27FC236}">
                    <a16:creationId xmlns:a16="http://schemas.microsoft.com/office/drawing/2014/main" id="{1AED3E19-2575-4421-B5F9-442DEADD5A7C}"/>
                  </a:ext>
                </a:extLst>
              </p:cNvPr>
              <p:cNvSpPr>
                <a:spLocks/>
              </p:cNvSpPr>
              <p:nvPr/>
            </p:nvSpPr>
            <p:spPr bwMode="auto">
              <a:xfrm>
                <a:off x="1704" y="1540"/>
                <a:ext cx="234" cy="88"/>
              </a:xfrm>
              <a:custGeom>
                <a:avLst/>
                <a:gdLst>
                  <a:gd name="T0" fmla="*/ 234 w 234"/>
                  <a:gd name="T1" fmla="*/ 0 h 88"/>
                  <a:gd name="T2" fmla="*/ 221 w 234"/>
                  <a:gd name="T3" fmla="*/ 0 h 88"/>
                  <a:gd name="T4" fmla="*/ 209 w 234"/>
                  <a:gd name="T5" fmla="*/ 4 h 88"/>
                  <a:gd name="T6" fmla="*/ 0 w 234"/>
                  <a:gd name="T7" fmla="*/ 88 h 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4" h="88">
                    <a:moveTo>
                      <a:pt x="234" y="0"/>
                    </a:moveTo>
                    <a:lnTo>
                      <a:pt x="221" y="0"/>
                    </a:lnTo>
                    <a:lnTo>
                      <a:pt x="209" y="4"/>
                    </a:lnTo>
                    <a:lnTo>
                      <a:pt x="0" y="8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99" name="Freeform 67">
                <a:extLst>
                  <a:ext uri="{FF2B5EF4-FFF2-40B4-BE49-F238E27FC236}">
                    <a16:creationId xmlns:a16="http://schemas.microsoft.com/office/drawing/2014/main" id="{4E91B716-1D84-4C3F-B983-2F7D5DDF082B}"/>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0" name="Freeform 68">
                <a:extLst>
                  <a:ext uri="{FF2B5EF4-FFF2-40B4-BE49-F238E27FC236}">
                    <a16:creationId xmlns:a16="http://schemas.microsoft.com/office/drawing/2014/main" id="{DE42E7DA-9450-4107-AF2C-60FDF35EBAAA}"/>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401" name="Freeform 69">
                <a:extLst>
                  <a:ext uri="{FF2B5EF4-FFF2-40B4-BE49-F238E27FC236}">
                    <a16:creationId xmlns:a16="http://schemas.microsoft.com/office/drawing/2014/main" id="{F792AC74-BBE7-460E-A7AC-9001B8D46937}"/>
                  </a:ext>
                </a:extLst>
              </p:cNvPr>
              <p:cNvSpPr>
                <a:spLocks/>
              </p:cNvSpPr>
              <p:nvPr/>
            </p:nvSpPr>
            <p:spPr bwMode="auto">
              <a:xfrm>
                <a:off x="1209" y="1795"/>
                <a:ext cx="3422" cy="717"/>
              </a:xfrm>
              <a:custGeom>
                <a:avLst/>
                <a:gdLst>
                  <a:gd name="T0" fmla="*/ 3422 w 3422"/>
                  <a:gd name="T1" fmla="*/ 565 h 717"/>
                  <a:gd name="T2" fmla="*/ 3416 w 3422"/>
                  <a:gd name="T3" fmla="*/ 585 h 717"/>
                  <a:gd name="T4" fmla="*/ 3410 w 3422"/>
                  <a:gd name="T5" fmla="*/ 605 h 717"/>
                  <a:gd name="T6" fmla="*/ 3402 w 3422"/>
                  <a:gd name="T7" fmla="*/ 626 h 717"/>
                  <a:gd name="T8" fmla="*/ 3394 w 3422"/>
                  <a:gd name="T9" fmla="*/ 646 h 717"/>
                  <a:gd name="T10" fmla="*/ 3383 w 3422"/>
                  <a:gd name="T11" fmla="*/ 663 h 717"/>
                  <a:gd name="T12" fmla="*/ 3372 w 3422"/>
                  <a:gd name="T13" fmla="*/ 678 h 717"/>
                  <a:gd name="T14" fmla="*/ 3367 w 3422"/>
                  <a:gd name="T15" fmla="*/ 685 h 717"/>
                  <a:gd name="T16" fmla="*/ 3360 w 3422"/>
                  <a:gd name="T17" fmla="*/ 692 h 717"/>
                  <a:gd name="T18" fmla="*/ 3353 w 3422"/>
                  <a:gd name="T19" fmla="*/ 697 h 717"/>
                  <a:gd name="T20" fmla="*/ 3346 w 3422"/>
                  <a:gd name="T21" fmla="*/ 700 h 717"/>
                  <a:gd name="T22" fmla="*/ 3323 w 3422"/>
                  <a:gd name="T23" fmla="*/ 707 h 717"/>
                  <a:gd name="T24" fmla="*/ 3299 w 3422"/>
                  <a:gd name="T25" fmla="*/ 712 h 717"/>
                  <a:gd name="T26" fmla="*/ 3274 w 3422"/>
                  <a:gd name="T27" fmla="*/ 715 h 717"/>
                  <a:gd name="T28" fmla="*/ 3247 w 3422"/>
                  <a:gd name="T29" fmla="*/ 717 h 717"/>
                  <a:gd name="T30" fmla="*/ 3218 w 3422"/>
                  <a:gd name="T31" fmla="*/ 717 h 717"/>
                  <a:gd name="T32" fmla="*/ 3188 w 3422"/>
                  <a:gd name="T33" fmla="*/ 717 h 717"/>
                  <a:gd name="T34" fmla="*/ 3157 w 3422"/>
                  <a:gd name="T35" fmla="*/ 717 h 717"/>
                  <a:gd name="T36" fmla="*/ 3127 w 3422"/>
                  <a:gd name="T37" fmla="*/ 714 h 717"/>
                  <a:gd name="T38" fmla="*/ 3061 w 3422"/>
                  <a:gd name="T39" fmla="*/ 709 h 717"/>
                  <a:gd name="T40" fmla="*/ 2995 w 3422"/>
                  <a:gd name="T41" fmla="*/ 700 h 717"/>
                  <a:gd name="T42" fmla="*/ 2926 w 3422"/>
                  <a:gd name="T43" fmla="*/ 690 h 717"/>
                  <a:gd name="T44" fmla="*/ 2857 w 3422"/>
                  <a:gd name="T45" fmla="*/ 680 h 717"/>
                  <a:gd name="T46" fmla="*/ 2784 w 3422"/>
                  <a:gd name="T47" fmla="*/ 666 h 717"/>
                  <a:gd name="T48" fmla="*/ 2713 w 3422"/>
                  <a:gd name="T49" fmla="*/ 653 h 717"/>
                  <a:gd name="T50" fmla="*/ 2644 w 3422"/>
                  <a:gd name="T51" fmla="*/ 638 h 717"/>
                  <a:gd name="T52" fmla="*/ 2573 w 3422"/>
                  <a:gd name="T53" fmla="*/ 622 h 717"/>
                  <a:gd name="T54" fmla="*/ 2504 w 3422"/>
                  <a:gd name="T55" fmla="*/ 607 h 717"/>
                  <a:gd name="T56" fmla="*/ 2436 w 3422"/>
                  <a:gd name="T57" fmla="*/ 592 h 717"/>
                  <a:gd name="T58" fmla="*/ 2367 w 3422"/>
                  <a:gd name="T59" fmla="*/ 577 h 717"/>
                  <a:gd name="T60" fmla="*/ 2296 w 3422"/>
                  <a:gd name="T61" fmla="*/ 563 h 717"/>
                  <a:gd name="T62" fmla="*/ 1427 w 3422"/>
                  <a:gd name="T63" fmla="*/ 357 h 717"/>
                  <a:gd name="T64" fmla="*/ 0 w 3422"/>
                  <a:gd name="T65" fmla="*/ 9 h 717"/>
                  <a:gd name="T66" fmla="*/ 0 w 3422"/>
                  <a:gd name="T67" fmla="*/ 0 h 717"/>
                  <a:gd name="T68" fmla="*/ 2375 w 3422"/>
                  <a:gd name="T69" fmla="*/ 499 h 717"/>
                  <a:gd name="T70" fmla="*/ 2387 w 3422"/>
                  <a:gd name="T71" fmla="*/ 502 h 717"/>
                  <a:gd name="T72" fmla="*/ 2391 w 3422"/>
                  <a:gd name="T73" fmla="*/ 504 h 717"/>
                  <a:gd name="T74" fmla="*/ 2391 w 3422"/>
                  <a:gd name="T75" fmla="*/ 506 h 717"/>
                  <a:gd name="T76" fmla="*/ 2387 w 3422"/>
                  <a:gd name="T77" fmla="*/ 507 h 717"/>
                  <a:gd name="T78" fmla="*/ 2384 w 3422"/>
                  <a:gd name="T79" fmla="*/ 507 h 717"/>
                  <a:gd name="T80" fmla="*/ 2384 w 3422"/>
                  <a:gd name="T81" fmla="*/ 509 h 717"/>
                  <a:gd name="T82" fmla="*/ 2387 w 3422"/>
                  <a:gd name="T83" fmla="*/ 511 h 717"/>
                  <a:gd name="T84" fmla="*/ 2399 w 3422"/>
                  <a:gd name="T85" fmla="*/ 512 h 717"/>
                  <a:gd name="T86" fmla="*/ 2487 w 3422"/>
                  <a:gd name="T87" fmla="*/ 524 h 717"/>
                  <a:gd name="T88" fmla="*/ 2600 w 3422"/>
                  <a:gd name="T89" fmla="*/ 536 h 717"/>
                  <a:gd name="T90" fmla="*/ 2722 w 3422"/>
                  <a:gd name="T91" fmla="*/ 546 h 717"/>
                  <a:gd name="T92" fmla="*/ 2847 w 3422"/>
                  <a:gd name="T93" fmla="*/ 555 h 717"/>
                  <a:gd name="T94" fmla="*/ 2971 w 3422"/>
                  <a:gd name="T95" fmla="*/ 560 h 717"/>
                  <a:gd name="T96" fmla="*/ 3034 w 3422"/>
                  <a:gd name="T97" fmla="*/ 561 h 717"/>
                  <a:gd name="T98" fmla="*/ 3095 w 3422"/>
                  <a:gd name="T99" fmla="*/ 561 h 717"/>
                  <a:gd name="T100" fmla="*/ 3152 w 3422"/>
                  <a:gd name="T101" fmla="*/ 561 h 717"/>
                  <a:gd name="T102" fmla="*/ 3210 w 3422"/>
                  <a:gd name="T103" fmla="*/ 560 h 717"/>
                  <a:gd name="T104" fmla="*/ 3264 w 3422"/>
                  <a:gd name="T105" fmla="*/ 556 h 717"/>
                  <a:gd name="T106" fmla="*/ 3314 w 3422"/>
                  <a:gd name="T107" fmla="*/ 553 h 717"/>
                  <a:gd name="T108" fmla="*/ 3361 w 3422"/>
                  <a:gd name="T109" fmla="*/ 548 h 717"/>
                  <a:gd name="T110" fmla="*/ 3404 w 3422"/>
                  <a:gd name="T111" fmla="*/ 540 h 717"/>
                  <a:gd name="T112" fmla="*/ 3407 w 3422"/>
                  <a:gd name="T113" fmla="*/ 546 h 717"/>
                  <a:gd name="T114" fmla="*/ 3410 w 3422"/>
                  <a:gd name="T115" fmla="*/ 553 h 717"/>
                  <a:gd name="T116" fmla="*/ 3416 w 3422"/>
                  <a:gd name="T117" fmla="*/ 560 h 717"/>
                  <a:gd name="T118" fmla="*/ 3422 w 3422"/>
                  <a:gd name="T119" fmla="*/ 565 h 7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22" h="717">
                    <a:moveTo>
                      <a:pt x="3422" y="565"/>
                    </a:moveTo>
                    <a:lnTo>
                      <a:pt x="3416" y="585"/>
                    </a:lnTo>
                    <a:lnTo>
                      <a:pt x="3410" y="605"/>
                    </a:lnTo>
                    <a:lnTo>
                      <a:pt x="3402" y="626"/>
                    </a:lnTo>
                    <a:lnTo>
                      <a:pt x="3394" y="646"/>
                    </a:lnTo>
                    <a:lnTo>
                      <a:pt x="3383" y="663"/>
                    </a:lnTo>
                    <a:lnTo>
                      <a:pt x="3372" y="678"/>
                    </a:lnTo>
                    <a:lnTo>
                      <a:pt x="3367" y="685"/>
                    </a:lnTo>
                    <a:lnTo>
                      <a:pt x="3360" y="692"/>
                    </a:lnTo>
                    <a:lnTo>
                      <a:pt x="3353" y="697"/>
                    </a:lnTo>
                    <a:lnTo>
                      <a:pt x="3346" y="700"/>
                    </a:lnTo>
                    <a:lnTo>
                      <a:pt x="3323" y="707"/>
                    </a:lnTo>
                    <a:lnTo>
                      <a:pt x="3299" y="712"/>
                    </a:lnTo>
                    <a:lnTo>
                      <a:pt x="3274" y="715"/>
                    </a:lnTo>
                    <a:lnTo>
                      <a:pt x="3247" y="717"/>
                    </a:lnTo>
                    <a:lnTo>
                      <a:pt x="3218" y="717"/>
                    </a:lnTo>
                    <a:lnTo>
                      <a:pt x="3188" y="717"/>
                    </a:lnTo>
                    <a:lnTo>
                      <a:pt x="3157" y="717"/>
                    </a:lnTo>
                    <a:lnTo>
                      <a:pt x="3127" y="714"/>
                    </a:lnTo>
                    <a:lnTo>
                      <a:pt x="3061" y="709"/>
                    </a:lnTo>
                    <a:lnTo>
                      <a:pt x="2995" y="700"/>
                    </a:lnTo>
                    <a:lnTo>
                      <a:pt x="2926" y="690"/>
                    </a:lnTo>
                    <a:lnTo>
                      <a:pt x="2857" y="680"/>
                    </a:lnTo>
                    <a:lnTo>
                      <a:pt x="2784" y="666"/>
                    </a:lnTo>
                    <a:lnTo>
                      <a:pt x="2713" y="653"/>
                    </a:lnTo>
                    <a:lnTo>
                      <a:pt x="2644" y="638"/>
                    </a:lnTo>
                    <a:lnTo>
                      <a:pt x="2573" y="622"/>
                    </a:lnTo>
                    <a:lnTo>
                      <a:pt x="2504" y="607"/>
                    </a:lnTo>
                    <a:lnTo>
                      <a:pt x="2436" y="592"/>
                    </a:lnTo>
                    <a:lnTo>
                      <a:pt x="2367" y="577"/>
                    </a:lnTo>
                    <a:lnTo>
                      <a:pt x="2296" y="563"/>
                    </a:lnTo>
                    <a:lnTo>
                      <a:pt x="1427" y="357"/>
                    </a:lnTo>
                    <a:lnTo>
                      <a:pt x="0" y="9"/>
                    </a:lnTo>
                    <a:lnTo>
                      <a:pt x="0" y="0"/>
                    </a:lnTo>
                    <a:lnTo>
                      <a:pt x="2375" y="499"/>
                    </a:lnTo>
                    <a:lnTo>
                      <a:pt x="2387" y="502"/>
                    </a:lnTo>
                    <a:lnTo>
                      <a:pt x="2391" y="504"/>
                    </a:lnTo>
                    <a:lnTo>
                      <a:pt x="2391" y="506"/>
                    </a:lnTo>
                    <a:lnTo>
                      <a:pt x="2387" y="507"/>
                    </a:lnTo>
                    <a:lnTo>
                      <a:pt x="2384" y="507"/>
                    </a:lnTo>
                    <a:lnTo>
                      <a:pt x="2384" y="509"/>
                    </a:lnTo>
                    <a:lnTo>
                      <a:pt x="2387" y="511"/>
                    </a:lnTo>
                    <a:lnTo>
                      <a:pt x="2399" y="512"/>
                    </a:lnTo>
                    <a:lnTo>
                      <a:pt x="2487" y="524"/>
                    </a:lnTo>
                    <a:lnTo>
                      <a:pt x="2600" y="536"/>
                    </a:lnTo>
                    <a:lnTo>
                      <a:pt x="2722" y="546"/>
                    </a:lnTo>
                    <a:lnTo>
                      <a:pt x="2847" y="555"/>
                    </a:lnTo>
                    <a:lnTo>
                      <a:pt x="2971" y="560"/>
                    </a:lnTo>
                    <a:lnTo>
                      <a:pt x="3034" y="561"/>
                    </a:lnTo>
                    <a:lnTo>
                      <a:pt x="3095" y="561"/>
                    </a:lnTo>
                    <a:lnTo>
                      <a:pt x="3152" y="561"/>
                    </a:lnTo>
                    <a:lnTo>
                      <a:pt x="3210" y="560"/>
                    </a:lnTo>
                    <a:lnTo>
                      <a:pt x="3264" y="556"/>
                    </a:lnTo>
                    <a:lnTo>
                      <a:pt x="3314" y="553"/>
                    </a:lnTo>
                    <a:lnTo>
                      <a:pt x="3361" y="548"/>
                    </a:lnTo>
                    <a:lnTo>
                      <a:pt x="3404" y="540"/>
                    </a:lnTo>
                    <a:lnTo>
                      <a:pt x="3407" y="546"/>
                    </a:lnTo>
                    <a:lnTo>
                      <a:pt x="3410" y="553"/>
                    </a:lnTo>
                    <a:lnTo>
                      <a:pt x="3416" y="560"/>
                    </a:lnTo>
                    <a:lnTo>
                      <a:pt x="3422" y="565"/>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2" name="Freeform 70">
                <a:extLst>
                  <a:ext uri="{FF2B5EF4-FFF2-40B4-BE49-F238E27FC236}">
                    <a16:creationId xmlns:a16="http://schemas.microsoft.com/office/drawing/2014/main" id="{AF54EC98-09AB-4122-9EDE-D6C59CF26581}"/>
                  </a:ext>
                </a:extLst>
              </p:cNvPr>
              <p:cNvSpPr>
                <a:spLocks/>
              </p:cNvSpPr>
              <p:nvPr/>
            </p:nvSpPr>
            <p:spPr bwMode="auto">
              <a:xfrm>
                <a:off x="1209" y="1802"/>
                <a:ext cx="3431" cy="742"/>
              </a:xfrm>
              <a:custGeom>
                <a:avLst/>
                <a:gdLst>
                  <a:gd name="T0" fmla="*/ 3427 w 3431"/>
                  <a:gd name="T1" fmla="*/ 561 h 742"/>
                  <a:gd name="T2" fmla="*/ 3426 w 3431"/>
                  <a:gd name="T3" fmla="*/ 566 h 742"/>
                  <a:gd name="T4" fmla="*/ 3419 w 3431"/>
                  <a:gd name="T5" fmla="*/ 575 h 742"/>
                  <a:gd name="T6" fmla="*/ 3416 w 3431"/>
                  <a:gd name="T7" fmla="*/ 587 h 742"/>
                  <a:gd name="T8" fmla="*/ 3417 w 3431"/>
                  <a:gd name="T9" fmla="*/ 600 h 742"/>
                  <a:gd name="T10" fmla="*/ 3414 w 3431"/>
                  <a:gd name="T11" fmla="*/ 627 h 742"/>
                  <a:gd name="T12" fmla="*/ 3400 w 3431"/>
                  <a:gd name="T13" fmla="*/ 663 h 742"/>
                  <a:gd name="T14" fmla="*/ 3382 w 3431"/>
                  <a:gd name="T15" fmla="*/ 693 h 742"/>
                  <a:gd name="T16" fmla="*/ 3360 w 3431"/>
                  <a:gd name="T17" fmla="*/ 717 h 742"/>
                  <a:gd name="T18" fmla="*/ 3323 w 3431"/>
                  <a:gd name="T19" fmla="*/ 730 h 742"/>
                  <a:gd name="T20" fmla="*/ 3274 w 3431"/>
                  <a:gd name="T21" fmla="*/ 739 h 742"/>
                  <a:gd name="T22" fmla="*/ 3218 w 3431"/>
                  <a:gd name="T23" fmla="*/ 742 h 742"/>
                  <a:gd name="T24" fmla="*/ 3157 w 3431"/>
                  <a:gd name="T25" fmla="*/ 740 h 742"/>
                  <a:gd name="T26" fmla="*/ 3061 w 3431"/>
                  <a:gd name="T27" fmla="*/ 732 h 742"/>
                  <a:gd name="T28" fmla="*/ 2926 w 3431"/>
                  <a:gd name="T29" fmla="*/ 715 h 742"/>
                  <a:gd name="T30" fmla="*/ 2784 w 3431"/>
                  <a:gd name="T31" fmla="*/ 691 h 742"/>
                  <a:gd name="T32" fmla="*/ 2644 w 3431"/>
                  <a:gd name="T33" fmla="*/ 663 h 742"/>
                  <a:gd name="T34" fmla="*/ 2504 w 3431"/>
                  <a:gd name="T35" fmla="*/ 632 h 742"/>
                  <a:gd name="T36" fmla="*/ 2367 w 3431"/>
                  <a:gd name="T37" fmla="*/ 602 h 742"/>
                  <a:gd name="T38" fmla="*/ 1427 w 3431"/>
                  <a:gd name="T39" fmla="*/ 382 h 742"/>
                  <a:gd name="T40" fmla="*/ 0 w 3431"/>
                  <a:gd name="T41" fmla="*/ 0 h 742"/>
                  <a:gd name="T42" fmla="*/ 2408 w 3431"/>
                  <a:gd name="T43" fmla="*/ 529 h 742"/>
                  <a:gd name="T44" fmla="*/ 2472 w 3431"/>
                  <a:gd name="T45" fmla="*/ 538 h 742"/>
                  <a:gd name="T46" fmla="*/ 2505 w 3431"/>
                  <a:gd name="T47" fmla="*/ 539 h 742"/>
                  <a:gd name="T48" fmla="*/ 2514 w 3431"/>
                  <a:gd name="T49" fmla="*/ 536 h 742"/>
                  <a:gd name="T50" fmla="*/ 2585 w 3431"/>
                  <a:gd name="T51" fmla="*/ 543 h 742"/>
                  <a:gd name="T52" fmla="*/ 2590 w 3431"/>
                  <a:gd name="T53" fmla="*/ 553 h 742"/>
                  <a:gd name="T54" fmla="*/ 2806 w 3431"/>
                  <a:gd name="T55" fmla="*/ 573 h 742"/>
                  <a:gd name="T56" fmla="*/ 3015 w 3431"/>
                  <a:gd name="T57" fmla="*/ 582 h 742"/>
                  <a:gd name="T58" fmla="*/ 3115 w 3431"/>
                  <a:gd name="T59" fmla="*/ 582 h 742"/>
                  <a:gd name="T60" fmla="*/ 3210 w 3431"/>
                  <a:gd name="T61" fmla="*/ 576 h 742"/>
                  <a:gd name="T62" fmla="*/ 3301 w 3431"/>
                  <a:gd name="T63" fmla="*/ 568 h 742"/>
                  <a:gd name="T64" fmla="*/ 3385 w 3431"/>
                  <a:gd name="T65" fmla="*/ 554 h 742"/>
                  <a:gd name="T66" fmla="*/ 3405 w 3431"/>
                  <a:gd name="T67" fmla="*/ 560 h 742"/>
                  <a:gd name="T68" fmla="*/ 3424 w 3431"/>
                  <a:gd name="T69" fmla="*/ 558 h 7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31" h="742">
                    <a:moveTo>
                      <a:pt x="3424" y="558"/>
                    </a:moveTo>
                    <a:lnTo>
                      <a:pt x="3427" y="561"/>
                    </a:lnTo>
                    <a:lnTo>
                      <a:pt x="3431" y="563"/>
                    </a:lnTo>
                    <a:lnTo>
                      <a:pt x="3426" y="566"/>
                    </a:lnTo>
                    <a:lnTo>
                      <a:pt x="3422" y="570"/>
                    </a:lnTo>
                    <a:lnTo>
                      <a:pt x="3419" y="575"/>
                    </a:lnTo>
                    <a:lnTo>
                      <a:pt x="3416" y="582"/>
                    </a:lnTo>
                    <a:lnTo>
                      <a:pt x="3416" y="587"/>
                    </a:lnTo>
                    <a:lnTo>
                      <a:pt x="3416" y="593"/>
                    </a:lnTo>
                    <a:lnTo>
                      <a:pt x="3417" y="600"/>
                    </a:lnTo>
                    <a:lnTo>
                      <a:pt x="3419" y="607"/>
                    </a:lnTo>
                    <a:lnTo>
                      <a:pt x="3414" y="627"/>
                    </a:lnTo>
                    <a:lnTo>
                      <a:pt x="3407" y="646"/>
                    </a:lnTo>
                    <a:lnTo>
                      <a:pt x="3400" y="663"/>
                    </a:lnTo>
                    <a:lnTo>
                      <a:pt x="3392" y="680"/>
                    </a:lnTo>
                    <a:lnTo>
                      <a:pt x="3382" y="693"/>
                    </a:lnTo>
                    <a:lnTo>
                      <a:pt x="3372" y="707"/>
                    </a:lnTo>
                    <a:lnTo>
                      <a:pt x="3360" y="717"/>
                    </a:lnTo>
                    <a:lnTo>
                      <a:pt x="3346" y="725"/>
                    </a:lnTo>
                    <a:lnTo>
                      <a:pt x="3323" y="730"/>
                    </a:lnTo>
                    <a:lnTo>
                      <a:pt x="3299" y="735"/>
                    </a:lnTo>
                    <a:lnTo>
                      <a:pt x="3274" y="739"/>
                    </a:lnTo>
                    <a:lnTo>
                      <a:pt x="3247" y="740"/>
                    </a:lnTo>
                    <a:lnTo>
                      <a:pt x="3218" y="742"/>
                    </a:lnTo>
                    <a:lnTo>
                      <a:pt x="3188" y="742"/>
                    </a:lnTo>
                    <a:lnTo>
                      <a:pt x="3157" y="740"/>
                    </a:lnTo>
                    <a:lnTo>
                      <a:pt x="3127" y="739"/>
                    </a:lnTo>
                    <a:lnTo>
                      <a:pt x="3061" y="732"/>
                    </a:lnTo>
                    <a:lnTo>
                      <a:pt x="2995" y="725"/>
                    </a:lnTo>
                    <a:lnTo>
                      <a:pt x="2926" y="715"/>
                    </a:lnTo>
                    <a:lnTo>
                      <a:pt x="2857" y="705"/>
                    </a:lnTo>
                    <a:lnTo>
                      <a:pt x="2784" y="691"/>
                    </a:lnTo>
                    <a:lnTo>
                      <a:pt x="2713" y="678"/>
                    </a:lnTo>
                    <a:lnTo>
                      <a:pt x="2644" y="663"/>
                    </a:lnTo>
                    <a:lnTo>
                      <a:pt x="2573" y="647"/>
                    </a:lnTo>
                    <a:lnTo>
                      <a:pt x="2504" y="632"/>
                    </a:lnTo>
                    <a:lnTo>
                      <a:pt x="2436" y="617"/>
                    </a:lnTo>
                    <a:lnTo>
                      <a:pt x="2367" y="602"/>
                    </a:lnTo>
                    <a:lnTo>
                      <a:pt x="2296" y="587"/>
                    </a:lnTo>
                    <a:lnTo>
                      <a:pt x="1427" y="382"/>
                    </a:lnTo>
                    <a:lnTo>
                      <a:pt x="0" y="34"/>
                    </a:lnTo>
                    <a:lnTo>
                      <a:pt x="0" y="0"/>
                    </a:lnTo>
                    <a:lnTo>
                      <a:pt x="2375" y="524"/>
                    </a:lnTo>
                    <a:lnTo>
                      <a:pt x="2408" y="529"/>
                    </a:lnTo>
                    <a:lnTo>
                      <a:pt x="2440" y="533"/>
                    </a:lnTo>
                    <a:lnTo>
                      <a:pt x="2472" y="538"/>
                    </a:lnTo>
                    <a:lnTo>
                      <a:pt x="2504" y="541"/>
                    </a:lnTo>
                    <a:lnTo>
                      <a:pt x="2505" y="539"/>
                    </a:lnTo>
                    <a:lnTo>
                      <a:pt x="2509" y="538"/>
                    </a:lnTo>
                    <a:lnTo>
                      <a:pt x="2514" y="536"/>
                    </a:lnTo>
                    <a:lnTo>
                      <a:pt x="2519" y="536"/>
                    </a:lnTo>
                    <a:lnTo>
                      <a:pt x="2585" y="543"/>
                    </a:lnTo>
                    <a:lnTo>
                      <a:pt x="2588" y="546"/>
                    </a:lnTo>
                    <a:lnTo>
                      <a:pt x="2590" y="553"/>
                    </a:lnTo>
                    <a:lnTo>
                      <a:pt x="2700" y="563"/>
                    </a:lnTo>
                    <a:lnTo>
                      <a:pt x="2806" y="573"/>
                    </a:lnTo>
                    <a:lnTo>
                      <a:pt x="2912" y="578"/>
                    </a:lnTo>
                    <a:lnTo>
                      <a:pt x="3015" y="582"/>
                    </a:lnTo>
                    <a:lnTo>
                      <a:pt x="3066" y="582"/>
                    </a:lnTo>
                    <a:lnTo>
                      <a:pt x="3115" y="582"/>
                    </a:lnTo>
                    <a:lnTo>
                      <a:pt x="3162" y="580"/>
                    </a:lnTo>
                    <a:lnTo>
                      <a:pt x="3210" y="576"/>
                    </a:lnTo>
                    <a:lnTo>
                      <a:pt x="3257" y="573"/>
                    </a:lnTo>
                    <a:lnTo>
                      <a:pt x="3301" y="568"/>
                    </a:lnTo>
                    <a:lnTo>
                      <a:pt x="3345" y="561"/>
                    </a:lnTo>
                    <a:lnTo>
                      <a:pt x="3385" y="554"/>
                    </a:lnTo>
                    <a:lnTo>
                      <a:pt x="3397" y="558"/>
                    </a:lnTo>
                    <a:lnTo>
                      <a:pt x="3405" y="560"/>
                    </a:lnTo>
                    <a:lnTo>
                      <a:pt x="3414" y="560"/>
                    </a:lnTo>
                    <a:lnTo>
                      <a:pt x="3424" y="55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3" name="Freeform 71">
                <a:extLst>
                  <a:ext uri="{FF2B5EF4-FFF2-40B4-BE49-F238E27FC236}">
                    <a16:creationId xmlns:a16="http://schemas.microsoft.com/office/drawing/2014/main" id="{7A407E2A-6D2E-4208-960F-24A464C04662}"/>
                  </a:ext>
                </a:extLst>
              </p:cNvPr>
              <p:cNvSpPr>
                <a:spLocks/>
              </p:cNvSpPr>
              <p:nvPr/>
            </p:nvSpPr>
            <p:spPr bwMode="auto">
              <a:xfrm>
                <a:off x="1200" y="1261"/>
                <a:ext cx="3458" cy="1003"/>
              </a:xfrm>
              <a:custGeom>
                <a:avLst/>
                <a:gdLst>
                  <a:gd name="T0" fmla="*/ 0 w 3458"/>
                  <a:gd name="T1" fmla="*/ 7 h 1003"/>
                  <a:gd name="T2" fmla="*/ 11 w 3458"/>
                  <a:gd name="T3" fmla="*/ 0 h 1003"/>
                  <a:gd name="T4" fmla="*/ 132 w 3458"/>
                  <a:gd name="T5" fmla="*/ 12 h 1003"/>
                  <a:gd name="T6" fmla="*/ 188 w 3458"/>
                  <a:gd name="T7" fmla="*/ 27 h 1003"/>
                  <a:gd name="T8" fmla="*/ 463 w 3458"/>
                  <a:gd name="T9" fmla="*/ 337 h 1003"/>
                  <a:gd name="T10" fmla="*/ 493 w 3458"/>
                  <a:gd name="T11" fmla="*/ 364 h 1003"/>
                  <a:gd name="T12" fmla="*/ 521 w 3458"/>
                  <a:gd name="T13" fmla="*/ 372 h 1003"/>
                  <a:gd name="T14" fmla="*/ 666 w 3458"/>
                  <a:gd name="T15" fmla="*/ 384 h 1003"/>
                  <a:gd name="T16" fmla="*/ 884 w 3458"/>
                  <a:gd name="T17" fmla="*/ 396 h 1003"/>
                  <a:gd name="T18" fmla="*/ 1140 w 3458"/>
                  <a:gd name="T19" fmla="*/ 408 h 1003"/>
                  <a:gd name="T20" fmla="*/ 1405 w 3458"/>
                  <a:gd name="T21" fmla="*/ 416 h 1003"/>
                  <a:gd name="T22" fmla="*/ 1647 w 3458"/>
                  <a:gd name="T23" fmla="*/ 421 h 1003"/>
                  <a:gd name="T24" fmla="*/ 1711 w 3458"/>
                  <a:gd name="T25" fmla="*/ 442 h 1003"/>
                  <a:gd name="T26" fmla="*/ 1741 w 3458"/>
                  <a:gd name="T27" fmla="*/ 491 h 1003"/>
                  <a:gd name="T28" fmla="*/ 1824 w 3458"/>
                  <a:gd name="T29" fmla="*/ 583 h 1003"/>
                  <a:gd name="T30" fmla="*/ 1918 w 3458"/>
                  <a:gd name="T31" fmla="*/ 670 h 1003"/>
                  <a:gd name="T32" fmla="*/ 1976 w 3458"/>
                  <a:gd name="T33" fmla="*/ 714 h 1003"/>
                  <a:gd name="T34" fmla="*/ 2452 w 3458"/>
                  <a:gd name="T35" fmla="*/ 793 h 1003"/>
                  <a:gd name="T36" fmla="*/ 2533 w 3458"/>
                  <a:gd name="T37" fmla="*/ 791 h 1003"/>
                  <a:gd name="T38" fmla="*/ 2602 w 3458"/>
                  <a:gd name="T39" fmla="*/ 781 h 1003"/>
                  <a:gd name="T40" fmla="*/ 2661 w 3458"/>
                  <a:gd name="T41" fmla="*/ 761 h 1003"/>
                  <a:gd name="T42" fmla="*/ 2710 w 3458"/>
                  <a:gd name="T43" fmla="*/ 732 h 1003"/>
                  <a:gd name="T44" fmla="*/ 2747 w 3458"/>
                  <a:gd name="T45" fmla="*/ 693 h 1003"/>
                  <a:gd name="T46" fmla="*/ 2783 w 3458"/>
                  <a:gd name="T47" fmla="*/ 683 h 1003"/>
                  <a:gd name="T48" fmla="*/ 3109 w 3458"/>
                  <a:gd name="T49" fmla="*/ 759 h 1003"/>
                  <a:gd name="T50" fmla="*/ 3274 w 3458"/>
                  <a:gd name="T51" fmla="*/ 812 h 1003"/>
                  <a:gd name="T52" fmla="*/ 3374 w 3458"/>
                  <a:gd name="T53" fmla="*/ 854 h 1003"/>
                  <a:gd name="T54" fmla="*/ 3458 w 3458"/>
                  <a:gd name="T55" fmla="*/ 896 h 1003"/>
                  <a:gd name="T56" fmla="*/ 3428 w 3458"/>
                  <a:gd name="T57" fmla="*/ 928 h 1003"/>
                  <a:gd name="T58" fmla="*/ 3411 w 3458"/>
                  <a:gd name="T59" fmla="*/ 967 h 1003"/>
                  <a:gd name="T60" fmla="*/ 3403 w 3458"/>
                  <a:gd name="T61" fmla="*/ 1003 h 1003"/>
                  <a:gd name="T62" fmla="*/ 3296 w 3458"/>
                  <a:gd name="T63" fmla="*/ 999 h 1003"/>
                  <a:gd name="T64" fmla="*/ 3203 w 3458"/>
                  <a:gd name="T65" fmla="*/ 986 h 1003"/>
                  <a:gd name="T66" fmla="*/ 3036 w 3458"/>
                  <a:gd name="T67" fmla="*/ 962 h 1003"/>
                  <a:gd name="T68" fmla="*/ 2839 w 3458"/>
                  <a:gd name="T69" fmla="*/ 930 h 1003"/>
                  <a:gd name="T70" fmla="*/ 2619 w 3458"/>
                  <a:gd name="T71" fmla="*/ 889 h 1003"/>
                  <a:gd name="T72" fmla="*/ 2378 w 3458"/>
                  <a:gd name="T73" fmla="*/ 840 h 1003"/>
                  <a:gd name="T74" fmla="*/ 2116 w 3458"/>
                  <a:gd name="T75" fmla="*/ 785 h 1003"/>
                  <a:gd name="T76" fmla="*/ 569 w 3458"/>
                  <a:gd name="T77" fmla="*/ 430 h 1003"/>
                  <a:gd name="T78" fmla="*/ 510 w 3458"/>
                  <a:gd name="T79" fmla="*/ 409 h 1003"/>
                  <a:gd name="T80" fmla="*/ 456 w 3458"/>
                  <a:gd name="T81" fmla="*/ 379 h 1003"/>
                  <a:gd name="T82" fmla="*/ 392 w 3458"/>
                  <a:gd name="T83" fmla="*/ 323 h 1003"/>
                  <a:gd name="T84" fmla="*/ 301 w 3458"/>
                  <a:gd name="T85" fmla="*/ 224 h 1003"/>
                  <a:gd name="T86" fmla="*/ 223 w 3458"/>
                  <a:gd name="T87" fmla="*/ 142 h 1003"/>
                  <a:gd name="T88" fmla="*/ 171 w 3458"/>
                  <a:gd name="T89" fmla="*/ 100 h 1003"/>
                  <a:gd name="T90" fmla="*/ 114 w 3458"/>
                  <a:gd name="T91" fmla="*/ 66 h 1003"/>
                  <a:gd name="T92" fmla="*/ 49 w 3458"/>
                  <a:gd name="T93" fmla="*/ 46 h 10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458" h="1003">
                    <a:moveTo>
                      <a:pt x="0" y="39"/>
                    </a:moveTo>
                    <a:lnTo>
                      <a:pt x="0" y="12"/>
                    </a:lnTo>
                    <a:lnTo>
                      <a:pt x="0" y="7"/>
                    </a:lnTo>
                    <a:lnTo>
                      <a:pt x="2" y="2"/>
                    </a:lnTo>
                    <a:lnTo>
                      <a:pt x="6" y="0"/>
                    </a:lnTo>
                    <a:lnTo>
                      <a:pt x="11" y="0"/>
                    </a:lnTo>
                    <a:lnTo>
                      <a:pt x="51" y="4"/>
                    </a:lnTo>
                    <a:lnTo>
                      <a:pt x="92" y="7"/>
                    </a:lnTo>
                    <a:lnTo>
                      <a:pt x="132" y="12"/>
                    </a:lnTo>
                    <a:lnTo>
                      <a:pt x="173" y="19"/>
                    </a:lnTo>
                    <a:lnTo>
                      <a:pt x="181" y="24"/>
                    </a:lnTo>
                    <a:lnTo>
                      <a:pt x="188" y="27"/>
                    </a:lnTo>
                    <a:lnTo>
                      <a:pt x="195" y="33"/>
                    </a:lnTo>
                    <a:lnTo>
                      <a:pt x="200" y="39"/>
                    </a:lnTo>
                    <a:lnTo>
                      <a:pt x="463" y="337"/>
                    </a:lnTo>
                    <a:lnTo>
                      <a:pt x="475" y="349"/>
                    </a:lnTo>
                    <a:lnTo>
                      <a:pt x="487" y="359"/>
                    </a:lnTo>
                    <a:lnTo>
                      <a:pt x="493" y="364"/>
                    </a:lnTo>
                    <a:lnTo>
                      <a:pt x="502" y="367"/>
                    </a:lnTo>
                    <a:lnTo>
                      <a:pt x="510" y="371"/>
                    </a:lnTo>
                    <a:lnTo>
                      <a:pt x="521" y="372"/>
                    </a:lnTo>
                    <a:lnTo>
                      <a:pt x="559" y="377"/>
                    </a:lnTo>
                    <a:lnTo>
                      <a:pt x="608" y="381"/>
                    </a:lnTo>
                    <a:lnTo>
                      <a:pt x="666" y="384"/>
                    </a:lnTo>
                    <a:lnTo>
                      <a:pt x="732" y="389"/>
                    </a:lnTo>
                    <a:lnTo>
                      <a:pt x="804" y="393"/>
                    </a:lnTo>
                    <a:lnTo>
                      <a:pt x="884" y="396"/>
                    </a:lnTo>
                    <a:lnTo>
                      <a:pt x="966" y="401"/>
                    </a:lnTo>
                    <a:lnTo>
                      <a:pt x="1052" y="404"/>
                    </a:lnTo>
                    <a:lnTo>
                      <a:pt x="1140" y="408"/>
                    </a:lnTo>
                    <a:lnTo>
                      <a:pt x="1230" y="409"/>
                    </a:lnTo>
                    <a:lnTo>
                      <a:pt x="1317" y="413"/>
                    </a:lnTo>
                    <a:lnTo>
                      <a:pt x="1405" y="416"/>
                    </a:lnTo>
                    <a:lnTo>
                      <a:pt x="1490" y="418"/>
                    </a:lnTo>
                    <a:lnTo>
                      <a:pt x="1571" y="420"/>
                    </a:lnTo>
                    <a:lnTo>
                      <a:pt x="1647" y="421"/>
                    </a:lnTo>
                    <a:lnTo>
                      <a:pt x="1716" y="423"/>
                    </a:lnTo>
                    <a:lnTo>
                      <a:pt x="1712" y="431"/>
                    </a:lnTo>
                    <a:lnTo>
                      <a:pt x="1711" y="442"/>
                    </a:lnTo>
                    <a:lnTo>
                      <a:pt x="1712" y="450"/>
                    </a:lnTo>
                    <a:lnTo>
                      <a:pt x="1716" y="458"/>
                    </a:lnTo>
                    <a:lnTo>
                      <a:pt x="1741" y="491"/>
                    </a:lnTo>
                    <a:lnTo>
                      <a:pt x="1767" y="523"/>
                    </a:lnTo>
                    <a:lnTo>
                      <a:pt x="1795" y="553"/>
                    </a:lnTo>
                    <a:lnTo>
                      <a:pt x="1824" y="583"/>
                    </a:lnTo>
                    <a:lnTo>
                      <a:pt x="1854" y="614"/>
                    </a:lnTo>
                    <a:lnTo>
                      <a:pt x="1885" y="643"/>
                    </a:lnTo>
                    <a:lnTo>
                      <a:pt x="1918" y="670"/>
                    </a:lnTo>
                    <a:lnTo>
                      <a:pt x="1952" y="698"/>
                    </a:lnTo>
                    <a:lnTo>
                      <a:pt x="1962" y="707"/>
                    </a:lnTo>
                    <a:lnTo>
                      <a:pt x="1976" y="714"/>
                    </a:lnTo>
                    <a:lnTo>
                      <a:pt x="1991" y="717"/>
                    </a:lnTo>
                    <a:lnTo>
                      <a:pt x="2006" y="722"/>
                    </a:lnTo>
                    <a:lnTo>
                      <a:pt x="2452" y="793"/>
                    </a:lnTo>
                    <a:lnTo>
                      <a:pt x="2481" y="793"/>
                    </a:lnTo>
                    <a:lnTo>
                      <a:pt x="2506" y="793"/>
                    </a:lnTo>
                    <a:lnTo>
                      <a:pt x="2533" y="791"/>
                    </a:lnTo>
                    <a:lnTo>
                      <a:pt x="2557" y="790"/>
                    </a:lnTo>
                    <a:lnTo>
                      <a:pt x="2580" y="786"/>
                    </a:lnTo>
                    <a:lnTo>
                      <a:pt x="2602" y="781"/>
                    </a:lnTo>
                    <a:lnTo>
                      <a:pt x="2624" y="776"/>
                    </a:lnTo>
                    <a:lnTo>
                      <a:pt x="2643" y="769"/>
                    </a:lnTo>
                    <a:lnTo>
                      <a:pt x="2661" y="761"/>
                    </a:lnTo>
                    <a:lnTo>
                      <a:pt x="2680" y="752"/>
                    </a:lnTo>
                    <a:lnTo>
                      <a:pt x="2695" y="742"/>
                    </a:lnTo>
                    <a:lnTo>
                      <a:pt x="2710" y="732"/>
                    </a:lnTo>
                    <a:lnTo>
                      <a:pt x="2724" y="720"/>
                    </a:lnTo>
                    <a:lnTo>
                      <a:pt x="2737" y="707"/>
                    </a:lnTo>
                    <a:lnTo>
                      <a:pt x="2747" y="693"/>
                    </a:lnTo>
                    <a:lnTo>
                      <a:pt x="2759" y="678"/>
                    </a:lnTo>
                    <a:lnTo>
                      <a:pt x="2769" y="680"/>
                    </a:lnTo>
                    <a:lnTo>
                      <a:pt x="2783" y="683"/>
                    </a:lnTo>
                    <a:lnTo>
                      <a:pt x="2903" y="709"/>
                    </a:lnTo>
                    <a:lnTo>
                      <a:pt x="3011" y="734"/>
                    </a:lnTo>
                    <a:lnTo>
                      <a:pt x="3109" y="759"/>
                    </a:lnTo>
                    <a:lnTo>
                      <a:pt x="3195" y="785"/>
                    </a:lnTo>
                    <a:lnTo>
                      <a:pt x="3235" y="798"/>
                    </a:lnTo>
                    <a:lnTo>
                      <a:pt x="3274" y="812"/>
                    </a:lnTo>
                    <a:lnTo>
                      <a:pt x="3310" y="825"/>
                    </a:lnTo>
                    <a:lnTo>
                      <a:pt x="3343" y="840"/>
                    </a:lnTo>
                    <a:lnTo>
                      <a:pt x="3374" y="854"/>
                    </a:lnTo>
                    <a:lnTo>
                      <a:pt x="3404" y="867"/>
                    </a:lnTo>
                    <a:lnTo>
                      <a:pt x="3433" y="881"/>
                    </a:lnTo>
                    <a:lnTo>
                      <a:pt x="3458" y="896"/>
                    </a:lnTo>
                    <a:lnTo>
                      <a:pt x="3446" y="906"/>
                    </a:lnTo>
                    <a:lnTo>
                      <a:pt x="3436" y="916"/>
                    </a:lnTo>
                    <a:lnTo>
                      <a:pt x="3428" y="928"/>
                    </a:lnTo>
                    <a:lnTo>
                      <a:pt x="3421" y="940"/>
                    </a:lnTo>
                    <a:lnTo>
                      <a:pt x="3416" y="954"/>
                    </a:lnTo>
                    <a:lnTo>
                      <a:pt x="3411" y="967"/>
                    </a:lnTo>
                    <a:lnTo>
                      <a:pt x="3408" y="981"/>
                    </a:lnTo>
                    <a:lnTo>
                      <a:pt x="3404" y="994"/>
                    </a:lnTo>
                    <a:lnTo>
                      <a:pt x="3403" y="1003"/>
                    </a:lnTo>
                    <a:lnTo>
                      <a:pt x="3328" y="996"/>
                    </a:lnTo>
                    <a:lnTo>
                      <a:pt x="3315" y="997"/>
                    </a:lnTo>
                    <a:lnTo>
                      <a:pt x="3296" y="999"/>
                    </a:lnTo>
                    <a:lnTo>
                      <a:pt x="3276" y="997"/>
                    </a:lnTo>
                    <a:lnTo>
                      <a:pt x="3252" y="994"/>
                    </a:lnTo>
                    <a:lnTo>
                      <a:pt x="3203" y="986"/>
                    </a:lnTo>
                    <a:lnTo>
                      <a:pt x="3153" y="979"/>
                    </a:lnTo>
                    <a:lnTo>
                      <a:pt x="3095" y="970"/>
                    </a:lnTo>
                    <a:lnTo>
                      <a:pt x="3036" y="962"/>
                    </a:lnTo>
                    <a:lnTo>
                      <a:pt x="2972" y="952"/>
                    </a:lnTo>
                    <a:lnTo>
                      <a:pt x="2906" y="942"/>
                    </a:lnTo>
                    <a:lnTo>
                      <a:pt x="2839" y="930"/>
                    </a:lnTo>
                    <a:lnTo>
                      <a:pt x="2768" y="918"/>
                    </a:lnTo>
                    <a:lnTo>
                      <a:pt x="2693" y="903"/>
                    </a:lnTo>
                    <a:lnTo>
                      <a:pt x="2619" y="889"/>
                    </a:lnTo>
                    <a:lnTo>
                      <a:pt x="2540" y="874"/>
                    </a:lnTo>
                    <a:lnTo>
                      <a:pt x="2460" y="857"/>
                    </a:lnTo>
                    <a:lnTo>
                      <a:pt x="2378" y="840"/>
                    </a:lnTo>
                    <a:lnTo>
                      <a:pt x="2292" y="822"/>
                    </a:lnTo>
                    <a:lnTo>
                      <a:pt x="2206" y="803"/>
                    </a:lnTo>
                    <a:lnTo>
                      <a:pt x="2116" y="785"/>
                    </a:lnTo>
                    <a:lnTo>
                      <a:pt x="2025" y="764"/>
                    </a:lnTo>
                    <a:lnTo>
                      <a:pt x="1932" y="742"/>
                    </a:lnTo>
                    <a:lnTo>
                      <a:pt x="569" y="430"/>
                    </a:lnTo>
                    <a:lnTo>
                      <a:pt x="549" y="425"/>
                    </a:lnTo>
                    <a:lnTo>
                      <a:pt x="529" y="418"/>
                    </a:lnTo>
                    <a:lnTo>
                      <a:pt x="510" y="409"/>
                    </a:lnTo>
                    <a:lnTo>
                      <a:pt x="492" y="401"/>
                    </a:lnTo>
                    <a:lnTo>
                      <a:pt x="473" y="391"/>
                    </a:lnTo>
                    <a:lnTo>
                      <a:pt x="456" y="379"/>
                    </a:lnTo>
                    <a:lnTo>
                      <a:pt x="439" y="365"/>
                    </a:lnTo>
                    <a:lnTo>
                      <a:pt x="423" y="352"/>
                    </a:lnTo>
                    <a:lnTo>
                      <a:pt x="392" y="323"/>
                    </a:lnTo>
                    <a:lnTo>
                      <a:pt x="362" y="291"/>
                    </a:lnTo>
                    <a:lnTo>
                      <a:pt x="331" y="257"/>
                    </a:lnTo>
                    <a:lnTo>
                      <a:pt x="301" y="224"/>
                    </a:lnTo>
                    <a:lnTo>
                      <a:pt x="271" y="190"/>
                    </a:lnTo>
                    <a:lnTo>
                      <a:pt x="240" y="158"/>
                    </a:lnTo>
                    <a:lnTo>
                      <a:pt x="223" y="142"/>
                    </a:lnTo>
                    <a:lnTo>
                      <a:pt x="206" y="127"/>
                    </a:lnTo>
                    <a:lnTo>
                      <a:pt x="190" y="114"/>
                    </a:lnTo>
                    <a:lnTo>
                      <a:pt x="171" y="100"/>
                    </a:lnTo>
                    <a:lnTo>
                      <a:pt x="154" y="88"/>
                    </a:lnTo>
                    <a:lnTo>
                      <a:pt x="134" y="76"/>
                    </a:lnTo>
                    <a:lnTo>
                      <a:pt x="114" y="66"/>
                    </a:lnTo>
                    <a:lnTo>
                      <a:pt x="93" y="58"/>
                    </a:lnTo>
                    <a:lnTo>
                      <a:pt x="71" y="51"/>
                    </a:lnTo>
                    <a:lnTo>
                      <a:pt x="49" y="46"/>
                    </a:lnTo>
                    <a:lnTo>
                      <a:pt x="26" y="41"/>
                    </a:lnTo>
                    <a:lnTo>
                      <a:pt x="0" y="39"/>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4" name="Freeform 72">
                <a:extLst>
                  <a:ext uri="{FF2B5EF4-FFF2-40B4-BE49-F238E27FC236}">
                    <a16:creationId xmlns:a16="http://schemas.microsoft.com/office/drawing/2014/main" id="{45E0E431-1E80-43D2-8382-93F8AA43F9BD}"/>
                  </a:ext>
                </a:extLst>
              </p:cNvPr>
              <p:cNvSpPr>
                <a:spLocks/>
              </p:cNvSpPr>
              <p:nvPr/>
            </p:nvSpPr>
            <p:spPr bwMode="auto">
              <a:xfrm>
                <a:off x="2364" y="1669"/>
                <a:ext cx="2011" cy="471"/>
              </a:xfrm>
              <a:custGeom>
                <a:avLst/>
                <a:gdLst>
                  <a:gd name="T0" fmla="*/ 72 w 2011"/>
                  <a:gd name="T1" fmla="*/ 3 h 471"/>
                  <a:gd name="T2" fmla="*/ 219 w 2011"/>
                  <a:gd name="T3" fmla="*/ 6 h 471"/>
                  <a:gd name="T4" fmla="*/ 363 w 2011"/>
                  <a:gd name="T5" fmla="*/ 10 h 471"/>
                  <a:gd name="T6" fmla="*/ 494 w 2011"/>
                  <a:gd name="T7" fmla="*/ 13 h 471"/>
                  <a:gd name="T8" fmla="*/ 548 w 2011"/>
                  <a:gd name="T9" fmla="*/ 23 h 471"/>
                  <a:gd name="T10" fmla="*/ 548 w 2011"/>
                  <a:gd name="T11" fmla="*/ 42 h 471"/>
                  <a:gd name="T12" fmla="*/ 577 w 2011"/>
                  <a:gd name="T13" fmla="*/ 83 h 471"/>
                  <a:gd name="T14" fmla="*/ 631 w 2011"/>
                  <a:gd name="T15" fmla="*/ 145 h 471"/>
                  <a:gd name="T16" fmla="*/ 690 w 2011"/>
                  <a:gd name="T17" fmla="*/ 206 h 471"/>
                  <a:gd name="T18" fmla="*/ 754 w 2011"/>
                  <a:gd name="T19" fmla="*/ 262 h 471"/>
                  <a:gd name="T20" fmla="*/ 798 w 2011"/>
                  <a:gd name="T21" fmla="*/ 299 h 471"/>
                  <a:gd name="T22" fmla="*/ 827 w 2011"/>
                  <a:gd name="T23" fmla="*/ 309 h 471"/>
                  <a:gd name="T24" fmla="*/ 1288 w 2011"/>
                  <a:gd name="T25" fmla="*/ 385 h 471"/>
                  <a:gd name="T26" fmla="*/ 1342 w 2011"/>
                  <a:gd name="T27" fmla="*/ 385 h 471"/>
                  <a:gd name="T28" fmla="*/ 1393 w 2011"/>
                  <a:gd name="T29" fmla="*/ 382 h 471"/>
                  <a:gd name="T30" fmla="*/ 1438 w 2011"/>
                  <a:gd name="T31" fmla="*/ 373 h 471"/>
                  <a:gd name="T32" fmla="*/ 1479 w 2011"/>
                  <a:gd name="T33" fmla="*/ 361 h 471"/>
                  <a:gd name="T34" fmla="*/ 1516 w 2011"/>
                  <a:gd name="T35" fmla="*/ 344 h 471"/>
                  <a:gd name="T36" fmla="*/ 1546 w 2011"/>
                  <a:gd name="T37" fmla="*/ 324 h 471"/>
                  <a:gd name="T38" fmla="*/ 1573 w 2011"/>
                  <a:gd name="T39" fmla="*/ 299 h 471"/>
                  <a:gd name="T40" fmla="*/ 1595 w 2011"/>
                  <a:gd name="T41" fmla="*/ 270 h 471"/>
                  <a:gd name="T42" fmla="*/ 1619 w 2011"/>
                  <a:gd name="T43" fmla="*/ 275 h 471"/>
                  <a:gd name="T44" fmla="*/ 1730 w 2011"/>
                  <a:gd name="T45" fmla="*/ 299 h 471"/>
                  <a:gd name="T46" fmla="*/ 1833 w 2011"/>
                  <a:gd name="T47" fmla="*/ 322 h 471"/>
                  <a:gd name="T48" fmla="*/ 1926 w 2011"/>
                  <a:gd name="T49" fmla="*/ 346 h 471"/>
                  <a:gd name="T50" fmla="*/ 2011 w 2011"/>
                  <a:gd name="T51" fmla="*/ 371 h 471"/>
                  <a:gd name="T52" fmla="*/ 1973 w 2011"/>
                  <a:gd name="T53" fmla="*/ 397 h 471"/>
                  <a:gd name="T54" fmla="*/ 1930 w 2011"/>
                  <a:gd name="T55" fmla="*/ 417 h 471"/>
                  <a:gd name="T56" fmla="*/ 1884 w 2011"/>
                  <a:gd name="T57" fmla="*/ 434 h 471"/>
                  <a:gd name="T58" fmla="*/ 1833 w 2011"/>
                  <a:gd name="T59" fmla="*/ 448 h 471"/>
                  <a:gd name="T60" fmla="*/ 1725 w 2011"/>
                  <a:gd name="T61" fmla="*/ 464 h 471"/>
                  <a:gd name="T62" fmla="*/ 1614 w 2011"/>
                  <a:gd name="T63" fmla="*/ 471 h 471"/>
                  <a:gd name="T64" fmla="*/ 1506 w 2011"/>
                  <a:gd name="T65" fmla="*/ 469 h 471"/>
                  <a:gd name="T66" fmla="*/ 1408 w 2011"/>
                  <a:gd name="T67" fmla="*/ 463 h 471"/>
                  <a:gd name="T68" fmla="*/ 1268 w 2011"/>
                  <a:gd name="T69" fmla="*/ 444 h 471"/>
                  <a:gd name="T70" fmla="*/ 1148 w 2011"/>
                  <a:gd name="T71" fmla="*/ 419 h 471"/>
                  <a:gd name="T72" fmla="*/ 1026 w 2011"/>
                  <a:gd name="T73" fmla="*/ 392 h 471"/>
                  <a:gd name="T74" fmla="*/ 898 w 2011"/>
                  <a:gd name="T75" fmla="*/ 365 h 471"/>
                  <a:gd name="T76" fmla="*/ 768 w 2011"/>
                  <a:gd name="T77" fmla="*/ 334 h 4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11" h="471">
                    <a:moveTo>
                      <a:pt x="0" y="0"/>
                    </a:moveTo>
                    <a:lnTo>
                      <a:pt x="72" y="3"/>
                    </a:lnTo>
                    <a:lnTo>
                      <a:pt x="147" y="5"/>
                    </a:lnTo>
                    <a:lnTo>
                      <a:pt x="219" y="6"/>
                    </a:lnTo>
                    <a:lnTo>
                      <a:pt x="292" y="10"/>
                    </a:lnTo>
                    <a:lnTo>
                      <a:pt x="363" y="10"/>
                    </a:lnTo>
                    <a:lnTo>
                      <a:pt x="430" y="12"/>
                    </a:lnTo>
                    <a:lnTo>
                      <a:pt x="494" y="13"/>
                    </a:lnTo>
                    <a:lnTo>
                      <a:pt x="552" y="15"/>
                    </a:lnTo>
                    <a:lnTo>
                      <a:pt x="548" y="23"/>
                    </a:lnTo>
                    <a:lnTo>
                      <a:pt x="547" y="34"/>
                    </a:lnTo>
                    <a:lnTo>
                      <a:pt x="548" y="42"/>
                    </a:lnTo>
                    <a:lnTo>
                      <a:pt x="552" y="50"/>
                    </a:lnTo>
                    <a:lnTo>
                      <a:pt x="577" y="83"/>
                    </a:lnTo>
                    <a:lnTo>
                      <a:pt x="603" y="115"/>
                    </a:lnTo>
                    <a:lnTo>
                      <a:pt x="631" y="145"/>
                    </a:lnTo>
                    <a:lnTo>
                      <a:pt x="660" y="175"/>
                    </a:lnTo>
                    <a:lnTo>
                      <a:pt x="690" y="206"/>
                    </a:lnTo>
                    <a:lnTo>
                      <a:pt x="721" y="235"/>
                    </a:lnTo>
                    <a:lnTo>
                      <a:pt x="754" y="262"/>
                    </a:lnTo>
                    <a:lnTo>
                      <a:pt x="788" y="290"/>
                    </a:lnTo>
                    <a:lnTo>
                      <a:pt x="798" y="299"/>
                    </a:lnTo>
                    <a:lnTo>
                      <a:pt x="812" y="306"/>
                    </a:lnTo>
                    <a:lnTo>
                      <a:pt x="827" y="309"/>
                    </a:lnTo>
                    <a:lnTo>
                      <a:pt x="842" y="314"/>
                    </a:lnTo>
                    <a:lnTo>
                      <a:pt x="1288" y="385"/>
                    </a:lnTo>
                    <a:lnTo>
                      <a:pt x="1317" y="385"/>
                    </a:lnTo>
                    <a:lnTo>
                      <a:pt x="1342" y="385"/>
                    </a:lnTo>
                    <a:lnTo>
                      <a:pt x="1369" y="383"/>
                    </a:lnTo>
                    <a:lnTo>
                      <a:pt x="1393" y="382"/>
                    </a:lnTo>
                    <a:lnTo>
                      <a:pt x="1416" y="378"/>
                    </a:lnTo>
                    <a:lnTo>
                      <a:pt x="1438" y="373"/>
                    </a:lnTo>
                    <a:lnTo>
                      <a:pt x="1460" y="368"/>
                    </a:lnTo>
                    <a:lnTo>
                      <a:pt x="1479" y="361"/>
                    </a:lnTo>
                    <a:lnTo>
                      <a:pt x="1497" y="353"/>
                    </a:lnTo>
                    <a:lnTo>
                      <a:pt x="1516" y="344"/>
                    </a:lnTo>
                    <a:lnTo>
                      <a:pt x="1531" y="334"/>
                    </a:lnTo>
                    <a:lnTo>
                      <a:pt x="1546" y="324"/>
                    </a:lnTo>
                    <a:lnTo>
                      <a:pt x="1560" y="312"/>
                    </a:lnTo>
                    <a:lnTo>
                      <a:pt x="1573" y="299"/>
                    </a:lnTo>
                    <a:lnTo>
                      <a:pt x="1583" y="285"/>
                    </a:lnTo>
                    <a:lnTo>
                      <a:pt x="1595" y="270"/>
                    </a:lnTo>
                    <a:lnTo>
                      <a:pt x="1605" y="272"/>
                    </a:lnTo>
                    <a:lnTo>
                      <a:pt x="1619" y="275"/>
                    </a:lnTo>
                    <a:lnTo>
                      <a:pt x="1676" y="287"/>
                    </a:lnTo>
                    <a:lnTo>
                      <a:pt x="1730" y="299"/>
                    </a:lnTo>
                    <a:lnTo>
                      <a:pt x="1783" y="311"/>
                    </a:lnTo>
                    <a:lnTo>
                      <a:pt x="1833" y="322"/>
                    </a:lnTo>
                    <a:lnTo>
                      <a:pt x="1881" y="334"/>
                    </a:lnTo>
                    <a:lnTo>
                      <a:pt x="1926" y="346"/>
                    </a:lnTo>
                    <a:lnTo>
                      <a:pt x="1970" y="358"/>
                    </a:lnTo>
                    <a:lnTo>
                      <a:pt x="2011" y="371"/>
                    </a:lnTo>
                    <a:lnTo>
                      <a:pt x="1992" y="383"/>
                    </a:lnTo>
                    <a:lnTo>
                      <a:pt x="1973" y="397"/>
                    </a:lnTo>
                    <a:lnTo>
                      <a:pt x="1952" y="407"/>
                    </a:lnTo>
                    <a:lnTo>
                      <a:pt x="1930" y="417"/>
                    </a:lnTo>
                    <a:lnTo>
                      <a:pt x="1908" y="426"/>
                    </a:lnTo>
                    <a:lnTo>
                      <a:pt x="1884" y="434"/>
                    </a:lnTo>
                    <a:lnTo>
                      <a:pt x="1859" y="441"/>
                    </a:lnTo>
                    <a:lnTo>
                      <a:pt x="1833" y="448"/>
                    </a:lnTo>
                    <a:lnTo>
                      <a:pt x="1779" y="458"/>
                    </a:lnTo>
                    <a:lnTo>
                      <a:pt x="1725" y="464"/>
                    </a:lnTo>
                    <a:lnTo>
                      <a:pt x="1670" y="469"/>
                    </a:lnTo>
                    <a:lnTo>
                      <a:pt x="1614" y="471"/>
                    </a:lnTo>
                    <a:lnTo>
                      <a:pt x="1560" y="471"/>
                    </a:lnTo>
                    <a:lnTo>
                      <a:pt x="1506" y="469"/>
                    </a:lnTo>
                    <a:lnTo>
                      <a:pt x="1455" y="466"/>
                    </a:lnTo>
                    <a:lnTo>
                      <a:pt x="1408" y="463"/>
                    </a:lnTo>
                    <a:lnTo>
                      <a:pt x="1325" y="453"/>
                    </a:lnTo>
                    <a:lnTo>
                      <a:pt x="1268" y="444"/>
                    </a:lnTo>
                    <a:lnTo>
                      <a:pt x="1209" y="431"/>
                    </a:lnTo>
                    <a:lnTo>
                      <a:pt x="1148" y="419"/>
                    </a:lnTo>
                    <a:lnTo>
                      <a:pt x="1087" y="405"/>
                    </a:lnTo>
                    <a:lnTo>
                      <a:pt x="1026" y="392"/>
                    </a:lnTo>
                    <a:lnTo>
                      <a:pt x="962" y="378"/>
                    </a:lnTo>
                    <a:lnTo>
                      <a:pt x="898" y="365"/>
                    </a:lnTo>
                    <a:lnTo>
                      <a:pt x="834" y="350"/>
                    </a:lnTo>
                    <a:lnTo>
                      <a:pt x="768" y="334"/>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5" name="Freeform 73">
                <a:extLst>
                  <a:ext uri="{FF2B5EF4-FFF2-40B4-BE49-F238E27FC236}">
                    <a16:creationId xmlns:a16="http://schemas.microsoft.com/office/drawing/2014/main" id="{F9433E49-BD9F-46DF-8D7B-7C77F147183A}"/>
                  </a:ext>
                </a:extLst>
              </p:cNvPr>
              <p:cNvSpPr>
                <a:spLocks/>
              </p:cNvSpPr>
              <p:nvPr/>
            </p:nvSpPr>
            <p:spPr bwMode="auto">
              <a:xfrm>
                <a:off x="2791" y="1682"/>
                <a:ext cx="1395" cy="421"/>
              </a:xfrm>
              <a:custGeom>
                <a:avLst/>
                <a:gdLst>
                  <a:gd name="T0" fmla="*/ 30 w 1395"/>
                  <a:gd name="T1" fmla="*/ 0 h 421"/>
                  <a:gd name="T2" fmla="*/ 98 w 1395"/>
                  <a:gd name="T3" fmla="*/ 2 h 421"/>
                  <a:gd name="T4" fmla="*/ 121 w 1395"/>
                  <a:gd name="T5" fmla="*/ 10 h 421"/>
                  <a:gd name="T6" fmla="*/ 121 w 1395"/>
                  <a:gd name="T7" fmla="*/ 29 h 421"/>
                  <a:gd name="T8" fmla="*/ 150 w 1395"/>
                  <a:gd name="T9" fmla="*/ 70 h 421"/>
                  <a:gd name="T10" fmla="*/ 204 w 1395"/>
                  <a:gd name="T11" fmla="*/ 132 h 421"/>
                  <a:gd name="T12" fmla="*/ 263 w 1395"/>
                  <a:gd name="T13" fmla="*/ 193 h 421"/>
                  <a:gd name="T14" fmla="*/ 327 w 1395"/>
                  <a:gd name="T15" fmla="*/ 249 h 421"/>
                  <a:gd name="T16" fmla="*/ 371 w 1395"/>
                  <a:gd name="T17" fmla="*/ 286 h 421"/>
                  <a:gd name="T18" fmla="*/ 400 w 1395"/>
                  <a:gd name="T19" fmla="*/ 296 h 421"/>
                  <a:gd name="T20" fmla="*/ 861 w 1395"/>
                  <a:gd name="T21" fmla="*/ 372 h 421"/>
                  <a:gd name="T22" fmla="*/ 915 w 1395"/>
                  <a:gd name="T23" fmla="*/ 372 h 421"/>
                  <a:gd name="T24" fmla="*/ 966 w 1395"/>
                  <a:gd name="T25" fmla="*/ 369 h 421"/>
                  <a:gd name="T26" fmla="*/ 1011 w 1395"/>
                  <a:gd name="T27" fmla="*/ 360 h 421"/>
                  <a:gd name="T28" fmla="*/ 1052 w 1395"/>
                  <a:gd name="T29" fmla="*/ 348 h 421"/>
                  <a:gd name="T30" fmla="*/ 1089 w 1395"/>
                  <a:gd name="T31" fmla="*/ 331 h 421"/>
                  <a:gd name="T32" fmla="*/ 1119 w 1395"/>
                  <a:gd name="T33" fmla="*/ 311 h 421"/>
                  <a:gd name="T34" fmla="*/ 1146 w 1395"/>
                  <a:gd name="T35" fmla="*/ 286 h 421"/>
                  <a:gd name="T36" fmla="*/ 1168 w 1395"/>
                  <a:gd name="T37" fmla="*/ 257 h 421"/>
                  <a:gd name="T38" fmla="*/ 1192 w 1395"/>
                  <a:gd name="T39" fmla="*/ 262 h 421"/>
                  <a:gd name="T40" fmla="*/ 1297 w 1395"/>
                  <a:gd name="T41" fmla="*/ 284 h 421"/>
                  <a:gd name="T42" fmla="*/ 1395 w 1395"/>
                  <a:gd name="T43" fmla="*/ 306 h 421"/>
                  <a:gd name="T44" fmla="*/ 1381 w 1395"/>
                  <a:gd name="T45" fmla="*/ 325 h 421"/>
                  <a:gd name="T46" fmla="*/ 1361 w 1395"/>
                  <a:gd name="T47" fmla="*/ 342 h 421"/>
                  <a:gd name="T48" fmla="*/ 1335 w 1395"/>
                  <a:gd name="T49" fmla="*/ 357 h 421"/>
                  <a:gd name="T50" fmla="*/ 1307 w 1395"/>
                  <a:gd name="T51" fmla="*/ 370 h 421"/>
                  <a:gd name="T52" fmla="*/ 1234 w 1395"/>
                  <a:gd name="T53" fmla="*/ 392 h 421"/>
                  <a:gd name="T54" fmla="*/ 1153 w 1395"/>
                  <a:gd name="T55" fmla="*/ 407 h 421"/>
                  <a:gd name="T56" fmla="*/ 1067 w 1395"/>
                  <a:gd name="T57" fmla="*/ 418 h 421"/>
                  <a:gd name="T58" fmla="*/ 984 w 1395"/>
                  <a:gd name="T59" fmla="*/ 421 h 421"/>
                  <a:gd name="T60" fmla="*/ 908 w 1395"/>
                  <a:gd name="T61" fmla="*/ 419 h 421"/>
                  <a:gd name="T62" fmla="*/ 847 w 1395"/>
                  <a:gd name="T63" fmla="*/ 413 h 421"/>
                  <a:gd name="T64" fmla="*/ 385 w 1395"/>
                  <a:gd name="T65" fmla="*/ 320 h 421"/>
                  <a:gd name="T66" fmla="*/ 371 w 1395"/>
                  <a:gd name="T67" fmla="*/ 315 h 421"/>
                  <a:gd name="T68" fmla="*/ 341 w 1395"/>
                  <a:gd name="T69" fmla="*/ 298 h 421"/>
                  <a:gd name="T70" fmla="*/ 282 w 1395"/>
                  <a:gd name="T71" fmla="*/ 260 h 421"/>
                  <a:gd name="T72" fmla="*/ 213 w 1395"/>
                  <a:gd name="T73" fmla="*/ 210 h 421"/>
                  <a:gd name="T74" fmla="*/ 140 w 1395"/>
                  <a:gd name="T75" fmla="*/ 154 h 421"/>
                  <a:gd name="T76" fmla="*/ 76 w 1395"/>
                  <a:gd name="T77" fmla="*/ 98 h 421"/>
                  <a:gd name="T78" fmla="*/ 25 w 1395"/>
                  <a:gd name="T79" fmla="*/ 49 h 421"/>
                  <a:gd name="T80" fmla="*/ 5 w 1395"/>
                  <a:gd name="T81" fmla="*/ 19 h 421"/>
                  <a:gd name="T82" fmla="*/ 0 w 1395"/>
                  <a:gd name="T83" fmla="*/ 5 h 4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95" h="421">
                    <a:moveTo>
                      <a:pt x="2" y="0"/>
                    </a:moveTo>
                    <a:lnTo>
                      <a:pt x="30" y="0"/>
                    </a:lnTo>
                    <a:lnTo>
                      <a:pt x="66" y="0"/>
                    </a:lnTo>
                    <a:lnTo>
                      <a:pt x="98" y="2"/>
                    </a:lnTo>
                    <a:lnTo>
                      <a:pt x="125" y="2"/>
                    </a:lnTo>
                    <a:lnTo>
                      <a:pt x="121" y="10"/>
                    </a:lnTo>
                    <a:lnTo>
                      <a:pt x="120" y="21"/>
                    </a:lnTo>
                    <a:lnTo>
                      <a:pt x="121" y="29"/>
                    </a:lnTo>
                    <a:lnTo>
                      <a:pt x="125" y="37"/>
                    </a:lnTo>
                    <a:lnTo>
                      <a:pt x="150" y="70"/>
                    </a:lnTo>
                    <a:lnTo>
                      <a:pt x="176" y="102"/>
                    </a:lnTo>
                    <a:lnTo>
                      <a:pt x="204" y="132"/>
                    </a:lnTo>
                    <a:lnTo>
                      <a:pt x="233" y="162"/>
                    </a:lnTo>
                    <a:lnTo>
                      <a:pt x="263" y="193"/>
                    </a:lnTo>
                    <a:lnTo>
                      <a:pt x="294" y="222"/>
                    </a:lnTo>
                    <a:lnTo>
                      <a:pt x="327" y="249"/>
                    </a:lnTo>
                    <a:lnTo>
                      <a:pt x="361" y="277"/>
                    </a:lnTo>
                    <a:lnTo>
                      <a:pt x="371" y="286"/>
                    </a:lnTo>
                    <a:lnTo>
                      <a:pt x="385" y="293"/>
                    </a:lnTo>
                    <a:lnTo>
                      <a:pt x="400" y="296"/>
                    </a:lnTo>
                    <a:lnTo>
                      <a:pt x="415" y="301"/>
                    </a:lnTo>
                    <a:lnTo>
                      <a:pt x="861" y="372"/>
                    </a:lnTo>
                    <a:lnTo>
                      <a:pt x="890" y="372"/>
                    </a:lnTo>
                    <a:lnTo>
                      <a:pt x="915" y="372"/>
                    </a:lnTo>
                    <a:lnTo>
                      <a:pt x="942" y="370"/>
                    </a:lnTo>
                    <a:lnTo>
                      <a:pt x="966" y="369"/>
                    </a:lnTo>
                    <a:lnTo>
                      <a:pt x="989" y="365"/>
                    </a:lnTo>
                    <a:lnTo>
                      <a:pt x="1011" y="360"/>
                    </a:lnTo>
                    <a:lnTo>
                      <a:pt x="1033" y="355"/>
                    </a:lnTo>
                    <a:lnTo>
                      <a:pt x="1052" y="348"/>
                    </a:lnTo>
                    <a:lnTo>
                      <a:pt x="1070" y="340"/>
                    </a:lnTo>
                    <a:lnTo>
                      <a:pt x="1089" y="331"/>
                    </a:lnTo>
                    <a:lnTo>
                      <a:pt x="1104" y="321"/>
                    </a:lnTo>
                    <a:lnTo>
                      <a:pt x="1119" y="311"/>
                    </a:lnTo>
                    <a:lnTo>
                      <a:pt x="1133" y="299"/>
                    </a:lnTo>
                    <a:lnTo>
                      <a:pt x="1146" y="286"/>
                    </a:lnTo>
                    <a:lnTo>
                      <a:pt x="1156" y="272"/>
                    </a:lnTo>
                    <a:lnTo>
                      <a:pt x="1168" y="257"/>
                    </a:lnTo>
                    <a:lnTo>
                      <a:pt x="1178" y="259"/>
                    </a:lnTo>
                    <a:lnTo>
                      <a:pt x="1192" y="262"/>
                    </a:lnTo>
                    <a:lnTo>
                      <a:pt x="1246" y="272"/>
                    </a:lnTo>
                    <a:lnTo>
                      <a:pt x="1297" y="284"/>
                    </a:lnTo>
                    <a:lnTo>
                      <a:pt x="1347" y="294"/>
                    </a:lnTo>
                    <a:lnTo>
                      <a:pt x="1395" y="306"/>
                    </a:lnTo>
                    <a:lnTo>
                      <a:pt x="1388" y="316"/>
                    </a:lnTo>
                    <a:lnTo>
                      <a:pt x="1381" y="325"/>
                    </a:lnTo>
                    <a:lnTo>
                      <a:pt x="1373" y="333"/>
                    </a:lnTo>
                    <a:lnTo>
                      <a:pt x="1361" y="342"/>
                    </a:lnTo>
                    <a:lnTo>
                      <a:pt x="1349" y="348"/>
                    </a:lnTo>
                    <a:lnTo>
                      <a:pt x="1335" y="357"/>
                    </a:lnTo>
                    <a:lnTo>
                      <a:pt x="1322" y="364"/>
                    </a:lnTo>
                    <a:lnTo>
                      <a:pt x="1307" y="370"/>
                    </a:lnTo>
                    <a:lnTo>
                      <a:pt x="1271" y="382"/>
                    </a:lnTo>
                    <a:lnTo>
                      <a:pt x="1234" y="392"/>
                    </a:lnTo>
                    <a:lnTo>
                      <a:pt x="1195" y="401"/>
                    </a:lnTo>
                    <a:lnTo>
                      <a:pt x="1153" y="407"/>
                    </a:lnTo>
                    <a:lnTo>
                      <a:pt x="1111" y="413"/>
                    </a:lnTo>
                    <a:lnTo>
                      <a:pt x="1067" y="418"/>
                    </a:lnTo>
                    <a:lnTo>
                      <a:pt x="1025" y="421"/>
                    </a:lnTo>
                    <a:lnTo>
                      <a:pt x="984" y="421"/>
                    </a:lnTo>
                    <a:lnTo>
                      <a:pt x="944" y="421"/>
                    </a:lnTo>
                    <a:lnTo>
                      <a:pt x="908" y="419"/>
                    </a:lnTo>
                    <a:lnTo>
                      <a:pt x="875" y="418"/>
                    </a:lnTo>
                    <a:lnTo>
                      <a:pt x="847" y="413"/>
                    </a:lnTo>
                    <a:lnTo>
                      <a:pt x="388" y="318"/>
                    </a:lnTo>
                    <a:lnTo>
                      <a:pt x="385" y="320"/>
                    </a:lnTo>
                    <a:lnTo>
                      <a:pt x="380" y="318"/>
                    </a:lnTo>
                    <a:lnTo>
                      <a:pt x="371" y="315"/>
                    </a:lnTo>
                    <a:lnTo>
                      <a:pt x="363" y="311"/>
                    </a:lnTo>
                    <a:lnTo>
                      <a:pt x="341" y="298"/>
                    </a:lnTo>
                    <a:lnTo>
                      <a:pt x="312" y="281"/>
                    </a:lnTo>
                    <a:lnTo>
                      <a:pt x="282" y="260"/>
                    </a:lnTo>
                    <a:lnTo>
                      <a:pt x="248" y="237"/>
                    </a:lnTo>
                    <a:lnTo>
                      <a:pt x="213" y="210"/>
                    </a:lnTo>
                    <a:lnTo>
                      <a:pt x="176" y="183"/>
                    </a:lnTo>
                    <a:lnTo>
                      <a:pt x="140" y="154"/>
                    </a:lnTo>
                    <a:lnTo>
                      <a:pt x="106" y="125"/>
                    </a:lnTo>
                    <a:lnTo>
                      <a:pt x="76" y="98"/>
                    </a:lnTo>
                    <a:lnTo>
                      <a:pt x="49" y="73"/>
                    </a:lnTo>
                    <a:lnTo>
                      <a:pt x="25" y="49"/>
                    </a:lnTo>
                    <a:lnTo>
                      <a:pt x="10" y="29"/>
                    </a:lnTo>
                    <a:lnTo>
                      <a:pt x="5" y="19"/>
                    </a:lnTo>
                    <a:lnTo>
                      <a:pt x="2" y="12"/>
                    </a:lnTo>
                    <a:lnTo>
                      <a:pt x="0" y="5"/>
                    </a:lnTo>
                    <a:lnTo>
                      <a:pt x="2"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6" name="Freeform 74">
                <a:extLst>
                  <a:ext uri="{FF2B5EF4-FFF2-40B4-BE49-F238E27FC236}">
                    <a16:creationId xmlns:a16="http://schemas.microsoft.com/office/drawing/2014/main" id="{6ABFD365-FF91-49BD-A45F-00A386670586}"/>
                  </a:ext>
                </a:extLst>
              </p:cNvPr>
              <p:cNvSpPr>
                <a:spLocks/>
              </p:cNvSpPr>
              <p:nvPr/>
            </p:nvSpPr>
            <p:spPr bwMode="auto">
              <a:xfrm>
                <a:off x="2904" y="1684"/>
                <a:ext cx="1065" cy="380"/>
              </a:xfrm>
              <a:custGeom>
                <a:avLst/>
                <a:gdLst>
                  <a:gd name="T0" fmla="*/ 12 w 1065"/>
                  <a:gd name="T1" fmla="*/ 0 h 380"/>
                  <a:gd name="T2" fmla="*/ 7 w 1065"/>
                  <a:gd name="T3" fmla="*/ 19 h 380"/>
                  <a:gd name="T4" fmla="*/ 12 w 1065"/>
                  <a:gd name="T5" fmla="*/ 35 h 380"/>
                  <a:gd name="T6" fmla="*/ 63 w 1065"/>
                  <a:gd name="T7" fmla="*/ 100 h 380"/>
                  <a:gd name="T8" fmla="*/ 120 w 1065"/>
                  <a:gd name="T9" fmla="*/ 160 h 380"/>
                  <a:gd name="T10" fmla="*/ 181 w 1065"/>
                  <a:gd name="T11" fmla="*/ 220 h 380"/>
                  <a:gd name="T12" fmla="*/ 248 w 1065"/>
                  <a:gd name="T13" fmla="*/ 275 h 380"/>
                  <a:gd name="T14" fmla="*/ 272 w 1065"/>
                  <a:gd name="T15" fmla="*/ 291 h 380"/>
                  <a:gd name="T16" fmla="*/ 302 w 1065"/>
                  <a:gd name="T17" fmla="*/ 299 h 380"/>
                  <a:gd name="T18" fmla="*/ 777 w 1065"/>
                  <a:gd name="T19" fmla="*/ 370 h 380"/>
                  <a:gd name="T20" fmla="*/ 829 w 1065"/>
                  <a:gd name="T21" fmla="*/ 368 h 380"/>
                  <a:gd name="T22" fmla="*/ 876 w 1065"/>
                  <a:gd name="T23" fmla="*/ 363 h 380"/>
                  <a:gd name="T24" fmla="*/ 920 w 1065"/>
                  <a:gd name="T25" fmla="*/ 353 h 380"/>
                  <a:gd name="T26" fmla="*/ 957 w 1065"/>
                  <a:gd name="T27" fmla="*/ 338 h 380"/>
                  <a:gd name="T28" fmla="*/ 991 w 1065"/>
                  <a:gd name="T29" fmla="*/ 319 h 380"/>
                  <a:gd name="T30" fmla="*/ 1020 w 1065"/>
                  <a:gd name="T31" fmla="*/ 297 h 380"/>
                  <a:gd name="T32" fmla="*/ 1043 w 1065"/>
                  <a:gd name="T33" fmla="*/ 270 h 380"/>
                  <a:gd name="T34" fmla="*/ 1060 w 1065"/>
                  <a:gd name="T35" fmla="*/ 257 h 380"/>
                  <a:gd name="T36" fmla="*/ 1052 w 1065"/>
                  <a:gd name="T37" fmla="*/ 277 h 380"/>
                  <a:gd name="T38" fmla="*/ 1016 w 1065"/>
                  <a:gd name="T39" fmla="*/ 311 h 380"/>
                  <a:gd name="T40" fmla="*/ 978 w 1065"/>
                  <a:gd name="T41" fmla="*/ 336 h 380"/>
                  <a:gd name="T42" fmla="*/ 934 w 1065"/>
                  <a:gd name="T43" fmla="*/ 356 h 380"/>
                  <a:gd name="T44" fmla="*/ 888 w 1065"/>
                  <a:gd name="T45" fmla="*/ 368 h 380"/>
                  <a:gd name="T46" fmla="*/ 844 w 1065"/>
                  <a:gd name="T47" fmla="*/ 377 h 380"/>
                  <a:gd name="T48" fmla="*/ 802 w 1065"/>
                  <a:gd name="T49" fmla="*/ 380 h 380"/>
                  <a:gd name="T50" fmla="*/ 763 w 1065"/>
                  <a:gd name="T51" fmla="*/ 378 h 380"/>
                  <a:gd name="T52" fmla="*/ 299 w 1065"/>
                  <a:gd name="T53" fmla="*/ 304 h 380"/>
                  <a:gd name="T54" fmla="*/ 269 w 1065"/>
                  <a:gd name="T55" fmla="*/ 296 h 380"/>
                  <a:gd name="T56" fmla="*/ 243 w 1065"/>
                  <a:gd name="T57" fmla="*/ 280 h 380"/>
                  <a:gd name="T58" fmla="*/ 186 w 1065"/>
                  <a:gd name="T59" fmla="*/ 231 h 380"/>
                  <a:gd name="T60" fmla="*/ 120 w 1065"/>
                  <a:gd name="T61" fmla="*/ 171 h 380"/>
                  <a:gd name="T62" fmla="*/ 56 w 1065"/>
                  <a:gd name="T63" fmla="*/ 103 h 380"/>
                  <a:gd name="T64" fmla="*/ 7 w 1065"/>
                  <a:gd name="T65" fmla="*/ 39 h 380"/>
                  <a:gd name="T66" fmla="*/ 0 w 1065"/>
                  <a:gd name="T67" fmla="*/ 25 h 380"/>
                  <a:gd name="T68" fmla="*/ 0 w 1065"/>
                  <a:gd name="T69" fmla="*/ 17 h 380"/>
                  <a:gd name="T70" fmla="*/ 5 w 1065"/>
                  <a:gd name="T71" fmla="*/ 0 h 3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5" h="380">
                    <a:moveTo>
                      <a:pt x="5" y="0"/>
                    </a:moveTo>
                    <a:lnTo>
                      <a:pt x="12" y="0"/>
                    </a:lnTo>
                    <a:lnTo>
                      <a:pt x="8" y="8"/>
                    </a:lnTo>
                    <a:lnTo>
                      <a:pt x="7" y="19"/>
                    </a:lnTo>
                    <a:lnTo>
                      <a:pt x="8" y="27"/>
                    </a:lnTo>
                    <a:lnTo>
                      <a:pt x="12" y="35"/>
                    </a:lnTo>
                    <a:lnTo>
                      <a:pt x="37" y="68"/>
                    </a:lnTo>
                    <a:lnTo>
                      <a:pt x="63" y="100"/>
                    </a:lnTo>
                    <a:lnTo>
                      <a:pt x="91" y="130"/>
                    </a:lnTo>
                    <a:lnTo>
                      <a:pt x="120" y="160"/>
                    </a:lnTo>
                    <a:lnTo>
                      <a:pt x="150" y="191"/>
                    </a:lnTo>
                    <a:lnTo>
                      <a:pt x="181" y="220"/>
                    </a:lnTo>
                    <a:lnTo>
                      <a:pt x="214" y="247"/>
                    </a:lnTo>
                    <a:lnTo>
                      <a:pt x="248" y="275"/>
                    </a:lnTo>
                    <a:lnTo>
                      <a:pt x="258" y="284"/>
                    </a:lnTo>
                    <a:lnTo>
                      <a:pt x="272" y="291"/>
                    </a:lnTo>
                    <a:lnTo>
                      <a:pt x="287" y="294"/>
                    </a:lnTo>
                    <a:lnTo>
                      <a:pt x="302" y="299"/>
                    </a:lnTo>
                    <a:lnTo>
                      <a:pt x="748" y="370"/>
                    </a:lnTo>
                    <a:lnTo>
                      <a:pt x="777" y="370"/>
                    </a:lnTo>
                    <a:lnTo>
                      <a:pt x="802" y="370"/>
                    </a:lnTo>
                    <a:lnTo>
                      <a:pt x="829" y="368"/>
                    </a:lnTo>
                    <a:lnTo>
                      <a:pt x="853" y="367"/>
                    </a:lnTo>
                    <a:lnTo>
                      <a:pt x="876" y="363"/>
                    </a:lnTo>
                    <a:lnTo>
                      <a:pt x="898" y="358"/>
                    </a:lnTo>
                    <a:lnTo>
                      <a:pt x="920" y="353"/>
                    </a:lnTo>
                    <a:lnTo>
                      <a:pt x="939" y="346"/>
                    </a:lnTo>
                    <a:lnTo>
                      <a:pt x="957" y="338"/>
                    </a:lnTo>
                    <a:lnTo>
                      <a:pt x="976" y="329"/>
                    </a:lnTo>
                    <a:lnTo>
                      <a:pt x="991" y="319"/>
                    </a:lnTo>
                    <a:lnTo>
                      <a:pt x="1006" y="309"/>
                    </a:lnTo>
                    <a:lnTo>
                      <a:pt x="1020" y="297"/>
                    </a:lnTo>
                    <a:lnTo>
                      <a:pt x="1033" y="284"/>
                    </a:lnTo>
                    <a:lnTo>
                      <a:pt x="1043" y="270"/>
                    </a:lnTo>
                    <a:lnTo>
                      <a:pt x="1055" y="255"/>
                    </a:lnTo>
                    <a:lnTo>
                      <a:pt x="1060" y="257"/>
                    </a:lnTo>
                    <a:lnTo>
                      <a:pt x="1065" y="257"/>
                    </a:lnTo>
                    <a:lnTo>
                      <a:pt x="1052" y="277"/>
                    </a:lnTo>
                    <a:lnTo>
                      <a:pt x="1035" y="296"/>
                    </a:lnTo>
                    <a:lnTo>
                      <a:pt x="1016" y="311"/>
                    </a:lnTo>
                    <a:lnTo>
                      <a:pt x="998" y="324"/>
                    </a:lnTo>
                    <a:lnTo>
                      <a:pt x="978" y="336"/>
                    </a:lnTo>
                    <a:lnTo>
                      <a:pt x="956" y="346"/>
                    </a:lnTo>
                    <a:lnTo>
                      <a:pt x="934" y="356"/>
                    </a:lnTo>
                    <a:lnTo>
                      <a:pt x="910" y="363"/>
                    </a:lnTo>
                    <a:lnTo>
                      <a:pt x="888" y="368"/>
                    </a:lnTo>
                    <a:lnTo>
                      <a:pt x="866" y="373"/>
                    </a:lnTo>
                    <a:lnTo>
                      <a:pt x="844" y="377"/>
                    </a:lnTo>
                    <a:lnTo>
                      <a:pt x="822" y="378"/>
                    </a:lnTo>
                    <a:lnTo>
                      <a:pt x="802" y="380"/>
                    </a:lnTo>
                    <a:lnTo>
                      <a:pt x="782" y="380"/>
                    </a:lnTo>
                    <a:lnTo>
                      <a:pt x="763" y="378"/>
                    </a:lnTo>
                    <a:lnTo>
                      <a:pt x="748" y="377"/>
                    </a:lnTo>
                    <a:lnTo>
                      <a:pt x="299" y="304"/>
                    </a:lnTo>
                    <a:lnTo>
                      <a:pt x="284" y="301"/>
                    </a:lnTo>
                    <a:lnTo>
                      <a:pt x="269" y="296"/>
                    </a:lnTo>
                    <a:lnTo>
                      <a:pt x="255" y="289"/>
                    </a:lnTo>
                    <a:lnTo>
                      <a:pt x="243" y="280"/>
                    </a:lnTo>
                    <a:lnTo>
                      <a:pt x="216" y="258"/>
                    </a:lnTo>
                    <a:lnTo>
                      <a:pt x="186" y="231"/>
                    </a:lnTo>
                    <a:lnTo>
                      <a:pt x="154" y="203"/>
                    </a:lnTo>
                    <a:lnTo>
                      <a:pt x="120" y="171"/>
                    </a:lnTo>
                    <a:lnTo>
                      <a:pt x="88" y="137"/>
                    </a:lnTo>
                    <a:lnTo>
                      <a:pt x="56" y="103"/>
                    </a:lnTo>
                    <a:lnTo>
                      <a:pt x="29" y="71"/>
                    </a:lnTo>
                    <a:lnTo>
                      <a:pt x="7" y="39"/>
                    </a:lnTo>
                    <a:lnTo>
                      <a:pt x="3" y="32"/>
                    </a:lnTo>
                    <a:lnTo>
                      <a:pt x="0" y="25"/>
                    </a:lnTo>
                    <a:lnTo>
                      <a:pt x="0" y="20"/>
                    </a:lnTo>
                    <a:lnTo>
                      <a:pt x="0" y="17"/>
                    </a:lnTo>
                    <a:lnTo>
                      <a:pt x="2"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7" name="Freeform 75">
                <a:extLst>
                  <a:ext uri="{FF2B5EF4-FFF2-40B4-BE49-F238E27FC236}">
                    <a16:creationId xmlns:a16="http://schemas.microsoft.com/office/drawing/2014/main" id="{37D77BEB-7D71-4834-92B5-563B2DD73972}"/>
                  </a:ext>
                </a:extLst>
              </p:cNvPr>
              <p:cNvSpPr>
                <a:spLocks/>
              </p:cNvSpPr>
              <p:nvPr/>
            </p:nvSpPr>
            <p:spPr bwMode="auto">
              <a:xfrm>
                <a:off x="4655" y="2155"/>
                <a:ext cx="7" cy="4"/>
              </a:xfrm>
              <a:custGeom>
                <a:avLst/>
                <a:gdLst>
                  <a:gd name="T0" fmla="*/ 7 w 7"/>
                  <a:gd name="T1" fmla="*/ 4 h 4"/>
                  <a:gd name="T2" fmla="*/ 0 w 7"/>
                  <a:gd name="T3" fmla="*/ 4 h 4"/>
                  <a:gd name="T4" fmla="*/ 2 w 7"/>
                  <a:gd name="T5" fmla="*/ 2 h 4"/>
                  <a:gd name="T6" fmla="*/ 2 w 7"/>
                  <a:gd name="T7" fmla="*/ 0 h 4"/>
                  <a:gd name="T8" fmla="*/ 5 w 7"/>
                  <a:gd name="T9" fmla="*/ 2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0" y="4"/>
                    </a:lnTo>
                    <a:lnTo>
                      <a:pt x="2" y="2"/>
                    </a:lnTo>
                    <a:lnTo>
                      <a:pt x="2" y="0"/>
                    </a:lnTo>
                    <a:lnTo>
                      <a:pt x="5" y="2"/>
                    </a:lnTo>
                    <a:lnTo>
                      <a:pt x="7" y="4"/>
                    </a:lnTo>
                    <a:close/>
                  </a:path>
                </a:pathLst>
              </a:custGeom>
              <a:solidFill>
                <a:srgbClr val="5A57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8" name="Freeform 76">
                <a:extLst>
                  <a:ext uri="{FF2B5EF4-FFF2-40B4-BE49-F238E27FC236}">
                    <a16:creationId xmlns:a16="http://schemas.microsoft.com/office/drawing/2014/main" id="{9AF77B9D-EC1A-4525-8753-E5C883AE2248}"/>
                  </a:ext>
                </a:extLst>
              </p:cNvPr>
              <p:cNvSpPr>
                <a:spLocks/>
              </p:cNvSpPr>
              <p:nvPr/>
            </p:nvSpPr>
            <p:spPr bwMode="auto">
              <a:xfrm>
                <a:off x="4653" y="2157"/>
                <a:ext cx="14" cy="5"/>
              </a:xfrm>
              <a:custGeom>
                <a:avLst/>
                <a:gdLst>
                  <a:gd name="T0" fmla="*/ 4 w 14"/>
                  <a:gd name="T1" fmla="*/ 0 h 5"/>
                  <a:gd name="T2" fmla="*/ 5 w 14"/>
                  <a:gd name="T3" fmla="*/ 0 h 5"/>
                  <a:gd name="T4" fmla="*/ 9 w 14"/>
                  <a:gd name="T5" fmla="*/ 2 h 5"/>
                  <a:gd name="T6" fmla="*/ 14 w 14"/>
                  <a:gd name="T7" fmla="*/ 5 h 5"/>
                  <a:gd name="T8" fmla="*/ 0 w 14"/>
                  <a:gd name="T9" fmla="*/ 2 h 5"/>
                  <a:gd name="T10" fmla="*/ 2 w 14"/>
                  <a:gd name="T11" fmla="*/ 2 h 5"/>
                  <a:gd name="T12" fmla="*/ 4 w 14"/>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5">
                    <a:moveTo>
                      <a:pt x="4" y="0"/>
                    </a:moveTo>
                    <a:lnTo>
                      <a:pt x="5" y="0"/>
                    </a:lnTo>
                    <a:lnTo>
                      <a:pt x="9" y="2"/>
                    </a:lnTo>
                    <a:lnTo>
                      <a:pt x="14" y="5"/>
                    </a:lnTo>
                    <a:lnTo>
                      <a:pt x="0" y="2"/>
                    </a:lnTo>
                    <a:lnTo>
                      <a:pt x="2" y="2"/>
                    </a:lnTo>
                    <a:lnTo>
                      <a:pt x="4" y="0"/>
                    </a:lnTo>
                    <a:close/>
                  </a:path>
                </a:pathLst>
              </a:custGeom>
              <a:solidFill>
                <a:srgbClr val="5B59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09" name="Freeform 77">
                <a:extLst>
                  <a:ext uri="{FF2B5EF4-FFF2-40B4-BE49-F238E27FC236}">
                    <a16:creationId xmlns:a16="http://schemas.microsoft.com/office/drawing/2014/main" id="{65264C7A-F346-4EFE-B1C6-962060236D0D}"/>
                  </a:ext>
                </a:extLst>
              </p:cNvPr>
              <p:cNvSpPr>
                <a:spLocks/>
              </p:cNvSpPr>
              <p:nvPr/>
            </p:nvSpPr>
            <p:spPr bwMode="auto">
              <a:xfrm>
                <a:off x="4653" y="2159"/>
                <a:ext cx="19" cy="5"/>
              </a:xfrm>
              <a:custGeom>
                <a:avLst/>
                <a:gdLst>
                  <a:gd name="T0" fmla="*/ 2 w 19"/>
                  <a:gd name="T1" fmla="*/ 0 h 5"/>
                  <a:gd name="T2" fmla="*/ 9 w 19"/>
                  <a:gd name="T3" fmla="*/ 0 h 5"/>
                  <a:gd name="T4" fmla="*/ 14 w 19"/>
                  <a:gd name="T5" fmla="*/ 3 h 5"/>
                  <a:gd name="T6" fmla="*/ 19 w 19"/>
                  <a:gd name="T7" fmla="*/ 5 h 5"/>
                  <a:gd name="T8" fmla="*/ 0 w 19"/>
                  <a:gd name="T9" fmla="*/ 1 h 5"/>
                  <a:gd name="T10" fmla="*/ 0 w 19"/>
                  <a:gd name="T11" fmla="*/ 0 h 5"/>
                  <a:gd name="T12" fmla="*/ 2 w 19"/>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2" y="0"/>
                    </a:moveTo>
                    <a:lnTo>
                      <a:pt x="9" y="0"/>
                    </a:lnTo>
                    <a:lnTo>
                      <a:pt x="14" y="3"/>
                    </a:lnTo>
                    <a:lnTo>
                      <a:pt x="19" y="5"/>
                    </a:lnTo>
                    <a:lnTo>
                      <a:pt x="0" y="1"/>
                    </a:lnTo>
                    <a:lnTo>
                      <a:pt x="0" y="0"/>
                    </a:lnTo>
                    <a:lnTo>
                      <a:pt x="2" y="0"/>
                    </a:lnTo>
                    <a:close/>
                  </a:path>
                </a:pathLst>
              </a:custGeom>
              <a:solidFill>
                <a:srgbClr val="5F5D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0" name="Freeform 78">
                <a:extLst>
                  <a:ext uri="{FF2B5EF4-FFF2-40B4-BE49-F238E27FC236}">
                    <a16:creationId xmlns:a16="http://schemas.microsoft.com/office/drawing/2014/main" id="{393D87EE-CC5F-4DB1-90D5-025BC3BECAEF}"/>
                  </a:ext>
                </a:extLst>
              </p:cNvPr>
              <p:cNvSpPr>
                <a:spLocks/>
              </p:cNvSpPr>
              <p:nvPr/>
            </p:nvSpPr>
            <p:spPr bwMode="auto">
              <a:xfrm>
                <a:off x="4652" y="2159"/>
                <a:ext cx="23" cy="8"/>
              </a:xfrm>
              <a:custGeom>
                <a:avLst/>
                <a:gdLst>
                  <a:gd name="T0" fmla="*/ 1 w 23"/>
                  <a:gd name="T1" fmla="*/ 0 h 8"/>
                  <a:gd name="T2" fmla="*/ 15 w 23"/>
                  <a:gd name="T3" fmla="*/ 3 h 8"/>
                  <a:gd name="T4" fmla="*/ 18 w 23"/>
                  <a:gd name="T5" fmla="*/ 5 h 8"/>
                  <a:gd name="T6" fmla="*/ 23 w 23"/>
                  <a:gd name="T7" fmla="*/ 8 h 8"/>
                  <a:gd name="T8" fmla="*/ 0 w 23"/>
                  <a:gd name="T9" fmla="*/ 3 h 8"/>
                  <a:gd name="T10" fmla="*/ 0 w 23"/>
                  <a:gd name="T11" fmla="*/ 1 h 8"/>
                  <a:gd name="T12" fmla="*/ 1 w 23"/>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8">
                    <a:moveTo>
                      <a:pt x="1" y="0"/>
                    </a:moveTo>
                    <a:lnTo>
                      <a:pt x="15" y="3"/>
                    </a:lnTo>
                    <a:lnTo>
                      <a:pt x="18" y="5"/>
                    </a:lnTo>
                    <a:lnTo>
                      <a:pt x="23" y="8"/>
                    </a:lnTo>
                    <a:lnTo>
                      <a:pt x="0" y="3"/>
                    </a:lnTo>
                    <a:lnTo>
                      <a:pt x="0" y="1"/>
                    </a:lnTo>
                    <a:lnTo>
                      <a:pt x="1" y="0"/>
                    </a:lnTo>
                    <a:close/>
                  </a:path>
                </a:pathLst>
              </a:custGeom>
              <a:solidFill>
                <a:srgbClr val="625F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1" name="Freeform 79">
                <a:extLst>
                  <a:ext uri="{FF2B5EF4-FFF2-40B4-BE49-F238E27FC236}">
                    <a16:creationId xmlns:a16="http://schemas.microsoft.com/office/drawing/2014/main" id="{50097834-47BA-41A7-82C6-78D96BEE90F0}"/>
                  </a:ext>
                </a:extLst>
              </p:cNvPr>
              <p:cNvSpPr>
                <a:spLocks/>
              </p:cNvSpPr>
              <p:nvPr/>
            </p:nvSpPr>
            <p:spPr bwMode="auto">
              <a:xfrm>
                <a:off x="4650" y="2160"/>
                <a:ext cx="27" cy="9"/>
              </a:xfrm>
              <a:custGeom>
                <a:avLst/>
                <a:gdLst>
                  <a:gd name="T0" fmla="*/ 3 w 27"/>
                  <a:gd name="T1" fmla="*/ 0 h 9"/>
                  <a:gd name="T2" fmla="*/ 22 w 27"/>
                  <a:gd name="T3" fmla="*/ 4 h 9"/>
                  <a:gd name="T4" fmla="*/ 23 w 27"/>
                  <a:gd name="T5" fmla="*/ 6 h 9"/>
                  <a:gd name="T6" fmla="*/ 27 w 27"/>
                  <a:gd name="T7" fmla="*/ 7 h 9"/>
                  <a:gd name="T8" fmla="*/ 27 w 27"/>
                  <a:gd name="T9" fmla="*/ 9 h 9"/>
                  <a:gd name="T10" fmla="*/ 27 w 27"/>
                  <a:gd name="T11" fmla="*/ 9 h 9"/>
                  <a:gd name="T12" fmla="*/ 0 w 27"/>
                  <a:gd name="T13" fmla="*/ 4 h 9"/>
                  <a:gd name="T14" fmla="*/ 2 w 27"/>
                  <a:gd name="T15" fmla="*/ 2 h 9"/>
                  <a:gd name="T16" fmla="*/ 3 w 2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9">
                    <a:moveTo>
                      <a:pt x="3" y="0"/>
                    </a:moveTo>
                    <a:lnTo>
                      <a:pt x="22" y="4"/>
                    </a:lnTo>
                    <a:lnTo>
                      <a:pt x="23" y="6"/>
                    </a:lnTo>
                    <a:lnTo>
                      <a:pt x="27" y="7"/>
                    </a:lnTo>
                    <a:lnTo>
                      <a:pt x="27" y="9"/>
                    </a:lnTo>
                    <a:lnTo>
                      <a:pt x="0" y="4"/>
                    </a:lnTo>
                    <a:lnTo>
                      <a:pt x="2" y="2"/>
                    </a:lnTo>
                    <a:lnTo>
                      <a:pt x="3" y="0"/>
                    </a:lnTo>
                    <a:close/>
                  </a:path>
                </a:pathLst>
              </a:custGeom>
              <a:solidFill>
                <a:srgbClr val="6462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2" name="Freeform 80">
                <a:extLst>
                  <a:ext uri="{FF2B5EF4-FFF2-40B4-BE49-F238E27FC236}">
                    <a16:creationId xmlns:a16="http://schemas.microsoft.com/office/drawing/2014/main" id="{7D2350FB-1321-4538-8FCA-1CD4388A55B9}"/>
                  </a:ext>
                </a:extLst>
              </p:cNvPr>
              <p:cNvSpPr>
                <a:spLocks/>
              </p:cNvSpPr>
              <p:nvPr/>
            </p:nvSpPr>
            <p:spPr bwMode="auto">
              <a:xfrm>
                <a:off x="4648" y="2162"/>
                <a:ext cx="29" cy="9"/>
              </a:xfrm>
              <a:custGeom>
                <a:avLst/>
                <a:gdLst>
                  <a:gd name="T0" fmla="*/ 4 w 29"/>
                  <a:gd name="T1" fmla="*/ 0 h 9"/>
                  <a:gd name="T2" fmla="*/ 27 w 29"/>
                  <a:gd name="T3" fmla="*/ 5 h 9"/>
                  <a:gd name="T4" fmla="*/ 27 w 29"/>
                  <a:gd name="T5" fmla="*/ 5 h 9"/>
                  <a:gd name="T6" fmla="*/ 29 w 29"/>
                  <a:gd name="T7" fmla="*/ 5 h 9"/>
                  <a:gd name="T8" fmla="*/ 29 w 29"/>
                  <a:gd name="T9" fmla="*/ 7 h 9"/>
                  <a:gd name="T10" fmla="*/ 29 w 29"/>
                  <a:gd name="T11" fmla="*/ 9 h 9"/>
                  <a:gd name="T12" fmla="*/ 0 w 29"/>
                  <a:gd name="T13" fmla="*/ 4 h 9"/>
                  <a:gd name="T14" fmla="*/ 2 w 29"/>
                  <a:gd name="T15" fmla="*/ 2 h 9"/>
                  <a:gd name="T16" fmla="*/ 4 w 29"/>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
                    <a:moveTo>
                      <a:pt x="4" y="0"/>
                    </a:moveTo>
                    <a:lnTo>
                      <a:pt x="27" y="5"/>
                    </a:lnTo>
                    <a:lnTo>
                      <a:pt x="29" y="5"/>
                    </a:lnTo>
                    <a:lnTo>
                      <a:pt x="29" y="7"/>
                    </a:lnTo>
                    <a:lnTo>
                      <a:pt x="29" y="9"/>
                    </a:lnTo>
                    <a:lnTo>
                      <a:pt x="0" y="4"/>
                    </a:lnTo>
                    <a:lnTo>
                      <a:pt x="2" y="2"/>
                    </a:lnTo>
                    <a:lnTo>
                      <a:pt x="4" y="0"/>
                    </a:lnTo>
                    <a:close/>
                  </a:path>
                </a:pathLst>
              </a:custGeom>
              <a:solidFill>
                <a:srgbClr val="6866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3" name="Freeform 81">
                <a:extLst>
                  <a:ext uri="{FF2B5EF4-FFF2-40B4-BE49-F238E27FC236}">
                    <a16:creationId xmlns:a16="http://schemas.microsoft.com/office/drawing/2014/main" id="{E4C97D75-3DE2-4E35-AE9A-A6CE2317D30B}"/>
                  </a:ext>
                </a:extLst>
              </p:cNvPr>
              <p:cNvSpPr>
                <a:spLocks/>
              </p:cNvSpPr>
              <p:nvPr/>
            </p:nvSpPr>
            <p:spPr bwMode="auto">
              <a:xfrm>
                <a:off x="4648" y="2164"/>
                <a:ext cx="29" cy="8"/>
              </a:xfrm>
              <a:custGeom>
                <a:avLst/>
                <a:gdLst>
                  <a:gd name="T0" fmla="*/ 2 w 29"/>
                  <a:gd name="T1" fmla="*/ 0 h 8"/>
                  <a:gd name="T2" fmla="*/ 29 w 29"/>
                  <a:gd name="T3" fmla="*/ 5 h 8"/>
                  <a:gd name="T4" fmla="*/ 29 w 29"/>
                  <a:gd name="T5" fmla="*/ 7 h 8"/>
                  <a:gd name="T6" fmla="*/ 29 w 29"/>
                  <a:gd name="T7" fmla="*/ 8 h 8"/>
                  <a:gd name="T8" fmla="*/ 0 w 29"/>
                  <a:gd name="T9" fmla="*/ 3 h 8"/>
                  <a:gd name="T10" fmla="*/ 0 w 29"/>
                  <a:gd name="T11" fmla="*/ 2 h 8"/>
                  <a:gd name="T12" fmla="*/ 2 w 29"/>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8">
                    <a:moveTo>
                      <a:pt x="2" y="0"/>
                    </a:moveTo>
                    <a:lnTo>
                      <a:pt x="29" y="5"/>
                    </a:lnTo>
                    <a:lnTo>
                      <a:pt x="29" y="7"/>
                    </a:lnTo>
                    <a:lnTo>
                      <a:pt x="29" y="8"/>
                    </a:lnTo>
                    <a:lnTo>
                      <a:pt x="0" y="3"/>
                    </a:lnTo>
                    <a:lnTo>
                      <a:pt x="0" y="2"/>
                    </a:lnTo>
                    <a:lnTo>
                      <a:pt x="2" y="0"/>
                    </a:lnTo>
                    <a:close/>
                  </a:path>
                </a:pathLst>
              </a:custGeom>
              <a:solidFill>
                <a:srgbClr val="6A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4" name="Freeform 82">
                <a:extLst>
                  <a:ext uri="{FF2B5EF4-FFF2-40B4-BE49-F238E27FC236}">
                    <a16:creationId xmlns:a16="http://schemas.microsoft.com/office/drawing/2014/main" id="{41173398-2952-4151-9382-9A3A8B61CF98}"/>
                  </a:ext>
                </a:extLst>
              </p:cNvPr>
              <p:cNvSpPr>
                <a:spLocks/>
              </p:cNvSpPr>
              <p:nvPr/>
            </p:nvSpPr>
            <p:spPr bwMode="auto">
              <a:xfrm>
                <a:off x="4646" y="2166"/>
                <a:ext cx="31" cy="8"/>
              </a:xfrm>
              <a:custGeom>
                <a:avLst/>
                <a:gdLst>
                  <a:gd name="T0" fmla="*/ 2 w 31"/>
                  <a:gd name="T1" fmla="*/ 0 h 8"/>
                  <a:gd name="T2" fmla="*/ 31 w 31"/>
                  <a:gd name="T3" fmla="*/ 5 h 8"/>
                  <a:gd name="T4" fmla="*/ 31 w 31"/>
                  <a:gd name="T5" fmla="*/ 6 h 8"/>
                  <a:gd name="T6" fmla="*/ 31 w 31"/>
                  <a:gd name="T7" fmla="*/ 8 h 8"/>
                  <a:gd name="T8" fmla="*/ 0 w 31"/>
                  <a:gd name="T9" fmla="*/ 3 h 8"/>
                  <a:gd name="T10" fmla="*/ 2 w 31"/>
                  <a:gd name="T11" fmla="*/ 1 h 8"/>
                  <a:gd name="T12" fmla="*/ 2 w 31"/>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8">
                    <a:moveTo>
                      <a:pt x="2" y="0"/>
                    </a:moveTo>
                    <a:lnTo>
                      <a:pt x="31" y="5"/>
                    </a:lnTo>
                    <a:lnTo>
                      <a:pt x="31" y="6"/>
                    </a:lnTo>
                    <a:lnTo>
                      <a:pt x="31" y="8"/>
                    </a:lnTo>
                    <a:lnTo>
                      <a:pt x="0" y="3"/>
                    </a:lnTo>
                    <a:lnTo>
                      <a:pt x="2" y="1"/>
                    </a:lnTo>
                    <a:lnTo>
                      <a:pt x="2" y="0"/>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5" name="Freeform 83">
                <a:extLst>
                  <a:ext uri="{FF2B5EF4-FFF2-40B4-BE49-F238E27FC236}">
                    <a16:creationId xmlns:a16="http://schemas.microsoft.com/office/drawing/2014/main" id="{6B05A904-1318-469E-B1E8-28AFB135449D}"/>
                  </a:ext>
                </a:extLst>
              </p:cNvPr>
              <p:cNvSpPr>
                <a:spLocks/>
              </p:cNvSpPr>
              <p:nvPr/>
            </p:nvSpPr>
            <p:spPr bwMode="auto">
              <a:xfrm>
                <a:off x="4645" y="2167"/>
                <a:ext cx="32" cy="9"/>
              </a:xfrm>
              <a:custGeom>
                <a:avLst/>
                <a:gdLst>
                  <a:gd name="T0" fmla="*/ 3 w 32"/>
                  <a:gd name="T1" fmla="*/ 0 h 9"/>
                  <a:gd name="T2" fmla="*/ 32 w 32"/>
                  <a:gd name="T3" fmla="*/ 5 h 9"/>
                  <a:gd name="T4" fmla="*/ 32 w 32"/>
                  <a:gd name="T5" fmla="*/ 7 h 9"/>
                  <a:gd name="T6" fmla="*/ 32 w 32"/>
                  <a:gd name="T7" fmla="*/ 9 h 9"/>
                  <a:gd name="T8" fmla="*/ 0 w 32"/>
                  <a:gd name="T9" fmla="*/ 4 h 9"/>
                  <a:gd name="T10" fmla="*/ 1 w 32"/>
                  <a:gd name="T11" fmla="*/ 2 h 9"/>
                  <a:gd name="T12" fmla="*/ 3 w 32"/>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9">
                    <a:moveTo>
                      <a:pt x="3" y="0"/>
                    </a:moveTo>
                    <a:lnTo>
                      <a:pt x="32" y="5"/>
                    </a:lnTo>
                    <a:lnTo>
                      <a:pt x="32" y="7"/>
                    </a:lnTo>
                    <a:lnTo>
                      <a:pt x="32" y="9"/>
                    </a:lnTo>
                    <a:lnTo>
                      <a:pt x="0" y="4"/>
                    </a:lnTo>
                    <a:lnTo>
                      <a:pt x="1" y="2"/>
                    </a:lnTo>
                    <a:lnTo>
                      <a:pt x="3" y="0"/>
                    </a:lnTo>
                    <a:close/>
                  </a:path>
                </a:pathLst>
              </a:custGeom>
              <a:solidFill>
                <a:srgbClr val="706E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6" name="Freeform 84">
                <a:extLst>
                  <a:ext uri="{FF2B5EF4-FFF2-40B4-BE49-F238E27FC236}">
                    <a16:creationId xmlns:a16="http://schemas.microsoft.com/office/drawing/2014/main" id="{947E03FF-CCAE-4544-83B4-A38FC8ED8773}"/>
                  </a:ext>
                </a:extLst>
              </p:cNvPr>
              <p:cNvSpPr>
                <a:spLocks/>
              </p:cNvSpPr>
              <p:nvPr/>
            </p:nvSpPr>
            <p:spPr bwMode="auto">
              <a:xfrm>
                <a:off x="4645" y="2169"/>
                <a:ext cx="34" cy="8"/>
              </a:xfrm>
              <a:custGeom>
                <a:avLst/>
                <a:gdLst>
                  <a:gd name="T0" fmla="*/ 1 w 34"/>
                  <a:gd name="T1" fmla="*/ 0 h 8"/>
                  <a:gd name="T2" fmla="*/ 32 w 34"/>
                  <a:gd name="T3" fmla="*/ 5 h 8"/>
                  <a:gd name="T4" fmla="*/ 32 w 34"/>
                  <a:gd name="T5" fmla="*/ 7 h 8"/>
                  <a:gd name="T6" fmla="*/ 34 w 34"/>
                  <a:gd name="T7" fmla="*/ 8 h 8"/>
                  <a:gd name="T8" fmla="*/ 0 w 34"/>
                  <a:gd name="T9" fmla="*/ 3 h 8"/>
                  <a:gd name="T10" fmla="*/ 0 w 34"/>
                  <a:gd name="T11" fmla="*/ 2 h 8"/>
                  <a:gd name="T12" fmla="*/ 1 w 3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8">
                    <a:moveTo>
                      <a:pt x="1" y="0"/>
                    </a:moveTo>
                    <a:lnTo>
                      <a:pt x="32" y="5"/>
                    </a:lnTo>
                    <a:lnTo>
                      <a:pt x="32" y="7"/>
                    </a:lnTo>
                    <a:lnTo>
                      <a:pt x="34" y="8"/>
                    </a:lnTo>
                    <a:lnTo>
                      <a:pt x="0" y="3"/>
                    </a:lnTo>
                    <a:lnTo>
                      <a:pt x="0" y="2"/>
                    </a:lnTo>
                    <a:lnTo>
                      <a:pt x="1" y="0"/>
                    </a:lnTo>
                    <a:close/>
                  </a:path>
                </a:pathLst>
              </a:custGeom>
              <a:solidFill>
                <a:srgbClr val="7170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7" name="Freeform 85">
                <a:extLst>
                  <a:ext uri="{FF2B5EF4-FFF2-40B4-BE49-F238E27FC236}">
                    <a16:creationId xmlns:a16="http://schemas.microsoft.com/office/drawing/2014/main" id="{12B77951-6CEB-4200-83EF-CDA2512C33EA}"/>
                  </a:ext>
                </a:extLst>
              </p:cNvPr>
              <p:cNvSpPr>
                <a:spLocks/>
              </p:cNvSpPr>
              <p:nvPr/>
            </p:nvSpPr>
            <p:spPr bwMode="auto">
              <a:xfrm>
                <a:off x="4643" y="2171"/>
                <a:ext cx="36" cy="8"/>
              </a:xfrm>
              <a:custGeom>
                <a:avLst/>
                <a:gdLst>
                  <a:gd name="T0" fmla="*/ 2 w 36"/>
                  <a:gd name="T1" fmla="*/ 0 h 8"/>
                  <a:gd name="T2" fmla="*/ 34 w 36"/>
                  <a:gd name="T3" fmla="*/ 5 h 8"/>
                  <a:gd name="T4" fmla="*/ 36 w 36"/>
                  <a:gd name="T5" fmla="*/ 6 h 8"/>
                  <a:gd name="T6" fmla="*/ 36 w 36"/>
                  <a:gd name="T7" fmla="*/ 8 h 8"/>
                  <a:gd name="T8" fmla="*/ 0 w 36"/>
                  <a:gd name="T9" fmla="*/ 3 h 8"/>
                  <a:gd name="T10" fmla="*/ 2 w 36"/>
                  <a:gd name="T11" fmla="*/ 1 h 8"/>
                  <a:gd name="T12" fmla="*/ 2 w 36"/>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8">
                    <a:moveTo>
                      <a:pt x="2" y="0"/>
                    </a:moveTo>
                    <a:lnTo>
                      <a:pt x="34" y="5"/>
                    </a:lnTo>
                    <a:lnTo>
                      <a:pt x="36" y="6"/>
                    </a:lnTo>
                    <a:lnTo>
                      <a:pt x="36" y="8"/>
                    </a:lnTo>
                    <a:lnTo>
                      <a:pt x="0" y="3"/>
                    </a:lnTo>
                    <a:lnTo>
                      <a:pt x="2" y="1"/>
                    </a:lnTo>
                    <a:lnTo>
                      <a:pt x="2" y="0"/>
                    </a:lnTo>
                    <a:close/>
                  </a:path>
                </a:pathLst>
              </a:custGeom>
              <a:solidFill>
                <a:srgbClr val="7372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8" name="Freeform 86">
                <a:extLst>
                  <a:ext uri="{FF2B5EF4-FFF2-40B4-BE49-F238E27FC236}">
                    <a16:creationId xmlns:a16="http://schemas.microsoft.com/office/drawing/2014/main" id="{E85C183B-3E63-4E68-90AD-B0F06F743948}"/>
                  </a:ext>
                </a:extLst>
              </p:cNvPr>
              <p:cNvSpPr>
                <a:spLocks/>
              </p:cNvSpPr>
              <p:nvPr/>
            </p:nvSpPr>
            <p:spPr bwMode="auto">
              <a:xfrm>
                <a:off x="4641" y="2172"/>
                <a:ext cx="38" cy="9"/>
              </a:xfrm>
              <a:custGeom>
                <a:avLst/>
                <a:gdLst>
                  <a:gd name="T0" fmla="*/ 4 w 38"/>
                  <a:gd name="T1" fmla="*/ 0 h 9"/>
                  <a:gd name="T2" fmla="*/ 38 w 38"/>
                  <a:gd name="T3" fmla="*/ 5 h 9"/>
                  <a:gd name="T4" fmla="*/ 38 w 38"/>
                  <a:gd name="T5" fmla="*/ 7 h 9"/>
                  <a:gd name="T6" fmla="*/ 38 w 38"/>
                  <a:gd name="T7" fmla="*/ 9 h 9"/>
                  <a:gd name="T8" fmla="*/ 0 w 38"/>
                  <a:gd name="T9" fmla="*/ 2 h 9"/>
                  <a:gd name="T10" fmla="*/ 2 w 38"/>
                  <a:gd name="T11" fmla="*/ 2 h 9"/>
                  <a:gd name="T12" fmla="*/ 4 w 38"/>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9">
                    <a:moveTo>
                      <a:pt x="4" y="0"/>
                    </a:moveTo>
                    <a:lnTo>
                      <a:pt x="38" y="5"/>
                    </a:lnTo>
                    <a:lnTo>
                      <a:pt x="38" y="7"/>
                    </a:lnTo>
                    <a:lnTo>
                      <a:pt x="38" y="9"/>
                    </a:lnTo>
                    <a:lnTo>
                      <a:pt x="0" y="2"/>
                    </a:lnTo>
                    <a:lnTo>
                      <a:pt x="2" y="2"/>
                    </a:lnTo>
                    <a:lnTo>
                      <a:pt x="4" y="0"/>
                    </a:lnTo>
                    <a:close/>
                  </a:path>
                </a:pathLst>
              </a:custGeom>
              <a:solidFill>
                <a:srgbClr val="777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19" name="Freeform 87">
                <a:extLst>
                  <a:ext uri="{FF2B5EF4-FFF2-40B4-BE49-F238E27FC236}">
                    <a16:creationId xmlns:a16="http://schemas.microsoft.com/office/drawing/2014/main" id="{2167F6A3-EE8D-455C-A775-E8462636FB18}"/>
                  </a:ext>
                </a:extLst>
              </p:cNvPr>
              <p:cNvSpPr>
                <a:spLocks noEditPoints="1"/>
              </p:cNvSpPr>
              <p:nvPr/>
            </p:nvSpPr>
            <p:spPr bwMode="auto">
              <a:xfrm>
                <a:off x="4641" y="2174"/>
                <a:ext cx="76" cy="15"/>
              </a:xfrm>
              <a:custGeom>
                <a:avLst/>
                <a:gdLst>
                  <a:gd name="T0" fmla="*/ 2 w 76"/>
                  <a:gd name="T1" fmla="*/ 0 h 15"/>
                  <a:gd name="T2" fmla="*/ 38 w 76"/>
                  <a:gd name="T3" fmla="*/ 5 h 15"/>
                  <a:gd name="T4" fmla="*/ 38 w 76"/>
                  <a:gd name="T5" fmla="*/ 7 h 15"/>
                  <a:gd name="T6" fmla="*/ 38 w 76"/>
                  <a:gd name="T7" fmla="*/ 8 h 15"/>
                  <a:gd name="T8" fmla="*/ 0 w 76"/>
                  <a:gd name="T9" fmla="*/ 2 h 15"/>
                  <a:gd name="T10" fmla="*/ 0 w 76"/>
                  <a:gd name="T11" fmla="*/ 0 h 15"/>
                  <a:gd name="T12" fmla="*/ 2 w 76"/>
                  <a:gd name="T13" fmla="*/ 0 h 15"/>
                  <a:gd name="T14" fmla="*/ 76 w 76"/>
                  <a:gd name="T15" fmla="*/ 15 h 15"/>
                  <a:gd name="T16" fmla="*/ 73 w 76"/>
                  <a:gd name="T17" fmla="*/ 15 h 15"/>
                  <a:gd name="T18" fmla="*/ 73 w 76"/>
                  <a:gd name="T19" fmla="*/ 15 h 15"/>
                  <a:gd name="T20" fmla="*/ 73 w 76"/>
                  <a:gd name="T21" fmla="*/ 14 h 15"/>
                  <a:gd name="T22" fmla="*/ 75 w 76"/>
                  <a:gd name="T23" fmla="*/ 15 h 15"/>
                  <a:gd name="T24" fmla="*/ 76 w 76"/>
                  <a:gd name="T25" fmla="*/ 15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15">
                    <a:moveTo>
                      <a:pt x="2" y="0"/>
                    </a:moveTo>
                    <a:lnTo>
                      <a:pt x="38" y="5"/>
                    </a:lnTo>
                    <a:lnTo>
                      <a:pt x="38" y="7"/>
                    </a:lnTo>
                    <a:lnTo>
                      <a:pt x="38" y="8"/>
                    </a:lnTo>
                    <a:lnTo>
                      <a:pt x="0" y="2"/>
                    </a:lnTo>
                    <a:lnTo>
                      <a:pt x="0" y="0"/>
                    </a:lnTo>
                    <a:lnTo>
                      <a:pt x="2" y="0"/>
                    </a:lnTo>
                    <a:close/>
                    <a:moveTo>
                      <a:pt x="76" y="15"/>
                    </a:moveTo>
                    <a:lnTo>
                      <a:pt x="73" y="15"/>
                    </a:lnTo>
                    <a:lnTo>
                      <a:pt x="73" y="14"/>
                    </a:lnTo>
                    <a:lnTo>
                      <a:pt x="75" y="15"/>
                    </a:lnTo>
                    <a:lnTo>
                      <a:pt x="76" y="15"/>
                    </a:lnTo>
                    <a:close/>
                  </a:path>
                </a:pathLst>
              </a:custGeom>
              <a:solidFill>
                <a:srgbClr val="7978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0" name="Freeform 88">
                <a:extLst>
                  <a:ext uri="{FF2B5EF4-FFF2-40B4-BE49-F238E27FC236}">
                    <a16:creationId xmlns:a16="http://schemas.microsoft.com/office/drawing/2014/main" id="{71E1768C-A004-4310-96DF-4CC275079F9F}"/>
                  </a:ext>
                </a:extLst>
              </p:cNvPr>
              <p:cNvSpPr>
                <a:spLocks noEditPoints="1"/>
              </p:cNvSpPr>
              <p:nvPr/>
            </p:nvSpPr>
            <p:spPr bwMode="auto">
              <a:xfrm>
                <a:off x="4640" y="2174"/>
                <a:ext cx="82" cy="19"/>
              </a:xfrm>
              <a:custGeom>
                <a:avLst/>
                <a:gdLst>
                  <a:gd name="T0" fmla="*/ 1 w 82"/>
                  <a:gd name="T1" fmla="*/ 0 h 19"/>
                  <a:gd name="T2" fmla="*/ 39 w 82"/>
                  <a:gd name="T3" fmla="*/ 7 h 19"/>
                  <a:gd name="T4" fmla="*/ 39 w 82"/>
                  <a:gd name="T5" fmla="*/ 8 h 19"/>
                  <a:gd name="T6" fmla="*/ 40 w 82"/>
                  <a:gd name="T7" fmla="*/ 10 h 19"/>
                  <a:gd name="T8" fmla="*/ 0 w 82"/>
                  <a:gd name="T9" fmla="*/ 3 h 19"/>
                  <a:gd name="T10" fmla="*/ 1 w 82"/>
                  <a:gd name="T11" fmla="*/ 2 h 19"/>
                  <a:gd name="T12" fmla="*/ 1 w 82"/>
                  <a:gd name="T13" fmla="*/ 0 h 19"/>
                  <a:gd name="T14" fmla="*/ 82 w 82"/>
                  <a:gd name="T15" fmla="*/ 19 h 19"/>
                  <a:gd name="T16" fmla="*/ 74 w 82"/>
                  <a:gd name="T17" fmla="*/ 17 h 19"/>
                  <a:gd name="T18" fmla="*/ 74 w 82"/>
                  <a:gd name="T19" fmla="*/ 15 h 19"/>
                  <a:gd name="T20" fmla="*/ 74 w 82"/>
                  <a:gd name="T21" fmla="*/ 14 h 19"/>
                  <a:gd name="T22" fmla="*/ 79 w 82"/>
                  <a:gd name="T23" fmla="*/ 17 h 19"/>
                  <a:gd name="T24" fmla="*/ 82 w 82"/>
                  <a:gd name="T25" fmla="*/ 19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19">
                    <a:moveTo>
                      <a:pt x="1" y="0"/>
                    </a:moveTo>
                    <a:lnTo>
                      <a:pt x="39" y="7"/>
                    </a:lnTo>
                    <a:lnTo>
                      <a:pt x="39" y="8"/>
                    </a:lnTo>
                    <a:lnTo>
                      <a:pt x="40" y="10"/>
                    </a:lnTo>
                    <a:lnTo>
                      <a:pt x="0" y="3"/>
                    </a:lnTo>
                    <a:lnTo>
                      <a:pt x="1" y="2"/>
                    </a:lnTo>
                    <a:lnTo>
                      <a:pt x="1" y="0"/>
                    </a:lnTo>
                    <a:close/>
                    <a:moveTo>
                      <a:pt x="82" y="19"/>
                    </a:moveTo>
                    <a:lnTo>
                      <a:pt x="74" y="17"/>
                    </a:lnTo>
                    <a:lnTo>
                      <a:pt x="74" y="15"/>
                    </a:lnTo>
                    <a:lnTo>
                      <a:pt x="74" y="14"/>
                    </a:lnTo>
                    <a:lnTo>
                      <a:pt x="79" y="17"/>
                    </a:lnTo>
                    <a:lnTo>
                      <a:pt x="82" y="19"/>
                    </a:lnTo>
                    <a:close/>
                  </a:path>
                </a:pathLst>
              </a:custGeom>
              <a:solidFill>
                <a:srgbClr val="7C7A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1" name="Freeform 89">
                <a:extLst>
                  <a:ext uri="{FF2B5EF4-FFF2-40B4-BE49-F238E27FC236}">
                    <a16:creationId xmlns:a16="http://schemas.microsoft.com/office/drawing/2014/main" id="{58043B22-66C8-479F-9D39-A302E73C5364}"/>
                  </a:ext>
                </a:extLst>
              </p:cNvPr>
              <p:cNvSpPr>
                <a:spLocks noEditPoints="1"/>
              </p:cNvSpPr>
              <p:nvPr/>
            </p:nvSpPr>
            <p:spPr bwMode="auto">
              <a:xfrm>
                <a:off x="4640" y="2176"/>
                <a:ext cx="89" cy="20"/>
              </a:xfrm>
              <a:custGeom>
                <a:avLst/>
                <a:gdLst>
                  <a:gd name="T0" fmla="*/ 1 w 89"/>
                  <a:gd name="T1" fmla="*/ 0 h 20"/>
                  <a:gd name="T2" fmla="*/ 39 w 89"/>
                  <a:gd name="T3" fmla="*/ 6 h 20"/>
                  <a:gd name="T4" fmla="*/ 40 w 89"/>
                  <a:gd name="T5" fmla="*/ 8 h 20"/>
                  <a:gd name="T6" fmla="*/ 40 w 89"/>
                  <a:gd name="T7" fmla="*/ 10 h 20"/>
                  <a:gd name="T8" fmla="*/ 0 w 89"/>
                  <a:gd name="T9" fmla="*/ 3 h 20"/>
                  <a:gd name="T10" fmla="*/ 0 w 89"/>
                  <a:gd name="T11" fmla="*/ 1 h 20"/>
                  <a:gd name="T12" fmla="*/ 1 w 89"/>
                  <a:gd name="T13" fmla="*/ 0 h 20"/>
                  <a:gd name="T14" fmla="*/ 74 w 89"/>
                  <a:gd name="T15" fmla="*/ 13 h 20"/>
                  <a:gd name="T16" fmla="*/ 77 w 89"/>
                  <a:gd name="T17" fmla="*/ 13 h 20"/>
                  <a:gd name="T18" fmla="*/ 82 w 89"/>
                  <a:gd name="T19" fmla="*/ 17 h 20"/>
                  <a:gd name="T20" fmla="*/ 89 w 89"/>
                  <a:gd name="T21" fmla="*/ 20 h 20"/>
                  <a:gd name="T22" fmla="*/ 74 w 89"/>
                  <a:gd name="T23" fmla="*/ 17 h 20"/>
                  <a:gd name="T24" fmla="*/ 74 w 89"/>
                  <a:gd name="T25" fmla="*/ 15 h 20"/>
                  <a:gd name="T26" fmla="*/ 74 w 89"/>
                  <a:gd name="T27" fmla="*/ 13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20">
                    <a:moveTo>
                      <a:pt x="1" y="0"/>
                    </a:moveTo>
                    <a:lnTo>
                      <a:pt x="39" y="6"/>
                    </a:lnTo>
                    <a:lnTo>
                      <a:pt x="40" y="8"/>
                    </a:lnTo>
                    <a:lnTo>
                      <a:pt x="40" y="10"/>
                    </a:lnTo>
                    <a:lnTo>
                      <a:pt x="0" y="3"/>
                    </a:lnTo>
                    <a:lnTo>
                      <a:pt x="0" y="1"/>
                    </a:lnTo>
                    <a:lnTo>
                      <a:pt x="1" y="0"/>
                    </a:lnTo>
                    <a:close/>
                    <a:moveTo>
                      <a:pt x="74" y="13"/>
                    </a:moveTo>
                    <a:lnTo>
                      <a:pt x="77" y="13"/>
                    </a:lnTo>
                    <a:lnTo>
                      <a:pt x="82" y="17"/>
                    </a:lnTo>
                    <a:lnTo>
                      <a:pt x="89" y="20"/>
                    </a:lnTo>
                    <a:lnTo>
                      <a:pt x="74" y="17"/>
                    </a:lnTo>
                    <a:lnTo>
                      <a:pt x="74" y="15"/>
                    </a:lnTo>
                    <a:lnTo>
                      <a:pt x="74" y="13"/>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2" name="Freeform 90">
                <a:extLst>
                  <a:ext uri="{FF2B5EF4-FFF2-40B4-BE49-F238E27FC236}">
                    <a16:creationId xmlns:a16="http://schemas.microsoft.com/office/drawing/2014/main" id="{8BC48176-D984-4B38-ABF7-D0CEC0408F53}"/>
                  </a:ext>
                </a:extLst>
              </p:cNvPr>
              <p:cNvSpPr>
                <a:spLocks noEditPoints="1"/>
              </p:cNvSpPr>
              <p:nvPr/>
            </p:nvSpPr>
            <p:spPr bwMode="auto">
              <a:xfrm>
                <a:off x="4638" y="2177"/>
                <a:ext cx="96" cy="21"/>
              </a:xfrm>
              <a:custGeom>
                <a:avLst/>
                <a:gdLst>
                  <a:gd name="T0" fmla="*/ 2 w 96"/>
                  <a:gd name="T1" fmla="*/ 0 h 21"/>
                  <a:gd name="T2" fmla="*/ 42 w 96"/>
                  <a:gd name="T3" fmla="*/ 7 h 21"/>
                  <a:gd name="T4" fmla="*/ 42 w 96"/>
                  <a:gd name="T5" fmla="*/ 9 h 21"/>
                  <a:gd name="T6" fmla="*/ 42 w 96"/>
                  <a:gd name="T7" fmla="*/ 12 h 21"/>
                  <a:gd name="T8" fmla="*/ 0 w 96"/>
                  <a:gd name="T9" fmla="*/ 4 h 21"/>
                  <a:gd name="T10" fmla="*/ 2 w 96"/>
                  <a:gd name="T11" fmla="*/ 2 h 21"/>
                  <a:gd name="T12" fmla="*/ 2 w 96"/>
                  <a:gd name="T13" fmla="*/ 0 h 21"/>
                  <a:gd name="T14" fmla="*/ 76 w 96"/>
                  <a:gd name="T15" fmla="*/ 14 h 21"/>
                  <a:gd name="T16" fmla="*/ 84 w 96"/>
                  <a:gd name="T17" fmla="*/ 16 h 21"/>
                  <a:gd name="T18" fmla="*/ 90 w 96"/>
                  <a:gd name="T19" fmla="*/ 17 h 21"/>
                  <a:gd name="T20" fmla="*/ 96 w 96"/>
                  <a:gd name="T21" fmla="*/ 21 h 21"/>
                  <a:gd name="T22" fmla="*/ 76 w 96"/>
                  <a:gd name="T23" fmla="*/ 17 h 21"/>
                  <a:gd name="T24" fmla="*/ 76 w 96"/>
                  <a:gd name="T25" fmla="*/ 16 h 21"/>
                  <a:gd name="T26" fmla="*/ 76 w 96"/>
                  <a:gd name="T27" fmla="*/ 14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6" h="21">
                    <a:moveTo>
                      <a:pt x="2" y="0"/>
                    </a:moveTo>
                    <a:lnTo>
                      <a:pt x="42" y="7"/>
                    </a:lnTo>
                    <a:lnTo>
                      <a:pt x="42" y="9"/>
                    </a:lnTo>
                    <a:lnTo>
                      <a:pt x="42" y="12"/>
                    </a:lnTo>
                    <a:lnTo>
                      <a:pt x="0" y="4"/>
                    </a:lnTo>
                    <a:lnTo>
                      <a:pt x="2" y="2"/>
                    </a:lnTo>
                    <a:lnTo>
                      <a:pt x="2" y="0"/>
                    </a:lnTo>
                    <a:close/>
                    <a:moveTo>
                      <a:pt x="76" y="14"/>
                    </a:moveTo>
                    <a:lnTo>
                      <a:pt x="84" y="16"/>
                    </a:lnTo>
                    <a:lnTo>
                      <a:pt x="90" y="17"/>
                    </a:lnTo>
                    <a:lnTo>
                      <a:pt x="96" y="21"/>
                    </a:lnTo>
                    <a:lnTo>
                      <a:pt x="76" y="17"/>
                    </a:lnTo>
                    <a:lnTo>
                      <a:pt x="76" y="16"/>
                    </a:lnTo>
                    <a:lnTo>
                      <a:pt x="76" y="14"/>
                    </a:lnTo>
                    <a:close/>
                  </a:path>
                </a:pathLst>
              </a:custGeom>
              <a:solidFill>
                <a:srgbClr val="828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3" name="Freeform 91">
                <a:extLst>
                  <a:ext uri="{FF2B5EF4-FFF2-40B4-BE49-F238E27FC236}">
                    <a16:creationId xmlns:a16="http://schemas.microsoft.com/office/drawing/2014/main" id="{3843EDE4-129B-4A09-9DF2-1DDDAF3BE39D}"/>
                  </a:ext>
                </a:extLst>
              </p:cNvPr>
              <p:cNvSpPr>
                <a:spLocks noEditPoints="1"/>
              </p:cNvSpPr>
              <p:nvPr/>
            </p:nvSpPr>
            <p:spPr bwMode="auto">
              <a:xfrm>
                <a:off x="4636" y="2179"/>
                <a:ext cx="102" cy="22"/>
              </a:xfrm>
              <a:custGeom>
                <a:avLst/>
                <a:gdLst>
                  <a:gd name="T0" fmla="*/ 4 w 102"/>
                  <a:gd name="T1" fmla="*/ 0 h 22"/>
                  <a:gd name="T2" fmla="*/ 44 w 102"/>
                  <a:gd name="T3" fmla="*/ 7 h 22"/>
                  <a:gd name="T4" fmla="*/ 44 w 102"/>
                  <a:gd name="T5" fmla="*/ 10 h 22"/>
                  <a:gd name="T6" fmla="*/ 46 w 102"/>
                  <a:gd name="T7" fmla="*/ 12 h 22"/>
                  <a:gd name="T8" fmla="*/ 0 w 102"/>
                  <a:gd name="T9" fmla="*/ 3 h 22"/>
                  <a:gd name="T10" fmla="*/ 2 w 102"/>
                  <a:gd name="T11" fmla="*/ 2 h 22"/>
                  <a:gd name="T12" fmla="*/ 4 w 102"/>
                  <a:gd name="T13" fmla="*/ 0 h 22"/>
                  <a:gd name="T14" fmla="*/ 78 w 102"/>
                  <a:gd name="T15" fmla="*/ 14 h 22"/>
                  <a:gd name="T16" fmla="*/ 93 w 102"/>
                  <a:gd name="T17" fmla="*/ 17 h 22"/>
                  <a:gd name="T18" fmla="*/ 98 w 102"/>
                  <a:gd name="T19" fmla="*/ 19 h 22"/>
                  <a:gd name="T20" fmla="*/ 102 w 102"/>
                  <a:gd name="T21" fmla="*/ 22 h 22"/>
                  <a:gd name="T22" fmla="*/ 78 w 102"/>
                  <a:gd name="T23" fmla="*/ 17 h 22"/>
                  <a:gd name="T24" fmla="*/ 78 w 102"/>
                  <a:gd name="T25" fmla="*/ 15 h 22"/>
                  <a:gd name="T26" fmla="*/ 78 w 102"/>
                  <a:gd name="T27" fmla="*/ 1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2" h="22">
                    <a:moveTo>
                      <a:pt x="4" y="0"/>
                    </a:moveTo>
                    <a:lnTo>
                      <a:pt x="44" y="7"/>
                    </a:lnTo>
                    <a:lnTo>
                      <a:pt x="44" y="10"/>
                    </a:lnTo>
                    <a:lnTo>
                      <a:pt x="46" y="12"/>
                    </a:lnTo>
                    <a:lnTo>
                      <a:pt x="0" y="3"/>
                    </a:lnTo>
                    <a:lnTo>
                      <a:pt x="2" y="2"/>
                    </a:lnTo>
                    <a:lnTo>
                      <a:pt x="4" y="0"/>
                    </a:lnTo>
                    <a:close/>
                    <a:moveTo>
                      <a:pt x="78" y="14"/>
                    </a:moveTo>
                    <a:lnTo>
                      <a:pt x="93" y="17"/>
                    </a:lnTo>
                    <a:lnTo>
                      <a:pt x="98" y="19"/>
                    </a:lnTo>
                    <a:lnTo>
                      <a:pt x="102" y="22"/>
                    </a:lnTo>
                    <a:lnTo>
                      <a:pt x="78" y="17"/>
                    </a:lnTo>
                    <a:lnTo>
                      <a:pt x="78" y="15"/>
                    </a:lnTo>
                    <a:lnTo>
                      <a:pt x="78" y="14"/>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4" name="Freeform 92">
                <a:extLst>
                  <a:ext uri="{FF2B5EF4-FFF2-40B4-BE49-F238E27FC236}">
                    <a16:creationId xmlns:a16="http://schemas.microsoft.com/office/drawing/2014/main" id="{45A73B63-A44A-4F68-A216-DD72F91DD4F3}"/>
                  </a:ext>
                </a:extLst>
              </p:cNvPr>
              <p:cNvSpPr>
                <a:spLocks noEditPoints="1"/>
              </p:cNvSpPr>
              <p:nvPr/>
            </p:nvSpPr>
            <p:spPr bwMode="auto">
              <a:xfrm>
                <a:off x="4636" y="2181"/>
                <a:ext cx="107" cy="22"/>
              </a:xfrm>
              <a:custGeom>
                <a:avLst/>
                <a:gdLst>
                  <a:gd name="T0" fmla="*/ 2 w 107"/>
                  <a:gd name="T1" fmla="*/ 0 h 22"/>
                  <a:gd name="T2" fmla="*/ 44 w 107"/>
                  <a:gd name="T3" fmla="*/ 8 h 22"/>
                  <a:gd name="T4" fmla="*/ 46 w 107"/>
                  <a:gd name="T5" fmla="*/ 10 h 22"/>
                  <a:gd name="T6" fmla="*/ 46 w 107"/>
                  <a:gd name="T7" fmla="*/ 12 h 22"/>
                  <a:gd name="T8" fmla="*/ 0 w 107"/>
                  <a:gd name="T9" fmla="*/ 3 h 22"/>
                  <a:gd name="T10" fmla="*/ 0 w 107"/>
                  <a:gd name="T11" fmla="*/ 1 h 22"/>
                  <a:gd name="T12" fmla="*/ 2 w 107"/>
                  <a:gd name="T13" fmla="*/ 0 h 22"/>
                  <a:gd name="T14" fmla="*/ 78 w 107"/>
                  <a:gd name="T15" fmla="*/ 13 h 22"/>
                  <a:gd name="T16" fmla="*/ 98 w 107"/>
                  <a:gd name="T17" fmla="*/ 17 h 22"/>
                  <a:gd name="T18" fmla="*/ 102 w 107"/>
                  <a:gd name="T19" fmla="*/ 20 h 22"/>
                  <a:gd name="T20" fmla="*/ 107 w 107"/>
                  <a:gd name="T21" fmla="*/ 22 h 22"/>
                  <a:gd name="T22" fmla="*/ 78 w 107"/>
                  <a:gd name="T23" fmla="*/ 17 h 22"/>
                  <a:gd name="T24" fmla="*/ 78 w 107"/>
                  <a:gd name="T25" fmla="*/ 15 h 22"/>
                  <a:gd name="T26" fmla="*/ 78 w 107"/>
                  <a:gd name="T27" fmla="*/ 13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2">
                    <a:moveTo>
                      <a:pt x="2" y="0"/>
                    </a:moveTo>
                    <a:lnTo>
                      <a:pt x="44" y="8"/>
                    </a:lnTo>
                    <a:lnTo>
                      <a:pt x="46" y="10"/>
                    </a:lnTo>
                    <a:lnTo>
                      <a:pt x="46" y="12"/>
                    </a:lnTo>
                    <a:lnTo>
                      <a:pt x="0" y="3"/>
                    </a:lnTo>
                    <a:lnTo>
                      <a:pt x="0" y="1"/>
                    </a:lnTo>
                    <a:lnTo>
                      <a:pt x="2" y="0"/>
                    </a:lnTo>
                    <a:close/>
                    <a:moveTo>
                      <a:pt x="78" y="13"/>
                    </a:moveTo>
                    <a:lnTo>
                      <a:pt x="98" y="17"/>
                    </a:lnTo>
                    <a:lnTo>
                      <a:pt x="102" y="20"/>
                    </a:lnTo>
                    <a:lnTo>
                      <a:pt x="107" y="22"/>
                    </a:lnTo>
                    <a:lnTo>
                      <a:pt x="78" y="17"/>
                    </a:lnTo>
                    <a:lnTo>
                      <a:pt x="78" y="15"/>
                    </a:lnTo>
                    <a:lnTo>
                      <a:pt x="78" y="13"/>
                    </a:lnTo>
                    <a:close/>
                  </a:path>
                </a:pathLst>
              </a:custGeom>
              <a:solidFill>
                <a:srgbClr val="88878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5" name="Freeform 93">
                <a:extLst>
                  <a:ext uri="{FF2B5EF4-FFF2-40B4-BE49-F238E27FC236}">
                    <a16:creationId xmlns:a16="http://schemas.microsoft.com/office/drawing/2014/main" id="{F7A4BE21-2962-49FA-8BC8-7DE21911E413}"/>
                  </a:ext>
                </a:extLst>
              </p:cNvPr>
              <p:cNvSpPr>
                <a:spLocks noEditPoints="1"/>
              </p:cNvSpPr>
              <p:nvPr/>
            </p:nvSpPr>
            <p:spPr bwMode="auto">
              <a:xfrm>
                <a:off x="4635" y="2182"/>
                <a:ext cx="113" cy="24"/>
              </a:xfrm>
              <a:custGeom>
                <a:avLst/>
                <a:gdLst>
                  <a:gd name="T0" fmla="*/ 1 w 113"/>
                  <a:gd name="T1" fmla="*/ 0 h 24"/>
                  <a:gd name="T2" fmla="*/ 47 w 113"/>
                  <a:gd name="T3" fmla="*/ 9 h 24"/>
                  <a:gd name="T4" fmla="*/ 47 w 113"/>
                  <a:gd name="T5" fmla="*/ 11 h 24"/>
                  <a:gd name="T6" fmla="*/ 49 w 113"/>
                  <a:gd name="T7" fmla="*/ 12 h 24"/>
                  <a:gd name="T8" fmla="*/ 0 w 113"/>
                  <a:gd name="T9" fmla="*/ 4 h 24"/>
                  <a:gd name="T10" fmla="*/ 1 w 113"/>
                  <a:gd name="T11" fmla="*/ 2 h 24"/>
                  <a:gd name="T12" fmla="*/ 1 w 113"/>
                  <a:gd name="T13" fmla="*/ 0 h 24"/>
                  <a:gd name="T14" fmla="*/ 79 w 113"/>
                  <a:gd name="T15" fmla="*/ 14 h 24"/>
                  <a:gd name="T16" fmla="*/ 103 w 113"/>
                  <a:gd name="T17" fmla="*/ 19 h 24"/>
                  <a:gd name="T18" fmla="*/ 108 w 113"/>
                  <a:gd name="T19" fmla="*/ 21 h 24"/>
                  <a:gd name="T20" fmla="*/ 113 w 113"/>
                  <a:gd name="T21" fmla="*/ 24 h 24"/>
                  <a:gd name="T22" fmla="*/ 79 w 113"/>
                  <a:gd name="T23" fmla="*/ 17 h 24"/>
                  <a:gd name="T24" fmla="*/ 79 w 113"/>
                  <a:gd name="T25" fmla="*/ 16 h 24"/>
                  <a:gd name="T26" fmla="*/ 79 w 113"/>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3" h="24">
                    <a:moveTo>
                      <a:pt x="1" y="0"/>
                    </a:moveTo>
                    <a:lnTo>
                      <a:pt x="47" y="9"/>
                    </a:lnTo>
                    <a:lnTo>
                      <a:pt x="47" y="11"/>
                    </a:lnTo>
                    <a:lnTo>
                      <a:pt x="49" y="12"/>
                    </a:lnTo>
                    <a:lnTo>
                      <a:pt x="0" y="4"/>
                    </a:lnTo>
                    <a:lnTo>
                      <a:pt x="1" y="2"/>
                    </a:lnTo>
                    <a:lnTo>
                      <a:pt x="1" y="0"/>
                    </a:lnTo>
                    <a:close/>
                    <a:moveTo>
                      <a:pt x="79" y="14"/>
                    </a:moveTo>
                    <a:lnTo>
                      <a:pt x="103" y="19"/>
                    </a:lnTo>
                    <a:lnTo>
                      <a:pt x="108" y="21"/>
                    </a:lnTo>
                    <a:lnTo>
                      <a:pt x="113" y="24"/>
                    </a:lnTo>
                    <a:lnTo>
                      <a:pt x="79" y="17"/>
                    </a:lnTo>
                    <a:lnTo>
                      <a:pt x="79" y="16"/>
                    </a:lnTo>
                    <a:lnTo>
                      <a:pt x="79" y="14"/>
                    </a:lnTo>
                    <a:close/>
                  </a:path>
                </a:pathLst>
              </a:custGeom>
              <a:solidFill>
                <a:srgbClr val="8A89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6" name="Freeform 94">
                <a:extLst>
                  <a:ext uri="{FF2B5EF4-FFF2-40B4-BE49-F238E27FC236}">
                    <a16:creationId xmlns:a16="http://schemas.microsoft.com/office/drawing/2014/main" id="{0D35F80B-444D-4714-9BBF-8D320BB59023}"/>
                  </a:ext>
                </a:extLst>
              </p:cNvPr>
              <p:cNvSpPr>
                <a:spLocks noEditPoints="1"/>
              </p:cNvSpPr>
              <p:nvPr/>
            </p:nvSpPr>
            <p:spPr bwMode="auto">
              <a:xfrm>
                <a:off x="4635" y="2184"/>
                <a:ext cx="118" cy="24"/>
              </a:xfrm>
              <a:custGeom>
                <a:avLst/>
                <a:gdLst>
                  <a:gd name="T0" fmla="*/ 1 w 118"/>
                  <a:gd name="T1" fmla="*/ 0 h 24"/>
                  <a:gd name="T2" fmla="*/ 47 w 118"/>
                  <a:gd name="T3" fmla="*/ 9 h 24"/>
                  <a:gd name="T4" fmla="*/ 49 w 118"/>
                  <a:gd name="T5" fmla="*/ 10 h 24"/>
                  <a:gd name="T6" fmla="*/ 49 w 118"/>
                  <a:gd name="T7" fmla="*/ 12 h 24"/>
                  <a:gd name="T8" fmla="*/ 0 w 118"/>
                  <a:gd name="T9" fmla="*/ 4 h 24"/>
                  <a:gd name="T10" fmla="*/ 0 w 118"/>
                  <a:gd name="T11" fmla="*/ 2 h 24"/>
                  <a:gd name="T12" fmla="*/ 1 w 118"/>
                  <a:gd name="T13" fmla="*/ 0 h 24"/>
                  <a:gd name="T14" fmla="*/ 79 w 118"/>
                  <a:gd name="T15" fmla="*/ 14 h 24"/>
                  <a:gd name="T16" fmla="*/ 108 w 118"/>
                  <a:gd name="T17" fmla="*/ 19 h 24"/>
                  <a:gd name="T18" fmla="*/ 113 w 118"/>
                  <a:gd name="T19" fmla="*/ 22 h 24"/>
                  <a:gd name="T20" fmla="*/ 118 w 118"/>
                  <a:gd name="T21" fmla="*/ 24 h 24"/>
                  <a:gd name="T22" fmla="*/ 79 w 118"/>
                  <a:gd name="T23" fmla="*/ 17 h 24"/>
                  <a:gd name="T24" fmla="*/ 79 w 118"/>
                  <a:gd name="T25" fmla="*/ 15 h 24"/>
                  <a:gd name="T26" fmla="*/ 79 w 118"/>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24">
                    <a:moveTo>
                      <a:pt x="1" y="0"/>
                    </a:moveTo>
                    <a:lnTo>
                      <a:pt x="47" y="9"/>
                    </a:lnTo>
                    <a:lnTo>
                      <a:pt x="49" y="10"/>
                    </a:lnTo>
                    <a:lnTo>
                      <a:pt x="49" y="12"/>
                    </a:lnTo>
                    <a:lnTo>
                      <a:pt x="0" y="4"/>
                    </a:lnTo>
                    <a:lnTo>
                      <a:pt x="0" y="2"/>
                    </a:lnTo>
                    <a:lnTo>
                      <a:pt x="1" y="0"/>
                    </a:lnTo>
                    <a:close/>
                    <a:moveTo>
                      <a:pt x="79" y="14"/>
                    </a:moveTo>
                    <a:lnTo>
                      <a:pt x="108" y="19"/>
                    </a:lnTo>
                    <a:lnTo>
                      <a:pt x="113" y="22"/>
                    </a:lnTo>
                    <a:lnTo>
                      <a:pt x="118" y="24"/>
                    </a:lnTo>
                    <a:lnTo>
                      <a:pt x="79" y="17"/>
                    </a:lnTo>
                    <a:lnTo>
                      <a:pt x="79" y="15"/>
                    </a:lnTo>
                    <a:lnTo>
                      <a:pt x="79" y="14"/>
                    </a:lnTo>
                    <a:close/>
                  </a:path>
                </a:pathLst>
              </a:custGeom>
              <a:solidFill>
                <a:srgbClr val="8C8B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7" name="Freeform 95">
                <a:extLst>
                  <a:ext uri="{FF2B5EF4-FFF2-40B4-BE49-F238E27FC236}">
                    <a16:creationId xmlns:a16="http://schemas.microsoft.com/office/drawing/2014/main" id="{C8813A69-E8DE-40BF-B8C1-95F96BAE3883}"/>
                  </a:ext>
                </a:extLst>
              </p:cNvPr>
              <p:cNvSpPr>
                <a:spLocks noEditPoints="1"/>
              </p:cNvSpPr>
              <p:nvPr/>
            </p:nvSpPr>
            <p:spPr bwMode="auto">
              <a:xfrm>
                <a:off x="4633" y="2186"/>
                <a:ext cx="123" cy="25"/>
              </a:xfrm>
              <a:custGeom>
                <a:avLst/>
                <a:gdLst>
                  <a:gd name="T0" fmla="*/ 2 w 123"/>
                  <a:gd name="T1" fmla="*/ 0 h 25"/>
                  <a:gd name="T2" fmla="*/ 51 w 123"/>
                  <a:gd name="T3" fmla="*/ 8 h 25"/>
                  <a:gd name="T4" fmla="*/ 51 w 123"/>
                  <a:gd name="T5" fmla="*/ 10 h 25"/>
                  <a:gd name="T6" fmla="*/ 52 w 123"/>
                  <a:gd name="T7" fmla="*/ 12 h 25"/>
                  <a:gd name="T8" fmla="*/ 0 w 123"/>
                  <a:gd name="T9" fmla="*/ 3 h 25"/>
                  <a:gd name="T10" fmla="*/ 2 w 123"/>
                  <a:gd name="T11" fmla="*/ 2 h 25"/>
                  <a:gd name="T12" fmla="*/ 2 w 123"/>
                  <a:gd name="T13" fmla="*/ 0 h 25"/>
                  <a:gd name="T14" fmla="*/ 81 w 123"/>
                  <a:gd name="T15" fmla="*/ 13 h 25"/>
                  <a:gd name="T16" fmla="*/ 115 w 123"/>
                  <a:gd name="T17" fmla="*/ 20 h 25"/>
                  <a:gd name="T18" fmla="*/ 118 w 123"/>
                  <a:gd name="T19" fmla="*/ 22 h 25"/>
                  <a:gd name="T20" fmla="*/ 123 w 123"/>
                  <a:gd name="T21" fmla="*/ 25 h 25"/>
                  <a:gd name="T22" fmla="*/ 79 w 123"/>
                  <a:gd name="T23" fmla="*/ 17 h 25"/>
                  <a:gd name="T24" fmla="*/ 81 w 123"/>
                  <a:gd name="T25" fmla="*/ 15 h 25"/>
                  <a:gd name="T26" fmla="*/ 81 w 123"/>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3" h="25">
                    <a:moveTo>
                      <a:pt x="2" y="0"/>
                    </a:moveTo>
                    <a:lnTo>
                      <a:pt x="51" y="8"/>
                    </a:lnTo>
                    <a:lnTo>
                      <a:pt x="51" y="10"/>
                    </a:lnTo>
                    <a:lnTo>
                      <a:pt x="52" y="12"/>
                    </a:lnTo>
                    <a:lnTo>
                      <a:pt x="0" y="3"/>
                    </a:lnTo>
                    <a:lnTo>
                      <a:pt x="2" y="2"/>
                    </a:lnTo>
                    <a:lnTo>
                      <a:pt x="2" y="0"/>
                    </a:lnTo>
                    <a:close/>
                    <a:moveTo>
                      <a:pt x="81" y="13"/>
                    </a:moveTo>
                    <a:lnTo>
                      <a:pt x="115" y="20"/>
                    </a:lnTo>
                    <a:lnTo>
                      <a:pt x="118" y="22"/>
                    </a:lnTo>
                    <a:lnTo>
                      <a:pt x="123" y="25"/>
                    </a:lnTo>
                    <a:lnTo>
                      <a:pt x="79" y="17"/>
                    </a:lnTo>
                    <a:lnTo>
                      <a:pt x="81" y="15"/>
                    </a:lnTo>
                    <a:lnTo>
                      <a:pt x="81" y="13"/>
                    </a:lnTo>
                    <a:close/>
                  </a:path>
                </a:pathLst>
              </a:custGeom>
              <a:solidFill>
                <a:srgbClr val="908F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8" name="Freeform 96">
                <a:extLst>
                  <a:ext uri="{FF2B5EF4-FFF2-40B4-BE49-F238E27FC236}">
                    <a16:creationId xmlns:a16="http://schemas.microsoft.com/office/drawing/2014/main" id="{610C7331-7642-4669-8EE6-E87D56FFA227}"/>
                  </a:ext>
                </a:extLst>
              </p:cNvPr>
              <p:cNvSpPr>
                <a:spLocks noEditPoints="1"/>
              </p:cNvSpPr>
              <p:nvPr/>
            </p:nvSpPr>
            <p:spPr bwMode="auto">
              <a:xfrm>
                <a:off x="4631" y="2188"/>
                <a:ext cx="130" cy="25"/>
              </a:xfrm>
              <a:custGeom>
                <a:avLst/>
                <a:gdLst>
                  <a:gd name="T0" fmla="*/ 4 w 130"/>
                  <a:gd name="T1" fmla="*/ 0 h 25"/>
                  <a:gd name="T2" fmla="*/ 53 w 130"/>
                  <a:gd name="T3" fmla="*/ 8 h 25"/>
                  <a:gd name="T4" fmla="*/ 54 w 130"/>
                  <a:gd name="T5" fmla="*/ 10 h 25"/>
                  <a:gd name="T6" fmla="*/ 56 w 130"/>
                  <a:gd name="T7" fmla="*/ 11 h 25"/>
                  <a:gd name="T8" fmla="*/ 0 w 130"/>
                  <a:gd name="T9" fmla="*/ 3 h 25"/>
                  <a:gd name="T10" fmla="*/ 2 w 130"/>
                  <a:gd name="T11" fmla="*/ 1 h 25"/>
                  <a:gd name="T12" fmla="*/ 4 w 130"/>
                  <a:gd name="T13" fmla="*/ 0 h 25"/>
                  <a:gd name="T14" fmla="*/ 83 w 130"/>
                  <a:gd name="T15" fmla="*/ 13 h 25"/>
                  <a:gd name="T16" fmla="*/ 122 w 130"/>
                  <a:gd name="T17" fmla="*/ 20 h 25"/>
                  <a:gd name="T18" fmla="*/ 125 w 130"/>
                  <a:gd name="T19" fmla="*/ 23 h 25"/>
                  <a:gd name="T20" fmla="*/ 130 w 130"/>
                  <a:gd name="T21" fmla="*/ 25 h 25"/>
                  <a:gd name="T22" fmla="*/ 81 w 130"/>
                  <a:gd name="T23" fmla="*/ 16 h 25"/>
                  <a:gd name="T24" fmla="*/ 81 w 130"/>
                  <a:gd name="T25" fmla="*/ 15 h 25"/>
                  <a:gd name="T26" fmla="*/ 83 w 130"/>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0" h="25">
                    <a:moveTo>
                      <a:pt x="4" y="0"/>
                    </a:moveTo>
                    <a:lnTo>
                      <a:pt x="53" y="8"/>
                    </a:lnTo>
                    <a:lnTo>
                      <a:pt x="54" y="10"/>
                    </a:lnTo>
                    <a:lnTo>
                      <a:pt x="56" y="11"/>
                    </a:lnTo>
                    <a:lnTo>
                      <a:pt x="0" y="3"/>
                    </a:lnTo>
                    <a:lnTo>
                      <a:pt x="2" y="1"/>
                    </a:lnTo>
                    <a:lnTo>
                      <a:pt x="4" y="0"/>
                    </a:lnTo>
                    <a:close/>
                    <a:moveTo>
                      <a:pt x="83" y="13"/>
                    </a:moveTo>
                    <a:lnTo>
                      <a:pt x="122" y="20"/>
                    </a:lnTo>
                    <a:lnTo>
                      <a:pt x="125" y="23"/>
                    </a:lnTo>
                    <a:lnTo>
                      <a:pt x="130" y="25"/>
                    </a:lnTo>
                    <a:lnTo>
                      <a:pt x="81" y="16"/>
                    </a:lnTo>
                    <a:lnTo>
                      <a:pt x="81" y="15"/>
                    </a:lnTo>
                    <a:lnTo>
                      <a:pt x="83" y="13"/>
                    </a:lnTo>
                    <a:close/>
                  </a:path>
                </a:pathLst>
              </a:custGeom>
              <a:solidFill>
                <a:srgbClr val="9291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29" name="Freeform 97">
                <a:extLst>
                  <a:ext uri="{FF2B5EF4-FFF2-40B4-BE49-F238E27FC236}">
                    <a16:creationId xmlns:a16="http://schemas.microsoft.com/office/drawing/2014/main" id="{087ED9E4-D006-48EA-AFB7-9F44BDC4997B}"/>
                  </a:ext>
                </a:extLst>
              </p:cNvPr>
              <p:cNvSpPr>
                <a:spLocks noEditPoints="1"/>
              </p:cNvSpPr>
              <p:nvPr/>
            </p:nvSpPr>
            <p:spPr bwMode="auto">
              <a:xfrm>
                <a:off x="4631" y="2189"/>
                <a:ext cx="134" cy="26"/>
              </a:xfrm>
              <a:custGeom>
                <a:avLst/>
                <a:gdLst>
                  <a:gd name="T0" fmla="*/ 2 w 134"/>
                  <a:gd name="T1" fmla="*/ 0 h 26"/>
                  <a:gd name="T2" fmla="*/ 54 w 134"/>
                  <a:gd name="T3" fmla="*/ 9 h 26"/>
                  <a:gd name="T4" fmla="*/ 56 w 134"/>
                  <a:gd name="T5" fmla="*/ 10 h 26"/>
                  <a:gd name="T6" fmla="*/ 56 w 134"/>
                  <a:gd name="T7" fmla="*/ 12 h 26"/>
                  <a:gd name="T8" fmla="*/ 0 w 134"/>
                  <a:gd name="T9" fmla="*/ 4 h 26"/>
                  <a:gd name="T10" fmla="*/ 0 w 134"/>
                  <a:gd name="T11" fmla="*/ 2 h 26"/>
                  <a:gd name="T12" fmla="*/ 2 w 134"/>
                  <a:gd name="T13" fmla="*/ 0 h 26"/>
                  <a:gd name="T14" fmla="*/ 81 w 134"/>
                  <a:gd name="T15" fmla="*/ 14 h 26"/>
                  <a:gd name="T16" fmla="*/ 125 w 134"/>
                  <a:gd name="T17" fmla="*/ 22 h 26"/>
                  <a:gd name="T18" fmla="*/ 129 w 134"/>
                  <a:gd name="T19" fmla="*/ 24 h 26"/>
                  <a:gd name="T20" fmla="*/ 134 w 134"/>
                  <a:gd name="T21" fmla="*/ 26 h 26"/>
                  <a:gd name="T22" fmla="*/ 81 w 134"/>
                  <a:gd name="T23" fmla="*/ 17 h 26"/>
                  <a:gd name="T24" fmla="*/ 81 w 134"/>
                  <a:gd name="T25" fmla="*/ 15 h 26"/>
                  <a:gd name="T26" fmla="*/ 81 w 134"/>
                  <a:gd name="T27" fmla="*/ 14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4" h="26">
                    <a:moveTo>
                      <a:pt x="2" y="0"/>
                    </a:moveTo>
                    <a:lnTo>
                      <a:pt x="54" y="9"/>
                    </a:lnTo>
                    <a:lnTo>
                      <a:pt x="56" y="10"/>
                    </a:lnTo>
                    <a:lnTo>
                      <a:pt x="56" y="12"/>
                    </a:lnTo>
                    <a:lnTo>
                      <a:pt x="0" y="4"/>
                    </a:lnTo>
                    <a:lnTo>
                      <a:pt x="0" y="2"/>
                    </a:lnTo>
                    <a:lnTo>
                      <a:pt x="2" y="0"/>
                    </a:lnTo>
                    <a:close/>
                    <a:moveTo>
                      <a:pt x="81" y="14"/>
                    </a:moveTo>
                    <a:lnTo>
                      <a:pt x="125" y="22"/>
                    </a:lnTo>
                    <a:lnTo>
                      <a:pt x="129" y="24"/>
                    </a:lnTo>
                    <a:lnTo>
                      <a:pt x="134" y="26"/>
                    </a:lnTo>
                    <a:lnTo>
                      <a:pt x="81" y="17"/>
                    </a:lnTo>
                    <a:lnTo>
                      <a:pt x="81" y="15"/>
                    </a:lnTo>
                    <a:lnTo>
                      <a:pt x="81" y="14"/>
                    </a:lnTo>
                    <a:close/>
                  </a:path>
                </a:pathLst>
              </a:custGeom>
              <a:solidFill>
                <a:srgbClr val="94939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0" name="Freeform 98">
                <a:extLst>
                  <a:ext uri="{FF2B5EF4-FFF2-40B4-BE49-F238E27FC236}">
                    <a16:creationId xmlns:a16="http://schemas.microsoft.com/office/drawing/2014/main" id="{D3D18BC9-3B1A-4336-A866-4E5713EB2069}"/>
                  </a:ext>
                </a:extLst>
              </p:cNvPr>
              <p:cNvSpPr>
                <a:spLocks noEditPoints="1"/>
              </p:cNvSpPr>
              <p:nvPr/>
            </p:nvSpPr>
            <p:spPr bwMode="auto">
              <a:xfrm>
                <a:off x="4630" y="2191"/>
                <a:ext cx="138" cy="27"/>
              </a:xfrm>
              <a:custGeom>
                <a:avLst/>
                <a:gdLst>
                  <a:gd name="T0" fmla="*/ 1 w 138"/>
                  <a:gd name="T1" fmla="*/ 0 h 27"/>
                  <a:gd name="T2" fmla="*/ 57 w 138"/>
                  <a:gd name="T3" fmla="*/ 8 h 27"/>
                  <a:gd name="T4" fmla="*/ 57 w 138"/>
                  <a:gd name="T5" fmla="*/ 10 h 27"/>
                  <a:gd name="T6" fmla="*/ 59 w 138"/>
                  <a:gd name="T7" fmla="*/ 13 h 27"/>
                  <a:gd name="T8" fmla="*/ 0 w 138"/>
                  <a:gd name="T9" fmla="*/ 2 h 27"/>
                  <a:gd name="T10" fmla="*/ 1 w 138"/>
                  <a:gd name="T11" fmla="*/ 2 h 27"/>
                  <a:gd name="T12" fmla="*/ 1 w 138"/>
                  <a:gd name="T13" fmla="*/ 0 h 27"/>
                  <a:gd name="T14" fmla="*/ 82 w 138"/>
                  <a:gd name="T15" fmla="*/ 13 h 27"/>
                  <a:gd name="T16" fmla="*/ 131 w 138"/>
                  <a:gd name="T17" fmla="*/ 22 h 27"/>
                  <a:gd name="T18" fmla="*/ 135 w 138"/>
                  <a:gd name="T19" fmla="*/ 24 h 27"/>
                  <a:gd name="T20" fmla="*/ 138 w 138"/>
                  <a:gd name="T21" fmla="*/ 27 h 27"/>
                  <a:gd name="T22" fmla="*/ 81 w 138"/>
                  <a:gd name="T23" fmla="*/ 17 h 27"/>
                  <a:gd name="T24" fmla="*/ 82 w 138"/>
                  <a:gd name="T25" fmla="*/ 15 h 27"/>
                  <a:gd name="T26" fmla="*/ 82 w 138"/>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8" h="27">
                    <a:moveTo>
                      <a:pt x="1" y="0"/>
                    </a:moveTo>
                    <a:lnTo>
                      <a:pt x="57" y="8"/>
                    </a:lnTo>
                    <a:lnTo>
                      <a:pt x="57" y="10"/>
                    </a:lnTo>
                    <a:lnTo>
                      <a:pt x="59" y="13"/>
                    </a:lnTo>
                    <a:lnTo>
                      <a:pt x="0" y="2"/>
                    </a:lnTo>
                    <a:lnTo>
                      <a:pt x="1" y="2"/>
                    </a:lnTo>
                    <a:lnTo>
                      <a:pt x="1" y="0"/>
                    </a:lnTo>
                    <a:close/>
                    <a:moveTo>
                      <a:pt x="82" y="13"/>
                    </a:moveTo>
                    <a:lnTo>
                      <a:pt x="131" y="22"/>
                    </a:lnTo>
                    <a:lnTo>
                      <a:pt x="135" y="24"/>
                    </a:lnTo>
                    <a:lnTo>
                      <a:pt x="138" y="27"/>
                    </a:lnTo>
                    <a:lnTo>
                      <a:pt x="81" y="17"/>
                    </a:lnTo>
                    <a:lnTo>
                      <a:pt x="82" y="15"/>
                    </a:lnTo>
                    <a:lnTo>
                      <a:pt x="82" y="13"/>
                    </a:lnTo>
                    <a:close/>
                  </a:path>
                </a:pathLst>
              </a:custGeom>
              <a:solidFill>
                <a:srgbClr val="9998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1" name="Freeform 99">
                <a:extLst>
                  <a:ext uri="{FF2B5EF4-FFF2-40B4-BE49-F238E27FC236}">
                    <a16:creationId xmlns:a16="http://schemas.microsoft.com/office/drawing/2014/main" id="{64EEF783-7430-464B-9D75-89B657318867}"/>
                  </a:ext>
                </a:extLst>
              </p:cNvPr>
              <p:cNvSpPr>
                <a:spLocks noEditPoints="1"/>
              </p:cNvSpPr>
              <p:nvPr/>
            </p:nvSpPr>
            <p:spPr bwMode="auto">
              <a:xfrm>
                <a:off x="4630" y="2193"/>
                <a:ext cx="141" cy="27"/>
              </a:xfrm>
              <a:custGeom>
                <a:avLst/>
                <a:gdLst>
                  <a:gd name="T0" fmla="*/ 1 w 141"/>
                  <a:gd name="T1" fmla="*/ 0 h 27"/>
                  <a:gd name="T2" fmla="*/ 57 w 141"/>
                  <a:gd name="T3" fmla="*/ 8 h 27"/>
                  <a:gd name="T4" fmla="*/ 59 w 141"/>
                  <a:gd name="T5" fmla="*/ 11 h 27"/>
                  <a:gd name="T6" fmla="*/ 60 w 141"/>
                  <a:gd name="T7" fmla="*/ 13 h 27"/>
                  <a:gd name="T8" fmla="*/ 0 w 141"/>
                  <a:gd name="T9" fmla="*/ 1 h 27"/>
                  <a:gd name="T10" fmla="*/ 0 w 141"/>
                  <a:gd name="T11" fmla="*/ 0 h 27"/>
                  <a:gd name="T12" fmla="*/ 1 w 141"/>
                  <a:gd name="T13" fmla="*/ 0 h 27"/>
                  <a:gd name="T14" fmla="*/ 82 w 141"/>
                  <a:gd name="T15" fmla="*/ 13 h 27"/>
                  <a:gd name="T16" fmla="*/ 135 w 141"/>
                  <a:gd name="T17" fmla="*/ 22 h 27"/>
                  <a:gd name="T18" fmla="*/ 138 w 141"/>
                  <a:gd name="T19" fmla="*/ 25 h 27"/>
                  <a:gd name="T20" fmla="*/ 141 w 141"/>
                  <a:gd name="T21" fmla="*/ 27 h 27"/>
                  <a:gd name="T22" fmla="*/ 81 w 141"/>
                  <a:gd name="T23" fmla="*/ 16 h 27"/>
                  <a:gd name="T24" fmla="*/ 81 w 141"/>
                  <a:gd name="T25" fmla="*/ 15 h 27"/>
                  <a:gd name="T26" fmla="*/ 82 w 141"/>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27">
                    <a:moveTo>
                      <a:pt x="1" y="0"/>
                    </a:moveTo>
                    <a:lnTo>
                      <a:pt x="57" y="8"/>
                    </a:lnTo>
                    <a:lnTo>
                      <a:pt x="59" y="11"/>
                    </a:lnTo>
                    <a:lnTo>
                      <a:pt x="60" y="13"/>
                    </a:lnTo>
                    <a:lnTo>
                      <a:pt x="0" y="1"/>
                    </a:lnTo>
                    <a:lnTo>
                      <a:pt x="0" y="0"/>
                    </a:lnTo>
                    <a:lnTo>
                      <a:pt x="1" y="0"/>
                    </a:lnTo>
                    <a:close/>
                    <a:moveTo>
                      <a:pt x="82" y="13"/>
                    </a:moveTo>
                    <a:lnTo>
                      <a:pt x="135" y="22"/>
                    </a:lnTo>
                    <a:lnTo>
                      <a:pt x="138" y="25"/>
                    </a:lnTo>
                    <a:lnTo>
                      <a:pt x="141" y="27"/>
                    </a:lnTo>
                    <a:lnTo>
                      <a:pt x="81" y="16"/>
                    </a:lnTo>
                    <a:lnTo>
                      <a:pt x="81" y="15"/>
                    </a:lnTo>
                    <a:lnTo>
                      <a:pt x="82" y="13"/>
                    </a:lnTo>
                    <a:close/>
                  </a:path>
                </a:pathLst>
              </a:cu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2" name="Freeform 100">
                <a:extLst>
                  <a:ext uri="{FF2B5EF4-FFF2-40B4-BE49-F238E27FC236}">
                    <a16:creationId xmlns:a16="http://schemas.microsoft.com/office/drawing/2014/main" id="{D2ECDC58-34FC-460A-9877-5825E2C128E0}"/>
                  </a:ext>
                </a:extLst>
              </p:cNvPr>
              <p:cNvSpPr>
                <a:spLocks noEditPoints="1"/>
              </p:cNvSpPr>
              <p:nvPr/>
            </p:nvSpPr>
            <p:spPr bwMode="auto">
              <a:xfrm>
                <a:off x="4628" y="2193"/>
                <a:ext cx="148" cy="30"/>
              </a:xfrm>
              <a:custGeom>
                <a:avLst/>
                <a:gdLst>
                  <a:gd name="T0" fmla="*/ 2 w 148"/>
                  <a:gd name="T1" fmla="*/ 0 h 30"/>
                  <a:gd name="T2" fmla="*/ 61 w 148"/>
                  <a:gd name="T3" fmla="*/ 11 h 30"/>
                  <a:gd name="T4" fmla="*/ 62 w 148"/>
                  <a:gd name="T5" fmla="*/ 13 h 30"/>
                  <a:gd name="T6" fmla="*/ 64 w 148"/>
                  <a:gd name="T7" fmla="*/ 15 h 30"/>
                  <a:gd name="T8" fmla="*/ 0 w 148"/>
                  <a:gd name="T9" fmla="*/ 3 h 30"/>
                  <a:gd name="T10" fmla="*/ 2 w 148"/>
                  <a:gd name="T11" fmla="*/ 1 h 30"/>
                  <a:gd name="T12" fmla="*/ 2 w 148"/>
                  <a:gd name="T13" fmla="*/ 0 h 30"/>
                  <a:gd name="T14" fmla="*/ 83 w 148"/>
                  <a:gd name="T15" fmla="*/ 15 h 30"/>
                  <a:gd name="T16" fmla="*/ 140 w 148"/>
                  <a:gd name="T17" fmla="*/ 25 h 30"/>
                  <a:gd name="T18" fmla="*/ 143 w 148"/>
                  <a:gd name="T19" fmla="*/ 27 h 30"/>
                  <a:gd name="T20" fmla="*/ 148 w 148"/>
                  <a:gd name="T21" fmla="*/ 30 h 30"/>
                  <a:gd name="T22" fmla="*/ 81 w 148"/>
                  <a:gd name="T23" fmla="*/ 18 h 30"/>
                  <a:gd name="T24" fmla="*/ 83 w 148"/>
                  <a:gd name="T25" fmla="*/ 16 h 30"/>
                  <a:gd name="T26" fmla="*/ 83 w 148"/>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30">
                    <a:moveTo>
                      <a:pt x="2" y="0"/>
                    </a:moveTo>
                    <a:lnTo>
                      <a:pt x="61" y="11"/>
                    </a:lnTo>
                    <a:lnTo>
                      <a:pt x="62" y="13"/>
                    </a:lnTo>
                    <a:lnTo>
                      <a:pt x="64" y="15"/>
                    </a:lnTo>
                    <a:lnTo>
                      <a:pt x="0" y="3"/>
                    </a:lnTo>
                    <a:lnTo>
                      <a:pt x="2" y="1"/>
                    </a:lnTo>
                    <a:lnTo>
                      <a:pt x="2" y="0"/>
                    </a:lnTo>
                    <a:close/>
                    <a:moveTo>
                      <a:pt x="83" y="15"/>
                    </a:moveTo>
                    <a:lnTo>
                      <a:pt x="140" y="25"/>
                    </a:lnTo>
                    <a:lnTo>
                      <a:pt x="143" y="27"/>
                    </a:lnTo>
                    <a:lnTo>
                      <a:pt x="148" y="30"/>
                    </a:lnTo>
                    <a:lnTo>
                      <a:pt x="81" y="18"/>
                    </a:lnTo>
                    <a:lnTo>
                      <a:pt x="83" y="16"/>
                    </a:lnTo>
                    <a:lnTo>
                      <a:pt x="83" y="15"/>
                    </a:lnTo>
                    <a:close/>
                  </a:path>
                </a:pathLst>
              </a:custGeom>
              <a:solidFill>
                <a:srgbClr val="9E9D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3" name="Freeform 101">
                <a:extLst>
                  <a:ext uri="{FF2B5EF4-FFF2-40B4-BE49-F238E27FC236}">
                    <a16:creationId xmlns:a16="http://schemas.microsoft.com/office/drawing/2014/main" id="{77B26D68-F48F-4A40-9871-BE3F1710B6D2}"/>
                  </a:ext>
                </a:extLst>
              </p:cNvPr>
              <p:cNvSpPr>
                <a:spLocks noEditPoints="1"/>
              </p:cNvSpPr>
              <p:nvPr/>
            </p:nvSpPr>
            <p:spPr bwMode="auto">
              <a:xfrm>
                <a:off x="4628" y="2194"/>
                <a:ext cx="152" cy="31"/>
              </a:xfrm>
              <a:custGeom>
                <a:avLst/>
                <a:gdLst>
                  <a:gd name="T0" fmla="*/ 2 w 152"/>
                  <a:gd name="T1" fmla="*/ 0 h 31"/>
                  <a:gd name="T2" fmla="*/ 62 w 152"/>
                  <a:gd name="T3" fmla="*/ 12 h 31"/>
                  <a:gd name="T4" fmla="*/ 64 w 152"/>
                  <a:gd name="T5" fmla="*/ 14 h 31"/>
                  <a:gd name="T6" fmla="*/ 67 w 152"/>
                  <a:gd name="T7" fmla="*/ 15 h 31"/>
                  <a:gd name="T8" fmla="*/ 0 w 152"/>
                  <a:gd name="T9" fmla="*/ 4 h 31"/>
                  <a:gd name="T10" fmla="*/ 0 w 152"/>
                  <a:gd name="T11" fmla="*/ 2 h 31"/>
                  <a:gd name="T12" fmla="*/ 2 w 152"/>
                  <a:gd name="T13" fmla="*/ 0 h 31"/>
                  <a:gd name="T14" fmla="*/ 83 w 152"/>
                  <a:gd name="T15" fmla="*/ 15 h 31"/>
                  <a:gd name="T16" fmla="*/ 143 w 152"/>
                  <a:gd name="T17" fmla="*/ 26 h 31"/>
                  <a:gd name="T18" fmla="*/ 148 w 152"/>
                  <a:gd name="T19" fmla="*/ 29 h 31"/>
                  <a:gd name="T20" fmla="*/ 152 w 152"/>
                  <a:gd name="T21" fmla="*/ 31 h 31"/>
                  <a:gd name="T22" fmla="*/ 79 w 152"/>
                  <a:gd name="T23" fmla="*/ 19 h 31"/>
                  <a:gd name="T24" fmla="*/ 81 w 152"/>
                  <a:gd name="T25" fmla="*/ 17 h 31"/>
                  <a:gd name="T26" fmla="*/ 83 w 152"/>
                  <a:gd name="T27" fmla="*/ 15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2" h="31">
                    <a:moveTo>
                      <a:pt x="2" y="0"/>
                    </a:moveTo>
                    <a:lnTo>
                      <a:pt x="62" y="12"/>
                    </a:lnTo>
                    <a:lnTo>
                      <a:pt x="64" y="14"/>
                    </a:lnTo>
                    <a:lnTo>
                      <a:pt x="67" y="15"/>
                    </a:lnTo>
                    <a:lnTo>
                      <a:pt x="0" y="4"/>
                    </a:lnTo>
                    <a:lnTo>
                      <a:pt x="0" y="2"/>
                    </a:lnTo>
                    <a:lnTo>
                      <a:pt x="2" y="0"/>
                    </a:lnTo>
                    <a:close/>
                    <a:moveTo>
                      <a:pt x="83" y="15"/>
                    </a:moveTo>
                    <a:lnTo>
                      <a:pt x="143" y="26"/>
                    </a:lnTo>
                    <a:lnTo>
                      <a:pt x="148" y="29"/>
                    </a:lnTo>
                    <a:lnTo>
                      <a:pt x="152" y="31"/>
                    </a:lnTo>
                    <a:lnTo>
                      <a:pt x="79" y="19"/>
                    </a:lnTo>
                    <a:lnTo>
                      <a:pt x="81" y="17"/>
                    </a:lnTo>
                    <a:lnTo>
                      <a:pt x="83" y="15"/>
                    </a:lnTo>
                    <a:close/>
                  </a:path>
                </a:pathLst>
              </a:custGeom>
              <a:solidFill>
                <a:srgbClr val="A2A2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4" name="Freeform 102">
                <a:extLst>
                  <a:ext uri="{FF2B5EF4-FFF2-40B4-BE49-F238E27FC236}">
                    <a16:creationId xmlns:a16="http://schemas.microsoft.com/office/drawing/2014/main" id="{0A256F63-9ABD-4CC0-9B31-470A913DEBC1}"/>
                  </a:ext>
                </a:extLst>
              </p:cNvPr>
              <p:cNvSpPr>
                <a:spLocks noEditPoints="1"/>
              </p:cNvSpPr>
              <p:nvPr/>
            </p:nvSpPr>
            <p:spPr bwMode="auto">
              <a:xfrm>
                <a:off x="4626" y="2196"/>
                <a:ext cx="157" cy="30"/>
              </a:xfrm>
              <a:custGeom>
                <a:avLst/>
                <a:gdLst>
                  <a:gd name="T0" fmla="*/ 2 w 157"/>
                  <a:gd name="T1" fmla="*/ 0 h 30"/>
                  <a:gd name="T2" fmla="*/ 66 w 157"/>
                  <a:gd name="T3" fmla="*/ 12 h 30"/>
                  <a:gd name="T4" fmla="*/ 69 w 157"/>
                  <a:gd name="T5" fmla="*/ 15 h 30"/>
                  <a:gd name="T6" fmla="*/ 73 w 157"/>
                  <a:gd name="T7" fmla="*/ 17 h 30"/>
                  <a:gd name="T8" fmla="*/ 0 w 157"/>
                  <a:gd name="T9" fmla="*/ 3 h 30"/>
                  <a:gd name="T10" fmla="*/ 2 w 157"/>
                  <a:gd name="T11" fmla="*/ 2 h 30"/>
                  <a:gd name="T12" fmla="*/ 2 w 157"/>
                  <a:gd name="T13" fmla="*/ 0 h 30"/>
                  <a:gd name="T14" fmla="*/ 83 w 157"/>
                  <a:gd name="T15" fmla="*/ 15 h 30"/>
                  <a:gd name="T16" fmla="*/ 150 w 157"/>
                  <a:gd name="T17" fmla="*/ 27 h 30"/>
                  <a:gd name="T18" fmla="*/ 154 w 157"/>
                  <a:gd name="T19" fmla="*/ 29 h 30"/>
                  <a:gd name="T20" fmla="*/ 157 w 157"/>
                  <a:gd name="T21" fmla="*/ 30 h 30"/>
                  <a:gd name="T22" fmla="*/ 78 w 157"/>
                  <a:gd name="T23" fmla="*/ 17 h 30"/>
                  <a:gd name="T24" fmla="*/ 81 w 157"/>
                  <a:gd name="T25" fmla="*/ 17 h 30"/>
                  <a:gd name="T26" fmla="*/ 83 w 157"/>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7" h="30">
                    <a:moveTo>
                      <a:pt x="2" y="0"/>
                    </a:moveTo>
                    <a:lnTo>
                      <a:pt x="66" y="12"/>
                    </a:lnTo>
                    <a:lnTo>
                      <a:pt x="69" y="15"/>
                    </a:lnTo>
                    <a:lnTo>
                      <a:pt x="73" y="17"/>
                    </a:lnTo>
                    <a:lnTo>
                      <a:pt x="0" y="3"/>
                    </a:lnTo>
                    <a:lnTo>
                      <a:pt x="2" y="2"/>
                    </a:lnTo>
                    <a:lnTo>
                      <a:pt x="2" y="0"/>
                    </a:lnTo>
                    <a:close/>
                    <a:moveTo>
                      <a:pt x="83" y="15"/>
                    </a:moveTo>
                    <a:lnTo>
                      <a:pt x="150" y="27"/>
                    </a:lnTo>
                    <a:lnTo>
                      <a:pt x="154" y="29"/>
                    </a:lnTo>
                    <a:lnTo>
                      <a:pt x="157" y="30"/>
                    </a:lnTo>
                    <a:lnTo>
                      <a:pt x="78" y="17"/>
                    </a:lnTo>
                    <a:lnTo>
                      <a:pt x="81" y="17"/>
                    </a:lnTo>
                    <a:lnTo>
                      <a:pt x="83" y="15"/>
                    </a:lnTo>
                    <a:close/>
                  </a:path>
                </a:pathLst>
              </a:custGeom>
              <a:solidFill>
                <a:srgbClr val="A5A4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5" name="Freeform 103">
                <a:extLst>
                  <a:ext uri="{FF2B5EF4-FFF2-40B4-BE49-F238E27FC236}">
                    <a16:creationId xmlns:a16="http://schemas.microsoft.com/office/drawing/2014/main" id="{ACC40397-5CAC-4948-A8BB-03E08698EF46}"/>
                  </a:ext>
                </a:extLst>
              </p:cNvPr>
              <p:cNvSpPr>
                <a:spLocks/>
              </p:cNvSpPr>
              <p:nvPr/>
            </p:nvSpPr>
            <p:spPr bwMode="auto">
              <a:xfrm>
                <a:off x="4626" y="2198"/>
                <a:ext cx="161" cy="32"/>
              </a:xfrm>
              <a:custGeom>
                <a:avLst/>
                <a:gdLst>
                  <a:gd name="T0" fmla="*/ 2 w 161"/>
                  <a:gd name="T1" fmla="*/ 0 h 32"/>
                  <a:gd name="T2" fmla="*/ 69 w 161"/>
                  <a:gd name="T3" fmla="*/ 11 h 32"/>
                  <a:gd name="T4" fmla="*/ 73 w 161"/>
                  <a:gd name="T5" fmla="*/ 15 h 32"/>
                  <a:gd name="T6" fmla="*/ 76 w 161"/>
                  <a:gd name="T7" fmla="*/ 15 h 32"/>
                  <a:gd name="T8" fmla="*/ 78 w 161"/>
                  <a:gd name="T9" fmla="*/ 15 h 32"/>
                  <a:gd name="T10" fmla="*/ 81 w 161"/>
                  <a:gd name="T11" fmla="*/ 15 h 32"/>
                  <a:gd name="T12" fmla="*/ 154 w 161"/>
                  <a:gd name="T13" fmla="*/ 27 h 32"/>
                  <a:gd name="T14" fmla="*/ 157 w 161"/>
                  <a:gd name="T15" fmla="*/ 28 h 32"/>
                  <a:gd name="T16" fmla="*/ 161 w 161"/>
                  <a:gd name="T17" fmla="*/ 32 h 32"/>
                  <a:gd name="T18" fmla="*/ 0 w 161"/>
                  <a:gd name="T19" fmla="*/ 3 h 32"/>
                  <a:gd name="T20" fmla="*/ 0 w 161"/>
                  <a:gd name="T21" fmla="*/ 1 h 32"/>
                  <a:gd name="T22" fmla="*/ 2 w 161"/>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1" h="32">
                    <a:moveTo>
                      <a:pt x="2" y="0"/>
                    </a:moveTo>
                    <a:lnTo>
                      <a:pt x="69" y="11"/>
                    </a:lnTo>
                    <a:lnTo>
                      <a:pt x="73" y="15"/>
                    </a:lnTo>
                    <a:lnTo>
                      <a:pt x="76" y="15"/>
                    </a:lnTo>
                    <a:lnTo>
                      <a:pt x="78" y="15"/>
                    </a:lnTo>
                    <a:lnTo>
                      <a:pt x="81" y="15"/>
                    </a:lnTo>
                    <a:lnTo>
                      <a:pt x="154" y="27"/>
                    </a:lnTo>
                    <a:lnTo>
                      <a:pt x="157" y="28"/>
                    </a:lnTo>
                    <a:lnTo>
                      <a:pt x="161" y="32"/>
                    </a:lnTo>
                    <a:lnTo>
                      <a:pt x="0" y="3"/>
                    </a:lnTo>
                    <a:lnTo>
                      <a:pt x="0" y="1"/>
                    </a:lnTo>
                    <a:lnTo>
                      <a:pt x="2" y="0"/>
                    </a:lnTo>
                    <a:close/>
                  </a:path>
                </a:pathLst>
              </a:custGeom>
              <a:solidFill>
                <a:srgbClr val="A7A6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6" name="Freeform 104">
                <a:extLst>
                  <a:ext uri="{FF2B5EF4-FFF2-40B4-BE49-F238E27FC236}">
                    <a16:creationId xmlns:a16="http://schemas.microsoft.com/office/drawing/2014/main" id="{94387F58-0E60-427D-883A-6DB4D8E31F1A}"/>
                  </a:ext>
                </a:extLst>
              </p:cNvPr>
              <p:cNvSpPr>
                <a:spLocks/>
              </p:cNvSpPr>
              <p:nvPr/>
            </p:nvSpPr>
            <p:spPr bwMode="auto">
              <a:xfrm>
                <a:off x="4625" y="2199"/>
                <a:ext cx="165" cy="32"/>
              </a:xfrm>
              <a:custGeom>
                <a:avLst/>
                <a:gdLst>
                  <a:gd name="T0" fmla="*/ 1 w 165"/>
                  <a:gd name="T1" fmla="*/ 0 h 32"/>
                  <a:gd name="T2" fmla="*/ 74 w 165"/>
                  <a:gd name="T3" fmla="*/ 14 h 32"/>
                  <a:gd name="T4" fmla="*/ 77 w 165"/>
                  <a:gd name="T5" fmla="*/ 14 h 32"/>
                  <a:gd name="T6" fmla="*/ 79 w 165"/>
                  <a:gd name="T7" fmla="*/ 14 h 32"/>
                  <a:gd name="T8" fmla="*/ 158 w 165"/>
                  <a:gd name="T9" fmla="*/ 27 h 32"/>
                  <a:gd name="T10" fmla="*/ 162 w 165"/>
                  <a:gd name="T11" fmla="*/ 31 h 32"/>
                  <a:gd name="T12" fmla="*/ 165 w 165"/>
                  <a:gd name="T13" fmla="*/ 32 h 32"/>
                  <a:gd name="T14" fmla="*/ 0 w 165"/>
                  <a:gd name="T15" fmla="*/ 4 h 32"/>
                  <a:gd name="T16" fmla="*/ 1 w 165"/>
                  <a:gd name="T17" fmla="*/ 2 h 32"/>
                  <a:gd name="T18" fmla="*/ 1 w 165"/>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5" h="32">
                    <a:moveTo>
                      <a:pt x="1" y="0"/>
                    </a:moveTo>
                    <a:lnTo>
                      <a:pt x="74" y="14"/>
                    </a:lnTo>
                    <a:lnTo>
                      <a:pt x="77" y="14"/>
                    </a:lnTo>
                    <a:lnTo>
                      <a:pt x="79" y="14"/>
                    </a:lnTo>
                    <a:lnTo>
                      <a:pt x="158" y="27"/>
                    </a:lnTo>
                    <a:lnTo>
                      <a:pt x="162" y="31"/>
                    </a:lnTo>
                    <a:lnTo>
                      <a:pt x="165" y="32"/>
                    </a:lnTo>
                    <a:lnTo>
                      <a:pt x="0" y="4"/>
                    </a:lnTo>
                    <a:lnTo>
                      <a:pt x="1" y="2"/>
                    </a:lnTo>
                    <a:lnTo>
                      <a:pt x="1" y="0"/>
                    </a:lnTo>
                    <a:close/>
                  </a:path>
                </a:pathLst>
              </a:custGeom>
              <a:solidFill>
                <a:srgbClr val="ABAA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7" name="Freeform 105">
                <a:extLst>
                  <a:ext uri="{FF2B5EF4-FFF2-40B4-BE49-F238E27FC236}">
                    <a16:creationId xmlns:a16="http://schemas.microsoft.com/office/drawing/2014/main" id="{FD1A0956-D894-4455-A925-C194135A765E}"/>
                  </a:ext>
                </a:extLst>
              </p:cNvPr>
              <p:cNvSpPr>
                <a:spLocks/>
              </p:cNvSpPr>
              <p:nvPr/>
            </p:nvSpPr>
            <p:spPr bwMode="auto">
              <a:xfrm>
                <a:off x="4625" y="2201"/>
                <a:ext cx="168" cy="34"/>
              </a:xfrm>
              <a:custGeom>
                <a:avLst/>
                <a:gdLst>
                  <a:gd name="T0" fmla="*/ 1 w 168"/>
                  <a:gd name="T1" fmla="*/ 0 h 34"/>
                  <a:gd name="T2" fmla="*/ 162 w 168"/>
                  <a:gd name="T3" fmla="*/ 29 h 34"/>
                  <a:gd name="T4" fmla="*/ 165 w 168"/>
                  <a:gd name="T5" fmla="*/ 30 h 34"/>
                  <a:gd name="T6" fmla="*/ 168 w 168"/>
                  <a:gd name="T7" fmla="*/ 34 h 34"/>
                  <a:gd name="T8" fmla="*/ 0 w 168"/>
                  <a:gd name="T9" fmla="*/ 3 h 34"/>
                  <a:gd name="T10" fmla="*/ 0 w 168"/>
                  <a:gd name="T11" fmla="*/ 2 h 34"/>
                  <a:gd name="T12" fmla="*/ 1 w 168"/>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 h="34">
                    <a:moveTo>
                      <a:pt x="1" y="0"/>
                    </a:moveTo>
                    <a:lnTo>
                      <a:pt x="162" y="29"/>
                    </a:lnTo>
                    <a:lnTo>
                      <a:pt x="165" y="30"/>
                    </a:lnTo>
                    <a:lnTo>
                      <a:pt x="168" y="34"/>
                    </a:lnTo>
                    <a:lnTo>
                      <a:pt x="0" y="3"/>
                    </a:lnTo>
                    <a:lnTo>
                      <a:pt x="0" y="2"/>
                    </a:lnTo>
                    <a:lnTo>
                      <a:pt x="1" y="0"/>
                    </a:lnTo>
                    <a:close/>
                  </a:path>
                </a:pathLst>
              </a:custGeom>
              <a:solidFill>
                <a:srgbClr val="ADAC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8" name="Freeform 106">
                <a:extLst>
                  <a:ext uri="{FF2B5EF4-FFF2-40B4-BE49-F238E27FC236}">
                    <a16:creationId xmlns:a16="http://schemas.microsoft.com/office/drawing/2014/main" id="{A72D4C40-7037-4F72-86FD-F7DCE3E65B5B}"/>
                  </a:ext>
                </a:extLst>
              </p:cNvPr>
              <p:cNvSpPr>
                <a:spLocks/>
              </p:cNvSpPr>
              <p:nvPr/>
            </p:nvSpPr>
            <p:spPr bwMode="auto">
              <a:xfrm>
                <a:off x="4625" y="2203"/>
                <a:ext cx="172" cy="34"/>
              </a:xfrm>
              <a:custGeom>
                <a:avLst/>
                <a:gdLst>
                  <a:gd name="T0" fmla="*/ 0 w 172"/>
                  <a:gd name="T1" fmla="*/ 0 h 34"/>
                  <a:gd name="T2" fmla="*/ 165 w 172"/>
                  <a:gd name="T3" fmla="*/ 28 h 34"/>
                  <a:gd name="T4" fmla="*/ 168 w 172"/>
                  <a:gd name="T5" fmla="*/ 32 h 34"/>
                  <a:gd name="T6" fmla="*/ 172 w 172"/>
                  <a:gd name="T7" fmla="*/ 34 h 34"/>
                  <a:gd name="T8" fmla="*/ 0 w 172"/>
                  <a:gd name="T9" fmla="*/ 3 h 34"/>
                  <a:gd name="T10" fmla="*/ 0 w 172"/>
                  <a:gd name="T11" fmla="*/ 1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65" y="28"/>
                    </a:lnTo>
                    <a:lnTo>
                      <a:pt x="168" y="32"/>
                    </a:lnTo>
                    <a:lnTo>
                      <a:pt x="172" y="34"/>
                    </a:lnTo>
                    <a:lnTo>
                      <a:pt x="0" y="3"/>
                    </a:lnTo>
                    <a:lnTo>
                      <a:pt x="0" y="1"/>
                    </a:lnTo>
                    <a:lnTo>
                      <a:pt x="0" y="0"/>
                    </a:lnTo>
                    <a:close/>
                  </a:path>
                </a:pathLst>
              </a:custGeom>
              <a:solidFill>
                <a:srgbClr val="B0AF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39" name="Freeform 107">
                <a:extLst>
                  <a:ext uri="{FF2B5EF4-FFF2-40B4-BE49-F238E27FC236}">
                    <a16:creationId xmlns:a16="http://schemas.microsoft.com/office/drawing/2014/main" id="{9CCA740F-03FE-4CFB-9D79-776A4A55B598}"/>
                  </a:ext>
                </a:extLst>
              </p:cNvPr>
              <p:cNvSpPr>
                <a:spLocks/>
              </p:cNvSpPr>
              <p:nvPr/>
            </p:nvSpPr>
            <p:spPr bwMode="auto">
              <a:xfrm>
                <a:off x="4623" y="2204"/>
                <a:ext cx="175" cy="34"/>
              </a:xfrm>
              <a:custGeom>
                <a:avLst/>
                <a:gdLst>
                  <a:gd name="T0" fmla="*/ 2 w 175"/>
                  <a:gd name="T1" fmla="*/ 0 h 34"/>
                  <a:gd name="T2" fmla="*/ 170 w 175"/>
                  <a:gd name="T3" fmla="*/ 31 h 34"/>
                  <a:gd name="T4" fmla="*/ 174 w 175"/>
                  <a:gd name="T5" fmla="*/ 33 h 34"/>
                  <a:gd name="T6" fmla="*/ 175 w 175"/>
                  <a:gd name="T7" fmla="*/ 34 h 34"/>
                  <a:gd name="T8" fmla="*/ 0 w 175"/>
                  <a:gd name="T9" fmla="*/ 4 h 34"/>
                  <a:gd name="T10" fmla="*/ 2 w 175"/>
                  <a:gd name="T11" fmla="*/ 2 h 34"/>
                  <a:gd name="T12" fmla="*/ 2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2" y="0"/>
                    </a:moveTo>
                    <a:lnTo>
                      <a:pt x="170" y="31"/>
                    </a:lnTo>
                    <a:lnTo>
                      <a:pt x="174" y="33"/>
                    </a:lnTo>
                    <a:lnTo>
                      <a:pt x="175" y="34"/>
                    </a:lnTo>
                    <a:lnTo>
                      <a:pt x="0" y="4"/>
                    </a:lnTo>
                    <a:lnTo>
                      <a:pt x="2" y="2"/>
                    </a:lnTo>
                    <a:lnTo>
                      <a:pt x="2" y="0"/>
                    </a:lnTo>
                    <a:close/>
                  </a:path>
                </a:pathLst>
              </a:custGeom>
              <a:solidFill>
                <a:srgbClr val="B6B6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0" name="Freeform 108">
                <a:extLst>
                  <a:ext uri="{FF2B5EF4-FFF2-40B4-BE49-F238E27FC236}">
                    <a16:creationId xmlns:a16="http://schemas.microsoft.com/office/drawing/2014/main" id="{1C4D674A-9F81-4C08-B94A-56B406293463}"/>
                  </a:ext>
                </a:extLst>
              </p:cNvPr>
              <p:cNvSpPr>
                <a:spLocks/>
              </p:cNvSpPr>
              <p:nvPr/>
            </p:nvSpPr>
            <p:spPr bwMode="auto">
              <a:xfrm>
                <a:off x="4623" y="2206"/>
                <a:ext cx="179" cy="36"/>
              </a:xfrm>
              <a:custGeom>
                <a:avLst/>
                <a:gdLst>
                  <a:gd name="T0" fmla="*/ 2 w 179"/>
                  <a:gd name="T1" fmla="*/ 0 h 36"/>
                  <a:gd name="T2" fmla="*/ 174 w 179"/>
                  <a:gd name="T3" fmla="*/ 31 h 36"/>
                  <a:gd name="T4" fmla="*/ 175 w 179"/>
                  <a:gd name="T5" fmla="*/ 32 h 36"/>
                  <a:gd name="T6" fmla="*/ 179 w 179"/>
                  <a:gd name="T7" fmla="*/ 36 h 36"/>
                  <a:gd name="T8" fmla="*/ 0 w 179"/>
                  <a:gd name="T9" fmla="*/ 3 h 36"/>
                  <a:gd name="T10" fmla="*/ 0 w 179"/>
                  <a:gd name="T11" fmla="*/ 2 h 36"/>
                  <a:gd name="T12" fmla="*/ 2 w 179"/>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6">
                    <a:moveTo>
                      <a:pt x="2" y="0"/>
                    </a:moveTo>
                    <a:lnTo>
                      <a:pt x="174" y="31"/>
                    </a:lnTo>
                    <a:lnTo>
                      <a:pt x="175" y="32"/>
                    </a:lnTo>
                    <a:lnTo>
                      <a:pt x="179" y="36"/>
                    </a:lnTo>
                    <a:lnTo>
                      <a:pt x="0" y="3"/>
                    </a:lnTo>
                    <a:lnTo>
                      <a:pt x="0" y="2"/>
                    </a:lnTo>
                    <a:lnTo>
                      <a:pt x="2" y="0"/>
                    </a:lnTo>
                    <a:close/>
                  </a:path>
                </a:pathLst>
              </a:custGeom>
              <a:solidFill>
                <a:srgbClr val="B9B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1" name="Freeform 109">
                <a:extLst>
                  <a:ext uri="{FF2B5EF4-FFF2-40B4-BE49-F238E27FC236}">
                    <a16:creationId xmlns:a16="http://schemas.microsoft.com/office/drawing/2014/main" id="{6015AD53-F002-4022-8E24-9C837C74D7DE}"/>
                  </a:ext>
                </a:extLst>
              </p:cNvPr>
              <p:cNvSpPr>
                <a:spLocks/>
              </p:cNvSpPr>
              <p:nvPr/>
            </p:nvSpPr>
            <p:spPr bwMode="auto">
              <a:xfrm>
                <a:off x="4621" y="2208"/>
                <a:ext cx="184" cy="35"/>
              </a:xfrm>
              <a:custGeom>
                <a:avLst/>
                <a:gdLst>
                  <a:gd name="T0" fmla="*/ 2 w 184"/>
                  <a:gd name="T1" fmla="*/ 0 h 35"/>
                  <a:gd name="T2" fmla="*/ 177 w 184"/>
                  <a:gd name="T3" fmla="*/ 30 h 35"/>
                  <a:gd name="T4" fmla="*/ 181 w 184"/>
                  <a:gd name="T5" fmla="*/ 34 h 35"/>
                  <a:gd name="T6" fmla="*/ 184 w 184"/>
                  <a:gd name="T7" fmla="*/ 35 h 35"/>
                  <a:gd name="T8" fmla="*/ 0 w 184"/>
                  <a:gd name="T9" fmla="*/ 3 h 35"/>
                  <a:gd name="T10" fmla="*/ 2 w 184"/>
                  <a:gd name="T11" fmla="*/ 1 h 35"/>
                  <a:gd name="T12" fmla="*/ 2 w 184"/>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5">
                    <a:moveTo>
                      <a:pt x="2" y="0"/>
                    </a:moveTo>
                    <a:lnTo>
                      <a:pt x="177" y="30"/>
                    </a:lnTo>
                    <a:lnTo>
                      <a:pt x="181" y="34"/>
                    </a:lnTo>
                    <a:lnTo>
                      <a:pt x="184" y="35"/>
                    </a:lnTo>
                    <a:lnTo>
                      <a:pt x="0" y="3"/>
                    </a:lnTo>
                    <a:lnTo>
                      <a:pt x="2" y="1"/>
                    </a:lnTo>
                    <a:lnTo>
                      <a:pt x="2" y="0"/>
                    </a:lnTo>
                    <a:close/>
                  </a:path>
                </a:pathLst>
              </a:custGeom>
              <a:solidFill>
                <a:srgbClr val="BCBC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2" name="Freeform 110">
                <a:extLst>
                  <a:ext uri="{FF2B5EF4-FFF2-40B4-BE49-F238E27FC236}">
                    <a16:creationId xmlns:a16="http://schemas.microsoft.com/office/drawing/2014/main" id="{F2918A51-C5AE-4FBD-8844-37D041F08C82}"/>
                  </a:ext>
                </a:extLst>
              </p:cNvPr>
              <p:cNvSpPr>
                <a:spLocks/>
              </p:cNvSpPr>
              <p:nvPr/>
            </p:nvSpPr>
            <p:spPr bwMode="auto">
              <a:xfrm>
                <a:off x="4621" y="2209"/>
                <a:ext cx="188" cy="36"/>
              </a:xfrm>
              <a:custGeom>
                <a:avLst/>
                <a:gdLst>
                  <a:gd name="T0" fmla="*/ 2 w 188"/>
                  <a:gd name="T1" fmla="*/ 0 h 36"/>
                  <a:gd name="T2" fmla="*/ 181 w 188"/>
                  <a:gd name="T3" fmla="*/ 33 h 36"/>
                  <a:gd name="T4" fmla="*/ 184 w 188"/>
                  <a:gd name="T5" fmla="*/ 34 h 36"/>
                  <a:gd name="T6" fmla="*/ 188 w 188"/>
                  <a:gd name="T7" fmla="*/ 36 h 36"/>
                  <a:gd name="T8" fmla="*/ 0 w 188"/>
                  <a:gd name="T9" fmla="*/ 4 h 36"/>
                  <a:gd name="T10" fmla="*/ 0 w 188"/>
                  <a:gd name="T11" fmla="*/ 2 h 36"/>
                  <a:gd name="T12" fmla="*/ 2 w 188"/>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8" h="36">
                    <a:moveTo>
                      <a:pt x="2" y="0"/>
                    </a:moveTo>
                    <a:lnTo>
                      <a:pt x="181" y="33"/>
                    </a:lnTo>
                    <a:lnTo>
                      <a:pt x="184" y="34"/>
                    </a:lnTo>
                    <a:lnTo>
                      <a:pt x="188" y="36"/>
                    </a:lnTo>
                    <a:lnTo>
                      <a:pt x="0" y="4"/>
                    </a:lnTo>
                    <a:lnTo>
                      <a:pt x="0" y="2"/>
                    </a:lnTo>
                    <a:lnTo>
                      <a:pt x="2" y="0"/>
                    </a:lnTo>
                    <a:close/>
                  </a:path>
                </a:pathLst>
              </a:custGeom>
              <a:solidFill>
                <a:srgbClr val="C1C1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3" name="Freeform 111">
                <a:extLst>
                  <a:ext uri="{FF2B5EF4-FFF2-40B4-BE49-F238E27FC236}">
                    <a16:creationId xmlns:a16="http://schemas.microsoft.com/office/drawing/2014/main" id="{96FE273F-BA1F-4A21-9DD1-791C7113F90B}"/>
                  </a:ext>
                </a:extLst>
              </p:cNvPr>
              <p:cNvSpPr>
                <a:spLocks/>
              </p:cNvSpPr>
              <p:nvPr/>
            </p:nvSpPr>
            <p:spPr bwMode="auto">
              <a:xfrm>
                <a:off x="4619" y="2211"/>
                <a:ext cx="191" cy="36"/>
              </a:xfrm>
              <a:custGeom>
                <a:avLst/>
                <a:gdLst>
                  <a:gd name="T0" fmla="*/ 2 w 191"/>
                  <a:gd name="T1" fmla="*/ 0 h 36"/>
                  <a:gd name="T2" fmla="*/ 186 w 191"/>
                  <a:gd name="T3" fmla="*/ 32 h 36"/>
                  <a:gd name="T4" fmla="*/ 190 w 191"/>
                  <a:gd name="T5" fmla="*/ 34 h 36"/>
                  <a:gd name="T6" fmla="*/ 191 w 191"/>
                  <a:gd name="T7" fmla="*/ 36 h 36"/>
                  <a:gd name="T8" fmla="*/ 0 w 191"/>
                  <a:gd name="T9" fmla="*/ 4 h 36"/>
                  <a:gd name="T10" fmla="*/ 2 w 191"/>
                  <a:gd name="T11" fmla="*/ 2 h 36"/>
                  <a:gd name="T12" fmla="*/ 2 w 19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6">
                    <a:moveTo>
                      <a:pt x="2" y="0"/>
                    </a:moveTo>
                    <a:lnTo>
                      <a:pt x="186" y="32"/>
                    </a:lnTo>
                    <a:lnTo>
                      <a:pt x="190" y="34"/>
                    </a:lnTo>
                    <a:lnTo>
                      <a:pt x="191" y="36"/>
                    </a:lnTo>
                    <a:lnTo>
                      <a:pt x="0" y="4"/>
                    </a:lnTo>
                    <a:lnTo>
                      <a:pt x="2" y="2"/>
                    </a:lnTo>
                    <a:lnTo>
                      <a:pt x="2" y="0"/>
                    </a:lnTo>
                    <a:close/>
                  </a:path>
                </a:pathLst>
              </a:custGeom>
              <a:solidFill>
                <a:srgbClr val="C4C4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4" name="Freeform 112">
                <a:extLst>
                  <a:ext uri="{FF2B5EF4-FFF2-40B4-BE49-F238E27FC236}">
                    <a16:creationId xmlns:a16="http://schemas.microsoft.com/office/drawing/2014/main" id="{A61DB7C4-D0A4-4F33-BC2F-92BD563CA2D1}"/>
                  </a:ext>
                </a:extLst>
              </p:cNvPr>
              <p:cNvSpPr>
                <a:spLocks/>
              </p:cNvSpPr>
              <p:nvPr/>
            </p:nvSpPr>
            <p:spPr bwMode="auto">
              <a:xfrm>
                <a:off x="4619" y="2213"/>
                <a:ext cx="195" cy="37"/>
              </a:xfrm>
              <a:custGeom>
                <a:avLst/>
                <a:gdLst>
                  <a:gd name="T0" fmla="*/ 2 w 195"/>
                  <a:gd name="T1" fmla="*/ 0 h 37"/>
                  <a:gd name="T2" fmla="*/ 190 w 195"/>
                  <a:gd name="T3" fmla="*/ 32 h 37"/>
                  <a:gd name="T4" fmla="*/ 191 w 195"/>
                  <a:gd name="T5" fmla="*/ 34 h 37"/>
                  <a:gd name="T6" fmla="*/ 195 w 195"/>
                  <a:gd name="T7" fmla="*/ 37 h 37"/>
                  <a:gd name="T8" fmla="*/ 0 w 195"/>
                  <a:gd name="T9" fmla="*/ 3 h 37"/>
                  <a:gd name="T10" fmla="*/ 0 w 195"/>
                  <a:gd name="T11" fmla="*/ 2 h 37"/>
                  <a:gd name="T12" fmla="*/ 2 w 195"/>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5" h="37">
                    <a:moveTo>
                      <a:pt x="2" y="0"/>
                    </a:moveTo>
                    <a:lnTo>
                      <a:pt x="190" y="32"/>
                    </a:lnTo>
                    <a:lnTo>
                      <a:pt x="191" y="34"/>
                    </a:lnTo>
                    <a:lnTo>
                      <a:pt x="195" y="37"/>
                    </a:lnTo>
                    <a:lnTo>
                      <a:pt x="0" y="3"/>
                    </a:lnTo>
                    <a:lnTo>
                      <a:pt x="0" y="2"/>
                    </a:lnTo>
                    <a:lnTo>
                      <a:pt x="2" y="0"/>
                    </a:lnTo>
                    <a:close/>
                  </a:path>
                </a:pathLst>
              </a:custGeom>
              <a:solidFill>
                <a:srgbClr val="C7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5" name="Freeform 113">
                <a:extLst>
                  <a:ext uri="{FF2B5EF4-FFF2-40B4-BE49-F238E27FC236}">
                    <a16:creationId xmlns:a16="http://schemas.microsoft.com/office/drawing/2014/main" id="{242CC8B8-55A2-482C-A483-B2C37519B34A}"/>
                  </a:ext>
                </a:extLst>
              </p:cNvPr>
              <p:cNvSpPr>
                <a:spLocks/>
              </p:cNvSpPr>
              <p:nvPr/>
            </p:nvSpPr>
            <p:spPr bwMode="auto">
              <a:xfrm>
                <a:off x="4619" y="2215"/>
                <a:ext cx="196" cy="37"/>
              </a:xfrm>
              <a:custGeom>
                <a:avLst/>
                <a:gdLst>
                  <a:gd name="T0" fmla="*/ 0 w 196"/>
                  <a:gd name="T1" fmla="*/ 0 h 37"/>
                  <a:gd name="T2" fmla="*/ 191 w 196"/>
                  <a:gd name="T3" fmla="*/ 32 h 37"/>
                  <a:gd name="T4" fmla="*/ 195 w 196"/>
                  <a:gd name="T5" fmla="*/ 35 h 37"/>
                  <a:gd name="T6" fmla="*/ 196 w 196"/>
                  <a:gd name="T7" fmla="*/ 37 h 37"/>
                  <a:gd name="T8" fmla="*/ 0 w 196"/>
                  <a:gd name="T9" fmla="*/ 3 h 37"/>
                  <a:gd name="T10" fmla="*/ 0 w 196"/>
                  <a:gd name="T11" fmla="*/ 1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1" y="32"/>
                    </a:lnTo>
                    <a:lnTo>
                      <a:pt x="195" y="35"/>
                    </a:lnTo>
                    <a:lnTo>
                      <a:pt x="196" y="37"/>
                    </a:lnTo>
                    <a:lnTo>
                      <a:pt x="0" y="3"/>
                    </a:lnTo>
                    <a:lnTo>
                      <a:pt x="0"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6" name="Freeform 114">
                <a:extLst>
                  <a:ext uri="{FF2B5EF4-FFF2-40B4-BE49-F238E27FC236}">
                    <a16:creationId xmlns:a16="http://schemas.microsoft.com/office/drawing/2014/main" id="{7AA7B451-A4E0-46E7-B0C1-CC4476AF9515}"/>
                  </a:ext>
                </a:extLst>
              </p:cNvPr>
              <p:cNvSpPr>
                <a:spLocks/>
              </p:cNvSpPr>
              <p:nvPr/>
            </p:nvSpPr>
            <p:spPr bwMode="auto">
              <a:xfrm>
                <a:off x="4618" y="2216"/>
                <a:ext cx="199" cy="37"/>
              </a:xfrm>
              <a:custGeom>
                <a:avLst/>
                <a:gdLst>
                  <a:gd name="T0" fmla="*/ 1 w 199"/>
                  <a:gd name="T1" fmla="*/ 0 h 37"/>
                  <a:gd name="T2" fmla="*/ 196 w 199"/>
                  <a:gd name="T3" fmla="*/ 34 h 37"/>
                  <a:gd name="T4" fmla="*/ 197 w 199"/>
                  <a:gd name="T5" fmla="*/ 36 h 37"/>
                  <a:gd name="T6" fmla="*/ 199 w 199"/>
                  <a:gd name="T7" fmla="*/ 37 h 37"/>
                  <a:gd name="T8" fmla="*/ 0 w 199"/>
                  <a:gd name="T9" fmla="*/ 2 h 37"/>
                  <a:gd name="T10" fmla="*/ 1 w 199"/>
                  <a:gd name="T11" fmla="*/ 2 h 37"/>
                  <a:gd name="T12" fmla="*/ 1 w 199"/>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9" h="37">
                    <a:moveTo>
                      <a:pt x="1" y="0"/>
                    </a:moveTo>
                    <a:lnTo>
                      <a:pt x="196" y="34"/>
                    </a:lnTo>
                    <a:lnTo>
                      <a:pt x="197" y="36"/>
                    </a:lnTo>
                    <a:lnTo>
                      <a:pt x="199" y="37"/>
                    </a:lnTo>
                    <a:lnTo>
                      <a:pt x="0" y="2"/>
                    </a:lnTo>
                    <a:lnTo>
                      <a:pt x="1" y="2"/>
                    </a:lnTo>
                    <a:lnTo>
                      <a:pt x="1"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7" name="Freeform 115">
                <a:extLst>
                  <a:ext uri="{FF2B5EF4-FFF2-40B4-BE49-F238E27FC236}">
                    <a16:creationId xmlns:a16="http://schemas.microsoft.com/office/drawing/2014/main" id="{E9C4913C-8D78-4124-95F2-8AE1C561F019}"/>
                  </a:ext>
                </a:extLst>
              </p:cNvPr>
              <p:cNvSpPr>
                <a:spLocks/>
              </p:cNvSpPr>
              <p:nvPr/>
            </p:nvSpPr>
            <p:spPr bwMode="auto">
              <a:xfrm>
                <a:off x="4618" y="2218"/>
                <a:ext cx="202" cy="39"/>
              </a:xfrm>
              <a:custGeom>
                <a:avLst/>
                <a:gdLst>
                  <a:gd name="T0" fmla="*/ 1 w 202"/>
                  <a:gd name="T1" fmla="*/ 0 h 39"/>
                  <a:gd name="T2" fmla="*/ 197 w 202"/>
                  <a:gd name="T3" fmla="*/ 34 h 39"/>
                  <a:gd name="T4" fmla="*/ 199 w 202"/>
                  <a:gd name="T5" fmla="*/ 35 h 39"/>
                  <a:gd name="T6" fmla="*/ 202 w 202"/>
                  <a:gd name="T7" fmla="*/ 39 h 39"/>
                  <a:gd name="T8" fmla="*/ 0 w 202"/>
                  <a:gd name="T9" fmla="*/ 2 h 39"/>
                  <a:gd name="T10" fmla="*/ 0 w 202"/>
                  <a:gd name="T11" fmla="*/ 0 h 39"/>
                  <a:gd name="T12" fmla="*/ 1 w 202"/>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2" h="39">
                    <a:moveTo>
                      <a:pt x="1" y="0"/>
                    </a:moveTo>
                    <a:lnTo>
                      <a:pt x="197" y="34"/>
                    </a:lnTo>
                    <a:lnTo>
                      <a:pt x="199" y="35"/>
                    </a:lnTo>
                    <a:lnTo>
                      <a:pt x="202" y="39"/>
                    </a:lnTo>
                    <a:lnTo>
                      <a:pt x="0" y="2"/>
                    </a:lnTo>
                    <a:lnTo>
                      <a:pt x="0" y="0"/>
                    </a:lnTo>
                    <a:lnTo>
                      <a:pt x="1"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8" name="Freeform 116">
                <a:extLst>
                  <a:ext uri="{FF2B5EF4-FFF2-40B4-BE49-F238E27FC236}">
                    <a16:creationId xmlns:a16="http://schemas.microsoft.com/office/drawing/2014/main" id="{AD98B5C6-95EF-45E4-A8E3-2373161E12B5}"/>
                  </a:ext>
                </a:extLst>
              </p:cNvPr>
              <p:cNvSpPr>
                <a:spLocks/>
              </p:cNvSpPr>
              <p:nvPr/>
            </p:nvSpPr>
            <p:spPr bwMode="auto">
              <a:xfrm>
                <a:off x="4616" y="2218"/>
                <a:ext cx="206" cy="40"/>
              </a:xfrm>
              <a:custGeom>
                <a:avLst/>
                <a:gdLst>
                  <a:gd name="T0" fmla="*/ 2 w 206"/>
                  <a:gd name="T1" fmla="*/ 0 h 40"/>
                  <a:gd name="T2" fmla="*/ 201 w 206"/>
                  <a:gd name="T3" fmla="*/ 35 h 40"/>
                  <a:gd name="T4" fmla="*/ 204 w 206"/>
                  <a:gd name="T5" fmla="*/ 39 h 40"/>
                  <a:gd name="T6" fmla="*/ 206 w 206"/>
                  <a:gd name="T7" fmla="*/ 40 h 40"/>
                  <a:gd name="T8" fmla="*/ 0 w 206"/>
                  <a:gd name="T9" fmla="*/ 3 h 40"/>
                  <a:gd name="T10" fmla="*/ 2 w 206"/>
                  <a:gd name="T11" fmla="*/ 2 h 40"/>
                  <a:gd name="T12" fmla="*/ 2 w 206"/>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40">
                    <a:moveTo>
                      <a:pt x="2" y="0"/>
                    </a:moveTo>
                    <a:lnTo>
                      <a:pt x="201" y="35"/>
                    </a:lnTo>
                    <a:lnTo>
                      <a:pt x="204" y="39"/>
                    </a:lnTo>
                    <a:lnTo>
                      <a:pt x="206" y="40"/>
                    </a:lnTo>
                    <a:lnTo>
                      <a:pt x="0" y="3"/>
                    </a:lnTo>
                    <a:lnTo>
                      <a:pt x="2" y="2"/>
                    </a:lnTo>
                    <a:lnTo>
                      <a:pt x="2"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49" name="Freeform 117">
                <a:extLst>
                  <a:ext uri="{FF2B5EF4-FFF2-40B4-BE49-F238E27FC236}">
                    <a16:creationId xmlns:a16="http://schemas.microsoft.com/office/drawing/2014/main" id="{DA26CA29-5394-47D7-AB85-08489AD37FC5}"/>
                  </a:ext>
                </a:extLst>
              </p:cNvPr>
              <p:cNvSpPr>
                <a:spLocks/>
              </p:cNvSpPr>
              <p:nvPr/>
            </p:nvSpPr>
            <p:spPr bwMode="auto">
              <a:xfrm>
                <a:off x="4616" y="2220"/>
                <a:ext cx="208" cy="40"/>
              </a:xfrm>
              <a:custGeom>
                <a:avLst/>
                <a:gdLst>
                  <a:gd name="T0" fmla="*/ 2 w 208"/>
                  <a:gd name="T1" fmla="*/ 0 h 40"/>
                  <a:gd name="T2" fmla="*/ 204 w 208"/>
                  <a:gd name="T3" fmla="*/ 37 h 40"/>
                  <a:gd name="T4" fmla="*/ 206 w 208"/>
                  <a:gd name="T5" fmla="*/ 38 h 40"/>
                  <a:gd name="T6" fmla="*/ 208 w 208"/>
                  <a:gd name="T7" fmla="*/ 40 h 40"/>
                  <a:gd name="T8" fmla="*/ 0 w 208"/>
                  <a:gd name="T9" fmla="*/ 3 h 40"/>
                  <a:gd name="T10" fmla="*/ 0 w 208"/>
                  <a:gd name="T11" fmla="*/ 1 h 40"/>
                  <a:gd name="T12" fmla="*/ 2 w 208"/>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8" h="40">
                    <a:moveTo>
                      <a:pt x="2" y="0"/>
                    </a:moveTo>
                    <a:lnTo>
                      <a:pt x="204" y="37"/>
                    </a:lnTo>
                    <a:lnTo>
                      <a:pt x="206" y="38"/>
                    </a:lnTo>
                    <a:lnTo>
                      <a:pt x="208" y="40"/>
                    </a:lnTo>
                    <a:lnTo>
                      <a:pt x="0" y="3"/>
                    </a:lnTo>
                    <a:lnTo>
                      <a:pt x="0" y="1"/>
                    </a:lnTo>
                    <a:lnTo>
                      <a:pt x="2"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0" name="Freeform 118">
                <a:extLst>
                  <a:ext uri="{FF2B5EF4-FFF2-40B4-BE49-F238E27FC236}">
                    <a16:creationId xmlns:a16="http://schemas.microsoft.com/office/drawing/2014/main" id="{9AB830DD-CC79-4D91-941A-5949C62CEF73}"/>
                  </a:ext>
                </a:extLst>
              </p:cNvPr>
              <p:cNvSpPr>
                <a:spLocks/>
              </p:cNvSpPr>
              <p:nvPr/>
            </p:nvSpPr>
            <p:spPr bwMode="auto">
              <a:xfrm>
                <a:off x="4616" y="2221"/>
                <a:ext cx="209" cy="41"/>
              </a:xfrm>
              <a:custGeom>
                <a:avLst/>
                <a:gdLst>
                  <a:gd name="T0" fmla="*/ 0 w 209"/>
                  <a:gd name="T1" fmla="*/ 0 h 41"/>
                  <a:gd name="T2" fmla="*/ 206 w 209"/>
                  <a:gd name="T3" fmla="*/ 37 h 41"/>
                  <a:gd name="T4" fmla="*/ 208 w 209"/>
                  <a:gd name="T5" fmla="*/ 39 h 41"/>
                  <a:gd name="T6" fmla="*/ 209 w 209"/>
                  <a:gd name="T7" fmla="*/ 41 h 41"/>
                  <a:gd name="T8" fmla="*/ 0 w 209"/>
                  <a:gd name="T9" fmla="*/ 4 h 41"/>
                  <a:gd name="T10" fmla="*/ 0 w 209"/>
                  <a:gd name="T11" fmla="*/ 2 h 41"/>
                  <a:gd name="T12" fmla="*/ 0 w 209"/>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41">
                    <a:moveTo>
                      <a:pt x="0" y="0"/>
                    </a:moveTo>
                    <a:lnTo>
                      <a:pt x="206" y="37"/>
                    </a:lnTo>
                    <a:lnTo>
                      <a:pt x="208" y="39"/>
                    </a:lnTo>
                    <a:lnTo>
                      <a:pt x="209" y="41"/>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1" name="Freeform 119">
                <a:extLst>
                  <a:ext uri="{FF2B5EF4-FFF2-40B4-BE49-F238E27FC236}">
                    <a16:creationId xmlns:a16="http://schemas.microsoft.com/office/drawing/2014/main" id="{A63FA80C-DC13-43D1-AAA4-EA05958E692F}"/>
                  </a:ext>
                </a:extLst>
              </p:cNvPr>
              <p:cNvSpPr>
                <a:spLocks/>
              </p:cNvSpPr>
              <p:nvPr/>
            </p:nvSpPr>
            <p:spPr bwMode="auto">
              <a:xfrm>
                <a:off x="4614" y="2223"/>
                <a:ext cx="215" cy="41"/>
              </a:xfrm>
              <a:custGeom>
                <a:avLst/>
                <a:gdLst>
                  <a:gd name="T0" fmla="*/ 2 w 215"/>
                  <a:gd name="T1" fmla="*/ 0 h 41"/>
                  <a:gd name="T2" fmla="*/ 210 w 215"/>
                  <a:gd name="T3" fmla="*/ 37 h 41"/>
                  <a:gd name="T4" fmla="*/ 211 w 215"/>
                  <a:gd name="T5" fmla="*/ 39 h 41"/>
                  <a:gd name="T6" fmla="*/ 213 w 215"/>
                  <a:gd name="T7" fmla="*/ 41 h 41"/>
                  <a:gd name="T8" fmla="*/ 213 w 215"/>
                  <a:gd name="T9" fmla="*/ 41 h 41"/>
                  <a:gd name="T10" fmla="*/ 215 w 215"/>
                  <a:gd name="T11" fmla="*/ 41 h 41"/>
                  <a:gd name="T12" fmla="*/ 0 w 215"/>
                  <a:gd name="T13" fmla="*/ 3 h 41"/>
                  <a:gd name="T14" fmla="*/ 2 w 215"/>
                  <a:gd name="T15" fmla="*/ 2 h 41"/>
                  <a:gd name="T16" fmla="*/ 2 w 21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1">
                    <a:moveTo>
                      <a:pt x="2" y="0"/>
                    </a:moveTo>
                    <a:lnTo>
                      <a:pt x="210" y="37"/>
                    </a:lnTo>
                    <a:lnTo>
                      <a:pt x="211" y="39"/>
                    </a:lnTo>
                    <a:lnTo>
                      <a:pt x="213" y="41"/>
                    </a:lnTo>
                    <a:lnTo>
                      <a:pt x="215" y="41"/>
                    </a:lnTo>
                    <a:lnTo>
                      <a:pt x="0" y="3"/>
                    </a:lnTo>
                    <a:lnTo>
                      <a:pt x="2" y="2"/>
                    </a:lnTo>
                    <a:lnTo>
                      <a:pt x="2"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2" name="Freeform 120">
                <a:extLst>
                  <a:ext uri="{FF2B5EF4-FFF2-40B4-BE49-F238E27FC236}">
                    <a16:creationId xmlns:a16="http://schemas.microsoft.com/office/drawing/2014/main" id="{D37335F9-53A1-4874-872C-1FF0F3E41421}"/>
                  </a:ext>
                </a:extLst>
              </p:cNvPr>
              <p:cNvSpPr>
                <a:spLocks/>
              </p:cNvSpPr>
              <p:nvPr/>
            </p:nvSpPr>
            <p:spPr bwMode="auto">
              <a:xfrm>
                <a:off x="4614" y="2225"/>
                <a:ext cx="215" cy="42"/>
              </a:xfrm>
              <a:custGeom>
                <a:avLst/>
                <a:gdLst>
                  <a:gd name="T0" fmla="*/ 2 w 215"/>
                  <a:gd name="T1" fmla="*/ 0 h 42"/>
                  <a:gd name="T2" fmla="*/ 211 w 215"/>
                  <a:gd name="T3" fmla="*/ 37 h 42"/>
                  <a:gd name="T4" fmla="*/ 213 w 215"/>
                  <a:gd name="T5" fmla="*/ 39 h 42"/>
                  <a:gd name="T6" fmla="*/ 213 w 215"/>
                  <a:gd name="T7" fmla="*/ 39 h 42"/>
                  <a:gd name="T8" fmla="*/ 215 w 215"/>
                  <a:gd name="T9" fmla="*/ 40 h 42"/>
                  <a:gd name="T10" fmla="*/ 215 w 215"/>
                  <a:gd name="T11" fmla="*/ 42 h 42"/>
                  <a:gd name="T12" fmla="*/ 0 w 215"/>
                  <a:gd name="T13" fmla="*/ 3 h 42"/>
                  <a:gd name="T14" fmla="*/ 0 w 215"/>
                  <a:gd name="T15" fmla="*/ 1 h 42"/>
                  <a:gd name="T16" fmla="*/ 2 w 21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2">
                    <a:moveTo>
                      <a:pt x="2" y="0"/>
                    </a:moveTo>
                    <a:lnTo>
                      <a:pt x="211" y="37"/>
                    </a:lnTo>
                    <a:lnTo>
                      <a:pt x="213" y="39"/>
                    </a:lnTo>
                    <a:lnTo>
                      <a:pt x="215" y="40"/>
                    </a:lnTo>
                    <a:lnTo>
                      <a:pt x="215" y="42"/>
                    </a:lnTo>
                    <a:lnTo>
                      <a:pt x="0" y="3"/>
                    </a:lnTo>
                    <a:lnTo>
                      <a:pt x="0" y="1"/>
                    </a:lnTo>
                    <a:lnTo>
                      <a:pt x="2" y="0"/>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3" name="Freeform 121">
                <a:extLst>
                  <a:ext uri="{FF2B5EF4-FFF2-40B4-BE49-F238E27FC236}">
                    <a16:creationId xmlns:a16="http://schemas.microsoft.com/office/drawing/2014/main" id="{D364B4A1-4AD7-40DB-9E21-75A7E9BE4848}"/>
                  </a:ext>
                </a:extLst>
              </p:cNvPr>
              <p:cNvSpPr>
                <a:spLocks/>
              </p:cNvSpPr>
              <p:nvPr/>
            </p:nvSpPr>
            <p:spPr bwMode="auto">
              <a:xfrm>
                <a:off x="4614" y="2226"/>
                <a:ext cx="216" cy="43"/>
              </a:xfrm>
              <a:custGeom>
                <a:avLst/>
                <a:gdLst>
                  <a:gd name="T0" fmla="*/ 0 w 216"/>
                  <a:gd name="T1" fmla="*/ 0 h 43"/>
                  <a:gd name="T2" fmla="*/ 215 w 216"/>
                  <a:gd name="T3" fmla="*/ 38 h 43"/>
                  <a:gd name="T4" fmla="*/ 215 w 216"/>
                  <a:gd name="T5" fmla="*/ 41 h 43"/>
                  <a:gd name="T6" fmla="*/ 216 w 216"/>
                  <a:gd name="T7" fmla="*/ 43 h 43"/>
                  <a:gd name="T8" fmla="*/ 0 w 216"/>
                  <a:gd name="T9" fmla="*/ 4 h 43"/>
                  <a:gd name="T10" fmla="*/ 0 w 216"/>
                  <a:gd name="T11" fmla="*/ 2 h 43"/>
                  <a:gd name="T12" fmla="*/ 0 w 21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3">
                    <a:moveTo>
                      <a:pt x="0" y="0"/>
                    </a:moveTo>
                    <a:lnTo>
                      <a:pt x="215" y="38"/>
                    </a:lnTo>
                    <a:lnTo>
                      <a:pt x="215" y="41"/>
                    </a:lnTo>
                    <a:lnTo>
                      <a:pt x="216" y="43"/>
                    </a:lnTo>
                    <a:lnTo>
                      <a:pt x="0" y="4"/>
                    </a:lnTo>
                    <a:lnTo>
                      <a:pt x="0" y="2"/>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4" name="Freeform 122">
                <a:extLst>
                  <a:ext uri="{FF2B5EF4-FFF2-40B4-BE49-F238E27FC236}">
                    <a16:creationId xmlns:a16="http://schemas.microsoft.com/office/drawing/2014/main" id="{55B98DE8-D4EE-4F94-A70D-EBB0B0078B71}"/>
                  </a:ext>
                </a:extLst>
              </p:cNvPr>
              <p:cNvSpPr>
                <a:spLocks/>
              </p:cNvSpPr>
              <p:nvPr/>
            </p:nvSpPr>
            <p:spPr bwMode="auto">
              <a:xfrm>
                <a:off x="4613" y="2228"/>
                <a:ext cx="219" cy="42"/>
              </a:xfrm>
              <a:custGeom>
                <a:avLst/>
                <a:gdLst>
                  <a:gd name="T0" fmla="*/ 1 w 219"/>
                  <a:gd name="T1" fmla="*/ 0 h 42"/>
                  <a:gd name="T2" fmla="*/ 216 w 219"/>
                  <a:gd name="T3" fmla="*/ 39 h 42"/>
                  <a:gd name="T4" fmla="*/ 217 w 219"/>
                  <a:gd name="T5" fmla="*/ 41 h 42"/>
                  <a:gd name="T6" fmla="*/ 219 w 219"/>
                  <a:gd name="T7" fmla="*/ 42 h 42"/>
                  <a:gd name="T8" fmla="*/ 0 w 219"/>
                  <a:gd name="T9" fmla="*/ 3 h 42"/>
                  <a:gd name="T10" fmla="*/ 1 w 219"/>
                  <a:gd name="T11" fmla="*/ 2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6" y="39"/>
                    </a:lnTo>
                    <a:lnTo>
                      <a:pt x="217" y="41"/>
                    </a:lnTo>
                    <a:lnTo>
                      <a:pt x="219" y="42"/>
                    </a:lnTo>
                    <a:lnTo>
                      <a:pt x="0" y="3"/>
                    </a:lnTo>
                    <a:lnTo>
                      <a:pt x="1" y="2"/>
                    </a:lnTo>
                    <a:lnTo>
                      <a:pt x="1"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5" name="Freeform 123">
                <a:extLst>
                  <a:ext uri="{FF2B5EF4-FFF2-40B4-BE49-F238E27FC236}">
                    <a16:creationId xmlns:a16="http://schemas.microsoft.com/office/drawing/2014/main" id="{E75511D0-A5E6-4235-A06B-FDE6166ECBB2}"/>
                  </a:ext>
                </a:extLst>
              </p:cNvPr>
              <p:cNvSpPr>
                <a:spLocks/>
              </p:cNvSpPr>
              <p:nvPr/>
            </p:nvSpPr>
            <p:spPr bwMode="auto">
              <a:xfrm>
                <a:off x="4613" y="2230"/>
                <a:ext cx="219" cy="42"/>
              </a:xfrm>
              <a:custGeom>
                <a:avLst/>
                <a:gdLst>
                  <a:gd name="T0" fmla="*/ 1 w 219"/>
                  <a:gd name="T1" fmla="*/ 0 h 42"/>
                  <a:gd name="T2" fmla="*/ 217 w 219"/>
                  <a:gd name="T3" fmla="*/ 39 h 42"/>
                  <a:gd name="T4" fmla="*/ 219 w 219"/>
                  <a:gd name="T5" fmla="*/ 40 h 42"/>
                  <a:gd name="T6" fmla="*/ 219 w 219"/>
                  <a:gd name="T7" fmla="*/ 42 h 42"/>
                  <a:gd name="T8" fmla="*/ 0 w 219"/>
                  <a:gd name="T9" fmla="*/ 3 h 42"/>
                  <a:gd name="T10" fmla="*/ 0 w 219"/>
                  <a:gd name="T11" fmla="*/ 1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7" y="39"/>
                    </a:lnTo>
                    <a:lnTo>
                      <a:pt x="219" y="40"/>
                    </a:lnTo>
                    <a:lnTo>
                      <a:pt x="219" y="42"/>
                    </a:lnTo>
                    <a:lnTo>
                      <a:pt x="0" y="3"/>
                    </a:lnTo>
                    <a:lnTo>
                      <a:pt x="0" y="1"/>
                    </a:lnTo>
                    <a:lnTo>
                      <a:pt x="1"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6" name="Freeform 124">
                <a:extLst>
                  <a:ext uri="{FF2B5EF4-FFF2-40B4-BE49-F238E27FC236}">
                    <a16:creationId xmlns:a16="http://schemas.microsoft.com/office/drawing/2014/main" id="{6F2069E8-3520-4618-9D98-1B9675A617BD}"/>
                  </a:ext>
                </a:extLst>
              </p:cNvPr>
              <p:cNvSpPr>
                <a:spLocks/>
              </p:cNvSpPr>
              <p:nvPr/>
            </p:nvSpPr>
            <p:spPr bwMode="auto">
              <a:xfrm>
                <a:off x="4613" y="2231"/>
                <a:ext cx="221" cy="43"/>
              </a:xfrm>
              <a:custGeom>
                <a:avLst/>
                <a:gdLst>
                  <a:gd name="T0" fmla="*/ 0 w 221"/>
                  <a:gd name="T1" fmla="*/ 0 h 43"/>
                  <a:gd name="T2" fmla="*/ 219 w 221"/>
                  <a:gd name="T3" fmla="*/ 39 h 43"/>
                  <a:gd name="T4" fmla="*/ 219 w 221"/>
                  <a:gd name="T5" fmla="*/ 41 h 43"/>
                  <a:gd name="T6" fmla="*/ 221 w 221"/>
                  <a:gd name="T7" fmla="*/ 43 h 43"/>
                  <a:gd name="T8" fmla="*/ 0 w 221"/>
                  <a:gd name="T9" fmla="*/ 4 h 43"/>
                  <a:gd name="T10" fmla="*/ 0 w 221"/>
                  <a:gd name="T11" fmla="*/ 2 h 43"/>
                  <a:gd name="T12" fmla="*/ 0 w 221"/>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3">
                    <a:moveTo>
                      <a:pt x="0" y="0"/>
                    </a:moveTo>
                    <a:lnTo>
                      <a:pt x="219" y="39"/>
                    </a:lnTo>
                    <a:lnTo>
                      <a:pt x="219" y="41"/>
                    </a:lnTo>
                    <a:lnTo>
                      <a:pt x="221" y="43"/>
                    </a:lnTo>
                    <a:lnTo>
                      <a:pt x="0" y="4"/>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7" name="Freeform 125">
                <a:extLst>
                  <a:ext uri="{FF2B5EF4-FFF2-40B4-BE49-F238E27FC236}">
                    <a16:creationId xmlns:a16="http://schemas.microsoft.com/office/drawing/2014/main" id="{946E31EC-ABE5-4D65-BEA3-D71FBCB94D40}"/>
                  </a:ext>
                </a:extLst>
              </p:cNvPr>
              <p:cNvSpPr>
                <a:spLocks/>
              </p:cNvSpPr>
              <p:nvPr/>
            </p:nvSpPr>
            <p:spPr bwMode="auto">
              <a:xfrm>
                <a:off x="4613" y="2233"/>
                <a:ext cx="221" cy="42"/>
              </a:xfrm>
              <a:custGeom>
                <a:avLst/>
                <a:gdLst>
                  <a:gd name="T0" fmla="*/ 0 w 221"/>
                  <a:gd name="T1" fmla="*/ 0 h 42"/>
                  <a:gd name="T2" fmla="*/ 219 w 221"/>
                  <a:gd name="T3" fmla="*/ 39 h 42"/>
                  <a:gd name="T4" fmla="*/ 221 w 221"/>
                  <a:gd name="T5" fmla="*/ 41 h 42"/>
                  <a:gd name="T6" fmla="*/ 221 w 221"/>
                  <a:gd name="T7" fmla="*/ 42 h 42"/>
                  <a:gd name="T8" fmla="*/ 0 w 221"/>
                  <a:gd name="T9" fmla="*/ 4 h 42"/>
                  <a:gd name="T10" fmla="*/ 0 w 221"/>
                  <a:gd name="T11" fmla="*/ 2 h 42"/>
                  <a:gd name="T12" fmla="*/ 0 w 221"/>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2">
                    <a:moveTo>
                      <a:pt x="0" y="0"/>
                    </a:moveTo>
                    <a:lnTo>
                      <a:pt x="219" y="39"/>
                    </a:lnTo>
                    <a:lnTo>
                      <a:pt x="221" y="41"/>
                    </a:lnTo>
                    <a:lnTo>
                      <a:pt x="221" y="42"/>
                    </a:lnTo>
                    <a:lnTo>
                      <a:pt x="0" y="4"/>
                    </a:lnTo>
                    <a:lnTo>
                      <a:pt x="0"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8" name="Freeform 126">
                <a:extLst>
                  <a:ext uri="{FF2B5EF4-FFF2-40B4-BE49-F238E27FC236}">
                    <a16:creationId xmlns:a16="http://schemas.microsoft.com/office/drawing/2014/main" id="{776A51EA-9E54-46E9-B316-112ECCF718AB}"/>
                  </a:ext>
                </a:extLst>
              </p:cNvPr>
              <p:cNvSpPr>
                <a:spLocks/>
              </p:cNvSpPr>
              <p:nvPr/>
            </p:nvSpPr>
            <p:spPr bwMode="auto">
              <a:xfrm>
                <a:off x="4611" y="2235"/>
                <a:ext cx="225" cy="42"/>
              </a:xfrm>
              <a:custGeom>
                <a:avLst/>
                <a:gdLst>
                  <a:gd name="T0" fmla="*/ 2 w 225"/>
                  <a:gd name="T1" fmla="*/ 0 h 42"/>
                  <a:gd name="T2" fmla="*/ 223 w 225"/>
                  <a:gd name="T3" fmla="*/ 39 h 42"/>
                  <a:gd name="T4" fmla="*/ 223 w 225"/>
                  <a:gd name="T5" fmla="*/ 40 h 42"/>
                  <a:gd name="T6" fmla="*/ 225 w 225"/>
                  <a:gd name="T7" fmla="*/ 42 h 42"/>
                  <a:gd name="T8" fmla="*/ 0 w 225"/>
                  <a:gd name="T9" fmla="*/ 3 h 42"/>
                  <a:gd name="T10" fmla="*/ 2 w 225"/>
                  <a:gd name="T11" fmla="*/ 2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9"/>
                    </a:lnTo>
                    <a:lnTo>
                      <a:pt x="223" y="40"/>
                    </a:lnTo>
                    <a:lnTo>
                      <a:pt x="225" y="42"/>
                    </a:lnTo>
                    <a:lnTo>
                      <a:pt x="0" y="3"/>
                    </a:lnTo>
                    <a:lnTo>
                      <a:pt x="2" y="2"/>
                    </a:lnTo>
                    <a:lnTo>
                      <a:pt x="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59" name="Freeform 127">
                <a:extLst>
                  <a:ext uri="{FF2B5EF4-FFF2-40B4-BE49-F238E27FC236}">
                    <a16:creationId xmlns:a16="http://schemas.microsoft.com/office/drawing/2014/main" id="{7E8619A8-5781-4713-8630-4478C3C27D4D}"/>
                  </a:ext>
                </a:extLst>
              </p:cNvPr>
              <p:cNvSpPr>
                <a:spLocks/>
              </p:cNvSpPr>
              <p:nvPr/>
            </p:nvSpPr>
            <p:spPr bwMode="auto">
              <a:xfrm>
                <a:off x="4611" y="2237"/>
                <a:ext cx="225" cy="42"/>
              </a:xfrm>
              <a:custGeom>
                <a:avLst/>
                <a:gdLst>
                  <a:gd name="T0" fmla="*/ 2 w 225"/>
                  <a:gd name="T1" fmla="*/ 0 h 42"/>
                  <a:gd name="T2" fmla="*/ 223 w 225"/>
                  <a:gd name="T3" fmla="*/ 38 h 42"/>
                  <a:gd name="T4" fmla="*/ 225 w 225"/>
                  <a:gd name="T5" fmla="*/ 40 h 42"/>
                  <a:gd name="T6" fmla="*/ 225 w 225"/>
                  <a:gd name="T7" fmla="*/ 42 h 42"/>
                  <a:gd name="T8" fmla="*/ 0 w 225"/>
                  <a:gd name="T9" fmla="*/ 3 h 42"/>
                  <a:gd name="T10" fmla="*/ 0 w 225"/>
                  <a:gd name="T11" fmla="*/ 1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8"/>
                    </a:lnTo>
                    <a:lnTo>
                      <a:pt x="225" y="40"/>
                    </a:lnTo>
                    <a:lnTo>
                      <a:pt x="225" y="42"/>
                    </a:lnTo>
                    <a:lnTo>
                      <a:pt x="0" y="3"/>
                    </a:lnTo>
                    <a:lnTo>
                      <a:pt x="0" y="1"/>
                    </a:lnTo>
                    <a:lnTo>
                      <a:pt x="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0" name="Freeform 128">
                <a:extLst>
                  <a:ext uri="{FF2B5EF4-FFF2-40B4-BE49-F238E27FC236}">
                    <a16:creationId xmlns:a16="http://schemas.microsoft.com/office/drawing/2014/main" id="{77B2800C-A345-4852-B4B7-3B773CD1FB4C}"/>
                  </a:ext>
                </a:extLst>
              </p:cNvPr>
              <p:cNvSpPr>
                <a:spLocks/>
              </p:cNvSpPr>
              <p:nvPr/>
            </p:nvSpPr>
            <p:spPr bwMode="auto">
              <a:xfrm>
                <a:off x="4611" y="2238"/>
                <a:ext cx="225" cy="42"/>
              </a:xfrm>
              <a:custGeom>
                <a:avLst/>
                <a:gdLst>
                  <a:gd name="T0" fmla="*/ 0 w 225"/>
                  <a:gd name="T1" fmla="*/ 0 h 42"/>
                  <a:gd name="T2" fmla="*/ 225 w 225"/>
                  <a:gd name="T3" fmla="*/ 39 h 42"/>
                  <a:gd name="T4" fmla="*/ 225 w 225"/>
                  <a:gd name="T5" fmla="*/ 41 h 42"/>
                  <a:gd name="T6" fmla="*/ 225 w 225"/>
                  <a:gd name="T7" fmla="*/ 42 h 42"/>
                  <a:gd name="T8" fmla="*/ 0 w 225"/>
                  <a:gd name="T9" fmla="*/ 4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1"/>
                    </a:lnTo>
                    <a:lnTo>
                      <a:pt x="225" y="42"/>
                    </a:lnTo>
                    <a:lnTo>
                      <a:pt x="0" y="4"/>
                    </a:lnTo>
                    <a:lnTo>
                      <a:pt x="0" y="2"/>
                    </a:lnTo>
                    <a:lnTo>
                      <a:pt x="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1" name="Freeform 129">
                <a:extLst>
                  <a:ext uri="{FF2B5EF4-FFF2-40B4-BE49-F238E27FC236}">
                    <a16:creationId xmlns:a16="http://schemas.microsoft.com/office/drawing/2014/main" id="{F27A67A9-2564-4681-9112-4AD1A87AB464}"/>
                  </a:ext>
                </a:extLst>
              </p:cNvPr>
              <p:cNvSpPr>
                <a:spLocks/>
              </p:cNvSpPr>
              <p:nvPr/>
            </p:nvSpPr>
            <p:spPr bwMode="auto">
              <a:xfrm>
                <a:off x="4611" y="2240"/>
                <a:ext cx="225" cy="42"/>
              </a:xfrm>
              <a:custGeom>
                <a:avLst/>
                <a:gdLst>
                  <a:gd name="T0" fmla="*/ 0 w 225"/>
                  <a:gd name="T1" fmla="*/ 0 h 42"/>
                  <a:gd name="T2" fmla="*/ 225 w 225"/>
                  <a:gd name="T3" fmla="*/ 39 h 42"/>
                  <a:gd name="T4" fmla="*/ 225 w 225"/>
                  <a:gd name="T5" fmla="*/ 40 h 42"/>
                  <a:gd name="T6" fmla="*/ 225 w 225"/>
                  <a:gd name="T7" fmla="*/ 42 h 42"/>
                  <a:gd name="T8" fmla="*/ 0 w 225"/>
                  <a:gd name="T9" fmla="*/ 3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0"/>
                    </a:lnTo>
                    <a:lnTo>
                      <a:pt x="225" y="42"/>
                    </a:lnTo>
                    <a:lnTo>
                      <a:pt x="0" y="3"/>
                    </a:lnTo>
                    <a:lnTo>
                      <a:pt x="0" y="2"/>
                    </a:lnTo>
                    <a:lnTo>
                      <a:pt x="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2" name="Freeform 130">
                <a:extLst>
                  <a:ext uri="{FF2B5EF4-FFF2-40B4-BE49-F238E27FC236}">
                    <a16:creationId xmlns:a16="http://schemas.microsoft.com/office/drawing/2014/main" id="{64A97FB2-3F96-47BC-8A30-1F4CFF2C8744}"/>
                  </a:ext>
                </a:extLst>
              </p:cNvPr>
              <p:cNvSpPr>
                <a:spLocks/>
              </p:cNvSpPr>
              <p:nvPr/>
            </p:nvSpPr>
            <p:spPr bwMode="auto">
              <a:xfrm>
                <a:off x="4609" y="2242"/>
                <a:ext cx="227" cy="42"/>
              </a:xfrm>
              <a:custGeom>
                <a:avLst/>
                <a:gdLst>
                  <a:gd name="T0" fmla="*/ 2 w 227"/>
                  <a:gd name="T1" fmla="*/ 0 h 42"/>
                  <a:gd name="T2" fmla="*/ 227 w 227"/>
                  <a:gd name="T3" fmla="*/ 38 h 42"/>
                  <a:gd name="T4" fmla="*/ 227 w 227"/>
                  <a:gd name="T5" fmla="*/ 40 h 42"/>
                  <a:gd name="T6" fmla="*/ 227 w 227"/>
                  <a:gd name="T7" fmla="*/ 42 h 42"/>
                  <a:gd name="T8" fmla="*/ 0 w 227"/>
                  <a:gd name="T9" fmla="*/ 3 h 42"/>
                  <a:gd name="T10" fmla="*/ 2 w 227"/>
                  <a:gd name="T11" fmla="*/ 1 h 42"/>
                  <a:gd name="T12" fmla="*/ 2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2" y="0"/>
                    </a:moveTo>
                    <a:lnTo>
                      <a:pt x="227" y="38"/>
                    </a:lnTo>
                    <a:lnTo>
                      <a:pt x="227" y="40"/>
                    </a:lnTo>
                    <a:lnTo>
                      <a:pt x="227" y="42"/>
                    </a:lnTo>
                    <a:lnTo>
                      <a:pt x="0" y="3"/>
                    </a:lnTo>
                    <a:lnTo>
                      <a:pt x="2" y="1"/>
                    </a:lnTo>
                    <a:lnTo>
                      <a:pt x="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3" name="Freeform 131">
                <a:extLst>
                  <a:ext uri="{FF2B5EF4-FFF2-40B4-BE49-F238E27FC236}">
                    <a16:creationId xmlns:a16="http://schemas.microsoft.com/office/drawing/2014/main" id="{3B3852B7-C385-4B76-97A1-EB1336E3E95A}"/>
                  </a:ext>
                </a:extLst>
              </p:cNvPr>
              <p:cNvSpPr>
                <a:spLocks/>
              </p:cNvSpPr>
              <p:nvPr/>
            </p:nvSpPr>
            <p:spPr bwMode="auto">
              <a:xfrm>
                <a:off x="4609" y="2243"/>
                <a:ext cx="227" cy="43"/>
              </a:xfrm>
              <a:custGeom>
                <a:avLst/>
                <a:gdLst>
                  <a:gd name="T0" fmla="*/ 2 w 227"/>
                  <a:gd name="T1" fmla="*/ 0 h 43"/>
                  <a:gd name="T2" fmla="*/ 227 w 227"/>
                  <a:gd name="T3" fmla="*/ 39 h 43"/>
                  <a:gd name="T4" fmla="*/ 227 w 227"/>
                  <a:gd name="T5" fmla="*/ 41 h 43"/>
                  <a:gd name="T6" fmla="*/ 227 w 227"/>
                  <a:gd name="T7" fmla="*/ 43 h 43"/>
                  <a:gd name="T8" fmla="*/ 0 w 227"/>
                  <a:gd name="T9" fmla="*/ 4 h 43"/>
                  <a:gd name="T10" fmla="*/ 0 w 227"/>
                  <a:gd name="T11" fmla="*/ 2 h 43"/>
                  <a:gd name="T12" fmla="*/ 2 w 227"/>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3">
                    <a:moveTo>
                      <a:pt x="2" y="0"/>
                    </a:moveTo>
                    <a:lnTo>
                      <a:pt x="227" y="39"/>
                    </a:lnTo>
                    <a:lnTo>
                      <a:pt x="227" y="41"/>
                    </a:lnTo>
                    <a:lnTo>
                      <a:pt x="227" y="43"/>
                    </a:lnTo>
                    <a:lnTo>
                      <a:pt x="0" y="4"/>
                    </a:lnTo>
                    <a:lnTo>
                      <a:pt x="0" y="2"/>
                    </a:lnTo>
                    <a:lnTo>
                      <a:pt x="2"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4" name="Freeform 132">
                <a:extLst>
                  <a:ext uri="{FF2B5EF4-FFF2-40B4-BE49-F238E27FC236}">
                    <a16:creationId xmlns:a16="http://schemas.microsoft.com/office/drawing/2014/main" id="{E798FD05-0D5D-4011-A25D-04387D4C4C75}"/>
                  </a:ext>
                </a:extLst>
              </p:cNvPr>
              <p:cNvSpPr>
                <a:spLocks/>
              </p:cNvSpPr>
              <p:nvPr/>
            </p:nvSpPr>
            <p:spPr bwMode="auto">
              <a:xfrm>
                <a:off x="4609" y="2245"/>
                <a:ext cx="227" cy="42"/>
              </a:xfrm>
              <a:custGeom>
                <a:avLst/>
                <a:gdLst>
                  <a:gd name="T0" fmla="*/ 0 w 227"/>
                  <a:gd name="T1" fmla="*/ 0 h 42"/>
                  <a:gd name="T2" fmla="*/ 227 w 227"/>
                  <a:gd name="T3" fmla="*/ 39 h 42"/>
                  <a:gd name="T4" fmla="*/ 227 w 227"/>
                  <a:gd name="T5" fmla="*/ 41 h 42"/>
                  <a:gd name="T6" fmla="*/ 227 w 227"/>
                  <a:gd name="T7" fmla="*/ 42 h 42"/>
                  <a:gd name="T8" fmla="*/ 0 w 227"/>
                  <a:gd name="T9" fmla="*/ 3 h 42"/>
                  <a:gd name="T10" fmla="*/ 0 w 227"/>
                  <a:gd name="T11" fmla="*/ 2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1"/>
                    </a:lnTo>
                    <a:lnTo>
                      <a:pt x="227" y="42"/>
                    </a:lnTo>
                    <a:lnTo>
                      <a:pt x="0" y="3"/>
                    </a:lnTo>
                    <a:lnTo>
                      <a:pt x="0" y="2"/>
                    </a:lnTo>
                    <a:lnTo>
                      <a:pt x="0"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5" name="Freeform 133">
                <a:extLst>
                  <a:ext uri="{FF2B5EF4-FFF2-40B4-BE49-F238E27FC236}">
                    <a16:creationId xmlns:a16="http://schemas.microsoft.com/office/drawing/2014/main" id="{56820201-2527-4AF9-BB92-05D0DF704AA4}"/>
                  </a:ext>
                </a:extLst>
              </p:cNvPr>
              <p:cNvSpPr>
                <a:spLocks/>
              </p:cNvSpPr>
              <p:nvPr/>
            </p:nvSpPr>
            <p:spPr bwMode="auto">
              <a:xfrm>
                <a:off x="4609" y="2247"/>
                <a:ext cx="227" cy="42"/>
              </a:xfrm>
              <a:custGeom>
                <a:avLst/>
                <a:gdLst>
                  <a:gd name="T0" fmla="*/ 0 w 227"/>
                  <a:gd name="T1" fmla="*/ 0 h 42"/>
                  <a:gd name="T2" fmla="*/ 227 w 227"/>
                  <a:gd name="T3" fmla="*/ 39 h 42"/>
                  <a:gd name="T4" fmla="*/ 227 w 227"/>
                  <a:gd name="T5" fmla="*/ 40 h 42"/>
                  <a:gd name="T6" fmla="*/ 227 w 227"/>
                  <a:gd name="T7" fmla="*/ 42 h 42"/>
                  <a:gd name="T8" fmla="*/ 0 w 227"/>
                  <a:gd name="T9" fmla="*/ 3 h 42"/>
                  <a:gd name="T10" fmla="*/ 0 w 227"/>
                  <a:gd name="T11" fmla="*/ 1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0"/>
                    </a:lnTo>
                    <a:lnTo>
                      <a:pt x="227" y="42"/>
                    </a:lnTo>
                    <a:lnTo>
                      <a:pt x="0" y="3"/>
                    </a:lnTo>
                    <a:lnTo>
                      <a:pt x="0" y="1"/>
                    </a:lnTo>
                    <a:lnTo>
                      <a:pt x="0" y="0"/>
                    </a:ln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6" name="Freeform 134">
                <a:extLst>
                  <a:ext uri="{FF2B5EF4-FFF2-40B4-BE49-F238E27FC236}">
                    <a16:creationId xmlns:a16="http://schemas.microsoft.com/office/drawing/2014/main" id="{064B51E5-4310-4F1B-B7E0-91E36360EA22}"/>
                  </a:ext>
                </a:extLst>
              </p:cNvPr>
              <p:cNvSpPr>
                <a:spLocks/>
              </p:cNvSpPr>
              <p:nvPr/>
            </p:nvSpPr>
            <p:spPr bwMode="auto">
              <a:xfrm>
                <a:off x="4608" y="2248"/>
                <a:ext cx="228" cy="43"/>
              </a:xfrm>
              <a:custGeom>
                <a:avLst/>
                <a:gdLst>
                  <a:gd name="T0" fmla="*/ 1 w 228"/>
                  <a:gd name="T1" fmla="*/ 0 h 43"/>
                  <a:gd name="T2" fmla="*/ 228 w 228"/>
                  <a:gd name="T3" fmla="*/ 39 h 43"/>
                  <a:gd name="T4" fmla="*/ 228 w 228"/>
                  <a:gd name="T5" fmla="*/ 41 h 43"/>
                  <a:gd name="T6" fmla="*/ 226 w 228"/>
                  <a:gd name="T7" fmla="*/ 43 h 43"/>
                  <a:gd name="T8" fmla="*/ 0 w 228"/>
                  <a:gd name="T9" fmla="*/ 4 h 43"/>
                  <a:gd name="T10" fmla="*/ 1 w 228"/>
                  <a:gd name="T11" fmla="*/ 2 h 43"/>
                  <a:gd name="T12" fmla="*/ 1 w 228"/>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3">
                    <a:moveTo>
                      <a:pt x="1" y="0"/>
                    </a:moveTo>
                    <a:lnTo>
                      <a:pt x="228" y="39"/>
                    </a:lnTo>
                    <a:lnTo>
                      <a:pt x="228" y="41"/>
                    </a:lnTo>
                    <a:lnTo>
                      <a:pt x="226" y="43"/>
                    </a:lnTo>
                    <a:lnTo>
                      <a:pt x="0" y="4"/>
                    </a:lnTo>
                    <a:lnTo>
                      <a:pt x="1" y="2"/>
                    </a:lnTo>
                    <a:lnTo>
                      <a:pt x="1"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7" name="Freeform 135">
                <a:extLst>
                  <a:ext uri="{FF2B5EF4-FFF2-40B4-BE49-F238E27FC236}">
                    <a16:creationId xmlns:a16="http://schemas.microsoft.com/office/drawing/2014/main" id="{90BE582D-F244-452E-9FB3-5D6B6D4D96FB}"/>
                  </a:ext>
                </a:extLst>
              </p:cNvPr>
              <p:cNvSpPr>
                <a:spLocks/>
              </p:cNvSpPr>
              <p:nvPr/>
            </p:nvSpPr>
            <p:spPr bwMode="auto">
              <a:xfrm>
                <a:off x="4608" y="2250"/>
                <a:ext cx="228" cy="42"/>
              </a:xfrm>
              <a:custGeom>
                <a:avLst/>
                <a:gdLst>
                  <a:gd name="T0" fmla="*/ 1 w 228"/>
                  <a:gd name="T1" fmla="*/ 0 h 42"/>
                  <a:gd name="T2" fmla="*/ 228 w 228"/>
                  <a:gd name="T3" fmla="*/ 39 h 42"/>
                  <a:gd name="T4" fmla="*/ 226 w 228"/>
                  <a:gd name="T5" fmla="*/ 41 h 42"/>
                  <a:gd name="T6" fmla="*/ 226 w 228"/>
                  <a:gd name="T7" fmla="*/ 42 h 42"/>
                  <a:gd name="T8" fmla="*/ 0 w 228"/>
                  <a:gd name="T9" fmla="*/ 3 h 42"/>
                  <a:gd name="T10" fmla="*/ 0 w 228"/>
                  <a:gd name="T11" fmla="*/ 2 h 42"/>
                  <a:gd name="T12" fmla="*/ 1 w 228"/>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2">
                    <a:moveTo>
                      <a:pt x="1" y="0"/>
                    </a:moveTo>
                    <a:lnTo>
                      <a:pt x="228" y="39"/>
                    </a:lnTo>
                    <a:lnTo>
                      <a:pt x="226" y="41"/>
                    </a:lnTo>
                    <a:lnTo>
                      <a:pt x="226" y="42"/>
                    </a:lnTo>
                    <a:lnTo>
                      <a:pt x="0" y="3"/>
                    </a:lnTo>
                    <a:lnTo>
                      <a:pt x="0" y="2"/>
                    </a:lnTo>
                    <a:lnTo>
                      <a:pt x="1"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8" name="Freeform 136">
                <a:extLst>
                  <a:ext uri="{FF2B5EF4-FFF2-40B4-BE49-F238E27FC236}">
                    <a16:creationId xmlns:a16="http://schemas.microsoft.com/office/drawing/2014/main" id="{FE84494A-5B3E-4887-A4C8-3E6BB83CD0FF}"/>
                  </a:ext>
                </a:extLst>
              </p:cNvPr>
              <p:cNvSpPr>
                <a:spLocks/>
              </p:cNvSpPr>
              <p:nvPr/>
            </p:nvSpPr>
            <p:spPr bwMode="auto">
              <a:xfrm>
                <a:off x="4608" y="2252"/>
                <a:ext cx="226" cy="42"/>
              </a:xfrm>
              <a:custGeom>
                <a:avLst/>
                <a:gdLst>
                  <a:gd name="T0" fmla="*/ 0 w 226"/>
                  <a:gd name="T1" fmla="*/ 0 h 42"/>
                  <a:gd name="T2" fmla="*/ 226 w 226"/>
                  <a:gd name="T3" fmla="*/ 39 h 42"/>
                  <a:gd name="T4" fmla="*/ 226 w 226"/>
                  <a:gd name="T5" fmla="*/ 40 h 42"/>
                  <a:gd name="T6" fmla="*/ 226 w 226"/>
                  <a:gd name="T7" fmla="*/ 42 h 42"/>
                  <a:gd name="T8" fmla="*/ 0 w 226"/>
                  <a:gd name="T9" fmla="*/ 3 h 42"/>
                  <a:gd name="T10" fmla="*/ 0 w 226"/>
                  <a:gd name="T11" fmla="*/ 1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6" y="40"/>
                    </a:lnTo>
                    <a:lnTo>
                      <a:pt x="226" y="42"/>
                    </a:lnTo>
                    <a:lnTo>
                      <a:pt x="0" y="3"/>
                    </a:lnTo>
                    <a:lnTo>
                      <a:pt x="0" y="1"/>
                    </a:lnTo>
                    <a:lnTo>
                      <a:pt x="0"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69" name="Freeform 137">
                <a:extLst>
                  <a:ext uri="{FF2B5EF4-FFF2-40B4-BE49-F238E27FC236}">
                    <a16:creationId xmlns:a16="http://schemas.microsoft.com/office/drawing/2014/main" id="{40842175-7542-4421-BBD1-4B74938332B4}"/>
                  </a:ext>
                </a:extLst>
              </p:cNvPr>
              <p:cNvSpPr>
                <a:spLocks/>
              </p:cNvSpPr>
              <p:nvPr/>
            </p:nvSpPr>
            <p:spPr bwMode="auto">
              <a:xfrm>
                <a:off x="4608" y="2253"/>
                <a:ext cx="226" cy="43"/>
              </a:xfrm>
              <a:custGeom>
                <a:avLst/>
                <a:gdLst>
                  <a:gd name="T0" fmla="*/ 0 w 226"/>
                  <a:gd name="T1" fmla="*/ 0 h 43"/>
                  <a:gd name="T2" fmla="*/ 226 w 226"/>
                  <a:gd name="T3" fmla="*/ 39 h 43"/>
                  <a:gd name="T4" fmla="*/ 226 w 226"/>
                  <a:gd name="T5" fmla="*/ 41 h 43"/>
                  <a:gd name="T6" fmla="*/ 224 w 226"/>
                  <a:gd name="T7" fmla="*/ 43 h 43"/>
                  <a:gd name="T8" fmla="*/ 0 w 226"/>
                  <a:gd name="T9" fmla="*/ 4 h 43"/>
                  <a:gd name="T10" fmla="*/ 0 w 226"/>
                  <a:gd name="T11" fmla="*/ 2 h 43"/>
                  <a:gd name="T12" fmla="*/ 0 w 22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3">
                    <a:moveTo>
                      <a:pt x="0" y="0"/>
                    </a:moveTo>
                    <a:lnTo>
                      <a:pt x="226" y="39"/>
                    </a:lnTo>
                    <a:lnTo>
                      <a:pt x="226" y="41"/>
                    </a:lnTo>
                    <a:lnTo>
                      <a:pt x="224" y="43"/>
                    </a:lnTo>
                    <a:lnTo>
                      <a:pt x="0" y="4"/>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0" name="Freeform 138">
                <a:extLst>
                  <a:ext uri="{FF2B5EF4-FFF2-40B4-BE49-F238E27FC236}">
                    <a16:creationId xmlns:a16="http://schemas.microsoft.com/office/drawing/2014/main" id="{85396C02-7C44-474C-8E85-B5461BADDA35}"/>
                  </a:ext>
                </a:extLst>
              </p:cNvPr>
              <p:cNvSpPr>
                <a:spLocks/>
              </p:cNvSpPr>
              <p:nvPr/>
            </p:nvSpPr>
            <p:spPr bwMode="auto">
              <a:xfrm>
                <a:off x="4608" y="2255"/>
                <a:ext cx="226" cy="42"/>
              </a:xfrm>
              <a:custGeom>
                <a:avLst/>
                <a:gdLst>
                  <a:gd name="T0" fmla="*/ 0 w 226"/>
                  <a:gd name="T1" fmla="*/ 0 h 42"/>
                  <a:gd name="T2" fmla="*/ 226 w 226"/>
                  <a:gd name="T3" fmla="*/ 39 h 42"/>
                  <a:gd name="T4" fmla="*/ 224 w 226"/>
                  <a:gd name="T5" fmla="*/ 41 h 42"/>
                  <a:gd name="T6" fmla="*/ 224 w 226"/>
                  <a:gd name="T7" fmla="*/ 42 h 42"/>
                  <a:gd name="T8" fmla="*/ 0 w 226"/>
                  <a:gd name="T9" fmla="*/ 3 h 42"/>
                  <a:gd name="T10" fmla="*/ 0 w 226"/>
                  <a:gd name="T11" fmla="*/ 2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4" y="41"/>
                    </a:lnTo>
                    <a:lnTo>
                      <a:pt x="224" y="42"/>
                    </a:lnTo>
                    <a:lnTo>
                      <a:pt x="0" y="3"/>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1" name="Freeform 139">
                <a:extLst>
                  <a:ext uri="{FF2B5EF4-FFF2-40B4-BE49-F238E27FC236}">
                    <a16:creationId xmlns:a16="http://schemas.microsoft.com/office/drawing/2014/main" id="{F3714B58-FC1B-4D1D-BD8E-E9712C566813}"/>
                  </a:ext>
                </a:extLst>
              </p:cNvPr>
              <p:cNvSpPr>
                <a:spLocks/>
              </p:cNvSpPr>
              <p:nvPr/>
            </p:nvSpPr>
            <p:spPr bwMode="auto">
              <a:xfrm>
                <a:off x="4608" y="2257"/>
                <a:ext cx="224" cy="42"/>
              </a:xfrm>
              <a:custGeom>
                <a:avLst/>
                <a:gdLst>
                  <a:gd name="T0" fmla="*/ 0 w 224"/>
                  <a:gd name="T1" fmla="*/ 0 h 42"/>
                  <a:gd name="T2" fmla="*/ 224 w 224"/>
                  <a:gd name="T3" fmla="*/ 39 h 42"/>
                  <a:gd name="T4" fmla="*/ 224 w 224"/>
                  <a:gd name="T5" fmla="*/ 40 h 42"/>
                  <a:gd name="T6" fmla="*/ 222 w 224"/>
                  <a:gd name="T7" fmla="*/ 42 h 42"/>
                  <a:gd name="T8" fmla="*/ 0 w 224"/>
                  <a:gd name="T9" fmla="*/ 3 h 42"/>
                  <a:gd name="T10" fmla="*/ 0 w 224"/>
                  <a:gd name="T11" fmla="*/ 1 h 42"/>
                  <a:gd name="T12" fmla="*/ 0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0" y="0"/>
                    </a:moveTo>
                    <a:lnTo>
                      <a:pt x="224" y="39"/>
                    </a:lnTo>
                    <a:lnTo>
                      <a:pt x="224" y="40"/>
                    </a:lnTo>
                    <a:lnTo>
                      <a:pt x="222" y="42"/>
                    </a:lnTo>
                    <a:lnTo>
                      <a:pt x="0" y="3"/>
                    </a:lnTo>
                    <a:lnTo>
                      <a:pt x="0" y="1"/>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2" name="Freeform 140">
                <a:extLst>
                  <a:ext uri="{FF2B5EF4-FFF2-40B4-BE49-F238E27FC236}">
                    <a16:creationId xmlns:a16="http://schemas.microsoft.com/office/drawing/2014/main" id="{7203F945-F2D9-4239-9B82-35D6DE1FA2BA}"/>
                  </a:ext>
                </a:extLst>
              </p:cNvPr>
              <p:cNvSpPr>
                <a:spLocks/>
              </p:cNvSpPr>
              <p:nvPr/>
            </p:nvSpPr>
            <p:spPr bwMode="auto">
              <a:xfrm>
                <a:off x="4608" y="2258"/>
                <a:ext cx="224" cy="43"/>
              </a:xfrm>
              <a:custGeom>
                <a:avLst/>
                <a:gdLst>
                  <a:gd name="T0" fmla="*/ 0 w 224"/>
                  <a:gd name="T1" fmla="*/ 0 h 43"/>
                  <a:gd name="T2" fmla="*/ 224 w 224"/>
                  <a:gd name="T3" fmla="*/ 39 h 43"/>
                  <a:gd name="T4" fmla="*/ 222 w 224"/>
                  <a:gd name="T5" fmla="*/ 41 h 43"/>
                  <a:gd name="T6" fmla="*/ 222 w 224"/>
                  <a:gd name="T7" fmla="*/ 43 h 43"/>
                  <a:gd name="T8" fmla="*/ 0 w 224"/>
                  <a:gd name="T9" fmla="*/ 4 h 43"/>
                  <a:gd name="T10" fmla="*/ 0 w 224"/>
                  <a:gd name="T11" fmla="*/ 2 h 43"/>
                  <a:gd name="T12" fmla="*/ 0 w 224"/>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3">
                    <a:moveTo>
                      <a:pt x="0" y="0"/>
                    </a:moveTo>
                    <a:lnTo>
                      <a:pt x="224" y="39"/>
                    </a:lnTo>
                    <a:lnTo>
                      <a:pt x="222" y="41"/>
                    </a:lnTo>
                    <a:lnTo>
                      <a:pt x="222" y="43"/>
                    </a:lnTo>
                    <a:lnTo>
                      <a:pt x="0" y="4"/>
                    </a:lnTo>
                    <a:lnTo>
                      <a:pt x="0" y="2"/>
                    </a:lnTo>
                    <a:lnTo>
                      <a:pt x="0" y="0"/>
                    </a:lnTo>
                    <a:close/>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3" name="Freeform 141">
                <a:extLst>
                  <a:ext uri="{FF2B5EF4-FFF2-40B4-BE49-F238E27FC236}">
                    <a16:creationId xmlns:a16="http://schemas.microsoft.com/office/drawing/2014/main" id="{121350CA-4986-4365-A4F1-CD29E11AD069}"/>
                  </a:ext>
                </a:extLst>
              </p:cNvPr>
              <p:cNvSpPr>
                <a:spLocks/>
              </p:cNvSpPr>
              <p:nvPr/>
            </p:nvSpPr>
            <p:spPr bwMode="auto">
              <a:xfrm>
                <a:off x="4606" y="2260"/>
                <a:ext cx="224" cy="42"/>
              </a:xfrm>
              <a:custGeom>
                <a:avLst/>
                <a:gdLst>
                  <a:gd name="T0" fmla="*/ 2 w 224"/>
                  <a:gd name="T1" fmla="*/ 0 h 42"/>
                  <a:gd name="T2" fmla="*/ 224 w 224"/>
                  <a:gd name="T3" fmla="*/ 39 h 42"/>
                  <a:gd name="T4" fmla="*/ 224 w 224"/>
                  <a:gd name="T5" fmla="*/ 41 h 42"/>
                  <a:gd name="T6" fmla="*/ 223 w 224"/>
                  <a:gd name="T7" fmla="*/ 42 h 42"/>
                  <a:gd name="T8" fmla="*/ 0 w 224"/>
                  <a:gd name="T9" fmla="*/ 4 h 42"/>
                  <a:gd name="T10" fmla="*/ 2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4" y="41"/>
                    </a:lnTo>
                    <a:lnTo>
                      <a:pt x="223" y="42"/>
                    </a:lnTo>
                    <a:lnTo>
                      <a:pt x="0" y="4"/>
                    </a:lnTo>
                    <a:lnTo>
                      <a:pt x="2"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4" name="Freeform 142">
                <a:extLst>
                  <a:ext uri="{FF2B5EF4-FFF2-40B4-BE49-F238E27FC236}">
                    <a16:creationId xmlns:a16="http://schemas.microsoft.com/office/drawing/2014/main" id="{8200F15B-C9A1-43F2-9865-BEE74D5C9875}"/>
                  </a:ext>
                </a:extLst>
              </p:cNvPr>
              <p:cNvSpPr>
                <a:spLocks/>
              </p:cNvSpPr>
              <p:nvPr/>
            </p:nvSpPr>
            <p:spPr bwMode="auto">
              <a:xfrm>
                <a:off x="4606" y="2262"/>
                <a:ext cx="224" cy="42"/>
              </a:xfrm>
              <a:custGeom>
                <a:avLst/>
                <a:gdLst>
                  <a:gd name="T0" fmla="*/ 2 w 224"/>
                  <a:gd name="T1" fmla="*/ 0 h 42"/>
                  <a:gd name="T2" fmla="*/ 224 w 224"/>
                  <a:gd name="T3" fmla="*/ 39 h 42"/>
                  <a:gd name="T4" fmla="*/ 223 w 224"/>
                  <a:gd name="T5" fmla="*/ 40 h 42"/>
                  <a:gd name="T6" fmla="*/ 223 w 224"/>
                  <a:gd name="T7" fmla="*/ 42 h 42"/>
                  <a:gd name="T8" fmla="*/ 0 w 224"/>
                  <a:gd name="T9" fmla="*/ 3 h 42"/>
                  <a:gd name="T10" fmla="*/ 0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3" y="40"/>
                    </a:lnTo>
                    <a:lnTo>
                      <a:pt x="223" y="42"/>
                    </a:lnTo>
                    <a:lnTo>
                      <a:pt x="0" y="3"/>
                    </a:lnTo>
                    <a:lnTo>
                      <a:pt x="0"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5" name="Freeform 143">
                <a:extLst>
                  <a:ext uri="{FF2B5EF4-FFF2-40B4-BE49-F238E27FC236}">
                    <a16:creationId xmlns:a16="http://schemas.microsoft.com/office/drawing/2014/main" id="{0723150C-3C22-4354-AC78-2B63CB9CEB73}"/>
                  </a:ext>
                </a:extLst>
              </p:cNvPr>
              <p:cNvSpPr>
                <a:spLocks/>
              </p:cNvSpPr>
              <p:nvPr/>
            </p:nvSpPr>
            <p:spPr bwMode="auto">
              <a:xfrm>
                <a:off x="4606" y="2264"/>
                <a:ext cx="223" cy="42"/>
              </a:xfrm>
              <a:custGeom>
                <a:avLst/>
                <a:gdLst>
                  <a:gd name="T0" fmla="*/ 0 w 223"/>
                  <a:gd name="T1" fmla="*/ 0 h 42"/>
                  <a:gd name="T2" fmla="*/ 223 w 223"/>
                  <a:gd name="T3" fmla="*/ 38 h 42"/>
                  <a:gd name="T4" fmla="*/ 223 w 223"/>
                  <a:gd name="T5" fmla="*/ 40 h 42"/>
                  <a:gd name="T6" fmla="*/ 221 w 223"/>
                  <a:gd name="T7" fmla="*/ 42 h 42"/>
                  <a:gd name="T8" fmla="*/ 0 w 223"/>
                  <a:gd name="T9" fmla="*/ 3 h 42"/>
                  <a:gd name="T10" fmla="*/ 0 w 223"/>
                  <a:gd name="T11" fmla="*/ 1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8"/>
                    </a:lnTo>
                    <a:lnTo>
                      <a:pt x="223" y="40"/>
                    </a:lnTo>
                    <a:lnTo>
                      <a:pt x="221" y="42"/>
                    </a:lnTo>
                    <a:lnTo>
                      <a:pt x="0" y="3"/>
                    </a:lnTo>
                    <a:lnTo>
                      <a:pt x="0" y="1"/>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6" name="Freeform 144">
                <a:extLst>
                  <a:ext uri="{FF2B5EF4-FFF2-40B4-BE49-F238E27FC236}">
                    <a16:creationId xmlns:a16="http://schemas.microsoft.com/office/drawing/2014/main" id="{0F268FED-845F-40A5-ABB7-EBCB83F56BA9}"/>
                  </a:ext>
                </a:extLst>
              </p:cNvPr>
              <p:cNvSpPr>
                <a:spLocks/>
              </p:cNvSpPr>
              <p:nvPr/>
            </p:nvSpPr>
            <p:spPr bwMode="auto">
              <a:xfrm>
                <a:off x="4606" y="2265"/>
                <a:ext cx="223" cy="42"/>
              </a:xfrm>
              <a:custGeom>
                <a:avLst/>
                <a:gdLst>
                  <a:gd name="T0" fmla="*/ 0 w 223"/>
                  <a:gd name="T1" fmla="*/ 0 h 42"/>
                  <a:gd name="T2" fmla="*/ 223 w 223"/>
                  <a:gd name="T3" fmla="*/ 39 h 42"/>
                  <a:gd name="T4" fmla="*/ 221 w 223"/>
                  <a:gd name="T5" fmla="*/ 41 h 42"/>
                  <a:gd name="T6" fmla="*/ 219 w 223"/>
                  <a:gd name="T7" fmla="*/ 42 h 42"/>
                  <a:gd name="T8" fmla="*/ 0 w 223"/>
                  <a:gd name="T9" fmla="*/ 4 h 42"/>
                  <a:gd name="T10" fmla="*/ 0 w 223"/>
                  <a:gd name="T11" fmla="*/ 2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9"/>
                    </a:lnTo>
                    <a:lnTo>
                      <a:pt x="221" y="41"/>
                    </a:lnTo>
                    <a:lnTo>
                      <a:pt x="219" y="42"/>
                    </a:lnTo>
                    <a:lnTo>
                      <a:pt x="0" y="4"/>
                    </a:lnTo>
                    <a:lnTo>
                      <a:pt x="0" y="2"/>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7" name="Freeform 145">
                <a:extLst>
                  <a:ext uri="{FF2B5EF4-FFF2-40B4-BE49-F238E27FC236}">
                    <a16:creationId xmlns:a16="http://schemas.microsoft.com/office/drawing/2014/main" id="{52546B1B-B2E3-439D-B401-85773CBE9212}"/>
                  </a:ext>
                </a:extLst>
              </p:cNvPr>
              <p:cNvSpPr>
                <a:spLocks/>
              </p:cNvSpPr>
              <p:nvPr/>
            </p:nvSpPr>
            <p:spPr bwMode="auto">
              <a:xfrm>
                <a:off x="4606" y="2267"/>
                <a:ext cx="221" cy="42"/>
              </a:xfrm>
              <a:custGeom>
                <a:avLst/>
                <a:gdLst>
                  <a:gd name="T0" fmla="*/ 0 w 221"/>
                  <a:gd name="T1" fmla="*/ 0 h 42"/>
                  <a:gd name="T2" fmla="*/ 221 w 221"/>
                  <a:gd name="T3" fmla="*/ 39 h 42"/>
                  <a:gd name="T4" fmla="*/ 221 w 221"/>
                  <a:gd name="T5" fmla="*/ 39 h 42"/>
                  <a:gd name="T6" fmla="*/ 219 w 221"/>
                  <a:gd name="T7" fmla="*/ 40 h 42"/>
                  <a:gd name="T8" fmla="*/ 219 w 221"/>
                  <a:gd name="T9" fmla="*/ 40 h 42"/>
                  <a:gd name="T10" fmla="*/ 218 w 221"/>
                  <a:gd name="T11" fmla="*/ 42 h 42"/>
                  <a:gd name="T12" fmla="*/ 0 w 221"/>
                  <a:gd name="T13" fmla="*/ 3 h 42"/>
                  <a:gd name="T14" fmla="*/ 0 w 221"/>
                  <a:gd name="T15" fmla="*/ 2 h 42"/>
                  <a:gd name="T16" fmla="*/ 0 w 221"/>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1" h="42">
                    <a:moveTo>
                      <a:pt x="0" y="0"/>
                    </a:moveTo>
                    <a:lnTo>
                      <a:pt x="221" y="39"/>
                    </a:lnTo>
                    <a:lnTo>
                      <a:pt x="219" y="40"/>
                    </a:lnTo>
                    <a:lnTo>
                      <a:pt x="218" y="42"/>
                    </a:lnTo>
                    <a:lnTo>
                      <a:pt x="0" y="3"/>
                    </a:lnTo>
                    <a:lnTo>
                      <a:pt x="0" y="2"/>
                    </a:lnTo>
                    <a:lnTo>
                      <a:pt x="0" y="0"/>
                    </a:lnTo>
                    <a:close/>
                  </a:path>
                </a:pathLst>
              </a:custGeom>
              <a:solidFill>
                <a:srgbClr val="EBE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8" name="Freeform 146">
                <a:extLst>
                  <a:ext uri="{FF2B5EF4-FFF2-40B4-BE49-F238E27FC236}">
                    <a16:creationId xmlns:a16="http://schemas.microsoft.com/office/drawing/2014/main" id="{EE99E82B-43D6-4794-AD1D-5E26F2C7ED7E}"/>
                  </a:ext>
                </a:extLst>
              </p:cNvPr>
              <p:cNvSpPr>
                <a:spLocks/>
              </p:cNvSpPr>
              <p:nvPr/>
            </p:nvSpPr>
            <p:spPr bwMode="auto">
              <a:xfrm>
                <a:off x="4606" y="2269"/>
                <a:ext cx="219" cy="40"/>
              </a:xfrm>
              <a:custGeom>
                <a:avLst/>
                <a:gdLst>
                  <a:gd name="T0" fmla="*/ 0 w 219"/>
                  <a:gd name="T1" fmla="*/ 0 h 40"/>
                  <a:gd name="T2" fmla="*/ 219 w 219"/>
                  <a:gd name="T3" fmla="*/ 38 h 40"/>
                  <a:gd name="T4" fmla="*/ 219 w 219"/>
                  <a:gd name="T5" fmla="*/ 38 h 40"/>
                  <a:gd name="T6" fmla="*/ 219 w 219"/>
                  <a:gd name="T7" fmla="*/ 38 h 40"/>
                  <a:gd name="T8" fmla="*/ 218 w 219"/>
                  <a:gd name="T9" fmla="*/ 40 h 40"/>
                  <a:gd name="T10" fmla="*/ 216 w 219"/>
                  <a:gd name="T11" fmla="*/ 40 h 40"/>
                  <a:gd name="T12" fmla="*/ 0 w 219"/>
                  <a:gd name="T13" fmla="*/ 3 h 40"/>
                  <a:gd name="T14" fmla="*/ 0 w 219"/>
                  <a:gd name="T15" fmla="*/ 1 h 40"/>
                  <a:gd name="T16" fmla="*/ 0 w 219"/>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9" h="40">
                    <a:moveTo>
                      <a:pt x="0" y="0"/>
                    </a:moveTo>
                    <a:lnTo>
                      <a:pt x="219" y="38"/>
                    </a:lnTo>
                    <a:lnTo>
                      <a:pt x="218" y="40"/>
                    </a:lnTo>
                    <a:lnTo>
                      <a:pt x="216" y="40"/>
                    </a:lnTo>
                    <a:lnTo>
                      <a:pt x="0" y="3"/>
                    </a:lnTo>
                    <a:lnTo>
                      <a:pt x="0" y="1"/>
                    </a:lnTo>
                    <a:lnTo>
                      <a:pt x="0"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79" name="Freeform 147">
                <a:extLst>
                  <a:ext uri="{FF2B5EF4-FFF2-40B4-BE49-F238E27FC236}">
                    <a16:creationId xmlns:a16="http://schemas.microsoft.com/office/drawing/2014/main" id="{693925CF-16D4-409F-8451-B6849931B4C7}"/>
                  </a:ext>
                </a:extLst>
              </p:cNvPr>
              <p:cNvSpPr>
                <a:spLocks/>
              </p:cNvSpPr>
              <p:nvPr/>
            </p:nvSpPr>
            <p:spPr bwMode="auto">
              <a:xfrm>
                <a:off x="4606" y="2270"/>
                <a:ext cx="218" cy="41"/>
              </a:xfrm>
              <a:custGeom>
                <a:avLst/>
                <a:gdLst>
                  <a:gd name="T0" fmla="*/ 0 w 218"/>
                  <a:gd name="T1" fmla="*/ 0 h 41"/>
                  <a:gd name="T2" fmla="*/ 218 w 218"/>
                  <a:gd name="T3" fmla="*/ 39 h 41"/>
                  <a:gd name="T4" fmla="*/ 216 w 218"/>
                  <a:gd name="T5" fmla="*/ 39 h 41"/>
                  <a:gd name="T6" fmla="*/ 214 w 218"/>
                  <a:gd name="T7" fmla="*/ 41 h 41"/>
                  <a:gd name="T8" fmla="*/ 0 w 218"/>
                  <a:gd name="T9" fmla="*/ 4 h 41"/>
                  <a:gd name="T10" fmla="*/ 0 w 218"/>
                  <a:gd name="T11" fmla="*/ 2 h 41"/>
                  <a:gd name="T12" fmla="*/ 0 w 218"/>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8" h="41">
                    <a:moveTo>
                      <a:pt x="0" y="0"/>
                    </a:moveTo>
                    <a:lnTo>
                      <a:pt x="218" y="39"/>
                    </a:lnTo>
                    <a:lnTo>
                      <a:pt x="216" y="39"/>
                    </a:lnTo>
                    <a:lnTo>
                      <a:pt x="214" y="41"/>
                    </a:lnTo>
                    <a:lnTo>
                      <a:pt x="0" y="4"/>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0" name="Freeform 148">
                <a:extLst>
                  <a:ext uri="{FF2B5EF4-FFF2-40B4-BE49-F238E27FC236}">
                    <a16:creationId xmlns:a16="http://schemas.microsoft.com/office/drawing/2014/main" id="{94F6EE0B-9C01-43B3-A32D-4F1BC5F3804D}"/>
                  </a:ext>
                </a:extLst>
              </p:cNvPr>
              <p:cNvSpPr>
                <a:spLocks/>
              </p:cNvSpPr>
              <p:nvPr/>
            </p:nvSpPr>
            <p:spPr bwMode="auto">
              <a:xfrm>
                <a:off x="4606" y="2272"/>
                <a:ext cx="216" cy="41"/>
              </a:xfrm>
              <a:custGeom>
                <a:avLst/>
                <a:gdLst>
                  <a:gd name="T0" fmla="*/ 0 w 216"/>
                  <a:gd name="T1" fmla="*/ 0 h 41"/>
                  <a:gd name="T2" fmla="*/ 216 w 216"/>
                  <a:gd name="T3" fmla="*/ 37 h 41"/>
                  <a:gd name="T4" fmla="*/ 214 w 216"/>
                  <a:gd name="T5" fmla="*/ 39 h 41"/>
                  <a:gd name="T6" fmla="*/ 213 w 216"/>
                  <a:gd name="T7" fmla="*/ 41 h 41"/>
                  <a:gd name="T8" fmla="*/ 0 w 216"/>
                  <a:gd name="T9" fmla="*/ 3 h 41"/>
                  <a:gd name="T10" fmla="*/ 0 w 216"/>
                  <a:gd name="T11" fmla="*/ 2 h 41"/>
                  <a:gd name="T12" fmla="*/ 0 w 216"/>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1">
                    <a:moveTo>
                      <a:pt x="0" y="0"/>
                    </a:moveTo>
                    <a:lnTo>
                      <a:pt x="216" y="37"/>
                    </a:lnTo>
                    <a:lnTo>
                      <a:pt x="214" y="39"/>
                    </a:lnTo>
                    <a:lnTo>
                      <a:pt x="213" y="41"/>
                    </a:lnTo>
                    <a:lnTo>
                      <a:pt x="0" y="3"/>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1" name="Freeform 149">
                <a:extLst>
                  <a:ext uri="{FF2B5EF4-FFF2-40B4-BE49-F238E27FC236}">
                    <a16:creationId xmlns:a16="http://schemas.microsoft.com/office/drawing/2014/main" id="{BC497953-E624-4A78-BA36-AC2FC07B2D0C}"/>
                  </a:ext>
                </a:extLst>
              </p:cNvPr>
              <p:cNvSpPr>
                <a:spLocks/>
              </p:cNvSpPr>
              <p:nvPr/>
            </p:nvSpPr>
            <p:spPr bwMode="auto">
              <a:xfrm>
                <a:off x="4606" y="2274"/>
                <a:ext cx="214" cy="40"/>
              </a:xfrm>
              <a:custGeom>
                <a:avLst/>
                <a:gdLst>
                  <a:gd name="T0" fmla="*/ 0 w 214"/>
                  <a:gd name="T1" fmla="*/ 0 h 40"/>
                  <a:gd name="T2" fmla="*/ 214 w 214"/>
                  <a:gd name="T3" fmla="*/ 37 h 40"/>
                  <a:gd name="T4" fmla="*/ 213 w 214"/>
                  <a:gd name="T5" fmla="*/ 39 h 40"/>
                  <a:gd name="T6" fmla="*/ 211 w 214"/>
                  <a:gd name="T7" fmla="*/ 40 h 40"/>
                  <a:gd name="T8" fmla="*/ 0 w 214"/>
                  <a:gd name="T9" fmla="*/ 3 h 40"/>
                  <a:gd name="T10" fmla="*/ 0 w 214"/>
                  <a:gd name="T11" fmla="*/ 1 h 40"/>
                  <a:gd name="T12" fmla="*/ 0 w 214"/>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4" h="40">
                    <a:moveTo>
                      <a:pt x="0" y="0"/>
                    </a:moveTo>
                    <a:lnTo>
                      <a:pt x="214" y="37"/>
                    </a:lnTo>
                    <a:lnTo>
                      <a:pt x="213" y="39"/>
                    </a:lnTo>
                    <a:lnTo>
                      <a:pt x="211" y="40"/>
                    </a:lnTo>
                    <a:lnTo>
                      <a:pt x="0" y="3"/>
                    </a:lnTo>
                    <a:lnTo>
                      <a:pt x="0" y="1"/>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2" name="Freeform 150">
                <a:extLst>
                  <a:ext uri="{FF2B5EF4-FFF2-40B4-BE49-F238E27FC236}">
                    <a16:creationId xmlns:a16="http://schemas.microsoft.com/office/drawing/2014/main" id="{BF03CE07-44F4-4B42-B72D-688C2A83557F}"/>
                  </a:ext>
                </a:extLst>
              </p:cNvPr>
              <p:cNvSpPr>
                <a:spLocks/>
              </p:cNvSpPr>
              <p:nvPr/>
            </p:nvSpPr>
            <p:spPr bwMode="auto">
              <a:xfrm>
                <a:off x="4606" y="2275"/>
                <a:ext cx="213" cy="41"/>
              </a:xfrm>
              <a:custGeom>
                <a:avLst/>
                <a:gdLst>
                  <a:gd name="T0" fmla="*/ 0 w 213"/>
                  <a:gd name="T1" fmla="*/ 0 h 41"/>
                  <a:gd name="T2" fmla="*/ 213 w 213"/>
                  <a:gd name="T3" fmla="*/ 38 h 41"/>
                  <a:gd name="T4" fmla="*/ 211 w 213"/>
                  <a:gd name="T5" fmla="*/ 39 h 41"/>
                  <a:gd name="T6" fmla="*/ 209 w 213"/>
                  <a:gd name="T7" fmla="*/ 41 h 41"/>
                  <a:gd name="T8" fmla="*/ 0 w 213"/>
                  <a:gd name="T9" fmla="*/ 4 h 41"/>
                  <a:gd name="T10" fmla="*/ 0 w 213"/>
                  <a:gd name="T11" fmla="*/ 2 h 41"/>
                  <a:gd name="T12" fmla="*/ 0 w 213"/>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3" h="41">
                    <a:moveTo>
                      <a:pt x="0" y="0"/>
                    </a:moveTo>
                    <a:lnTo>
                      <a:pt x="213" y="38"/>
                    </a:lnTo>
                    <a:lnTo>
                      <a:pt x="211" y="39"/>
                    </a:lnTo>
                    <a:lnTo>
                      <a:pt x="209" y="41"/>
                    </a:lnTo>
                    <a:lnTo>
                      <a:pt x="0" y="4"/>
                    </a:lnTo>
                    <a:lnTo>
                      <a:pt x="0" y="2"/>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3" name="Freeform 151">
                <a:extLst>
                  <a:ext uri="{FF2B5EF4-FFF2-40B4-BE49-F238E27FC236}">
                    <a16:creationId xmlns:a16="http://schemas.microsoft.com/office/drawing/2014/main" id="{C8516BF7-7B07-4CE9-8EC4-271EB2CF228C}"/>
                  </a:ext>
                </a:extLst>
              </p:cNvPr>
              <p:cNvSpPr>
                <a:spLocks/>
              </p:cNvSpPr>
              <p:nvPr/>
            </p:nvSpPr>
            <p:spPr bwMode="auto">
              <a:xfrm>
                <a:off x="4606" y="2277"/>
                <a:ext cx="211" cy="39"/>
              </a:xfrm>
              <a:custGeom>
                <a:avLst/>
                <a:gdLst>
                  <a:gd name="T0" fmla="*/ 0 w 211"/>
                  <a:gd name="T1" fmla="*/ 0 h 39"/>
                  <a:gd name="T2" fmla="*/ 211 w 211"/>
                  <a:gd name="T3" fmla="*/ 37 h 39"/>
                  <a:gd name="T4" fmla="*/ 209 w 211"/>
                  <a:gd name="T5" fmla="*/ 39 h 39"/>
                  <a:gd name="T6" fmla="*/ 206 w 211"/>
                  <a:gd name="T7" fmla="*/ 39 h 39"/>
                  <a:gd name="T8" fmla="*/ 0 w 211"/>
                  <a:gd name="T9" fmla="*/ 3 h 39"/>
                  <a:gd name="T10" fmla="*/ 0 w 211"/>
                  <a:gd name="T11" fmla="*/ 2 h 39"/>
                  <a:gd name="T12" fmla="*/ 0 w 211"/>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1" h="39">
                    <a:moveTo>
                      <a:pt x="0" y="0"/>
                    </a:moveTo>
                    <a:lnTo>
                      <a:pt x="211" y="37"/>
                    </a:lnTo>
                    <a:lnTo>
                      <a:pt x="209" y="39"/>
                    </a:lnTo>
                    <a:lnTo>
                      <a:pt x="206" y="39"/>
                    </a:lnTo>
                    <a:lnTo>
                      <a:pt x="0" y="3"/>
                    </a:lnTo>
                    <a:lnTo>
                      <a:pt x="0" y="2"/>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4" name="Freeform 152">
                <a:extLst>
                  <a:ext uri="{FF2B5EF4-FFF2-40B4-BE49-F238E27FC236}">
                    <a16:creationId xmlns:a16="http://schemas.microsoft.com/office/drawing/2014/main" id="{AE629611-B75E-4A47-8473-EFBD2BEE00C1}"/>
                  </a:ext>
                </a:extLst>
              </p:cNvPr>
              <p:cNvSpPr>
                <a:spLocks/>
              </p:cNvSpPr>
              <p:nvPr/>
            </p:nvSpPr>
            <p:spPr bwMode="auto">
              <a:xfrm>
                <a:off x="4606" y="2279"/>
                <a:ext cx="209" cy="39"/>
              </a:xfrm>
              <a:custGeom>
                <a:avLst/>
                <a:gdLst>
                  <a:gd name="T0" fmla="*/ 0 w 209"/>
                  <a:gd name="T1" fmla="*/ 0 h 39"/>
                  <a:gd name="T2" fmla="*/ 209 w 209"/>
                  <a:gd name="T3" fmla="*/ 37 h 39"/>
                  <a:gd name="T4" fmla="*/ 206 w 209"/>
                  <a:gd name="T5" fmla="*/ 37 h 39"/>
                  <a:gd name="T6" fmla="*/ 204 w 209"/>
                  <a:gd name="T7" fmla="*/ 39 h 39"/>
                  <a:gd name="T8" fmla="*/ 0 w 209"/>
                  <a:gd name="T9" fmla="*/ 3 h 39"/>
                  <a:gd name="T10" fmla="*/ 0 w 209"/>
                  <a:gd name="T11" fmla="*/ 1 h 39"/>
                  <a:gd name="T12" fmla="*/ 0 w 209"/>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39">
                    <a:moveTo>
                      <a:pt x="0" y="0"/>
                    </a:moveTo>
                    <a:lnTo>
                      <a:pt x="209" y="37"/>
                    </a:lnTo>
                    <a:lnTo>
                      <a:pt x="206" y="37"/>
                    </a:lnTo>
                    <a:lnTo>
                      <a:pt x="204" y="39"/>
                    </a:lnTo>
                    <a:lnTo>
                      <a:pt x="0" y="3"/>
                    </a:lnTo>
                    <a:lnTo>
                      <a:pt x="0" y="1"/>
                    </a:lnTo>
                    <a:lnTo>
                      <a:pt x="0" y="0"/>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5" name="Freeform 153">
                <a:extLst>
                  <a:ext uri="{FF2B5EF4-FFF2-40B4-BE49-F238E27FC236}">
                    <a16:creationId xmlns:a16="http://schemas.microsoft.com/office/drawing/2014/main" id="{C8C1EDF1-08BF-49F9-AF66-2E4A31A584CE}"/>
                  </a:ext>
                </a:extLst>
              </p:cNvPr>
              <p:cNvSpPr>
                <a:spLocks/>
              </p:cNvSpPr>
              <p:nvPr/>
            </p:nvSpPr>
            <p:spPr bwMode="auto">
              <a:xfrm>
                <a:off x="4606" y="2280"/>
                <a:ext cx="206" cy="39"/>
              </a:xfrm>
              <a:custGeom>
                <a:avLst/>
                <a:gdLst>
                  <a:gd name="T0" fmla="*/ 0 w 206"/>
                  <a:gd name="T1" fmla="*/ 0 h 39"/>
                  <a:gd name="T2" fmla="*/ 206 w 206"/>
                  <a:gd name="T3" fmla="*/ 36 h 39"/>
                  <a:gd name="T4" fmla="*/ 204 w 206"/>
                  <a:gd name="T5" fmla="*/ 38 h 39"/>
                  <a:gd name="T6" fmla="*/ 203 w 206"/>
                  <a:gd name="T7" fmla="*/ 39 h 39"/>
                  <a:gd name="T8" fmla="*/ 0 w 206"/>
                  <a:gd name="T9" fmla="*/ 4 h 39"/>
                  <a:gd name="T10" fmla="*/ 0 w 206"/>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6" h="39">
                    <a:moveTo>
                      <a:pt x="0" y="0"/>
                    </a:moveTo>
                    <a:lnTo>
                      <a:pt x="206" y="36"/>
                    </a:lnTo>
                    <a:lnTo>
                      <a:pt x="204" y="38"/>
                    </a:lnTo>
                    <a:lnTo>
                      <a:pt x="203" y="39"/>
                    </a:lnTo>
                    <a:lnTo>
                      <a:pt x="0" y="4"/>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6" name="Freeform 154">
                <a:extLst>
                  <a:ext uri="{FF2B5EF4-FFF2-40B4-BE49-F238E27FC236}">
                    <a16:creationId xmlns:a16="http://schemas.microsoft.com/office/drawing/2014/main" id="{5A216151-C849-4DE9-8017-7EBD473DB796}"/>
                  </a:ext>
                </a:extLst>
              </p:cNvPr>
              <p:cNvSpPr>
                <a:spLocks/>
              </p:cNvSpPr>
              <p:nvPr/>
            </p:nvSpPr>
            <p:spPr bwMode="auto">
              <a:xfrm>
                <a:off x="4606" y="2282"/>
                <a:ext cx="204" cy="39"/>
              </a:xfrm>
              <a:custGeom>
                <a:avLst/>
                <a:gdLst>
                  <a:gd name="T0" fmla="*/ 0 w 204"/>
                  <a:gd name="T1" fmla="*/ 0 h 39"/>
                  <a:gd name="T2" fmla="*/ 204 w 204"/>
                  <a:gd name="T3" fmla="*/ 36 h 39"/>
                  <a:gd name="T4" fmla="*/ 203 w 204"/>
                  <a:gd name="T5" fmla="*/ 37 h 39"/>
                  <a:gd name="T6" fmla="*/ 201 w 204"/>
                  <a:gd name="T7" fmla="*/ 39 h 39"/>
                  <a:gd name="T8" fmla="*/ 0 w 204"/>
                  <a:gd name="T9" fmla="*/ 4 h 39"/>
                  <a:gd name="T10" fmla="*/ 0 w 204"/>
                  <a:gd name="T11" fmla="*/ 2 h 39"/>
                  <a:gd name="T12" fmla="*/ 0 w 204"/>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 h="39">
                    <a:moveTo>
                      <a:pt x="0" y="0"/>
                    </a:moveTo>
                    <a:lnTo>
                      <a:pt x="204" y="36"/>
                    </a:lnTo>
                    <a:lnTo>
                      <a:pt x="203" y="37"/>
                    </a:lnTo>
                    <a:lnTo>
                      <a:pt x="201" y="39"/>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7" name="Freeform 155">
                <a:extLst>
                  <a:ext uri="{FF2B5EF4-FFF2-40B4-BE49-F238E27FC236}">
                    <a16:creationId xmlns:a16="http://schemas.microsoft.com/office/drawing/2014/main" id="{F70DF18A-6116-4CE1-8083-16D76A74D21E}"/>
                  </a:ext>
                </a:extLst>
              </p:cNvPr>
              <p:cNvSpPr>
                <a:spLocks/>
              </p:cNvSpPr>
              <p:nvPr/>
            </p:nvSpPr>
            <p:spPr bwMode="auto">
              <a:xfrm>
                <a:off x="4606" y="2284"/>
                <a:ext cx="203" cy="39"/>
              </a:xfrm>
              <a:custGeom>
                <a:avLst/>
                <a:gdLst>
                  <a:gd name="T0" fmla="*/ 0 w 203"/>
                  <a:gd name="T1" fmla="*/ 0 h 39"/>
                  <a:gd name="T2" fmla="*/ 203 w 203"/>
                  <a:gd name="T3" fmla="*/ 35 h 39"/>
                  <a:gd name="T4" fmla="*/ 201 w 203"/>
                  <a:gd name="T5" fmla="*/ 37 h 39"/>
                  <a:gd name="T6" fmla="*/ 197 w 203"/>
                  <a:gd name="T7" fmla="*/ 39 h 39"/>
                  <a:gd name="T8" fmla="*/ 0 w 203"/>
                  <a:gd name="T9" fmla="*/ 3 h 39"/>
                  <a:gd name="T10" fmla="*/ 0 w 203"/>
                  <a:gd name="T11" fmla="*/ 2 h 39"/>
                  <a:gd name="T12" fmla="*/ 0 w 203"/>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3" h="39">
                    <a:moveTo>
                      <a:pt x="0" y="0"/>
                    </a:moveTo>
                    <a:lnTo>
                      <a:pt x="203" y="35"/>
                    </a:lnTo>
                    <a:lnTo>
                      <a:pt x="201" y="37"/>
                    </a:lnTo>
                    <a:lnTo>
                      <a:pt x="197" y="39"/>
                    </a:lnTo>
                    <a:lnTo>
                      <a:pt x="0" y="3"/>
                    </a:lnTo>
                    <a:lnTo>
                      <a:pt x="0" y="2"/>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8" name="Freeform 156">
                <a:extLst>
                  <a:ext uri="{FF2B5EF4-FFF2-40B4-BE49-F238E27FC236}">
                    <a16:creationId xmlns:a16="http://schemas.microsoft.com/office/drawing/2014/main" id="{5BEE13CF-3868-4585-9AB6-4F7418872494}"/>
                  </a:ext>
                </a:extLst>
              </p:cNvPr>
              <p:cNvSpPr>
                <a:spLocks/>
              </p:cNvSpPr>
              <p:nvPr/>
            </p:nvSpPr>
            <p:spPr bwMode="auto">
              <a:xfrm>
                <a:off x="4606" y="2286"/>
                <a:ext cx="201" cy="37"/>
              </a:xfrm>
              <a:custGeom>
                <a:avLst/>
                <a:gdLst>
                  <a:gd name="T0" fmla="*/ 0 w 201"/>
                  <a:gd name="T1" fmla="*/ 0 h 37"/>
                  <a:gd name="T2" fmla="*/ 201 w 201"/>
                  <a:gd name="T3" fmla="*/ 35 h 37"/>
                  <a:gd name="T4" fmla="*/ 197 w 201"/>
                  <a:gd name="T5" fmla="*/ 37 h 37"/>
                  <a:gd name="T6" fmla="*/ 196 w 201"/>
                  <a:gd name="T7" fmla="*/ 37 h 37"/>
                  <a:gd name="T8" fmla="*/ 0 w 201"/>
                  <a:gd name="T9" fmla="*/ 3 h 37"/>
                  <a:gd name="T10" fmla="*/ 0 w 201"/>
                  <a:gd name="T11" fmla="*/ 1 h 37"/>
                  <a:gd name="T12" fmla="*/ 0 w 20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37">
                    <a:moveTo>
                      <a:pt x="0" y="0"/>
                    </a:moveTo>
                    <a:lnTo>
                      <a:pt x="201" y="35"/>
                    </a:lnTo>
                    <a:lnTo>
                      <a:pt x="197" y="37"/>
                    </a:lnTo>
                    <a:lnTo>
                      <a:pt x="196" y="37"/>
                    </a:lnTo>
                    <a:lnTo>
                      <a:pt x="0" y="3"/>
                    </a:lnTo>
                    <a:lnTo>
                      <a:pt x="0" y="1"/>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89" name="Freeform 157">
                <a:extLst>
                  <a:ext uri="{FF2B5EF4-FFF2-40B4-BE49-F238E27FC236}">
                    <a16:creationId xmlns:a16="http://schemas.microsoft.com/office/drawing/2014/main" id="{0D3D4BF4-5C12-48DF-93EA-E3E40323B95D}"/>
                  </a:ext>
                </a:extLst>
              </p:cNvPr>
              <p:cNvSpPr>
                <a:spLocks/>
              </p:cNvSpPr>
              <p:nvPr/>
            </p:nvSpPr>
            <p:spPr bwMode="auto">
              <a:xfrm>
                <a:off x="4606" y="2287"/>
                <a:ext cx="197" cy="37"/>
              </a:xfrm>
              <a:custGeom>
                <a:avLst/>
                <a:gdLst>
                  <a:gd name="T0" fmla="*/ 0 w 197"/>
                  <a:gd name="T1" fmla="*/ 0 h 37"/>
                  <a:gd name="T2" fmla="*/ 197 w 197"/>
                  <a:gd name="T3" fmla="*/ 36 h 37"/>
                  <a:gd name="T4" fmla="*/ 196 w 197"/>
                  <a:gd name="T5" fmla="*/ 36 h 37"/>
                  <a:gd name="T6" fmla="*/ 194 w 197"/>
                  <a:gd name="T7" fmla="*/ 37 h 37"/>
                  <a:gd name="T8" fmla="*/ 0 w 197"/>
                  <a:gd name="T9" fmla="*/ 4 h 37"/>
                  <a:gd name="T10" fmla="*/ 0 w 197"/>
                  <a:gd name="T11" fmla="*/ 2 h 37"/>
                  <a:gd name="T12" fmla="*/ 0 w 197"/>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7" h="37">
                    <a:moveTo>
                      <a:pt x="0" y="0"/>
                    </a:moveTo>
                    <a:lnTo>
                      <a:pt x="197" y="36"/>
                    </a:lnTo>
                    <a:lnTo>
                      <a:pt x="196" y="36"/>
                    </a:lnTo>
                    <a:lnTo>
                      <a:pt x="194" y="37"/>
                    </a:lnTo>
                    <a:lnTo>
                      <a:pt x="0" y="4"/>
                    </a:lnTo>
                    <a:lnTo>
                      <a:pt x="0" y="2"/>
                    </a:lnTo>
                    <a:lnTo>
                      <a:pt x="0"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0" name="Freeform 158">
                <a:extLst>
                  <a:ext uri="{FF2B5EF4-FFF2-40B4-BE49-F238E27FC236}">
                    <a16:creationId xmlns:a16="http://schemas.microsoft.com/office/drawing/2014/main" id="{AFA2D0E5-1774-417C-8AE5-5748F81EC98D}"/>
                  </a:ext>
                </a:extLst>
              </p:cNvPr>
              <p:cNvSpPr>
                <a:spLocks/>
              </p:cNvSpPr>
              <p:nvPr/>
            </p:nvSpPr>
            <p:spPr bwMode="auto">
              <a:xfrm>
                <a:off x="4606" y="2289"/>
                <a:ext cx="196" cy="37"/>
              </a:xfrm>
              <a:custGeom>
                <a:avLst/>
                <a:gdLst>
                  <a:gd name="T0" fmla="*/ 0 w 196"/>
                  <a:gd name="T1" fmla="*/ 0 h 37"/>
                  <a:gd name="T2" fmla="*/ 196 w 196"/>
                  <a:gd name="T3" fmla="*/ 34 h 37"/>
                  <a:gd name="T4" fmla="*/ 194 w 196"/>
                  <a:gd name="T5" fmla="*/ 35 h 37"/>
                  <a:gd name="T6" fmla="*/ 191 w 196"/>
                  <a:gd name="T7" fmla="*/ 37 h 37"/>
                  <a:gd name="T8" fmla="*/ 0 w 196"/>
                  <a:gd name="T9" fmla="*/ 3 h 37"/>
                  <a:gd name="T10" fmla="*/ 0 w 196"/>
                  <a:gd name="T11" fmla="*/ 2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6" y="34"/>
                    </a:lnTo>
                    <a:lnTo>
                      <a:pt x="194" y="35"/>
                    </a:lnTo>
                    <a:lnTo>
                      <a:pt x="191" y="37"/>
                    </a:lnTo>
                    <a:lnTo>
                      <a:pt x="0" y="3"/>
                    </a:lnTo>
                    <a:lnTo>
                      <a:pt x="0" y="2"/>
                    </a:lnTo>
                    <a:lnTo>
                      <a:pt x="0" y="0"/>
                    </a:ln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1" name="Freeform 159">
                <a:extLst>
                  <a:ext uri="{FF2B5EF4-FFF2-40B4-BE49-F238E27FC236}">
                    <a16:creationId xmlns:a16="http://schemas.microsoft.com/office/drawing/2014/main" id="{766FFACA-915F-4907-AACF-CA8888694C0B}"/>
                  </a:ext>
                </a:extLst>
              </p:cNvPr>
              <p:cNvSpPr>
                <a:spLocks/>
              </p:cNvSpPr>
              <p:nvPr/>
            </p:nvSpPr>
            <p:spPr bwMode="auto">
              <a:xfrm>
                <a:off x="4606" y="2291"/>
                <a:ext cx="194" cy="37"/>
              </a:xfrm>
              <a:custGeom>
                <a:avLst/>
                <a:gdLst>
                  <a:gd name="T0" fmla="*/ 0 w 194"/>
                  <a:gd name="T1" fmla="*/ 0 h 37"/>
                  <a:gd name="T2" fmla="*/ 194 w 194"/>
                  <a:gd name="T3" fmla="*/ 33 h 37"/>
                  <a:gd name="T4" fmla="*/ 191 w 194"/>
                  <a:gd name="T5" fmla="*/ 35 h 37"/>
                  <a:gd name="T6" fmla="*/ 189 w 194"/>
                  <a:gd name="T7" fmla="*/ 37 h 37"/>
                  <a:gd name="T8" fmla="*/ 0 w 194"/>
                  <a:gd name="T9" fmla="*/ 3 h 37"/>
                  <a:gd name="T10" fmla="*/ 0 w 194"/>
                  <a:gd name="T11" fmla="*/ 1 h 37"/>
                  <a:gd name="T12" fmla="*/ 0 w 194"/>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4" h="37">
                    <a:moveTo>
                      <a:pt x="0" y="0"/>
                    </a:moveTo>
                    <a:lnTo>
                      <a:pt x="194" y="33"/>
                    </a:lnTo>
                    <a:lnTo>
                      <a:pt x="191" y="35"/>
                    </a:lnTo>
                    <a:lnTo>
                      <a:pt x="189" y="37"/>
                    </a:lnTo>
                    <a:lnTo>
                      <a:pt x="0" y="3"/>
                    </a:lnTo>
                    <a:lnTo>
                      <a:pt x="0" y="1"/>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2" name="Freeform 160">
                <a:extLst>
                  <a:ext uri="{FF2B5EF4-FFF2-40B4-BE49-F238E27FC236}">
                    <a16:creationId xmlns:a16="http://schemas.microsoft.com/office/drawing/2014/main" id="{67CD6D23-9898-41BB-A913-C0653480E80A}"/>
                  </a:ext>
                </a:extLst>
              </p:cNvPr>
              <p:cNvSpPr>
                <a:spLocks/>
              </p:cNvSpPr>
              <p:nvPr/>
            </p:nvSpPr>
            <p:spPr bwMode="auto">
              <a:xfrm>
                <a:off x="4606" y="2292"/>
                <a:ext cx="191" cy="37"/>
              </a:xfrm>
              <a:custGeom>
                <a:avLst/>
                <a:gdLst>
                  <a:gd name="T0" fmla="*/ 0 w 191"/>
                  <a:gd name="T1" fmla="*/ 0 h 37"/>
                  <a:gd name="T2" fmla="*/ 191 w 191"/>
                  <a:gd name="T3" fmla="*/ 34 h 37"/>
                  <a:gd name="T4" fmla="*/ 189 w 191"/>
                  <a:gd name="T5" fmla="*/ 36 h 37"/>
                  <a:gd name="T6" fmla="*/ 187 w 191"/>
                  <a:gd name="T7" fmla="*/ 37 h 37"/>
                  <a:gd name="T8" fmla="*/ 0 w 191"/>
                  <a:gd name="T9" fmla="*/ 4 h 37"/>
                  <a:gd name="T10" fmla="*/ 0 w 191"/>
                  <a:gd name="T11" fmla="*/ 2 h 37"/>
                  <a:gd name="T12" fmla="*/ 0 w 19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7">
                    <a:moveTo>
                      <a:pt x="0" y="0"/>
                    </a:moveTo>
                    <a:lnTo>
                      <a:pt x="191" y="34"/>
                    </a:lnTo>
                    <a:lnTo>
                      <a:pt x="189" y="36"/>
                    </a:lnTo>
                    <a:lnTo>
                      <a:pt x="187" y="37"/>
                    </a:lnTo>
                    <a:lnTo>
                      <a:pt x="0" y="4"/>
                    </a:lnTo>
                    <a:lnTo>
                      <a:pt x="0" y="2"/>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3" name="Freeform 161">
                <a:extLst>
                  <a:ext uri="{FF2B5EF4-FFF2-40B4-BE49-F238E27FC236}">
                    <a16:creationId xmlns:a16="http://schemas.microsoft.com/office/drawing/2014/main" id="{A3AA5B9D-9215-4F66-83E9-2D8141BEEA78}"/>
                  </a:ext>
                </a:extLst>
              </p:cNvPr>
              <p:cNvSpPr>
                <a:spLocks/>
              </p:cNvSpPr>
              <p:nvPr/>
            </p:nvSpPr>
            <p:spPr bwMode="auto">
              <a:xfrm>
                <a:off x="4606" y="2294"/>
                <a:ext cx="189" cy="35"/>
              </a:xfrm>
              <a:custGeom>
                <a:avLst/>
                <a:gdLst>
                  <a:gd name="T0" fmla="*/ 0 w 189"/>
                  <a:gd name="T1" fmla="*/ 0 h 35"/>
                  <a:gd name="T2" fmla="*/ 189 w 189"/>
                  <a:gd name="T3" fmla="*/ 34 h 35"/>
                  <a:gd name="T4" fmla="*/ 187 w 189"/>
                  <a:gd name="T5" fmla="*/ 35 h 35"/>
                  <a:gd name="T6" fmla="*/ 184 w 189"/>
                  <a:gd name="T7" fmla="*/ 35 h 35"/>
                  <a:gd name="T8" fmla="*/ 0 w 189"/>
                  <a:gd name="T9" fmla="*/ 3 h 35"/>
                  <a:gd name="T10" fmla="*/ 0 w 189"/>
                  <a:gd name="T11" fmla="*/ 2 h 35"/>
                  <a:gd name="T12" fmla="*/ 0 w 189"/>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9" h="35">
                    <a:moveTo>
                      <a:pt x="0" y="0"/>
                    </a:moveTo>
                    <a:lnTo>
                      <a:pt x="189" y="34"/>
                    </a:lnTo>
                    <a:lnTo>
                      <a:pt x="187" y="35"/>
                    </a:lnTo>
                    <a:lnTo>
                      <a:pt x="184" y="35"/>
                    </a:lnTo>
                    <a:lnTo>
                      <a:pt x="0" y="3"/>
                    </a:lnTo>
                    <a:lnTo>
                      <a:pt x="0" y="2"/>
                    </a:lnTo>
                    <a:lnTo>
                      <a:pt x="0" y="0"/>
                    </a:lnTo>
                    <a:close/>
                  </a:path>
                </a:pathLst>
              </a:custGeom>
              <a:solidFill>
                <a:srgbClr val="DA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4" name="Freeform 162">
                <a:extLst>
                  <a:ext uri="{FF2B5EF4-FFF2-40B4-BE49-F238E27FC236}">
                    <a16:creationId xmlns:a16="http://schemas.microsoft.com/office/drawing/2014/main" id="{B5C6F537-27B4-43B2-B791-10105D059FA0}"/>
                  </a:ext>
                </a:extLst>
              </p:cNvPr>
              <p:cNvSpPr>
                <a:spLocks/>
              </p:cNvSpPr>
              <p:nvPr/>
            </p:nvSpPr>
            <p:spPr bwMode="auto">
              <a:xfrm>
                <a:off x="4606" y="2296"/>
                <a:ext cx="187" cy="35"/>
              </a:xfrm>
              <a:custGeom>
                <a:avLst/>
                <a:gdLst>
                  <a:gd name="T0" fmla="*/ 0 w 187"/>
                  <a:gd name="T1" fmla="*/ 0 h 35"/>
                  <a:gd name="T2" fmla="*/ 187 w 187"/>
                  <a:gd name="T3" fmla="*/ 33 h 35"/>
                  <a:gd name="T4" fmla="*/ 184 w 187"/>
                  <a:gd name="T5" fmla="*/ 33 h 35"/>
                  <a:gd name="T6" fmla="*/ 182 w 187"/>
                  <a:gd name="T7" fmla="*/ 35 h 35"/>
                  <a:gd name="T8" fmla="*/ 0 w 187"/>
                  <a:gd name="T9" fmla="*/ 3 h 35"/>
                  <a:gd name="T10" fmla="*/ 0 w 187"/>
                  <a:gd name="T11" fmla="*/ 1 h 35"/>
                  <a:gd name="T12" fmla="*/ 0 w 187"/>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7" h="35">
                    <a:moveTo>
                      <a:pt x="0" y="0"/>
                    </a:moveTo>
                    <a:lnTo>
                      <a:pt x="187" y="33"/>
                    </a:lnTo>
                    <a:lnTo>
                      <a:pt x="184" y="33"/>
                    </a:lnTo>
                    <a:lnTo>
                      <a:pt x="182" y="35"/>
                    </a:lnTo>
                    <a:lnTo>
                      <a:pt x="0" y="3"/>
                    </a:lnTo>
                    <a:lnTo>
                      <a:pt x="0" y="1"/>
                    </a:lnTo>
                    <a:lnTo>
                      <a:pt x="0" y="0"/>
                    </a:lnTo>
                    <a:close/>
                  </a:path>
                </a:pathLst>
              </a:custGeom>
              <a:solidFill>
                <a:srgbClr val="D8D8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5" name="Freeform 163">
                <a:extLst>
                  <a:ext uri="{FF2B5EF4-FFF2-40B4-BE49-F238E27FC236}">
                    <a16:creationId xmlns:a16="http://schemas.microsoft.com/office/drawing/2014/main" id="{19E8BC07-6B8F-4FFA-AB9D-022A9D9A0155}"/>
                  </a:ext>
                </a:extLst>
              </p:cNvPr>
              <p:cNvSpPr>
                <a:spLocks/>
              </p:cNvSpPr>
              <p:nvPr/>
            </p:nvSpPr>
            <p:spPr bwMode="auto">
              <a:xfrm>
                <a:off x="4606" y="2297"/>
                <a:ext cx="184" cy="36"/>
              </a:xfrm>
              <a:custGeom>
                <a:avLst/>
                <a:gdLst>
                  <a:gd name="T0" fmla="*/ 0 w 184"/>
                  <a:gd name="T1" fmla="*/ 0 h 36"/>
                  <a:gd name="T2" fmla="*/ 184 w 184"/>
                  <a:gd name="T3" fmla="*/ 32 h 36"/>
                  <a:gd name="T4" fmla="*/ 182 w 184"/>
                  <a:gd name="T5" fmla="*/ 34 h 36"/>
                  <a:gd name="T6" fmla="*/ 179 w 184"/>
                  <a:gd name="T7" fmla="*/ 36 h 36"/>
                  <a:gd name="T8" fmla="*/ 0 w 184"/>
                  <a:gd name="T9" fmla="*/ 4 h 36"/>
                  <a:gd name="T10" fmla="*/ 0 w 184"/>
                  <a:gd name="T11" fmla="*/ 2 h 36"/>
                  <a:gd name="T12" fmla="*/ 0 w 184"/>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6">
                    <a:moveTo>
                      <a:pt x="0" y="0"/>
                    </a:moveTo>
                    <a:lnTo>
                      <a:pt x="184" y="32"/>
                    </a:lnTo>
                    <a:lnTo>
                      <a:pt x="182" y="34"/>
                    </a:lnTo>
                    <a:lnTo>
                      <a:pt x="179" y="36"/>
                    </a:lnTo>
                    <a:lnTo>
                      <a:pt x="0" y="4"/>
                    </a:lnTo>
                    <a:lnTo>
                      <a:pt x="0" y="2"/>
                    </a:lnTo>
                    <a:lnTo>
                      <a:pt x="0" y="0"/>
                    </a:lnTo>
                    <a:close/>
                  </a:path>
                </a:pathLst>
              </a:custGeom>
              <a:solidFill>
                <a:srgbClr val="D7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6" name="Freeform 164">
                <a:extLst>
                  <a:ext uri="{FF2B5EF4-FFF2-40B4-BE49-F238E27FC236}">
                    <a16:creationId xmlns:a16="http://schemas.microsoft.com/office/drawing/2014/main" id="{63AABF01-3C45-4A75-8F62-57828DF40751}"/>
                  </a:ext>
                </a:extLst>
              </p:cNvPr>
              <p:cNvSpPr>
                <a:spLocks/>
              </p:cNvSpPr>
              <p:nvPr/>
            </p:nvSpPr>
            <p:spPr bwMode="auto">
              <a:xfrm>
                <a:off x="4606" y="2299"/>
                <a:ext cx="182" cy="36"/>
              </a:xfrm>
              <a:custGeom>
                <a:avLst/>
                <a:gdLst>
                  <a:gd name="T0" fmla="*/ 0 w 182"/>
                  <a:gd name="T1" fmla="*/ 0 h 36"/>
                  <a:gd name="T2" fmla="*/ 182 w 182"/>
                  <a:gd name="T3" fmla="*/ 32 h 36"/>
                  <a:gd name="T4" fmla="*/ 179 w 182"/>
                  <a:gd name="T5" fmla="*/ 34 h 36"/>
                  <a:gd name="T6" fmla="*/ 177 w 182"/>
                  <a:gd name="T7" fmla="*/ 36 h 36"/>
                  <a:gd name="T8" fmla="*/ 2 w 182"/>
                  <a:gd name="T9" fmla="*/ 3 h 36"/>
                  <a:gd name="T10" fmla="*/ 0 w 182"/>
                  <a:gd name="T11" fmla="*/ 2 h 36"/>
                  <a:gd name="T12" fmla="*/ 0 w 1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2" h="36">
                    <a:moveTo>
                      <a:pt x="0" y="0"/>
                    </a:moveTo>
                    <a:lnTo>
                      <a:pt x="182" y="32"/>
                    </a:lnTo>
                    <a:lnTo>
                      <a:pt x="179" y="34"/>
                    </a:lnTo>
                    <a:lnTo>
                      <a:pt x="177" y="36"/>
                    </a:lnTo>
                    <a:lnTo>
                      <a:pt x="2" y="3"/>
                    </a:lnTo>
                    <a:lnTo>
                      <a:pt x="0" y="2"/>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7" name="Freeform 165">
                <a:extLst>
                  <a:ext uri="{FF2B5EF4-FFF2-40B4-BE49-F238E27FC236}">
                    <a16:creationId xmlns:a16="http://schemas.microsoft.com/office/drawing/2014/main" id="{7F758F06-B2F6-4BA8-B93D-7609FFC75C0D}"/>
                  </a:ext>
                </a:extLst>
              </p:cNvPr>
              <p:cNvSpPr>
                <a:spLocks/>
              </p:cNvSpPr>
              <p:nvPr/>
            </p:nvSpPr>
            <p:spPr bwMode="auto">
              <a:xfrm>
                <a:off x="4606" y="2301"/>
                <a:ext cx="179" cy="34"/>
              </a:xfrm>
              <a:custGeom>
                <a:avLst/>
                <a:gdLst>
                  <a:gd name="T0" fmla="*/ 0 w 179"/>
                  <a:gd name="T1" fmla="*/ 0 h 34"/>
                  <a:gd name="T2" fmla="*/ 179 w 179"/>
                  <a:gd name="T3" fmla="*/ 32 h 34"/>
                  <a:gd name="T4" fmla="*/ 177 w 179"/>
                  <a:gd name="T5" fmla="*/ 34 h 34"/>
                  <a:gd name="T6" fmla="*/ 174 w 179"/>
                  <a:gd name="T7" fmla="*/ 34 h 34"/>
                  <a:gd name="T8" fmla="*/ 2 w 179"/>
                  <a:gd name="T9" fmla="*/ 3 h 34"/>
                  <a:gd name="T10" fmla="*/ 2 w 179"/>
                  <a:gd name="T11" fmla="*/ 1 h 34"/>
                  <a:gd name="T12" fmla="*/ 0 w 179"/>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4">
                    <a:moveTo>
                      <a:pt x="0" y="0"/>
                    </a:moveTo>
                    <a:lnTo>
                      <a:pt x="179" y="32"/>
                    </a:lnTo>
                    <a:lnTo>
                      <a:pt x="177" y="34"/>
                    </a:lnTo>
                    <a:lnTo>
                      <a:pt x="174" y="34"/>
                    </a:lnTo>
                    <a:lnTo>
                      <a:pt x="2" y="3"/>
                    </a:lnTo>
                    <a:lnTo>
                      <a:pt x="2" y="1"/>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8" name="Freeform 166">
                <a:extLst>
                  <a:ext uri="{FF2B5EF4-FFF2-40B4-BE49-F238E27FC236}">
                    <a16:creationId xmlns:a16="http://schemas.microsoft.com/office/drawing/2014/main" id="{C46AFCD9-A7F8-4FFB-A980-00BD55AC3E50}"/>
                  </a:ext>
                </a:extLst>
              </p:cNvPr>
              <p:cNvSpPr>
                <a:spLocks/>
              </p:cNvSpPr>
              <p:nvPr/>
            </p:nvSpPr>
            <p:spPr bwMode="auto">
              <a:xfrm>
                <a:off x="4608" y="2302"/>
                <a:ext cx="175" cy="34"/>
              </a:xfrm>
              <a:custGeom>
                <a:avLst/>
                <a:gdLst>
                  <a:gd name="T0" fmla="*/ 0 w 175"/>
                  <a:gd name="T1" fmla="*/ 0 h 34"/>
                  <a:gd name="T2" fmla="*/ 175 w 175"/>
                  <a:gd name="T3" fmla="*/ 33 h 34"/>
                  <a:gd name="T4" fmla="*/ 172 w 175"/>
                  <a:gd name="T5" fmla="*/ 33 h 34"/>
                  <a:gd name="T6" fmla="*/ 170 w 175"/>
                  <a:gd name="T7" fmla="*/ 34 h 34"/>
                  <a:gd name="T8" fmla="*/ 0 w 175"/>
                  <a:gd name="T9" fmla="*/ 4 h 34"/>
                  <a:gd name="T10" fmla="*/ 0 w 175"/>
                  <a:gd name="T11" fmla="*/ 2 h 34"/>
                  <a:gd name="T12" fmla="*/ 0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0" y="0"/>
                    </a:moveTo>
                    <a:lnTo>
                      <a:pt x="175" y="33"/>
                    </a:lnTo>
                    <a:lnTo>
                      <a:pt x="172" y="33"/>
                    </a:lnTo>
                    <a:lnTo>
                      <a:pt x="170" y="34"/>
                    </a:lnTo>
                    <a:lnTo>
                      <a:pt x="0" y="4"/>
                    </a:lnTo>
                    <a:lnTo>
                      <a:pt x="0" y="2"/>
                    </a:lnTo>
                    <a:lnTo>
                      <a:pt x="0" y="0"/>
                    </a:lnTo>
                    <a:close/>
                  </a:path>
                </a:pathLst>
              </a:custGeom>
              <a:solidFill>
                <a:srgbClr val="D4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499" name="Freeform 167">
                <a:extLst>
                  <a:ext uri="{FF2B5EF4-FFF2-40B4-BE49-F238E27FC236}">
                    <a16:creationId xmlns:a16="http://schemas.microsoft.com/office/drawing/2014/main" id="{A3F1FEB1-751C-41EC-8517-E03622394880}"/>
                  </a:ext>
                </a:extLst>
              </p:cNvPr>
              <p:cNvSpPr>
                <a:spLocks/>
              </p:cNvSpPr>
              <p:nvPr/>
            </p:nvSpPr>
            <p:spPr bwMode="auto">
              <a:xfrm>
                <a:off x="4608" y="2304"/>
                <a:ext cx="172" cy="34"/>
              </a:xfrm>
              <a:custGeom>
                <a:avLst/>
                <a:gdLst>
                  <a:gd name="T0" fmla="*/ 0 w 172"/>
                  <a:gd name="T1" fmla="*/ 0 h 34"/>
                  <a:gd name="T2" fmla="*/ 172 w 172"/>
                  <a:gd name="T3" fmla="*/ 31 h 34"/>
                  <a:gd name="T4" fmla="*/ 170 w 172"/>
                  <a:gd name="T5" fmla="*/ 32 h 34"/>
                  <a:gd name="T6" fmla="*/ 167 w 172"/>
                  <a:gd name="T7" fmla="*/ 34 h 34"/>
                  <a:gd name="T8" fmla="*/ 0 w 172"/>
                  <a:gd name="T9" fmla="*/ 3 h 34"/>
                  <a:gd name="T10" fmla="*/ 0 w 172"/>
                  <a:gd name="T11" fmla="*/ 2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72" y="31"/>
                    </a:lnTo>
                    <a:lnTo>
                      <a:pt x="170" y="32"/>
                    </a:lnTo>
                    <a:lnTo>
                      <a:pt x="167" y="34"/>
                    </a:lnTo>
                    <a:lnTo>
                      <a:pt x="0" y="3"/>
                    </a:lnTo>
                    <a:lnTo>
                      <a:pt x="0" y="2"/>
                    </a:lnTo>
                    <a:lnTo>
                      <a:pt x="0"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0" name="Freeform 168">
                <a:extLst>
                  <a:ext uri="{FF2B5EF4-FFF2-40B4-BE49-F238E27FC236}">
                    <a16:creationId xmlns:a16="http://schemas.microsoft.com/office/drawing/2014/main" id="{EBB05A9B-1051-4594-BCE0-0566823F5862}"/>
                  </a:ext>
                </a:extLst>
              </p:cNvPr>
              <p:cNvSpPr>
                <a:spLocks/>
              </p:cNvSpPr>
              <p:nvPr/>
            </p:nvSpPr>
            <p:spPr bwMode="auto">
              <a:xfrm>
                <a:off x="4608" y="2306"/>
                <a:ext cx="170" cy="34"/>
              </a:xfrm>
              <a:custGeom>
                <a:avLst/>
                <a:gdLst>
                  <a:gd name="T0" fmla="*/ 0 w 170"/>
                  <a:gd name="T1" fmla="*/ 0 h 34"/>
                  <a:gd name="T2" fmla="*/ 170 w 170"/>
                  <a:gd name="T3" fmla="*/ 30 h 34"/>
                  <a:gd name="T4" fmla="*/ 167 w 170"/>
                  <a:gd name="T5" fmla="*/ 32 h 34"/>
                  <a:gd name="T6" fmla="*/ 165 w 170"/>
                  <a:gd name="T7" fmla="*/ 34 h 34"/>
                  <a:gd name="T8" fmla="*/ 0 w 170"/>
                  <a:gd name="T9" fmla="*/ 3 h 34"/>
                  <a:gd name="T10" fmla="*/ 0 w 170"/>
                  <a:gd name="T11" fmla="*/ 1 h 34"/>
                  <a:gd name="T12" fmla="*/ 0 w 170"/>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 h="34">
                    <a:moveTo>
                      <a:pt x="0" y="0"/>
                    </a:moveTo>
                    <a:lnTo>
                      <a:pt x="170" y="30"/>
                    </a:lnTo>
                    <a:lnTo>
                      <a:pt x="167" y="32"/>
                    </a:lnTo>
                    <a:lnTo>
                      <a:pt x="165" y="34"/>
                    </a:lnTo>
                    <a:lnTo>
                      <a:pt x="0" y="3"/>
                    </a:lnTo>
                    <a:lnTo>
                      <a:pt x="0" y="1"/>
                    </a:lnTo>
                    <a:lnTo>
                      <a:pt x="0" y="0"/>
                    </a:lnTo>
                    <a:close/>
                  </a:path>
                </a:pathLst>
              </a:custGeom>
              <a:solidFill>
                <a:srgbClr val="D1D0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1" name="Freeform 169">
                <a:extLst>
                  <a:ext uri="{FF2B5EF4-FFF2-40B4-BE49-F238E27FC236}">
                    <a16:creationId xmlns:a16="http://schemas.microsoft.com/office/drawing/2014/main" id="{99F9E510-BBDE-4FA8-9CCE-6B3EC9787EE6}"/>
                  </a:ext>
                </a:extLst>
              </p:cNvPr>
              <p:cNvSpPr>
                <a:spLocks/>
              </p:cNvSpPr>
              <p:nvPr/>
            </p:nvSpPr>
            <p:spPr bwMode="auto">
              <a:xfrm>
                <a:off x="4608" y="2307"/>
                <a:ext cx="167" cy="33"/>
              </a:xfrm>
              <a:custGeom>
                <a:avLst/>
                <a:gdLst>
                  <a:gd name="T0" fmla="*/ 0 w 167"/>
                  <a:gd name="T1" fmla="*/ 0 h 33"/>
                  <a:gd name="T2" fmla="*/ 167 w 167"/>
                  <a:gd name="T3" fmla="*/ 31 h 33"/>
                  <a:gd name="T4" fmla="*/ 165 w 167"/>
                  <a:gd name="T5" fmla="*/ 33 h 33"/>
                  <a:gd name="T6" fmla="*/ 162 w 167"/>
                  <a:gd name="T7" fmla="*/ 33 h 33"/>
                  <a:gd name="T8" fmla="*/ 1 w 167"/>
                  <a:gd name="T9" fmla="*/ 6 h 33"/>
                  <a:gd name="T10" fmla="*/ 0 w 167"/>
                  <a:gd name="T11" fmla="*/ 2 h 33"/>
                  <a:gd name="T12" fmla="*/ 0 w 167"/>
                  <a:gd name="T13" fmla="*/ 0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33">
                    <a:moveTo>
                      <a:pt x="0" y="0"/>
                    </a:moveTo>
                    <a:lnTo>
                      <a:pt x="167" y="31"/>
                    </a:lnTo>
                    <a:lnTo>
                      <a:pt x="165" y="33"/>
                    </a:lnTo>
                    <a:lnTo>
                      <a:pt x="162" y="33"/>
                    </a:lnTo>
                    <a:lnTo>
                      <a:pt x="1" y="6"/>
                    </a:lnTo>
                    <a:lnTo>
                      <a:pt x="0" y="2"/>
                    </a:lnTo>
                    <a:lnTo>
                      <a:pt x="0" y="0"/>
                    </a:lnTo>
                    <a:close/>
                  </a:path>
                </a:pathLst>
              </a:custGeom>
              <a:solidFill>
                <a:srgbClr val="D0C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2" name="Freeform 170">
                <a:extLst>
                  <a:ext uri="{FF2B5EF4-FFF2-40B4-BE49-F238E27FC236}">
                    <a16:creationId xmlns:a16="http://schemas.microsoft.com/office/drawing/2014/main" id="{6EF84E1C-52D1-49F7-BBF9-E1F7D0E05BD6}"/>
                  </a:ext>
                </a:extLst>
              </p:cNvPr>
              <p:cNvSpPr>
                <a:spLocks/>
              </p:cNvSpPr>
              <p:nvPr/>
            </p:nvSpPr>
            <p:spPr bwMode="auto">
              <a:xfrm>
                <a:off x="4608" y="2309"/>
                <a:ext cx="165" cy="32"/>
              </a:xfrm>
              <a:custGeom>
                <a:avLst/>
                <a:gdLst>
                  <a:gd name="T0" fmla="*/ 0 w 165"/>
                  <a:gd name="T1" fmla="*/ 0 h 32"/>
                  <a:gd name="T2" fmla="*/ 165 w 165"/>
                  <a:gd name="T3" fmla="*/ 31 h 32"/>
                  <a:gd name="T4" fmla="*/ 162 w 165"/>
                  <a:gd name="T5" fmla="*/ 31 h 32"/>
                  <a:gd name="T6" fmla="*/ 160 w 165"/>
                  <a:gd name="T7" fmla="*/ 32 h 32"/>
                  <a:gd name="T8" fmla="*/ 1 w 165"/>
                  <a:gd name="T9" fmla="*/ 5 h 32"/>
                  <a:gd name="T10" fmla="*/ 1 w 165"/>
                  <a:gd name="T11" fmla="*/ 4 h 32"/>
                  <a:gd name="T12" fmla="*/ 0 w 165"/>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5" h="32">
                    <a:moveTo>
                      <a:pt x="0" y="0"/>
                    </a:moveTo>
                    <a:lnTo>
                      <a:pt x="165" y="31"/>
                    </a:lnTo>
                    <a:lnTo>
                      <a:pt x="162" y="31"/>
                    </a:lnTo>
                    <a:lnTo>
                      <a:pt x="160" y="32"/>
                    </a:lnTo>
                    <a:lnTo>
                      <a:pt x="1" y="5"/>
                    </a:lnTo>
                    <a:lnTo>
                      <a:pt x="1" y="4"/>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3" name="Freeform 171">
                <a:extLst>
                  <a:ext uri="{FF2B5EF4-FFF2-40B4-BE49-F238E27FC236}">
                    <a16:creationId xmlns:a16="http://schemas.microsoft.com/office/drawing/2014/main" id="{C33282EF-6C69-455F-8570-991F618B2CF0}"/>
                  </a:ext>
                </a:extLst>
              </p:cNvPr>
              <p:cNvSpPr>
                <a:spLocks/>
              </p:cNvSpPr>
              <p:nvPr/>
            </p:nvSpPr>
            <p:spPr bwMode="auto">
              <a:xfrm>
                <a:off x="4609" y="2313"/>
                <a:ext cx="161" cy="30"/>
              </a:xfrm>
              <a:custGeom>
                <a:avLst/>
                <a:gdLst>
                  <a:gd name="T0" fmla="*/ 0 w 161"/>
                  <a:gd name="T1" fmla="*/ 0 h 30"/>
                  <a:gd name="T2" fmla="*/ 161 w 161"/>
                  <a:gd name="T3" fmla="*/ 27 h 30"/>
                  <a:gd name="T4" fmla="*/ 159 w 161"/>
                  <a:gd name="T5" fmla="*/ 28 h 30"/>
                  <a:gd name="T6" fmla="*/ 156 w 161"/>
                  <a:gd name="T7" fmla="*/ 30 h 30"/>
                  <a:gd name="T8" fmla="*/ 0 w 161"/>
                  <a:gd name="T9" fmla="*/ 3 h 30"/>
                  <a:gd name="T10" fmla="*/ 0 w 161"/>
                  <a:gd name="T11" fmla="*/ 1 h 30"/>
                  <a:gd name="T12" fmla="*/ 0 w 161"/>
                  <a:gd name="T13" fmla="*/ 0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30">
                    <a:moveTo>
                      <a:pt x="0" y="0"/>
                    </a:moveTo>
                    <a:lnTo>
                      <a:pt x="161" y="27"/>
                    </a:lnTo>
                    <a:lnTo>
                      <a:pt x="159" y="28"/>
                    </a:lnTo>
                    <a:lnTo>
                      <a:pt x="156" y="30"/>
                    </a:lnTo>
                    <a:lnTo>
                      <a:pt x="0" y="3"/>
                    </a:lnTo>
                    <a:lnTo>
                      <a:pt x="0" y="1"/>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4" name="Freeform 172">
                <a:extLst>
                  <a:ext uri="{FF2B5EF4-FFF2-40B4-BE49-F238E27FC236}">
                    <a16:creationId xmlns:a16="http://schemas.microsoft.com/office/drawing/2014/main" id="{F42E6EE8-F58B-43F6-BA53-1C962F705346}"/>
                  </a:ext>
                </a:extLst>
              </p:cNvPr>
              <p:cNvSpPr>
                <a:spLocks/>
              </p:cNvSpPr>
              <p:nvPr/>
            </p:nvSpPr>
            <p:spPr bwMode="auto">
              <a:xfrm>
                <a:off x="4609" y="2314"/>
                <a:ext cx="159" cy="31"/>
              </a:xfrm>
              <a:custGeom>
                <a:avLst/>
                <a:gdLst>
                  <a:gd name="T0" fmla="*/ 0 w 159"/>
                  <a:gd name="T1" fmla="*/ 0 h 31"/>
                  <a:gd name="T2" fmla="*/ 159 w 159"/>
                  <a:gd name="T3" fmla="*/ 27 h 31"/>
                  <a:gd name="T4" fmla="*/ 156 w 159"/>
                  <a:gd name="T5" fmla="*/ 29 h 31"/>
                  <a:gd name="T6" fmla="*/ 152 w 159"/>
                  <a:gd name="T7" fmla="*/ 31 h 31"/>
                  <a:gd name="T8" fmla="*/ 0 w 159"/>
                  <a:gd name="T9" fmla="*/ 4 h 31"/>
                  <a:gd name="T10" fmla="*/ 0 w 159"/>
                  <a:gd name="T11" fmla="*/ 2 h 31"/>
                  <a:gd name="T12" fmla="*/ 0 w 159"/>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31">
                    <a:moveTo>
                      <a:pt x="0" y="0"/>
                    </a:moveTo>
                    <a:lnTo>
                      <a:pt x="159" y="27"/>
                    </a:lnTo>
                    <a:lnTo>
                      <a:pt x="156" y="29"/>
                    </a:lnTo>
                    <a:lnTo>
                      <a:pt x="152" y="31"/>
                    </a:lnTo>
                    <a:lnTo>
                      <a:pt x="0" y="4"/>
                    </a:lnTo>
                    <a:lnTo>
                      <a:pt x="0" y="2"/>
                    </a:lnTo>
                    <a:lnTo>
                      <a:pt x="0" y="0"/>
                    </a:lnTo>
                    <a:close/>
                  </a:path>
                </a:pathLst>
              </a:custGeom>
              <a:solidFill>
                <a:srgbClr val="CECE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5" name="Freeform 173">
                <a:extLst>
                  <a:ext uri="{FF2B5EF4-FFF2-40B4-BE49-F238E27FC236}">
                    <a16:creationId xmlns:a16="http://schemas.microsoft.com/office/drawing/2014/main" id="{9BAD8DAA-B3E2-44DB-8EE2-F59E0460FDBB}"/>
                  </a:ext>
                </a:extLst>
              </p:cNvPr>
              <p:cNvSpPr>
                <a:spLocks/>
              </p:cNvSpPr>
              <p:nvPr/>
            </p:nvSpPr>
            <p:spPr bwMode="auto">
              <a:xfrm>
                <a:off x="4609" y="2316"/>
                <a:ext cx="156" cy="29"/>
              </a:xfrm>
              <a:custGeom>
                <a:avLst/>
                <a:gdLst>
                  <a:gd name="T0" fmla="*/ 0 w 156"/>
                  <a:gd name="T1" fmla="*/ 0 h 29"/>
                  <a:gd name="T2" fmla="*/ 156 w 156"/>
                  <a:gd name="T3" fmla="*/ 27 h 29"/>
                  <a:gd name="T4" fmla="*/ 152 w 156"/>
                  <a:gd name="T5" fmla="*/ 29 h 29"/>
                  <a:gd name="T6" fmla="*/ 151 w 156"/>
                  <a:gd name="T7" fmla="*/ 29 h 29"/>
                  <a:gd name="T8" fmla="*/ 2 w 156"/>
                  <a:gd name="T9" fmla="*/ 3 h 29"/>
                  <a:gd name="T10" fmla="*/ 0 w 156"/>
                  <a:gd name="T11" fmla="*/ 2 h 29"/>
                  <a:gd name="T12" fmla="*/ 0 w 156"/>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6" h="29">
                    <a:moveTo>
                      <a:pt x="0" y="0"/>
                    </a:moveTo>
                    <a:lnTo>
                      <a:pt x="156" y="27"/>
                    </a:lnTo>
                    <a:lnTo>
                      <a:pt x="152" y="29"/>
                    </a:lnTo>
                    <a:lnTo>
                      <a:pt x="151" y="29"/>
                    </a:lnTo>
                    <a:lnTo>
                      <a:pt x="2" y="3"/>
                    </a:lnTo>
                    <a:lnTo>
                      <a:pt x="0" y="2"/>
                    </a:lnTo>
                    <a:lnTo>
                      <a:pt x="0" y="0"/>
                    </a:lnTo>
                    <a:close/>
                  </a:path>
                </a:pathLst>
              </a:custGeom>
              <a:solidFill>
                <a:srgbClr val="CDCD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6" name="Freeform 174">
                <a:extLst>
                  <a:ext uri="{FF2B5EF4-FFF2-40B4-BE49-F238E27FC236}">
                    <a16:creationId xmlns:a16="http://schemas.microsoft.com/office/drawing/2014/main" id="{F0CF8943-E4E0-4550-A07E-0242B5FC05B5}"/>
                  </a:ext>
                </a:extLst>
              </p:cNvPr>
              <p:cNvSpPr>
                <a:spLocks/>
              </p:cNvSpPr>
              <p:nvPr/>
            </p:nvSpPr>
            <p:spPr bwMode="auto">
              <a:xfrm>
                <a:off x="4609" y="2318"/>
                <a:ext cx="152" cy="28"/>
              </a:xfrm>
              <a:custGeom>
                <a:avLst/>
                <a:gdLst>
                  <a:gd name="T0" fmla="*/ 0 w 152"/>
                  <a:gd name="T1" fmla="*/ 0 h 28"/>
                  <a:gd name="T2" fmla="*/ 152 w 152"/>
                  <a:gd name="T3" fmla="*/ 27 h 28"/>
                  <a:gd name="T4" fmla="*/ 151 w 152"/>
                  <a:gd name="T5" fmla="*/ 27 h 28"/>
                  <a:gd name="T6" fmla="*/ 147 w 152"/>
                  <a:gd name="T7" fmla="*/ 28 h 28"/>
                  <a:gd name="T8" fmla="*/ 2 w 152"/>
                  <a:gd name="T9" fmla="*/ 3 h 28"/>
                  <a:gd name="T10" fmla="*/ 2 w 152"/>
                  <a:gd name="T11" fmla="*/ 1 h 28"/>
                  <a:gd name="T12" fmla="*/ 0 w 152"/>
                  <a:gd name="T13" fmla="*/ 0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28">
                    <a:moveTo>
                      <a:pt x="0" y="0"/>
                    </a:moveTo>
                    <a:lnTo>
                      <a:pt x="152" y="27"/>
                    </a:lnTo>
                    <a:lnTo>
                      <a:pt x="151" y="27"/>
                    </a:lnTo>
                    <a:lnTo>
                      <a:pt x="147" y="28"/>
                    </a:lnTo>
                    <a:lnTo>
                      <a:pt x="2" y="3"/>
                    </a:lnTo>
                    <a:lnTo>
                      <a:pt x="2"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7" name="Freeform 175">
                <a:extLst>
                  <a:ext uri="{FF2B5EF4-FFF2-40B4-BE49-F238E27FC236}">
                    <a16:creationId xmlns:a16="http://schemas.microsoft.com/office/drawing/2014/main" id="{0AEC1D38-234D-4957-8F33-4A3271B959EC}"/>
                  </a:ext>
                </a:extLst>
              </p:cNvPr>
              <p:cNvSpPr>
                <a:spLocks/>
              </p:cNvSpPr>
              <p:nvPr/>
            </p:nvSpPr>
            <p:spPr bwMode="auto">
              <a:xfrm>
                <a:off x="4611" y="2319"/>
                <a:ext cx="149" cy="29"/>
              </a:xfrm>
              <a:custGeom>
                <a:avLst/>
                <a:gdLst>
                  <a:gd name="T0" fmla="*/ 0 w 149"/>
                  <a:gd name="T1" fmla="*/ 0 h 29"/>
                  <a:gd name="T2" fmla="*/ 149 w 149"/>
                  <a:gd name="T3" fmla="*/ 26 h 29"/>
                  <a:gd name="T4" fmla="*/ 145 w 149"/>
                  <a:gd name="T5" fmla="*/ 27 h 29"/>
                  <a:gd name="T6" fmla="*/ 142 w 149"/>
                  <a:gd name="T7" fmla="*/ 29 h 29"/>
                  <a:gd name="T8" fmla="*/ 0 w 149"/>
                  <a:gd name="T9" fmla="*/ 4 h 29"/>
                  <a:gd name="T10" fmla="*/ 0 w 149"/>
                  <a:gd name="T11" fmla="*/ 2 h 29"/>
                  <a:gd name="T12" fmla="*/ 0 w 149"/>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9" h="29">
                    <a:moveTo>
                      <a:pt x="0" y="0"/>
                    </a:moveTo>
                    <a:lnTo>
                      <a:pt x="149" y="26"/>
                    </a:lnTo>
                    <a:lnTo>
                      <a:pt x="145" y="27"/>
                    </a:lnTo>
                    <a:lnTo>
                      <a:pt x="142" y="29"/>
                    </a:lnTo>
                    <a:lnTo>
                      <a:pt x="0" y="4"/>
                    </a:lnTo>
                    <a:lnTo>
                      <a:pt x="0" y="2"/>
                    </a:lnTo>
                    <a:lnTo>
                      <a:pt x="0" y="0"/>
                    </a:lnTo>
                    <a:close/>
                  </a:path>
                </a:pathLst>
              </a:custGeom>
              <a:solidFill>
                <a:srgbClr val="CBCB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8" name="Freeform 176">
                <a:extLst>
                  <a:ext uri="{FF2B5EF4-FFF2-40B4-BE49-F238E27FC236}">
                    <a16:creationId xmlns:a16="http://schemas.microsoft.com/office/drawing/2014/main" id="{53A1C44E-9152-46C8-91B9-EC2F888098F9}"/>
                  </a:ext>
                </a:extLst>
              </p:cNvPr>
              <p:cNvSpPr>
                <a:spLocks/>
              </p:cNvSpPr>
              <p:nvPr/>
            </p:nvSpPr>
            <p:spPr bwMode="auto">
              <a:xfrm>
                <a:off x="4611" y="2321"/>
                <a:ext cx="145" cy="27"/>
              </a:xfrm>
              <a:custGeom>
                <a:avLst/>
                <a:gdLst>
                  <a:gd name="T0" fmla="*/ 0 w 145"/>
                  <a:gd name="T1" fmla="*/ 0 h 27"/>
                  <a:gd name="T2" fmla="*/ 145 w 145"/>
                  <a:gd name="T3" fmla="*/ 25 h 27"/>
                  <a:gd name="T4" fmla="*/ 142 w 145"/>
                  <a:gd name="T5" fmla="*/ 27 h 27"/>
                  <a:gd name="T6" fmla="*/ 140 w 145"/>
                  <a:gd name="T7" fmla="*/ 27 h 27"/>
                  <a:gd name="T8" fmla="*/ 2 w 145"/>
                  <a:gd name="T9" fmla="*/ 3 h 27"/>
                  <a:gd name="T10" fmla="*/ 0 w 145"/>
                  <a:gd name="T11" fmla="*/ 2 h 27"/>
                  <a:gd name="T12" fmla="*/ 0 w 14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5" h="27">
                    <a:moveTo>
                      <a:pt x="0" y="0"/>
                    </a:moveTo>
                    <a:lnTo>
                      <a:pt x="145" y="25"/>
                    </a:lnTo>
                    <a:lnTo>
                      <a:pt x="142" y="27"/>
                    </a:lnTo>
                    <a:lnTo>
                      <a:pt x="140" y="27"/>
                    </a:lnTo>
                    <a:lnTo>
                      <a:pt x="2" y="3"/>
                    </a:lnTo>
                    <a:lnTo>
                      <a:pt x="0" y="2"/>
                    </a:lnTo>
                    <a:lnTo>
                      <a:pt x="0" y="0"/>
                    </a:ln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09" name="Freeform 177">
                <a:extLst>
                  <a:ext uri="{FF2B5EF4-FFF2-40B4-BE49-F238E27FC236}">
                    <a16:creationId xmlns:a16="http://schemas.microsoft.com/office/drawing/2014/main" id="{1DF25587-21CD-4E3F-BCA5-E7272C086665}"/>
                  </a:ext>
                </a:extLst>
              </p:cNvPr>
              <p:cNvSpPr>
                <a:spLocks/>
              </p:cNvSpPr>
              <p:nvPr/>
            </p:nvSpPr>
            <p:spPr bwMode="auto">
              <a:xfrm>
                <a:off x="4611" y="2323"/>
                <a:ext cx="142" cy="27"/>
              </a:xfrm>
              <a:custGeom>
                <a:avLst/>
                <a:gdLst>
                  <a:gd name="T0" fmla="*/ 0 w 142"/>
                  <a:gd name="T1" fmla="*/ 0 h 27"/>
                  <a:gd name="T2" fmla="*/ 142 w 142"/>
                  <a:gd name="T3" fmla="*/ 25 h 27"/>
                  <a:gd name="T4" fmla="*/ 140 w 142"/>
                  <a:gd name="T5" fmla="*/ 25 h 27"/>
                  <a:gd name="T6" fmla="*/ 137 w 142"/>
                  <a:gd name="T7" fmla="*/ 27 h 27"/>
                  <a:gd name="T8" fmla="*/ 2 w 142"/>
                  <a:gd name="T9" fmla="*/ 3 h 27"/>
                  <a:gd name="T10" fmla="*/ 2 w 142"/>
                  <a:gd name="T11" fmla="*/ 1 h 27"/>
                  <a:gd name="T12" fmla="*/ 0 w 142"/>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2" h="27">
                    <a:moveTo>
                      <a:pt x="0" y="0"/>
                    </a:moveTo>
                    <a:lnTo>
                      <a:pt x="142" y="25"/>
                    </a:lnTo>
                    <a:lnTo>
                      <a:pt x="140" y="25"/>
                    </a:lnTo>
                    <a:lnTo>
                      <a:pt x="137" y="27"/>
                    </a:lnTo>
                    <a:lnTo>
                      <a:pt x="2" y="3"/>
                    </a:lnTo>
                    <a:lnTo>
                      <a:pt x="2" y="1"/>
                    </a:lnTo>
                    <a:lnTo>
                      <a:pt x="0" y="0"/>
                    </a:lnTo>
                    <a:close/>
                  </a:path>
                </a:pathLst>
              </a:custGeom>
              <a:solidFill>
                <a:srgbClr val="BDBD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0" name="Freeform 178">
                <a:extLst>
                  <a:ext uri="{FF2B5EF4-FFF2-40B4-BE49-F238E27FC236}">
                    <a16:creationId xmlns:a16="http://schemas.microsoft.com/office/drawing/2014/main" id="{F4C806F8-4C61-4F94-8EB0-7A33AA94520A}"/>
                  </a:ext>
                </a:extLst>
              </p:cNvPr>
              <p:cNvSpPr>
                <a:spLocks/>
              </p:cNvSpPr>
              <p:nvPr/>
            </p:nvSpPr>
            <p:spPr bwMode="auto">
              <a:xfrm>
                <a:off x="4613" y="2324"/>
                <a:ext cx="138" cy="27"/>
              </a:xfrm>
              <a:custGeom>
                <a:avLst/>
                <a:gdLst>
                  <a:gd name="T0" fmla="*/ 0 w 138"/>
                  <a:gd name="T1" fmla="*/ 0 h 27"/>
                  <a:gd name="T2" fmla="*/ 138 w 138"/>
                  <a:gd name="T3" fmla="*/ 24 h 27"/>
                  <a:gd name="T4" fmla="*/ 135 w 138"/>
                  <a:gd name="T5" fmla="*/ 26 h 27"/>
                  <a:gd name="T6" fmla="*/ 131 w 138"/>
                  <a:gd name="T7" fmla="*/ 27 h 27"/>
                  <a:gd name="T8" fmla="*/ 1 w 138"/>
                  <a:gd name="T9" fmla="*/ 4 h 27"/>
                  <a:gd name="T10" fmla="*/ 0 w 138"/>
                  <a:gd name="T11" fmla="*/ 2 h 27"/>
                  <a:gd name="T12" fmla="*/ 0 w 138"/>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 h="27">
                    <a:moveTo>
                      <a:pt x="0" y="0"/>
                    </a:moveTo>
                    <a:lnTo>
                      <a:pt x="138" y="24"/>
                    </a:lnTo>
                    <a:lnTo>
                      <a:pt x="135" y="26"/>
                    </a:lnTo>
                    <a:lnTo>
                      <a:pt x="131" y="27"/>
                    </a:lnTo>
                    <a:lnTo>
                      <a:pt x="1" y="4"/>
                    </a:lnTo>
                    <a:lnTo>
                      <a:pt x="0" y="2"/>
                    </a:lnTo>
                    <a:lnTo>
                      <a:pt x="0" y="0"/>
                    </a:lnTo>
                    <a:close/>
                  </a:path>
                </a:pathLst>
              </a:custGeom>
              <a:solidFill>
                <a:srgbClr val="B8B8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1" name="Freeform 179">
                <a:extLst>
                  <a:ext uri="{FF2B5EF4-FFF2-40B4-BE49-F238E27FC236}">
                    <a16:creationId xmlns:a16="http://schemas.microsoft.com/office/drawing/2014/main" id="{9D1B48BA-A3FE-4750-8E57-CE017C996ABB}"/>
                  </a:ext>
                </a:extLst>
              </p:cNvPr>
              <p:cNvSpPr>
                <a:spLocks/>
              </p:cNvSpPr>
              <p:nvPr/>
            </p:nvSpPr>
            <p:spPr bwMode="auto">
              <a:xfrm>
                <a:off x="4613" y="2326"/>
                <a:ext cx="135" cy="27"/>
              </a:xfrm>
              <a:custGeom>
                <a:avLst/>
                <a:gdLst>
                  <a:gd name="T0" fmla="*/ 0 w 135"/>
                  <a:gd name="T1" fmla="*/ 0 h 27"/>
                  <a:gd name="T2" fmla="*/ 135 w 135"/>
                  <a:gd name="T3" fmla="*/ 24 h 27"/>
                  <a:gd name="T4" fmla="*/ 131 w 135"/>
                  <a:gd name="T5" fmla="*/ 25 h 27"/>
                  <a:gd name="T6" fmla="*/ 130 w 135"/>
                  <a:gd name="T7" fmla="*/ 27 h 27"/>
                  <a:gd name="T8" fmla="*/ 1 w 135"/>
                  <a:gd name="T9" fmla="*/ 3 h 27"/>
                  <a:gd name="T10" fmla="*/ 1 w 135"/>
                  <a:gd name="T11" fmla="*/ 2 h 27"/>
                  <a:gd name="T12" fmla="*/ 0 w 13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27">
                    <a:moveTo>
                      <a:pt x="0" y="0"/>
                    </a:moveTo>
                    <a:lnTo>
                      <a:pt x="135" y="24"/>
                    </a:lnTo>
                    <a:lnTo>
                      <a:pt x="131" y="25"/>
                    </a:lnTo>
                    <a:lnTo>
                      <a:pt x="130" y="27"/>
                    </a:lnTo>
                    <a:lnTo>
                      <a:pt x="1" y="3"/>
                    </a:lnTo>
                    <a:lnTo>
                      <a:pt x="1" y="2"/>
                    </a:lnTo>
                    <a:lnTo>
                      <a:pt x="0" y="0"/>
                    </a:lnTo>
                    <a:close/>
                  </a:path>
                </a:pathLst>
              </a:custGeom>
              <a:solidFill>
                <a:srgbClr val="AE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2" name="Freeform 180">
                <a:extLst>
                  <a:ext uri="{FF2B5EF4-FFF2-40B4-BE49-F238E27FC236}">
                    <a16:creationId xmlns:a16="http://schemas.microsoft.com/office/drawing/2014/main" id="{0D3AEFC7-4D55-4050-8A9D-ABD800520F26}"/>
                  </a:ext>
                </a:extLst>
              </p:cNvPr>
              <p:cNvSpPr>
                <a:spLocks/>
              </p:cNvSpPr>
              <p:nvPr/>
            </p:nvSpPr>
            <p:spPr bwMode="auto">
              <a:xfrm>
                <a:off x="4614" y="2328"/>
                <a:ext cx="130" cy="25"/>
              </a:xfrm>
              <a:custGeom>
                <a:avLst/>
                <a:gdLst>
                  <a:gd name="T0" fmla="*/ 0 w 130"/>
                  <a:gd name="T1" fmla="*/ 0 h 25"/>
                  <a:gd name="T2" fmla="*/ 130 w 130"/>
                  <a:gd name="T3" fmla="*/ 23 h 25"/>
                  <a:gd name="T4" fmla="*/ 129 w 130"/>
                  <a:gd name="T5" fmla="*/ 25 h 25"/>
                  <a:gd name="T6" fmla="*/ 125 w 130"/>
                  <a:gd name="T7" fmla="*/ 25 h 25"/>
                  <a:gd name="T8" fmla="*/ 2 w 130"/>
                  <a:gd name="T9" fmla="*/ 3 h 25"/>
                  <a:gd name="T10" fmla="*/ 0 w 130"/>
                  <a:gd name="T11" fmla="*/ 1 h 25"/>
                  <a:gd name="T12" fmla="*/ 0 w 130"/>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0" h="25">
                    <a:moveTo>
                      <a:pt x="0" y="0"/>
                    </a:moveTo>
                    <a:lnTo>
                      <a:pt x="130" y="23"/>
                    </a:lnTo>
                    <a:lnTo>
                      <a:pt x="129" y="25"/>
                    </a:lnTo>
                    <a:lnTo>
                      <a:pt x="125" y="25"/>
                    </a:lnTo>
                    <a:lnTo>
                      <a:pt x="2" y="3"/>
                    </a:lnTo>
                    <a:lnTo>
                      <a:pt x="0" y="1"/>
                    </a:lnTo>
                    <a:lnTo>
                      <a:pt x="0" y="0"/>
                    </a:lnTo>
                    <a:close/>
                  </a:path>
                </a:pathLst>
              </a:custGeom>
              <a:solidFill>
                <a:srgbClr val="AAA9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3" name="Freeform 181">
                <a:extLst>
                  <a:ext uri="{FF2B5EF4-FFF2-40B4-BE49-F238E27FC236}">
                    <a16:creationId xmlns:a16="http://schemas.microsoft.com/office/drawing/2014/main" id="{ECEEB205-D5BA-4A50-88C4-7082AF3E362B}"/>
                  </a:ext>
                </a:extLst>
              </p:cNvPr>
              <p:cNvSpPr>
                <a:spLocks/>
              </p:cNvSpPr>
              <p:nvPr/>
            </p:nvSpPr>
            <p:spPr bwMode="auto">
              <a:xfrm>
                <a:off x="4614" y="2329"/>
                <a:ext cx="129" cy="26"/>
              </a:xfrm>
              <a:custGeom>
                <a:avLst/>
                <a:gdLst>
                  <a:gd name="T0" fmla="*/ 0 w 129"/>
                  <a:gd name="T1" fmla="*/ 0 h 26"/>
                  <a:gd name="T2" fmla="*/ 129 w 129"/>
                  <a:gd name="T3" fmla="*/ 24 h 26"/>
                  <a:gd name="T4" fmla="*/ 125 w 129"/>
                  <a:gd name="T5" fmla="*/ 24 h 26"/>
                  <a:gd name="T6" fmla="*/ 122 w 129"/>
                  <a:gd name="T7" fmla="*/ 26 h 26"/>
                  <a:gd name="T8" fmla="*/ 2 w 129"/>
                  <a:gd name="T9" fmla="*/ 6 h 26"/>
                  <a:gd name="T10" fmla="*/ 2 w 129"/>
                  <a:gd name="T11" fmla="*/ 2 h 26"/>
                  <a:gd name="T12" fmla="*/ 0 w 129"/>
                  <a:gd name="T13" fmla="*/ 0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9" h="26">
                    <a:moveTo>
                      <a:pt x="0" y="0"/>
                    </a:moveTo>
                    <a:lnTo>
                      <a:pt x="129" y="24"/>
                    </a:lnTo>
                    <a:lnTo>
                      <a:pt x="125" y="24"/>
                    </a:lnTo>
                    <a:lnTo>
                      <a:pt x="122" y="26"/>
                    </a:lnTo>
                    <a:lnTo>
                      <a:pt x="2" y="6"/>
                    </a:lnTo>
                    <a:lnTo>
                      <a:pt x="2" y="2"/>
                    </a:lnTo>
                    <a:lnTo>
                      <a:pt x="0" y="0"/>
                    </a:lnTo>
                    <a:close/>
                  </a:path>
                </a:pathLst>
              </a:custGeom>
              <a:solidFill>
                <a:srgbClr val="A6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4" name="Freeform 182">
                <a:extLst>
                  <a:ext uri="{FF2B5EF4-FFF2-40B4-BE49-F238E27FC236}">
                    <a16:creationId xmlns:a16="http://schemas.microsoft.com/office/drawing/2014/main" id="{ED777179-7719-438C-861A-EB2B59BB1423}"/>
                  </a:ext>
                </a:extLst>
              </p:cNvPr>
              <p:cNvSpPr>
                <a:spLocks/>
              </p:cNvSpPr>
              <p:nvPr/>
            </p:nvSpPr>
            <p:spPr bwMode="auto">
              <a:xfrm>
                <a:off x="4616" y="2331"/>
                <a:ext cx="123" cy="25"/>
              </a:xfrm>
              <a:custGeom>
                <a:avLst/>
                <a:gdLst>
                  <a:gd name="T0" fmla="*/ 0 w 123"/>
                  <a:gd name="T1" fmla="*/ 0 h 25"/>
                  <a:gd name="T2" fmla="*/ 123 w 123"/>
                  <a:gd name="T3" fmla="*/ 22 h 25"/>
                  <a:gd name="T4" fmla="*/ 120 w 123"/>
                  <a:gd name="T5" fmla="*/ 24 h 25"/>
                  <a:gd name="T6" fmla="*/ 117 w 123"/>
                  <a:gd name="T7" fmla="*/ 25 h 25"/>
                  <a:gd name="T8" fmla="*/ 2 w 123"/>
                  <a:gd name="T9" fmla="*/ 5 h 25"/>
                  <a:gd name="T10" fmla="*/ 0 w 123"/>
                  <a:gd name="T11" fmla="*/ 4 h 25"/>
                  <a:gd name="T12" fmla="*/ 0 w 123"/>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3" h="25">
                    <a:moveTo>
                      <a:pt x="0" y="0"/>
                    </a:moveTo>
                    <a:lnTo>
                      <a:pt x="123" y="22"/>
                    </a:lnTo>
                    <a:lnTo>
                      <a:pt x="120" y="24"/>
                    </a:lnTo>
                    <a:lnTo>
                      <a:pt x="117" y="25"/>
                    </a:lnTo>
                    <a:lnTo>
                      <a:pt x="2" y="5"/>
                    </a:lnTo>
                    <a:lnTo>
                      <a:pt x="0" y="4"/>
                    </a:lnTo>
                    <a:lnTo>
                      <a:pt x="0" y="0"/>
                    </a:lnTo>
                    <a:close/>
                  </a:path>
                </a:pathLst>
              </a:custGeom>
              <a:solidFill>
                <a:srgbClr val="9F9E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5" name="Freeform 183">
                <a:extLst>
                  <a:ext uri="{FF2B5EF4-FFF2-40B4-BE49-F238E27FC236}">
                    <a16:creationId xmlns:a16="http://schemas.microsoft.com/office/drawing/2014/main" id="{7B4D804D-F780-42C6-B990-9AE3BF261AF8}"/>
                  </a:ext>
                </a:extLst>
              </p:cNvPr>
              <p:cNvSpPr>
                <a:spLocks/>
              </p:cNvSpPr>
              <p:nvPr/>
            </p:nvSpPr>
            <p:spPr bwMode="auto">
              <a:xfrm>
                <a:off x="4616" y="2335"/>
                <a:ext cx="120" cy="21"/>
              </a:xfrm>
              <a:custGeom>
                <a:avLst/>
                <a:gdLst>
                  <a:gd name="T0" fmla="*/ 0 w 120"/>
                  <a:gd name="T1" fmla="*/ 0 h 21"/>
                  <a:gd name="T2" fmla="*/ 120 w 120"/>
                  <a:gd name="T3" fmla="*/ 20 h 21"/>
                  <a:gd name="T4" fmla="*/ 117 w 120"/>
                  <a:gd name="T5" fmla="*/ 21 h 21"/>
                  <a:gd name="T6" fmla="*/ 113 w 120"/>
                  <a:gd name="T7" fmla="*/ 21 h 21"/>
                  <a:gd name="T8" fmla="*/ 2 w 120"/>
                  <a:gd name="T9" fmla="*/ 3 h 21"/>
                  <a:gd name="T10" fmla="*/ 2 w 120"/>
                  <a:gd name="T11" fmla="*/ 1 h 21"/>
                  <a:gd name="T12" fmla="*/ 0 w 120"/>
                  <a:gd name="T13" fmla="*/ 0 h 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 h="21">
                    <a:moveTo>
                      <a:pt x="0" y="0"/>
                    </a:moveTo>
                    <a:lnTo>
                      <a:pt x="120" y="20"/>
                    </a:lnTo>
                    <a:lnTo>
                      <a:pt x="117" y="21"/>
                    </a:lnTo>
                    <a:lnTo>
                      <a:pt x="113" y="21"/>
                    </a:lnTo>
                    <a:lnTo>
                      <a:pt x="2" y="3"/>
                    </a:lnTo>
                    <a:lnTo>
                      <a:pt x="2" y="1"/>
                    </a:lnTo>
                    <a:lnTo>
                      <a:pt x="0" y="0"/>
                    </a:lnTo>
                    <a:close/>
                  </a:path>
                </a:pathLst>
              </a:custGeom>
              <a:solidFill>
                <a:srgbClr val="9A9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6" name="Freeform 184">
                <a:extLst>
                  <a:ext uri="{FF2B5EF4-FFF2-40B4-BE49-F238E27FC236}">
                    <a16:creationId xmlns:a16="http://schemas.microsoft.com/office/drawing/2014/main" id="{86351A55-0C68-45CC-A681-1C7DF89AD978}"/>
                  </a:ext>
                </a:extLst>
              </p:cNvPr>
              <p:cNvSpPr>
                <a:spLocks/>
              </p:cNvSpPr>
              <p:nvPr/>
            </p:nvSpPr>
            <p:spPr bwMode="auto">
              <a:xfrm>
                <a:off x="4618" y="2336"/>
                <a:ext cx="115" cy="22"/>
              </a:xfrm>
              <a:custGeom>
                <a:avLst/>
                <a:gdLst>
                  <a:gd name="T0" fmla="*/ 0 w 115"/>
                  <a:gd name="T1" fmla="*/ 0 h 22"/>
                  <a:gd name="T2" fmla="*/ 115 w 115"/>
                  <a:gd name="T3" fmla="*/ 20 h 22"/>
                  <a:gd name="T4" fmla="*/ 111 w 115"/>
                  <a:gd name="T5" fmla="*/ 20 h 22"/>
                  <a:gd name="T6" fmla="*/ 108 w 115"/>
                  <a:gd name="T7" fmla="*/ 22 h 22"/>
                  <a:gd name="T8" fmla="*/ 66 w 115"/>
                  <a:gd name="T9" fmla="*/ 15 h 22"/>
                  <a:gd name="T10" fmla="*/ 61 w 115"/>
                  <a:gd name="T11" fmla="*/ 14 h 22"/>
                  <a:gd name="T12" fmla="*/ 55 w 115"/>
                  <a:gd name="T13" fmla="*/ 14 h 22"/>
                  <a:gd name="T14" fmla="*/ 1 w 115"/>
                  <a:gd name="T15" fmla="*/ 4 h 22"/>
                  <a:gd name="T16" fmla="*/ 0 w 115"/>
                  <a:gd name="T17" fmla="*/ 2 h 22"/>
                  <a:gd name="T18" fmla="*/ 0 w 115"/>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5" h="22">
                    <a:moveTo>
                      <a:pt x="0" y="0"/>
                    </a:moveTo>
                    <a:lnTo>
                      <a:pt x="115" y="20"/>
                    </a:lnTo>
                    <a:lnTo>
                      <a:pt x="111" y="20"/>
                    </a:lnTo>
                    <a:lnTo>
                      <a:pt x="108" y="22"/>
                    </a:lnTo>
                    <a:lnTo>
                      <a:pt x="66" y="15"/>
                    </a:lnTo>
                    <a:lnTo>
                      <a:pt x="61" y="14"/>
                    </a:lnTo>
                    <a:lnTo>
                      <a:pt x="55" y="14"/>
                    </a:lnTo>
                    <a:lnTo>
                      <a:pt x="1" y="4"/>
                    </a:lnTo>
                    <a:lnTo>
                      <a:pt x="0" y="2"/>
                    </a:lnTo>
                    <a:lnTo>
                      <a:pt x="0" y="0"/>
                    </a:lnTo>
                    <a:close/>
                  </a:path>
                </a:pathLst>
              </a:custGeom>
              <a:solidFill>
                <a:srgbClr val="96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7" name="Freeform 185">
                <a:extLst>
                  <a:ext uri="{FF2B5EF4-FFF2-40B4-BE49-F238E27FC236}">
                    <a16:creationId xmlns:a16="http://schemas.microsoft.com/office/drawing/2014/main" id="{1B5D6CFE-7D9E-4350-A0D3-B3CFE42F230F}"/>
                  </a:ext>
                </a:extLst>
              </p:cNvPr>
              <p:cNvSpPr>
                <a:spLocks/>
              </p:cNvSpPr>
              <p:nvPr/>
            </p:nvSpPr>
            <p:spPr bwMode="auto">
              <a:xfrm>
                <a:off x="4618" y="2338"/>
                <a:ext cx="111" cy="22"/>
              </a:xfrm>
              <a:custGeom>
                <a:avLst/>
                <a:gdLst>
                  <a:gd name="T0" fmla="*/ 0 w 111"/>
                  <a:gd name="T1" fmla="*/ 0 h 22"/>
                  <a:gd name="T2" fmla="*/ 111 w 111"/>
                  <a:gd name="T3" fmla="*/ 18 h 22"/>
                  <a:gd name="T4" fmla="*/ 108 w 111"/>
                  <a:gd name="T5" fmla="*/ 20 h 22"/>
                  <a:gd name="T6" fmla="*/ 106 w 111"/>
                  <a:gd name="T7" fmla="*/ 22 h 22"/>
                  <a:gd name="T8" fmla="*/ 67 w 111"/>
                  <a:gd name="T9" fmla="*/ 15 h 22"/>
                  <a:gd name="T10" fmla="*/ 64 w 111"/>
                  <a:gd name="T11" fmla="*/ 12 h 22"/>
                  <a:gd name="T12" fmla="*/ 61 w 111"/>
                  <a:gd name="T13" fmla="*/ 12 h 22"/>
                  <a:gd name="T14" fmla="*/ 55 w 111"/>
                  <a:gd name="T15" fmla="*/ 12 h 22"/>
                  <a:gd name="T16" fmla="*/ 50 w 111"/>
                  <a:gd name="T17" fmla="*/ 12 h 22"/>
                  <a:gd name="T18" fmla="*/ 1 w 111"/>
                  <a:gd name="T19" fmla="*/ 3 h 22"/>
                  <a:gd name="T20" fmla="*/ 1 w 111"/>
                  <a:gd name="T21" fmla="*/ 2 h 22"/>
                  <a:gd name="T22" fmla="*/ 0 w 111"/>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1" h="22">
                    <a:moveTo>
                      <a:pt x="0" y="0"/>
                    </a:moveTo>
                    <a:lnTo>
                      <a:pt x="111" y="18"/>
                    </a:lnTo>
                    <a:lnTo>
                      <a:pt x="108" y="20"/>
                    </a:lnTo>
                    <a:lnTo>
                      <a:pt x="106" y="22"/>
                    </a:lnTo>
                    <a:lnTo>
                      <a:pt x="67" y="15"/>
                    </a:lnTo>
                    <a:lnTo>
                      <a:pt x="64" y="12"/>
                    </a:lnTo>
                    <a:lnTo>
                      <a:pt x="61" y="12"/>
                    </a:lnTo>
                    <a:lnTo>
                      <a:pt x="55" y="12"/>
                    </a:lnTo>
                    <a:lnTo>
                      <a:pt x="50" y="12"/>
                    </a:lnTo>
                    <a:lnTo>
                      <a:pt x="1" y="3"/>
                    </a:lnTo>
                    <a:lnTo>
                      <a:pt x="1" y="2"/>
                    </a:lnTo>
                    <a:lnTo>
                      <a:pt x="0" y="0"/>
                    </a:lnTo>
                    <a:close/>
                  </a:path>
                </a:pathLst>
              </a:custGeom>
              <a:solidFill>
                <a:srgbClr val="8E8D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8" name="Freeform 186">
                <a:extLst>
                  <a:ext uri="{FF2B5EF4-FFF2-40B4-BE49-F238E27FC236}">
                    <a16:creationId xmlns:a16="http://schemas.microsoft.com/office/drawing/2014/main" id="{3AECAF14-AB9C-4CC0-9060-3C4404DE8C88}"/>
                  </a:ext>
                </a:extLst>
              </p:cNvPr>
              <p:cNvSpPr>
                <a:spLocks noEditPoints="1"/>
              </p:cNvSpPr>
              <p:nvPr/>
            </p:nvSpPr>
            <p:spPr bwMode="auto">
              <a:xfrm>
                <a:off x="4619" y="2340"/>
                <a:ext cx="107" cy="20"/>
              </a:xfrm>
              <a:custGeom>
                <a:avLst/>
                <a:gdLst>
                  <a:gd name="T0" fmla="*/ 0 w 107"/>
                  <a:gd name="T1" fmla="*/ 0 h 20"/>
                  <a:gd name="T2" fmla="*/ 54 w 107"/>
                  <a:gd name="T3" fmla="*/ 10 h 20"/>
                  <a:gd name="T4" fmla="*/ 49 w 107"/>
                  <a:gd name="T5" fmla="*/ 10 h 20"/>
                  <a:gd name="T6" fmla="*/ 46 w 107"/>
                  <a:gd name="T7" fmla="*/ 11 h 20"/>
                  <a:gd name="T8" fmla="*/ 2 w 107"/>
                  <a:gd name="T9" fmla="*/ 3 h 20"/>
                  <a:gd name="T10" fmla="*/ 0 w 107"/>
                  <a:gd name="T11" fmla="*/ 1 h 20"/>
                  <a:gd name="T12" fmla="*/ 0 w 107"/>
                  <a:gd name="T13" fmla="*/ 0 h 20"/>
                  <a:gd name="T14" fmla="*/ 65 w 107"/>
                  <a:gd name="T15" fmla="*/ 11 h 20"/>
                  <a:gd name="T16" fmla="*/ 107 w 107"/>
                  <a:gd name="T17" fmla="*/ 18 h 20"/>
                  <a:gd name="T18" fmla="*/ 103 w 107"/>
                  <a:gd name="T19" fmla="*/ 20 h 20"/>
                  <a:gd name="T20" fmla="*/ 102 w 107"/>
                  <a:gd name="T21" fmla="*/ 20 h 20"/>
                  <a:gd name="T22" fmla="*/ 68 w 107"/>
                  <a:gd name="T23" fmla="*/ 15 h 20"/>
                  <a:gd name="T24" fmla="*/ 66 w 107"/>
                  <a:gd name="T25" fmla="*/ 13 h 20"/>
                  <a:gd name="T26" fmla="*/ 65 w 107"/>
                  <a:gd name="T27" fmla="*/ 11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0">
                    <a:moveTo>
                      <a:pt x="0" y="0"/>
                    </a:moveTo>
                    <a:lnTo>
                      <a:pt x="54" y="10"/>
                    </a:lnTo>
                    <a:lnTo>
                      <a:pt x="49" y="10"/>
                    </a:lnTo>
                    <a:lnTo>
                      <a:pt x="46" y="11"/>
                    </a:lnTo>
                    <a:lnTo>
                      <a:pt x="2" y="3"/>
                    </a:lnTo>
                    <a:lnTo>
                      <a:pt x="0" y="1"/>
                    </a:lnTo>
                    <a:lnTo>
                      <a:pt x="0" y="0"/>
                    </a:lnTo>
                    <a:close/>
                    <a:moveTo>
                      <a:pt x="65" y="11"/>
                    </a:moveTo>
                    <a:lnTo>
                      <a:pt x="107" y="18"/>
                    </a:lnTo>
                    <a:lnTo>
                      <a:pt x="103" y="20"/>
                    </a:lnTo>
                    <a:lnTo>
                      <a:pt x="102" y="20"/>
                    </a:lnTo>
                    <a:lnTo>
                      <a:pt x="68" y="15"/>
                    </a:lnTo>
                    <a:lnTo>
                      <a:pt x="66" y="13"/>
                    </a:lnTo>
                    <a:lnTo>
                      <a:pt x="65" y="11"/>
                    </a:lnTo>
                    <a:close/>
                  </a:path>
                </a:pathLst>
              </a:custGeom>
              <a:solidFill>
                <a:srgbClr val="8B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19" name="Freeform 187">
                <a:extLst>
                  <a:ext uri="{FF2B5EF4-FFF2-40B4-BE49-F238E27FC236}">
                    <a16:creationId xmlns:a16="http://schemas.microsoft.com/office/drawing/2014/main" id="{6E1597C0-BF91-4AF4-B39D-E66748A30AB2}"/>
                  </a:ext>
                </a:extLst>
              </p:cNvPr>
              <p:cNvSpPr>
                <a:spLocks noEditPoints="1"/>
              </p:cNvSpPr>
              <p:nvPr/>
            </p:nvSpPr>
            <p:spPr bwMode="auto">
              <a:xfrm>
                <a:off x="4619" y="2341"/>
                <a:ext cx="105" cy="21"/>
              </a:xfrm>
              <a:custGeom>
                <a:avLst/>
                <a:gdLst>
                  <a:gd name="T0" fmla="*/ 0 w 105"/>
                  <a:gd name="T1" fmla="*/ 0 h 21"/>
                  <a:gd name="T2" fmla="*/ 49 w 105"/>
                  <a:gd name="T3" fmla="*/ 9 h 21"/>
                  <a:gd name="T4" fmla="*/ 46 w 105"/>
                  <a:gd name="T5" fmla="*/ 10 h 21"/>
                  <a:gd name="T6" fmla="*/ 43 w 105"/>
                  <a:gd name="T7" fmla="*/ 10 h 21"/>
                  <a:gd name="T8" fmla="*/ 4 w 105"/>
                  <a:gd name="T9" fmla="*/ 4 h 21"/>
                  <a:gd name="T10" fmla="*/ 2 w 105"/>
                  <a:gd name="T11" fmla="*/ 2 h 21"/>
                  <a:gd name="T12" fmla="*/ 0 w 105"/>
                  <a:gd name="T13" fmla="*/ 0 h 21"/>
                  <a:gd name="T14" fmla="*/ 66 w 105"/>
                  <a:gd name="T15" fmla="*/ 12 h 21"/>
                  <a:gd name="T16" fmla="*/ 105 w 105"/>
                  <a:gd name="T17" fmla="*/ 19 h 21"/>
                  <a:gd name="T18" fmla="*/ 102 w 105"/>
                  <a:gd name="T19" fmla="*/ 19 h 21"/>
                  <a:gd name="T20" fmla="*/ 98 w 105"/>
                  <a:gd name="T21" fmla="*/ 21 h 21"/>
                  <a:gd name="T22" fmla="*/ 70 w 105"/>
                  <a:gd name="T23" fmla="*/ 15 h 21"/>
                  <a:gd name="T24" fmla="*/ 68 w 105"/>
                  <a:gd name="T25" fmla="*/ 14 h 21"/>
                  <a:gd name="T26" fmla="*/ 66 w 105"/>
                  <a:gd name="T27" fmla="*/ 12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5" h="21">
                    <a:moveTo>
                      <a:pt x="0" y="0"/>
                    </a:moveTo>
                    <a:lnTo>
                      <a:pt x="49" y="9"/>
                    </a:lnTo>
                    <a:lnTo>
                      <a:pt x="46" y="10"/>
                    </a:lnTo>
                    <a:lnTo>
                      <a:pt x="43" y="10"/>
                    </a:lnTo>
                    <a:lnTo>
                      <a:pt x="4" y="4"/>
                    </a:lnTo>
                    <a:lnTo>
                      <a:pt x="2" y="2"/>
                    </a:lnTo>
                    <a:lnTo>
                      <a:pt x="0" y="0"/>
                    </a:lnTo>
                    <a:close/>
                    <a:moveTo>
                      <a:pt x="66" y="12"/>
                    </a:moveTo>
                    <a:lnTo>
                      <a:pt x="105" y="19"/>
                    </a:lnTo>
                    <a:lnTo>
                      <a:pt x="102" y="19"/>
                    </a:lnTo>
                    <a:lnTo>
                      <a:pt x="98" y="21"/>
                    </a:lnTo>
                    <a:lnTo>
                      <a:pt x="70" y="15"/>
                    </a:lnTo>
                    <a:lnTo>
                      <a:pt x="68" y="14"/>
                    </a:lnTo>
                    <a:lnTo>
                      <a:pt x="66" y="12"/>
                    </a:lnTo>
                    <a:close/>
                  </a:path>
                </a:pathLst>
              </a:custGeom>
              <a:solidFill>
                <a:srgbClr val="8786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0" name="Freeform 188">
                <a:extLst>
                  <a:ext uri="{FF2B5EF4-FFF2-40B4-BE49-F238E27FC236}">
                    <a16:creationId xmlns:a16="http://schemas.microsoft.com/office/drawing/2014/main" id="{FC1FFBBC-184E-41E5-8861-3D09D1BADF62}"/>
                  </a:ext>
                </a:extLst>
              </p:cNvPr>
              <p:cNvSpPr>
                <a:spLocks noEditPoints="1"/>
              </p:cNvSpPr>
              <p:nvPr/>
            </p:nvSpPr>
            <p:spPr bwMode="auto">
              <a:xfrm>
                <a:off x="4621" y="2343"/>
                <a:ext cx="100" cy="20"/>
              </a:xfrm>
              <a:custGeom>
                <a:avLst/>
                <a:gdLst>
                  <a:gd name="T0" fmla="*/ 0 w 100"/>
                  <a:gd name="T1" fmla="*/ 0 h 20"/>
                  <a:gd name="T2" fmla="*/ 44 w 100"/>
                  <a:gd name="T3" fmla="*/ 8 h 20"/>
                  <a:gd name="T4" fmla="*/ 41 w 100"/>
                  <a:gd name="T5" fmla="*/ 8 h 20"/>
                  <a:gd name="T6" fmla="*/ 37 w 100"/>
                  <a:gd name="T7" fmla="*/ 10 h 20"/>
                  <a:gd name="T8" fmla="*/ 4 w 100"/>
                  <a:gd name="T9" fmla="*/ 3 h 20"/>
                  <a:gd name="T10" fmla="*/ 2 w 100"/>
                  <a:gd name="T11" fmla="*/ 2 h 20"/>
                  <a:gd name="T12" fmla="*/ 0 w 100"/>
                  <a:gd name="T13" fmla="*/ 0 h 20"/>
                  <a:gd name="T14" fmla="*/ 66 w 100"/>
                  <a:gd name="T15" fmla="*/ 12 h 20"/>
                  <a:gd name="T16" fmla="*/ 100 w 100"/>
                  <a:gd name="T17" fmla="*/ 17 h 20"/>
                  <a:gd name="T18" fmla="*/ 96 w 100"/>
                  <a:gd name="T19" fmla="*/ 19 h 20"/>
                  <a:gd name="T20" fmla="*/ 93 w 100"/>
                  <a:gd name="T21" fmla="*/ 20 h 20"/>
                  <a:gd name="T22" fmla="*/ 69 w 100"/>
                  <a:gd name="T23" fmla="*/ 15 h 20"/>
                  <a:gd name="T24" fmla="*/ 68 w 100"/>
                  <a:gd name="T25" fmla="*/ 13 h 20"/>
                  <a:gd name="T26" fmla="*/ 66 w 100"/>
                  <a:gd name="T27" fmla="*/ 12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 h="20">
                    <a:moveTo>
                      <a:pt x="0" y="0"/>
                    </a:moveTo>
                    <a:lnTo>
                      <a:pt x="44" y="8"/>
                    </a:lnTo>
                    <a:lnTo>
                      <a:pt x="41" y="8"/>
                    </a:lnTo>
                    <a:lnTo>
                      <a:pt x="37" y="10"/>
                    </a:lnTo>
                    <a:lnTo>
                      <a:pt x="4" y="3"/>
                    </a:lnTo>
                    <a:lnTo>
                      <a:pt x="2" y="2"/>
                    </a:lnTo>
                    <a:lnTo>
                      <a:pt x="0" y="0"/>
                    </a:lnTo>
                    <a:close/>
                    <a:moveTo>
                      <a:pt x="66" y="12"/>
                    </a:moveTo>
                    <a:lnTo>
                      <a:pt x="100" y="17"/>
                    </a:lnTo>
                    <a:lnTo>
                      <a:pt x="96" y="19"/>
                    </a:lnTo>
                    <a:lnTo>
                      <a:pt x="93" y="20"/>
                    </a:lnTo>
                    <a:lnTo>
                      <a:pt x="69" y="15"/>
                    </a:lnTo>
                    <a:lnTo>
                      <a:pt x="68" y="13"/>
                    </a:lnTo>
                    <a:lnTo>
                      <a:pt x="66" y="12"/>
                    </a:lnTo>
                    <a:close/>
                  </a:path>
                </a:pathLst>
              </a:custGeom>
              <a:solidFill>
                <a:srgbClr val="807F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1" name="Freeform 189">
                <a:extLst>
                  <a:ext uri="{FF2B5EF4-FFF2-40B4-BE49-F238E27FC236}">
                    <a16:creationId xmlns:a16="http://schemas.microsoft.com/office/drawing/2014/main" id="{C5E48400-976F-48B8-B290-8DAE6994295F}"/>
                  </a:ext>
                </a:extLst>
              </p:cNvPr>
              <p:cNvSpPr>
                <a:spLocks noEditPoints="1"/>
              </p:cNvSpPr>
              <p:nvPr/>
            </p:nvSpPr>
            <p:spPr bwMode="auto">
              <a:xfrm>
                <a:off x="4623" y="2345"/>
                <a:ext cx="94" cy="18"/>
              </a:xfrm>
              <a:custGeom>
                <a:avLst/>
                <a:gdLst>
                  <a:gd name="T0" fmla="*/ 0 w 94"/>
                  <a:gd name="T1" fmla="*/ 0 h 18"/>
                  <a:gd name="T2" fmla="*/ 39 w 94"/>
                  <a:gd name="T3" fmla="*/ 6 h 18"/>
                  <a:gd name="T4" fmla="*/ 35 w 94"/>
                  <a:gd name="T5" fmla="*/ 8 h 18"/>
                  <a:gd name="T6" fmla="*/ 34 w 94"/>
                  <a:gd name="T7" fmla="*/ 10 h 18"/>
                  <a:gd name="T8" fmla="*/ 2 w 94"/>
                  <a:gd name="T9" fmla="*/ 5 h 18"/>
                  <a:gd name="T10" fmla="*/ 2 w 94"/>
                  <a:gd name="T11" fmla="*/ 1 h 18"/>
                  <a:gd name="T12" fmla="*/ 0 w 94"/>
                  <a:gd name="T13" fmla="*/ 0 h 18"/>
                  <a:gd name="T14" fmla="*/ 66 w 94"/>
                  <a:gd name="T15" fmla="*/ 11 h 18"/>
                  <a:gd name="T16" fmla="*/ 94 w 94"/>
                  <a:gd name="T17" fmla="*/ 17 h 18"/>
                  <a:gd name="T18" fmla="*/ 91 w 94"/>
                  <a:gd name="T19" fmla="*/ 18 h 18"/>
                  <a:gd name="T20" fmla="*/ 88 w 94"/>
                  <a:gd name="T21" fmla="*/ 18 h 18"/>
                  <a:gd name="T22" fmla="*/ 67 w 94"/>
                  <a:gd name="T23" fmla="*/ 15 h 18"/>
                  <a:gd name="T24" fmla="*/ 67 w 94"/>
                  <a:gd name="T25" fmla="*/ 13 h 18"/>
                  <a:gd name="T26" fmla="*/ 66 w 94"/>
                  <a:gd name="T27" fmla="*/ 11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4" h="18">
                    <a:moveTo>
                      <a:pt x="0" y="0"/>
                    </a:moveTo>
                    <a:lnTo>
                      <a:pt x="39" y="6"/>
                    </a:lnTo>
                    <a:lnTo>
                      <a:pt x="35" y="8"/>
                    </a:lnTo>
                    <a:lnTo>
                      <a:pt x="34" y="10"/>
                    </a:lnTo>
                    <a:lnTo>
                      <a:pt x="2" y="5"/>
                    </a:lnTo>
                    <a:lnTo>
                      <a:pt x="2" y="1"/>
                    </a:lnTo>
                    <a:lnTo>
                      <a:pt x="0" y="0"/>
                    </a:lnTo>
                    <a:close/>
                    <a:moveTo>
                      <a:pt x="66" y="11"/>
                    </a:moveTo>
                    <a:lnTo>
                      <a:pt x="94" y="17"/>
                    </a:lnTo>
                    <a:lnTo>
                      <a:pt x="91" y="18"/>
                    </a:lnTo>
                    <a:lnTo>
                      <a:pt x="88" y="18"/>
                    </a:lnTo>
                    <a:lnTo>
                      <a:pt x="67" y="15"/>
                    </a:lnTo>
                    <a:lnTo>
                      <a:pt x="67" y="13"/>
                    </a:lnTo>
                    <a:lnTo>
                      <a:pt x="66" y="11"/>
                    </a:lnTo>
                    <a:close/>
                  </a:path>
                </a:pathLst>
              </a:custGeom>
              <a:solidFill>
                <a:srgbClr val="7D7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2" name="Freeform 190">
                <a:extLst>
                  <a:ext uri="{FF2B5EF4-FFF2-40B4-BE49-F238E27FC236}">
                    <a16:creationId xmlns:a16="http://schemas.microsoft.com/office/drawing/2014/main" id="{83AD4657-7328-4712-A70E-70CF5FADB10E}"/>
                  </a:ext>
                </a:extLst>
              </p:cNvPr>
              <p:cNvSpPr>
                <a:spLocks noEditPoints="1"/>
              </p:cNvSpPr>
              <p:nvPr/>
            </p:nvSpPr>
            <p:spPr bwMode="auto">
              <a:xfrm>
                <a:off x="4625" y="2346"/>
                <a:ext cx="89" cy="19"/>
              </a:xfrm>
              <a:custGeom>
                <a:avLst/>
                <a:gdLst>
                  <a:gd name="T0" fmla="*/ 0 w 89"/>
                  <a:gd name="T1" fmla="*/ 0 h 19"/>
                  <a:gd name="T2" fmla="*/ 33 w 89"/>
                  <a:gd name="T3" fmla="*/ 7 h 19"/>
                  <a:gd name="T4" fmla="*/ 32 w 89"/>
                  <a:gd name="T5" fmla="*/ 9 h 19"/>
                  <a:gd name="T6" fmla="*/ 28 w 89"/>
                  <a:gd name="T7" fmla="*/ 10 h 19"/>
                  <a:gd name="T8" fmla="*/ 1 w 89"/>
                  <a:gd name="T9" fmla="*/ 5 h 19"/>
                  <a:gd name="T10" fmla="*/ 0 w 89"/>
                  <a:gd name="T11" fmla="*/ 4 h 19"/>
                  <a:gd name="T12" fmla="*/ 0 w 89"/>
                  <a:gd name="T13" fmla="*/ 0 h 19"/>
                  <a:gd name="T14" fmla="*/ 65 w 89"/>
                  <a:gd name="T15" fmla="*/ 12 h 19"/>
                  <a:gd name="T16" fmla="*/ 89 w 89"/>
                  <a:gd name="T17" fmla="*/ 17 h 19"/>
                  <a:gd name="T18" fmla="*/ 86 w 89"/>
                  <a:gd name="T19" fmla="*/ 17 h 19"/>
                  <a:gd name="T20" fmla="*/ 82 w 89"/>
                  <a:gd name="T21" fmla="*/ 19 h 19"/>
                  <a:gd name="T22" fmla="*/ 67 w 89"/>
                  <a:gd name="T23" fmla="*/ 17 h 19"/>
                  <a:gd name="T24" fmla="*/ 65 w 89"/>
                  <a:gd name="T25" fmla="*/ 14 h 19"/>
                  <a:gd name="T26" fmla="*/ 65 w 89"/>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19">
                    <a:moveTo>
                      <a:pt x="0" y="0"/>
                    </a:moveTo>
                    <a:lnTo>
                      <a:pt x="33" y="7"/>
                    </a:lnTo>
                    <a:lnTo>
                      <a:pt x="32" y="9"/>
                    </a:lnTo>
                    <a:lnTo>
                      <a:pt x="28" y="10"/>
                    </a:lnTo>
                    <a:lnTo>
                      <a:pt x="1" y="5"/>
                    </a:lnTo>
                    <a:lnTo>
                      <a:pt x="0" y="4"/>
                    </a:lnTo>
                    <a:lnTo>
                      <a:pt x="0" y="0"/>
                    </a:lnTo>
                    <a:close/>
                    <a:moveTo>
                      <a:pt x="65" y="12"/>
                    </a:moveTo>
                    <a:lnTo>
                      <a:pt x="89" y="17"/>
                    </a:lnTo>
                    <a:lnTo>
                      <a:pt x="86" y="17"/>
                    </a:lnTo>
                    <a:lnTo>
                      <a:pt x="82" y="19"/>
                    </a:lnTo>
                    <a:lnTo>
                      <a:pt x="67" y="17"/>
                    </a:lnTo>
                    <a:lnTo>
                      <a:pt x="65" y="14"/>
                    </a:lnTo>
                    <a:lnTo>
                      <a:pt x="65" y="12"/>
                    </a:lnTo>
                    <a:close/>
                  </a:path>
                </a:pathLst>
              </a:custGeom>
              <a:solidFill>
                <a:srgbClr val="7977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3" name="Freeform 191">
                <a:extLst>
                  <a:ext uri="{FF2B5EF4-FFF2-40B4-BE49-F238E27FC236}">
                    <a16:creationId xmlns:a16="http://schemas.microsoft.com/office/drawing/2014/main" id="{D5968B54-7A6E-4075-BDC2-9F4228EAB1A7}"/>
                  </a:ext>
                </a:extLst>
              </p:cNvPr>
              <p:cNvSpPr>
                <a:spLocks noEditPoints="1"/>
              </p:cNvSpPr>
              <p:nvPr/>
            </p:nvSpPr>
            <p:spPr bwMode="auto">
              <a:xfrm>
                <a:off x="4625" y="2350"/>
                <a:ext cx="86" cy="17"/>
              </a:xfrm>
              <a:custGeom>
                <a:avLst/>
                <a:gdLst>
                  <a:gd name="T0" fmla="*/ 0 w 86"/>
                  <a:gd name="T1" fmla="*/ 0 h 17"/>
                  <a:gd name="T2" fmla="*/ 32 w 86"/>
                  <a:gd name="T3" fmla="*/ 5 h 17"/>
                  <a:gd name="T4" fmla="*/ 28 w 86"/>
                  <a:gd name="T5" fmla="*/ 6 h 17"/>
                  <a:gd name="T6" fmla="*/ 27 w 86"/>
                  <a:gd name="T7" fmla="*/ 6 h 17"/>
                  <a:gd name="T8" fmla="*/ 3 w 86"/>
                  <a:gd name="T9" fmla="*/ 3 h 17"/>
                  <a:gd name="T10" fmla="*/ 1 w 86"/>
                  <a:gd name="T11" fmla="*/ 1 h 17"/>
                  <a:gd name="T12" fmla="*/ 0 w 86"/>
                  <a:gd name="T13" fmla="*/ 0 h 17"/>
                  <a:gd name="T14" fmla="*/ 65 w 86"/>
                  <a:gd name="T15" fmla="*/ 10 h 17"/>
                  <a:gd name="T16" fmla="*/ 86 w 86"/>
                  <a:gd name="T17" fmla="*/ 13 h 17"/>
                  <a:gd name="T18" fmla="*/ 82 w 86"/>
                  <a:gd name="T19" fmla="*/ 15 h 17"/>
                  <a:gd name="T20" fmla="*/ 79 w 86"/>
                  <a:gd name="T21" fmla="*/ 17 h 17"/>
                  <a:gd name="T22" fmla="*/ 67 w 86"/>
                  <a:gd name="T23" fmla="*/ 15 h 17"/>
                  <a:gd name="T24" fmla="*/ 67 w 86"/>
                  <a:gd name="T25" fmla="*/ 13 h 17"/>
                  <a:gd name="T26" fmla="*/ 65 w 86"/>
                  <a:gd name="T27" fmla="*/ 1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6" h="17">
                    <a:moveTo>
                      <a:pt x="0" y="0"/>
                    </a:moveTo>
                    <a:lnTo>
                      <a:pt x="32" y="5"/>
                    </a:lnTo>
                    <a:lnTo>
                      <a:pt x="28" y="6"/>
                    </a:lnTo>
                    <a:lnTo>
                      <a:pt x="27" y="6"/>
                    </a:lnTo>
                    <a:lnTo>
                      <a:pt x="3" y="3"/>
                    </a:lnTo>
                    <a:lnTo>
                      <a:pt x="1" y="1"/>
                    </a:lnTo>
                    <a:lnTo>
                      <a:pt x="0" y="0"/>
                    </a:lnTo>
                    <a:close/>
                    <a:moveTo>
                      <a:pt x="65" y="10"/>
                    </a:moveTo>
                    <a:lnTo>
                      <a:pt x="86" y="13"/>
                    </a:lnTo>
                    <a:lnTo>
                      <a:pt x="82" y="15"/>
                    </a:lnTo>
                    <a:lnTo>
                      <a:pt x="79" y="17"/>
                    </a:lnTo>
                    <a:lnTo>
                      <a:pt x="67" y="15"/>
                    </a:lnTo>
                    <a:lnTo>
                      <a:pt x="67" y="13"/>
                    </a:lnTo>
                    <a:lnTo>
                      <a:pt x="65" y="10"/>
                    </a:lnTo>
                    <a:close/>
                  </a:path>
                </a:pathLst>
              </a:custGeom>
              <a:solidFill>
                <a:srgbClr val="7270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4" name="Freeform 192">
                <a:extLst>
                  <a:ext uri="{FF2B5EF4-FFF2-40B4-BE49-F238E27FC236}">
                    <a16:creationId xmlns:a16="http://schemas.microsoft.com/office/drawing/2014/main" id="{75A825C1-A60C-4BC8-8276-C6D850659662}"/>
                  </a:ext>
                </a:extLst>
              </p:cNvPr>
              <p:cNvSpPr>
                <a:spLocks noEditPoints="1"/>
              </p:cNvSpPr>
              <p:nvPr/>
            </p:nvSpPr>
            <p:spPr bwMode="auto">
              <a:xfrm>
                <a:off x="4626" y="2351"/>
                <a:ext cx="81" cy="16"/>
              </a:xfrm>
              <a:custGeom>
                <a:avLst/>
                <a:gdLst>
                  <a:gd name="T0" fmla="*/ 0 w 81"/>
                  <a:gd name="T1" fmla="*/ 0 h 16"/>
                  <a:gd name="T2" fmla="*/ 27 w 81"/>
                  <a:gd name="T3" fmla="*/ 5 h 16"/>
                  <a:gd name="T4" fmla="*/ 26 w 81"/>
                  <a:gd name="T5" fmla="*/ 5 h 16"/>
                  <a:gd name="T6" fmla="*/ 24 w 81"/>
                  <a:gd name="T7" fmla="*/ 7 h 16"/>
                  <a:gd name="T8" fmla="*/ 4 w 81"/>
                  <a:gd name="T9" fmla="*/ 4 h 16"/>
                  <a:gd name="T10" fmla="*/ 2 w 81"/>
                  <a:gd name="T11" fmla="*/ 2 h 16"/>
                  <a:gd name="T12" fmla="*/ 0 w 81"/>
                  <a:gd name="T13" fmla="*/ 0 h 16"/>
                  <a:gd name="T14" fmla="*/ 66 w 81"/>
                  <a:gd name="T15" fmla="*/ 12 h 16"/>
                  <a:gd name="T16" fmla="*/ 81 w 81"/>
                  <a:gd name="T17" fmla="*/ 14 h 16"/>
                  <a:gd name="T18" fmla="*/ 78 w 81"/>
                  <a:gd name="T19" fmla="*/ 16 h 16"/>
                  <a:gd name="T20" fmla="*/ 73 w 81"/>
                  <a:gd name="T21" fmla="*/ 16 h 16"/>
                  <a:gd name="T22" fmla="*/ 66 w 81"/>
                  <a:gd name="T23" fmla="*/ 16 h 16"/>
                  <a:gd name="T24" fmla="*/ 66 w 81"/>
                  <a:gd name="T25" fmla="*/ 14 h 16"/>
                  <a:gd name="T26" fmla="*/ 66 w 81"/>
                  <a:gd name="T27" fmla="*/ 12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1" h="16">
                    <a:moveTo>
                      <a:pt x="0" y="0"/>
                    </a:moveTo>
                    <a:lnTo>
                      <a:pt x="27" y="5"/>
                    </a:lnTo>
                    <a:lnTo>
                      <a:pt x="26" y="5"/>
                    </a:lnTo>
                    <a:lnTo>
                      <a:pt x="24" y="7"/>
                    </a:lnTo>
                    <a:lnTo>
                      <a:pt x="4" y="4"/>
                    </a:lnTo>
                    <a:lnTo>
                      <a:pt x="2" y="2"/>
                    </a:lnTo>
                    <a:lnTo>
                      <a:pt x="0" y="0"/>
                    </a:lnTo>
                    <a:close/>
                    <a:moveTo>
                      <a:pt x="66" y="12"/>
                    </a:moveTo>
                    <a:lnTo>
                      <a:pt x="81" y="14"/>
                    </a:lnTo>
                    <a:lnTo>
                      <a:pt x="78" y="16"/>
                    </a:lnTo>
                    <a:lnTo>
                      <a:pt x="73" y="16"/>
                    </a:lnTo>
                    <a:lnTo>
                      <a:pt x="66" y="16"/>
                    </a:lnTo>
                    <a:lnTo>
                      <a:pt x="66" y="14"/>
                    </a:lnTo>
                    <a:lnTo>
                      <a:pt x="66" y="12"/>
                    </a:lnTo>
                    <a:close/>
                  </a:path>
                </a:pathLst>
              </a:custGeom>
              <a:solidFill>
                <a:srgbClr val="6F6D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5" name="Freeform 193">
                <a:extLst>
                  <a:ext uri="{FF2B5EF4-FFF2-40B4-BE49-F238E27FC236}">
                    <a16:creationId xmlns:a16="http://schemas.microsoft.com/office/drawing/2014/main" id="{BF5B4169-3FDB-41D0-829F-835BF6FB3784}"/>
                  </a:ext>
                </a:extLst>
              </p:cNvPr>
              <p:cNvSpPr>
                <a:spLocks noEditPoints="1"/>
              </p:cNvSpPr>
              <p:nvPr/>
            </p:nvSpPr>
            <p:spPr bwMode="auto">
              <a:xfrm>
                <a:off x="4628" y="2353"/>
                <a:ext cx="76" cy="15"/>
              </a:xfrm>
              <a:custGeom>
                <a:avLst/>
                <a:gdLst>
                  <a:gd name="T0" fmla="*/ 0 w 76"/>
                  <a:gd name="T1" fmla="*/ 0 h 15"/>
                  <a:gd name="T2" fmla="*/ 24 w 76"/>
                  <a:gd name="T3" fmla="*/ 3 h 15"/>
                  <a:gd name="T4" fmla="*/ 22 w 76"/>
                  <a:gd name="T5" fmla="*/ 5 h 15"/>
                  <a:gd name="T6" fmla="*/ 18 w 76"/>
                  <a:gd name="T7" fmla="*/ 7 h 15"/>
                  <a:gd name="T8" fmla="*/ 3 w 76"/>
                  <a:gd name="T9" fmla="*/ 3 h 15"/>
                  <a:gd name="T10" fmla="*/ 2 w 76"/>
                  <a:gd name="T11" fmla="*/ 2 h 15"/>
                  <a:gd name="T12" fmla="*/ 0 w 76"/>
                  <a:gd name="T13" fmla="*/ 0 h 15"/>
                  <a:gd name="T14" fmla="*/ 64 w 76"/>
                  <a:gd name="T15" fmla="*/ 12 h 15"/>
                  <a:gd name="T16" fmla="*/ 76 w 76"/>
                  <a:gd name="T17" fmla="*/ 14 h 15"/>
                  <a:gd name="T18" fmla="*/ 71 w 76"/>
                  <a:gd name="T19" fmla="*/ 14 h 15"/>
                  <a:gd name="T20" fmla="*/ 67 w 76"/>
                  <a:gd name="T21" fmla="*/ 15 h 15"/>
                  <a:gd name="T22" fmla="*/ 64 w 76"/>
                  <a:gd name="T23" fmla="*/ 15 h 15"/>
                  <a:gd name="T24" fmla="*/ 64 w 76"/>
                  <a:gd name="T25" fmla="*/ 14 h 15"/>
                  <a:gd name="T26" fmla="*/ 64 w 76"/>
                  <a:gd name="T27" fmla="*/ 12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6" h="15">
                    <a:moveTo>
                      <a:pt x="0" y="0"/>
                    </a:moveTo>
                    <a:lnTo>
                      <a:pt x="24" y="3"/>
                    </a:lnTo>
                    <a:lnTo>
                      <a:pt x="22" y="5"/>
                    </a:lnTo>
                    <a:lnTo>
                      <a:pt x="18" y="7"/>
                    </a:lnTo>
                    <a:lnTo>
                      <a:pt x="3" y="3"/>
                    </a:lnTo>
                    <a:lnTo>
                      <a:pt x="2" y="2"/>
                    </a:lnTo>
                    <a:lnTo>
                      <a:pt x="0" y="0"/>
                    </a:lnTo>
                    <a:close/>
                    <a:moveTo>
                      <a:pt x="64" y="12"/>
                    </a:moveTo>
                    <a:lnTo>
                      <a:pt x="76" y="14"/>
                    </a:lnTo>
                    <a:lnTo>
                      <a:pt x="71" y="14"/>
                    </a:lnTo>
                    <a:lnTo>
                      <a:pt x="67" y="15"/>
                    </a:lnTo>
                    <a:lnTo>
                      <a:pt x="64" y="15"/>
                    </a:lnTo>
                    <a:lnTo>
                      <a:pt x="64" y="14"/>
                    </a:lnTo>
                    <a:lnTo>
                      <a:pt x="64" y="12"/>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6" name="Freeform 194">
                <a:extLst>
                  <a:ext uri="{FF2B5EF4-FFF2-40B4-BE49-F238E27FC236}">
                    <a16:creationId xmlns:a16="http://schemas.microsoft.com/office/drawing/2014/main" id="{000E3564-0A20-4CB6-A040-4178313982ED}"/>
                  </a:ext>
                </a:extLst>
              </p:cNvPr>
              <p:cNvSpPr>
                <a:spLocks noEditPoints="1"/>
              </p:cNvSpPr>
              <p:nvPr/>
            </p:nvSpPr>
            <p:spPr bwMode="auto">
              <a:xfrm>
                <a:off x="4630" y="2355"/>
                <a:ext cx="69" cy="15"/>
              </a:xfrm>
              <a:custGeom>
                <a:avLst/>
                <a:gdLst>
                  <a:gd name="T0" fmla="*/ 0 w 69"/>
                  <a:gd name="T1" fmla="*/ 0 h 15"/>
                  <a:gd name="T2" fmla="*/ 20 w 69"/>
                  <a:gd name="T3" fmla="*/ 3 h 15"/>
                  <a:gd name="T4" fmla="*/ 16 w 69"/>
                  <a:gd name="T5" fmla="*/ 5 h 15"/>
                  <a:gd name="T6" fmla="*/ 15 w 69"/>
                  <a:gd name="T7" fmla="*/ 7 h 15"/>
                  <a:gd name="T8" fmla="*/ 3 w 69"/>
                  <a:gd name="T9" fmla="*/ 5 h 15"/>
                  <a:gd name="T10" fmla="*/ 1 w 69"/>
                  <a:gd name="T11" fmla="*/ 1 h 15"/>
                  <a:gd name="T12" fmla="*/ 0 w 69"/>
                  <a:gd name="T13" fmla="*/ 0 h 15"/>
                  <a:gd name="T14" fmla="*/ 62 w 69"/>
                  <a:gd name="T15" fmla="*/ 12 h 15"/>
                  <a:gd name="T16" fmla="*/ 69 w 69"/>
                  <a:gd name="T17" fmla="*/ 12 h 15"/>
                  <a:gd name="T18" fmla="*/ 65 w 69"/>
                  <a:gd name="T19" fmla="*/ 13 h 15"/>
                  <a:gd name="T20" fmla="*/ 64 w 69"/>
                  <a:gd name="T21" fmla="*/ 15 h 15"/>
                  <a:gd name="T22" fmla="*/ 62 w 69"/>
                  <a:gd name="T23" fmla="*/ 13 h 15"/>
                  <a:gd name="T24" fmla="*/ 62 w 69"/>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5">
                    <a:moveTo>
                      <a:pt x="0" y="0"/>
                    </a:moveTo>
                    <a:lnTo>
                      <a:pt x="20" y="3"/>
                    </a:lnTo>
                    <a:lnTo>
                      <a:pt x="16" y="5"/>
                    </a:lnTo>
                    <a:lnTo>
                      <a:pt x="15" y="7"/>
                    </a:lnTo>
                    <a:lnTo>
                      <a:pt x="3" y="5"/>
                    </a:lnTo>
                    <a:lnTo>
                      <a:pt x="1" y="1"/>
                    </a:lnTo>
                    <a:lnTo>
                      <a:pt x="0" y="0"/>
                    </a:lnTo>
                    <a:close/>
                    <a:moveTo>
                      <a:pt x="62" y="12"/>
                    </a:moveTo>
                    <a:lnTo>
                      <a:pt x="69" y="12"/>
                    </a:lnTo>
                    <a:lnTo>
                      <a:pt x="65" y="13"/>
                    </a:lnTo>
                    <a:lnTo>
                      <a:pt x="64" y="15"/>
                    </a:lnTo>
                    <a:lnTo>
                      <a:pt x="62" y="13"/>
                    </a:lnTo>
                    <a:lnTo>
                      <a:pt x="62" y="12"/>
                    </a:lnTo>
                    <a:close/>
                  </a:path>
                </a:pathLst>
              </a:custGeom>
              <a:solidFill>
                <a:srgbClr val="6562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7" name="Freeform 195">
                <a:extLst>
                  <a:ext uri="{FF2B5EF4-FFF2-40B4-BE49-F238E27FC236}">
                    <a16:creationId xmlns:a16="http://schemas.microsoft.com/office/drawing/2014/main" id="{4B1CC312-209F-4DFC-9224-5CDA9BE8D2EE}"/>
                  </a:ext>
                </a:extLst>
              </p:cNvPr>
              <p:cNvSpPr>
                <a:spLocks noEditPoints="1"/>
              </p:cNvSpPr>
              <p:nvPr/>
            </p:nvSpPr>
            <p:spPr bwMode="auto">
              <a:xfrm>
                <a:off x="4631" y="2356"/>
                <a:ext cx="64" cy="14"/>
              </a:xfrm>
              <a:custGeom>
                <a:avLst/>
                <a:gdLst>
                  <a:gd name="T0" fmla="*/ 0 w 64"/>
                  <a:gd name="T1" fmla="*/ 0 h 14"/>
                  <a:gd name="T2" fmla="*/ 15 w 64"/>
                  <a:gd name="T3" fmla="*/ 4 h 14"/>
                  <a:gd name="T4" fmla="*/ 14 w 64"/>
                  <a:gd name="T5" fmla="*/ 6 h 14"/>
                  <a:gd name="T6" fmla="*/ 12 w 64"/>
                  <a:gd name="T7" fmla="*/ 7 h 14"/>
                  <a:gd name="T8" fmla="*/ 4 w 64"/>
                  <a:gd name="T9" fmla="*/ 6 h 14"/>
                  <a:gd name="T10" fmla="*/ 2 w 64"/>
                  <a:gd name="T11" fmla="*/ 4 h 14"/>
                  <a:gd name="T12" fmla="*/ 0 w 64"/>
                  <a:gd name="T13" fmla="*/ 0 h 14"/>
                  <a:gd name="T14" fmla="*/ 61 w 64"/>
                  <a:gd name="T15" fmla="*/ 12 h 14"/>
                  <a:gd name="T16" fmla="*/ 64 w 64"/>
                  <a:gd name="T17" fmla="*/ 12 h 14"/>
                  <a:gd name="T18" fmla="*/ 63 w 64"/>
                  <a:gd name="T19" fmla="*/ 12 h 14"/>
                  <a:gd name="T20" fmla="*/ 63 w 64"/>
                  <a:gd name="T21" fmla="*/ 14 h 14"/>
                  <a:gd name="T22" fmla="*/ 61 w 64"/>
                  <a:gd name="T23" fmla="*/ 12 h 14"/>
                  <a:gd name="T24" fmla="*/ 61 w 64"/>
                  <a:gd name="T25" fmla="*/ 12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14">
                    <a:moveTo>
                      <a:pt x="0" y="0"/>
                    </a:moveTo>
                    <a:lnTo>
                      <a:pt x="15" y="4"/>
                    </a:lnTo>
                    <a:lnTo>
                      <a:pt x="14" y="6"/>
                    </a:lnTo>
                    <a:lnTo>
                      <a:pt x="12" y="7"/>
                    </a:lnTo>
                    <a:lnTo>
                      <a:pt x="4" y="6"/>
                    </a:lnTo>
                    <a:lnTo>
                      <a:pt x="2" y="4"/>
                    </a:lnTo>
                    <a:lnTo>
                      <a:pt x="0" y="0"/>
                    </a:lnTo>
                    <a:close/>
                    <a:moveTo>
                      <a:pt x="61" y="12"/>
                    </a:moveTo>
                    <a:lnTo>
                      <a:pt x="64" y="12"/>
                    </a:lnTo>
                    <a:lnTo>
                      <a:pt x="63" y="12"/>
                    </a:lnTo>
                    <a:lnTo>
                      <a:pt x="63" y="14"/>
                    </a:lnTo>
                    <a:lnTo>
                      <a:pt x="61" y="12"/>
                    </a:lnTo>
                    <a:close/>
                  </a:path>
                </a:pathLst>
              </a:custGeom>
              <a:solidFill>
                <a:srgbClr val="615E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8" name="Freeform 196">
                <a:extLst>
                  <a:ext uri="{FF2B5EF4-FFF2-40B4-BE49-F238E27FC236}">
                    <a16:creationId xmlns:a16="http://schemas.microsoft.com/office/drawing/2014/main" id="{EC62EF35-AD98-4F3E-A56D-ECF69894B6C6}"/>
                  </a:ext>
                </a:extLst>
              </p:cNvPr>
              <p:cNvSpPr>
                <a:spLocks/>
              </p:cNvSpPr>
              <p:nvPr/>
            </p:nvSpPr>
            <p:spPr bwMode="auto">
              <a:xfrm>
                <a:off x="4633" y="2360"/>
                <a:ext cx="12" cy="3"/>
              </a:xfrm>
              <a:custGeom>
                <a:avLst/>
                <a:gdLst>
                  <a:gd name="T0" fmla="*/ 0 w 12"/>
                  <a:gd name="T1" fmla="*/ 0 h 3"/>
                  <a:gd name="T2" fmla="*/ 12 w 12"/>
                  <a:gd name="T3" fmla="*/ 2 h 3"/>
                  <a:gd name="T4" fmla="*/ 10 w 12"/>
                  <a:gd name="T5" fmla="*/ 3 h 3"/>
                  <a:gd name="T6" fmla="*/ 8 w 12"/>
                  <a:gd name="T7" fmla="*/ 3 h 3"/>
                  <a:gd name="T8" fmla="*/ 5 w 12"/>
                  <a:gd name="T9" fmla="*/ 3 h 3"/>
                  <a:gd name="T10" fmla="*/ 3 w 12"/>
                  <a:gd name="T11" fmla="*/ 2 h 3"/>
                  <a:gd name="T12" fmla="*/ 0 w 12"/>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3">
                    <a:moveTo>
                      <a:pt x="0" y="0"/>
                    </a:moveTo>
                    <a:lnTo>
                      <a:pt x="12" y="2"/>
                    </a:lnTo>
                    <a:lnTo>
                      <a:pt x="10" y="3"/>
                    </a:lnTo>
                    <a:lnTo>
                      <a:pt x="8" y="3"/>
                    </a:lnTo>
                    <a:lnTo>
                      <a:pt x="5" y="3"/>
                    </a:lnTo>
                    <a:lnTo>
                      <a:pt x="3" y="2"/>
                    </a:lnTo>
                    <a:lnTo>
                      <a:pt x="0" y="0"/>
                    </a:lnTo>
                    <a:close/>
                  </a:path>
                </a:pathLst>
              </a:custGeom>
              <a:solidFill>
                <a:srgbClr val="5C5A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29" name="Freeform 197">
                <a:extLst>
                  <a:ext uri="{FF2B5EF4-FFF2-40B4-BE49-F238E27FC236}">
                    <a16:creationId xmlns:a16="http://schemas.microsoft.com/office/drawing/2014/main" id="{695FBC82-1468-44C7-864F-33E231392D1A}"/>
                  </a:ext>
                </a:extLst>
              </p:cNvPr>
              <p:cNvSpPr>
                <a:spLocks/>
              </p:cNvSpPr>
              <p:nvPr/>
            </p:nvSpPr>
            <p:spPr bwMode="auto">
              <a:xfrm>
                <a:off x="4635" y="2362"/>
                <a:ext cx="8" cy="3"/>
              </a:xfrm>
              <a:custGeom>
                <a:avLst/>
                <a:gdLst>
                  <a:gd name="T0" fmla="*/ 0 w 8"/>
                  <a:gd name="T1" fmla="*/ 0 h 3"/>
                  <a:gd name="T2" fmla="*/ 8 w 8"/>
                  <a:gd name="T3" fmla="*/ 1 h 3"/>
                  <a:gd name="T4" fmla="*/ 6 w 8"/>
                  <a:gd name="T5" fmla="*/ 1 h 3"/>
                  <a:gd name="T6" fmla="*/ 5 w 8"/>
                  <a:gd name="T7" fmla="*/ 3 h 3"/>
                  <a:gd name="T8" fmla="*/ 3 w 8"/>
                  <a:gd name="T9" fmla="*/ 1 h 3"/>
                  <a:gd name="T10" fmla="*/ 0 w 8"/>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3">
                    <a:moveTo>
                      <a:pt x="0" y="0"/>
                    </a:moveTo>
                    <a:lnTo>
                      <a:pt x="8" y="1"/>
                    </a:lnTo>
                    <a:lnTo>
                      <a:pt x="6" y="1"/>
                    </a:lnTo>
                    <a:lnTo>
                      <a:pt x="5" y="3"/>
                    </a:lnTo>
                    <a:lnTo>
                      <a:pt x="3" y="1"/>
                    </a:lnTo>
                    <a:lnTo>
                      <a:pt x="0" y="0"/>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30" name="Freeform 198">
                <a:extLst>
                  <a:ext uri="{FF2B5EF4-FFF2-40B4-BE49-F238E27FC236}">
                    <a16:creationId xmlns:a16="http://schemas.microsoft.com/office/drawing/2014/main" id="{55617655-C74B-4F03-9186-791479AE4A71}"/>
                  </a:ext>
                </a:extLst>
              </p:cNvPr>
              <p:cNvSpPr>
                <a:spLocks/>
              </p:cNvSpPr>
              <p:nvPr/>
            </p:nvSpPr>
            <p:spPr bwMode="auto">
              <a:xfrm>
                <a:off x="4638" y="2363"/>
                <a:ext cx="3" cy="2"/>
              </a:xfrm>
              <a:custGeom>
                <a:avLst/>
                <a:gdLst>
                  <a:gd name="T0" fmla="*/ 0 w 3"/>
                  <a:gd name="T1" fmla="*/ 0 h 2"/>
                  <a:gd name="T2" fmla="*/ 3 w 3"/>
                  <a:gd name="T3" fmla="*/ 0 h 2"/>
                  <a:gd name="T4" fmla="*/ 2 w 3"/>
                  <a:gd name="T5" fmla="*/ 2 h 2"/>
                  <a:gd name="T6" fmla="*/ 2 w 3"/>
                  <a:gd name="T7" fmla="*/ 2 h 2"/>
                  <a:gd name="T8" fmla="*/ 0 w 3"/>
                  <a:gd name="T9" fmla="*/ 0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0"/>
                    </a:lnTo>
                    <a:lnTo>
                      <a:pt x="2" y="2"/>
                    </a:lnTo>
                    <a:lnTo>
                      <a:pt x="0" y="0"/>
                    </a:lnTo>
                    <a:close/>
                  </a:path>
                </a:pathLst>
              </a:custGeom>
              <a:solidFill>
                <a:srgbClr val="524F4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31" name="Freeform 199">
                <a:extLst>
                  <a:ext uri="{FF2B5EF4-FFF2-40B4-BE49-F238E27FC236}">
                    <a16:creationId xmlns:a16="http://schemas.microsoft.com/office/drawing/2014/main" id="{90DCE833-519D-40EC-B635-3A8BA9063679}"/>
                  </a:ext>
                </a:extLst>
              </p:cNvPr>
              <p:cNvSpPr>
                <a:spLocks/>
              </p:cNvSpPr>
              <p:nvPr/>
            </p:nvSpPr>
            <p:spPr bwMode="auto">
              <a:xfrm>
                <a:off x="4606" y="2155"/>
                <a:ext cx="230" cy="215"/>
              </a:xfrm>
              <a:custGeom>
                <a:avLst/>
                <a:gdLst>
                  <a:gd name="T0" fmla="*/ 221 w 230"/>
                  <a:gd name="T1" fmla="*/ 109 h 215"/>
                  <a:gd name="T2" fmla="*/ 224 w 230"/>
                  <a:gd name="T3" fmla="*/ 114 h 215"/>
                  <a:gd name="T4" fmla="*/ 228 w 230"/>
                  <a:gd name="T5" fmla="*/ 119 h 215"/>
                  <a:gd name="T6" fmla="*/ 230 w 230"/>
                  <a:gd name="T7" fmla="*/ 125 h 215"/>
                  <a:gd name="T8" fmla="*/ 230 w 230"/>
                  <a:gd name="T9" fmla="*/ 131 h 215"/>
                  <a:gd name="T10" fmla="*/ 228 w 230"/>
                  <a:gd name="T11" fmla="*/ 136 h 215"/>
                  <a:gd name="T12" fmla="*/ 226 w 230"/>
                  <a:gd name="T13" fmla="*/ 141 h 215"/>
                  <a:gd name="T14" fmla="*/ 224 w 230"/>
                  <a:gd name="T15" fmla="*/ 147 h 215"/>
                  <a:gd name="T16" fmla="*/ 219 w 230"/>
                  <a:gd name="T17" fmla="*/ 152 h 215"/>
                  <a:gd name="T18" fmla="*/ 208 w 230"/>
                  <a:gd name="T19" fmla="*/ 161 h 215"/>
                  <a:gd name="T20" fmla="*/ 192 w 230"/>
                  <a:gd name="T21" fmla="*/ 171 h 215"/>
                  <a:gd name="T22" fmla="*/ 176 w 230"/>
                  <a:gd name="T23" fmla="*/ 180 h 215"/>
                  <a:gd name="T24" fmla="*/ 159 w 230"/>
                  <a:gd name="T25" fmla="*/ 188 h 215"/>
                  <a:gd name="T26" fmla="*/ 122 w 230"/>
                  <a:gd name="T27" fmla="*/ 203 h 215"/>
                  <a:gd name="T28" fmla="*/ 88 w 230"/>
                  <a:gd name="T29" fmla="*/ 215 h 215"/>
                  <a:gd name="T30" fmla="*/ 84 w 230"/>
                  <a:gd name="T31" fmla="*/ 205 h 215"/>
                  <a:gd name="T32" fmla="*/ 81 w 230"/>
                  <a:gd name="T33" fmla="*/ 198 h 215"/>
                  <a:gd name="T34" fmla="*/ 76 w 230"/>
                  <a:gd name="T35" fmla="*/ 195 h 215"/>
                  <a:gd name="T36" fmla="*/ 69 w 230"/>
                  <a:gd name="T37" fmla="*/ 193 h 215"/>
                  <a:gd name="T38" fmla="*/ 62 w 230"/>
                  <a:gd name="T39" fmla="*/ 195 h 215"/>
                  <a:gd name="T40" fmla="*/ 52 w 230"/>
                  <a:gd name="T41" fmla="*/ 198 h 215"/>
                  <a:gd name="T42" fmla="*/ 44 w 230"/>
                  <a:gd name="T43" fmla="*/ 203 h 215"/>
                  <a:gd name="T44" fmla="*/ 34 w 230"/>
                  <a:gd name="T45" fmla="*/ 210 h 215"/>
                  <a:gd name="T46" fmla="*/ 25 w 230"/>
                  <a:gd name="T47" fmla="*/ 201 h 215"/>
                  <a:gd name="T48" fmla="*/ 17 w 230"/>
                  <a:gd name="T49" fmla="*/ 191 h 215"/>
                  <a:gd name="T50" fmla="*/ 12 w 230"/>
                  <a:gd name="T51" fmla="*/ 181 h 215"/>
                  <a:gd name="T52" fmla="*/ 7 w 230"/>
                  <a:gd name="T53" fmla="*/ 171 h 215"/>
                  <a:gd name="T54" fmla="*/ 3 w 230"/>
                  <a:gd name="T55" fmla="*/ 158 h 215"/>
                  <a:gd name="T56" fmla="*/ 0 w 230"/>
                  <a:gd name="T57" fmla="*/ 146 h 215"/>
                  <a:gd name="T58" fmla="*/ 0 w 230"/>
                  <a:gd name="T59" fmla="*/ 132 h 215"/>
                  <a:gd name="T60" fmla="*/ 0 w 230"/>
                  <a:gd name="T61" fmla="*/ 119 h 215"/>
                  <a:gd name="T62" fmla="*/ 2 w 230"/>
                  <a:gd name="T63" fmla="*/ 103 h 215"/>
                  <a:gd name="T64" fmla="*/ 3 w 230"/>
                  <a:gd name="T65" fmla="*/ 90 h 215"/>
                  <a:gd name="T66" fmla="*/ 8 w 230"/>
                  <a:gd name="T67" fmla="*/ 75 h 215"/>
                  <a:gd name="T68" fmla="*/ 13 w 230"/>
                  <a:gd name="T69" fmla="*/ 60 h 215"/>
                  <a:gd name="T70" fmla="*/ 20 w 230"/>
                  <a:gd name="T71" fmla="*/ 44 h 215"/>
                  <a:gd name="T72" fmla="*/ 29 w 230"/>
                  <a:gd name="T73" fmla="*/ 29 h 215"/>
                  <a:gd name="T74" fmla="*/ 39 w 230"/>
                  <a:gd name="T75" fmla="*/ 16 h 215"/>
                  <a:gd name="T76" fmla="*/ 51 w 230"/>
                  <a:gd name="T77" fmla="*/ 0 h 215"/>
                  <a:gd name="T78" fmla="*/ 61 w 230"/>
                  <a:gd name="T79" fmla="*/ 7 h 215"/>
                  <a:gd name="T80" fmla="*/ 71 w 230"/>
                  <a:gd name="T81" fmla="*/ 12 h 215"/>
                  <a:gd name="T82" fmla="*/ 73 w 230"/>
                  <a:gd name="T83" fmla="*/ 27 h 215"/>
                  <a:gd name="T84" fmla="*/ 78 w 230"/>
                  <a:gd name="T85" fmla="*/ 41 h 215"/>
                  <a:gd name="T86" fmla="*/ 84 w 230"/>
                  <a:gd name="T87" fmla="*/ 51 h 215"/>
                  <a:gd name="T88" fmla="*/ 91 w 230"/>
                  <a:gd name="T89" fmla="*/ 56 h 215"/>
                  <a:gd name="T90" fmla="*/ 94 w 230"/>
                  <a:gd name="T91" fmla="*/ 58 h 215"/>
                  <a:gd name="T92" fmla="*/ 98 w 230"/>
                  <a:gd name="T93" fmla="*/ 58 h 215"/>
                  <a:gd name="T94" fmla="*/ 101 w 230"/>
                  <a:gd name="T95" fmla="*/ 58 h 215"/>
                  <a:gd name="T96" fmla="*/ 103 w 230"/>
                  <a:gd name="T97" fmla="*/ 56 h 215"/>
                  <a:gd name="T98" fmla="*/ 106 w 230"/>
                  <a:gd name="T99" fmla="*/ 53 h 215"/>
                  <a:gd name="T100" fmla="*/ 108 w 230"/>
                  <a:gd name="T101" fmla="*/ 48 h 215"/>
                  <a:gd name="T102" fmla="*/ 108 w 230"/>
                  <a:gd name="T103" fmla="*/ 41 h 215"/>
                  <a:gd name="T104" fmla="*/ 108 w 230"/>
                  <a:gd name="T105" fmla="*/ 33 h 215"/>
                  <a:gd name="T106" fmla="*/ 137 w 230"/>
                  <a:gd name="T107" fmla="*/ 48 h 215"/>
                  <a:gd name="T108" fmla="*/ 169 w 230"/>
                  <a:gd name="T109" fmla="*/ 66 h 215"/>
                  <a:gd name="T110" fmla="*/ 184 w 230"/>
                  <a:gd name="T111" fmla="*/ 76 h 215"/>
                  <a:gd name="T112" fmla="*/ 199 w 230"/>
                  <a:gd name="T113" fmla="*/ 88 h 215"/>
                  <a:gd name="T114" fmla="*/ 211 w 230"/>
                  <a:gd name="T115" fmla="*/ 98 h 215"/>
                  <a:gd name="T116" fmla="*/ 221 w 230"/>
                  <a:gd name="T117" fmla="*/ 109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0" h="215">
                    <a:moveTo>
                      <a:pt x="221" y="109"/>
                    </a:moveTo>
                    <a:lnTo>
                      <a:pt x="224" y="114"/>
                    </a:lnTo>
                    <a:lnTo>
                      <a:pt x="228" y="119"/>
                    </a:lnTo>
                    <a:lnTo>
                      <a:pt x="230" y="125"/>
                    </a:lnTo>
                    <a:lnTo>
                      <a:pt x="230" y="131"/>
                    </a:lnTo>
                    <a:lnTo>
                      <a:pt x="228" y="136"/>
                    </a:lnTo>
                    <a:lnTo>
                      <a:pt x="226" y="141"/>
                    </a:lnTo>
                    <a:lnTo>
                      <a:pt x="224" y="147"/>
                    </a:lnTo>
                    <a:lnTo>
                      <a:pt x="219" y="152"/>
                    </a:lnTo>
                    <a:lnTo>
                      <a:pt x="208" y="161"/>
                    </a:lnTo>
                    <a:lnTo>
                      <a:pt x="192" y="171"/>
                    </a:lnTo>
                    <a:lnTo>
                      <a:pt x="176" y="180"/>
                    </a:lnTo>
                    <a:lnTo>
                      <a:pt x="159" y="188"/>
                    </a:lnTo>
                    <a:lnTo>
                      <a:pt x="122" y="203"/>
                    </a:lnTo>
                    <a:lnTo>
                      <a:pt x="88" y="215"/>
                    </a:lnTo>
                    <a:lnTo>
                      <a:pt x="84" y="205"/>
                    </a:lnTo>
                    <a:lnTo>
                      <a:pt x="81" y="198"/>
                    </a:lnTo>
                    <a:lnTo>
                      <a:pt x="76" y="195"/>
                    </a:lnTo>
                    <a:lnTo>
                      <a:pt x="69" y="193"/>
                    </a:lnTo>
                    <a:lnTo>
                      <a:pt x="62" y="195"/>
                    </a:lnTo>
                    <a:lnTo>
                      <a:pt x="52" y="198"/>
                    </a:lnTo>
                    <a:lnTo>
                      <a:pt x="44" y="203"/>
                    </a:lnTo>
                    <a:lnTo>
                      <a:pt x="34" y="210"/>
                    </a:lnTo>
                    <a:lnTo>
                      <a:pt x="25" y="201"/>
                    </a:lnTo>
                    <a:lnTo>
                      <a:pt x="17" y="191"/>
                    </a:lnTo>
                    <a:lnTo>
                      <a:pt x="12" y="181"/>
                    </a:lnTo>
                    <a:lnTo>
                      <a:pt x="7" y="171"/>
                    </a:lnTo>
                    <a:lnTo>
                      <a:pt x="3" y="158"/>
                    </a:lnTo>
                    <a:lnTo>
                      <a:pt x="0" y="146"/>
                    </a:lnTo>
                    <a:lnTo>
                      <a:pt x="0" y="132"/>
                    </a:lnTo>
                    <a:lnTo>
                      <a:pt x="0" y="119"/>
                    </a:lnTo>
                    <a:lnTo>
                      <a:pt x="2" y="103"/>
                    </a:lnTo>
                    <a:lnTo>
                      <a:pt x="3" y="90"/>
                    </a:lnTo>
                    <a:lnTo>
                      <a:pt x="8" y="75"/>
                    </a:lnTo>
                    <a:lnTo>
                      <a:pt x="13" y="60"/>
                    </a:lnTo>
                    <a:lnTo>
                      <a:pt x="20" y="44"/>
                    </a:lnTo>
                    <a:lnTo>
                      <a:pt x="29" y="29"/>
                    </a:lnTo>
                    <a:lnTo>
                      <a:pt x="39" y="16"/>
                    </a:lnTo>
                    <a:lnTo>
                      <a:pt x="51" y="0"/>
                    </a:lnTo>
                    <a:lnTo>
                      <a:pt x="61" y="7"/>
                    </a:lnTo>
                    <a:lnTo>
                      <a:pt x="71" y="12"/>
                    </a:lnTo>
                    <a:lnTo>
                      <a:pt x="73" y="27"/>
                    </a:lnTo>
                    <a:lnTo>
                      <a:pt x="78" y="41"/>
                    </a:lnTo>
                    <a:lnTo>
                      <a:pt x="84" y="51"/>
                    </a:lnTo>
                    <a:lnTo>
                      <a:pt x="91" y="56"/>
                    </a:lnTo>
                    <a:lnTo>
                      <a:pt x="94" y="58"/>
                    </a:lnTo>
                    <a:lnTo>
                      <a:pt x="98" y="58"/>
                    </a:lnTo>
                    <a:lnTo>
                      <a:pt x="101" y="58"/>
                    </a:lnTo>
                    <a:lnTo>
                      <a:pt x="103" y="56"/>
                    </a:lnTo>
                    <a:lnTo>
                      <a:pt x="106" y="53"/>
                    </a:lnTo>
                    <a:lnTo>
                      <a:pt x="108" y="48"/>
                    </a:lnTo>
                    <a:lnTo>
                      <a:pt x="108" y="41"/>
                    </a:lnTo>
                    <a:lnTo>
                      <a:pt x="108" y="33"/>
                    </a:lnTo>
                    <a:lnTo>
                      <a:pt x="137" y="48"/>
                    </a:lnTo>
                    <a:lnTo>
                      <a:pt x="169" y="66"/>
                    </a:lnTo>
                    <a:lnTo>
                      <a:pt x="184" y="76"/>
                    </a:lnTo>
                    <a:lnTo>
                      <a:pt x="199" y="88"/>
                    </a:lnTo>
                    <a:lnTo>
                      <a:pt x="211" y="98"/>
                    </a:lnTo>
                    <a:lnTo>
                      <a:pt x="221" y="10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32" name="Freeform 200">
                <a:extLst>
                  <a:ext uri="{FF2B5EF4-FFF2-40B4-BE49-F238E27FC236}">
                    <a16:creationId xmlns:a16="http://schemas.microsoft.com/office/drawing/2014/main" id="{0B26F633-DECA-44C1-94E5-1A1D6276A85F}"/>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33" name="Freeform 201">
                <a:extLst>
                  <a:ext uri="{FF2B5EF4-FFF2-40B4-BE49-F238E27FC236}">
                    <a16:creationId xmlns:a16="http://schemas.microsoft.com/office/drawing/2014/main" id="{53EB2B4D-369B-4B70-A250-DF64C8944BE1}"/>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34" name="Freeform 202">
                <a:extLst>
                  <a:ext uri="{FF2B5EF4-FFF2-40B4-BE49-F238E27FC236}">
                    <a16:creationId xmlns:a16="http://schemas.microsoft.com/office/drawing/2014/main" id="{847B8C4A-E64A-4A1F-8521-9E6055BF412F}"/>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35" name="Freeform 203">
                <a:extLst>
                  <a:ext uri="{FF2B5EF4-FFF2-40B4-BE49-F238E27FC236}">
                    <a16:creationId xmlns:a16="http://schemas.microsoft.com/office/drawing/2014/main" id="{799AC0A3-C99F-40D6-ABAF-016D55F949F6}"/>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36" name="Freeform 204">
                <a:extLst>
                  <a:ext uri="{FF2B5EF4-FFF2-40B4-BE49-F238E27FC236}">
                    <a16:creationId xmlns:a16="http://schemas.microsoft.com/office/drawing/2014/main" id="{27A24CED-5E96-4833-8AB4-8EB6C6BF556C}"/>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37" name="Freeform 205">
                <a:extLst>
                  <a:ext uri="{FF2B5EF4-FFF2-40B4-BE49-F238E27FC236}">
                    <a16:creationId xmlns:a16="http://schemas.microsoft.com/office/drawing/2014/main" id="{AE094272-3250-40B5-ADC5-67BE0D4681F0}"/>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38" name="Freeform 206">
                <a:extLst>
                  <a:ext uri="{FF2B5EF4-FFF2-40B4-BE49-F238E27FC236}">
                    <a16:creationId xmlns:a16="http://schemas.microsoft.com/office/drawing/2014/main" id="{74DCF25F-CE04-463A-9AA3-C8E78DA3E70A}"/>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39" name="Freeform 207">
                <a:extLst>
                  <a:ext uri="{FF2B5EF4-FFF2-40B4-BE49-F238E27FC236}">
                    <a16:creationId xmlns:a16="http://schemas.microsoft.com/office/drawing/2014/main" id="{F061F00C-F9EC-4D0B-AF2A-9C8185B01377}"/>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40" name="Line 208">
                <a:extLst>
                  <a:ext uri="{FF2B5EF4-FFF2-40B4-BE49-F238E27FC236}">
                    <a16:creationId xmlns:a16="http://schemas.microsoft.com/office/drawing/2014/main" id="{16310913-6187-4B00-B2B6-5A35790E5E0B}"/>
                  </a:ext>
                </a:extLst>
              </p:cNvPr>
              <p:cNvSpPr>
                <a:spLocks noChangeShapeType="1"/>
              </p:cNvSpPr>
              <p:nvPr/>
            </p:nvSpPr>
            <p:spPr bwMode="auto">
              <a:xfrm flipV="1">
                <a:off x="3635" y="1517"/>
                <a:ext cx="385" cy="229"/>
              </a:xfrm>
              <a:prstGeom prst="line">
                <a:avLst/>
              </a:prstGeom>
              <a:noFill/>
              <a:ln w="3175">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51541" name="Freeform 209">
                <a:extLst>
                  <a:ext uri="{FF2B5EF4-FFF2-40B4-BE49-F238E27FC236}">
                    <a16:creationId xmlns:a16="http://schemas.microsoft.com/office/drawing/2014/main" id="{599AB7E8-706A-475D-BB57-E6E0EA20C17D}"/>
                  </a:ext>
                </a:extLst>
              </p:cNvPr>
              <p:cNvSpPr>
                <a:spLocks/>
              </p:cNvSpPr>
              <p:nvPr/>
            </p:nvSpPr>
            <p:spPr bwMode="auto">
              <a:xfrm>
                <a:off x="3584" y="2326"/>
                <a:ext cx="1049" cy="58"/>
              </a:xfrm>
              <a:custGeom>
                <a:avLst/>
                <a:gdLst>
                  <a:gd name="T0" fmla="*/ 1049 w 1049"/>
                  <a:gd name="T1" fmla="*/ 34 h 58"/>
                  <a:gd name="T2" fmla="*/ 1039 w 1049"/>
                  <a:gd name="T3" fmla="*/ 36 h 58"/>
                  <a:gd name="T4" fmla="*/ 1030 w 1049"/>
                  <a:gd name="T5" fmla="*/ 36 h 58"/>
                  <a:gd name="T6" fmla="*/ 1022 w 1049"/>
                  <a:gd name="T7" fmla="*/ 34 h 58"/>
                  <a:gd name="T8" fmla="*/ 1010 w 1049"/>
                  <a:gd name="T9" fmla="*/ 30 h 58"/>
                  <a:gd name="T10" fmla="*/ 970 w 1049"/>
                  <a:gd name="T11" fmla="*/ 37 h 58"/>
                  <a:gd name="T12" fmla="*/ 926 w 1049"/>
                  <a:gd name="T13" fmla="*/ 44 h 58"/>
                  <a:gd name="T14" fmla="*/ 882 w 1049"/>
                  <a:gd name="T15" fmla="*/ 49 h 58"/>
                  <a:gd name="T16" fmla="*/ 835 w 1049"/>
                  <a:gd name="T17" fmla="*/ 52 h 58"/>
                  <a:gd name="T18" fmla="*/ 787 w 1049"/>
                  <a:gd name="T19" fmla="*/ 56 h 58"/>
                  <a:gd name="T20" fmla="*/ 740 w 1049"/>
                  <a:gd name="T21" fmla="*/ 58 h 58"/>
                  <a:gd name="T22" fmla="*/ 691 w 1049"/>
                  <a:gd name="T23" fmla="*/ 58 h 58"/>
                  <a:gd name="T24" fmla="*/ 640 w 1049"/>
                  <a:gd name="T25" fmla="*/ 58 h 58"/>
                  <a:gd name="T26" fmla="*/ 537 w 1049"/>
                  <a:gd name="T27" fmla="*/ 54 h 58"/>
                  <a:gd name="T28" fmla="*/ 431 w 1049"/>
                  <a:gd name="T29" fmla="*/ 49 h 58"/>
                  <a:gd name="T30" fmla="*/ 325 w 1049"/>
                  <a:gd name="T31" fmla="*/ 39 h 58"/>
                  <a:gd name="T32" fmla="*/ 215 w 1049"/>
                  <a:gd name="T33" fmla="*/ 29 h 58"/>
                  <a:gd name="T34" fmla="*/ 213 w 1049"/>
                  <a:gd name="T35" fmla="*/ 22 h 58"/>
                  <a:gd name="T36" fmla="*/ 210 w 1049"/>
                  <a:gd name="T37" fmla="*/ 19 h 58"/>
                  <a:gd name="T38" fmla="*/ 144 w 1049"/>
                  <a:gd name="T39" fmla="*/ 12 h 58"/>
                  <a:gd name="T40" fmla="*/ 139 w 1049"/>
                  <a:gd name="T41" fmla="*/ 12 h 58"/>
                  <a:gd name="T42" fmla="*/ 134 w 1049"/>
                  <a:gd name="T43" fmla="*/ 14 h 58"/>
                  <a:gd name="T44" fmla="*/ 130 w 1049"/>
                  <a:gd name="T45" fmla="*/ 15 h 58"/>
                  <a:gd name="T46" fmla="*/ 129 w 1049"/>
                  <a:gd name="T47" fmla="*/ 17 h 58"/>
                  <a:gd name="T48" fmla="*/ 97 w 1049"/>
                  <a:gd name="T49" fmla="*/ 14 h 58"/>
                  <a:gd name="T50" fmla="*/ 65 w 1049"/>
                  <a:gd name="T51" fmla="*/ 9 h 58"/>
                  <a:gd name="T52" fmla="*/ 33 w 1049"/>
                  <a:gd name="T53" fmla="*/ 5 h 58"/>
                  <a:gd name="T54" fmla="*/ 0 w 1049"/>
                  <a:gd name="T55" fmla="*/ 0 h 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49" h="58">
                    <a:moveTo>
                      <a:pt x="1049" y="34"/>
                    </a:moveTo>
                    <a:lnTo>
                      <a:pt x="1039" y="36"/>
                    </a:lnTo>
                    <a:lnTo>
                      <a:pt x="1030" y="36"/>
                    </a:lnTo>
                    <a:lnTo>
                      <a:pt x="1022" y="34"/>
                    </a:lnTo>
                    <a:lnTo>
                      <a:pt x="1010" y="30"/>
                    </a:lnTo>
                    <a:lnTo>
                      <a:pt x="970" y="37"/>
                    </a:lnTo>
                    <a:lnTo>
                      <a:pt x="926" y="44"/>
                    </a:lnTo>
                    <a:lnTo>
                      <a:pt x="882" y="49"/>
                    </a:lnTo>
                    <a:lnTo>
                      <a:pt x="835" y="52"/>
                    </a:lnTo>
                    <a:lnTo>
                      <a:pt x="787" y="56"/>
                    </a:lnTo>
                    <a:lnTo>
                      <a:pt x="740" y="58"/>
                    </a:lnTo>
                    <a:lnTo>
                      <a:pt x="691" y="58"/>
                    </a:lnTo>
                    <a:lnTo>
                      <a:pt x="640" y="58"/>
                    </a:lnTo>
                    <a:lnTo>
                      <a:pt x="537" y="54"/>
                    </a:lnTo>
                    <a:lnTo>
                      <a:pt x="431" y="49"/>
                    </a:lnTo>
                    <a:lnTo>
                      <a:pt x="325" y="39"/>
                    </a:lnTo>
                    <a:lnTo>
                      <a:pt x="215" y="29"/>
                    </a:lnTo>
                    <a:lnTo>
                      <a:pt x="213" y="22"/>
                    </a:lnTo>
                    <a:lnTo>
                      <a:pt x="210" y="19"/>
                    </a:lnTo>
                    <a:lnTo>
                      <a:pt x="144" y="12"/>
                    </a:lnTo>
                    <a:lnTo>
                      <a:pt x="139" y="12"/>
                    </a:lnTo>
                    <a:lnTo>
                      <a:pt x="134" y="14"/>
                    </a:lnTo>
                    <a:lnTo>
                      <a:pt x="130" y="15"/>
                    </a:lnTo>
                    <a:lnTo>
                      <a:pt x="129" y="17"/>
                    </a:lnTo>
                    <a:lnTo>
                      <a:pt x="97" y="14"/>
                    </a:lnTo>
                    <a:lnTo>
                      <a:pt x="65" y="9"/>
                    </a:lnTo>
                    <a:lnTo>
                      <a:pt x="33" y="5"/>
                    </a:lnTo>
                    <a:lnTo>
                      <a:pt x="0"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42" name="Freeform 210">
                <a:extLst>
                  <a:ext uri="{FF2B5EF4-FFF2-40B4-BE49-F238E27FC236}">
                    <a16:creationId xmlns:a16="http://schemas.microsoft.com/office/drawing/2014/main" id="{D8CA96A7-DF48-4C8D-BFC9-1D4776D4840E}"/>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43" name="Freeform 211">
                <a:extLst>
                  <a:ext uri="{FF2B5EF4-FFF2-40B4-BE49-F238E27FC236}">
                    <a16:creationId xmlns:a16="http://schemas.microsoft.com/office/drawing/2014/main" id="{707FE855-EA79-4E57-96B7-316E382CC5FE}"/>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44" name="Freeform 212">
                <a:extLst>
                  <a:ext uri="{FF2B5EF4-FFF2-40B4-BE49-F238E27FC236}">
                    <a16:creationId xmlns:a16="http://schemas.microsoft.com/office/drawing/2014/main" id="{EE7B2655-E79C-42E9-9350-D83162DA37F6}"/>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45" name="Freeform 213">
                <a:extLst>
                  <a:ext uri="{FF2B5EF4-FFF2-40B4-BE49-F238E27FC236}">
                    <a16:creationId xmlns:a16="http://schemas.microsoft.com/office/drawing/2014/main" id="{2436643F-D641-4104-837C-BD858D5767EE}"/>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46" name="Freeform 214">
                <a:extLst>
                  <a:ext uri="{FF2B5EF4-FFF2-40B4-BE49-F238E27FC236}">
                    <a16:creationId xmlns:a16="http://schemas.microsoft.com/office/drawing/2014/main" id="{FD47A84F-2459-4387-B83E-BD7FDEAD3CA1}"/>
                  </a:ext>
                </a:extLst>
              </p:cNvPr>
              <p:cNvSpPr>
                <a:spLocks/>
              </p:cNvSpPr>
              <p:nvPr/>
            </p:nvSpPr>
            <p:spPr bwMode="auto">
              <a:xfrm>
                <a:off x="3205" y="2767"/>
                <a:ext cx="319" cy="117"/>
              </a:xfrm>
              <a:custGeom>
                <a:avLst/>
                <a:gdLst>
                  <a:gd name="T0" fmla="*/ 0 w 319"/>
                  <a:gd name="T1" fmla="*/ 0 h 117"/>
                  <a:gd name="T2" fmla="*/ 1 w 319"/>
                  <a:gd name="T3" fmla="*/ 4 h 117"/>
                  <a:gd name="T4" fmla="*/ 3 w 319"/>
                  <a:gd name="T5" fmla="*/ 7 h 117"/>
                  <a:gd name="T6" fmla="*/ 43 w 319"/>
                  <a:gd name="T7" fmla="*/ 25 h 117"/>
                  <a:gd name="T8" fmla="*/ 84 w 319"/>
                  <a:gd name="T9" fmla="*/ 46 h 117"/>
                  <a:gd name="T10" fmla="*/ 126 w 319"/>
                  <a:gd name="T11" fmla="*/ 64 h 117"/>
                  <a:gd name="T12" fmla="*/ 167 w 319"/>
                  <a:gd name="T13" fmla="*/ 81 h 117"/>
                  <a:gd name="T14" fmla="*/ 207 w 319"/>
                  <a:gd name="T15" fmla="*/ 96 h 117"/>
                  <a:gd name="T16" fmla="*/ 248 w 319"/>
                  <a:gd name="T17" fmla="*/ 108 h 117"/>
                  <a:gd name="T18" fmla="*/ 266 w 319"/>
                  <a:gd name="T19" fmla="*/ 113 h 117"/>
                  <a:gd name="T20" fmla="*/ 285 w 319"/>
                  <a:gd name="T21" fmla="*/ 115 h 117"/>
                  <a:gd name="T22" fmla="*/ 302 w 319"/>
                  <a:gd name="T23" fmla="*/ 117 h 117"/>
                  <a:gd name="T24" fmla="*/ 319 w 319"/>
                  <a:gd name="T25" fmla="*/ 117 h 117"/>
                  <a:gd name="T26" fmla="*/ 315 w 319"/>
                  <a:gd name="T27" fmla="*/ 113 h 117"/>
                  <a:gd name="T28" fmla="*/ 309 w 319"/>
                  <a:gd name="T29" fmla="*/ 108 h 117"/>
                  <a:gd name="T30" fmla="*/ 298 w 319"/>
                  <a:gd name="T31" fmla="*/ 102 h 117"/>
                  <a:gd name="T32" fmla="*/ 285 w 319"/>
                  <a:gd name="T33" fmla="*/ 95 h 117"/>
                  <a:gd name="T34" fmla="*/ 253 w 319"/>
                  <a:gd name="T35" fmla="*/ 83 h 117"/>
                  <a:gd name="T36" fmla="*/ 219 w 319"/>
                  <a:gd name="T37" fmla="*/ 74 h 117"/>
                  <a:gd name="T38" fmla="*/ 177 w 319"/>
                  <a:gd name="T39" fmla="*/ 64 h 117"/>
                  <a:gd name="T40" fmla="*/ 136 w 319"/>
                  <a:gd name="T41" fmla="*/ 53 h 117"/>
                  <a:gd name="T42" fmla="*/ 99 w 319"/>
                  <a:gd name="T43" fmla="*/ 39 h 117"/>
                  <a:gd name="T44" fmla="*/ 65 w 319"/>
                  <a:gd name="T45" fmla="*/ 27 h 117"/>
                  <a:gd name="T46" fmla="*/ 16 w 319"/>
                  <a:gd name="T47" fmla="*/ 9 h 117"/>
                  <a:gd name="T48" fmla="*/ 0 w 319"/>
                  <a:gd name="T49" fmla="*/ 0 h 1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9" h="117">
                    <a:moveTo>
                      <a:pt x="0" y="0"/>
                    </a:moveTo>
                    <a:lnTo>
                      <a:pt x="1" y="4"/>
                    </a:lnTo>
                    <a:lnTo>
                      <a:pt x="3" y="7"/>
                    </a:lnTo>
                    <a:lnTo>
                      <a:pt x="43" y="25"/>
                    </a:lnTo>
                    <a:lnTo>
                      <a:pt x="84" y="46"/>
                    </a:lnTo>
                    <a:lnTo>
                      <a:pt x="126" y="64"/>
                    </a:lnTo>
                    <a:lnTo>
                      <a:pt x="167" y="81"/>
                    </a:lnTo>
                    <a:lnTo>
                      <a:pt x="207" y="96"/>
                    </a:lnTo>
                    <a:lnTo>
                      <a:pt x="248" y="108"/>
                    </a:lnTo>
                    <a:lnTo>
                      <a:pt x="266" y="113"/>
                    </a:lnTo>
                    <a:lnTo>
                      <a:pt x="285" y="115"/>
                    </a:lnTo>
                    <a:lnTo>
                      <a:pt x="302" y="117"/>
                    </a:lnTo>
                    <a:lnTo>
                      <a:pt x="319" y="117"/>
                    </a:lnTo>
                    <a:lnTo>
                      <a:pt x="315" y="113"/>
                    </a:lnTo>
                    <a:lnTo>
                      <a:pt x="309" y="108"/>
                    </a:lnTo>
                    <a:lnTo>
                      <a:pt x="298" y="102"/>
                    </a:lnTo>
                    <a:lnTo>
                      <a:pt x="285" y="95"/>
                    </a:lnTo>
                    <a:lnTo>
                      <a:pt x="253" y="83"/>
                    </a:lnTo>
                    <a:lnTo>
                      <a:pt x="219" y="74"/>
                    </a:lnTo>
                    <a:lnTo>
                      <a:pt x="177" y="64"/>
                    </a:lnTo>
                    <a:lnTo>
                      <a:pt x="136" y="53"/>
                    </a:lnTo>
                    <a:lnTo>
                      <a:pt x="99" y="39"/>
                    </a:lnTo>
                    <a:lnTo>
                      <a:pt x="65" y="27"/>
                    </a:lnTo>
                    <a:lnTo>
                      <a:pt x="16" y="9"/>
                    </a:lnTo>
                    <a:lnTo>
                      <a:pt x="0"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47" name="Freeform 215">
                <a:extLst>
                  <a:ext uri="{FF2B5EF4-FFF2-40B4-BE49-F238E27FC236}">
                    <a16:creationId xmlns:a16="http://schemas.microsoft.com/office/drawing/2014/main" id="{31A71217-D0EA-48F9-B125-495DFB96CED2}"/>
                  </a:ext>
                </a:extLst>
              </p:cNvPr>
              <p:cNvSpPr>
                <a:spLocks/>
              </p:cNvSpPr>
              <p:nvPr/>
            </p:nvSpPr>
            <p:spPr bwMode="auto">
              <a:xfrm>
                <a:off x="3205" y="2771"/>
                <a:ext cx="288" cy="113"/>
              </a:xfrm>
              <a:custGeom>
                <a:avLst/>
                <a:gdLst>
                  <a:gd name="T0" fmla="*/ 0 w 288"/>
                  <a:gd name="T1" fmla="*/ 0 h 113"/>
                  <a:gd name="T2" fmla="*/ 38 w 288"/>
                  <a:gd name="T3" fmla="*/ 23 h 113"/>
                  <a:gd name="T4" fmla="*/ 76 w 288"/>
                  <a:gd name="T5" fmla="*/ 43 h 113"/>
                  <a:gd name="T6" fmla="*/ 113 w 288"/>
                  <a:gd name="T7" fmla="*/ 62 h 113"/>
                  <a:gd name="T8" fmla="*/ 150 w 288"/>
                  <a:gd name="T9" fmla="*/ 77 h 113"/>
                  <a:gd name="T10" fmla="*/ 185 w 288"/>
                  <a:gd name="T11" fmla="*/ 91 h 113"/>
                  <a:gd name="T12" fmla="*/ 221 w 288"/>
                  <a:gd name="T13" fmla="*/ 101 h 113"/>
                  <a:gd name="T14" fmla="*/ 255 w 288"/>
                  <a:gd name="T15" fmla="*/ 108 h 113"/>
                  <a:gd name="T16" fmla="*/ 288 w 288"/>
                  <a:gd name="T17" fmla="*/ 113 h 113"/>
                  <a:gd name="T18" fmla="*/ 287 w 288"/>
                  <a:gd name="T19" fmla="*/ 109 h 113"/>
                  <a:gd name="T20" fmla="*/ 282 w 288"/>
                  <a:gd name="T21" fmla="*/ 104 h 113"/>
                  <a:gd name="T22" fmla="*/ 275 w 288"/>
                  <a:gd name="T23" fmla="*/ 98 h 113"/>
                  <a:gd name="T24" fmla="*/ 266 w 288"/>
                  <a:gd name="T25" fmla="*/ 92 h 113"/>
                  <a:gd name="T26" fmla="*/ 258 w 288"/>
                  <a:gd name="T27" fmla="*/ 87 h 113"/>
                  <a:gd name="T28" fmla="*/ 246 w 288"/>
                  <a:gd name="T29" fmla="*/ 82 h 113"/>
                  <a:gd name="T30" fmla="*/ 233 w 288"/>
                  <a:gd name="T31" fmla="*/ 77 h 113"/>
                  <a:gd name="T32" fmla="*/ 219 w 288"/>
                  <a:gd name="T33" fmla="*/ 72 h 113"/>
                  <a:gd name="T34" fmla="*/ 138 w 288"/>
                  <a:gd name="T35" fmla="*/ 49 h 113"/>
                  <a:gd name="T36" fmla="*/ 65 w 288"/>
                  <a:gd name="T37" fmla="*/ 25 h 113"/>
                  <a:gd name="T38" fmla="*/ 16 w 288"/>
                  <a:gd name="T39" fmla="*/ 6 h 113"/>
                  <a:gd name="T40" fmla="*/ 0 w 288"/>
                  <a:gd name="T41" fmla="*/ 0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8" h="113">
                    <a:moveTo>
                      <a:pt x="0" y="0"/>
                    </a:moveTo>
                    <a:lnTo>
                      <a:pt x="38" y="23"/>
                    </a:lnTo>
                    <a:lnTo>
                      <a:pt x="76" y="43"/>
                    </a:lnTo>
                    <a:lnTo>
                      <a:pt x="113" y="62"/>
                    </a:lnTo>
                    <a:lnTo>
                      <a:pt x="150" y="77"/>
                    </a:lnTo>
                    <a:lnTo>
                      <a:pt x="185" y="91"/>
                    </a:lnTo>
                    <a:lnTo>
                      <a:pt x="221" y="101"/>
                    </a:lnTo>
                    <a:lnTo>
                      <a:pt x="255" y="108"/>
                    </a:lnTo>
                    <a:lnTo>
                      <a:pt x="288" y="113"/>
                    </a:lnTo>
                    <a:lnTo>
                      <a:pt x="287" y="109"/>
                    </a:lnTo>
                    <a:lnTo>
                      <a:pt x="282" y="104"/>
                    </a:lnTo>
                    <a:lnTo>
                      <a:pt x="275" y="98"/>
                    </a:lnTo>
                    <a:lnTo>
                      <a:pt x="266" y="92"/>
                    </a:lnTo>
                    <a:lnTo>
                      <a:pt x="258" y="87"/>
                    </a:lnTo>
                    <a:lnTo>
                      <a:pt x="246" y="82"/>
                    </a:lnTo>
                    <a:lnTo>
                      <a:pt x="233" y="77"/>
                    </a:lnTo>
                    <a:lnTo>
                      <a:pt x="219" y="72"/>
                    </a:lnTo>
                    <a:lnTo>
                      <a:pt x="138" y="49"/>
                    </a:lnTo>
                    <a:lnTo>
                      <a:pt x="65" y="25"/>
                    </a:lnTo>
                    <a:lnTo>
                      <a:pt x="16" y="6"/>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48" name="Freeform 216">
                <a:extLst>
                  <a:ext uri="{FF2B5EF4-FFF2-40B4-BE49-F238E27FC236}">
                    <a16:creationId xmlns:a16="http://schemas.microsoft.com/office/drawing/2014/main" id="{80692878-079E-49C3-BB71-C218CDE337C6}"/>
                  </a:ext>
                </a:extLst>
              </p:cNvPr>
              <p:cNvSpPr>
                <a:spLocks/>
              </p:cNvSpPr>
              <p:nvPr/>
            </p:nvSpPr>
            <p:spPr bwMode="auto">
              <a:xfrm>
                <a:off x="3213" y="2754"/>
                <a:ext cx="329" cy="86"/>
              </a:xfrm>
              <a:custGeom>
                <a:avLst/>
                <a:gdLst>
                  <a:gd name="T0" fmla="*/ 0 w 329"/>
                  <a:gd name="T1" fmla="*/ 0 h 86"/>
                  <a:gd name="T2" fmla="*/ 8 w 329"/>
                  <a:gd name="T3" fmla="*/ 6 h 86"/>
                  <a:gd name="T4" fmla="*/ 39 w 329"/>
                  <a:gd name="T5" fmla="*/ 20 h 86"/>
                  <a:gd name="T6" fmla="*/ 86 w 329"/>
                  <a:gd name="T7" fmla="*/ 37 h 86"/>
                  <a:gd name="T8" fmla="*/ 140 w 329"/>
                  <a:gd name="T9" fmla="*/ 55 h 86"/>
                  <a:gd name="T10" fmla="*/ 169 w 329"/>
                  <a:gd name="T11" fmla="*/ 64 h 86"/>
                  <a:gd name="T12" fmla="*/ 198 w 329"/>
                  <a:gd name="T13" fmla="*/ 72 h 86"/>
                  <a:gd name="T14" fmla="*/ 226 w 329"/>
                  <a:gd name="T15" fmla="*/ 77 h 86"/>
                  <a:gd name="T16" fmla="*/ 253 w 329"/>
                  <a:gd name="T17" fmla="*/ 82 h 86"/>
                  <a:gd name="T18" fmla="*/ 277 w 329"/>
                  <a:gd name="T19" fmla="*/ 86 h 86"/>
                  <a:gd name="T20" fmla="*/ 299 w 329"/>
                  <a:gd name="T21" fmla="*/ 86 h 86"/>
                  <a:gd name="T22" fmla="*/ 307 w 329"/>
                  <a:gd name="T23" fmla="*/ 86 h 86"/>
                  <a:gd name="T24" fmla="*/ 316 w 329"/>
                  <a:gd name="T25" fmla="*/ 84 h 86"/>
                  <a:gd name="T26" fmla="*/ 324 w 329"/>
                  <a:gd name="T27" fmla="*/ 81 h 86"/>
                  <a:gd name="T28" fmla="*/ 329 w 329"/>
                  <a:gd name="T29" fmla="*/ 77 h 86"/>
                  <a:gd name="T30" fmla="*/ 317 w 329"/>
                  <a:gd name="T31" fmla="*/ 66 h 86"/>
                  <a:gd name="T32" fmla="*/ 306 w 329"/>
                  <a:gd name="T33" fmla="*/ 55 h 86"/>
                  <a:gd name="T34" fmla="*/ 290 w 329"/>
                  <a:gd name="T35" fmla="*/ 45 h 86"/>
                  <a:gd name="T36" fmla="*/ 275 w 329"/>
                  <a:gd name="T37" fmla="*/ 37 h 86"/>
                  <a:gd name="T38" fmla="*/ 258 w 329"/>
                  <a:gd name="T39" fmla="*/ 28 h 86"/>
                  <a:gd name="T40" fmla="*/ 240 w 329"/>
                  <a:gd name="T41" fmla="*/ 23 h 86"/>
                  <a:gd name="T42" fmla="*/ 220 w 329"/>
                  <a:gd name="T43" fmla="*/ 17 h 86"/>
                  <a:gd name="T44" fmla="*/ 199 w 329"/>
                  <a:gd name="T45" fmla="*/ 11 h 86"/>
                  <a:gd name="T46" fmla="*/ 154 w 329"/>
                  <a:gd name="T47" fmla="*/ 5 h 86"/>
                  <a:gd name="T48" fmla="*/ 106 w 329"/>
                  <a:gd name="T49" fmla="*/ 1 h 86"/>
                  <a:gd name="T50" fmla="*/ 54 w 329"/>
                  <a:gd name="T51" fmla="*/ 0 h 86"/>
                  <a:gd name="T52" fmla="*/ 0 w 329"/>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29" h="86">
                    <a:moveTo>
                      <a:pt x="0" y="0"/>
                    </a:moveTo>
                    <a:lnTo>
                      <a:pt x="8" y="6"/>
                    </a:lnTo>
                    <a:lnTo>
                      <a:pt x="39" y="20"/>
                    </a:lnTo>
                    <a:lnTo>
                      <a:pt x="86" y="37"/>
                    </a:lnTo>
                    <a:lnTo>
                      <a:pt x="140" y="55"/>
                    </a:lnTo>
                    <a:lnTo>
                      <a:pt x="169" y="64"/>
                    </a:lnTo>
                    <a:lnTo>
                      <a:pt x="198" y="72"/>
                    </a:lnTo>
                    <a:lnTo>
                      <a:pt x="226" y="77"/>
                    </a:lnTo>
                    <a:lnTo>
                      <a:pt x="253" y="82"/>
                    </a:lnTo>
                    <a:lnTo>
                      <a:pt x="277" y="86"/>
                    </a:lnTo>
                    <a:lnTo>
                      <a:pt x="299" y="86"/>
                    </a:lnTo>
                    <a:lnTo>
                      <a:pt x="307" y="86"/>
                    </a:lnTo>
                    <a:lnTo>
                      <a:pt x="316" y="84"/>
                    </a:lnTo>
                    <a:lnTo>
                      <a:pt x="324" y="81"/>
                    </a:lnTo>
                    <a:lnTo>
                      <a:pt x="329" y="77"/>
                    </a:lnTo>
                    <a:lnTo>
                      <a:pt x="317" y="66"/>
                    </a:lnTo>
                    <a:lnTo>
                      <a:pt x="306" y="55"/>
                    </a:lnTo>
                    <a:lnTo>
                      <a:pt x="290" y="45"/>
                    </a:lnTo>
                    <a:lnTo>
                      <a:pt x="275" y="37"/>
                    </a:lnTo>
                    <a:lnTo>
                      <a:pt x="258" y="28"/>
                    </a:lnTo>
                    <a:lnTo>
                      <a:pt x="240" y="23"/>
                    </a:lnTo>
                    <a:lnTo>
                      <a:pt x="220" y="17"/>
                    </a:lnTo>
                    <a:lnTo>
                      <a:pt x="199" y="11"/>
                    </a:lnTo>
                    <a:lnTo>
                      <a:pt x="154" y="5"/>
                    </a:lnTo>
                    <a:lnTo>
                      <a:pt x="106" y="1"/>
                    </a:lnTo>
                    <a:lnTo>
                      <a:pt x="54" y="0"/>
                    </a:lnTo>
                    <a:lnTo>
                      <a:pt x="0" y="0"/>
                    </a:lnTo>
                    <a:close/>
                  </a:path>
                </a:pathLst>
              </a:custGeom>
              <a:solidFill>
                <a:srgbClr val="FAC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49" name="Freeform 217">
                <a:extLst>
                  <a:ext uri="{FF2B5EF4-FFF2-40B4-BE49-F238E27FC236}">
                    <a16:creationId xmlns:a16="http://schemas.microsoft.com/office/drawing/2014/main" id="{F2429A8E-99C8-47C5-95D7-F02741DECCEA}"/>
                  </a:ext>
                </a:extLst>
              </p:cNvPr>
              <p:cNvSpPr>
                <a:spLocks/>
              </p:cNvSpPr>
              <p:nvPr/>
            </p:nvSpPr>
            <p:spPr bwMode="auto">
              <a:xfrm>
                <a:off x="3210" y="2755"/>
                <a:ext cx="344" cy="98"/>
              </a:xfrm>
              <a:custGeom>
                <a:avLst/>
                <a:gdLst>
                  <a:gd name="T0" fmla="*/ 3 w 344"/>
                  <a:gd name="T1" fmla="*/ 0 h 98"/>
                  <a:gd name="T2" fmla="*/ 15 w 344"/>
                  <a:gd name="T3" fmla="*/ 7 h 98"/>
                  <a:gd name="T4" fmla="*/ 49 w 344"/>
                  <a:gd name="T5" fmla="*/ 21 h 98"/>
                  <a:gd name="T6" fmla="*/ 96 w 344"/>
                  <a:gd name="T7" fmla="*/ 39 h 98"/>
                  <a:gd name="T8" fmla="*/ 150 w 344"/>
                  <a:gd name="T9" fmla="*/ 58 h 98"/>
                  <a:gd name="T10" fmla="*/ 179 w 344"/>
                  <a:gd name="T11" fmla="*/ 68 h 98"/>
                  <a:gd name="T12" fmla="*/ 207 w 344"/>
                  <a:gd name="T13" fmla="*/ 76 h 98"/>
                  <a:gd name="T14" fmla="*/ 236 w 344"/>
                  <a:gd name="T15" fmla="*/ 83 h 98"/>
                  <a:gd name="T16" fmla="*/ 261 w 344"/>
                  <a:gd name="T17" fmla="*/ 88 h 98"/>
                  <a:gd name="T18" fmla="*/ 285 w 344"/>
                  <a:gd name="T19" fmla="*/ 90 h 98"/>
                  <a:gd name="T20" fmla="*/ 307 w 344"/>
                  <a:gd name="T21" fmla="*/ 92 h 98"/>
                  <a:gd name="T22" fmla="*/ 315 w 344"/>
                  <a:gd name="T23" fmla="*/ 90 h 98"/>
                  <a:gd name="T24" fmla="*/ 324 w 344"/>
                  <a:gd name="T25" fmla="*/ 88 h 98"/>
                  <a:gd name="T26" fmla="*/ 331 w 344"/>
                  <a:gd name="T27" fmla="*/ 86 h 98"/>
                  <a:gd name="T28" fmla="*/ 337 w 344"/>
                  <a:gd name="T29" fmla="*/ 83 h 98"/>
                  <a:gd name="T30" fmla="*/ 341 w 344"/>
                  <a:gd name="T31" fmla="*/ 88 h 98"/>
                  <a:gd name="T32" fmla="*/ 344 w 344"/>
                  <a:gd name="T33" fmla="*/ 92 h 98"/>
                  <a:gd name="T34" fmla="*/ 337 w 344"/>
                  <a:gd name="T35" fmla="*/ 95 h 98"/>
                  <a:gd name="T36" fmla="*/ 326 w 344"/>
                  <a:gd name="T37" fmla="*/ 98 h 98"/>
                  <a:gd name="T38" fmla="*/ 310 w 344"/>
                  <a:gd name="T39" fmla="*/ 98 h 98"/>
                  <a:gd name="T40" fmla="*/ 293 w 344"/>
                  <a:gd name="T41" fmla="*/ 97 h 98"/>
                  <a:gd name="T42" fmla="*/ 273 w 344"/>
                  <a:gd name="T43" fmla="*/ 95 h 98"/>
                  <a:gd name="T44" fmla="*/ 251 w 344"/>
                  <a:gd name="T45" fmla="*/ 92 h 98"/>
                  <a:gd name="T46" fmla="*/ 226 w 344"/>
                  <a:gd name="T47" fmla="*/ 86 h 98"/>
                  <a:gd name="T48" fmla="*/ 201 w 344"/>
                  <a:gd name="T49" fmla="*/ 80 h 98"/>
                  <a:gd name="T50" fmla="*/ 147 w 344"/>
                  <a:gd name="T51" fmla="*/ 65 h 98"/>
                  <a:gd name="T52" fmla="*/ 94 w 344"/>
                  <a:gd name="T53" fmla="*/ 46 h 98"/>
                  <a:gd name="T54" fmla="*/ 67 w 344"/>
                  <a:gd name="T55" fmla="*/ 36 h 98"/>
                  <a:gd name="T56" fmla="*/ 44 w 344"/>
                  <a:gd name="T57" fmla="*/ 24 h 98"/>
                  <a:gd name="T58" fmla="*/ 20 w 344"/>
                  <a:gd name="T59" fmla="*/ 14 h 98"/>
                  <a:gd name="T60" fmla="*/ 0 w 344"/>
                  <a:gd name="T61" fmla="*/ 2 h 98"/>
                  <a:gd name="T62" fmla="*/ 3 w 344"/>
                  <a:gd name="T63" fmla="*/ 0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8">
                    <a:moveTo>
                      <a:pt x="3" y="0"/>
                    </a:moveTo>
                    <a:lnTo>
                      <a:pt x="15" y="7"/>
                    </a:lnTo>
                    <a:lnTo>
                      <a:pt x="49" y="21"/>
                    </a:lnTo>
                    <a:lnTo>
                      <a:pt x="96" y="39"/>
                    </a:lnTo>
                    <a:lnTo>
                      <a:pt x="150" y="58"/>
                    </a:lnTo>
                    <a:lnTo>
                      <a:pt x="179" y="68"/>
                    </a:lnTo>
                    <a:lnTo>
                      <a:pt x="207" y="76"/>
                    </a:lnTo>
                    <a:lnTo>
                      <a:pt x="236" y="83"/>
                    </a:lnTo>
                    <a:lnTo>
                      <a:pt x="261" y="88"/>
                    </a:lnTo>
                    <a:lnTo>
                      <a:pt x="285" y="90"/>
                    </a:lnTo>
                    <a:lnTo>
                      <a:pt x="307" y="92"/>
                    </a:lnTo>
                    <a:lnTo>
                      <a:pt x="315" y="90"/>
                    </a:lnTo>
                    <a:lnTo>
                      <a:pt x="324" y="88"/>
                    </a:lnTo>
                    <a:lnTo>
                      <a:pt x="331" y="86"/>
                    </a:lnTo>
                    <a:lnTo>
                      <a:pt x="337" y="83"/>
                    </a:lnTo>
                    <a:lnTo>
                      <a:pt x="341" y="88"/>
                    </a:lnTo>
                    <a:lnTo>
                      <a:pt x="344" y="92"/>
                    </a:lnTo>
                    <a:lnTo>
                      <a:pt x="337" y="95"/>
                    </a:lnTo>
                    <a:lnTo>
                      <a:pt x="326" y="98"/>
                    </a:lnTo>
                    <a:lnTo>
                      <a:pt x="310" y="98"/>
                    </a:lnTo>
                    <a:lnTo>
                      <a:pt x="293" y="97"/>
                    </a:lnTo>
                    <a:lnTo>
                      <a:pt x="273" y="95"/>
                    </a:lnTo>
                    <a:lnTo>
                      <a:pt x="251" y="92"/>
                    </a:lnTo>
                    <a:lnTo>
                      <a:pt x="226" y="86"/>
                    </a:lnTo>
                    <a:lnTo>
                      <a:pt x="201" y="80"/>
                    </a:lnTo>
                    <a:lnTo>
                      <a:pt x="147" y="65"/>
                    </a:lnTo>
                    <a:lnTo>
                      <a:pt x="94" y="46"/>
                    </a:lnTo>
                    <a:lnTo>
                      <a:pt x="67" y="36"/>
                    </a:lnTo>
                    <a:lnTo>
                      <a:pt x="44" y="24"/>
                    </a:lnTo>
                    <a:lnTo>
                      <a:pt x="20" y="14"/>
                    </a:lnTo>
                    <a:lnTo>
                      <a:pt x="0" y="2"/>
                    </a:lnTo>
                    <a:lnTo>
                      <a:pt x="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0" name="Freeform 218">
                <a:extLst>
                  <a:ext uri="{FF2B5EF4-FFF2-40B4-BE49-F238E27FC236}">
                    <a16:creationId xmlns:a16="http://schemas.microsoft.com/office/drawing/2014/main" id="{6FA7E3F3-4C84-4F2F-955E-5C7D309BDE26}"/>
                  </a:ext>
                </a:extLst>
              </p:cNvPr>
              <p:cNvSpPr>
                <a:spLocks/>
              </p:cNvSpPr>
              <p:nvPr/>
            </p:nvSpPr>
            <p:spPr bwMode="auto">
              <a:xfrm>
                <a:off x="3211" y="2754"/>
                <a:ext cx="338" cy="94"/>
              </a:xfrm>
              <a:custGeom>
                <a:avLst/>
                <a:gdLst>
                  <a:gd name="T0" fmla="*/ 2 w 338"/>
                  <a:gd name="T1" fmla="*/ 0 h 94"/>
                  <a:gd name="T2" fmla="*/ 10 w 338"/>
                  <a:gd name="T3" fmla="*/ 6 h 94"/>
                  <a:gd name="T4" fmla="*/ 41 w 338"/>
                  <a:gd name="T5" fmla="*/ 20 h 94"/>
                  <a:gd name="T6" fmla="*/ 88 w 338"/>
                  <a:gd name="T7" fmla="*/ 37 h 94"/>
                  <a:gd name="T8" fmla="*/ 142 w 338"/>
                  <a:gd name="T9" fmla="*/ 55 h 94"/>
                  <a:gd name="T10" fmla="*/ 171 w 338"/>
                  <a:gd name="T11" fmla="*/ 64 h 94"/>
                  <a:gd name="T12" fmla="*/ 200 w 338"/>
                  <a:gd name="T13" fmla="*/ 72 h 94"/>
                  <a:gd name="T14" fmla="*/ 228 w 338"/>
                  <a:gd name="T15" fmla="*/ 77 h 94"/>
                  <a:gd name="T16" fmla="*/ 255 w 338"/>
                  <a:gd name="T17" fmla="*/ 82 h 94"/>
                  <a:gd name="T18" fmla="*/ 279 w 338"/>
                  <a:gd name="T19" fmla="*/ 86 h 94"/>
                  <a:gd name="T20" fmla="*/ 301 w 338"/>
                  <a:gd name="T21" fmla="*/ 86 h 94"/>
                  <a:gd name="T22" fmla="*/ 309 w 338"/>
                  <a:gd name="T23" fmla="*/ 86 h 94"/>
                  <a:gd name="T24" fmla="*/ 318 w 338"/>
                  <a:gd name="T25" fmla="*/ 84 h 94"/>
                  <a:gd name="T26" fmla="*/ 326 w 338"/>
                  <a:gd name="T27" fmla="*/ 81 h 94"/>
                  <a:gd name="T28" fmla="*/ 331 w 338"/>
                  <a:gd name="T29" fmla="*/ 77 h 94"/>
                  <a:gd name="T30" fmla="*/ 335 w 338"/>
                  <a:gd name="T31" fmla="*/ 82 h 94"/>
                  <a:gd name="T32" fmla="*/ 338 w 338"/>
                  <a:gd name="T33" fmla="*/ 87 h 94"/>
                  <a:gd name="T34" fmla="*/ 331 w 338"/>
                  <a:gd name="T35" fmla="*/ 91 h 94"/>
                  <a:gd name="T36" fmla="*/ 321 w 338"/>
                  <a:gd name="T37" fmla="*/ 93 h 94"/>
                  <a:gd name="T38" fmla="*/ 306 w 338"/>
                  <a:gd name="T39" fmla="*/ 94 h 94"/>
                  <a:gd name="T40" fmla="*/ 289 w 338"/>
                  <a:gd name="T41" fmla="*/ 93 h 94"/>
                  <a:gd name="T42" fmla="*/ 269 w 338"/>
                  <a:gd name="T43" fmla="*/ 91 h 94"/>
                  <a:gd name="T44" fmla="*/ 247 w 338"/>
                  <a:gd name="T45" fmla="*/ 87 h 94"/>
                  <a:gd name="T46" fmla="*/ 223 w 338"/>
                  <a:gd name="T47" fmla="*/ 82 h 94"/>
                  <a:gd name="T48" fmla="*/ 198 w 338"/>
                  <a:gd name="T49" fmla="*/ 77 h 94"/>
                  <a:gd name="T50" fmla="*/ 146 w 338"/>
                  <a:gd name="T51" fmla="*/ 62 h 94"/>
                  <a:gd name="T52" fmla="*/ 93 w 338"/>
                  <a:gd name="T53" fmla="*/ 44 h 94"/>
                  <a:gd name="T54" fmla="*/ 68 w 338"/>
                  <a:gd name="T55" fmla="*/ 35 h 94"/>
                  <a:gd name="T56" fmla="*/ 44 w 338"/>
                  <a:gd name="T57" fmla="*/ 23 h 94"/>
                  <a:gd name="T58" fmla="*/ 22 w 338"/>
                  <a:gd name="T59" fmla="*/ 13 h 94"/>
                  <a:gd name="T60" fmla="*/ 0 w 338"/>
                  <a:gd name="T61" fmla="*/ 1 h 94"/>
                  <a:gd name="T62" fmla="*/ 2 w 338"/>
                  <a:gd name="T63" fmla="*/ 1 h 94"/>
                  <a:gd name="T64" fmla="*/ 2 w 338"/>
                  <a:gd name="T65" fmla="*/ 0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8" h="94">
                    <a:moveTo>
                      <a:pt x="2" y="0"/>
                    </a:moveTo>
                    <a:lnTo>
                      <a:pt x="10" y="6"/>
                    </a:lnTo>
                    <a:lnTo>
                      <a:pt x="41" y="20"/>
                    </a:lnTo>
                    <a:lnTo>
                      <a:pt x="88" y="37"/>
                    </a:lnTo>
                    <a:lnTo>
                      <a:pt x="142" y="55"/>
                    </a:lnTo>
                    <a:lnTo>
                      <a:pt x="171" y="64"/>
                    </a:lnTo>
                    <a:lnTo>
                      <a:pt x="200" y="72"/>
                    </a:lnTo>
                    <a:lnTo>
                      <a:pt x="228" y="77"/>
                    </a:lnTo>
                    <a:lnTo>
                      <a:pt x="255" y="82"/>
                    </a:lnTo>
                    <a:lnTo>
                      <a:pt x="279" y="86"/>
                    </a:lnTo>
                    <a:lnTo>
                      <a:pt x="301" y="86"/>
                    </a:lnTo>
                    <a:lnTo>
                      <a:pt x="309" y="86"/>
                    </a:lnTo>
                    <a:lnTo>
                      <a:pt x="318" y="84"/>
                    </a:lnTo>
                    <a:lnTo>
                      <a:pt x="326" y="81"/>
                    </a:lnTo>
                    <a:lnTo>
                      <a:pt x="331" y="77"/>
                    </a:lnTo>
                    <a:lnTo>
                      <a:pt x="335" y="82"/>
                    </a:lnTo>
                    <a:lnTo>
                      <a:pt x="338" y="87"/>
                    </a:lnTo>
                    <a:lnTo>
                      <a:pt x="331" y="91"/>
                    </a:lnTo>
                    <a:lnTo>
                      <a:pt x="321" y="93"/>
                    </a:lnTo>
                    <a:lnTo>
                      <a:pt x="306" y="94"/>
                    </a:lnTo>
                    <a:lnTo>
                      <a:pt x="289" y="93"/>
                    </a:lnTo>
                    <a:lnTo>
                      <a:pt x="269" y="91"/>
                    </a:lnTo>
                    <a:lnTo>
                      <a:pt x="247" y="87"/>
                    </a:lnTo>
                    <a:lnTo>
                      <a:pt x="223" y="82"/>
                    </a:lnTo>
                    <a:lnTo>
                      <a:pt x="198" y="77"/>
                    </a:lnTo>
                    <a:lnTo>
                      <a:pt x="146" y="62"/>
                    </a:lnTo>
                    <a:lnTo>
                      <a:pt x="93" y="44"/>
                    </a:lnTo>
                    <a:lnTo>
                      <a:pt x="68" y="35"/>
                    </a:lnTo>
                    <a:lnTo>
                      <a:pt x="44" y="23"/>
                    </a:lnTo>
                    <a:lnTo>
                      <a:pt x="22" y="13"/>
                    </a:lnTo>
                    <a:lnTo>
                      <a:pt x="0" y="1"/>
                    </a:lnTo>
                    <a:lnTo>
                      <a:pt x="2" y="1"/>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1" name="Freeform 219">
                <a:extLst>
                  <a:ext uri="{FF2B5EF4-FFF2-40B4-BE49-F238E27FC236}">
                    <a16:creationId xmlns:a16="http://schemas.microsoft.com/office/drawing/2014/main" id="{6E39B503-8156-47A4-B4B6-2994B94F196F}"/>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2" name="Freeform 220">
                <a:extLst>
                  <a:ext uri="{FF2B5EF4-FFF2-40B4-BE49-F238E27FC236}">
                    <a16:creationId xmlns:a16="http://schemas.microsoft.com/office/drawing/2014/main" id="{DDF8C94A-F8F5-4A0F-B25C-983B8277C344}"/>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553" name="Freeform 221">
                <a:extLst>
                  <a:ext uri="{FF2B5EF4-FFF2-40B4-BE49-F238E27FC236}">
                    <a16:creationId xmlns:a16="http://schemas.microsoft.com/office/drawing/2014/main" id="{6DE9A615-C395-49AC-A36B-73BB7503D212}"/>
                  </a:ext>
                </a:extLst>
              </p:cNvPr>
              <p:cNvSpPr>
                <a:spLocks/>
              </p:cNvSpPr>
              <p:nvPr/>
            </p:nvSpPr>
            <p:spPr bwMode="auto">
              <a:xfrm>
                <a:off x="3402" y="1692"/>
                <a:ext cx="117" cy="21"/>
              </a:xfrm>
              <a:custGeom>
                <a:avLst/>
                <a:gdLst>
                  <a:gd name="T0" fmla="*/ 117 w 117"/>
                  <a:gd name="T1" fmla="*/ 21 h 21"/>
                  <a:gd name="T2" fmla="*/ 0 w 117"/>
                  <a:gd name="T3" fmla="*/ 0 h 21"/>
                  <a:gd name="T4" fmla="*/ 29 w 117"/>
                  <a:gd name="T5" fmla="*/ 4 h 21"/>
                  <a:gd name="T6" fmla="*/ 58 w 117"/>
                  <a:gd name="T7" fmla="*/ 9 h 21"/>
                  <a:gd name="T8" fmla="*/ 88 w 117"/>
                  <a:gd name="T9" fmla="*/ 14 h 21"/>
                  <a:gd name="T10" fmla="*/ 117 w 117"/>
                  <a:gd name="T11" fmla="*/ 21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7" h="21">
                    <a:moveTo>
                      <a:pt x="117" y="21"/>
                    </a:moveTo>
                    <a:lnTo>
                      <a:pt x="0" y="0"/>
                    </a:lnTo>
                    <a:lnTo>
                      <a:pt x="29" y="4"/>
                    </a:lnTo>
                    <a:lnTo>
                      <a:pt x="58" y="9"/>
                    </a:lnTo>
                    <a:lnTo>
                      <a:pt x="88" y="14"/>
                    </a:lnTo>
                    <a:lnTo>
                      <a:pt x="117" y="21"/>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4" name="Freeform 222">
                <a:extLst>
                  <a:ext uri="{FF2B5EF4-FFF2-40B4-BE49-F238E27FC236}">
                    <a16:creationId xmlns:a16="http://schemas.microsoft.com/office/drawing/2014/main" id="{481DFF67-0209-4563-8B06-DE245ED76AF4}"/>
                  </a:ext>
                </a:extLst>
              </p:cNvPr>
              <p:cNvSpPr>
                <a:spLocks/>
              </p:cNvSpPr>
              <p:nvPr/>
            </p:nvSpPr>
            <p:spPr bwMode="auto">
              <a:xfrm>
                <a:off x="3368" y="1687"/>
                <a:ext cx="181" cy="32"/>
              </a:xfrm>
              <a:custGeom>
                <a:avLst/>
                <a:gdLst>
                  <a:gd name="T0" fmla="*/ 181 w 181"/>
                  <a:gd name="T1" fmla="*/ 32 h 32"/>
                  <a:gd name="T2" fmla="*/ 0 w 181"/>
                  <a:gd name="T3" fmla="*/ 0 h 32"/>
                  <a:gd name="T4" fmla="*/ 46 w 181"/>
                  <a:gd name="T5" fmla="*/ 7 h 32"/>
                  <a:gd name="T6" fmla="*/ 92 w 181"/>
                  <a:gd name="T7" fmla="*/ 14 h 32"/>
                  <a:gd name="T8" fmla="*/ 137 w 181"/>
                  <a:gd name="T9" fmla="*/ 22 h 32"/>
                  <a:gd name="T10" fmla="*/ 181 w 181"/>
                  <a:gd name="T11" fmla="*/ 32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1" h="32">
                    <a:moveTo>
                      <a:pt x="181" y="32"/>
                    </a:moveTo>
                    <a:lnTo>
                      <a:pt x="0" y="0"/>
                    </a:lnTo>
                    <a:lnTo>
                      <a:pt x="46" y="7"/>
                    </a:lnTo>
                    <a:lnTo>
                      <a:pt x="92" y="14"/>
                    </a:lnTo>
                    <a:lnTo>
                      <a:pt x="137" y="22"/>
                    </a:lnTo>
                    <a:lnTo>
                      <a:pt x="181" y="3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5" name="Freeform 223">
                <a:extLst>
                  <a:ext uri="{FF2B5EF4-FFF2-40B4-BE49-F238E27FC236}">
                    <a16:creationId xmlns:a16="http://schemas.microsoft.com/office/drawing/2014/main" id="{989AF05D-ACB0-462F-B723-60C90E78923B}"/>
                  </a:ext>
                </a:extLst>
              </p:cNvPr>
              <p:cNvSpPr>
                <a:spLocks/>
              </p:cNvSpPr>
              <p:nvPr/>
            </p:nvSpPr>
            <p:spPr bwMode="auto">
              <a:xfrm>
                <a:off x="3343" y="1686"/>
                <a:ext cx="228" cy="40"/>
              </a:xfrm>
              <a:custGeom>
                <a:avLst/>
                <a:gdLst>
                  <a:gd name="T0" fmla="*/ 59 w 228"/>
                  <a:gd name="T1" fmla="*/ 6 h 40"/>
                  <a:gd name="T2" fmla="*/ 176 w 228"/>
                  <a:gd name="T3" fmla="*/ 27 h 40"/>
                  <a:gd name="T4" fmla="*/ 189 w 228"/>
                  <a:gd name="T5" fmla="*/ 30 h 40"/>
                  <a:gd name="T6" fmla="*/ 203 w 228"/>
                  <a:gd name="T7" fmla="*/ 33 h 40"/>
                  <a:gd name="T8" fmla="*/ 214 w 228"/>
                  <a:gd name="T9" fmla="*/ 37 h 40"/>
                  <a:gd name="T10" fmla="*/ 228 w 228"/>
                  <a:gd name="T11" fmla="*/ 40 h 40"/>
                  <a:gd name="T12" fmla="*/ 0 w 228"/>
                  <a:gd name="T13" fmla="*/ 0 h 40"/>
                  <a:gd name="T14" fmla="*/ 14 w 228"/>
                  <a:gd name="T15" fmla="*/ 1 h 40"/>
                  <a:gd name="T16" fmla="*/ 29 w 228"/>
                  <a:gd name="T17" fmla="*/ 3 h 40"/>
                  <a:gd name="T18" fmla="*/ 44 w 228"/>
                  <a:gd name="T19" fmla="*/ 5 h 40"/>
                  <a:gd name="T20" fmla="*/ 59 w 228"/>
                  <a:gd name="T21" fmla="*/ 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8" h="40">
                    <a:moveTo>
                      <a:pt x="59" y="6"/>
                    </a:moveTo>
                    <a:lnTo>
                      <a:pt x="176" y="27"/>
                    </a:lnTo>
                    <a:lnTo>
                      <a:pt x="189" y="30"/>
                    </a:lnTo>
                    <a:lnTo>
                      <a:pt x="203" y="33"/>
                    </a:lnTo>
                    <a:lnTo>
                      <a:pt x="214" y="37"/>
                    </a:lnTo>
                    <a:lnTo>
                      <a:pt x="228" y="40"/>
                    </a:lnTo>
                    <a:lnTo>
                      <a:pt x="0" y="0"/>
                    </a:lnTo>
                    <a:lnTo>
                      <a:pt x="14" y="1"/>
                    </a:lnTo>
                    <a:lnTo>
                      <a:pt x="29" y="3"/>
                    </a:lnTo>
                    <a:lnTo>
                      <a:pt x="44" y="5"/>
                    </a:lnTo>
                    <a:lnTo>
                      <a:pt x="59" y="6"/>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6" name="Freeform 224">
                <a:extLst>
                  <a:ext uri="{FF2B5EF4-FFF2-40B4-BE49-F238E27FC236}">
                    <a16:creationId xmlns:a16="http://schemas.microsoft.com/office/drawing/2014/main" id="{AE8B4FE5-4B2F-4B3C-9E81-BB42032B80F7}"/>
                  </a:ext>
                </a:extLst>
              </p:cNvPr>
              <p:cNvSpPr>
                <a:spLocks/>
              </p:cNvSpPr>
              <p:nvPr/>
            </p:nvSpPr>
            <p:spPr bwMode="auto">
              <a:xfrm>
                <a:off x="3321" y="1684"/>
                <a:ext cx="269" cy="47"/>
              </a:xfrm>
              <a:custGeom>
                <a:avLst/>
                <a:gdLst>
                  <a:gd name="T0" fmla="*/ 47 w 269"/>
                  <a:gd name="T1" fmla="*/ 3 h 47"/>
                  <a:gd name="T2" fmla="*/ 228 w 269"/>
                  <a:gd name="T3" fmla="*/ 35 h 47"/>
                  <a:gd name="T4" fmla="*/ 248 w 269"/>
                  <a:gd name="T5" fmla="*/ 42 h 47"/>
                  <a:gd name="T6" fmla="*/ 269 w 269"/>
                  <a:gd name="T7" fmla="*/ 47 h 47"/>
                  <a:gd name="T8" fmla="*/ 0 w 269"/>
                  <a:gd name="T9" fmla="*/ 0 h 47"/>
                  <a:gd name="T10" fmla="*/ 24 w 269"/>
                  <a:gd name="T11" fmla="*/ 2 h 47"/>
                  <a:gd name="T12" fmla="*/ 47 w 269"/>
                  <a:gd name="T13" fmla="*/ 3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9" h="47">
                    <a:moveTo>
                      <a:pt x="47" y="3"/>
                    </a:moveTo>
                    <a:lnTo>
                      <a:pt x="228" y="35"/>
                    </a:lnTo>
                    <a:lnTo>
                      <a:pt x="248" y="42"/>
                    </a:lnTo>
                    <a:lnTo>
                      <a:pt x="269" y="47"/>
                    </a:lnTo>
                    <a:lnTo>
                      <a:pt x="0" y="0"/>
                    </a:lnTo>
                    <a:lnTo>
                      <a:pt x="24" y="2"/>
                    </a:lnTo>
                    <a:lnTo>
                      <a:pt x="47" y="3"/>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7" name="Freeform 225">
                <a:extLst>
                  <a:ext uri="{FF2B5EF4-FFF2-40B4-BE49-F238E27FC236}">
                    <a16:creationId xmlns:a16="http://schemas.microsoft.com/office/drawing/2014/main" id="{C84CDDF9-06F1-4233-96BD-350124F79DCB}"/>
                  </a:ext>
                </a:extLst>
              </p:cNvPr>
              <p:cNvSpPr>
                <a:spLocks/>
              </p:cNvSpPr>
              <p:nvPr/>
            </p:nvSpPr>
            <p:spPr bwMode="auto">
              <a:xfrm>
                <a:off x="3303" y="1684"/>
                <a:ext cx="302" cy="52"/>
              </a:xfrm>
              <a:custGeom>
                <a:avLst/>
                <a:gdLst>
                  <a:gd name="T0" fmla="*/ 40 w 302"/>
                  <a:gd name="T1" fmla="*/ 2 h 52"/>
                  <a:gd name="T2" fmla="*/ 268 w 302"/>
                  <a:gd name="T3" fmla="*/ 42 h 52"/>
                  <a:gd name="T4" fmla="*/ 285 w 302"/>
                  <a:gd name="T5" fmla="*/ 47 h 52"/>
                  <a:gd name="T6" fmla="*/ 302 w 302"/>
                  <a:gd name="T7" fmla="*/ 52 h 52"/>
                  <a:gd name="T8" fmla="*/ 0 w 302"/>
                  <a:gd name="T9" fmla="*/ 0 h 52"/>
                  <a:gd name="T10" fmla="*/ 20 w 302"/>
                  <a:gd name="T11" fmla="*/ 0 h 52"/>
                  <a:gd name="T12" fmla="*/ 40 w 302"/>
                  <a:gd name="T13" fmla="*/ 2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2" h="52">
                    <a:moveTo>
                      <a:pt x="40" y="2"/>
                    </a:moveTo>
                    <a:lnTo>
                      <a:pt x="268" y="42"/>
                    </a:lnTo>
                    <a:lnTo>
                      <a:pt x="285" y="47"/>
                    </a:lnTo>
                    <a:lnTo>
                      <a:pt x="302" y="52"/>
                    </a:lnTo>
                    <a:lnTo>
                      <a:pt x="0" y="0"/>
                    </a:lnTo>
                    <a:lnTo>
                      <a:pt x="20" y="0"/>
                    </a:lnTo>
                    <a:lnTo>
                      <a:pt x="40" y="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8" name="Freeform 226">
                <a:extLst>
                  <a:ext uri="{FF2B5EF4-FFF2-40B4-BE49-F238E27FC236}">
                    <a16:creationId xmlns:a16="http://schemas.microsoft.com/office/drawing/2014/main" id="{D0B9BCA2-25DC-4E59-849B-EE6C07162BFD}"/>
                  </a:ext>
                </a:extLst>
              </p:cNvPr>
              <p:cNvSpPr>
                <a:spLocks/>
              </p:cNvSpPr>
              <p:nvPr/>
            </p:nvSpPr>
            <p:spPr bwMode="auto">
              <a:xfrm>
                <a:off x="3286" y="1682"/>
                <a:ext cx="334" cy="59"/>
              </a:xfrm>
              <a:custGeom>
                <a:avLst/>
                <a:gdLst>
                  <a:gd name="T0" fmla="*/ 35 w 334"/>
                  <a:gd name="T1" fmla="*/ 2 h 59"/>
                  <a:gd name="T2" fmla="*/ 304 w 334"/>
                  <a:gd name="T3" fmla="*/ 49 h 59"/>
                  <a:gd name="T4" fmla="*/ 319 w 334"/>
                  <a:gd name="T5" fmla="*/ 54 h 59"/>
                  <a:gd name="T6" fmla="*/ 334 w 334"/>
                  <a:gd name="T7" fmla="*/ 59 h 59"/>
                  <a:gd name="T8" fmla="*/ 0 w 334"/>
                  <a:gd name="T9" fmla="*/ 0 h 59"/>
                  <a:gd name="T10" fmla="*/ 18 w 334"/>
                  <a:gd name="T11" fmla="*/ 2 h 59"/>
                  <a:gd name="T12" fmla="*/ 35 w 334"/>
                  <a:gd name="T13" fmla="*/ 2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4" h="59">
                    <a:moveTo>
                      <a:pt x="35" y="2"/>
                    </a:moveTo>
                    <a:lnTo>
                      <a:pt x="304" y="49"/>
                    </a:lnTo>
                    <a:lnTo>
                      <a:pt x="319" y="54"/>
                    </a:lnTo>
                    <a:lnTo>
                      <a:pt x="334" y="59"/>
                    </a:lnTo>
                    <a:lnTo>
                      <a:pt x="0" y="0"/>
                    </a:lnTo>
                    <a:lnTo>
                      <a:pt x="18" y="2"/>
                    </a:lnTo>
                    <a:lnTo>
                      <a:pt x="35"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59" name="Freeform 227">
                <a:extLst>
                  <a:ext uri="{FF2B5EF4-FFF2-40B4-BE49-F238E27FC236}">
                    <a16:creationId xmlns:a16="http://schemas.microsoft.com/office/drawing/2014/main" id="{F9CB5F01-6997-44F2-9CC3-78849D53C4A5}"/>
                  </a:ext>
                </a:extLst>
              </p:cNvPr>
              <p:cNvSpPr>
                <a:spLocks/>
              </p:cNvSpPr>
              <p:nvPr/>
            </p:nvSpPr>
            <p:spPr bwMode="auto">
              <a:xfrm>
                <a:off x="3270" y="1682"/>
                <a:ext cx="362" cy="64"/>
              </a:xfrm>
              <a:custGeom>
                <a:avLst/>
                <a:gdLst>
                  <a:gd name="T0" fmla="*/ 33 w 362"/>
                  <a:gd name="T1" fmla="*/ 2 h 64"/>
                  <a:gd name="T2" fmla="*/ 335 w 362"/>
                  <a:gd name="T3" fmla="*/ 54 h 64"/>
                  <a:gd name="T4" fmla="*/ 348 w 362"/>
                  <a:gd name="T5" fmla="*/ 59 h 64"/>
                  <a:gd name="T6" fmla="*/ 362 w 362"/>
                  <a:gd name="T7" fmla="*/ 64 h 64"/>
                  <a:gd name="T8" fmla="*/ 0 w 362"/>
                  <a:gd name="T9" fmla="*/ 0 h 64"/>
                  <a:gd name="T10" fmla="*/ 17 w 362"/>
                  <a:gd name="T11" fmla="*/ 0 h 64"/>
                  <a:gd name="T12" fmla="*/ 33 w 362"/>
                  <a:gd name="T13" fmla="*/ 2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2" h="64">
                    <a:moveTo>
                      <a:pt x="33" y="2"/>
                    </a:moveTo>
                    <a:lnTo>
                      <a:pt x="335" y="54"/>
                    </a:lnTo>
                    <a:lnTo>
                      <a:pt x="348" y="59"/>
                    </a:lnTo>
                    <a:lnTo>
                      <a:pt x="362" y="64"/>
                    </a:lnTo>
                    <a:lnTo>
                      <a:pt x="0" y="0"/>
                    </a:lnTo>
                    <a:lnTo>
                      <a:pt x="17" y="0"/>
                    </a:lnTo>
                    <a:lnTo>
                      <a:pt x="33"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0" name="Freeform 228">
                <a:extLst>
                  <a:ext uri="{FF2B5EF4-FFF2-40B4-BE49-F238E27FC236}">
                    <a16:creationId xmlns:a16="http://schemas.microsoft.com/office/drawing/2014/main" id="{43A92AC9-5568-4D66-AE57-845BD8F12774}"/>
                  </a:ext>
                </a:extLst>
              </p:cNvPr>
              <p:cNvSpPr>
                <a:spLocks/>
              </p:cNvSpPr>
              <p:nvPr/>
            </p:nvSpPr>
            <p:spPr bwMode="auto">
              <a:xfrm>
                <a:off x="3257" y="1682"/>
                <a:ext cx="387" cy="68"/>
              </a:xfrm>
              <a:custGeom>
                <a:avLst/>
                <a:gdLst>
                  <a:gd name="T0" fmla="*/ 29 w 387"/>
                  <a:gd name="T1" fmla="*/ 0 h 68"/>
                  <a:gd name="T2" fmla="*/ 363 w 387"/>
                  <a:gd name="T3" fmla="*/ 59 h 68"/>
                  <a:gd name="T4" fmla="*/ 375 w 387"/>
                  <a:gd name="T5" fmla="*/ 64 h 68"/>
                  <a:gd name="T6" fmla="*/ 387 w 387"/>
                  <a:gd name="T7" fmla="*/ 68 h 68"/>
                  <a:gd name="T8" fmla="*/ 0 w 387"/>
                  <a:gd name="T9" fmla="*/ 0 h 68"/>
                  <a:gd name="T10" fmla="*/ 13 w 387"/>
                  <a:gd name="T11" fmla="*/ 0 h 68"/>
                  <a:gd name="T12" fmla="*/ 29 w 387"/>
                  <a:gd name="T13" fmla="*/ 0 h 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68">
                    <a:moveTo>
                      <a:pt x="29" y="0"/>
                    </a:moveTo>
                    <a:lnTo>
                      <a:pt x="363" y="59"/>
                    </a:lnTo>
                    <a:lnTo>
                      <a:pt x="375" y="64"/>
                    </a:lnTo>
                    <a:lnTo>
                      <a:pt x="387" y="68"/>
                    </a:lnTo>
                    <a:lnTo>
                      <a:pt x="0" y="0"/>
                    </a:lnTo>
                    <a:lnTo>
                      <a:pt x="13" y="0"/>
                    </a:lnTo>
                    <a:lnTo>
                      <a:pt x="29" y="0"/>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1" name="Freeform 229">
                <a:extLst>
                  <a:ext uri="{FF2B5EF4-FFF2-40B4-BE49-F238E27FC236}">
                    <a16:creationId xmlns:a16="http://schemas.microsoft.com/office/drawing/2014/main" id="{AFC26404-F910-4FFE-B89A-367BEC0EEB98}"/>
                  </a:ext>
                </a:extLst>
              </p:cNvPr>
              <p:cNvSpPr>
                <a:spLocks/>
              </p:cNvSpPr>
              <p:nvPr/>
            </p:nvSpPr>
            <p:spPr bwMode="auto">
              <a:xfrm>
                <a:off x="3242" y="1682"/>
                <a:ext cx="412" cy="73"/>
              </a:xfrm>
              <a:custGeom>
                <a:avLst/>
                <a:gdLst>
                  <a:gd name="T0" fmla="*/ 28 w 412"/>
                  <a:gd name="T1" fmla="*/ 0 h 73"/>
                  <a:gd name="T2" fmla="*/ 390 w 412"/>
                  <a:gd name="T3" fmla="*/ 64 h 73"/>
                  <a:gd name="T4" fmla="*/ 402 w 412"/>
                  <a:gd name="T5" fmla="*/ 68 h 73"/>
                  <a:gd name="T6" fmla="*/ 412 w 412"/>
                  <a:gd name="T7" fmla="*/ 73 h 73"/>
                  <a:gd name="T8" fmla="*/ 0 w 412"/>
                  <a:gd name="T9" fmla="*/ 0 h 73"/>
                  <a:gd name="T10" fmla="*/ 15 w 412"/>
                  <a:gd name="T11" fmla="*/ 0 h 73"/>
                  <a:gd name="T12" fmla="*/ 28 w 41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12" h="73">
                    <a:moveTo>
                      <a:pt x="28" y="0"/>
                    </a:moveTo>
                    <a:lnTo>
                      <a:pt x="390" y="64"/>
                    </a:lnTo>
                    <a:lnTo>
                      <a:pt x="402" y="68"/>
                    </a:lnTo>
                    <a:lnTo>
                      <a:pt x="412" y="73"/>
                    </a:lnTo>
                    <a:lnTo>
                      <a:pt x="0" y="0"/>
                    </a:lnTo>
                    <a:lnTo>
                      <a:pt x="15" y="0"/>
                    </a:lnTo>
                    <a:lnTo>
                      <a:pt x="28"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2" name="Freeform 230">
                <a:extLst>
                  <a:ext uri="{FF2B5EF4-FFF2-40B4-BE49-F238E27FC236}">
                    <a16:creationId xmlns:a16="http://schemas.microsoft.com/office/drawing/2014/main" id="{664C9A65-A6B2-4575-89C0-885FDBD726E5}"/>
                  </a:ext>
                </a:extLst>
              </p:cNvPr>
              <p:cNvSpPr>
                <a:spLocks/>
              </p:cNvSpPr>
              <p:nvPr/>
            </p:nvSpPr>
            <p:spPr bwMode="auto">
              <a:xfrm>
                <a:off x="3230" y="1682"/>
                <a:ext cx="436" cy="76"/>
              </a:xfrm>
              <a:custGeom>
                <a:avLst/>
                <a:gdLst>
                  <a:gd name="T0" fmla="*/ 27 w 436"/>
                  <a:gd name="T1" fmla="*/ 0 h 76"/>
                  <a:gd name="T2" fmla="*/ 414 w 436"/>
                  <a:gd name="T3" fmla="*/ 68 h 76"/>
                  <a:gd name="T4" fmla="*/ 424 w 436"/>
                  <a:gd name="T5" fmla="*/ 73 h 76"/>
                  <a:gd name="T6" fmla="*/ 436 w 436"/>
                  <a:gd name="T7" fmla="*/ 76 h 76"/>
                  <a:gd name="T8" fmla="*/ 0 w 436"/>
                  <a:gd name="T9" fmla="*/ 0 h 76"/>
                  <a:gd name="T10" fmla="*/ 13 w 436"/>
                  <a:gd name="T11" fmla="*/ 0 h 76"/>
                  <a:gd name="T12" fmla="*/ 27 w 436"/>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6" h="76">
                    <a:moveTo>
                      <a:pt x="27" y="0"/>
                    </a:moveTo>
                    <a:lnTo>
                      <a:pt x="414" y="68"/>
                    </a:lnTo>
                    <a:lnTo>
                      <a:pt x="424" y="73"/>
                    </a:lnTo>
                    <a:lnTo>
                      <a:pt x="436" y="76"/>
                    </a:lnTo>
                    <a:lnTo>
                      <a:pt x="0" y="0"/>
                    </a:lnTo>
                    <a:lnTo>
                      <a:pt x="13" y="0"/>
                    </a:lnTo>
                    <a:lnTo>
                      <a:pt x="27"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3" name="Freeform 231">
                <a:extLst>
                  <a:ext uri="{FF2B5EF4-FFF2-40B4-BE49-F238E27FC236}">
                    <a16:creationId xmlns:a16="http://schemas.microsoft.com/office/drawing/2014/main" id="{33DC1AFA-91BC-4EAF-A266-77658A20AE7B}"/>
                  </a:ext>
                </a:extLst>
              </p:cNvPr>
              <p:cNvSpPr>
                <a:spLocks/>
              </p:cNvSpPr>
              <p:nvPr/>
            </p:nvSpPr>
            <p:spPr bwMode="auto">
              <a:xfrm>
                <a:off x="3216" y="1682"/>
                <a:ext cx="458" cy="80"/>
              </a:xfrm>
              <a:custGeom>
                <a:avLst/>
                <a:gdLst>
                  <a:gd name="T0" fmla="*/ 26 w 458"/>
                  <a:gd name="T1" fmla="*/ 0 h 80"/>
                  <a:gd name="T2" fmla="*/ 438 w 458"/>
                  <a:gd name="T3" fmla="*/ 73 h 80"/>
                  <a:gd name="T4" fmla="*/ 448 w 458"/>
                  <a:gd name="T5" fmla="*/ 76 h 80"/>
                  <a:gd name="T6" fmla="*/ 458 w 458"/>
                  <a:gd name="T7" fmla="*/ 80 h 80"/>
                  <a:gd name="T8" fmla="*/ 0 w 458"/>
                  <a:gd name="T9" fmla="*/ 0 h 80"/>
                  <a:gd name="T10" fmla="*/ 14 w 458"/>
                  <a:gd name="T11" fmla="*/ 0 h 80"/>
                  <a:gd name="T12" fmla="*/ 26 w 458"/>
                  <a:gd name="T13" fmla="*/ 0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8" h="80">
                    <a:moveTo>
                      <a:pt x="26" y="0"/>
                    </a:moveTo>
                    <a:lnTo>
                      <a:pt x="438" y="73"/>
                    </a:lnTo>
                    <a:lnTo>
                      <a:pt x="448" y="76"/>
                    </a:lnTo>
                    <a:lnTo>
                      <a:pt x="458" y="80"/>
                    </a:lnTo>
                    <a:lnTo>
                      <a:pt x="0" y="0"/>
                    </a:lnTo>
                    <a:lnTo>
                      <a:pt x="14" y="0"/>
                    </a:lnTo>
                    <a:lnTo>
                      <a:pt x="26"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4" name="Freeform 232">
                <a:extLst>
                  <a:ext uri="{FF2B5EF4-FFF2-40B4-BE49-F238E27FC236}">
                    <a16:creationId xmlns:a16="http://schemas.microsoft.com/office/drawing/2014/main" id="{453348AF-48AB-4AAC-AD26-DEA975DFD86B}"/>
                  </a:ext>
                </a:extLst>
              </p:cNvPr>
              <p:cNvSpPr>
                <a:spLocks/>
              </p:cNvSpPr>
              <p:nvPr/>
            </p:nvSpPr>
            <p:spPr bwMode="auto">
              <a:xfrm>
                <a:off x="3205" y="1682"/>
                <a:ext cx="479" cy="85"/>
              </a:xfrm>
              <a:custGeom>
                <a:avLst/>
                <a:gdLst>
                  <a:gd name="T0" fmla="*/ 25 w 479"/>
                  <a:gd name="T1" fmla="*/ 0 h 85"/>
                  <a:gd name="T2" fmla="*/ 461 w 479"/>
                  <a:gd name="T3" fmla="*/ 76 h 85"/>
                  <a:gd name="T4" fmla="*/ 469 w 479"/>
                  <a:gd name="T5" fmla="*/ 80 h 85"/>
                  <a:gd name="T6" fmla="*/ 479 w 479"/>
                  <a:gd name="T7" fmla="*/ 85 h 85"/>
                  <a:gd name="T8" fmla="*/ 0 w 479"/>
                  <a:gd name="T9" fmla="*/ 0 h 85"/>
                  <a:gd name="T10" fmla="*/ 13 w 479"/>
                  <a:gd name="T11" fmla="*/ 0 h 85"/>
                  <a:gd name="T12" fmla="*/ 25 w 479"/>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9" h="85">
                    <a:moveTo>
                      <a:pt x="25" y="0"/>
                    </a:moveTo>
                    <a:lnTo>
                      <a:pt x="461" y="76"/>
                    </a:lnTo>
                    <a:lnTo>
                      <a:pt x="469" y="80"/>
                    </a:lnTo>
                    <a:lnTo>
                      <a:pt x="479" y="85"/>
                    </a:lnTo>
                    <a:lnTo>
                      <a:pt x="0" y="0"/>
                    </a:lnTo>
                    <a:lnTo>
                      <a:pt x="13" y="0"/>
                    </a:lnTo>
                    <a:lnTo>
                      <a:pt x="25"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5" name="Freeform 233">
                <a:extLst>
                  <a:ext uri="{FF2B5EF4-FFF2-40B4-BE49-F238E27FC236}">
                    <a16:creationId xmlns:a16="http://schemas.microsoft.com/office/drawing/2014/main" id="{6C651C82-6818-439C-B5F3-47192BCBE11D}"/>
                  </a:ext>
                </a:extLst>
              </p:cNvPr>
              <p:cNvSpPr>
                <a:spLocks/>
              </p:cNvSpPr>
              <p:nvPr/>
            </p:nvSpPr>
            <p:spPr bwMode="auto">
              <a:xfrm>
                <a:off x="3193" y="1682"/>
                <a:ext cx="500" cy="88"/>
              </a:xfrm>
              <a:custGeom>
                <a:avLst/>
                <a:gdLst>
                  <a:gd name="T0" fmla="*/ 23 w 500"/>
                  <a:gd name="T1" fmla="*/ 0 h 88"/>
                  <a:gd name="T2" fmla="*/ 481 w 500"/>
                  <a:gd name="T3" fmla="*/ 80 h 88"/>
                  <a:gd name="T4" fmla="*/ 489 w 500"/>
                  <a:gd name="T5" fmla="*/ 83 h 88"/>
                  <a:gd name="T6" fmla="*/ 500 w 500"/>
                  <a:gd name="T7" fmla="*/ 88 h 88"/>
                  <a:gd name="T8" fmla="*/ 0 w 500"/>
                  <a:gd name="T9" fmla="*/ 0 h 88"/>
                  <a:gd name="T10" fmla="*/ 12 w 500"/>
                  <a:gd name="T11" fmla="*/ 0 h 88"/>
                  <a:gd name="T12" fmla="*/ 23 w 500"/>
                  <a:gd name="T13" fmla="*/ 0 h 8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0" h="88">
                    <a:moveTo>
                      <a:pt x="23" y="0"/>
                    </a:moveTo>
                    <a:lnTo>
                      <a:pt x="481" y="80"/>
                    </a:lnTo>
                    <a:lnTo>
                      <a:pt x="489" y="83"/>
                    </a:lnTo>
                    <a:lnTo>
                      <a:pt x="500" y="88"/>
                    </a:lnTo>
                    <a:lnTo>
                      <a:pt x="0" y="0"/>
                    </a:lnTo>
                    <a:lnTo>
                      <a:pt x="12" y="0"/>
                    </a:lnTo>
                    <a:lnTo>
                      <a:pt x="23"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6" name="Freeform 234">
                <a:extLst>
                  <a:ext uri="{FF2B5EF4-FFF2-40B4-BE49-F238E27FC236}">
                    <a16:creationId xmlns:a16="http://schemas.microsoft.com/office/drawing/2014/main" id="{DD0C3D7D-DAC2-4D76-95A2-06ECF76ACD63}"/>
                  </a:ext>
                </a:extLst>
              </p:cNvPr>
              <p:cNvSpPr>
                <a:spLocks/>
              </p:cNvSpPr>
              <p:nvPr/>
            </p:nvSpPr>
            <p:spPr bwMode="auto">
              <a:xfrm>
                <a:off x="3183" y="1682"/>
                <a:ext cx="518" cy="91"/>
              </a:xfrm>
              <a:custGeom>
                <a:avLst/>
                <a:gdLst>
                  <a:gd name="T0" fmla="*/ 22 w 518"/>
                  <a:gd name="T1" fmla="*/ 0 h 91"/>
                  <a:gd name="T2" fmla="*/ 501 w 518"/>
                  <a:gd name="T3" fmla="*/ 85 h 91"/>
                  <a:gd name="T4" fmla="*/ 510 w 518"/>
                  <a:gd name="T5" fmla="*/ 88 h 91"/>
                  <a:gd name="T6" fmla="*/ 518 w 518"/>
                  <a:gd name="T7" fmla="*/ 91 h 91"/>
                  <a:gd name="T8" fmla="*/ 0 w 518"/>
                  <a:gd name="T9" fmla="*/ 0 h 91"/>
                  <a:gd name="T10" fmla="*/ 11 w 518"/>
                  <a:gd name="T11" fmla="*/ 0 h 91"/>
                  <a:gd name="T12" fmla="*/ 22 w 518"/>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8" h="91">
                    <a:moveTo>
                      <a:pt x="22" y="0"/>
                    </a:moveTo>
                    <a:lnTo>
                      <a:pt x="501" y="85"/>
                    </a:lnTo>
                    <a:lnTo>
                      <a:pt x="510" y="88"/>
                    </a:lnTo>
                    <a:lnTo>
                      <a:pt x="518" y="91"/>
                    </a:lnTo>
                    <a:lnTo>
                      <a:pt x="0" y="0"/>
                    </a:lnTo>
                    <a:lnTo>
                      <a:pt x="11"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7" name="Freeform 235">
                <a:extLst>
                  <a:ext uri="{FF2B5EF4-FFF2-40B4-BE49-F238E27FC236}">
                    <a16:creationId xmlns:a16="http://schemas.microsoft.com/office/drawing/2014/main" id="{8A8358F1-B458-4895-B744-C018C17B2A05}"/>
                  </a:ext>
                </a:extLst>
              </p:cNvPr>
              <p:cNvSpPr>
                <a:spLocks/>
              </p:cNvSpPr>
              <p:nvPr/>
            </p:nvSpPr>
            <p:spPr bwMode="auto">
              <a:xfrm>
                <a:off x="3171" y="1682"/>
                <a:ext cx="537" cy="95"/>
              </a:xfrm>
              <a:custGeom>
                <a:avLst/>
                <a:gdLst>
                  <a:gd name="T0" fmla="*/ 22 w 537"/>
                  <a:gd name="T1" fmla="*/ 0 h 95"/>
                  <a:gd name="T2" fmla="*/ 522 w 537"/>
                  <a:gd name="T3" fmla="*/ 88 h 95"/>
                  <a:gd name="T4" fmla="*/ 528 w 537"/>
                  <a:gd name="T5" fmla="*/ 91 h 95"/>
                  <a:gd name="T6" fmla="*/ 537 w 537"/>
                  <a:gd name="T7" fmla="*/ 95 h 95"/>
                  <a:gd name="T8" fmla="*/ 0 w 537"/>
                  <a:gd name="T9" fmla="*/ 0 h 95"/>
                  <a:gd name="T10" fmla="*/ 12 w 537"/>
                  <a:gd name="T11" fmla="*/ 0 h 95"/>
                  <a:gd name="T12" fmla="*/ 22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22" y="0"/>
                    </a:moveTo>
                    <a:lnTo>
                      <a:pt x="522" y="88"/>
                    </a:lnTo>
                    <a:lnTo>
                      <a:pt x="528" y="91"/>
                    </a:lnTo>
                    <a:lnTo>
                      <a:pt x="537" y="95"/>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8" name="Freeform 236">
                <a:extLst>
                  <a:ext uri="{FF2B5EF4-FFF2-40B4-BE49-F238E27FC236}">
                    <a16:creationId xmlns:a16="http://schemas.microsoft.com/office/drawing/2014/main" id="{D65FD467-22DA-40FB-9144-54A26165CB10}"/>
                  </a:ext>
                </a:extLst>
              </p:cNvPr>
              <p:cNvSpPr>
                <a:spLocks/>
              </p:cNvSpPr>
              <p:nvPr/>
            </p:nvSpPr>
            <p:spPr bwMode="auto">
              <a:xfrm>
                <a:off x="3161" y="1682"/>
                <a:ext cx="555" cy="98"/>
              </a:xfrm>
              <a:custGeom>
                <a:avLst/>
                <a:gdLst>
                  <a:gd name="T0" fmla="*/ 22 w 555"/>
                  <a:gd name="T1" fmla="*/ 0 h 98"/>
                  <a:gd name="T2" fmla="*/ 540 w 555"/>
                  <a:gd name="T3" fmla="*/ 91 h 98"/>
                  <a:gd name="T4" fmla="*/ 547 w 555"/>
                  <a:gd name="T5" fmla="*/ 95 h 98"/>
                  <a:gd name="T6" fmla="*/ 555 w 555"/>
                  <a:gd name="T7" fmla="*/ 98 h 98"/>
                  <a:gd name="T8" fmla="*/ 0 w 555"/>
                  <a:gd name="T9" fmla="*/ 0 h 98"/>
                  <a:gd name="T10" fmla="*/ 12 w 555"/>
                  <a:gd name="T11" fmla="*/ 0 h 98"/>
                  <a:gd name="T12" fmla="*/ 22 w 555"/>
                  <a:gd name="T13" fmla="*/ 0 h 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5" h="98">
                    <a:moveTo>
                      <a:pt x="22" y="0"/>
                    </a:moveTo>
                    <a:lnTo>
                      <a:pt x="540" y="91"/>
                    </a:lnTo>
                    <a:lnTo>
                      <a:pt x="547" y="95"/>
                    </a:lnTo>
                    <a:lnTo>
                      <a:pt x="555" y="98"/>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69" name="Freeform 237">
                <a:extLst>
                  <a:ext uri="{FF2B5EF4-FFF2-40B4-BE49-F238E27FC236}">
                    <a16:creationId xmlns:a16="http://schemas.microsoft.com/office/drawing/2014/main" id="{F499EEA9-7ABD-4E81-8F98-8C1C6E8C2778}"/>
                  </a:ext>
                </a:extLst>
              </p:cNvPr>
              <p:cNvSpPr>
                <a:spLocks/>
              </p:cNvSpPr>
              <p:nvPr/>
            </p:nvSpPr>
            <p:spPr bwMode="auto">
              <a:xfrm>
                <a:off x="3151" y="1682"/>
                <a:ext cx="572" cy="102"/>
              </a:xfrm>
              <a:custGeom>
                <a:avLst/>
                <a:gdLst>
                  <a:gd name="T0" fmla="*/ 20 w 572"/>
                  <a:gd name="T1" fmla="*/ 0 h 102"/>
                  <a:gd name="T2" fmla="*/ 557 w 572"/>
                  <a:gd name="T3" fmla="*/ 95 h 102"/>
                  <a:gd name="T4" fmla="*/ 565 w 572"/>
                  <a:gd name="T5" fmla="*/ 98 h 102"/>
                  <a:gd name="T6" fmla="*/ 572 w 572"/>
                  <a:gd name="T7" fmla="*/ 102 h 102"/>
                  <a:gd name="T8" fmla="*/ 0 w 572"/>
                  <a:gd name="T9" fmla="*/ 0 h 102"/>
                  <a:gd name="T10" fmla="*/ 10 w 572"/>
                  <a:gd name="T11" fmla="*/ 0 h 102"/>
                  <a:gd name="T12" fmla="*/ 20 w 572"/>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2" h="102">
                    <a:moveTo>
                      <a:pt x="20" y="0"/>
                    </a:moveTo>
                    <a:lnTo>
                      <a:pt x="557" y="95"/>
                    </a:lnTo>
                    <a:lnTo>
                      <a:pt x="565" y="98"/>
                    </a:lnTo>
                    <a:lnTo>
                      <a:pt x="572" y="102"/>
                    </a:lnTo>
                    <a:lnTo>
                      <a:pt x="0" y="0"/>
                    </a:lnTo>
                    <a:lnTo>
                      <a:pt x="10" y="0"/>
                    </a:lnTo>
                    <a:lnTo>
                      <a:pt x="20"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0" name="Freeform 238">
                <a:extLst>
                  <a:ext uri="{FF2B5EF4-FFF2-40B4-BE49-F238E27FC236}">
                    <a16:creationId xmlns:a16="http://schemas.microsoft.com/office/drawing/2014/main" id="{8FCC1930-6D46-4044-8AAD-ED91DDC5A512}"/>
                  </a:ext>
                </a:extLst>
              </p:cNvPr>
              <p:cNvSpPr>
                <a:spLocks/>
              </p:cNvSpPr>
              <p:nvPr/>
            </p:nvSpPr>
            <p:spPr bwMode="auto">
              <a:xfrm>
                <a:off x="3140" y="1682"/>
                <a:ext cx="590" cy="105"/>
              </a:xfrm>
              <a:custGeom>
                <a:avLst/>
                <a:gdLst>
                  <a:gd name="T0" fmla="*/ 21 w 590"/>
                  <a:gd name="T1" fmla="*/ 0 h 105"/>
                  <a:gd name="T2" fmla="*/ 576 w 590"/>
                  <a:gd name="T3" fmla="*/ 98 h 105"/>
                  <a:gd name="T4" fmla="*/ 583 w 590"/>
                  <a:gd name="T5" fmla="*/ 102 h 105"/>
                  <a:gd name="T6" fmla="*/ 590 w 590"/>
                  <a:gd name="T7" fmla="*/ 105 h 105"/>
                  <a:gd name="T8" fmla="*/ 0 w 590"/>
                  <a:gd name="T9" fmla="*/ 2 h 105"/>
                  <a:gd name="T10" fmla="*/ 11 w 590"/>
                  <a:gd name="T11" fmla="*/ 0 h 105"/>
                  <a:gd name="T12" fmla="*/ 21 w 590"/>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0" h="105">
                    <a:moveTo>
                      <a:pt x="21" y="0"/>
                    </a:moveTo>
                    <a:lnTo>
                      <a:pt x="576" y="98"/>
                    </a:lnTo>
                    <a:lnTo>
                      <a:pt x="583" y="102"/>
                    </a:lnTo>
                    <a:lnTo>
                      <a:pt x="590" y="105"/>
                    </a:lnTo>
                    <a:lnTo>
                      <a:pt x="0" y="2"/>
                    </a:lnTo>
                    <a:lnTo>
                      <a:pt x="11" y="0"/>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1" name="Freeform 239">
                <a:extLst>
                  <a:ext uri="{FF2B5EF4-FFF2-40B4-BE49-F238E27FC236}">
                    <a16:creationId xmlns:a16="http://schemas.microsoft.com/office/drawing/2014/main" id="{93C80C3A-D4E8-4DD8-9980-382A59E22ABB}"/>
                  </a:ext>
                </a:extLst>
              </p:cNvPr>
              <p:cNvSpPr>
                <a:spLocks/>
              </p:cNvSpPr>
              <p:nvPr/>
            </p:nvSpPr>
            <p:spPr bwMode="auto">
              <a:xfrm>
                <a:off x="3134" y="1682"/>
                <a:ext cx="602" cy="108"/>
              </a:xfrm>
              <a:custGeom>
                <a:avLst/>
                <a:gdLst>
                  <a:gd name="T0" fmla="*/ 17 w 602"/>
                  <a:gd name="T1" fmla="*/ 0 h 108"/>
                  <a:gd name="T2" fmla="*/ 589 w 602"/>
                  <a:gd name="T3" fmla="*/ 102 h 108"/>
                  <a:gd name="T4" fmla="*/ 596 w 602"/>
                  <a:gd name="T5" fmla="*/ 105 h 108"/>
                  <a:gd name="T6" fmla="*/ 602 w 602"/>
                  <a:gd name="T7" fmla="*/ 108 h 108"/>
                  <a:gd name="T8" fmla="*/ 0 w 602"/>
                  <a:gd name="T9" fmla="*/ 2 h 108"/>
                  <a:gd name="T10" fmla="*/ 5 w 602"/>
                  <a:gd name="T11" fmla="*/ 2 h 108"/>
                  <a:gd name="T12" fmla="*/ 6 w 602"/>
                  <a:gd name="T13" fmla="*/ 2 h 108"/>
                  <a:gd name="T14" fmla="*/ 11 w 602"/>
                  <a:gd name="T15" fmla="*/ 2 h 108"/>
                  <a:gd name="T16" fmla="*/ 17 w 602"/>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2" h="108">
                    <a:moveTo>
                      <a:pt x="17" y="0"/>
                    </a:moveTo>
                    <a:lnTo>
                      <a:pt x="589" y="102"/>
                    </a:lnTo>
                    <a:lnTo>
                      <a:pt x="596" y="105"/>
                    </a:lnTo>
                    <a:lnTo>
                      <a:pt x="602" y="108"/>
                    </a:lnTo>
                    <a:lnTo>
                      <a:pt x="0" y="2"/>
                    </a:lnTo>
                    <a:lnTo>
                      <a:pt x="5" y="2"/>
                    </a:lnTo>
                    <a:lnTo>
                      <a:pt x="6" y="2"/>
                    </a:lnTo>
                    <a:lnTo>
                      <a:pt x="11" y="2"/>
                    </a:lnTo>
                    <a:lnTo>
                      <a:pt x="17"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2" name="Freeform 240">
                <a:extLst>
                  <a:ext uri="{FF2B5EF4-FFF2-40B4-BE49-F238E27FC236}">
                    <a16:creationId xmlns:a16="http://schemas.microsoft.com/office/drawing/2014/main" id="{AC438A24-A1C6-4FC0-A0D9-0C563FD90E3E}"/>
                  </a:ext>
                </a:extLst>
              </p:cNvPr>
              <p:cNvSpPr>
                <a:spLocks/>
              </p:cNvSpPr>
              <p:nvPr/>
            </p:nvSpPr>
            <p:spPr bwMode="auto">
              <a:xfrm>
                <a:off x="3125" y="1684"/>
                <a:ext cx="618" cy="110"/>
              </a:xfrm>
              <a:custGeom>
                <a:avLst/>
                <a:gdLst>
                  <a:gd name="T0" fmla="*/ 15 w 618"/>
                  <a:gd name="T1" fmla="*/ 0 h 110"/>
                  <a:gd name="T2" fmla="*/ 605 w 618"/>
                  <a:gd name="T3" fmla="*/ 103 h 110"/>
                  <a:gd name="T4" fmla="*/ 611 w 618"/>
                  <a:gd name="T5" fmla="*/ 106 h 110"/>
                  <a:gd name="T6" fmla="*/ 618 w 618"/>
                  <a:gd name="T7" fmla="*/ 110 h 110"/>
                  <a:gd name="T8" fmla="*/ 0 w 618"/>
                  <a:gd name="T9" fmla="*/ 2 h 110"/>
                  <a:gd name="T10" fmla="*/ 10 w 618"/>
                  <a:gd name="T11" fmla="*/ 0 h 110"/>
                  <a:gd name="T12" fmla="*/ 15 w 618"/>
                  <a:gd name="T13" fmla="*/ 0 h 110"/>
                  <a:gd name="T14" fmla="*/ 15 w 618"/>
                  <a:gd name="T15" fmla="*/ 0 h 110"/>
                  <a:gd name="T16" fmla="*/ 15 w 618"/>
                  <a:gd name="T17" fmla="*/ 0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8" h="110">
                    <a:moveTo>
                      <a:pt x="15" y="0"/>
                    </a:moveTo>
                    <a:lnTo>
                      <a:pt x="605" y="103"/>
                    </a:lnTo>
                    <a:lnTo>
                      <a:pt x="611" y="106"/>
                    </a:lnTo>
                    <a:lnTo>
                      <a:pt x="618" y="110"/>
                    </a:lnTo>
                    <a:lnTo>
                      <a:pt x="0" y="2"/>
                    </a:lnTo>
                    <a:lnTo>
                      <a:pt x="10" y="0"/>
                    </a:lnTo>
                    <a:lnTo>
                      <a:pt x="15"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3" name="Freeform 241">
                <a:extLst>
                  <a:ext uri="{FF2B5EF4-FFF2-40B4-BE49-F238E27FC236}">
                    <a16:creationId xmlns:a16="http://schemas.microsoft.com/office/drawing/2014/main" id="{2D661588-96F0-4CD5-9D7D-5E8A490EDE1A}"/>
                  </a:ext>
                </a:extLst>
              </p:cNvPr>
              <p:cNvSpPr>
                <a:spLocks/>
              </p:cNvSpPr>
              <p:nvPr/>
            </p:nvSpPr>
            <p:spPr bwMode="auto">
              <a:xfrm>
                <a:off x="3113" y="1684"/>
                <a:ext cx="637" cy="113"/>
              </a:xfrm>
              <a:custGeom>
                <a:avLst/>
                <a:gdLst>
                  <a:gd name="T0" fmla="*/ 21 w 637"/>
                  <a:gd name="T1" fmla="*/ 0 h 113"/>
                  <a:gd name="T2" fmla="*/ 623 w 637"/>
                  <a:gd name="T3" fmla="*/ 106 h 113"/>
                  <a:gd name="T4" fmla="*/ 630 w 637"/>
                  <a:gd name="T5" fmla="*/ 110 h 113"/>
                  <a:gd name="T6" fmla="*/ 637 w 637"/>
                  <a:gd name="T7" fmla="*/ 113 h 113"/>
                  <a:gd name="T8" fmla="*/ 0 w 637"/>
                  <a:gd name="T9" fmla="*/ 2 h 113"/>
                  <a:gd name="T10" fmla="*/ 14 w 637"/>
                  <a:gd name="T11" fmla="*/ 2 h 113"/>
                  <a:gd name="T12" fmla="*/ 21 w 637"/>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7" h="113">
                    <a:moveTo>
                      <a:pt x="21" y="0"/>
                    </a:moveTo>
                    <a:lnTo>
                      <a:pt x="623" y="106"/>
                    </a:lnTo>
                    <a:lnTo>
                      <a:pt x="630" y="110"/>
                    </a:lnTo>
                    <a:lnTo>
                      <a:pt x="637" y="113"/>
                    </a:lnTo>
                    <a:lnTo>
                      <a:pt x="0" y="2"/>
                    </a:lnTo>
                    <a:lnTo>
                      <a:pt x="14" y="2"/>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4" name="Freeform 242">
                <a:extLst>
                  <a:ext uri="{FF2B5EF4-FFF2-40B4-BE49-F238E27FC236}">
                    <a16:creationId xmlns:a16="http://schemas.microsoft.com/office/drawing/2014/main" id="{C0271627-0830-48F6-B598-8B192D840796}"/>
                  </a:ext>
                </a:extLst>
              </p:cNvPr>
              <p:cNvSpPr>
                <a:spLocks/>
              </p:cNvSpPr>
              <p:nvPr/>
            </p:nvSpPr>
            <p:spPr bwMode="auto">
              <a:xfrm>
                <a:off x="3103" y="1686"/>
                <a:ext cx="654" cy="115"/>
              </a:xfrm>
              <a:custGeom>
                <a:avLst/>
                <a:gdLst>
                  <a:gd name="T0" fmla="*/ 22 w 654"/>
                  <a:gd name="T1" fmla="*/ 0 h 115"/>
                  <a:gd name="T2" fmla="*/ 640 w 654"/>
                  <a:gd name="T3" fmla="*/ 108 h 115"/>
                  <a:gd name="T4" fmla="*/ 647 w 654"/>
                  <a:gd name="T5" fmla="*/ 111 h 115"/>
                  <a:gd name="T6" fmla="*/ 654 w 654"/>
                  <a:gd name="T7" fmla="*/ 115 h 115"/>
                  <a:gd name="T8" fmla="*/ 0 w 654"/>
                  <a:gd name="T9" fmla="*/ 0 h 115"/>
                  <a:gd name="T10" fmla="*/ 12 w 654"/>
                  <a:gd name="T11" fmla="*/ 0 h 115"/>
                  <a:gd name="T12" fmla="*/ 22 w 654"/>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4" h="115">
                    <a:moveTo>
                      <a:pt x="22" y="0"/>
                    </a:moveTo>
                    <a:lnTo>
                      <a:pt x="640" y="108"/>
                    </a:lnTo>
                    <a:lnTo>
                      <a:pt x="647" y="111"/>
                    </a:lnTo>
                    <a:lnTo>
                      <a:pt x="654" y="115"/>
                    </a:lnTo>
                    <a:lnTo>
                      <a:pt x="0" y="0"/>
                    </a:lnTo>
                    <a:lnTo>
                      <a:pt x="12" y="0"/>
                    </a:lnTo>
                    <a:lnTo>
                      <a:pt x="22"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5" name="Freeform 243">
                <a:extLst>
                  <a:ext uri="{FF2B5EF4-FFF2-40B4-BE49-F238E27FC236}">
                    <a16:creationId xmlns:a16="http://schemas.microsoft.com/office/drawing/2014/main" id="{A73545C1-BA2B-4D41-87C6-6C823F26FFFA}"/>
                  </a:ext>
                </a:extLst>
              </p:cNvPr>
              <p:cNvSpPr>
                <a:spLocks/>
              </p:cNvSpPr>
              <p:nvPr/>
            </p:nvSpPr>
            <p:spPr bwMode="auto">
              <a:xfrm>
                <a:off x="3091" y="1686"/>
                <a:ext cx="672" cy="118"/>
              </a:xfrm>
              <a:custGeom>
                <a:avLst/>
                <a:gdLst>
                  <a:gd name="T0" fmla="*/ 22 w 672"/>
                  <a:gd name="T1" fmla="*/ 0 h 118"/>
                  <a:gd name="T2" fmla="*/ 659 w 672"/>
                  <a:gd name="T3" fmla="*/ 111 h 118"/>
                  <a:gd name="T4" fmla="*/ 666 w 672"/>
                  <a:gd name="T5" fmla="*/ 115 h 118"/>
                  <a:gd name="T6" fmla="*/ 672 w 672"/>
                  <a:gd name="T7" fmla="*/ 118 h 118"/>
                  <a:gd name="T8" fmla="*/ 0 w 672"/>
                  <a:gd name="T9" fmla="*/ 0 h 118"/>
                  <a:gd name="T10" fmla="*/ 12 w 672"/>
                  <a:gd name="T11" fmla="*/ 0 h 118"/>
                  <a:gd name="T12" fmla="*/ 22 w 672"/>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2" h="118">
                    <a:moveTo>
                      <a:pt x="22" y="0"/>
                    </a:moveTo>
                    <a:lnTo>
                      <a:pt x="659" y="111"/>
                    </a:lnTo>
                    <a:lnTo>
                      <a:pt x="666" y="115"/>
                    </a:lnTo>
                    <a:lnTo>
                      <a:pt x="672" y="118"/>
                    </a:lnTo>
                    <a:lnTo>
                      <a:pt x="0" y="0"/>
                    </a:lnTo>
                    <a:lnTo>
                      <a:pt x="12" y="0"/>
                    </a:lnTo>
                    <a:lnTo>
                      <a:pt x="22" y="0"/>
                    </a:lnTo>
                    <a:close/>
                  </a:path>
                </a:pathLst>
              </a:custGeom>
              <a:solidFill>
                <a:srgbClr val="C5D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6" name="Freeform 244">
                <a:extLst>
                  <a:ext uri="{FF2B5EF4-FFF2-40B4-BE49-F238E27FC236}">
                    <a16:creationId xmlns:a16="http://schemas.microsoft.com/office/drawing/2014/main" id="{CD578636-A84D-4A34-80EC-096231B49968}"/>
                  </a:ext>
                </a:extLst>
              </p:cNvPr>
              <p:cNvSpPr>
                <a:spLocks/>
              </p:cNvSpPr>
              <p:nvPr/>
            </p:nvSpPr>
            <p:spPr bwMode="auto">
              <a:xfrm>
                <a:off x="3078" y="1686"/>
                <a:ext cx="691" cy="121"/>
              </a:xfrm>
              <a:custGeom>
                <a:avLst/>
                <a:gdLst>
                  <a:gd name="T0" fmla="*/ 25 w 691"/>
                  <a:gd name="T1" fmla="*/ 0 h 121"/>
                  <a:gd name="T2" fmla="*/ 679 w 691"/>
                  <a:gd name="T3" fmla="*/ 115 h 121"/>
                  <a:gd name="T4" fmla="*/ 684 w 691"/>
                  <a:gd name="T5" fmla="*/ 118 h 121"/>
                  <a:gd name="T6" fmla="*/ 691 w 691"/>
                  <a:gd name="T7" fmla="*/ 121 h 121"/>
                  <a:gd name="T8" fmla="*/ 0 w 691"/>
                  <a:gd name="T9" fmla="*/ 0 h 121"/>
                  <a:gd name="T10" fmla="*/ 13 w 691"/>
                  <a:gd name="T11" fmla="*/ 0 h 121"/>
                  <a:gd name="T12" fmla="*/ 25 w 691"/>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1" h="121">
                    <a:moveTo>
                      <a:pt x="25" y="0"/>
                    </a:moveTo>
                    <a:lnTo>
                      <a:pt x="679" y="115"/>
                    </a:lnTo>
                    <a:lnTo>
                      <a:pt x="684" y="118"/>
                    </a:lnTo>
                    <a:lnTo>
                      <a:pt x="691" y="121"/>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7" name="Freeform 245">
                <a:extLst>
                  <a:ext uri="{FF2B5EF4-FFF2-40B4-BE49-F238E27FC236}">
                    <a16:creationId xmlns:a16="http://schemas.microsoft.com/office/drawing/2014/main" id="{E87FA06C-D06D-4084-95FD-7B4BE9E3ED90}"/>
                  </a:ext>
                </a:extLst>
              </p:cNvPr>
              <p:cNvSpPr>
                <a:spLocks/>
              </p:cNvSpPr>
              <p:nvPr/>
            </p:nvSpPr>
            <p:spPr bwMode="auto">
              <a:xfrm>
                <a:off x="3066" y="1686"/>
                <a:ext cx="708" cy="125"/>
              </a:xfrm>
              <a:custGeom>
                <a:avLst/>
                <a:gdLst>
                  <a:gd name="T0" fmla="*/ 25 w 708"/>
                  <a:gd name="T1" fmla="*/ 0 h 125"/>
                  <a:gd name="T2" fmla="*/ 697 w 708"/>
                  <a:gd name="T3" fmla="*/ 118 h 125"/>
                  <a:gd name="T4" fmla="*/ 703 w 708"/>
                  <a:gd name="T5" fmla="*/ 121 h 125"/>
                  <a:gd name="T6" fmla="*/ 708 w 708"/>
                  <a:gd name="T7" fmla="*/ 125 h 125"/>
                  <a:gd name="T8" fmla="*/ 0 w 708"/>
                  <a:gd name="T9" fmla="*/ 0 h 125"/>
                  <a:gd name="T10" fmla="*/ 14 w 708"/>
                  <a:gd name="T11" fmla="*/ 0 h 125"/>
                  <a:gd name="T12" fmla="*/ 25 w 708"/>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8" h="125">
                    <a:moveTo>
                      <a:pt x="25" y="0"/>
                    </a:moveTo>
                    <a:lnTo>
                      <a:pt x="697" y="118"/>
                    </a:lnTo>
                    <a:lnTo>
                      <a:pt x="703" y="121"/>
                    </a:lnTo>
                    <a:lnTo>
                      <a:pt x="708" y="125"/>
                    </a:lnTo>
                    <a:lnTo>
                      <a:pt x="0" y="0"/>
                    </a:lnTo>
                    <a:lnTo>
                      <a:pt x="14"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8" name="Freeform 246">
                <a:extLst>
                  <a:ext uri="{FF2B5EF4-FFF2-40B4-BE49-F238E27FC236}">
                    <a16:creationId xmlns:a16="http://schemas.microsoft.com/office/drawing/2014/main" id="{D7D73D58-6B71-45C5-ABE7-971307A359C9}"/>
                  </a:ext>
                </a:extLst>
              </p:cNvPr>
              <p:cNvSpPr>
                <a:spLocks/>
              </p:cNvSpPr>
              <p:nvPr/>
            </p:nvSpPr>
            <p:spPr bwMode="auto">
              <a:xfrm>
                <a:off x="3053" y="1686"/>
                <a:ext cx="727" cy="128"/>
              </a:xfrm>
              <a:custGeom>
                <a:avLst/>
                <a:gdLst>
                  <a:gd name="T0" fmla="*/ 25 w 727"/>
                  <a:gd name="T1" fmla="*/ 0 h 128"/>
                  <a:gd name="T2" fmla="*/ 716 w 727"/>
                  <a:gd name="T3" fmla="*/ 121 h 128"/>
                  <a:gd name="T4" fmla="*/ 721 w 727"/>
                  <a:gd name="T5" fmla="*/ 125 h 128"/>
                  <a:gd name="T6" fmla="*/ 727 w 727"/>
                  <a:gd name="T7" fmla="*/ 128 h 128"/>
                  <a:gd name="T8" fmla="*/ 0 w 727"/>
                  <a:gd name="T9" fmla="*/ 0 h 128"/>
                  <a:gd name="T10" fmla="*/ 13 w 727"/>
                  <a:gd name="T11" fmla="*/ 0 h 128"/>
                  <a:gd name="T12" fmla="*/ 25 w 727"/>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128">
                    <a:moveTo>
                      <a:pt x="25" y="0"/>
                    </a:moveTo>
                    <a:lnTo>
                      <a:pt x="716" y="121"/>
                    </a:lnTo>
                    <a:lnTo>
                      <a:pt x="721" y="125"/>
                    </a:lnTo>
                    <a:lnTo>
                      <a:pt x="727" y="128"/>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79" name="Freeform 247">
                <a:extLst>
                  <a:ext uri="{FF2B5EF4-FFF2-40B4-BE49-F238E27FC236}">
                    <a16:creationId xmlns:a16="http://schemas.microsoft.com/office/drawing/2014/main" id="{5B23EABE-5B41-4D09-9ADE-F69D91E643A0}"/>
                  </a:ext>
                </a:extLst>
              </p:cNvPr>
              <p:cNvSpPr>
                <a:spLocks/>
              </p:cNvSpPr>
              <p:nvPr/>
            </p:nvSpPr>
            <p:spPr bwMode="auto">
              <a:xfrm>
                <a:off x="3041" y="1686"/>
                <a:ext cx="744" cy="131"/>
              </a:xfrm>
              <a:custGeom>
                <a:avLst/>
                <a:gdLst>
                  <a:gd name="T0" fmla="*/ 25 w 744"/>
                  <a:gd name="T1" fmla="*/ 0 h 131"/>
                  <a:gd name="T2" fmla="*/ 733 w 744"/>
                  <a:gd name="T3" fmla="*/ 125 h 131"/>
                  <a:gd name="T4" fmla="*/ 739 w 744"/>
                  <a:gd name="T5" fmla="*/ 128 h 131"/>
                  <a:gd name="T6" fmla="*/ 744 w 744"/>
                  <a:gd name="T7" fmla="*/ 131 h 131"/>
                  <a:gd name="T8" fmla="*/ 0 w 744"/>
                  <a:gd name="T9" fmla="*/ 0 h 131"/>
                  <a:gd name="T10" fmla="*/ 12 w 744"/>
                  <a:gd name="T11" fmla="*/ 0 h 131"/>
                  <a:gd name="T12" fmla="*/ 25 w 744"/>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4" h="131">
                    <a:moveTo>
                      <a:pt x="25" y="0"/>
                    </a:moveTo>
                    <a:lnTo>
                      <a:pt x="733" y="125"/>
                    </a:lnTo>
                    <a:lnTo>
                      <a:pt x="739" y="128"/>
                    </a:lnTo>
                    <a:lnTo>
                      <a:pt x="744" y="131"/>
                    </a:lnTo>
                    <a:lnTo>
                      <a:pt x="0" y="0"/>
                    </a:lnTo>
                    <a:lnTo>
                      <a:pt x="12"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80" name="Freeform 248">
                <a:extLst>
                  <a:ext uri="{FF2B5EF4-FFF2-40B4-BE49-F238E27FC236}">
                    <a16:creationId xmlns:a16="http://schemas.microsoft.com/office/drawing/2014/main" id="{1A5823EE-65AF-4A2B-B046-DE695B7AFC6D}"/>
                  </a:ext>
                </a:extLst>
              </p:cNvPr>
              <p:cNvSpPr>
                <a:spLocks/>
              </p:cNvSpPr>
              <p:nvPr/>
            </p:nvSpPr>
            <p:spPr bwMode="auto">
              <a:xfrm>
                <a:off x="3027" y="1686"/>
                <a:ext cx="763" cy="135"/>
              </a:xfrm>
              <a:custGeom>
                <a:avLst/>
                <a:gdLst>
                  <a:gd name="T0" fmla="*/ 26 w 763"/>
                  <a:gd name="T1" fmla="*/ 0 h 135"/>
                  <a:gd name="T2" fmla="*/ 753 w 763"/>
                  <a:gd name="T3" fmla="*/ 128 h 135"/>
                  <a:gd name="T4" fmla="*/ 758 w 763"/>
                  <a:gd name="T5" fmla="*/ 131 h 135"/>
                  <a:gd name="T6" fmla="*/ 763 w 763"/>
                  <a:gd name="T7" fmla="*/ 135 h 135"/>
                  <a:gd name="T8" fmla="*/ 0 w 763"/>
                  <a:gd name="T9" fmla="*/ 0 h 135"/>
                  <a:gd name="T10" fmla="*/ 14 w 763"/>
                  <a:gd name="T11" fmla="*/ 0 h 135"/>
                  <a:gd name="T12" fmla="*/ 26 w 763"/>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5">
                    <a:moveTo>
                      <a:pt x="26" y="0"/>
                    </a:moveTo>
                    <a:lnTo>
                      <a:pt x="753" y="128"/>
                    </a:lnTo>
                    <a:lnTo>
                      <a:pt x="758" y="131"/>
                    </a:lnTo>
                    <a:lnTo>
                      <a:pt x="763" y="135"/>
                    </a:lnTo>
                    <a:lnTo>
                      <a:pt x="0" y="0"/>
                    </a:lnTo>
                    <a:lnTo>
                      <a:pt x="14" y="0"/>
                    </a:lnTo>
                    <a:lnTo>
                      <a:pt x="26"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81" name="Freeform 249">
                <a:extLst>
                  <a:ext uri="{FF2B5EF4-FFF2-40B4-BE49-F238E27FC236}">
                    <a16:creationId xmlns:a16="http://schemas.microsoft.com/office/drawing/2014/main" id="{0BEE8334-7B7F-499F-8ECB-EE583DDF15C2}"/>
                  </a:ext>
                </a:extLst>
              </p:cNvPr>
              <p:cNvSpPr>
                <a:spLocks/>
              </p:cNvSpPr>
              <p:nvPr/>
            </p:nvSpPr>
            <p:spPr bwMode="auto">
              <a:xfrm>
                <a:off x="3014" y="1686"/>
                <a:ext cx="782" cy="138"/>
              </a:xfrm>
              <a:custGeom>
                <a:avLst/>
                <a:gdLst>
                  <a:gd name="T0" fmla="*/ 27 w 782"/>
                  <a:gd name="T1" fmla="*/ 0 h 138"/>
                  <a:gd name="T2" fmla="*/ 771 w 782"/>
                  <a:gd name="T3" fmla="*/ 131 h 138"/>
                  <a:gd name="T4" fmla="*/ 776 w 782"/>
                  <a:gd name="T5" fmla="*/ 135 h 138"/>
                  <a:gd name="T6" fmla="*/ 782 w 782"/>
                  <a:gd name="T7" fmla="*/ 138 h 138"/>
                  <a:gd name="T8" fmla="*/ 0 w 782"/>
                  <a:gd name="T9" fmla="*/ 0 h 138"/>
                  <a:gd name="T10" fmla="*/ 13 w 782"/>
                  <a:gd name="T11" fmla="*/ 0 h 138"/>
                  <a:gd name="T12" fmla="*/ 27 w 782"/>
                  <a:gd name="T13" fmla="*/ 0 h 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 h="138">
                    <a:moveTo>
                      <a:pt x="27" y="0"/>
                    </a:moveTo>
                    <a:lnTo>
                      <a:pt x="771" y="131"/>
                    </a:lnTo>
                    <a:lnTo>
                      <a:pt x="776" y="135"/>
                    </a:lnTo>
                    <a:lnTo>
                      <a:pt x="782" y="138"/>
                    </a:lnTo>
                    <a:lnTo>
                      <a:pt x="0" y="0"/>
                    </a:lnTo>
                    <a:lnTo>
                      <a:pt x="13" y="0"/>
                    </a:lnTo>
                    <a:lnTo>
                      <a:pt x="27"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82" name="Freeform 250">
                <a:extLst>
                  <a:ext uri="{FF2B5EF4-FFF2-40B4-BE49-F238E27FC236}">
                    <a16:creationId xmlns:a16="http://schemas.microsoft.com/office/drawing/2014/main" id="{98DF69AE-DE48-48E6-B962-5AB2CCDABF00}"/>
                  </a:ext>
                </a:extLst>
              </p:cNvPr>
              <p:cNvSpPr>
                <a:spLocks/>
              </p:cNvSpPr>
              <p:nvPr/>
            </p:nvSpPr>
            <p:spPr bwMode="auto">
              <a:xfrm>
                <a:off x="3000" y="1686"/>
                <a:ext cx="801" cy="140"/>
              </a:xfrm>
              <a:custGeom>
                <a:avLst/>
                <a:gdLst>
                  <a:gd name="T0" fmla="*/ 27 w 801"/>
                  <a:gd name="T1" fmla="*/ 0 h 140"/>
                  <a:gd name="T2" fmla="*/ 790 w 801"/>
                  <a:gd name="T3" fmla="*/ 135 h 140"/>
                  <a:gd name="T4" fmla="*/ 796 w 801"/>
                  <a:gd name="T5" fmla="*/ 138 h 140"/>
                  <a:gd name="T6" fmla="*/ 801 w 801"/>
                  <a:gd name="T7" fmla="*/ 140 h 140"/>
                  <a:gd name="T8" fmla="*/ 0 w 801"/>
                  <a:gd name="T9" fmla="*/ 0 h 140"/>
                  <a:gd name="T10" fmla="*/ 14 w 801"/>
                  <a:gd name="T11" fmla="*/ 0 h 140"/>
                  <a:gd name="T12" fmla="*/ 27 w 801"/>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1" h="140">
                    <a:moveTo>
                      <a:pt x="27" y="0"/>
                    </a:moveTo>
                    <a:lnTo>
                      <a:pt x="790" y="135"/>
                    </a:lnTo>
                    <a:lnTo>
                      <a:pt x="796" y="138"/>
                    </a:lnTo>
                    <a:lnTo>
                      <a:pt x="801" y="140"/>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583" name="Freeform 251">
                <a:extLst>
                  <a:ext uri="{FF2B5EF4-FFF2-40B4-BE49-F238E27FC236}">
                    <a16:creationId xmlns:a16="http://schemas.microsoft.com/office/drawing/2014/main" id="{6E2E7406-BCAB-4654-B54B-49B62D422CBD}"/>
                  </a:ext>
                </a:extLst>
              </p:cNvPr>
              <p:cNvSpPr>
                <a:spLocks/>
              </p:cNvSpPr>
              <p:nvPr/>
            </p:nvSpPr>
            <p:spPr bwMode="auto">
              <a:xfrm>
                <a:off x="2987" y="1686"/>
                <a:ext cx="820" cy="143"/>
              </a:xfrm>
              <a:custGeom>
                <a:avLst/>
                <a:gdLst>
                  <a:gd name="T0" fmla="*/ 27 w 820"/>
                  <a:gd name="T1" fmla="*/ 0 h 143"/>
                  <a:gd name="T2" fmla="*/ 809 w 820"/>
                  <a:gd name="T3" fmla="*/ 138 h 143"/>
                  <a:gd name="T4" fmla="*/ 815 w 820"/>
                  <a:gd name="T5" fmla="*/ 140 h 143"/>
                  <a:gd name="T6" fmla="*/ 820 w 820"/>
                  <a:gd name="T7" fmla="*/ 143 h 143"/>
                  <a:gd name="T8" fmla="*/ 0 w 820"/>
                  <a:gd name="T9" fmla="*/ 0 h 143"/>
                  <a:gd name="T10" fmla="*/ 13 w 820"/>
                  <a:gd name="T11" fmla="*/ 0 h 143"/>
                  <a:gd name="T12" fmla="*/ 27 w 820"/>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0" h="143">
                    <a:moveTo>
                      <a:pt x="27" y="0"/>
                    </a:moveTo>
                    <a:lnTo>
                      <a:pt x="809" y="138"/>
                    </a:lnTo>
                    <a:lnTo>
                      <a:pt x="815" y="140"/>
                    </a:lnTo>
                    <a:lnTo>
                      <a:pt x="820" y="143"/>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grpSp>
        <p:sp>
          <p:nvSpPr>
            <p:cNvPr id="51225" name="Freeform 252">
              <a:extLst>
                <a:ext uri="{FF2B5EF4-FFF2-40B4-BE49-F238E27FC236}">
                  <a16:creationId xmlns:a16="http://schemas.microsoft.com/office/drawing/2014/main" id="{AB9B0EF3-82C7-4F7C-B585-355436304DDB}"/>
                </a:ext>
              </a:extLst>
            </p:cNvPr>
            <p:cNvSpPr>
              <a:spLocks/>
            </p:cNvSpPr>
            <p:nvPr/>
          </p:nvSpPr>
          <p:spPr bwMode="auto">
            <a:xfrm>
              <a:off x="2973" y="1686"/>
              <a:ext cx="838" cy="147"/>
            </a:xfrm>
            <a:custGeom>
              <a:avLst/>
              <a:gdLst>
                <a:gd name="T0" fmla="*/ 27 w 838"/>
                <a:gd name="T1" fmla="*/ 0 h 147"/>
                <a:gd name="T2" fmla="*/ 828 w 838"/>
                <a:gd name="T3" fmla="*/ 140 h 147"/>
                <a:gd name="T4" fmla="*/ 833 w 838"/>
                <a:gd name="T5" fmla="*/ 143 h 147"/>
                <a:gd name="T6" fmla="*/ 838 w 838"/>
                <a:gd name="T7" fmla="*/ 147 h 147"/>
                <a:gd name="T8" fmla="*/ 0 w 838"/>
                <a:gd name="T9" fmla="*/ 0 h 147"/>
                <a:gd name="T10" fmla="*/ 14 w 838"/>
                <a:gd name="T11" fmla="*/ 0 h 147"/>
                <a:gd name="T12" fmla="*/ 27 w 838"/>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147">
                  <a:moveTo>
                    <a:pt x="27" y="0"/>
                  </a:moveTo>
                  <a:lnTo>
                    <a:pt x="828" y="140"/>
                  </a:lnTo>
                  <a:lnTo>
                    <a:pt x="833" y="143"/>
                  </a:lnTo>
                  <a:lnTo>
                    <a:pt x="838" y="147"/>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26" name="Freeform 253">
              <a:extLst>
                <a:ext uri="{FF2B5EF4-FFF2-40B4-BE49-F238E27FC236}">
                  <a16:creationId xmlns:a16="http://schemas.microsoft.com/office/drawing/2014/main" id="{BD1FACCD-96E2-4286-8C34-CA0F59C3FE9D}"/>
                </a:ext>
              </a:extLst>
            </p:cNvPr>
            <p:cNvSpPr>
              <a:spLocks/>
            </p:cNvSpPr>
            <p:nvPr/>
          </p:nvSpPr>
          <p:spPr bwMode="auto">
            <a:xfrm>
              <a:off x="2960" y="1684"/>
              <a:ext cx="856" cy="152"/>
            </a:xfrm>
            <a:custGeom>
              <a:avLst/>
              <a:gdLst>
                <a:gd name="T0" fmla="*/ 27 w 856"/>
                <a:gd name="T1" fmla="*/ 2 h 152"/>
                <a:gd name="T2" fmla="*/ 847 w 856"/>
                <a:gd name="T3" fmla="*/ 145 h 152"/>
                <a:gd name="T4" fmla="*/ 851 w 856"/>
                <a:gd name="T5" fmla="*/ 149 h 152"/>
                <a:gd name="T6" fmla="*/ 856 w 856"/>
                <a:gd name="T7" fmla="*/ 152 h 152"/>
                <a:gd name="T8" fmla="*/ 0 w 856"/>
                <a:gd name="T9" fmla="*/ 0 h 152"/>
                <a:gd name="T10" fmla="*/ 13 w 856"/>
                <a:gd name="T11" fmla="*/ 2 h 152"/>
                <a:gd name="T12" fmla="*/ 27 w 856"/>
                <a:gd name="T13" fmla="*/ 2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6" h="152">
                  <a:moveTo>
                    <a:pt x="27" y="2"/>
                  </a:moveTo>
                  <a:lnTo>
                    <a:pt x="847" y="145"/>
                  </a:lnTo>
                  <a:lnTo>
                    <a:pt x="851" y="149"/>
                  </a:lnTo>
                  <a:lnTo>
                    <a:pt x="856" y="152"/>
                  </a:lnTo>
                  <a:lnTo>
                    <a:pt x="0" y="0"/>
                  </a:lnTo>
                  <a:lnTo>
                    <a:pt x="13" y="2"/>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27" name="Freeform 254">
              <a:extLst>
                <a:ext uri="{FF2B5EF4-FFF2-40B4-BE49-F238E27FC236}">
                  <a16:creationId xmlns:a16="http://schemas.microsoft.com/office/drawing/2014/main" id="{BBDC8410-EF38-4DFC-95D8-25E712FCBDDF}"/>
                </a:ext>
              </a:extLst>
            </p:cNvPr>
            <p:cNvSpPr>
              <a:spLocks/>
            </p:cNvSpPr>
            <p:nvPr/>
          </p:nvSpPr>
          <p:spPr bwMode="auto">
            <a:xfrm>
              <a:off x="2946" y="1684"/>
              <a:ext cx="875" cy="155"/>
            </a:xfrm>
            <a:custGeom>
              <a:avLst/>
              <a:gdLst>
                <a:gd name="T0" fmla="*/ 27 w 875"/>
                <a:gd name="T1" fmla="*/ 2 h 155"/>
                <a:gd name="T2" fmla="*/ 865 w 875"/>
                <a:gd name="T3" fmla="*/ 149 h 155"/>
                <a:gd name="T4" fmla="*/ 870 w 875"/>
                <a:gd name="T5" fmla="*/ 152 h 155"/>
                <a:gd name="T6" fmla="*/ 875 w 875"/>
                <a:gd name="T7" fmla="*/ 155 h 155"/>
                <a:gd name="T8" fmla="*/ 0 w 875"/>
                <a:gd name="T9" fmla="*/ 0 h 155"/>
                <a:gd name="T10" fmla="*/ 14 w 875"/>
                <a:gd name="T11" fmla="*/ 0 h 155"/>
                <a:gd name="T12" fmla="*/ 27 w 875"/>
                <a:gd name="T13" fmla="*/ 2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5" h="155">
                  <a:moveTo>
                    <a:pt x="27" y="2"/>
                  </a:moveTo>
                  <a:lnTo>
                    <a:pt x="865" y="149"/>
                  </a:lnTo>
                  <a:lnTo>
                    <a:pt x="870" y="152"/>
                  </a:lnTo>
                  <a:lnTo>
                    <a:pt x="875" y="155"/>
                  </a:lnTo>
                  <a:lnTo>
                    <a:pt x="0" y="0"/>
                  </a:lnTo>
                  <a:lnTo>
                    <a:pt x="14" y="0"/>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28" name="Freeform 255">
              <a:extLst>
                <a:ext uri="{FF2B5EF4-FFF2-40B4-BE49-F238E27FC236}">
                  <a16:creationId xmlns:a16="http://schemas.microsoft.com/office/drawing/2014/main" id="{4AEADFB6-4C21-4EF1-A0CF-6209F1765BE8}"/>
                </a:ext>
              </a:extLst>
            </p:cNvPr>
            <p:cNvSpPr>
              <a:spLocks/>
            </p:cNvSpPr>
            <p:nvPr/>
          </p:nvSpPr>
          <p:spPr bwMode="auto">
            <a:xfrm>
              <a:off x="2933" y="1684"/>
              <a:ext cx="893" cy="159"/>
            </a:xfrm>
            <a:custGeom>
              <a:avLst/>
              <a:gdLst>
                <a:gd name="T0" fmla="*/ 27 w 893"/>
                <a:gd name="T1" fmla="*/ 0 h 159"/>
                <a:gd name="T2" fmla="*/ 883 w 893"/>
                <a:gd name="T3" fmla="*/ 152 h 159"/>
                <a:gd name="T4" fmla="*/ 888 w 893"/>
                <a:gd name="T5" fmla="*/ 155 h 159"/>
                <a:gd name="T6" fmla="*/ 893 w 893"/>
                <a:gd name="T7" fmla="*/ 159 h 159"/>
                <a:gd name="T8" fmla="*/ 0 w 893"/>
                <a:gd name="T9" fmla="*/ 0 h 159"/>
                <a:gd name="T10" fmla="*/ 13 w 893"/>
                <a:gd name="T11" fmla="*/ 0 h 159"/>
                <a:gd name="T12" fmla="*/ 27 w 89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3" h="159">
                  <a:moveTo>
                    <a:pt x="27" y="0"/>
                  </a:moveTo>
                  <a:lnTo>
                    <a:pt x="883" y="152"/>
                  </a:lnTo>
                  <a:lnTo>
                    <a:pt x="888" y="155"/>
                  </a:lnTo>
                  <a:lnTo>
                    <a:pt x="893" y="159"/>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29" name="Freeform 256">
              <a:extLst>
                <a:ext uri="{FF2B5EF4-FFF2-40B4-BE49-F238E27FC236}">
                  <a16:creationId xmlns:a16="http://schemas.microsoft.com/office/drawing/2014/main" id="{DC2A1079-C0DF-49C8-AC4F-AE2BB0F19144}"/>
                </a:ext>
              </a:extLst>
            </p:cNvPr>
            <p:cNvSpPr>
              <a:spLocks/>
            </p:cNvSpPr>
            <p:nvPr/>
          </p:nvSpPr>
          <p:spPr bwMode="auto">
            <a:xfrm>
              <a:off x="2918" y="1684"/>
              <a:ext cx="913" cy="160"/>
            </a:xfrm>
            <a:custGeom>
              <a:avLst/>
              <a:gdLst>
                <a:gd name="T0" fmla="*/ 28 w 913"/>
                <a:gd name="T1" fmla="*/ 0 h 160"/>
                <a:gd name="T2" fmla="*/ 903 w 913"/>
                <a:gd name="T3" fmla="*/ 155 h 160"/>
                <a:gd name="T4" fmla="*/ 908 w 913"/>
                <a:gd name="T5" fmla="*/ 159 h 160"/>
                <a:gd name="T6" fmla="*/ 913 w 913"/>
                <a:gd name="T7" fmla="*/ 160 h 160"/>
                <a:gd name="T8" fmla="*/ 0 w 913"/>
                <a:gd name="T9" fmla="*/ 0 h 160"/>
                <a:gd name="T10" fmla="*/ 15 w 913"/>
                <a:gd name="T11" fmla="*/ 0 h 160"/>
                <a:gd name="T12" fmla="*/ 28 w 913"/>
                <a:gd name="T13" fmla="*/ 0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3" h="160">
                  <a:moveTo>
                    <a:pt x="28" y="0"/>
                  </a:moveTo>
                  <a:lnTo>
                    <a:pt x="903" y="155"/>
                  </a:lnTo>
                  <a:lnTo>
                    <a:pt x="908" y="159"/>
                  </a:lnTo>
                  <a:lnTo>
                    <a:pt x="913" y="160"/>
                  </a:lnTo>
                  <a:lnTo>
                    <a:pt x="0" y="0"/>
                  </a:lnTo>
                  <a:lnTo>
                    <a:pt x="15" y="0"/>
                  </a:lnTo>
                  <a:lnTo>
                    <a:pt x="28" y="0"/>
                  </a:lnTo>
                  <a:close/>
                </a:path>
              </a:pathLst>
            </a:custGeom>
            <a:solidFill>
              <a:srgbClr val="CBDF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0" name="Freeform 257">
              <a:extLst>
                <a:ext uri="{FF2B5EF4-FFF2-40B4-BE49-F238E27FC236}">
                  <a16:creationId xmlns:a16="http://schemas.microsoft.com/office/drawing/2014/main" id="{1758FA4A-EA19-4FE8-A559-0C688B2CD6BF}"/>
                </a:ext>
              </a:extLst>
            </p:cNvPr>
            <p:cNvSpPr>
              <a:spLocks/>
            </p:cNvSpPr>
            <p:nvPr/>
          </p:nvSpPr>
          <p:spPr bwMode="auto">
            <a:xfrm>
              <a:off x="2916" y="1684"/>
              <a:ext cx="918" cy="164"/>
            </a:xfrm>
            <a:custGeom>
              <a:avLst/>
              <a:gdLst>
                <a:gd name="T0" fmla="*/ 17 w 918"/>
                <a:gd name="T1" fmla="*/ 0 h 164"/>
                <a:gd name="T2" fmla="*/ 910 w 918"/>
                <a:gd name="T3" fmla="*/ 159 h 164"/>
                <a:gd name="T4" fmla="*/ 915 w 918"/>
                <a:gd name="T5" fmla="*/ 160 h 164"/>
                <a:gd name="T6" fmla="*/ 918 w 918"/>
                <a:gd name="T7" fmla="*/ 164 h 164"/>
                <a:gd name="T8" fmla="*/ 0 w 918"/>
                <a:gd name="T9" fmla="*/ 2 h 164"/>
                <a:gd name="T10" fmla="*/ 0 w 918"/>
                <a:gd name="T11" fmla="*/ 2 h 164"/>
                <a:gd name="T12" fmla="*/ 0 w 918"/>
                <a:gd name="T13" fmla="*/ 0 h 164"/>
                <a:gd name="T14" fmla="*/ 8 w 918"/>
                <a:gd name="T15" fmla="*/ 0 h 164"/>
                <a:gd name="T16" fmla="*/ 17 w 918"/>
                <a:gd name="T17" fmla="*/ 0 h 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8" h="164">
                  <a:moveTo>
                    <a:pt x="17" y="0"/>
                  </a:moveTo>
                  <a:lnTo>
                    <a:pt x="910" y="159"/>
                  </a:lnTo>
                  <a:lnTo>
                    <a:pt x="915" y="160"/>
                  </a:lnTo>
                  <a:lnTo>
                    <a:pt x="918" y="164"/>
                  </a:lnTo>
                  <a:lnTo>
                    <a:pt x="0" y="2"/>
                  </a:lnTo>
                  <a:lnTo>
                    <a:pt x="0" y="0"/>
                  </a:lnTo>
                  <a:lnTo>
                    <a:pt x="8" y="0"/>
                  </a:lnTo>
                  <a:lnTo>
                    <a:pt x="17"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1" name="Freeform 258">
              <a:extLst>
                <a:ext uri="{FF2B5EF4-FFF2-40B4-BE49-F238E27FC236}">
                  <a16:creationId xmlns:a16="http://schemas.microsoft.com/office/drawing/2014/main" id="{9FEA9F91-CD06-47C6-95A9-2993CDF7BC1F}"/>
                </a:ext>
              </a:extLst>
            </p:cNvPr>
            <p:cNvSpPr>
              <a:spLocks/>
            </p:cNvSpPr>
            <p:nvPr/>
          </p:nvSpPr>
          <p:spPr bwMode="auto">
            <a:xfrm>
              <a:off x="2914" y="1684"/>
              <a:ext cx="925" cy="167"/>
            </a:xfrm>
            <a:custGeom>
              <a:avLst/>
              <a:gdLst>
                <a:gd name="T0" fmla="*/ 4 w 925"/>
                <a:gd name="T1" fmla="*/ 0 h 167"/>
                <a:gd name="T2" fmla="*/ 917 w 925"/>
                <a:gd name="T3" fmla="*/ 160 h 167"/>
                <a:gd name="T4" fmla="*/ 920 w 925"/>
                <a:gd name="T5" fmla="*/ 164 h 167"/>
                <a:gd name="T6" fmla="*/ 925 w 925"/>
                <a:gd name="T7" fmla="*/ 167 h 167"/>
                <a:gd name="T8" fmla="*/ 0 w 925"/>
                <a:gd name="T9" fmla="*/ 3 h 167"/>
                <a:gd name="T10" fmla="*/ 0 w 925"/>
                <a:gd name="T11" fmla="*/ 2 h 167"/>
                <a:gd name="T12" fmla="*/ 2 w 925"/>
                <a:gd name="T13" fmla="*/ 0 h 167"/>
                <a:gd name="T14" fmla="*/ 4 w 925"/>
                <a:gd name="T15" fmla="*/ 0 h 167"/>
                <a:gd name="T16" fmla="*/ 4 w 925"/>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5" h="167">
                  <a:moveTo>
                    <a:pt x="4" y="0"/>
                  </a:moveTo>
                  <a:lnTo>
                    <a:pt x="917" y="160"/>
                  </a:lnTo>
                  <a:lnTo>
                    <a:pt x="920" y="164"/>
                  </a:lnTo>
                  <a:lnTo>
                    <a:pt x="925" y="167"/>
                  </a:lnTo>
                  <a:lnTo>
                    <a:pt x="0" y="3"/>
                  </a:lnTo>
                  <a:lnTo>
                    <a:pt x="0" y="2"/>
                  </a:lnTo>
                  <a:lnTo>
                    <a:pt x="2" y="0"/>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2" name="Freeform 259">
              <a:extLst>
                <a:ext uri="{FF2B5EF4-FFF2-40B4-BE49-F238E27FC236}">
                  <a16:creationId xmlns:a16="http://schemas.microsoft.com/office/drawing/2014/main" id="{9C2F43A0-C4A6-4881-8227-9314CD5A0A14}"/>
                </a:ext>
              </a:extLst>
            </p:cNvPr>
            <p:cNvSpPr>
              <a:spLocks/>
            </p:cNvSpPr>
            <p:nvPr/>
          </p:nvSpPr>
          <p:spPr bwMode="auto">
            <a:xfrm>
              <a:off x="2912" y="1686"/>
              <a:ext cx="932" cy="169"/>
            </a:xfrm>
            <a:custGeom>
              <a:avLst/>
              <a:gdLst>
                <a:gd name="T0" fmla="*/ 4 w 932"/>
                <a:gd name="T1" fmla="*/ 0 h 169"/>
                <a:gd name="T2" fmla="*/ 922 w 932"/>
                <a:gd name="T3" fmla="*/ 162 h 169"/>
                <a:gd name="T4" fmla="*/ 927 w 932"/>
                <a:gd name="T5" fmla="*/ 165 h 169"/>
                <a:gd name="T6" fmla="*/ 932 w 932"/>
                <a:gd name="T7" fmla="*/ 169 h 169"/>
                <a:gd name="T8" fmla="*/ 0 w 932"/>
                <a:gd name="T9" fmla="*/ 3 h 169"/>
                <a:gd name="T10" fmla="*/ 2 w 932"/>
                <a:gd name="T11" fmla="*/ 1 h 169"/>
                <a:gd name="T12" fmla="*/ 4 w 932"/>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169">
                  <a:moveTo>
                    <a:pt x="4" y="0"/>
                  </a:moveTo>
                  <a:lnTo>
                    <a:pt x="922" y="162"/>
                  </a:lnTo>
                  <a:lnTo>
                    <a:pt x="927" y="165"/>
                  </a:lnTo>
                  <a:lnTo>
                    <a:pt x="932" y="169"/>
                  </a:lnTo>
                  <a:lnTo>
                    <a:pt x="0" y="3"/>
                  </a:lnTo>
                  <a:lnTo>
                    <a:pt x="2" y="1"/>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3" name="Freeform 260">
              <a:extLst>
                <a:ext uri="{FF2B5EF4-FFF2-40B4-BE49-F238E27FC236}">
                  <a16:creationId xmlns:a16="http://schemas.microsoft.com/office/drawing/2014/main" id="{AB5A6D72-4732-4581-BC79-E3B353FBDC6F}"/>
                </a:ext>
              </a:extLst>
            </p:cNvPr>
            <p:cNvSpPr>
              <a:spLocks/>
            </p:cNvSpPr>
            <p:nvPr/>
          </p:nvSpPr>
          <p:spPr bwMode="auto">
            <a:xfrm>
              <a:off x="2912" y="1687"/>
              <a:ext cx="936" cy="169"/>
            </a:xfrm>
            <a:custGeom>
              <a:avLst/>
              <a:gdLst>
                <a:gd name="T0" fmla="*/ 2 w 936"/>
                <a:gd name="T1" fmla="*/ 0 h 169"/>
                <a:gd name="T2" fmla="*/ 927 w 936"/>
                <a:gd name="T3" fmla="*/ 164 h 169"/>
                <a:gd name="T4" fmla="*/ 932 w 936"/>
                <a:gd name="T5" fmla="*/ 168 h 169"/>
                <a:gd name="T6" fmla="*/ 936 w 936"/>
                <a:gd name="T7" fmla="*/ 169 h 169"/>
                <a:gd name="T8" fmla="*/ 0 w 936"/>
                <a:gd name="T9" fmla="*/ 5 h 169"/>
                <a:gd name="T10" fmla="*/ 0 w 936"/>
                <a:gd name="T11" fmla="*/ 2 h 169"/>
                <a:gd name="T12" fmla="*/ 2 w 936"/>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6" h="169">
                  <a:moveTo>
                    <a:pt x="2" y="0"/>
                  </a:moveTo>
                  <a:lnTo>
                    <a:pt x="927" y="164"/>
                  </a:lnTo>
                  <a:lnTo>
                    <a:pt x="932" y="168"/>
                  </a:lnTo>
                  <a:lnTo>
                    <a:pt x="936" y="169"/>
                  </a:lnTo>
                  <a:lnTo>
                    <a:pt x="0" y="5"/>
                  </a:lnTo>
                  <a:lnTo>
                    <a:pt x="0" y="2"/>
                  </a:lnTo>
                  <a:lnTo>
                    <a:pt x="2"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4" name="Freeform 261">
              <a:extLst>
                <a:ext uri="{FF2B5EF4-FFF2-40B4-BE49-F238E27FC236}">
                  <a16:creationId xmlns:a16="http://schemas.microsoft.com/office/drawing/2014/main" id="{AA81CC9B-6D9A-4E46-9D47-7DD8BDE09384}"/>
                </a:ext>
              </a:extLst>
            </p:cNvPr>
            <p:cNvSpPr>
              <a:spLocks/>
            </p:cNvSpPr>
            <p:nvPr/>
          </p:nvSpPr>
          <p:spPr bwMode="auto">
            <a:xfrm>
              <a:off x="2911" y="1689"/>
              <a:ext cx="942" cy="171"/>
            </a:xfrm>
            <a:custGeom>
              <a:avLst/>
              <a:gdLst>
                <a:gd name="T0" fmla="*/ 1 w 942"/>
                <a:gd name="T1" fmla="*/ 0 h 171"/>
                <a:gd name="T2" fmla="*/ 933 w 942"/>
                <a:gd name="T3" fmla="*/ 166 h 171"/>
                <a:gd name="T4" fmla="*/ 937 w 942"/>
                <a:gd name="T5" fmla="*/ 167 h 171"/>
                <a:gd name="T6" fmla="*/ 942 w 942"/>
                <a:gd name="T7" fmla="*/ 171 h 171"/>
                <a:gd name="T8" fmla="*/ 0 w 942"/>
                <a:gd name="T9" fmla="*/ 5 h 171"/>
                <a:gd name="T10" fmla="*/ 1 w 942"/>
                <a:gd name="T11" fmla="*/ 3 h 171"/>
                <a:gd name="T12" fmla="*/ 1 w 942"/>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2" h="171">
                  <a:moveTo>
                    <a:pt x="1" y="0"/>
                  </a:moveTo>
                  <a:lnTo>
                    <a:pt x="933" y="166"/>
                  </a:lnTo>
                  <a:lnTo>
                    <a:pt x="937" y="167"/>
                  </a:lnTo>
                  <a:lnTo>
                    <a:pt x="942" y="171"/>
                  </a:lnTo>
                  <a:lnTo>
                    <a:pt x="0" y="5"/>
                  </a:lnTo>
                  <a:lnTo>
                    <a:pt x="1" y="3"/>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5" name="Freeform 262">
              <a:extLst>
                <a:ext uri="{FF2B5EF4-FFF2-40B4-BE49-F238E27FC236}">
                  <a16:creationId xmlns:a16="http://schemas.microsoft.com/office/drawing/2014/main" id="{2B1C59F0-47BB-4BA0-A8FE-429DC5DD4D7A}"/>
                </a:ext>
              </a:extLst>
            </p:cNvPr>
            <p:cNvSpPr>
              <a:spLocks/>
            </p:cNvSpPr>
            <p:nvPr/>
          </p:nvSpPr>
          <p:spPr bwMode="auto">
            <a:xfrm>
              <a:off x="2911" y="1692"/>
              <a:ext cx="945" cy="171"/>
            </a:xfrm>
            <a:custGeom>
              <a:avLst/>
              <a:gdLst>
                <a:gd name="T0" fmla="*/ 1 w 945"/>
                <a:gd name="T1" fmla="*/ 0 h 171"/>
                <a:gd name="T2" fmla="*/ 937 w 945"/>
                <a:gd name="T3" fmla="*/ 164 h 171"/>
                <a:gd name="T4" fmla="*/ 942 w 945"/>
                <a:gd name="T5" fmla="*/ 168 h 171"/>
                <a:gd name="T6" fmla="*/ 945 w 945"/>
                <a:gd name="T7" fmla="*/ 171 h 171"/>
                <a:gd name="T8" fmla="*/ 0 w 945"/>
                <a:gd name="T9" fmla="*/ 4 h 171"/>
                <a:gd name="T10" fmla="*/ 0 w 945"/>
                <a:gd name="T11" fmla="*/ 2 h 171"/>
                <a:gd name="T12" fmla="*/ 1 w 945"/>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5" h="171">
                  <a:moveTo>
                    <a:pt x="1" y="0"/>
                  </a:moveTo>
                  <a:lnTo>
                    <a:pt x="937" y="164"/>
                  </a:lnTo>
                  <a:lnTo>
                    <a:pt x="942" y="168"/>
                  </a:lnTo>
                  <a:lnTo>
                    <a:pt x="945" y="171"/>
                  </a:lnTo>
                  <a:lnTo>
                    <a:pt x="0" y="4"/>
                  </a:lnTo>
                  <a:lnTo>
                    <a:pt x="0" y="2"/>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6" name="Freeform 263">
              <a:extLst>
                <a:ext uri="{FF2B5EF4-FFF2-40B4-BE49-F238E27FC236}">
                  <a16:creationId xmlns:a16="http://schemas.microsoft.com/office/drawing/2014/main" id="{9147652D-E79E-480F-91A0-CECE5381895F}"/>
                </a:ext>
              </a:extLst>
            </p:cNvPr>
            <p:cNvSpPr>
              <a:spLocks/>
            </p:cNvSpPr>
            <p:nvPr/>
          </p:nvSpPr>
          <p:spPr bwMode="auto">
            <a:xfrm>
              <a:off x="2911" y="1694"/>
              <a:ext cx="950" cy="172"/>
            </a:xfrm>
            <a:custGeom>
              <a:avLst/>
              <a:gdLst>
                <a:gd name="T0" fmla="*/ 0 w 950"/>
                <a:gd name="T1" fmla="*/ 0 h 172"/>
                <a:gd name="T2" fmla="*/ 942 w 950"/>
                <a:gd name="T3" fmla="*/ 166 h 172"/>
                <a:gd name="T4" fmla="*/ 945 w 950"/>
                <a:gd name="T5" fmla="*/ 169 h 172"/>
                <a:gd name="T6" fmla="*/ 950 w 950"/>
                <a:gd name="T7" fmla="*/ 172 h 172"/>
                <a:gd name="T8" fmla="*/ 0 w 950"/>
                <a:gd name="T9" fmla="*/ 3 h 172"/>
                <a:gd name="T10" fmla="*/ 0 w 950"/>
                <a:gd name="T11" fmla="*/ 2 h 172"/>
                <a:gd name="T12" fmla="*/ 0 w 950"/>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0" h="172">
                  <a:moveTo>
                    <a:pt x="0" y="0"/>
                  </a:moveTo>
                  <a:lnTo>
                    <a:pt x="942" y="166"/>
                  </a:lnTo>
                  <a:lnTo>
                    <a:pt x="945" y="169"/>
                  </a:lnTo>
                  <a:lnTo>
                    <a:pt x="950" y="172"/>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7" name="Freeform 264">
              <a:extLst>
                <a:ext uri="{FF2B5EF4-FFF2-40B4-BE49-F238E27FC236}">
                  <a16:creationId xmlns:a16="http://schemas.microsoft.com/office/drawing/2014/main" id="{2CD255D1-E7FE-4CDF-B434-684CED46A96F}"/>
                </a:ext>
              </a:extLst>
            </p:cNvPr>
            <p:cNvSpPr>
              <a:spLocks/>
            </p:cNvSpPr>
            <p:nvPr/>
          </p:nvSpPr>
          <p:spPr bwMode="auto">
            <a:xfrm>
              <a:off x="2911" y="1696"/>
              <a:ext cx="954" cy="172"/>
            </a:xfrm>
            <a:custGeom>
              <a:avLst/>
              <a:gdLst>
                <a:gd name="T0" fmla="*/ 0 w 954"/>
                <a:gd name="T1" fmla="*/ 0 h 172"/>
                <a:gd name="T2" fmla="*/ 945 w 954"/>
                <a:gd name="T3" fmla="*/ 167 h 172"/>
                <a:gd name="T4" fmla="*/ 950 w 954"/>
                <a:gd name="T5" fmla="*/ 170 h 172"/>
                <a:gd name="T6" fmla="*/ 954 w 954"/>
                <a:gd name="T7" fmla="*/ 172 h 172"/>
                <a:gd name="T8" fmla="*/ 0 w 954"/>
                <a:gd name="T9" fmla="*/ 5 h 172"/>
                <a:gd name="T10" fmla="*/ 0 w 954"/>
                <a:gd name="T11" fmla="*/ 1 h 172"/>
                <a:gd name="T12" fmla="*/ 0 w 954"/>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4" h="172">
                  <a:moveTo>
                    <a:pt x="0" y="0"/>
                  </a:moveTo>
                  <a:lnTo>
                    <a:pt x="945" y="167"/>
                  </a:lnTo>
                  <a:lnTo>
                    <a:pt x="950" y="170"/>
                  </a:lnTo>
                  <a:lnTo>
                    <a:pt x="954" y="172"/>
                  </a:lnTo>
                  <a:lnTo>
                    <a:pt x="0" y="5"/>
                  </a:lnTo>
                  <a:lnTo>
                    <a:pt x="0" y="1"/>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8" name="Freeform 265">
              <a:extLst>
                <a:ext uri="{FF2B5EF4-FFF2-40B4-BE49-F238E27FC236}">
                  <a16:creationId xmlns:a16="http://schemas.microsoft.com/office/drawing/2014/main" id="{CB27745F-D516-4569-B784-A1E7E71D6D12}"/>
                </a:ext>
              </a:extLst>
            </p:cNvPr>
            <p:cNvSpPr>
              <a:spLocks/>
            </p:cNvSpPr>
            <p:nvPr/>
          </p:nvSpPr>
          <p:spPr bwMode="auto">
            <a:xfrm>
              <a:off x="2911" y="1697"/>
              <a:ext cx="957" cy="174"/>
            </a:xfrm>
            <a:custGeom>
              <a:avLst/>
              <a:gdLst>
                <a:gd name="T0" fmla="*/ 0 w 957"/>
                <a:gd name="T1" fmla="*/ 0 h 174"/>
                <a:gd name="T2" fmla="*/ 950 w 957"/>
                <a:gd name="T3" fmla="*/ 169 h 174"/>
                <a:gd name="T4" fmla="*/ 954 w 957"/>
                <a:gd name="T5" fmla="*/ 171 h 174"/>
                <a:gd name="T6" fmla="*/ 957 w 957"/>
                <a:gd name="T7" fmla="*/ 174 h 174"/>
                <a:gd name="T8" fmla="*/ 0 w 957"/>
                <a:gd name="T9" fmla="*/ 6 h 174"/>
                <a:gd name="T10" fmla="*/ 0 w 957"/>
                <a:gd name="T11" fmla="*/ 4 h 174"/>
                <a:gd name="T12" fmla="*/ 0 w 957"/>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4">
                  <a:moveTo>
                    <a:pt x="0" y="0"/>
                  </a:moveTo>
                  <a:lnTo>
                    <a:pt x="950" y="169"/>
                  </a:lnTo>
                  <a:lnTo>
                    <a:pt x="954" y="171"/>
                  </a:lnTo>
                  <a:lnTo>
                    <a:pt x="957" y="174"/>
                  </a:lnTo>
                  <a:lnTo>
                    <a:pt x="0" y="6"/>
                  </a:lnTo>
                  <a:lnTo>
                    <a:pt x="0" y="4"/>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39" name="Freeform 266">
              <a:extLst>
                <a:ext uri="{FF2B5EF4-FFF2-40B4-BE49-F238E27FC236}">
                  <a16:creationId xmlns:a16="http://schemas.microsoft.com/office/drawing/2014/main" id="{B4E57AE6-856A-409C-BE81-DB377AF0C561}"/>
                </a:ext>
              </a:extLst>
            </p:cNvPr>
            <p:cNvSpPr>
              <a:spLocks/>
            </p:cNvSpPr>
            <p:nvPr/>
          </p:nvSpPr>
          <p:spPr bwMode="auto">
            <a:xfrm>
              <a:off x="2911" y="1701"/>
              <a:ext cx="962" cy="174"/>
            </a:xfrm>
            <a:custGeom>
              <a:avLst/>
              <a:gdLst>
                <a:gd name="T0" fmla="*/ 0 w 962"/>
                <a:gd name="T1" fmla="*/ 0 h 174"/>
                <a:gd name="T2" fmla="*/ 954 w 962"/>
                <a:gd name="T3" fmla="*/ 167 h 174"/>
                <a:gd name="T4" fmla="*/ 957 w 962"/>
                <a:gd name="T5" fmla="*/ 170 h 174"/>
                <a:gd name="T6" fmla="*/ 962 w 962"/>
                <a:gd name="T7" fmla="*/ 174 h 174"/>
                <a:gd name="T8" fmla="*/ 0 w 962"/>
                <a:gd name="T9" fmla="*/ 3 h 174"/>
                <a:gd name="T10" fmla="*/ 0 w 962"/>
                <a:gd name="T11" fmla="*/ 2 h 174"/>
                <a:gd name="T12" fmla="*/ 0 w 962"/>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2" h="174">
                  <a:moveTo>
                    <a:pt x="0" y="0"/>
                  </a:moveTo>
                  <a:lnTo>
                    <a:pt x="954" y="167"/>
                  </a:lnTo>
                  <a:lnTo>
                    <a:pt x="957" y="170"/>
                  </a:lnTo>
                  <a:lnTo>
                    <a:pt x="962" y="174"/>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0" name="Freeform 267">
              <a:extLst>
                <a:ext uri="{FF2B5EF4-FFF2-40B4-BE49-F238E27FC236}">
                  <a16:creationId xmlns:a16="http://schemas.microsoft.com/office/drawing/2014/main" id="{CA144FDA-D8D5-48ED-839A-3DF18A555BAB}"/>
                </a:ext>
              </a:extLst>
            </p:cNvPr>
            <p:cNvSpPr>
              <a:spLocks/>
            </p:cNvSpPr>
            <p:nvPr/>
          </p:nvSpPr>
          <p:spPr bwMode="auto">
            <a:xfrm>
              <a:off x="2911" y="1703"/>
              <a:ext cx="966" cy="175"/>
            </a:xfrm>
            <a:custGeom>
              <a:avLst/>
              <a:gdLst>
                <a:gd name="T0" fmla="*/ 0 w 966"/>
                <a:gd name="T1" fmla="*/ 0 h 175"/>
                <a:gd name="T2" fmla="*/ 957 w 966"/>
                <a:gd name="T3" fmla="*/ 168 h 175"/>
                <a:gd name="T4" fmla="*/ 962 w 966"/>
                <a:gd name="T5" fmla="*/ 172 h 175"/>
                <a:gd name="T6" fmla="*/ 966 w 966"/>
                <a:gd name="T7" fmla="*/ 175 h 175"/>
                <a:gd name="T8" fmla="*/ 0 w 966"/>
                <a:gd name="T9" fmla="*/ 5 h 175"/>
                <a:gd name="T10" fmla="*/ 0 w 966"/>
                <a:gd name="T11" fmla="*/ 1 h 175"/>
                <a:gd name="T12" fmla="*/ 0 w 966"/>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6" h="175">
                  <a:moveTo>
                    <a:pt x="0" y="0"/>
                  </a:moveTo>
                  <a:lnTo>
                    <a:pt x="957" y="168"/>
                  </a:lnTo>
                  <a:lnTo>
                    <a:pt x="962" y="172"/>
                  </a:lnTo>
                  <a:lnTo>
                    <a:pt x="966" y="175"/>
                  </a:lnTo>
                  <a:lnTo>
                    <a:pt x="0" y="5"/>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1" name="Freeform 268">
              <a:extLst>
                <a:ext uri="{FF2B5EF4-FFF2-40B4-BE49-F238E27FC236}">
                  <a16:creationId xmlns:a16="http://schemas.microsoft.com/office/drawing/2014/main" id="{CEBE0451-36E0-4437-BFEF-B326EC0E1B6C}"/>
                </a:ext>
              </a:extLst>
            </p:cNvPr>
            <p:cNvSpPr>
              <a:spLocks/>
            </p:cNvSpPr>
            <p:nvPr/>
          </p:nvSpPr>
          <p:spPr bwMode="auto">
            <a:xfrm>
              <a:off x="2911" y="1704"/>
              <a:ext cx="969" cy="176"/>
            </a:xfrm>
            <a:custGeom>
              <a:avLst/>
              <a:gdLst>
                <a:gd name="T0" fmla="*/ 0 w 969"/>
                <a:gd name="T1" fmla="*/ 0 h 176"/>
                <a:gd name="T2" fmla="*/ 962 w 969"/>
                <a:gd name="T3" fmla="*/ 171 h 176"/>
                <a:gd name="T4" fmla="*/ 966 w 969"/>
                <a:gd name="T5" fmla="*/ 174 h 176"/>
                <a:gd name="T6" fmla="*/ 969 w 969"/>
                <a:gd name="T7" fmla="*/ 176 h 176"/>
                <a:gd name="T8" fmla="*/ 0 w 969"/>
                <a:gd name="T9" fmla="*/ 5 h 176"/>
                <a:gd name="T10" fmla="*/ 0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2" y="171"/>
                  </a:lnTo>
                  <a:lnTo>
                    <a:pt x="966" y="174"/>
                  </a:lnTo>
                  <a:lnTo>
                    <a:pt x="969" y="176"/>
                  </a:lnTo>
                  <a:lnTo>
                    <a:pt x="0" y="5"/>
                  </a:lnTo>
                  <a:lnTo>
                    <a:pt x="0"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2" name="Freeform 269">
              <a:extLst>
                <a:ext uri="{FF2B5EF4-FFF2-40B4-BE49-F238E27FC236}">
                  <a16:creationId xmlns:a16="http://schemas.microsoft.com/office/drawing/2014/main" id="{197C5620-69E0-4618-9683-378637750DF0}"/>
                </a:ext>
              </a:extLst>
            </p:cNvPr>
            <p:cNvSpPr>
              <a:spLocks/>
            </p:cNvSpPr>
            <p:nvPr/>
          </p:nvSpPr>
          <p:spPr bwMode="auto">
            <a:xfrm>
              <a:off x="2911" y="1708"/>
              <a:ext cx="972" cy="175"/>
            </a:xfrm>
            <a:custGeom>
              <a:avLst/>
              <a:gdLst>
                <a:gd name="T0" fmla="*/ 0 w 972"/>
                <a:gd name="T1" fmla="*/ 0 h 175"/>
                <a:gd name="T2" fmla="*/ 966 w 972"/>
                <a:gd name="T3" fmla="*/ 170 h 175"/>
                <a:gd name="T4" fmla="*/ 969 w 972"/>
                <a:gd name="T5" fmla="*/ 172 h 175"/>
                <a:gd name="T6" fmla="*/ 972 w 972"/>
                <a:gd name="T7" fmla="*/ 175 h 175"/>
                <a:gd name="T8" fmla="*/ 1 w 972"/>
                <a:gd name="T9" fmla="*/ 3 h 175"/>
                <a:gd name="T10" fmla="*/ 0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66" y="170"/>
                  </a:lnTo>
                  <a:lnTo>
                    <a:pt x="969" y="172"/>
                  </a:lnTo>
                  <a:lnTo>
                    <a:pt x="972" y="175"/>
                  </a:lnTo>
                  <a:lnTo>
                    <a:pt x="1" y="3"/>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3" name="Freeform 270">
              <a:extLst>
                <a:ext uri="{FF2B5EF4-FFF2-40B4-BE49-F238E27FC236}">
                  <a16:creationId xmlns:a16="http://schemas.microsoft.com/office/drawing/2014/main" id="{FA68C517-468D-4C85-BF31-73D9391C8700}"/>
                </a:ext>
              </a:extLst>
            </p:cNvPr>
            <p:cNvSpPr>
              <a:spLocks/>
            </p:cNvSpPr>
            <p:nvPr/>
          </p:nvSpPr>
          <p:spPr bwMode="auto">
            <a:xfrm>
              <a:off x="2911" y="1709"/>
              <a:ext cx="977" cy="178"/>
            </a:xfrm>
            <a:custGeom>
              <a:avLst/>
              <a:gdLst>
                <a:gd name="T0" fmla="*/ 0 w 977"/>
                <a:gd name="T1" fmla="*/ 0 h 178"/>
                <a:gd name="T2" fmla="*/ 969 w 977"/>
                <a:gd name="T3" fmla="*/ 171 h 178"/>
                <a:gd name="T4" fmla="*/ 972 w 977"/>
                <a:gd name="T5" fmla="*/ 174 h 178"/>
                <a:gd name="T6" fmla="*/ 977 w 977"/>
                <a:gd name="T7" fmla="*/ 178 h 178"/>
                <a:gd name="T8" fmla="*/ 1 w 977"/>
                <a:gd name="T9" fmla="*/ 5 h 178"/>
                <a:gd name="T10" fmla="*/ 1 w 977"/>
                <a:gd name="T11" fmla="*/ 4 h 178"/>
                <a:gd name="T12" fmla="*/ 0 w 977"/>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7" h="178">
                  <a:moveTo>
                    <a:pt x="0" y="0"/>
                  </a:moveTo>
                  <a:lnTo>
                    <a:pt x="969" y="171"/>
                  </a:lnTo>
                  <a:lnTo>
                    <a:pt x="972" y="174"/>
                  </a:lnTo>
                  <a:lnTo>
                    <a:pt x="977" y="178"/>
                  </a:lnTo>
                  <a:lnTo>
                    <a:pt x="1" y="5"/>
                  </a:lnTo>
                  <a:lnTo>
                    <a:pt x="1"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4" name="Freeform 271">
              <a:extLst>
                <a:ext uri="{FF2B5EF4-FFF2-40B4-BE49-F238E27FC236}">
                  <a16:creationId xmlns:a16="http://schemas.microsoft.com/office/drawing/2014/main" id="{B356FF74-2A0C-4E11-B2F2-4055046F84F1}"/>
                </a:ext>
              </a:extLst>
            </p:cNvPr>
            <p:cNvSpPr>
              <a:spLocks/>
            </p:cNvSpPr>
            <p:nvPr/>
          </p:nvSpPr>
          <p:spPr bwMode="auto">
            <a:xfrm>
              <a:off x="2912" y="1711"/>
              <a:ext cx="980" cy="177"/>
            </a:xfrm>
            <a:custGeom>
              <a:avLst/>
              <a:gdLst>
                <a:gd name="T0" fmla="*/ 0 w 980"/>
                <a:gd name="T1" fmla="*/ 0 h 177"/>
                <a:gd name="T2" fmla="*/ 971 w 980"/>
                <a:gd name="T3" fmla="*/ 172 h 177"/>
                <a:gd name="T4" fmla="*/ 976 w 980"/>
                <a:gd name="T5" fmla="*/ 176 h 177"/>
                <a:gd name="T6" fmla="*/ 980 w 980"/>
                <a:gd name="T7" fmla="*/ 177 h 177"/>
                <a:gd name="T8" fmla="*/ 2 w 980"/>
                <a:gd name="T9" fmla="*/ 5 h 177"/>
                <a:gd name="T10" fmla="*/ 0 w 980"/>
                <a:gd name="T11" fmla="*/ 3 h 177"/>
                <a:gd name="T12" fmla="*/ 0 w 980"/>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0" h="177">
                  <a:moveTo>
                    <a:pt x="0" y="0"/>
                  </a:moveTo>
                  <a:lnTo>
                    <a:pt x="971" y="172"/>
                  </a:lnTo>
                  <a:lnTo>
                    <a:pt x="976" y="176"/>
                  </a:lnTo>
                  <a:lnTo>
                    <a:pt x="980" y="177"/>
                  </a:lnTo>
                  <a:lnTo>
                    <a:pt x="2" y="5"/>
                  </a:lnTo>
                  <a:lnTo>
                    <a:pt x="0" y="3"/>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5" name="Freeform 272">
              <a:extLst>
                <a:ext uri="{FF2B5EF4-FFF2-40B4-BE49-F238E27FC236}">
                  <a16:creationId xmlns:a16="http://schemas.microsoft.com/office/drawing/2014/main" id="{894299BA-F0DB-4AD1-871E-8D59FB6FFC96}"/>
                </a:ext>
              </a:extLst>
            </p:cNvPr>
            <p:cNvSpPr>
              <a:spLocks/>
            </p:cNvSpPr>
            <p:nvPr/>
          </p:nvSpPr>
          <p:spPr bwMode="auto">
            <a:xfrm>
              <a:off x="2912" y="1714"/>
              <a:ext cx="983" cy="178"/>
            </a:xfrm>
            <a:custGeom>
              <a:avLst/>
              <a:gdLst>
                <a:gd name="T0" fmla="*/ 0 w 983"/>
                <a:gd name="T1" fmla="*/ 0 h 178"/>
                <a:gd name="T2" fmla="*/ 976 w 983"/>
                <a:gd name="T3" fmla="*/ 173 h 178"/>
                <a:gd name="T4" fmla="*/ 980 w 983"/>
                <a:gd name="T5" fmla="*/ 174 h 178"/>
                <a:gd name="T6" fmla="*/ 983 w 983"/>
                <a:gd name="T7" fmla="*/ 178 h 178"/>
                <a:gd name="T8" fmla="*/ 4 w 983"/>
                <a:gd name="T9" fmla="*/ 5 h 178"/>
                <a:gd name="T10" fmla="*/ 4 w 983"/>
                <a:gd name="T11" fmla="*/ 5 h 178"/>
                <a:gd name="T12" fmla="*/ 4 w 983"/>
                <a:gd name="T13" fmla="*/ 5 h 178"/>
                <a:gd name="T14" fmla="*/ 2 w 983"/>
                <a:gd name="T15" fmla="*/ 2 h 178"/>
                <a:gd name="T16" fmla="*/ 0 w 983"/>
                <a:gd name="T17" fmla="*/ 0 h 1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3" h="178">
                  <a:moveTo>
                    <a:pt x="0" y="0"/>
                  </a:moveTo>
                  <a:lnTo>
                    <a:pt x="976" y="173"/>
                  </a:lnTo>
                  <a:lnTo>
                    <a:pt x="980" y="174"/>
                  </a:lnTo>
                  <a:lnTo>
                    <a:pt x="983" y="178"/>
                  </a:lnTo>
                  <a:lnTo>
                    <a:pt x="4" y="5"/>
                  </a:lnTo>
                  <a:lnTo>
                    <a:pt x="2" y="2"/>
                  </a:lnTo>
                  <a:lnTo>
                    <a:pt x="0" y="0"/>
                  </a:lnTo>
                  <a:close/>
                </a:path>
              </a:pathLst>
            </a:custGeom>
            <a:solidFill>
              <a:srgbClr val="D0E2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6" name="Freeform 273">
              <a:extLst>
                <a:ext uri="{FF2B5EF4-FFF2-40B4-BE49-F238E27FC236}">
                  <a16:creationId xmlns:a16="http://schemas.microsoft.com/office/drawing/2014/main" id="{C6C9AC5F-9D71-4D4E-9F24-CFF2FC7CA289}"/>
                </a:ext>
              </a:extLst>
            </p:cNvPr>
            <p:cNvSpPr>
              <a:spLocks/>
            </p:cNvSpPr>
            <p:nvPr/>
          </p:nvSpPr>
          <p:spPr bwMode="auto">
            <a:xfrm>
              <a:off x="2914" y="1716"/>
              <a:ext cx="985" cy="179"/>
            </a:xfrm>
            <a:custGeom>
              <a:avLst/>
              <a:gdLst>
                <a:gd name="T0" fmla="*/ 0 w 985"/>
                <a:gd name="T1" fmla="*/ 0 h 179"/>
                <a:gd name="T2" fmla="*/ 978 w 985"/>
                <a:gd name="T3" fmla="*/ 172 h 179"/>
                <a:gd name="T4" fmla="*/ 981 w 985"/>
                <a:gd name="T5" fmla="*/ 176 h 179"/>
                <a:gd name="T6" fmla="*/ 985 w 985"/>
                <a:gd name="T7" fmla="*/ 179 h 179"/>
                <a:gd name="T8" fmla="*/ 4 w 985"/>
                <a:gd name="T9" fmla="*/ 5 h 179"/>
                <a:gd name="T10" fmla="*/ 4 w 985"/>
                <a:gd name="T11" fmla="*/ 3 h 179"/>
                <a:gd name="T12" fmla="*/ 2 w 985"/>
                <a:gd name="T13" fmla="*/ 3 h 179"/>
                <a:gd name="T14" fmla="*/ 2 w 985"/>
                <a:gd name="T15" fmla="*/ 2 h 179"/>
                <a:gd name="T16" fmla="*/ 0 w 985"/>
                <a:gd name="T17" fmla="*/ 0 h 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5" h="179">
                  <a:moveTo>
                    <a:pt x="0" y="0"/>
                  </a:moveTo>
                  <a:lnTo>
                    <a:pt x="978" y="172"/>
                  </a:lnTo>
                  <a:lnTo>
                    <a:pt x="981" y="176"/>
                  </a:lnTo>
                  <a:lnTo>
                    <a:pt x="985" y="179"/>
                  </a:lnTo>
                  <a:lnTo>
                    <a:pt x="4" y="5"/>
                  </a:lnTo>
                  <a:lnTo>
                    <a:pt x="4" y="3"/>
                  </a:lnTo>
                  <a:lnTo>
                    <a:pt x="2" y="3"/>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7" name="Freeform 274">
              <a:extLst>
                <a:ext uri="{FF2B5EF4-FFF2-40B4-BE49-F238E27FC236}">
                  <a16:creationId xmlns:a16="http://schemas.microsoft.com/office/drawing/2014/main" id="{0A328D6B-0C83-41A2-86E9-F9F303B618E4}"/>
                </a:ext>
              </a:extLst>
            </p:cNvPr>
            <p:cNvSpPr>
              <a:spLocks/>
            </p:cNvSpPr>
            <p:nvPr/>
          </p:nvSpPr>
          <p:spPr bwMode="auto">
            <a:xfrm>
              <a:off x="2916" y="1719"/>
              <a:ext cx="986" cy="178"/>
            </a:xfrm>
            <a:custGeom>
              <a:avLst/>
              <a:gdLst>
                <a:gd name="T0" fmla="*/ 0 w 986"/>
                <a:gd name="T1" fmla="*/ 0 h 178"/>
                <a:gd name="T2" fmla="*/ 979 w 986"/>
                <a:gd name="T3" fmla="*/ 173 h 178"/>
                <a:gd name="T4" fmla="*/ 983 w 986"/>
                <a:gd name="T5" fmla="*/ 176 h 178"/>
                <a:gd name="T6" fmla="*/ 986 w 986"/>
                <a:gd name="T7" fmla="*/ 178 h 178"/>
                <a:gd name="T8" fmla="*/ 3 w 986"/>
                <a:gd name="T9" fmla="*/ 5 h 178"/>
                <a:gd name="T10" fmla="*/ 2 w 986"/>
                <a:gd name="T11" fmla="*/ 2 h 178"/>
                <a:gd name="T12" fmla="*/ 0 w 98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8">
                  <a:moveTo>
                    <a:pt x="0" y="0"/>
                  </a:moveTo>
                  <a:lnTo>
                    <a:pt x="979" y="173"/>
                  </a:lnTo>
                  <a:lnTo>
                    <a:pt x="983" y="176"/>
                  </a:lnTo>
                  <a:lnTo>
                    <a:pt x="986" y="178"/>
                  </a:lnTo>
                  <a:lnTo>
                    <a:pt x="3" y="5"/>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8" name="Freeform 275">
              <a:extLst>
                <a:ext uri="{FF2B5EF4-FFF2-40B4-BE49-F238E27FC236}">
                  <a16:creationId xmlns:a16="http://schemas.microsoft.com/office/drawing/2014/main" id="{9AC79F82-AD74-4778-BAF8-FEF643673498}"/>
                </a:ext>
              </a:extLst>
            </p:cNvPr>
            <p:cNvSpPr>
              <a:spLocks/>
            </p:cNvSpPr>
            <p:nvPr/>
          </p:nvSpPr>
          <p:spPr bwMode="auto">
            <a:xfrm>
              <a:off x="2918" y="1721"/>
              <a:ext cx="987" cy="179"/>
            </a:xfrm>
            <a:custGeom>
              <a:avLst/>
              <a:gdLst>
                <a:gd name="T0" fmla="*/ 0 w 987"/>
                <a:gd name="T1" fmla="*/ 0 h 179"/>
                <a:gd name="T2" fmla="*/ 981 w 987"/>
                <a:gd name="T3" fmla="*/ 174 h 179"/>
                <a:gd name="T4" fmla="*/ 984 w 987"/>
                <a:gd name="T5" fmla="*/ 176 h 179"/>
                <a:gd name="T6" fmla="*/ 987 w 987"/>
                <a:gd name="T7" fmla="*/ 179 h 179"/>
                <a:gd name="T8" fmla="*/ 3 w 987"/>
                <a:gd name="T9" fmla="*/ 5 h 179"/>
                <a:gd name="T10" fmla="*/ 1 w 987"/>
                <a:gd name="T11" fmla="*/ 3 h 179"/>
                <a:gd name="T12" fmla="*/ 0 w 987"/>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7" h="179">
                  <a:moveTo>
                    <a:pt x="0" y="0"/>
                  </a:moveTo>
                  <a:lnTo>
                    <a:pt x="981" y="174"/>
                  </a:lnTo>
                  <a:lnTo>
                    <a:pt x="984" y="176"/>
                  </a:lnTo>
                  <a:lnTo>
                    <a:pt x="987" y="179"/>
                  </a:lnTo>
                  <a:lnTo>
                    <a:pt x="3" y="5"/>
                  </a:lnTo>
                  <a:lnTo>
                    <a:pt x="1" y="3"/>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49" name="Freeform 276">
              <a:extLst>
                <a:ext uri="{FF2B5EF4-FFF2-40B4-BE49-F238E27FC236}">
                  <a16:creationId xmlns:a16="http://schemas.microsoft.com/office/drawing/2014/main" id="{9FF02702-4109-4E16-B593-D9226C5D8A88}"/>
                </a:ext>
              </a:extLst>
            </p:cNvPr>
            <p:cNvSpPr>
              <a:spLocks/>
            </p:cNvSpPr>
            <p:nvPr/>
          </p:nvSpPr>
          <p:spPr bwMode="auto">
            <a:xfrm>
              <a:off x="2919" y="1724"/>
              <a:ext cx="990" cy="180"/>
            </a:xfrm>
            <a:custGeom>
              <a:avLst/>
              <a:gdLst>
                <a:gd name="T0" fmla="*/ 0 w 990"/>
                <a:gd name="T1" fmla="*/ 0 h 180"/>
                <a:gd name="T2" fmla="*/ 983 w 990"/>
                <a:gd name="T3" fmla="*/ 173 h 180"/>
                <a:gd name="T4" fmla="*/ 986 w 990"/>
                <a:gd name="T5" fmla="*/ 176 h 180"/>
                <a:gd name="T6" fmla="*/ 990 w 990"/>
                <a:gd name="T7" fmla="*/ 180 h 180"/>
                <a:gd name="T8" fmla="*/ 5 w 990"/>
                <a:gd name="T9" fmla="*/ 6 h 180"/>
                <a:gd name="T10" fmla="*/ 4 w 990"/>
                <a:gd name="T11" fmla="*/ 2 h 180"/>
                <a:gd name="T12" fmla="*/ 0 w 990"/>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0" h="180">
                  <a:moveTo>
                    <a:pt x="0" y="0"/>
                  </a:moveTo>
                  <a:lnTo>
                    <a:pt x="983" y="173"/>
                  </a:lnTo>
                  <a:lnTo>
                    <a:pt x="986" y="176"/>
                  </a:lnTo>
                  <a:lnTo>
                    <a:pt x="990" y="180"/>
                  </a:lnTo>
                  <a:lnTo>
                    <a:pt x="5" y="6"/>
                  </a:lnTo>
                  <a:lnTo>
                    <a:pt x="4"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0" name="Freeform 277">
              <a:extLst>
                <a:ext uri="{FF2B5EF4-FFF2-40B4-BE49-F238E27FC236}">
                  <a16:creationId xmlns:a16="http://schemas.microsoft.com/office/drawing/2014/main" id="{5F38DD1E-0715-466B-9F5D-BF9B23B14724}"/>
                </a:ext>
              </a:extLst>
            </p:cNvPr>
            <p:cNvSpPr>
              <a:spLocks/>
            </p:cNvSpPr>
            <p:nvPr/>
          </p:nvSpPr>
          <p:spPr bwMode="auto">
            <a:xfrm>
              <a:off x="2921" y="1726"/>
              <a:ext cx="991" cy="179"/>
            </a:xfrm>
            <a:custGeom>
              <a:avLst/>
              <a:gdLst>
                <a:gd name="T0" fmla="*/ 0 w 991"/>
                <a:gd name="T1" fmla="*/ 0 h 179"/>
                <a:gd name="T2" fmla="*/ 984 w 991"/>
                <a:gd name="T3" fmla="*/ 174 h 179"/>
                <a:gd name="T4" fmla="*/ 988 w 991"/>
                <a:gd name="T5" fmla="*/ 178 h 179"/>
                <a:gd name="T6" fmla="*/ 991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4" y="174"/>
                  </a:lnTo>
                  <a:lnTo>
                    <a:pt x="988" y="178"/>
                  </a:lnTo>
                  <a:lnTo>
                    <a:pt x="991" y="179"/>
                  </a:lnTo>
                  <a:lnTo>
                    <a:pt x="5" y="5"/>
                  </a:lnTo>
                  <a:lnTo>
                    <a:pt x="3" y="4"/>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1" name="Freeform 278">
              <a:extLst>
                <a:ext uri="{FF2B5EF4-FFF2-40B4-BE49-F238E27FC236}">
                  <a16:creationId xmlns:a16="http://schemas.microsoft.com/office/drawing/2014/main" id="{15F27780-821D-473E-97AD-B1B524856C72}"/>
                </a:ext>
              </a:extLst>
            </p:cNvPr>
            <p:cNvSpPr>
              <a:spLocks/>
            </p:cNvSpPr>
            <p:nvPr/>
          </p:nvSpPr>
          <p:spPr bwMode="auto">
            <a:xfrm>
              <a:off x="2924" y="1730"/>
              <a:ext cx="991" cy="179"/>
            </a:xfrm>
            <a:custGeom>
              <a:avLst/>
              <a:gdLst>
                <a:gd name="T0" fmla="*/ 0 w 991"/>
                <a:gd name="T1" fmla="*/ 0 h 179"/>
                <a:gd name="T2" fmla="*/ 985 w 991"/>
                <a:gd name="T3" fmla="*/ 174 h 179"/>
                <a:gd name="T4" fmla="*/ 988 w 991"/>
                <a:gd name="T5" fmla="*/ 175 h 179"/>
                <a:gd name="T6" fmla="*/ 991 w 991"/>
                <a:gd name="T7" fmla="*/ 179 h 179"/>
                <a:gd name="T8" fmla="*/ 4 w 991"/>
                <a:gd name="T9" fmla="*/ 5 h 179"/>
                <a:gd name="T10" fmla="*/ 2 w 991"/>
                <a:gd name="T11" fmla="*/ 1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5" y="174"/>
                  </a:lnTo>
                  <a:lnTo>
                    <a:pt x="988" y="175"/>
                  </a:lnTo>
                  <a:lnTo>
                    <a:pt x="991" y="179"/>
                  </a:lnTo>
                  <a:lnTo>
                    <a:pt x="4" y="5"/>
                  </a:lnTo>
                  <a:lnTo>
                    <a:pt x="2" y="1"/>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2" name="Freeform 279">
              <a:extLst>
                <a:ext uri="{FF2B5EF4-FFF2-40B4-BE49-F238E27FC236}">
                  <a16:creationId xmlns:a16="http://schemas.microsoft.com/office/drawing/2014/main" id="{77118FC8-B9D2-4809-AC55-CC06174FA495}"/>
                </a:ext>
              </a:extLst>
            </p:cNvPr>
            <p:cNvSpPr>
              <a:spLocks/>
            </p:cNvSpPr>
            <p:nvPr/>
          </p:nvSpPr>
          <p:spPr bwMode="auto">
            <a:xfrm>
              <a:off x="2926" y="1731"/>
              <a:ext cx="993" cy="181"/>
            </a:xfrm>
            <a:custGeom>
              <a:avLst/>
              <a:gdLst>
                <a:gd name="T0" fmla="*/ 0 w 993"/>
                <a:gd name="T1" fmla="*/ 0 h 181"/>
                <a:gd name="T2" fmla="*/ 986 w 993"/>
                <a:gd name="T3" fmla="*/ 174 h 181"/>
                <a:gd name="T4" fmla="*/ 989 w 993"/>
                <a:gd name="T5" fmla="*/ 178 h 181"/>
                <a:gd name="T6" fmla="*/ 993 w 993"/>
                <a:gd name="T7" fmla="*/ 181 h 181"/>
                <a:gd name="T8" fmla="*/ 3 w 993"/>
                <a:gd name="T9" fmla="*/ 5 h 181"/>
                <a:gd name="T10" fmla="*/ 2 w 993"/>
                <a:gd name="T11" fmla="*/ 4 h 181"/>
                <a:gd name="T12" fmla="*/ 0 w 993"/>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3" h="181">
                  <a:moveTo>
                    <a:pt x="0" y="0"/>
                  </a:moveTo>
                  <a:lnTo>
                    <a:pt x="986" y="174"/>
                  </a:lnTo>
                  <a:lnTo>
                    <a:pt x="989" y="178"/>
                  </a:lnTo>
                  <a:lnTo>
                    <a:pt x="993" y="181"/>
                  </a:lnTo>
                  <a:lnTo>
                    <a:pt x="3"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3" name="Freeform 280">
              <a:extLst>
                <a:ext uri="{FF2B5EF4-FFF2-40B4-BE49-F238E27FC236}">
                  <a16:creationId xmlns:a16="http://schemas.microsoft.com/office/drawing/2014/main" id="{C15E3962-D971-4378-8D78-161D5D428264}"/>
                </a:ext>
              </a:extLst>
            </p:cNvPr>
            <p:cNvSpPr>
              <a:spLocks/>
            </p:cNvSpPr>
            <p:nvPr/>
          </p:nvSpPr>
          <p:spPr bwMode="auto">
            <a:xfrm>
              <a:off x="2928" y="1735"/>
              <a:ext cx="994" cy="179"/>
            </a:xfrm>
            <a:custGeom>
              <a:avLst/>
              <a:gdLst>
                <a:gd name="T0" fmla="*/ 0 w 994"/>
                <a:gd name="T1" fmla="*/ 0 h 179"/>
                <a:gd name="T2" fmla="*/ 987 w 994"/>
                <a:gd name="T3" fmla="*/ 174 h 179"/>
                <a:gd name="T4" fmla="*/ 991 w 994"/>
                <a:gd name="T5" fmla="*/ 177 h 179"/>
                <a:gd name="T6" fmla="*/ 994 w 994"/>
                <a:gd name="T7" fmla="*/ 179 h 179"/>
                <a:gd name="T8" fmla="*/ 3 w 994"/>
                <a:gd name="T9" fmla="*/ 5 h 179"/>
                <a:gd name="T10" fmla="*/ 1 w 994"/>
                <a:gd name="T11" fmla="*/ 1 h 179"/>
                <a:gd name="T12" fmla="*/ 0 w 994"/>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4" h="179">
                  <a:moveTo>
                    <a:pt x="0" y="0"/>
                  </a:moveTo>
                  <a:lnTo>
                    <a:pt x="987" y="174"/>
                  </a:lnTo>
                  <a:lnTo>
                    <a:pt x="991" y="177"/>
                  </a:lnTo>
                  <a:lnTo>
                    <a:pt x="994" y="179"/>
                  </a:lnTo>
                  <a:lnTo>
                    <a:pt x="3" y="5"/>
                  </a:lnTo>
                  <a:lnTo>
                    <a:pt x="1"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4" name="Freeform 281">
              <a:extLst>
                <a:ext uri="{FF2B5EF4-FFF2-40B4-BE49-F238E27FC236}">
                  <a16:creationId xmlns:a16="http://schemas.microsoft.com/office/drawing/2014/main" id="{AEFD0848-CD26-4AB7-A88F-34BF8AEF4D68}"/>
                </a:ext>
              </a:extLst>
            </p:cNvPr>
            <p:cNvSpPr>
              <a:spLocks/>
            </p:cNvSpPr>
            <p:nvPr/>
          </p:nvSpPr>
          <p:spPr bwMode="auto">
            <a:xfrm>
              <a:off x="2929" y="1736"/>
              <a:ext cx="997" cy="181"/>
            </a:xfrm>
            <a:custGeom>
              <a:avLst/>
              <a:gdLst>
                <a:gd name="T0" fmla="*/ 0 w 997"/>
                <a:gd name="T1" fmla="*/ 0 h 181"/>
                <a:gd name="T2" fmla="*/ 990 w 997"/>
                <a:gd name="T3" fmla="*/ 176 h 181"/>
                <a:gd name="T4" fmla="*/ 993 w 997"/>
                <a:gd name="T5" fmla="*/ 178 h 181"/>
                <a:gd name="T6" fmla="*/ 997 w 997"/>
                <a:gd name="T7" fmla="*/ 181 h 181"/>
                <a:gd name="T8" fmla="*/ 4 w 997"/>
                <a:gd name="T9" fmla="*/ 5 h 181"/>
                <a:gd name="T10" fmla="*/ 2 w 997"/>
                <a:gd name="T11" fmla="*/ 4 h 181"/>
                <a:gd name="T12" fmla="*/ 0 w 997"/>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7" h="181">
                  <a:moveTo>
                    <a:pt x="0" y="0"/>
                  </a:moveTo>
                  <a:lnTo>
                    <a:pt x="990" y="176"/>
                  </a:lnTo>
                  <a:lnTo>
                    <a:pt x="993" y="178"/>
                  </a:lnTo>
                  <a:lnTo>
                    <a:pt x="997" y="181"/>
                  </a:lnTo>
                  <a:lnTo>
                    <a:pt x="4"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5" name="Freeform 282">
              <a:extLst>
                <a:ext uri="{FF2B5EF4-FFF2-40B4-BE49-F238E27FC236}">
                  <a16:creationId xmlns:a16="http://schemas.microsoft.com/office/drawing/2014/main" id="{49D1AAE1-CE18-4D30-AE01-DB2022A8AC9C}"/>
                </a:ext>
              </a:extLst>
            </p:cNvPr>
            <p:cNvSpPr>
              <a:spLocks/>
            </p:cNvSpPr>
            <p:nvPr/>
          </p:nvSpPr>
          <p:spPr bwMode="auto">
            <a:xfrm>
              <a:off x="2931" y="1740"/>
              <a:ext cx="998" cy="181"/>
            </a:xfrm>
            <a:custGeom>
              <a:avLst/>
              <a:gdLst>
                <a:gd name="T0" fmla="*/ 0 w 998"/>
                <a:gd name="T1" fmla="*/ 0 h 181"/>
                <a:gd name="T2" fmla="*/ 991 w 998"/>
                <a:gd name="T3" fmla="*/ 174 h 181"/>
                <a:gd name="T4" fmla="*/ 995 w 998"/>
                <a:gd name="T5" fmla="*/ 177 h 181"/>
                <a:gd name="T6" fmla="*/ 998 w 998"/>
                <a:gd name="T7" fmla="*/ 181 h 181"/>
                <a:gd name="T8" fmla="*/ 3 w 998"/>
                <a:gd name="T9" fmla="*/ 5 h 181"/>
                <a:gd name="T10" fmla="*/ 2 w 998"/>
                <a:gd name="T11" fmla="*/ 1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1" y="174"/>
                  </a:lnTo>
                  <a:lnTo>
                    <a:pt x="995" y="177"/>
                  </a:lnTo>
                  <a:lnTo>
                    <a:pt x="998" y="181"/>
                  </a:lnTo>
                  <a:lnTo>
                    <a:pt x="3" y="5"/>
                  </a:lnTo>
                  <a:lnTo>
                    <a:pt x="2"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6" name="Freeform 283">
              <a:extLst>
                <a:ext uri="{FF2B5EF4-FFF2-40B4-BE49-F238E27FC236}">
                  <a16:creationId xmlns:a16="http://schemas.microsoft.com/office/drawing/2014/main" id="{7F4F8A43-FCF5-4AA1-8B29-56166699B136}"/>
                </a:ext>
              </a:extLst>
            </p:cNvPr>
            <p:cNvSpPr>
              <a:spLocks/>
            </p:cNvSpPr>
            <p:nvPr/>
          </p:nvSpPr>
          <p:spPr bwMode="auto">
            <a:xfrm>
              <a:off x="2933" y="1741"/>
              <a:ext cx="999" cy="181"/>
            </a:xfrm>
            <a:custGeom>
              <a:avLst/>
              <a:gdLst>
                <a:gd name="T0" fmla="*/ 0 w 999"/>
                <a:gd name="T1" fmla="*/ 0 h 181"/>
                <a:gd name="T2" fmla="*/ 993 w 999"/>
                <a:gd name="T3" fmla="*/ 176 h 181"/>
                <a:gd name="T4" fmla="*/ 996 w 999"/>
                <a:gd name="T5" fmla="*/ 180 h 181"/>
                <a:gd name="T6" fmla="*/ 999 w 999"/>
                <a:gd name="T7" fmla="*/ 181 h 181"/>
                <a:gd name="T8" fmla="*/ 5 w 999"/>
                <a:gd name="T9" fmla="*/ 5 h 181"/>
                <a:gd name="T10" fmla="*/ 1 w 999"/>
                <a:gd name="T11" fmla="*/ 4 h 181"/>
                <a:gd name="T12" fmla="*/ 0 w 999"/>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9" h="181">
                  <a:moveTo>
                    <a:pt x="0" y="0"/>
                  </a:moveTo>
                  <a:lnTo>
                    <a:pt x="993" y="176"/>
                  </a:lnTo>
                  <a:lnTo>
                    <a:pt x="996" y="180"/>
                  </a:lnTo>
                  <a:lnTo>
                    <a:pt x="999" y="181"/>
                  </a:lnTo>
                  <a:lnTo>
                    <a:pt x="5" y="5"/>
                  </a:lnTo>
                  <a:lnTo>
                    <a:pt x="1"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7" name="Freeform 284">
              <a:extLst>
                <a:ext uri="{FF2B5EF4-FFF2-40B4-BE49-F238E27FC236}">
                  <a16:creationId xmlns:a16="http://schemas.microsoft.com/office/drawing/2014/main" id="{DF9CCBD6-AF12-4FA6-A3DC-883870F9E81F}"/>
                </a:ext>
              </a:extLst>
            </p:cNvPr>
            <p:cNvSpPr>
              <a:spLocks/>
            </p:cNvSpPr>
            <p:nvPr/>
          </p:nvSpPr>
          <p:spPr bwMode="auto">
            <a:xfrm>
              <a:off x="2934" y="1745"/>
              <a:ext cx="1002" cy="181"/>
            </a:xfrm>
            <a:custGeom>
              <a:avLst/>
              <a:gdLst>
                <a:gd name="T0" fmla="*/ 0 w 1002"/>
                <a:gd name="T1" fmla="*/ 0 h 181"/>
                <a:gd name="T2" fmla="*/ 995 w 1002"/>
                <a:gd name="T3" fmla="*/ 176 h 181"/>
                <a:gd name="T4" fmla="*/ 998 w 1002"/>
                <a:gd name="T5" fmla="*/ 177 h 181"/>
                <a:gd name="T6" fmla="*/ 1002 w 1002"/>
                <a:gd name="T7" fmla="*/ 181 h 181"/>
                <a:gd name="T8" fmla="*/ 6 w 1002"/>
                <a:gd name="T9" fmla="*/ 5 h 181"/>
                <a:gd name="T10" fmla="*/ 4 w 1002"/>
                <a:gd name="T11" fmla="*/ 1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5" y="176"/>
                  </a:lnTo>
                  <a:lnTo>
                    <a:pt x="998" y="177"/>
                  </a:lnTo>
                  <a:lnTo>
                    <a:pt x="1002" y="181"/>
                  </a:lnTo>
                  <a:lnTo>
                    <a:pt x="6" y="5"/>
                  </a:lnTo>
                  <a:lnTo>
                    <a:pt x="4"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8" name="Freeform 285">
              <a:extLst>
                <a:ext uri="{FF2B5EF4-FFF2-40B4-BE49-F238E27FC236}">
                  <a16:creationId xmlns:a16="http://schemas.microsoft.com/office/drawing/2014/main" id="{B12CFAD1-9147-401B-A9DC-73BA7AFC4A0D}"/>
                </a:ext>
              </a:extLst>
            </p:cNvPr>
            <p:cNvSpPr>
              <a:spLocks/>
            </p:cNvSpPr>
            <p:nvPr/>
          </p:nvSpPr>
          <p:spPr bwMode="auto">
            <a:xfrm>
              <a:off x="2938" y="1746"/>
              <a:ext cx="1001" cy="183"/>
            </a:xfrm>
            <a:custGeom>
              <a:avLst/>
              <a:gdLst>
                <a:gd name="T0" fmla="*/ 0 w 1001"/>
                <a:gd name="T1" fmla="*/ 0 h 183"/>
                <a:gd name="T2" fmla="*/ 994 w 1001"/>
                <a:gd name="T3" fmla="*/ 176 h 183"/>
                <a:gd name="T4" fmla="*/ 998 w 1001"/>
                <a:gd name="T5" fmla="*/ 180 h 183"/>
                <a:gd name="T6" fmla="*/ 1001 w 1001"/>
                <a:gd name="T7" fmla="*/ 183 h 183"/>
                <a:gd name="T8" fmla="*/ 3 w 1001"/>
                <a:gd name="T9" fmla="*/ 6 h 183"/>
                <a:gd name="T10" fmla="*/ 2 w 1001"/>
                <a:gd name="T11" fmla="*/ 4 h 183"/>
                <a:gd name="T12" fmla="*/ 0 w 1001"/>
                <a:gd name="T13" fmla="*/ 0 h 18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3">
                  <a:moveTo>
                    <a:pt x="0" y="0"/>
                  </a:moveTo>
                  <a:lnTo>
                    <a:pt x="994" y="176"/>
                  </a:lnTo>
                  <a:lnTo>
                    <a:pt x="998" y="180"/>
                  </a:lnTo>
                  <a:lnTo>
                    <a:pt x="1001" y="183"/>
                  </a:lnTo>
                  <a:lnTo>
                    <a:pt x="3" y="6"/>
                  </a:lnTo>
                  <a:lnTo>
                    <a:pt x="2" y="4"/>
                  </a:lnTo>
                  <a:lnTo>
                    <a:pt x="0" y="0"/>
                  </a:lnTo>
                  <a:close/>
                </a:path>
              </a:pathLst>
            </a:custGeom>
            <a:solidFill>
              <a:srgbClr val="D5E5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59" name="Freeform 286">
              <a:extLst>
                <a:ext uri="{FF2B5EF4-FFF2-40B4-BE49-F238E27FC236}">
                  <a16:creationId xmlns:a16="http://schemas.microsoft.com/office/drawing/2014/main" id="{5BB9F99A-742B-4EA5-8781-D743432180D8}"/>
                </a:ext>
              </a:extLst>
            </p:cNvPr>
            <p:cNvSpPr>
              <a:spLocks/>
            </p:cNvSpPr>
            <p:nvPr/>
          </p:nvSpPr>
          <p:spPr bwMode="auto">
            <a:xfrm>
              <a:off x="2940" y="1750"/>
              <a:ext cx="1002" cy="181"/>
            </a:xfrm>
            <a:custGeom>
              <a:avLst/>
              <a:gdLst>
                <a:gd name="T0" fmla="*/ 0 w 1002"/>
                <a:gd name="T1" fmla="*/ 0 h 181"/>
                <a:gd name="T2" fmla="*/ 996 w 1002"/>
                <a:gd name="T3" fmla="*/ 176 h 181"/>
                <a:gd name="T4" fmla="*/ 999 w 1002"/>
                <a:gd name="T5" fmla="*/ 179 h 181"/>
                <a:gd name="T6" fmla="*/ 1002 w 1002"/>
                <a:gd name="T7" fmla="*/ 181 h 181"/>
                <a:gd name="T8" fmla="*/ 3 w 1002"/>
                <a:gd name="T9" fmla="*/ 5 h 181"/>
                <a:gd name="T10" fmla="*/ 1 w 1002"/>
                <a:gd name="T11" fmla="*/ 2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6" y="176"/>
                  </a:lnTo>
                  <a:lnTo>
                    <a:pt x="999" y="179"/>
                  </a:lnTo>
                  <a:lnTo>
                    <a:pt x="1002" y="181"/>
                  </a:lnTo>
                  <a:lnTo>
                    <a:pt x="3" y="5"/>
                  </a:lnTo>
                  <a:lnTo>
                    <a:pt x="1"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0" name="Freeform 287">
              <a:extLst>
                <a:ext uri="{FF2B5EF4-FFF2-40B4-BE49-F238E27FC236}">
                  <a16:creationId xmlns:a16="http://schemas.microsoft.com/office/drawing/2014/main" id="{B3EE6EDD-A239-4C4A-BF37-2A8A8B976212}"/>
                </a:ext>
              </a:extLst>
            </p:cNvPr>
            <p:cNvSpPr>
              <a:spLocks/>
            </p:cNvSpPr>
            <p:nvPr/>
          </p:nvSpPr>
          <p:spPr bwMode="auto">
            <a:xfrm>
              <a:off x="2941" y="1752"/>
              <a:ext cx="1005" cy="182"/>
            </a:xfrm>
            <a:custGeom>
              <a:avLst/>
              <a:gdLst>
                <a:gd name="T0" fmla="*/ 0 w 1005"/>
                <a:gd name="T1" fmla="*/ 0 h 182"/>
                <a:gd name="T2" fmla="*/ 998 w 1005"/>
                <a:gd name="T3" fmla="*/ 177 h 182"/>
                <a:gd name="T4" fmla="*/ 1000 w 1005"/>
                <a:gd name="T5" fmla="*/ 179 h 182"/>
                <a:gd name="T6" fmla="*/ 1003 w 1005"/>
                <a:gd name="T7" fmla="*/ 180 h 182"/>
                <a:gd name="T8" fmla="*/ 1003 w 1005"/>
                <a:gd name="T9" fmla="*/ 182 h 182"/>
                <a:gd name="T10" fmla="*/ 1005 w 1005"/>
                <a:gd name="T11" fmla="*/ 182 h 182"/>
                <a:gd name="T12" fmla="*/ 4 w 1005"/>
                <a:gd name="T13" fmla="*/ 6 h 182"/>
                <a:gd name="T14" fmla="*/ 2 w 1005"/>
                <a:gd name="T15" fmla="*/ 3 h 182"/>
                <a:gd name="T16" fmla="*/ 0 w 1005"/>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05" h="182">
                  <a:moveTo>
                    <a:pt x="0" y="0"/>
                  </a:moveTo>
                  <a:lnTo>
                    <a:pt x="998" y="177"/>
                  </a:lnTo>
                  <a:lnTo>
                    <a:pt x="1000" y="179"/>
                  </a:lnTo>
                  <a:lnTo>
                    <a:pt x="1003" y="180"/>
                  </a:lnTo>
                  <a:lnTo>
                    <a:pt x="1003" y="182"/>
                  </a:lnTo>
                  <a:lnTo>
                    <a:pt x="1005" y="182"/>
                  </a:lnTo>
                  <a:lnTo>
                    <a:pt x="4" y="6"/>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1" name="Freeform 288">
              <a:extLst>
                <a:ext uri="{FF2B5EF4-FFF2-40B4-BE49-F238E27FC236}">
                  <a16:creationId xmlns:a16="http://schemas.microsoft.com/office/drawing/2014/main" id="{36A9A26B-C8E5-4E09-A27F-97DBADB57F3D}"/>
                </a:ext>
              </a:extLst>
            </p:cNvPr>
            <p:cNvSpPr>
              <a:spLocks/>
            </p:cNvSpPr>
            <p:nvPr/>
          </p:nvSpPr>
          <p:spPr bwMode="auto">
            <a:xfrm>
              <a:off x="2943" y="1755"/>
              <a:ext cx="1013" cy="182"/>
            </a:xfrm>
            <a:custGeom>
              <a:avLst/>
              <a:gdLst>
                <a:gd name="T0" fmla="*/ 0 w 1013"/>
                <a:gd name="T1" fmla="*/ 0 h 182"/>
                <a:gd name="T2" fmla="*/ 999 w 1013"/>
                <a:gd name="T3" fmla="*/ 176 h 182"/>
                <a:gd name="T4" fmla="*/ 999 w 1013"/>
                <a:gd name="T5" fmla="*/ 177 h 182"/>
                <a:gd name="T6" fmla="*/ 1001 w 1013"/>
                <a:gd name="T7" fmla="*/ 177 h 182"/>
                <a:gd name="T8" fmla="*/ 1006 w 1013"/>
                <a:gd name="T9" fmla="*/ 181 h 182"/>
                <a:gd name="T10" fmla="*/ 1013 w 1013"/>
                <a:gd name="T11" fmla="*/ 182 h 182"/>
                <a:gd name="T12" fmla="*/ 5 w 1013"/>
                <a:gd name="T13" fmla="*/ 5 h 182"/>
                <a:gd name="T14" fmla="*/ 2 w 1013"/>
                <a:gd name="T15" fmla="*/ 3 h 182"/>
                <a:gd name="T16" fmla="*/ 0 w 1013"/>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82">
                  <a:moveTo>
                    <a:pt x="0" y="0"/>
                  </a:moveTo>
                  <a:lnTo>
                    <a:pt x="999" y="176"/>
                  </a:lnTo>
                  <a:lnTo>
                    <a:pt x="999" y="177"/>
                  </a:lnTo>
                  <a:lnTo>
                    <a:pt x="1001" y="177"/>
                  </a:lnTo>
                  <a:lnTo>
                    <a:pt x="1006" y="181"/>
                  </a:lnTo>
                  <a:lnTo>
                    <a:pt x="1013" y="182"/>
                  </a:lnTo>
                  <a:lnTo>
                    <a:pt x="5"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2" name="Freeform 289">
              <a:extLst>
                <a:ext uri="{FF2B5EF4-FFF2-40B4-BE49-F238E27FC236}">
                  <a16:creationId xmlns:a16="http://schemas.microsoft.com/office/drawing/2014/main" id="{7EF8F3A5-CB55-43ED-93CD-967BE2805FF6}"/>
                </a:ext>
              </a:extLst>
            </p:cNvPr>
            <p:cNvSpPr>
              <a:spLocks/>
            </p:cNvSpPr>
            <p:nvPr/>
          </p:nvSpPr>
          <p:spPr bwMode="auto">
            <a:xfrm>
              <a:off x="2945" y="1758"/>
              <a:ext cx="1014" cy="183"/>
            </a:xfrm>
            <a:custGeom>
              <a:avLst/>
              <a:gdLst>
                <a:gd name="T0" fmla="*/ 0 w 1014"/>
                <a:gd name="T1" fmla="*/ 0 h 183"/>
                <a:gd name="T2" fmla="*/ 1001 w 1014"/>
                <a:gd name="T3" fmla="*/ 176 h 183"/>
                <a:gd name="T4" fmla="*/ 1006 w 1014"/>
                <a:gd name="T5" fmla="*/ 178 h 183"/>
                <a:gd name="T6" fmla="*/ 1014 w 1014"/>
                <a:gd name="T7" fmla="*/ 181 h 183"/>
                <a:gd name="T8" fmla="*/ 1013 w 1014"/>
                <a:gd name="T9" fmla="*/ 181 h 183"/>
                <a:gd name="T10" fmla="*/ 1013 w 1014"/>
                <a:gd name="T11" fmla="*/ 183 h 183"/>
                <a:gd name="T12" fmla="*/ 5 w 1014"/>
                <a:gd name="T13" fmla="*/ 5 h 183"/>
                <a:gd name="T14" fmla="*/ 3 w 1014"/>
                <a:gd name="T15" fmla="*/ 2 h 183"/>
                <a:gd name="T16" fmla="*/ 0 w 1014"/>
                <a:gd name="T17" fmla="*/ 0 h 1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4" h="183">
                  <a:moveTo>
                    <a:pt x="0" y="0"/>
                  </a:moveTo>
                  <a:lnTo>
                    <a:pt x="1001" y="176"/>
                  </a:lnTo>
                  <a:lnTo>
                    <a:pt x="1006" y="178"/>
                  </a:lnTo>
                  <a:lnTo>
                    <a:pt x="1014" y="181"/>
                  </a:lnTo>
                  <a:lnTo>
                    <a:pt x="1013" y="181"/>
                  </a:lnTo>
                  <a:lnTo>
                    <a:pt x="1013" y="183"/>
                  </a:lnTo>
                  <a:lnTo>
                    <a:pt x="5" y="5"/>
                  </a:lnTo>
                  <a:lnTo>
                    <a:pt x="3"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3" name="Freeform 290">
              <a:extLst>
                <a:ext uri="{FF2B5EF4-FFF2-40B4-BE49-F238E27FC236}">
                  <a16:creationId xmlns:a16="http://schemas.microsoft.com/office/drawing/2014/main" id="{65EF13CC-D23E-44E7-923D-B23AD032F87B}"/>
                </a:ext>
              </a:extLst>
            </p:cNvPr>
            <p:cNvSpPr>
              <a:spLocks/>
            </p:cNvSpPr>
            <p:nvPr/>
          </p:nvSpPr>
          <p:spPr bwMode="auto">
            <a:xfrm>
              <a:off x="2948" y="1760"/>
              <a:ext cx="1011" cy="182"/>
            </a:xfrm>
            <a:custGeom>
              <a:avLst/>
              <a:gdLst>
                <a:gd name="T0" fmla="*/ 0 w 1011"/>
                <a:gd name="T1" fmla="*/ 0 h 182"/>
                <a:gd name="T2" fmla="*/ 1008 w 1011"/>
                <a:gd name="T3" fmla="*/ 177 h 182"/>
                <a:gd name="T4" fmla="*/ 1010 w 1011"/>
                <a:gd name="T5" fmla="*/ 179 h 182"/>
                <a:gd name="T6" fmla="*/ 1011 w 1011"/>
                <a:gd name="T7" fmla="*/ 179 h 182"/>
                <a:gd name="T8" fmla="*/ 1010 w 1011"/>
                <a:gd name="T9" fmla="*/ 181 h 182"/>
                <a:gd name="T10" fmla="*/ 1008 w 1011"/>
                <a:gd name="T11" fmla="*/ 182 h 182"/>
                <a:gd name="T12" fmla="*/ 3 w 1011"/>
                <a:gd name="T13" fmla="*/ 5 h 182"/>
                <a:gd name="T14" fmla="*/ 2 w 1011"/>
                <a:gd name="T15" fmla="*/ 3 h 182"/>
                <a:gd name="T16" fmla="*/ 0 w 1011"/>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1" h="182">
                  <a:moveTo>
                    <a:pt x="0" y="0"/>
                  </a:moveTo>
                  <a:lnTo>
                    <a:pt x="1008" y="177"/>
                  </a:lnTo>
                  <a:lnTo>
                    <a:pt x="1010" y="179"/>
                  </a:lnTo>
                  <a:lnTo>
                    <a:pt x="1011" y="179"/>
                  </a:lnTo>
                  <a:lnTo>
                    <a:pt x="1010" y="181"/>
                  </a:lnTo>
                  <a:lnTo>
                    <a:pt x="1008" y="182"/>
                  </a:lnTo>
                  <a:lnTo>
                    <a:pt x="3"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4" name="Freeform 291">
              <a:extLst>
                <a:ext uri="{FF2B5EF4-FFF2-40B4-BE49-F238E27FC236}">
                  <a16:creationId xmlns:a16="http://schemas.microsoft.com/office/drawing/2014/main" id="{528772F8-D071-4327-89C5-C3C978858606}"/>
                </a:ext>
              </a:extLst>
            </p:cNvPr>
            <p:cNvSpPr>
              <a:spLocks/>
            </p:cNvSpPr>
            <p:nvPr/>
          </p:nvSpPr>
          <p:spPr bwMode="auto">
            <a:xfrm>
              <a:off x="2950" y="1763"/>
              <a:ext cx="1008" cy="181"/>
            </a:xfrm>
            <a:custGeom>
              <a:avLst/>
              <a:gdLst>
                <a:gd name="T0" fmla="*/ 0 w 1008"/>
                <a:gd name="T1" fmla="*/ 0 h 181"/>
                <a:gd name="T2" fmla="*/ 1008 w 1008"/>
                <a:gd name="T3" fmla="*/ 178 h 181"/>
                <a:gd name="T4" fmla="*/ 1006 w 1008"/>
                <a:gd name="T5" fmla="*/ 179 h 181"/>
                <a:gd name="T6" fmla="*/ 1004 w 1008"/>
                <a:gd name="T7" fmla="*/ 181 h 181"/>
                <a:gd name="T8" fmla="*/ 3 w 1008"/>
                <a:gd name="T9" fmla="*/ 5 h 181"/>
                <a:gd name="T10" fmla="*/ 1 w 1008"/>
                <a:gd name="T11" fmla="*/ 2 h 181"/>
                <a:gd name="T12" fmla="*/ 0 w 100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8" h="181">
                  <a:moveTo>
                    <a:pt x="0" y="0"/>
                  </a:moveTo>
                  <a:lnTo>
                    <a:pt x="1008" y="178"/>
                  </a:lnTo>
                  <a:lnTo>
                    <a:pt x="1006" y="179"/>
                  </a:lnTo>
                  <a:lnTo>
                    <a:pt x="1004" y="181"/>
                  </a:lnTo>
                  <a:lnTo>
                    <a:pt x="3" y="5"/>
                  </a:lnTo>
                  <a:lnTo>
                    <a:pt x="1"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5" name="Freeform 292">
              <a:extLst>
                <a:ext uri="{FF2B5EF4-FFF2-40B4-BE49-F238E27FC236}">
                  <a16:creationId xmlns:a16="http://schemas.microsoft.com/office/drawing/2014/main" id="{3EB405C0-0001-4DFF-AE3F-C62644502876}"/>
                </a:ext>
              </a:extLst>
            </p:cNvPr>
            <p:cNvSpPr>
              <a:spLocks/>
            </p:cNvSpPr>
            <p:nvPr/>
          </p:nvSpPr>
          <p:spPr bwMode="auto">
            <a:xfrm>
              <a:off x="2951" y="1765"/>
              <a:ext cx="1005" cy="181"/>
            </a:xfrm>
            <a:custGeom>
              <a:avLst/>
              <a:gdLst>
                <a:gd name="T0" fmla="*/ 0 w 1005"/>
                <a:gd name="T1" fmla="*/ 0 h 181"/>
                <a:gd name="T2" fmla="*/ 1005 w 1005"/>
                <a:gd name="T3" fmla="*/ 177 h 181"/>
                <a:gd name="T4" fmla="*/ 1003 w 1005"/>
                <a:gd name="T5" fmla="*/ 179 h 181"/>
                <a:gd name="T6" fmla="*/ 1003 w 1005"/>
                <a:gd name="T7" fmla="*/ 181 h 181"/>
                <a:gd name="T8" fmla="*/ 5 w 1005"/>
                <a:gd name="T9" fmla="*/ 5 h 181"/>
                <a:gd name="T10" fmla="*/ 2 w 1005"/>
                <a:gd name="T11" fmla="*/ 3 h 181"/>
                <a:gd name="T12" fmla="*/ 0 w 1005"/>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5" h="181">
                  <a:moveTo>
                    <a:pt x="0" y="0"/>
                  </a:moveTo>
                  <a:lnTo>
                    <a:pt x="1005" y="177"/>
                  </a:lnTo>
                  <a:lnTo>
                    <a:pt x="1003" y="179"/>
                  </a:lnTo>
                  <a:lnTo>
                    <a:pt x="1003" y="181"/>
                  </a:lnTo>
                  <a:lnTo>
                    <a:pt x="5"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6" name="Freeform 293">
              <a:extLst>
                <a:ext uri="{FF2B5EF4-FFF2-40B4-BE49-F238E27FC236}">
                  <a16:creationId xmlns:a16="http://schemas.microsoft.com/office/drawing/2014/main" id="{7E6938E0-E950-4B01-B683-0840278DA481}"/>
                </a:ext>
              </a:extLst>
            </p:cNvPr>
            <p:cNvSpPr>
              <a:spLocks/>
            </p:cNvSpPr>
            <p:nvPr/>
          </p:nvSpPr>
          <p:spPr bwMode="auto">
            <a:xfrm>
              <a:off x="2953" y="1768"/>
              <a:ext cx="1001" cy="180"/>
            </a:xfrm>
            <a:custGeom>
              <a:avLst/>
              <a:gdLst>
                <a:gd name="T0" fmla="*/ 0 w 1001"/>
                <a:gd name="T1" fmla="*/ 0 h 180"/>
                <a:gd name="T2" fmla="*/ 1001 w 1001"/>
                <a:gd name="T3" fmla="*/ 176 h 180"/>
                <a:gd name="T4" fmla="*/ 1001 w 1001"/>
                <a:gd name="T5" fmla="*/ 178 h 180"/>
                <a:gd name="T6" fmla="*/ 1000 w 1001"/>
                <a:gd name="T7" fmla="*/ 180 h 180"/>
                <a:gd name="T8" fmla="*/ 5 w 1001"/>
                <a:gd name="T9" fmla="*/ 5 h 180"/>
                <a:gd name="T10" fmla="*/ 3 w 1001"/>
                <a:gd name="T11" fmla="*/ 2 h 180"/>
                <a:gd name="T12" fmla="*/ 0 w 1001"/>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0">
                  <a:moveTo>
                    <a:pt x="0" y="0"/>
                  </a:moveTo>
                  <a:lnTo>
                    <a:pt x="1001" y="176"/>
                  </a:lnTo>
                  <a:lnTo>
                    <a:pt x="1001" y="178"/>
                  </a:lnTo>
                  <a:lnTo>
                    <a:pt x="1000" y="180"/>
                  </a:lnTo>
                  <a:lnTo>
                    <a:pt x="5" y="5"/>
                  </a:lnTo>
                  <a:lnTo>
                    <a:pt x="3"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7" name="Freeform 294">
              <a:extLst>
                <a:ext uri="{FF2B5EF4-FFF2-40B4-BE49-F238E27FC236}">
                  <a16:creationId xmlns:a16="http://schemas.microsoft.com/office/drawing/2014/main" id="{0AD1E7A2-0654-4E41-92F7-85F8B8894F2D}"/>
                </a:ext>
              </a:extLst>
            </p:cNvPr>
            <p:cNvSpPr>
              <a:spLocks/>
            </p:cNvSpPr>
            <p:nvPr/>
          </p:nvSpPr>
          <p:spPr bwMode="auto">
            <a:xfrm>
              <a:off x="2956" y="1770"/>
              <a:ext cx="998" cy="181"/>
            </a:xfrm>
            <a:custGeom>
              <a:avLst/>
              <a:gdLst>
                <a:gd name="T0" fmla="*/ 0 w 998"/>
                <a:gd name="T1" fmla="*/ 0 h 181"/>
                <a:gd name="T2" fmla="*/ 998 w 998"/>
                <a:gd name="T3" fmla="*/ 176 h 181"/>
                <a:gd name="T4" fmla="*/ 997 w 998"/>
                <a:gd name="T5" fmla="*/ 178 h 181"/>
                <a:gd name="T6" fmla="*/ 995 w 998"/>
                <a:gd name="T7" fmla="*/ 181 h 181"/>
                <a:gd name="T8" fmla="*/ 4 w 998"/>
                <a:gd name="T9" fmla="*/ 5 h 181"/>
                <a:gd name="T10" fmla="*/ 2 w 998"/>
                <a:gd name="T11" fmla="*/ 3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8" y="176"/>
                  </a:lnTo>
                  <a:lnTo>
                    <a:pt x="997" y="178"/>
                  </a:lnTo>
                  <a:lnTo>
                    <a:pt x="995" y="181"/>
                  </a:lnTo>
                  <a:lnTo>
                    <a:pt x="4"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8" name="Freeform 295">
              <a:extLst>
                <a:ext uri="{FF2B5EF4-FFF2-40B4-BE49-F238E27FC236}">
                  <a16:creationId xmlns:a16="http://schemas.microsoft.com/office/drawing/2014/main" id="{9E6B45AB-7E6C-42C5-B736-C81BAB5AFE92}"/>
                </a:ext>
              </a:extLst>
            </p:cNvPr>
            <p:cNvSpPr>
              <a:spLocks/>
            </p:cNvSpPr>
            <p:nvPr/>
          </p:nvSpPr>
          <p:spPr bwMode="auto">
            <a:xfrm>
              <a:off x="2958" y="1773"/>
              <a:ext cx="995" cy="180"/>
            </a:xfrm>
            <a:custGeom>
              <a:avLst/>
              <a:gdLst>
                <a:gd name="T0" fmla="*/ 0 w 995"/>
                <a:gd name="T1" fmla="*/ 0 h 180"/>
                <a:gd name="T2" fmla="*/ 995 w 995"/>
                <a:gd name="T3" fmla="*/ 175 h 180"/>
                <a:gd name="T4" fmla="*/ 993 w 995"/>
                <a:gd name="T5" fmla="*/ 178 h 180"/>
                <a:gd name="T6" fmla="*/ 991 w 995"/>
                <a:gd name="T7" fmla="*/ 180 h 180"/>
                <a:gd name="T8" fmla="*/ 5 w 995"/>
                <a:gd name="T9" fmla="*/ 6 h 180"/>
                <a:gd name="T10" fmla="*/ 2 w 995"/>
                <a:gd name="T11" fmla="*/ 2 h 180"/>
                <a:gd name="T12" fmla="*/ 0 w 995"/>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5" h="180">
                  <a:moveTo>
                    <a:pt x="0" y="0"/>
                  </a:moveTo>
                  <a:lnTo>
                    <a:pt x="995" y="175"/>
                  </a:lnTo>
                  <a:lnTo>
                    <a:pt x="993" y="178"/>
                  </a:lnTo>
                  <a:lnTo>
                    <a:pt x="991" y="180"/>
                  </a:lnTo>
                  <a:lnTo>
                    <a:pt x="5" y="6"/>
                  </a:lnTo>
                  <a:lnTo>
                    <a:pt x="2"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69" name="Freeform 296">
              <a:extLst>
                <a:ext uri="{FF2B5EF4-FFF2-40B4-BE49-F238E27FC236}">
                  <a16:creationId xmlns:a16="http://schemas.microsoft.com/office/drawing/2014/main" id="{C6C2289A-2A00-426E-9D6B-2AED937ECFFA}"/>
                </a:ext>
              </a:extLst>
            </p:cNvPr>
            <p:cNvSpPr>
              <a:spLocks/>
            </p:cNvSpPr>
            <p:nvPr/>
          </p:nvSpPr>
          <p:spPr bwMode="auto">
            <a:xfrm>
              <a:off x="2960" y="1775"/>
              <a:ext cx="991" cy="179"/>
            </a:xfrm>
            <a:custGeom>
              <a:avLst/>
              <a:gdLst>
                <a:gd name="T0" fmla="*/ 0 w 991"/>
                <a:gd name="T1" fmla="*/ 0 h 179"/>
                <a:gd name="T2" fmla="*/ 991 w 991"/>
                <a:gd name="T3" fmla="*/ 176 h 179"/>
                <a:gd name="T4" fmla="*/ 989 w 991"/>
                <a:gd name="T5" fmla="*/ 178 h 179"/>
                <a:gd name="T6" fmla="*/ 987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91" y="176"/>
                  </a:lnTo>
                  <a:lnTo>
                    <a:pt x="989" y="178"/>
                  </a:lnTo>
                  <a:lnTo>
                    <a:pt x="987" y="179"/>
                  </a:lnTo>
                  <a:lnTo>
                    <a:pt x="5" y="5"/>
                  </a:lnTo>
                  <a:lnTo>
                    <a:pt x="3" y="4"/>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0" name="Freeform 297">
              <a:extLst>
                <a:ext uri="{FF2B5EF4-FFF2-40B4-BE49-F238E27FC236}">
                  <a16:creationId xmlns:a16="http://schemas.microsoft.com/office/drawing/2014/main" id="{753C6629-BEFA-4FCE-88F4-406191FA4CD3}"/>
                </a:ext>
              </a:extLst>
            </p:cNvPr>
            <p:cNvSpPr>
              <a:spLocks/>
            </p:cNvSpPr>
            <p:nvPr/>
          </p:nvSpPr>
          <p:spPr bwMode="auto">
            <a:xfrm>
              <a:off x="2963" y="1779"/>
              <a:ext cx="986" cy="177"/>
            </a:xfrm>
            <a:custGeom>
              <a:avLst/>
              <a:gdLst>
                <a:gd name="T0" fmla="*/ 0 w 986"/>
                <a:gd name="T1" fmla="*/ 0 h 177"/>
                <a:gd name="T2" fmla="*/ 986 w 986"/>
                <a:gd name="T3" fmla="*/ 174 h 177"/>
                <a:gd name="T4" fmla="*/ 984 w 986"/>
                <a:gd name="T5" fmla="*/ 175 h 177"/>
                <a:gd name="T6" fmla="*/ 983 w 986"/>
                <a:gd name="T7" fmla="*/ 177 h 177"/>
                <a:gd name="T8" fmla="*/ 4 w 986"/>
                <a:gd name="T9" fmla="*/ 5 h 177"/>
                <a:gd name="T10" fmla="*/ 2 w 986"/>
                <a:gd name="T11" fmla="*/ 1 h 177"/>
                <a:gd name="T12" fmla="*/ 0 w 986"/>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7">
                  <a:moveTo>
                    <a:pt x="0" y="0"/>
                  </a:moveTo>
                  <a:lnTo>
                    <a:pt x="986" y="174"/>
                  </a:lnTo>
                  <a:lnTo>
                    <a:pt x="984" y="175"/>
                  </a:lnTo>
                  <a:lnTo>
                    <a:pt x="983" y="177"/>
                  </a:lnTo>
                  <a:lnTo>
                    <a:pt x="4" y="5"/>
                  </a:lnTo>
                  <a:lnTo>
                    <a:pt x="2"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1" name="Freeform 298">
              <a:extLst>
                <a:ext uri="{FF2B5EF4-FFF2-40B4-BE49-F238E27FC236}">
                  <a16:creationId xmlns:a16="http://schemas.microsoft.com/office/drawing/2014/main" id="{4731CD36-04B4-4F82-905D-3B5870EA5956}"/>
                </a:ext>
              </a:extLst>
            </p:cNvPr>
            <p:cNvSpPr>
              <a:spLocks/>
            </p:cNvSpPr>
            <p:nvPr/>
          </p:nvSpPr>
          <p:spPr bwMode="auto">
            <a:xfrm>
              <a:off x="2965" y="1780"/>
              <a:ext cx="982" cy="178"/>
            </a:xfrm>
            <a:custGeom>
              <a:avLst/>
              <a:gdLst>
                <a:gd name="T0" fmla="*/ 0 w 982"/>
                <a:gd name="T1" fmla="*/ 0 h 178"/>
                <a:gd name="T2" fmla="*/ 982 w 982"/>
                <a:gd name="T3" fmla="*/ 174 h 178"/>
                <a:gd name="T4" fmla="*/ 981 w 982"/>
                <a:gd name="T5" fmla="*/ 176 h 178"/>
                <a:gd name="T6" fmla="*/ 981 w 982"/>
                <a:gd name="T7" fmla="*/ 178 h 178"/>
                <a:gd name="T8" fmla="*/ 5 w 982"/>
                <a:gd name="T9" fmla="*/ 5 h 178"/>
                <a:gd name="T10" fmla="*/ 2 w 982"/>
                <a:gd name="T11" fmla="*/ 4 h 178"/>
                <a:gd name="T12" fmla="*/ 0 w 982"/>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2" h="178">
                  <a:moveTo>
                    <a:pt x="0" y="0"/>
                  </a:moveTo>
                  <a:lnTo>
                    <a:pt x="982" y="174"/>
                  </a:lnTo>
                  <a:lnTo>
                    <a:pt x="981" y="176"/>
                  </a:lnTo>
                  <a:lnTo>
                    <a:pt x="981" y="178"/>
                  </a:lnTo>
                  <a:lnTo>
                    <a:pt x="5" y="5"/>
                  </a:lnTo>
                  <a:lnTo>
                    <a:pt x="2" y="4"/>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2" name="Freeform 299">
              <a:extLst>
                <a:ext uri="{FF2B5EF4-FFF2-40B4-BE49-F238E27FC236}">
                  <a16:creationId xmlns:a16="http://schemas.microsoft.com/office/drawing/2014/main" id="{A74E8E21-7B22-45B4-B2D8-5F7369FDFE57}"/>
                </a:ext>
              </a:extLst>
            </p:cNvPr>
            <p:cNvSpPr>
              <a:spLocks/>
            </p:cNvSpPr>
            <p:nvPr/>
          </p:nvSpPr>
          <p:spPr bwMode="auto">
            <a:xfrm>
              <a:off x="2967" y="1784"/>
              <a:ext cx="979" cy="175"/>
            </a:xfrm>
            <a:custGeom>
              <a:avLst/>
              <a:gdLst>
                <a:gd name="T0" fmla="*/ 0 w 979"/>
                <a:gd name="T1" fmla="*/ 0 h 175"/>
                <a:gd name="T2" fmla="*/ 979 w 979"/>
                <a:gd name="T3" fmla="*/ 172 h 175"/>
                <a:gd name="T4" fmla="*/ 979 w 979"/>
                <a:gd name="T5" fmla="*/ 174 h 175"/>
                <a:gd name="T6" fmla="*/ 977 w 979"/>
                <a:gd name="T7" fmla="*/ 175 h 175"/>
                <a:gd name="T8" fmla="*/ 5 w 979"/>
                <a:gd name="T9" fmla="*/ 5 h 175"/>
                <a:gd name="T10" fmla="*/ 3 w 979"/>
                <a:gd name="T11" fmla="*/ 1 h 175"/>
                <a:gd name="T12" fmla="*/ 0 w 979"/>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9" h="175">
                  <a:moveTo>
                    <a:pt x="0" y="0"/>
                  </a:moveTo>
                  <a:lnTo>
                    <a:pt x="979" y="172"/>
                  </a:lnTo>
                  <a:lnTo>
                    <a:pt x="979" y="174"/>
                  </a:lnTo>
                  <a:lnTo>
                    <a:pt x="977" y="175"/>
                  </a:lnTo>
                  <a:lnTo>
                    <a:pt x="5" y="5"/>
                  </a:lnTo>
                  <a:lnTo>
                    <a:pt x="3"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3" name="Freeform 300">
              <a:extLst>
                <a:ext uri="{FF2B5EF4-FFF2-40B4-BE49-F238E27FC236}">
                  <a16:creationId xmlns:a16="http://schemas.microsoft.com/office/drawing/2014/main" id="{5670A845-08C3-4324-B723-316AA6A6050F}"/>
                </a:ext>
              </a:extLst>
            </p:cNvPr>
            <p:cNvSpPr>
              <a:spLocks/>
            </p:cNvSpPr>
            <p:nvPr/>
          </p:nvSpPr>
          <p:spPr bwMode="auto">
            <a:xfrm>
              <a:off x="2970" y="1785"/>
              <a:ext cx="976" cy="178"/>
            </a:xfrm>
            <a:custGeom>
              <a:avLst/>
              <a:gdLst>
                <a:gd name="T0" fmla="*/ 0 w 976"/>
                <a:gd name="T1" fmla="*/ 0 h 178"/>
                <a:gd name="T2" fmla="*/ 976 w 976"/>
                <a:gd name="T3" fmla="*/ 173 h 178"/>
                <a:gd name="T4" fmla="*/ 974 w 976"/>
                <a:gd name="T5" fmla="*/ 174 h 178"/>
                <a:gd name="T6" fmla="*/ 972 w 976"/>
                <a:gd name="T7" fmla="*/ 178 h 178"/>
                <a:gd name="T8" fmla="*/ 3 w 976"/>
                <a:gd name="T9" fmla="*/ 5 h 178"/>
                <a:gd name="T10" fmla="*/ 2 w 976"/>
                <a:gd name="T11" fmla="*/ 4 h 178"/>
                <a:gd name="T12" fmla="*/ 0 w 97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178">
                  <a:moveTo>
                    <a:pt x="0" y="0"/>
                  </a:moveTo>
                  <a:lnTo>
                    <a:pt x="976" y="173"/>
                  </a:lnTo>
                  <a:lnTo>
                    <a:pt x="974" y="174"/>
                  </a:lnTo>
                  <a:lnTo>
                    <a:pt x="972" y="178"/>
                  </a:lnTo>
                  <a:lnTo>
                    <a:pt x="3" y="5"/>
                  </a:lnTo>
                  <a:lnTo>
                    <a:pt x="2"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4" name="Freeform 301">
              <a:extLst>
                <a:ext uri="{FF2B5EF4-FFF2-40B4-BE49-F238E27FC236}">
                  <a16:creationId xmlns:a16="http://schemas.microsoft.com/office/drawing/2014/main" id="{B8591D7D-BF2F-49B3-8263-9F3C49F1D4FD}"/>
                </a:ext>
              </a:extLst>
            </p:cNvPr>
            <p:cNvSpPr>
              <a:spLocks/>
            </p:cNvSpPr>
            <p:nvPr/>
          </p:nvSpPr>
          <p:spPr bwMode="auto">
            <a:xfrm>
              <a:off x="2972" y="1789"/>
              <a:ext cx="972" cy="175"/>
            </a:xfrm>
            <a:custGeom>
              <a:avLst/>
              <a:gdLst>
                <a:gd name="T0" fmla="*/ 0 w 972"/>
                <a:gd name="T1" fmla="*/ 0 h 175"/>
                <a:gd name="T2" fmla="*/ 972 w 972"/>
                <a:gd name="T3" fmla="*/ 170 h 175"/>
                <a:gd name="T4" fmla="*/ 970 w 972"/>
                <a:gd name="T5" fmla="*/ 174 h 175"/>
                <a:gd name="T6" fmla="*/ 969 w 972"/>
                <a:gd name="T7" fmla="*/ 175 h 175"/>
                <a:gd name="T8" fmla="*/ 5 w 972"/>
                <a:gd name="T9" fmla="*/ 5 h 175"/>
                <a:gd name="T10" fmla="*/ 1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72" y="170"/>
                  </a:lnTo>
                  <a:lnTo>
                    <a:pt x="970" y="174"/>
                  </a:lnTo>
                  <a:lnTo>
                    <a:pt x="969" y="175"/>
                  </a:lnTo>
                  <a:lnTo>
                    <a:pt x="5" y="5"/>
                  </a:lnTo>
                  <a:lnTo>
                    <a:pt x="1" y="1"/>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5" name="Freeform 302">
              <a:extLst>
                <a:ext uri="{FF2B5EF4-FFF2-40B4-BE49-F238E27FC236}">
                  <a16:creationId xmlns:a16="http://schemas.microsoft.com/office/drawing/2014/main" id="{C679FB57-434B-4492-B513-97F8D7B6D79E}"/>
                </a:ext>
              </a:extLst>
            </p:cNvPr>
            <p:cNvSpPr>
              <a:spLocks/>
            </p:cNvSpPr>
            <p:nvPr/>
          </p:nvSpPr>
          <p:spPr bwMode="auto">
            <a:xfrm>
              <a:off x="2973" y="1790"/>
              <a:ext cx="969" cy="176"/>
            </a:xfrm>
            <a:custGeom>
              <a:avLst/>
              <a:gdLst>
                <a:gd name="T0" fmla="*/ 0 w 969"/>
                <a:gd name="T1" fmla="*/ 0 h 176"/>
                <a:gd name="T2" fmla="*/ 969 w 969"/>
                <a:gd name="T3" fmla="*/ 173 h 176"/>
                <a:gd name="T4" fmla="*/ 968 w 969"/>
                <a:gd name="T5" fmla="*/ 174 h 176"/>
                <a:gd name="T6" fmla="*/ 966 w 969"/>
                <a:gd name="T7" fmla="*/ 176 h 176"/>
                <a:gd name="T8" fmla="*/ 5 w 969"/>
                <a:gd name="T9" fmla="*/ 7 h 176"/>
                <a:gd name="T10" fmla="*/ 4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9" y="173"/>
                  </a:lnTo>
                  <a:lnTo>
                    <a:pt x="968" y="174"/>
                  </a:lnTo>
                  <a:lnTo>
                    <a:pt x="966" y="176"/>
                  </a:lnTo>
                  <a:lnTo>
                    <a:pt x="5" y="7"/>
                  </a:lnTo>
                  <a:lnTo>
                    <a:pt x="4"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6" name="Freeform 303">
              <a:extLst>
                <a:ext uri="{FF2B5EF4-FFF2-40B4-BE49-F238E27FC236}">
                  <a16:creationId xmlns:a16="http://schemas.microsoft.com/office/drawing/2014/main" id="{C412D425-E4C7-4A67-9B82-1A00E35398EE}"/>
                </a:ext>
              </a:extLst>
            </p:cNvPr>
            <p:cNvSpPr>
              <a:spLocks/>
            </p:cNvSpPr>
            <p:nvPr/>
          </p:nvSpPr>
          <p:spPr bwMode="auto">
            <a:xfrm>
              <a:off x="2977" y="1794"/>
              <a:ext cx="964" cy="174"/>
            </a:xfrm>
            <a:custGeom>
              <a:avLst/>
              <a:gdLst>
                <a:gd name="T0" fmla="*/ 0 w 964"/>
                <a:gd name="T1" fmla="*/ 0 h 174"/>
                <a:gd name="T2" fmla="*/ 964 w 964"/>
                <a:gd name="T3" fmla="*/ 170 h 174"/>
                <a:gd name="T4" fmla="*/ 962 w 964"/>
                <a:gd name="T5" fmla="*/ 172 h 174"/>
                <a:gd name="T6" fmla="*/ 960 w 964"/>
                <a:gd name="T7" fmla="*/ 174 h 174"/>
                <a:gd name="T8" fmla="*/ 3 w 964"/>
                <a:gd name="T9" fmla="*/ 5 h 174"/>
                <a:gd name="T10" fmla="*/ 1 w 964"/>
                <a:gd name="T11" fmla="*/ 3 h 174"/>
                <a:gd name="T12" fmla="*/ 0 w 964"/>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4" h="174">
                  <a:moveTo>
                    <a:pt x="0" y="0"/>
                  </a:moveTo>
                  <a:lnTo>
                    <a:pt x="964" y="170"/>
                  </a:lnTo>
                  <a:lnTo>
                    <a:pt x="962" y="172"/>
                  </a:lnTo>
                  <a:lnTo>
                    <a:pt x="960" y="174"/>
                  </a:lnTo>
                  <a:lnTo>
                    <a:pt x="3" y="5"/>
                  </a:lnTo>
                  <a:lnTo>
                    <a:pt x="1"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7" name="Freeform 304">
              <a:extLst>
                <a:ext uri="{FF2B5EF4-FFF2-40B4-BE49-F238E27FC236}">
                  <a16:creationId xmlns:a16="http://schemas.microsoft.com/office/drawing/2014/main" id="{D9DAFEBF-CB75-43BF-887A-ED60E3659333}"/>
                </a:ext>
              </a:extLst>
            </p:cNvPr>
            <p:cNvSpPr>
              <a:spLocks/>
            </p:cNvSpPr>
            <p:nvPr/>
          </p:nvSpPr>
          <p:spPr bwMode="auto">
            <a:xfrm>
              <a:off x="2978" y="1797"/>
              <a:ext cx="961" cy="173"/>
            </a:xfrm>
            <a:custGeom>
              <a:avLst/>
              <a:gdLst>
                <a:gd name="T0" fmla="*/ 0 w 961"/>
                <a:gd name="T1" fmla="*/ 0 h 173"/>
                <a:gd name="T2" fmla="*/ 961 w 961"/>
                <a:gd name="T3" fmla="*/ 169 h 173"/>
                <a:gd name="T4" fmla="*/ 959 w 961"/>
                <a:gd name="T5" fmla="*/ 171 h 173"/>
                <a:gd name="T6" fmla="*/ 958 w 961"/>
                <a:gd name="T7" fmla="*/ 173 h 173"/>
                <a:gd name="T8" fmla="*/ 5 w 961"/>
                <a:gd name="T9" fmla="*/ 5 h 173"/>
                <a:gd name="T10" fmla="*/ 2 w 961"/>
                <a:gd name="T11" fmla="*/ 2 h 173"/>
                <a:gd name="T12" fmla="*/ 0 w 961"/>
                <a:gd name="T13" fmla="*/ 0 h 1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1" h="173">
                  <a:moveTo>
                    <a:pt x="0" y="0"/>
                  </a:moveTo>
                  <a:lnTo>
                    <a:pt x="961" y="169"/>
                  </a:lnTo>
                  <a:lnTo>
                    <a:pt x="959" y="171"/>
                  </a:lnTo>
                  <a:lnTo>
                    <a:pt x="958" y="173"/>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8" name="Freeform 305">
              <a:extLst>
                <a:ext uri="{FF2B5EF4-FFF2-40B4-BE49-F238E27FC236}">
                  <a16:creationId xmlns:a16="http://schemas.microsoft.com/office/drawing/2014/main" id="{6FDC18E9-CD3A-4646-9040-CD1783EC85E3}"/>
                </a:ext>
              </a:extLst>
            </p:cNvPr>
            <p:cNvSpPr>
              <a:spLocks/>
            </p:cNvSpPr>
            <p:nvPr/>
          </p:nvSpPr>
          <p:spPr bwMode="auto">
            <a:xfrm>
              <a:off x="2980" y="1799"/>
              <a:ext cx="957" cy="172"/>
            </a:xfrm>
            <a:custGeom>
              <a:avLst/>
              <a:gdLst>
                <a:gd name="T0" fmla="*/ 0 w 957"/>
                <a:gd name="T1" fmla="*/ 0 h 172"/>
                <a:gd name="T2" fmla="*/ 957 w 957"/>
                <a:gd name="T3" fmla="*/ 169 h 172"/>
                <a:gd name="T4" fmla="*/ 956 w 957"/>
                <a:gd name="T5" fmla="*/ 171 h 172"/>
                <a:gd name="T6" fmla="*/ 954 w 957"/>
                <a:gd name="T7" fmla="*/ 172 h 172"/>
                <a:gd name="T8" fmla="*/ 5 w 957"/>
                <a:gd name="T9" fmla="*/ 5 h 172"/>
                <a:gd name="T10" fmla="*/ 3 w 957"/>
                <a:gd name="T11" fmla="*/ 3 h 172"/>
                <a:gd name="T12" fmla="*/ 0 w 957"/>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2">
                  <a:moveTo>
                    <a:pt x="0" y="0"/>
                  </a:moveTo>
                  <a:lnTo>
                    <a:pt x="957" y="169"/>
                  </a:lnTo>
                  <a:lnTo>
                    <a:pt x="956" y="171"/>
                  </a:lnTo>
                  <a:lnTo>
                    <a:pt x="954" y="172"/>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79" name="Freeform 306">
              <a:extLst>
                <a:ext uri="{FF2B5EF4-FFF2-40B4-BE49-F238E27FC236}">
                  <a16:creationId xmlns:a16="http://schemas.microsoft.com/office/drawing/2014/main" id="{C684F9BF-16BA-4345-98B3-0B202ABFD202}"/>
                </a:ext>
              </a:extLst>
            </p:cNvPr>
            <p:cNvSpPr>
              <a:spLocks/>
            </p:cNvSpPr>
            <p:nvPr/>
          </p:nvSpPr>
          <p:spPr bwMode="auto">
            <a:xfrm>
              <a:off x="2983" y="1802"/>
              <a:ext cx="953" cy="171"/>
            </a:xfrm>
            <a:custGeom>
              <a:avLst/>
              <a:gdLst>
                <a:gd name="T0" fmla="*/ 0 w 953"/>
                <a:gd name="T1" fmla="*/ 0 h 171"/>
                <a:gd name="T2" fmla="*/ 953 w 953"/>
                <a:gd name="T3" fmla="*/ 168 h 171"/>
                <a:gd name="T4" fmla="*/ 951 w 953"/>
                <a:gd name="T5" fmla="*/ 169 h 171"/>
                <a:gd name="T6" fmla="*/ 949 w 953"/>
                <a:gd name="T7" fmla="*/ 171 h 171"/>
                <a:gd name="T8" fmla="*/ 5 w 953"/>
                <a:gd name="T9" fmla="*/ 5 h 171"/>
                <a:gd name="T10" fmla="*/ 2 w 953"/>
                <a:gd name="T11" fmla="*/ 2 h 171"/>
                <a:gd name="T12" fmla="*/ 0 w 953"/>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3" h="171">
                  <a:moveTo>
                    <a:pt x="0" y="0"/>
                  </a:moveTo>
                  <a:lnTo>
                    <a:pt x="953" y="168"/>
                  </a:lnTo>
                  <a:lnTo>
                    <a:pt x="951" y="169"/>
                  </a:lnTo>
                  <a:lnTo>
                    <a:pt x="949" y="171"/>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0" name="Freeform 307">
              <a:extLst>
                <a:ext uri="{FF2B5EF4-FFF2-40B4-BE49-F238E27FC236}">
                  <a16:creationId xmlns:a16="http://schemas.microsoft.com/office/drawing/2014/main" id="{F3FE3CED-23A4-4FCF-A60E-C2492B684808}"/>
                </a:ext>
              </a:extLst>
            </p:cNvPr>
            <p:cNvSpPr>
              <a:spLocks/>
            </p:cNvSpPr>
            <p:nvPr/>
          </p:nvSpPr>
          <p:spPr bwMode="auto">
            <a:xfrm>
              <a:off x="2985" y="1804"/>
              <a:ext cx="949" cy="171"/>
            </a:xfrm>
            <a:custGeom>
              <a:avLst/>
              <a:gdLst>
                <a:gd name="T0" fmla="*/ 0 w 949"/>
                <a:gd name="T1" fmla="*/ 0 h 171"/>
                <a:gd name="T2" fmla="*/ 949 w 949"/>
                <a:gd name="T3" fmla="*/ 167 h 171"/>
                <a:gd name="T4" fmla="*/ 947 w 949"/>
                <a:gd name="T5" fmla="*/ 169 h 171"/>
                <a:gd name="T6" fmla="*/ 944 w 949"/>
                <a:gd name="T7" fmla="*/ 171 h 171"/>
                <a:gd name="T8" fmla="*/ 5 w 949"/>
                <a:gd name="T9" fmla="*/ 5 h 171"/>
                <a:gd name="T10" fmla="*/ 3 w 949"/>
                <a:gd name="T11" fmla="*/ 3 h 171"/>
                <a:gd name="T12" fmla="*/ 0 w 94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9" h="171">
                  <a:moveTo>
                    <a:pt x="0" y="0"/>
                  </a:moveTo>
                  <a:lnTo>
                    <a:pt x="949" y="167"/>
                  </a:lnTo>
                  <a:lnTo>
                    <a:pt x="947" y="169"/>
                  </a:lnTo>
                  <a:lnTo>
                    <a:pt x="944" y="171"/>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1" name="Freeform 308">
              <a:extLst>
                <a:ext uri="{FF2B5EF4-FFF2-40B4-BE49-F238E27FC236}">
                  <a16:creationId xmlns:a16="http://schemas.microsoft.com/office/drawing/2014/main" id="{CA9629D9-D2F0-4E0C-AD4A-9F4E90DD35F6}"/>
                </a:ext>
              </a:extLst>
            </p:cNvPr>
            <p:cNvSpPr>
              <a:spLocks/>
            </p:cNvSpPr>
            <p:nvPr/>
          </p:nvSpPr>
          <p:spPr bwMode="auto">
            <a:xfrm>
              <a:off x="2988" y="1807"/>
              <a:ext cx="944" cy="171"/>
            </a:xfrm>
            <a:custGeom>
              <a:avLst/>
              <a:gdLst>
                <a:gd name="T0" fmla="*/ 0 w 944"/>
                <a:gd name="T1" fmla="*/ 0 h 171"/>
                <a:gd name="T2" fmla="*/ 944 w 944"/>
                <a:gd name="T3" fmla="*/ 166 h 171"/>
                <a:gd name="T4" fmla="*/ 941 w 944"/>
                <a:gd name="T5" fmla="*/ 168 h 171"/>
                <a:gd name="T6" fmla="*/ 939 w 944"/>
                <a:gd name="T7" fmla="*/ 171 h 171"/>
                <a:gd name="T8" fmla="*/ 4 w 944"/>
                <a:gd name="T9" fmla="*/ 5 h 171"/>
                <a:gd name="T10" fmla="*/ 2 w 944"/>
                <a:gd name="T11" fmla="*/ 2 h 171"/>
                <a:gd name="T12" fmla="*/ 0 w 944"/>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4" h="171">
                  <a:moveTo>
                    <a:pt x="0" y="0"/>
                  </a:moveTo>
                  <a:lnTo>
                    <a:pt x="944" y="166"/>
                  </a:lnTo>
                  <a:lnTo>
                    <a:pt x="941" y="168"/>
                  </a:lnTo>
                  <a:lnTo>
                    <a:pt x="939" y="171"/>
                  </a:lnTo>
                  <a:lnTo>
                    <a:pt x="4"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2" name="Freeform 309">
              <a:extLst>
                <a:ext uri="{FF2B5EF4-FFF2-40B4-BE49-F238E27FC236}">
                  <a16:creationId xmlns:a16="http://schemas.microsoft.com/office/drawing/2014/main" id="{CA04133E-8FD0-42E5-862E-1D46DB05F6A1}"/>
                </a:ext>
              </a:extLst>
            </p:cNvPr>
            <p:cNvSpPr>
              <a:spLocks/>
            </p:cNvSpPr>
            <p:nvPr/>
          </p:nvSpPr>
          <p:spPr bwMode="auto">
            <a:xfrm>
              <a:off x="2990" y="1809"/>
              <a:ext cx="939" cy="171"/>
            </a:xfrm>
            <a:custGeom>
              <a:avLst/>
              <a:gdLst>
                <a:gd name="T0" fmla="*/ 0 w 939"/>
                <a:gd name="T1" fmla="*/ 0 h 171"/>
                <a:gd name="T2" fmla="*/ 939 w 939"/>
                <a:gd name="T3" fmla="*/ 166 h 171"/>
                <a:gd name="T4" fmla="*/ 937 w 939"/>
                <a:gd name="T5" fmla="*/ 169 h 171"/>
                <a:gd name="T6" fmla="*/ 936 w 939"/>
                <a:gd name="T7" fmla="*/ 171 h 171"/>
                <a:gd name="T8" fmla="*/ 5 w 939"/>
                <a:gd name="T9" fmla="*/ 5 h 171"/>
                <a:gd name="T10" fmla="*/ 2 w 939"/>
                <a:gd name="T11" fmla="*/ 3 h 171"/>
                <a:gd name="T12" fmla="*/ 0 w 93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9" h="171">
                  <a:moveTo>
                    <a:pt x="0" y="0"/>
                  </a:moveTo>
                  <a:lnTo>
                    <a:pt x="939" y="166"/>
                  </a:lnTo>
                  <a:lnTo>
                    <a:pt x="937" y="169"/>
                  </a:lnTo>
                  <a:lnTo>
                    <a:pt x="936" y="171"/>
                  </a:lnTo>
                  <a:lnTo>
                    <a:pt x="5" y="5"/>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3" name="Freeform 310">
              <a:extLst>
                <a:ext uri="{FF2B5EF4-FFF2-40B4-BE49-F238E27FC236}">
                  <a16:creationId xmlns:a16="http://schemas.microsoft.com/office/drawing/2014/main" id="{46EADBAC-CBDB-4CA7-A72C-60DE2BB2A238}"/>
                </a:ext>
              </a:extLst>
            </p:cNvPr>
            <p:cNvSpPr>
              <a:spLocks/>
            </p:cNvSpPr>
            <p:nvPr/>
          </p:nvSpPr>
          <p:spPr bwMode="auto">
            <a:xfrm>
              <a:off x="2992" y="1812"/>
              <a:ext cx="935" cy="169"/>
            </a:xfrm>
            <a:custGeom>
              <a:avLst/>
              <a:gdLst>
                <a:gd name="T0" fmla="*/ 0 w 935"/>
                <a:gd name="T1" fmla="*/ 0 h 169"/>
                <a:gd name="T2" fmla="*/ 935 w 935"/>
                <a:gd name="T3" fmla="*/ 166 h 169"/>
                <a:gd name="T4" fmla="*/ 934 w 935"/>
                <a:gd name="T5" fmla="*/ 168 h 169"/>
                <a:gd name="T6" fmla="*/ 932 w 935"/>
                <a:gd name="T7" fmla="*/ 169 h 169"/>
                <a:gd name="T8" fmla="*/ 5 w 935"/>
                <a:gd name="T9" fmla="*/ 5 h 169"/>
                <a:gd name="T10" fmla="*/ 3 w 935"/>
                <a:gd name="T11" fmla="*/ 2 h 169"/>
                <a:gd name="T12" fmla="*/ 0 w 935"/>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5" h="169">
                  <a:moveTo>
                    <a:pt x="0" y="0"/>
                  </a:moveTo>
                  <a:lnTo>
                    <a:pt x="935" y="166"/>
                  </a:lnTo>
                  <a:lnTo>
                    <a:pt x="934" y="168"/>
                  </a:lnTo>
                  <a:lnTo>
                    <a:pt x="932" y="169"/>
                  </a:lnTo>
                  <a:lnTo>
                    <a:pt x="5" y="5"/>
                  </a:lnTo>
                  <a:lnTo>
                    <a:pt x="3" y="2"/>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4" name="Freeform 311">
              <a:extLst>
                <a:ext uri="{FF2B5EF4-FFF2-40B4-BE49-F238E27FC236}">
                  <a16:creationId xmlns:a16="http://schemas.microsoft.com/office/drawing/2014/main" id="{0D13AC50-4D47-455F-8CFA-2A41D1BF1303}"/>
                </a:ext>
              </a:extLst>
            </p:cNvPr>
            <p:cNvSpPr>
              <a:spLocks/>
            </p:cNvSpPr>
            <p:nvPr/>
          </p:nvSpPr>
          <p:spPr bwMode="auto">
            <a:xfrm>
              <a:off x="2995" y="1814"/>
              <a:ext cx="931" cy="169"/>
            </a:xfrm>
            <a:custGeom>
              <a:avLst/>
              <a:gdLst>
                <a:gd name="T0" fmla="*/ 0 w 931"/>
                <a:gd name="T1" fmla="*/ 0 h 169"/>
                <a:gd name="T2" fmla="*/ 931 w 931"/>
                <a:gd name="T3" fmla="*/ 166 h 169"/>
                <a:gd name="T4" fmla="*/ 929 w 931"/>
                <a:gd name="T5" fmla="*/ 167 h 169"/>
                <a:gd name="T6" fmla="*/ 927 w 931"/>
                <a:gd name="T7" fmla="*/ 169 h 169"/>
                <a:gd name="T8" fmla="*/ 5 w 931"/>
                <a:gd name="T9" fmla="*/ 7 h 169"/>
                <a:gd name="T10" fmla="*/ 2 w 931"/>
                <a:gd name="T11" fmla="*/ 3 h 169"/>
                <a:gd name="T12" fmla="*/ 0 w 931"/>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1" h="169">
                  <a:moveTo>
                    <a:pt x="0" y="0"/>
                  </a:moveTo>
                  <a:lnTo>
                    <a:pt x="931" y="166"/>
                  </a:lnTo>
                  <a:lnTo>
                    <a:pt x="929" y="167"/>
                  </a:lnTo>
                  <a:lnTo>
                    <a:pt x="927" y="169"/>
                  </a:lnTo>
                  <a:lnTo>
                    <a:pt x="5" y="7"/>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5" name="Freeform 312">
              <a:extLst>
                <a:ext uri="{FF2B5EF4-FFF2-40B4-BE49-F238E27FC236}">
                  <a16:creationId xmlns:a16="http://schemas.microsoft.com/office/drawing/2014/main" id="{86D27330-981C-4DA7-8CCB-6E4E4F42A738}"/>
                </a:ext>
              </a:extLst>
            </p:cNvPr>
            <p:cNvSpPr>
              <a:spLocks/>
            </p:cNvSpPr>
            <p:nvPr/>
          </p:nvSpPr>
          <p:spPr bwMode="auto">
            <a:xfrm>
              <a:off x="2997" y="1817"/>
              <a:ext cx="927" cy="168"/>
            </a:xfrm>
            <a:custGeom>
              <a:avLst/>
              <a:gdLst>
                <a:gd name="T0" fmla="*/ 0 w 927"/>
                <a:gd name="T1" fmla="*/ 0 h 168"/>
                <a:gd name="T2" fmla="*/ 927 w 927"/>
                <a:gd name="T3" fmla="*/ 164 h 168"/>
                <a:gd name="T4" fmla="*/ 925 w 927"/>
                <a:gd name="T5" fmla="*/ 166 h 168"/>
                <a:gd name="T6" fmla="*/ 923 w 927"/>
                <a:gd name="T7" fmla="*/ 168 h 168"/>
                <a:gd name="T8" fmla="*/ 5 w 927"/>
                <a:gd name="T9" fmla="*/ 5 h 168"/>
                <a:gd name="T10" fmla="*/ 3 w 927"/>
                <a:gd name="T11" fmla="*/ 4 h 168"/>
                <a:gd name="T12" fmla="*/ 0 w 927"/>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7" h="168">
                  <a:moveTo>
                    <a:pt x="0" y="0"/>
                  </a:moveTo>
                  <a:lnTo>
                    <a:pt x="927" y="164"/>
                  </a:lnTo>
                  <a:lnTo>
                    <a:pt x="925" y="166"/>
                  </a:lnTo>
                  <a:lnTo>
                    <a:pt x="923" y="168"/>
                  </a:lnTo>
                  <a:lnTo>
                    <a:pt x="5" y="5"/>
                  </a:lnTo>
                  <a:lnTo>
                    <a:pt x="3" y="4"/>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6" name="Freeform 313">
              <a:extLst>
                <a:ext uri="{FF2B5EF4-FFF2-40B4-BE49-F238E27FC236}">
                  <a16:creationId xmlns:a16="http://schemas.microsoft.com/office/drawing/2014/main" id="{E6C194E1-8CCF-4AF4-87D4-D02F6D89C0DF}"/>
                </a:ext>
              </a:extLst>
            </p:cNvPr>
            <p:cNvSpPr>
              <a:spLocks/>
            </p:cNvSpPr>
            <p:nvPr/>
          </p:nvSpPr>
          <p:spPr bwMode="auto">
            <a:xfrm>
              <a:off x="3000" y="1821"/>
              <a:ext cx="922" cy="165"/>
            </a:xfrm>
            <a:custGeom>
              <a:avLst/>
              <a:gdLst>
                <a:gd name="T0" fmla="*/ 0 w 922"/>
                <a:gd name="T1" fmla="*/ 0 h 165"/>
                <a:gd name="T2" fmla="*/ 922 w 922"/>
                <a:gd name="T3" fmla="*/ 162 h 165"/>
                <a:gd name="T4" fmla="*/ 920 w 922"/>
                <a:gd name="T5" fmla="*/ 164 h 165"/>
                <a:gd name="T6" fmla="*/ 917 w 922"/>
                <a:gd name="T7" fmla="*/ 165 h 165"/>
                <a:gd name="T8" fmla="*/ 5 w 922"/>
                <a:gd name="T9" fmla="*/ 5 h 165"/>
                <a:gd name="T10" fmla="*/ 2 w 922"/>
                <a:gd name="T11" fmla="*/ 1 h 165"/>
                <a:gd name="T12" fmla="*/ 0 w 922"/>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2" h="165">
                  <a:moveTo>
                    <a:pt x="0" y="0"/>
                  </a:moveTo>
                  <a:lnTo>
                    <a:pt x="922" y="162"/>
                  </a:lnTo>
                  <a:lnTo>
                    <a:pt x="920" y="164"/>
                  </a:lnTo>
                  <a:lnTo>
                    <a:pt x="917" y="165"/>
                  </a:lnTo>
                  <a:lnTo>
                    <a:pt x="5" y="5"/>
                  </a:lnTo>
                  <a:lnTo>
                    <a:pt x="2" y="1"/>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7" name="Freeform 314">
              <a:extLst>
                <a:ext uri="{FF2B5EF4-FFF2-40B4-BE49-F238E27FC236}">
                  <a16:creationId xmlns:a16="http://schemas.microsoft.com/office/drawing/2014/main" id="{60B71D40-B6DD-417B-A9A0-D047A5C5D334}"/>
                </a:ext>
              </a:extLst>
            </p:cNvPr>
            <p:cNvSpPr>
              <a:spLocks/>
            </p:cNvSpPr>
            <p:nvPr/>
          </p:nvSpPr>
          <p:spPr bwMode="auto">
            <a:xfrm>
              <a:off x="3002" y="1822"/>
              <a:ext cx="918" cy="166"/>
            </a:xfrm>
            <a:custGeom>
              <a:avLst/>
              <a:gdLst>
                <a:gd name="T0" fmla="*/ 0 w 918"/>
                <a:gd name="T1" fmla="*/ 0 h 166"/>
                <a:gd name="T2" fmla="*/ 918 w 918"/>
                <a:gd name="T3" fmla="*/ 163 h 166"/>
                <a:gd name="T4" fmla="*/ 915 w 918"/>
                <a:gd name="T5" fmla="*/ 164 h 166"/>
                <a:gd name="T6" fmla="*/ 913 w 918"/>
                <a:gd name="T7" fmla="*/ 166 h 166"/>
                <a:gd name="T8" fmla="*/ 5 w 918"/>
                <a:gd name="T9" fmla="*/ 6 h 166"/>
                <a:gd name="T10" fmla="*/ 3 w 918"/>
                <a:gd name="T11" fmla="*/ 4 h 166"/>
                <a:gd name="T12" fmla="*/ 0 w 918"/>
                <a:gd name="T13" fmla="*/ 0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8" h="166">
                  <a:moveTo>
                    <a:pt x="0" y="0"/>
                  </a:moveTo>
                  <a:lnTo>
                    <a:pt x="918" y="163"/>
                  </a:lnTo>
                  <a:lnTo>
                    <a:pt x="915" y="164"/>
                  </a:lnTo>
                  <a:lnTo>
                    <a:pt x="913" y="166"/>
                  </a:lnTo>
                  <a:lnTo>
                    <a:pt x="5" y="6"/>
                  </a:lnTo>
                  <a:lnTo>
                    <a:pt x="3" y="4"/>
                  </a:lnTo>
                  <a:lnTo>
                    <a:pt x="0" y="0"/>
                  </a:lnTo>
                  <a:close/>
                </a:path>
              </a:pathLst>
            </a:custGeom>
            <a:solidFill>
              <a:srgbClr val="DDEA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8" name="Freeform 315">
              <a:extLst>
                <a:ext uri="{FF2B5EF4-FFF2-40B4-BE49-F238E27FC236}">
                  <a16:creationId xmlns:a16="http://schemas.microsoft.com/office/drawing/2014/main" id="{211B31F8-19E1-460E-BD41-857EA5FC571E}"/>
                </a:ext>
              </a:extLst>
            </p:cNvPr>
            <p:cNvSpPr>
              <a:spLocks/>
            </p:cNvSpPr>
            <p:nvPr/>
          </p:nvSpPr>
          <p:spPr bwMode="auto">
            <a:xfrm>
              <a:off x="3005" y="1826"/>
              <a:ext cx="912" cy="164"/>
            </a:xfrm>
            <a:custGeom>
              <a:avLst/>
              <a:gdLst>
                <a:gd name="T0" fmla="*/ 0 w 912"/>
                <a:gd name="T1" fmla="*/ 0 h 164"/>
                <a:gd name="T2" fmla="*/ 912 w 912"/>
                <a:gd name="T3" fmla="*/ 160 h 164"/>
                <a:gd name="T4" fmla="*/ 910 w 912"/>
                <a:gd name="T5" fmla="*/ 162 h 164"/>
                <a:gd name="T6" fmla="*/ 909 w 912"/>
                <a:gd name="T7" fmla="*/ 164 h 164"/>
                <a:gd name="T8" fmla="*/ 5 w 912"/>
                <a:gd name="T9" fmla="*/ 5 h 164"/>
                <a:gd name="T10" fmla="*/ 2 w 912"/>
                <a:gd name="T11" fmla="*/ 2 h 164"/>
                <a:gd name="T12" fmla="*/ 0 w 912"/>
                <a:gd name="T13" fmla="*/ 0 h 1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2" h="164">
                  <a:moveTo>
                    <a:pt x="0" y="0"/>
                  </a:moveTo>
                  <a:lnTo>
                    <a:pt x="912" y="160"/>
                  </a:lnTo>
                  <a:lnTo>
                    <a:pt x="910" y="162"/>
                  </a:lnTo>
                  <a:lnTo>
                    <a:pt x="909" y="164"/>
                  </a:lnTo>
                  <a:lnTo>
                    <a:pt x="5" y="5"/>
                  </a:lnTo>
                  <a:lnTo>
                    <a:pt x="2"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89" name="Freeform 316">
              <a:extLst>
                <a:ext uri="{FF2B5EF4-FFF2-40B4-BE49-F238E27FC236}">
                  <a16:creationId xmlns:a16="http://schemas.microsoft.com/office/drawing/2014/main" id="{5255E517-38A2-4D71-85DF-5C868003843E}"/>
                </a:ext>
              </a:extLst>
            </p:cNvPr>
            <p:cNvSpPr>
              <a:spLocks/>
            </p:cNvSpPr>
            <p:nvPr/>
          </p:nvSpPr>
          <p:spPr bwMode="auto">
            <a:xfrm>
              <a:off x="3007" y="1828"/>
              <a:ext cx="908" cy="163"/>
            </a:xfrm>
            <a:custGeom>
              <a:avLst/>
              <a:gdLst>
                <a:gd name="T0" fmla="*/ 0 w 908"/>
                <a:gd name="T1" fmla="*/ 0 h 163"/>
                <a:gd name="T2" fmla="*/ 908 w 908"/>
                <a:gd name="T3" fmla="*/ 160 h 163"/>
                <a:gd name="T4" fmla="*/ 907 w 908"/>
                <a:gd name="T5" fmla="*/ 162 h 163"/>
                <a:gd name="T6" fmla="*/ 905 w 908"/>
                <a:gd name="T7" fmla="*/ 163 h 163"/>
                <a:gd name="T8" fmla="*/ 5 w 908"/>
                <a:gd name="T9" fmla="*/ 5 h 163"/>
                <a:gd name="T10" fmla="*/ 3 w 908"/>
                <a:gd name="T11" fmla="*/ 3 h 163"/>
                <a:gd name="T12" fmla="*/ 0 w 908"/>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8" h="163">
                  <a:moveTo>
                    <a:pt x="0" y="0"/>
                  </a:moveTo>
                  <a:lnTo>
                    <a:pt x="908" y="160"/>
                  </a:lnTo>
                  <a:lnTo>
                    <a:pt x="907" y="162"/>
                  </a:lnTo>
                  <a:lnTo>
                    <a:pt x="905" y="163"/>
                  </a:lnTo>
                  <a:lnTo>
                    <a:pt x="5" y="5"/>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0" name="Freeform 317">
              <a:extLst>
                <a:ext uri="{FF2B5EF4-FFF2-40B4-BE49-F238E27FC236}">
                  <a16:creationId xmlns:a16="http://schemas.microsoft.com/office/drawing/2014/main" id="{8892715E-39B8-4409-B707-D621DB0E9622}"/>
                </a:ext>
              </a:extLst>
            </p:cNvPr>
            <p:cNvSpPr>
              <a:spLocks/>
            </p:cNvSpPr>
            <p:nvPr/>
          </p:nvSpPr>
          <p:spPr bwMode="auto">
            <a:xfrm>
              <a:off x="3010" y="1831"/>
              <a:ext cx="904" cy="162"/>
            </a:xfrm>
            <a:custGeom>
              <a:avLst/>
              <a:gdLst>
                <a:gd name="T0" fmla="*/ 0 w 904"/>
                <a:gd name="T1" fmla="*/ 0 h 162"/>
                <a:gd name="T2" fmla="*/ 904 w 904"/>
                <a:gd name="T3" fmla="*/ 159 h 162"/>
                <a:gd name="T4" fmla="*/ 902 w 904"/>
                <a:gd name="T5" fmla="*/ 160 h 162"/>
                <a:gd name="T6" fmla="*/ 899 w 904"/>
                <a:gd name="T7" fmla="*/ 162 h 162"/>
                <a:gd name="T8" fmla="*/ 5 w 904"/>
                <a:gd name="T9" fmla="*/ 5 h 162"/>
                <a:gd name="T10" fmla="*/ 2 w 904"/>
                <a:gd name="T11" fmla="*/ 3 h 162"/>
                <a:gd name="T12" fmla="*/ 0 w 90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4" h="162">
                  <a:moveTo>
                    <a:pt x="0" y="0"/>
                  </a:moveTo>
                  <a:lnTo>
                    <a:pt x="904" y="159"/>
                  </a:lnTo>
                  <a:lnTo>
                    <a:pt x="902" y="160"/>
                  </a:lnTo>
                  <a:lnTo>
                    <a:pt x="899" y="162"/>
                  </a:lnTo>
                  <a:lnTo>
                    <a:pt x="5"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1" name="Freeform 318">
              <a:extLst>
                <a:ext uri="{FF2B5EF4-FFF2-40B4-BE49-F238E27FC236}">
                  <a16:creationId xmlns:a16="http://schemas.microsoft.com/office/drawing/2014/main" id="{1F99AD11-8D3C-4939-95A5-7B3486E70187}"/>
                </a:ext>
              </a:extLst>
            </p:cNvPr>
            <p:cNvSpPr>
              <a:spLocks/>
            </p:cNvSpPr>
            <p:nvPr/>
          </p:nvSpPr>
          <p:spPr bwMode="auto">
            <a:xfrm>
              <a:off x="3012" y="1833"/>
              <a:ext cx="900" cy="162"/>
            </a:xfrm>
            <a:custGeom>
              <a:avLst/>
              <a:gdLst>
                <a:gd name="T0" fmla="*/ 0 w 900"/>
                <a:gd name="T1" fmla="*/ 0 h 162"/>
                <a:gd name="T2" fmla="*/ 900 w 900"/>
                <a:gd name="T3" fmla="*/ 158 h 162"/>
                <a:gd name="T4" fmla="*/ 897 w 900"/>
                <a:gd name="T5" fmla="*/ 160 h 162"/>
                <a:gd name="T6" fmla="*/ 895 w 900"/>
                <a:gd name="T7" fmla="*/ 162 h 162"/>
                <a:gd name="T8" fmla="*/ 5 w 900"/>
                <a:gd name="T9" fmla="*/ 6 h 162"/>
                <a:gd name="T10" fmla="*/ 3 w 900"/>
                <a:gd name="T11" fmla="*/ 3 h 162"/>
                <a:gd name="T12" fmla="*/ 0 w 900"/>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162">
                  <a:moveTo>
                    <a:pt x="0" y="0"/>
                  </a:moveTo>
                  <a:lnTo>
                    <a:pt x="900" y="158"/>
                  </a:lnTo>
                  <a:lnTo>
                    <a:pt x="897" y="160"/>
                  </a:lnTo>
                  <a:lnTo>
                    <a:pt x="895" y="162"/>
                  </a:lnTo>
                  <a:lnTo>
                    <a:pt x="5" y="6"/>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2" name="Freeform 319">
              <a:extLst>
                <a:ext uri="{FF2B5EF4-FFF2-40B4-BE49-F238E27FC236}">
                  <a16:creationId xmlns:a16="http://schemas.microsoft.com/office/drawing/2014/main" id="{9731298C-F50E-47C2-9EE2-F48E81A3D8C8}"/>
                </a:ext>
              </a:extLst>
            </p:cNvPr>
            <p:cNvSpPr>
              <a:spLocks/>
            </p:cNvSpPr>
            <p:nvPr/>
          </p:nvSpPr>
          <p:spPr bwMode="auto">
            <a:xfrm>
              <a:off x="3015" y="1836"/>
              <a:ext cx="894" cy="162"/>
            </a:xfrm>
            <a:custGeom>
              <a:avLst/>
              <a:gdLst>
                <a:gd name="T0" fmla="*/ 0 w 894"/>
                <a:gd name="T1" fmla="*/ 0 h 162"/>
                <a:gd name="T2" fmla="*/ 894 w 894"/>
                <a:gd name="T3" fmla="*/ 157 h 162"/>
                <a:gd name="T4" fmla="*/ 892 w 894"/>
                <a:gd name="T5" fmla="*/ 159 h 162"/>
                <a:gd name="T6" fmla="*/ 889 w 894"/>
                <a:gd name="T7" fmla="*/ 162 h 162"/>
                <a:gd name="T8" fmla="*/ 6 w 894"/>
                <a:gd name="T9" fmla="*/ 5 h 162"/>
                <a:gd name="T10" fmla="*/ 2 w 894"/>
                <a:gd name="T11" fmla="*/ 3 h 162"/>
                <a:gd name="T12" fmla="*/ 0 w 89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4" h="162">
                  <a:moveTo>
                    <a:pt x="0" y="0"/>
                  </a:moveTo>
                  <a:lnTo>
                    <a:pt x="894" y="157"/>
                  </a:lnTo>
                  <a:lnTo>
                    <a:pt x="892" y="159"/>
                  </a:lnTo>
                  <a:lnTo>
                    <a:pt x="889" y="162"/>
                  </a:lnTo>
                  <a:lnTo>
                    <a:pt x="6"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3" name="Freeform 320">
              <a:extLst>
                <a:ext uri="{FF2B5EF4-FFF2-40B4-BE49-F238E27FC236}">
                  <a16:creationId xmlns:a16="http://schemas.microsoft.com/office/drawing/2014/main" id="{FDFB651C-12CA-4BF6-8A9C-3927AD836EF6}"/>
                </a:ext>
              </a:extLst>
            </p:cNvPr>
            <p:cNvSpPr>
              <a:spLocks/>
            </p:cNvSpPr>
            <p:nvPr/>
          </p:nvSpPr>
          <p:spPr bwMode="auto">
            <a:xfrm>
              <a:off x="3017" y="1839"/>
              <a:ext cx="890" cy="161"/>
            </a:xfrm>
            <a:custGeom>
              <a:avLst/>
              <a:gdLst>
                <a:gd name="T0" fmla="*/ 0 w 890"/>
                <a:gd name="T1" fmla="*/ 0 h 161"/>
                <a:gd name="T2" fmla="*/ 890 w 890"/>
                <a:gd name="T3" fmla="*/ 156 h 161"/>
                <a:gd name="T4" fmla="*/ 887 w 890"/>
                <a:gd name="T5" fmla="*/ 159 h 161"/>
                <a:gd name="T6" fmla="*/ 885 w 890"/>
                <a:gd name="T7" fmla="*/ 161 h 161"/>
                <a:gd name="T8" fmla="*/ 5 w 890"/>
                <a:gd name="T9" fmla="*/ 5 h 161"/>
                <a:gd name="T10" fmla="*/ 4 w 890"/>
                <a:gd name="T11" fmla="*/ 2 h 161"/>
                <a:gd name="T12" fmla="*/ 0 w 890"/>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0" h="161">
                  <a:moveTo>
                    <a:pt x="0" y="0"/>
                  </a:moveTo>
                  <a:lnTo>
                    <a:pt x="890" y="156"/>
                  </a:lnTo>
                  <a:lnTo>
                    <a:pt x="887" y="159"/>
                  </a:lnTo>
                  <a:lnTo>
                    <a:pt x="885" y="161"/>
                  </a:lnTo>
                  <a:lnTo>
                    <a:pt x="5" y="5"/>
                  </a:lnTo>
                  <a:lnTo>
                    <a:pt x="4"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4" name="Freeform 321">
              <a:extLst>
                <a:ext uri="{FF2B5EF4-FFF2-40B4-BE49-F238E27FC236}">
                  <a16:creationId xmlns:a16="http://schemas.microsoft.com/office/drawing/2014/main" id="{90D6F74E-D365-43CF-9D86-D4BAC0E7EDCB}"/>
                </a:ext>
              </a:extLst>
            </p:cNvPr>
            <p:cNvSpPr>
              <a:spLocks/>
            </p:cNvSpPr>
            <p:nvPr/>
          </p:nvSpPr>
          <p:spPr bwMode="auto">
            <a:xfrm>
              <a:off x="3021" y="1841"/>
              <a:ext cx="883" cy="161"/>
            </a:xfrm>
            <a:custGeom>
              <a:avLst/>
              <a:gdLst>
                <a:gd name="T0" fmla="*/ 0 w 883"/>
                <a:gd name="T1" fmla="*/ 0 h 161"/>
                <a:gd name="T2" fmla="*/ 883 w 883"/>
                <a:gd name="T3" fmla="*/ 157 h 161"/>
                <a:gd name="T4" fmla="*/ 881 w 883"/>
                <a:gd name="T5" fmla="*/ 159 h 161"/>
                <a:gd name="T6" fmla="*/ 878 w 883"/>
                <a:gd name="T7" fmla="*/ 161 h 161"/>
                <a:gd name="T8" fmla="*/ 5 w 883"/>
                <a:gd name="T9" fmla="*/ 5 h 161"/>
                <a:gd name="T10" fmla="*/ 1 w 883"/>
                <a:gd name="T11" fmla="*/ 3 h 161"/>
                <a:gd name="T12" fmla="*/ 0 w 883"/>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3" h="161">
                  <a:moveTo>
                    <a:pt x="0" y="0"/>
                  </a:moveTo>
                  <a:lnTo>
                    <a:pt x="883" y="157"/>
                  </a:lnTo>
                  <a:lnTo>
                    <a:pt x="881" y="159"/>
                  </a:lnTo>
                  <a:lnTo>
                    <a:pt x="878" y="161"/>
                  </a:lnTo>
                  <a:lnTo>
                    <a:pt x="5" y="5"/>
                  </a:lnTo>
                  <a:lnTo>
                    <a:pt x="1"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5" name="Freeform 322">
              <a:extLst>
                <a:ext uri="{FF2B5EF4-FFF2-40B4-BE49-F238E27FC236}">
                  <a16:creationId xmlns:a16="http://schemas.microsoft.com/office/drawing/2014/main" id="{F2F48265-1800-4F4B-8512-CDEC56A7B3BF}"/>
                </a:ext>
              </a:extLst>
            </p:cNvPr>
            <p:cNvSpPr>
              <a:spLocks/>
            </p:cNvSpPr>
            <p:nvPr/>
          </p:nvSpPr>
          <p:spPr bwMode="auto">
            <a:xfrm>
              <a:off x="3022" y="1844"/>
              <a:ext cx="880" cy="159"/>
            </a:xfrm>
            <a:custGeom>
              <a:avLst/>
              <a:gdLst>
                <a:gd name="T0" fmla="*/ 0 w 880"/>
                <a:gd name="T1" fmla="*/ 0 h 159"/>
                <a:gd name="T2" fmla="*/ 880 w 880"/>
                <a:gd name="T3" fmla="*/ 156 h 159"/>
                <a:gd name="T4" fmla="*/ 877 w 880"/>
                <a:gd name="T5" fmla="*/ 158 h 159"/>
                <a:gd name="T6" fmla="*/ 875 w 880"/>
                <a:gd name="T7" fmla="*/ 159 h 159"/>
                <a:gd name="T8" fmla="*/ 7 w 880"/>
                <a:gd name="T9" fmla="*/ 6 h 159"/>
                <a:gd name="T10" fmla="*/ 4 w 880"/>
                <a:gd name="T11" fmla="*/ 2 h 159"/>
                <a:gd name="T12" fmla="*/ 0 w 880"/>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0" h="159">
                  <a:moveTo>
                    <a:pt x="0" y="0"/>
                  </a:moveTo>
                  <a:lnTo>
                    <a:pt x="880" y="156"/>
                  </a:lnTo>
                  <a:lnTo>
                    <a:pt x="877" y="158"/>
                  </a:lnTo>
                  <a:lnTo>
                    <a:pt x="875" y="159"/>
                  </a:lnTo>
                  <a:lnTo>
                    <a:pt x="7" y="6"/>
                  </a:lnTo>
                  <a:lnTo>
                    <a:pt x="4"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6" name="Freeform 323">
              <a:extLst>
                <a:ext uri="{FF2B5EF4-FFF2-40B4-BE49-F238E27FC236}">
                  <a16:creationId xmlns:a16="http://schemas.microsoft.com/office/drawing/2014/main" id="{88F71A9F-E99D-44A8-B082-0465BCE12FE7}"/>
                </a:ext>
              </a:extLst>
            </p:cNvPr>
            <p:cNvSpPr>
              <a:spLocks/>
            </p:cNvSpPr>
            <p:nvPr/>
          </p:nvSpPr>
          <p:spPr bwMode="auto">
            <a:xfrm>
              <a:off x="3026" y="1846"/>
              <a:ext cx="873" cy="159"/>
            </a:xfrm>
            <a:custGeom>
              <a:avLst/>
              <a:gdLst>
                <a:gd name="T0" fmla="*/ 0 w 873"/>
                <a:gd name="T1" fmla="*/ 0 h 159"/>
                <a:gd name="T2" fmla="*/ 873 w 873"/>
                <a:gd name="T3" fmla="*/ 156 h 159"/>
                <a:gd name="T4" fmla="*/ 871 w 873"/>
                <a:gd name="T5" fmla="*/ 157 h 159"/>
                <a:gd name="T6" fmla="*/ 867 w 873"/>
                <a:gd name="T7" fmla="*/ 159 h 159"/>
                <a:gd name="T8" fmla="*/ 5 w 873"/>
                <a:gd name="T9" fmla="*/ 7 h 159"/>
                <a:gd name="T10" fmla="*/ 3 w 873"/>
                <a:gd name="T11" fmla="*/ 4 h 159"/>
                <a:gd name="T12" fmla="*/ 0 w 87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3" h="159">
                  <a:moveTo>
                    <a:pt x="0" y="0"/>
                  </a:moveTo>
                  <a:lnTo>
                    <a:pt x="873" y="156"/>
                  </a:lnTo>
                  <a:lnTo>
                    <a:pt x="871" y="157"/>
                  </a:lnTo>
                  <a:lnTo>
                    <a:pt x="867" y="159"/>
                  </a:lnTo>
                  <a:lnTo>
                    <a:pt x="5" y="7"/>
                  </a:lnTo>
                  <a:lnTo>
                    <a:pt x="3" y="4"/>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7" name="Freeform 324">
              <a:extLst>
                <a:ext uri="{FF2B5EF4-FFF2-40B4-BE49-F238E27FC236}">
                  <a16:creationId xmlns:a16="http://schemas.microsoft.com/office/drawing/2014/main" id="{395C40B7-B462-4775-A043-A160F1DA0BF0}"/>
                </a:ext>
              </a:extLst>
            </p:cNvPr>
            <p:cNvSpPr>
              <a:spLocks/>
            </p:cNvSpPr>
            <p:nvPr/>
          </p:nvSpPr>
          <p:spPr bwMode="auto">
            <a:xfrm>
              <a:off x="3029" y="1850"/>
              <a:ext cx="868" cy="157"/>
            </a:xfrm>
            <a:custGeom>
              <a:avLst/>
              <a:gdLst>
                <a:gd name="T0" fmla="*/ 0 w 868"/>
                <a:gd name="T1" fmla="*/ 0 h 157"/>
                <a:gd name="T2" fmla="*/ 868 w 868"/>
                <a:gd name="T3" fmla="*/ 153 h 157"/>
                <a:gd name="T4" fmla="*/ 864 w 868"/>
                <a:gd name="T5" fmla="*/ 155 h 157"/>
                <a:gd name="T6" fmla="*/ 863 w 868"/>
                <a:gd name="T7" fmla="*/ 157 h 157"/>
                <a:gd name="T8" fmla="*/ 5 w 868"/>
                <a:gd name="T9" fmla="*/ 5 h 157"/>
                <a:gd name="T10" fmla="*/ 2 w 868"/>
                <a:gd name="T11" fmla="*/ 3 h 157"/>
                <a:gd name="T12" fmla="*/ 0 w 868"/>
                <a:gd name="T13" fmla="*/ 0 h 1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8" h="157">
                  <a:moveTo>
                    <a:pt x="0" y="0"/>
                  </a:moveTo>
                  <a:lnTo>
                    <a:pt x="868" y="153"/>
                  </a:lnTo>
                  <a:lnTo>
                    <a:pt x="864" y="155"/>
                  </a:lnTo>
                  <a:lnTo>
                    <a:pt x="863" y="157"/>
                  </a:lnTo>
                  <a:lnTo>
                    <a:pt x="5" y="5"/>
                  </a:lnTo>
                  <a:lnTo>
                    <a:pt x="2"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8" name="Freeform 325">
              <a:extLst>
                <a:ext uri="{FF2B5EF4-FFF2-40B4-BE49-F238E27FC236}">
                  <a16:creationId xmlns:a16="http://schemas.microsoft.com/office/drawing/2014/main" id="{8C75B7A6-38A5-4B11-A23B-CCD614ADF6F6}"/>
                </a:ext>
              </a:extLst>
            </p:cNvPr>
            <p:cNvSpPr>
              <a:spLocks/>
            </p:cNvSpPr>
            <p:nvPr/>
          </p:nvSpPr>
          <p:spPr bwMode="auto">
            <a:xfrm>
              <a:off x="3031" y="1853"/>
              <a:ext cx="862" cy="155"/>
            </a:xfrm>
            <a:custGeom>
              <a:avLst/>
              <a:gdLst>
                <a:gd name="T0" fmla="*/ 0 w 862"/>
                <a:gd name="T1" fmla="*/ 0 h 155"/>
                <a:gd name="T2" fmla="*/ 862 w 862"/>
                <a:gd name="T3" fmla="*/ 152 h 155"/>
                <a:gd name="T4" fmla="*/ 861 w 862"/>
                <a:gd name="T5" fmla="*/ 154 h 155"/>
                <a:gd name="T6" fmla="*/ 857 w 862"/>
                <a:gd name="T7" fmla="*/ 155 h 155"/>
                <a:gd name="T8" fmla="*/ 6 w 862"/>
                <a:gd name="T9" fmla="*/ 5 h 155"/>
                <a:gd name="T10" fmla="*/ 3 w 862"/>
                <a:gd name="T11" fmla="*/ 2 h 155"/>
                <a:gd name="T12" fmla="*/ 0 w 862"/>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2" h="155">
                  <a:moveTo>
                    <a:pt x="0" y="0"/>
                  </a:moveTo>
                  <a:lnTo>
                    <a:pt x="862" y="152"/>
                  </a:lnTo>
                  <a:lnTo>
                    <a:pt x="861" y="154"/>
                  </a:lnTo>
                  <a:lnTo>
                    <a:pt x="857" y="155"/>
                  </a:lnTo>
                  <a:lnTo>
                    <a:pt x="6" y="5"/>
                  </a:lnTo>
                  <a:lnTo>
                    <a:pt x="3"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299" name="Freeform 326">
              <a:extLst>
                <a:ext uri="{FF2B5EF4-FFF2-40B4-BE49-F238E27FC236}">
                  <a16:creationId xmlns:a16="http://schemas.microsoft.com/office/drawing/2014/main" id="{FCBCA8BC-4FA0-41AD-82ED-54CDFB3750AA}"/>
                </a:ext>
              </a:extLst>
            </p:cNvPr>
            <p:cNvSpPr>
              <a:spLocks/>
            </p:cNvSpPr>
            <p:nvPr/>
          </p:nvSpPr>
          <p:spPr bwMode="auto">
            <a:xfrm>
              <a:off x="3034" y="1855"/>
              <a:ext cx="858" cy="155"/>
            </a:xfrm>
            <a:custGeom>
              <a:avLst/>
              <a:gdLst>
                <a:gd name="T0" fmla="*/ 0 w 858"/>
                <a:gd name="T1" fmla="*/ 0 h 155"/>
                <a:gd name="T2" fmla="*/ 858 w 858"/>
                <a:gd name="T3" fmla="*/ 152 h 155"/>
                <a:gd name="T4" fmla="*/ 854 w 858"/>
                <a:gd name="T5" fmla="*/ 153 h 155"/>
                <a:gd name="T6" fmla="*/ 851 w 858"/>
                <a:gd name="T7" fmla="*/ 155 h 155"/>
                <a:gd name="T8" fmla="*/ 5 w 858"/>
                <a:gd name="T9" fmla="*/ 5 h 155"/>
                <a:gd name="T10" fmla="*/ 3 w 858"/>
                <a:gd name="T11" fmla="*/ 3 h 155"/>
                <a:gd name="T12" fmla="*/ 0 w 858"/>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8" h="155">
                  <a:moveTo>
                    <a:pt x="0" y="0"/>
                  </a:moveTo>
                  <a:lnTo>
                    <a:pt x="858" y="152"/>
                  </a:lnTo>
                  <a:lnTo>
                    <a:pt x="854" y="153"/>
                  </a:lnTo>
                  <a:lnTo>
                    <a:pt x="851" y="155"/>
                  </a:lnTo>
                  <a:lnTo>
                    <a:pt x="5" y="5"/>
                  </a:lnTo>
                  <a:lnTo>
                    <a:pt x="3"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0" name="Freeform 327">
              <a:extLst>
                <a:ext uri="{FF2B5EF4-FFF2-40B4-BE49-F238E27FC236}">
                  <a16:creationId xmlns:a16="http://schemas.microsoft.com/office/drawing/2014/main" id="{32D06692-3A8C-4B6C-A311-54BDF05A32BB}"/>
                </a:ext>
              </a:extLst>
            </p:cNvPr>
            <p:cNvSpPr>
              <a:spLocks/>
            </p:cNvSpPr>
            <p:nvPr/>
          </p:nvSpPr>
          <p:spPr bwMode="auto">
            <a:xfrm>
              <a:off x="3037" y="1858"/>
              <a:ext cx="851" cy="154"/>
            </a:xfrm>
            <a:custGeom>
              <a:avLst/>
              <a:gdLst>
                <a:gd name="T0" fmla="*/ 0 w 851"/>
                <a:gd name="T1" fmla="*/ 0 h 154"/>
                <a:gd name="T2" fmla="*/ 851 w 851"/>
                <a:gd name="T3" fmla="*/ 150 h 154"/>
                <a:gd name="T4" fmla="*/ 848 w 851"/>
                <a:gd name="T5" fmla="*/ 152 h 154"/>
                <a:gd name="T6" fmla="*/ 846 w 851"/>
                <a:gd name="T7" fmla="*/ 154 h 154"/>
                <a:gd name="T8" fmla="*/ 6 w 851"/>
                <a:gd name="T9" fmla="*/ 5 h 154"/>
                <a:gd name="T10" fmla="*/ 2 w 851"/>
                <a:gd name="T11" fmla="*/ 2 h 154"/>
                <a:gd name="T12" fmla="*/ 0 w 851"/>
                <a:gd name="T13" fmla="*/ 0 h 1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1" h="154">
                  <a:moveTo>
                    <a:pt x="0" y="0"/>
                  </a:moveTo>
                  <a:lnTo>
                    <a:pt x="851" y="150"/>
                  </a:lnTo>
                  <a:lnTo>
                    <a:pt x="848" y="152"/>
                  </a:lnTo>
                  <a:lnTo>
                    <a:pt x="846" y="154"/>
                  </a:lnTo>
                  <a:lnTo>
                    <a:pt x="6" y="5"/>
                  </a:lnTo>
                  <a:lnTo>
                    <a:pt x="2" y="2"/>
                  </a:lnTo>
                  <a:lnTo>
                    <a:pt x="0" y="0"/>
                  </a:lnTo>
                  <a:close/>
                </a:path>
              </a:pathLst>
            </a:custGeom>
            <a:solidFill>
              <a:srgbClr val="E2ED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1" name="Freeform 328">
              <a:extLst>
                <a:ext uri="{FF2B5EF4-FFF2-40B4-BE49-F238E27FC236}">
                  <a16:creationId xmlns:a16="http://schemas.microsoft.com/office/drawing/2014/main" id="{77AB3255-37CA-46EF-97B7-83936FF91670}"/>
                </a:ext>
              </a:extLst>
            </p:cNvPr>
            <p:cNvSpPr>
              <a:spLocks/>
            </p:cNvSpPr>
            <p:nvPr/>
          </p:nvSpPr>
          <p:spPr bwMode="auto">
            <a:xfrm>
              <a:off x="3039" y="1860"/>
              <a:ext cx="846" cy="153"/>
            </a:xfrm>
            <a:custGeom>
              <a:avLst/>
              <a:gdLst>
                <a:gd name="T0" fmla="*/ 0 w 846"/>
                <a:gd name="T1" fmla="*/ 0 h 153"/>
                <a:gd name="T2" fmla="*/ 846 w 846"/>
                <a:gd name="T3" fmla="*/ 150 h 153"/>
                <a:gd name="T4" fmla="*/ 844 w 846"/>
                <a:gd name="T5" fmla="*/ 152 h 153"/>
                <a:gd name="T6" fmla="*/ 841 w 846"/>
                <a:gd name="T7" fmla="*/ 153 h 153"/>
                <a:gd name="T8" fmla="*/ 5 w 846"/>
                <a:gd name="T9" fmla="*/ 6 h 153"/>
                <a:gd name="T10" fmla="*/ 4 w 846"/>
                <a:gd name="T11" fmla="*/ 3 h 153"/>
                <a:gd name="T12" fmla="*/ 0 w 846"/>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6" h="153">
                  <a:moveTo>
                    <a:pt x="0" y="0"/>
                  </a:moveTo>
                  <a:lnTo>
                    <a:pt x="846" y="150"/>
                  </a:lnTo>
                  <a:lnTo>
                    <a:pt x="844" y="152"/>
                  </a:lnTo>
                  <a:lnTo>
                    <a:pt x="841" y="153"/>
                  </a:lnTo>
                  <a:lnTo>
                    <a:pt x="5" y="6"/>
                  </a:lnTo>
                  <a:lnTo>
                    <a:pt x="4"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2" name="Freeform 329">
              <a:extLst>
                <a:ext uri="{FF2B5EF4-FFF2-40B4-BE49-F238E27FC236}">
                  <a16:creationId xmlns:a16="http://schemas.microsoft.com/office/drawing/2014/main" id="{E4BC8D3B-A2B0-4E78-A49F-9A8858282D47}"/>
                </a:ext>
              </a:extLst>
            </p:cNvPr>
            <p:cNvSpPr>
              <a:spLocks/>
            </p:cNvSpPr>
            <p:nvPr/>
          </p:nvSpPr>
          <p:spPr bwMode="auto">
            <a:xfrm>
              <a:off x="3043" y="1863"/>
              <a:ext cx="840" cy="152"/>
            </a:xfrm>
            <a:custGeom>
              <a:avLst/>
              <a:gdLst>
                <a:gd name="T0" fmla="*/ 0 w 840"/>
                <a:gd name="T1" fmla="*/ 0 h 152"/>
                <a:gd name="T2" fmla="*/ 840 w 840"/>
                <a:gd name="T3" fmla="*/ 149 h 152"/>
                <a:gd name="T4" fmla="*/ 837 w 840"/>
                <a:gd name="T5" fmla="*/ 150 h 152"/>
                <a:gd name="T6" fmla="*/ 834 w 840"/>
                <a:gd name="T7" fmla="*/ 152 h 152"/>
                <a:gd name="T8" fmla="*/ 5 w 840"/>
                <a:gd name="T9" fmla="*/ 5 h 152"/>
                <a:gd name="T10" fmla="*/ 1 w 840"/>
                <a:gd name="T11" fmla="*/ 3 h 152"/>
                <a:gd name="T12" fmla="*/ 0 w 840"/>
                <a:gd name="T13" fmla="*/ 0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0" h="152">
                  <a:moveTo>
                    <a:pt x="0" y="0"/>
                  </a:moveTo>
                  <a:lnTo>
                    <a:pt x="840" y="149"/>
                  </a:lnTo>
                  <a:lnTo>
                    <a:pt x="837" y="150"/>
                  </a:lnTo>
                  <a:lnTo>
                    <a:pt x="834" y="152"/>
                  </a:lnTo>
                  <a:lnTo>
                    <a:pt x="5" y="5"/>
                  </a:lnTo>
                  <a:lnTo>
                    <a:pt x="1"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3" name="Freeform 330">
              <a:extLst>
                <a:ext uri="{FF2B5EF4-FFF2-40B4-BE49-F238E27FC236}">
                  <a16:creationId xmlns:a16="http://schemas.microsoft.com/office/drawing/2014/main" id="{32E83715-DEE1-4D39-A8A7-80E1ECEF6C22}"/>
                </a:ext>
              </a:extLst>
            </p:cNvPr>
            <p:cNvSpPr>
              <a:spLocks/>
            </p:cNvSpPr>
            <p:nvPr/>
          </p:nvSpPr>
          <p:spPr bwMode="auto">
            <a:xfrm>
              <a:off x="3044" y="1866"/>
              <a:ext cx="836" cy="151"/>
            </a:xfrm>
            <a:custGeom>
              <a:avLst/>
              <a:gdLst>
                <a:gd name="T0" fmla="*/ 0 w 836"/>
                <a:gd name="T1" fmla="*/ 0 h 151"/>
                <a:gd name="T2" fmla="*/ 836 w 836"/>
                <a:gd name="T3" fmla="*/ 147 h 151"/>
                <a:gd name="T4" fmla="*/ 833 w 836"/>
                <a:gd name="T5" fmla="*/ 149 h 151"/>
                <a:gd name="T6" fmla="*/ 829 w 836"/>
                <a:gd name="T7" fmla="*/ 151 h 151"/>
                <a:gd name="T8" fmla="*/ 7 w 836"/>
                <a:gd name="T9" fmla="*/ 5 h 151"/>
                <a:gd name="T10" fmla="*/ 4 w 836"/>
                <a:gd name="T11" fmla="*/ 2 h 151"/>
                <a:gd name="T12" fmla="*/ 0 w 836"/>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6" h="151">
                  <a:moveTo>
                    <a:pt x="0" y="0"/>
                  </a:moveTo>
                  <a:lnTo>
                    <a:pt x="836" y="147"/>
                  </a:lnTo>
                  <a:lnTo>
                    <a:pt x="833" y="149"/>
                  </a:lnTo>
                  <a:lnTo>
                    <a:pt x="829" y="151"/>
                  </a:lnTo>
                  <a:lnTo>
                    <a:pt x="7" y="5"/>
                  </a:lnTo>
                  <a:lnTo>
                    <a:pt x="4"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4" name="Freeform 331">
              <a:extLst>
                <a:ext uri="{FF2B5EF4-FFF2-40B4-BE49-F238E27FC236}">
                  <a16:creationId xmlns:a16="http://schemas.microsoft.com/office/drawing/2014/main" id="{A8A25E7F-FA14-4DFE-9343-A7466398265C}"/>
                </a:ext>
              </a:extLst>
            </p:cNvPr>
            <p:cNvSpPr>
              <a:spLocks/>
            </p:cNvSpPr>
            <p:nvPr/>
          </p:nvSpPr>
          <p:spPr bwMode="auto">
            <a:xfrm>
              <a:off x="3048" y="1868"/>
              <a:ext cx="829" cy="151"/>
            </a:xfrm>
            <a:custGeom>
              <a:avLst/>
              <a:gdLst>
                <a:gd name="T0" fmla="*/ 0 w 829"/>
                <a:gd name="T1" fmla="*/ 0 h 151"/>
                <a:gd name="T2" fmla="*/ 829 w 829"/>
                <a:gd name="T3" fmla="*/ 147 h 151"/>
                <a:gd name="T4" fmla="*/ 825 w 829"/>
                <a:gd name="T5" fmla="*/ 149 h 151"/>
                <a:gd name="T6" fmla="*/ 823 w 829"/>
                <a:gd name="T7" fmla="*/ 151 h 151"/>
                <a:gd name="T8" fmla="*/ 6 w 829"/>
                <a:gd name="T9" fmla="*/ 5 h 151"/>
                <a:gd name="T10" fmla="*/ 3 w 829"/>
                <a:gd name="T11" fmla="*/ 3 h 151"/>
                <a:gd name="T12" fmla="*/ 0 w 829"/>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9" h="151">
                  <a:moveTo>
                    <a:pt x="0" y="0"/>
                  </a:moveTo>
                  <a:lnTo>
                    <a:pt x="829" y="147"/>
                  </a:lnTo>
                  <a:lnTo>
                    <a:pt x="825" y="149"/>
                  </a:lnTo>
                  <a:lnTo>
                    <a:pt x="823" y="151"/>
                  </a:lnTo>
                  <a:lnTo>
                    <a:pt x="6" y="5"/>
                  </a:lnTo>
                  <a:lnTo>
                    <a:pt x="3"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5" name="Freeform 332">
              <a:extLst>
                <a:ext uri="{FF2B5EF4-FFF2-40B4-BE49-F238E27FC236}">
                  <a16:creationId xmlns:a16="http://schemas.microsoft.com/office/drawing/2014/main" id="{F14EEA69-47EA-4D2A-A2F0-4CDF21E9C9AA}"/>
                </a:ext>
              </a:extLst>
            </p:cNvPr>
            <p:cNvSpPr>
              <a:spLocks/>
            </p:cNvSpPr>
            <p:nvPr/>
          </p:nvSpPr>
          <p:spPr bwMode="auto">
            <a:xfrm>
              <a:off x="3051" y="1871"/>
              <a:ext cx="822" cy="149"/>
            </a:xfrm>
            <a:custGeom>
              <a:avLst/>
              <a:gdLst>
                <a:gd name="T0" fmla="*/ 0 w 822"/>
                <a:gd name="T1" fmla="*/ 0 h 149"/>
                <a:gd name="T2" fmla="*/ 822 w 822"/>
                <a:gd name="T3" fmla="*/ 146 h 149"/>
                <a:gd name="T4" fmla="*/ 819 w 822"/>
                <a:gd name="T5" fmla="*/ 148 h 149"/>
                <a:gd name="T6" fmla="*/ 817 w 822"/>
                <a:gd name="T7" fmla="*/ 149 h 149"/>
                <a:gd name="T8" fmla="*/ 5 w 822"/>
                <a:gd name="T9" fmla="*/ 6 h 149"/>
                <a:gd name="T10" fmla="*/ 3 w 822"/>
                <a:gd name="T11" fmla="*/ 2 h 149"/>
                <a:gd name="T12" fmla="*/ 0 w 822"/>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2" h="149">
                  <a:moveTo>
                    <a:pt x="0" y="0"/>
                  </a:moveTo>
                  <a:lnTo>
                    <a:pt x="822" y="146"/>
                  </a:lnTo>
                  <a:lnTo>
                    <a:pt x="819" y="148"/>
                  </a:lnTo>
                  <a:lnTo>
                    <a:pt x="817" y="149"/>
                  </a:lnTo>
                  <a:lnTo>
                    <a:pt x="5" y="6"/>
                  </a:lnTo>
                  <a:lnTo>
                    <a:pt x="3"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6" name="Freeform 333">
              <a:extLst>
                <a:ext uri="{FF2B5EF4-FFF2-40B4-BE49-F238E27FC236}">
                  <a16:creationId xmlns:a16="http://schemas.microsoft.com/office/drawing/2014/main" id="{35A036D3-2C65-43BF-A898-A670307A5748}"/>
                </a:ext>
              </a:extLst>
            </p:cNvPr>
            <p:cNvSpPr>
              <a:spLocks/>
            </p:cNvSpPr>
            <p:nvPr/>
          </p:nvSpPr>
          <p:spPr bwMode="auto">
            <a:xfrm>
              <a:off x="3054" y="1873"/>
              <a:ext cx="817" cy="149"/>
            </a:xfrm>
            <a:custGeom>
              <a:avLst/>
              <a:gdLst>
                <a:gd name="T0" fmla="*/ 0 w 817"/>
                <a:gd name="T1" fmla="*/ 0 h 149"/>
                <a:gd name="T2" fmla="*/ 817 w 817"/>
                <a:gd name="T3" fmla="*/ 146 h 149"/>
                <a:gd name="T4" fmla="*/ 814 w 817"/>
                <a:gd name="T5" fmla="*/ 147 h 149"/>
                <a:gd name="T6" fmla="*/ 811 w 817"/>
                <a:gd name="T7" fmla="*/ 149 h 149"/>
                <a:gd name="T8" fmla="*/ 5 w 817"/>
                <a:gd name="T9" fmla="*/ 7 h 149"/>
                <a:gd name="T10" fmla="*/ 2 w 817"/>
                <a:gd name="T11" fmla="*/ 4 h 149"/>
                <a:gd name="T12" fmla="*/ 0 w 817"/>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7" h="149">
                  <a:moveTo>
                    <a:pt x="0" y="0"/>
                  </a:moveTo>
                  <a:lnTo>
                    <a:pt x="817" y="146"/>
                  </a:lnTo>
                  <a:lnTo>
                    <a:pt x="814" y="147"/>
                  </a:lnTo>
                  <a:lnTo>
                    <a:pt x="811" y="149"/>
                  </a:lnTo>
                  <a:lnTo>
                    <a:pt x="5" y="7"/>
                  </a:lnTo>
                  <a:lnTo>
                    <a:pt x="2" y="4"/>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7" name="Freeform 334">
              <a:extLst>
                <a:ext uri="{FF2B5EF4-FFF2-40B4-BE49-F238E27FC236}">
                  <a16:creationId xmlns:a16="http://schemas.microsoft.com/office/drawing/2014/main" id="{0AB1450F-F9E8-425C-B83A-317DE942324D}"/>
                </a:ext>
              </a:extLst>
            </p:cNvPr>
            <p:cNvSpPr>
              <a:spLocks/>
            </p:cNvSpPr>
            <p:nvPr/>
          </p:nvSpPr>
          <p:spPr bwMode="auto">
            <a:xfrm>
              <a:off x="3056" y="1877"/>
              <a:ext cx="812" cy="147"/>
            </a:xfrm>
            <a:custGeom>
              <a:avLst/>
              <a:gdLst>
                <a:gd name="T0" fmla="*/ 0 w 812"/>
                <a:gd name="T1" fmla="*/ 0 h 147"/>
                <a:gd name="T2" fmla="*/ 812 w 812"/>
                <a:gd name="T3" fmla="*/ 143 h 147"/>
                <a:gd name="T4" fmla="*/ 809 w 812"/>
                <a:gd name="T5" fmla="*/ 145 h 147"/>
                <a:gd name="T6" fmla="*/ 805 w 812"/>
                <a:gd name="T7" fmla="*/ 147 h 147"/>
                <a:gd name="T8" fmla="*/ 7 w 812"/>
                <a:gd name="T9" fmla="*/ 5 h 147"/>
                <a:gd name="T10" fmla="*/ 3 w 812"/>
                <a:gd name="T11" fmla="*/ 3 h 147"/>
                <a:gd name="T12" fmla="*/ 0 w 812"/>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2" h="147">
                  <a:moveTo>
                    <a:pt x="0" y="0"/>
                  </a:moveTo>
                  <a:lnTo>
                    <a:pt x="812" y="143"/>
                  </a:lnTo>
                  <a:lnTo>
                    <a:pt x="809" y="145"/>
                  </a:lnTo>
                  <a:lnTo>
                    <a:pt x="805" y="147"/>
                  </a:lnTo>
                  <a:lnTo>
                    <a:pt x="7" y="5"/>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8" name="Freeform 335">
              <a:extLst>
                <a:ext uri="{FF2B5EF4-FFF2-40B4-BE49-F238E27FC236}">
                  <a16:creationId xmlns:a16="http://schemas.microsoft.com/office/drawing/2014/main" id="{9301899B-5ECA-4381-9BAB-158569C730F5}"/>
                </a:ext>
              </a:extLst>
            </p:cNvPr>
            <p:cNvSpPr>
              <a:spLocks/>
            </p:cNvSpPr>
            <p:nvPr/>
          </p:nvSpPr>
          <p:spPr bwMode="auto">
            <a:xfrm>
              <a:off x="3059" y="1880"/>
              <a:ext cx="806" cy="145"/>
            </a:xfrm>
            <a:custGeom>
              <a:avLst/>
              <a:gdLst>
                <a:gd name="T0" fmla="*/ 0 w 806"/>
                <a:gd name="T1" fmla="*/ 0 h 145"/>
                <a:gd name="T2" fmla="*/ 806 w 806"/>
                <a:gd name="T3" fmla="*/ 142 h 145"/>
                <a:gd name="T4" fmla="*/ 802 w 806"/>
                <a:gd name="T5" fmla="*/ 144 h 145"/>
                <a:gd name="T6" fmla="*/ 797 w 806"/>
                <a:gd name="T7" fmla="*/ 145 h 145"/>
                <a:gd name="T8" fmla="*/ 5 w 806"/>
                <a:gd name="T9" fmla="*/ 5 h 145"/>
                <a:gd name="T10" fmla="*/ 4 w 806"/>
                <a:gd name="T11" fmla="*/ 2 h 145"/>
                <a:gd name="T12" fmla="*/ 0 w 806"/>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6" h="145">
                  <a:moveTo>
                    <a:pt x="0" y="0"/>
                  </a:moveTo>
                  <a:lnTo>
                    <a:pt x="806" y="142"/>
                  </a:lnTo>
                  <a:lnTo>
                    <a:pt x="802" y="144"/>
                  </a:lnTo>
                  <a:lnTo>
                    <a:pt x="797" y="145"/>
                  </a:lnTo>
                  <a:lnTo>
                    <a:pt x="5" y="5"/>
                  </a:lnTo>
                  <a:lnTo>
                    <a:pt x="4" y="2"/>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09" name="Freeform 336">
              <a:extLst>
                <a:ext uri="{FF2B5EF4-FFF2-40B4-BE49-F238E27FC236}">
                  <a16:creationId xmlns:a16="http://schemas.microsoft.com/office/drawing/2014/main" id="{A415F0BA-2E22-450A-BED8-72DAC6D70220}"/>
                </a:ext>
              </a:extLst>
            </p:cNvPr>
            <p:cNvSpPr>
              <a:spLocks/>
            </p:cNvSpPr>
            <p:nvPr/>
          </p:nvSpPr>
          <p:spPr bwMode="auto">
            <a:xfrm>
              <a:off x="3063" y="1882"/>
              <a:ext cx="798" cy="143"/>
            </a:xfrm>
            <a:custGeom>
              <a:avLst/>
              <a:gdLst>
                <a:gd name="T0" fmla="*/ 0 w 798"/>
                <a:gd name="T1" fmla="*/ 0 h 143"/>
                <a:gd name="T2" fmla="*/ 798 w 798"/>
                <a:gd name="T3" fmla="*/ 142 h 143"/>
                <a:gd name="T4" fmla="*/ 793 w 798"/>
                <a:gd name="T5" fmla="*/ 143 h 143"/>
                <a:gd name="T6" fmla="*/ 790 w 798"/>
                <a:gd name="T7" fmla="*/ 143 h 143"/>
                <a:gd name="T8" fmla="*/ 5 w 798"/>
                <a:gd name="T9" fmla="*/ 5 h 143"/>
                <a:gd name="T10" fmla="*/ 1 w 798"/>
                <a:gd name="T11" fmla="*/ 3 h 143"/>
                <a:gd name="T12" fmla="*/ 0 w 798"/>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8" h="143">
                  <a:moveTo>
                    <a:pt x="0" y="0"/>
                  </a:moveTo>
                  <a:lnTo>
                    <a:pt x="798" y="142"/>
                  </a:lnTo>
                  <a:lnTo>
                    <a:pt x="793" y="143"/>
                  </a:lnTo>
                  <a:lnTo>
                    <a:pt x="790" y="143"/>
                  </a:lnTo>
                  <a:lnTo>
                    <a:pt x="5" y="5"/>
                  </a:lnTo>
                  <a:lnTo>
                    <a:pt x="1"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0" name="Freeform 337">
              <a:extLst>
                <a:ext uri="{FF2B5EF4-FFF2-40B4-BE49-F238E27FC236}">
                  <a16:creationId xmlns:a16="http://schemas.microsoft.com/office/drawing/2014/main" id="{D658532D-B3AD-44E8-8538-1C6A2FAB2FE6}"/>
                </a:ext>
              </a:extLst>
            </p:cNvPr>
            <p:cNvSpPr>
              <a:spLocks/>
            </p:cNvSpPr>
            <p:nvPr/>
          </p:nvSpPr>
          <p:spPr bwMode="auto">
            <a:xfrm>
              <a:off x="3064" y="1885"/>
              <a:ext cx="792" cy="142"/>
            </a:xfrm>
            <a:custGeom>
              <a:avLst/>
              <a:gdLst>
                <a:gd name="T0" fmla="*/ 0 w 792"/>
                <a:gd name="T1" fmla="*/ 0 h 142"/>
                <a:gd name="T2" fmla="*/ 792 w 792"/>
                <a:gd name="T3" fmla="*/ 140 h 142"/>
                <a:gd name="T4" fmla="*/ 789 w 792"/>
                <a:gd name="T5" fmla="*/ 140 h 142"/>
                <a:gd name="T6" fmla="*/ 786 w 792"/>
                <a:gd name="T7" fmla="*/ 142 h 142"/>
                <a:gd name="T8" fmla="*/ 7 w 792"/>
                <a:gd name="T9" fmla="*/ 5 h 142"/>
                <a:gd name="T10" fmla="*/ 4 w 792"/>
                <a:gd name="T11" fmla="*/ 3 h 142"/>
                <a:gd name="T12" fmla="*/ 0 w 792"/>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2" h="142">
                  <a:moveTo>
                    <a:pt x="0" y="0"/>
                  </a:moveTo>
                  <a:lnTo>
                    <a:pt x="792" y="140"/>
                  </a:lnTo>
                  <a:lnTo>
                    <a:pt x="789" y="140"/>
                  </a:lnTo>
                  <a:lnTo>
                    <a:pt x="786" y="142"/>
                  </a:lnTo>
                  <a:lnTo>
                    <a:pt x="7" y="5"/>
                  </a:lnTo>
                  <a:lnTo>
                    <a:pt x="4"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1" name="Freeform 338">
              <a:extLst>
                <a:ext uri="{FF2B5EF4-FFF2-40B4-BE49-F238E27FC236}">
                  <a16:creationId xmlns:a16="http://schemas.microsoft.com/office/drawing/2014/main" id="{6B678091-D02F-4E87-A186-76F075EDE75F}"/>
                </a:ext>
              </a:extLst>
            </p:cNvPr>
            <p:cNvSpPr>
              <a:spLocks/>
            </p:cNvSpPr>
            <p:nvPr/>
          </p:nvSpPr>
          <p:spPr bwMode="auto">
            <a:xfrm>
              <a:off x="3068" y="1887"/>
              <a:ext cx="785" cy="142"/>
            </a:xfrm>
            <a:custGeom>
              <a:avLst/>
              <a:gdLst>
                <a:gd name="T0" fmla="*/ 0 w 785"/>
                <a:gd name="T1" fmla="*/ 0 h 142"/>
                <a:gd name="T2" fmla="*/ 785 w 785"/>
                <a:gd name="T3" fmla="*/ 138 h 142"/>
                <a:gd name="T4" fmla="*/ 782 w 785"/>
                <a:gd name="T5" fmla="*/ 140 h 142"/>
                <a:gd name="T6" fmla="*/ 778 w 785"/>
                <a:gd name="T7" fmla="*/ 142 h 142"/>
                <a:gd name="T8" fmla="*/ 7 w 785"/>
                <a:gd name="T9" fmla="*/ 6 h 142"/>
                <a:gd name="T10" fmla="*/ 3 w 785"/>
                <a:gd name="T11" fmla="*/ 3 h 142"/>
                <a:gd name="T12" fmla="*/ 0 w 785"/>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5" h="142">
                  <a:moveTo>
                    <a:pt x="0" y="0"/>
                  </a:moveTo>
                  <a:lnTo>
                    <a:pt x="785" y="138"/>
                  </a:lnTo>
                  <a:lnTo>
                    <a:pt x="782" y="140"/>
                  </a:lnTo>
                  <a:lnTo>
                    <a:pt x="778" y="142"/>
                  </a:lnTo>
                  <a:lnTo>
                    <a:pt x="7" y="6"/>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2" name="Freeform 339">
              <a:extLst>
                <a:ext uri="{FF2B5EF4-FFF2-40B4-BE49-F238E27FC236}">
                  <a16:creationId xmlns:a16="http://schemas.microsoft.com/office/drawing/2014/main" id="{2A74D54D-6809-46F3-90F5-3BBDE8E77355}"/>
                </a:ext>
              </a:extLst>
            </p:cNvPr>
            <p:cNvSpPr>
              <a:spLocks/>
            </p:cNvSpPr>
            <p:nvPr/>
          </p:nvSpPr>
          <p:spPr bwMode="auto">
            <a:xfrm>
              <a:off x="3071" y="1890"/>
              <a:ext cx="779" cy="140"/>
            </a:xfrm>
            <a:custGeom>
              <a:avLst/>
              <a:gdLst>
                <a:gd name="T0" fmla="*/ 0 w 779"/>
                <a:gd name="T1" fmla="*/ 0 h 140"/>
                <a:gd name="T2" fmla="*/ 779 w 779"/>
                <a:gd name="T3" fmla="*/ 137 h 140"/>
                <a:gd name="T4" fmla="*/ 775 w 779"/>
                <a:gd name="T5" fmla="*/ 139 h 140"/>
                <a:gd name="T6" fmla="*/ 770 w 779"/>
                <a:gd name="T7" fmla="*/ 140 h 140"/>
                <a:gd name="T8" fmla="*/ 7 w 779"/>
                <a:gd name="T9" fmla="*/ 5 h 140"/>
                <a:gd name="T10" fmla="*/ 4 w 779"/>
                <a:gd name="T11" fmla="*/ 3 h 140"/>
                <a:gd name="T12" fmla="*/ 0 w 779"/>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9" h="140">
                  <a:moveTo>
                    <a:pt x="0" y="0"/>
                  </a:moveTo>
                  <a:lnTo>
                    <a:pt x="779" y="137"/>
                  </a:lnTo>
                  <a:lnTo>
                    <a:pt x="775" y="139"/>
                  </a:lnTo>
                  <a:lnTo>
                    <a:pt x="770" y="140"/>
                  </a:lnTo>
                  <a:lnTo>
                    <a:pt x="7" y="5"/>
                  </a:lnTo>
                  <a:lnTo>
                    <a:pt x="4" y="3"/>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3" name="Freeform 340">
              <a:extLst>
                <a:ext uri="{FF2B5EF4-FFF2-40B4-BE49-F238E27FC236}">
                  <a16:creationId xmlns:a16="http://schemas.microsoft.com/office/drawing/2014/main" id="{DC9082F0-FC35-45F2-80BD-C3C0B82BF176}"/>
                </a:ext>
              </a:extLst>
            </p:cNvPr>
            <p:cNvSpPr>
              <a:spLocks/>
            </p:cNvSpPr>
            <p:nvPr/>
          </p:nvSpPr>
          <p:spPr bwMode="auto">
            <a:xfrm>
              <a:off x="3075" y="1893"/>
              <a:ext cx="771" cy="139"/>
            </a:xfrm>
            <a:custGeom>
              <a:avLst/>
              <a:gdLst>
                <a:gd name="T0" fmla="*/ 0 w 771"/>
                <a:gd name="T1" fmla="*/ 0 h 139"/>
                <a:gd name="T2" fmla="*/ 771 w 771"/>
                <a:gd name="T3" fmla="*/ 136 h 139"/>
                <a:gd name="T4" fmla="*/ 766 w 771"/>
                <a:gd name="T5" fmla="*/ 137 h 139"/>
                <a:gd name="T6" fmla="*/ 763 w 771"/>
                <a:gd name="T7" fmla="*/ 139 h 139"/>
                <a:gd name="T8" fmla="*/ 5 w 771"/>
                <a:gd name="T9" fmla="*/ 6 h 139"/>
                <a:gd name="T10" fmla="*/ 3 w 771"/>
                <a:gd name="T11" fmla="*/ 2 h 139"/>
                <a:gd name="T12" fmla="*/ 0 w 771"/>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1" h="139">
                  <a:moveTo>
                    <a:pt x="0" y="0"/>
                  </a:moveTo>
                  <a:lnTo>
                    <a:pt x="771" y="136"/>
                  </a:lnTo>
                  <a:lnTo>
                    <a:pt x="766" y="137"/>
                  </a:lnTo>
                  <a:lnTo>
                    <a:pt x="763" y="139"/>
                  </a:lnTo>
                  <a:lnTo>
                    <a:pt x="5" y="6"/>
                  </a:lnTo>
                  <a:lnTo>
                    <a:pt x="3" y="2"/>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4" name="Freeform 341">
              <a:extLst>
                <a:ext uri="{FF2B5EF4-FFF2-40B4-BE49-F238E27FC236}">
                  <a16:creationId xmlns:a16="http://schemas.microsoft.com/office/drawing/2014/main" id="{43BEF316-9190-4789-99FA-A81333977164}"/>
                </a:ext>
              </a:extLst>
            </p:cNvPr>
            <p:cNvSpPr>
              <a:spLocks/>
            </p:cNvSpPr>
            <p:nvPr/>
          </p:nvSpPr>
          <p:spPr bwMode="auto">
            <a:xfrm>
              <a:off x="3078" y="1895"/>
              <a:ext cx="763" cy="139"/>
            </a:xfrm>
            <a:custGeom>
              <a:avLst/>
              <a:gdLst>
                <a:gd name="T0" fmla="*/ 0 w 763"/>
                <a:gd name="T1" fmla="*/ 0 h 139"/>
                <a:gd name="T2" fmla="*/ 763 w 763"/>
                <a:gd name="T3" fmla="*/ 135 h 139"/>
                <a:gd name="T4" fmla="*/ 760 w 763"/>
                <a:gd name="T5" fmla="*/ 137 h 139"/>
                <a:gd name="T6" fmla="*/ 756 w 763"/>
                <a:gd name="T7" fmla="*/ 139 h 139"/>
                <a:gd name="T8" fmla="*/ 5 w 763"/>
                <a:gd name="T9" fmla="*/ 7 h 139"/>
                <a:gd name="T10" fmla="*/ 2 w 763"/>
                <a:gd name="T11" fmla="*/ 4 h 139"/>
                <a:gd name="T12" fmla="*/ 0 w 763"/>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9">
                  <a:moveTo>
                    <a:pt x="0" y="0"/>
                  </a:moveTo>
                  <a:lnTo>
                    <a:pt x="763" y="135"/>
                  </a:lnTo>
                  <a:lnTo>
                    <a:pt x="760" y="137"/>
                  </a:lnTo>
                  <a:lnTo>
                    <a:pt x="756" y="139"/>
                  </a:lnTo>
                  <a:lnTo>
                    <a:pt x="5" y="7"/>
                  </a:lnTo>
                  <a:lnTo>
                    <a:pt x="2" y="4"/>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5" name="Freeform 342">
              <a:extLst>
                <a:ext uri="{FF2B5EF4-FFF2-40B4-BE49-F238E27FC236}">
                  <a16:creationId xmlns:a16="http://schemas.microsoft.com/office/drawing/2014/main" id="{E97A4DC1-CBD9-43FB-84EE-37432B2D5C53}"/>
                </a:ext>
              </a:extLst>
            </p:cNvPr>
            <p:cNvSpPr>
              <a:spLocks/>
            </p:cNvSpPr>
            <p:nvPr/>
          </p:nvSpPr>
          <p:spPr bwMode="auto">
            <a:xfrm>
              <a:off x="3080" y="1899"/>
              <a:ext cx="758" cy="136"/>
            </a:xfrm>
            <a:custGeom>
              <a:avLst/>
              <a:gdLst>
                <a:gd name="T0" fmla="*/ 0 w 758"/>
                <a:gd name="T1" fmla="*/ 0 h 136"/>
                <a:gd name="T2" fmla="*/ 758 w 758"/>
                <a:gd name="T3" fmla="*/ 133 h 136"/>
                <a:gd name="T4" fmla="*/ 753 w 758"/>
                <a:gd name="T5" fmla="*/ 135 h 136"/>
                <a:gd name="T6" fmla="*/ 749 w 758"/>
                <a:gd name="T7" fmla="*/ 136 h 136"/>
                <a:gd name="T8" fmla="*/ 6 w 758"/>
                <a:gd name="T9" fmla="*/ 5 h 136"/>
                <a:gd name="T10" fmla="*/ 3 w 758"/>
                <a:gd name="T11" fmla="*/ 3 h 136"/>
                <a:gd name="T12" fmla="*/ 0 w 758"/>
                <a:gd name="T13" fmla="*/ 0 h 1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8" h="136">
                  <a:moveTo>
                    <a:pt x="0" y="0"/>
                  </a:moveTo>
                  <a:lnTo>
                    <a:pt x="758" y="133"/>
                  </a:lnTo>
                  <a:lnTo>
                    <a:pt x="753" y="135"/>
                  </a:lnTo>
                  <a:lnTo>
                    <a:pt x="749" y="136"/>
                  </a:lnTo>
                  <a:lnTo>
                    <a:pt x="6" y="5"/>
                  </a:lnTo>
                  <a:lnTo>
                    <a:pt x="3" y="3"/>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6" name="Freeform 343">
              <a:extLst>
                <a:ext uri="{FF2B5EF4-FFF2-40B4-BE49-F238E27FC236}">
                  <a16:creationId xmlns:a16="http://schemas.microsoft.com/office/drawing/2014/main" id="{9F8FCE53-843A-43F9-8972-90C6B76BBC7E}"/>
                </a:ext>
              </a:extLst>
            </p:cNvPr>
            <p:cNvSpPr>
              <a:spLocks/>
            </p:cNvSpPr>
            <p:nvPr/>
          </p:nvSpPr>
          <p:spPr bwMode="auto">
            <a:xfrm>
              <a:off x="3083" y="1902"/>
              <a:ext cx="751" cy="135"/>
            </a:xfrm>
            <a:custGeom>
              <a:avLst/>
              <a:gdLst>
                <a:gd name="T0" fmla="*/ 0 w 751"/>
                <a:gd name="T1" fmla="*/ 0 h 135"/>
                <a:gd name="T2" fmla="*/ 751 w 751"/>
                <a:gd name="T3" fmla="*/ 132 h 135"/>
                <a:gd name="T4" fmla="*/ 746 w 751"/>
                <a:gd name="T5" fmla="*/ 133 h 135"/>
                <a:gd name="T6" fmla="*/ 741 w 751"/>
                <a:gd name="T7" fmla="*/ 135 h 135"/>
                <a:gd name="T8" fmla="*/ 7 w 751"/>
                <a:gd name="T9" fmla="*/ 5 h 135"/>
                <a:gd name="T10" fmla="*/ 3 w 751"/>
                <a:gd name="T11" fmla="*/ 2 h 135"/>
                <a:gd name="T12" fmla="*/ 0 w 751"/>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1" h="135">
                  <a:moveTo>
                    <a:pt x="0" y="0"/>
                  </a:moveTo>
                  <a:lnTo>
                    <a:pt x="751" y="132"/>
                  </a:lnTo>
                  <a:lnTo>
                    <a:pt x="746" y="133"/>
                  </a:lnTo>
                  <a:lnTo>
                    <a:pt x="741" y="135"/>
                  </a:lnTo>
                  <a:lnTo>
                    <a:pt x="7" y="5"/>
                  </a:lnTo>
                  <a:lnTo>
                    <a:pt x="3" y="2"/>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7" name="Freeform 344">
              <a:extLst>
                <a:ext uri="{FF2B5EF4-FFF2-40B4-BE49-F238E27FC236}">
                  <a16:creationId xmlns:a16="http://schemas.microsoft.com/office/drawing/2014/main" id="{B7D7D5F0-B5EC-4C74-81B2-53BB3B4E2C2B}"/>
                </a:ext>
              </a:extLst>
            </p:cNvPr>
            <p:cNvSpPr>
              <a:spLocks/>
            </p:cNvSpPr>
            <p:nvPr/>
          </p:nvSpPr>
          <p:spPr bwMode="auto">
            <a:xfrm>
              <a:off x="3086" y="1904"/>
              <a:ext cx="743" cy="133"/>
            </a:xfrm>
            <a:custGeom>
              <a:avLst/>
              <a:gdLst>
                <a:gd name="T0" fmla="*/ 0 w 743"/>
                <a:gd name="T1" fmla="*/ 0 h 133"/>
                <a:gd name="T2" fmla="*/ 743 w 743"/>
                <a:gd name="T3" fmla="*/ 131 h 133"/>
                <a:gd name="T4" fmla="*/ 738 w 743"/>
                <a:gd name="T5" fmla="*/ 133 h 133"/>
                <a:gd name="T6" fmla="*/ 735 w 743"/>
                <a:gd name="T7" fmla="*/ 133 h 133"/>
                <a:gd name="T8" fmla="*/ 7 w 743"/>
                <a:gd name="T9" fmla="*/ 6 h 133"/>
                <a:gd name="T10" fmla="*/ 4 w 743"/>
                <a:gd name="T11" fmla="*/ 3 h 133"/>
                <a:gd name="T12" fmla="*/ 0 w 743"/>
                <a:gd name="T13" fmla="*/ 0 h 1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3" h="133">
                  <a:moveTo>
                    <a:pt x="0" y="0"/>
                  </a:moveTo>
                  <a:lnTo>
                    <a:pt x="743" y="131"/>
                  </a:lnTo>
                  <a:lnTo>
                    <a:pt x="738" y="133"/>
                  </a:lnTo>
                  <a:lnTo>
                    <a:pt x="735" y="133"/>
                  </a:lnTo>
                  <a:lnTo>
                    <a:pt x="7" y="6"/>
                  </a:lnTo>
                  <a:lnTo>
                    <a:pt x="4"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8" name="Freeform 345">
              <a:extLst>
                <a:ext uri="{FF2B5EF4-FFF2-40B4-BE49-F238E27FC236}">
                  <a16:creationId xmlns:a16="http://schemas.microsoft.com/office/drawing/2014/main" id="{B1841ED6-3465-4080-A4E7-A22822553CC3}"/>
                </a:ext>
              </a:extLst>
            </p:cNvPr>
            <p:cNvSpPr>
              <a:spLocks/>
            </p:cNvSpPr>
            <p:nvPr/>
          </p:nvSpPr>
          <p:spPr bwMode="auto">
            <a:xfrm>
              <a:off x="3090" y="1907"/>
              <a:ext cx="734" cy="132"/>
            </a:xfrm>
            <a:custGeom>
              <a:avLst/>
              <a:gdLst>
                <a:gd name="T0" fmla="*/ 0 w 734"/>
                <a:gd name="T1" fmla="*/ 0 h 132"/>
                <a:gd name="T2" fmla="*/ 734 w 734"/>
                <a:gd name="T3" fmla="*/ 130 h 132"/>
                <a:gd name="T4" fmla="*/ 729 w 734"/>
                <a:gd name="T5" fmla="*/ 130 h 132"/>
                <a:gd name="T6" fmla="*/ 726 w 734"/>
                <a:gd name="T7" fmla="*/ 132 h 132"/>
                <a:gd name="T8" fmla="*/ 7 w 734"/>
                <a:gd name="T9" fmla="*/ 5 h 132"/>
                <a:gd name="T10" fmla="*/ 3 w 734"/>
                <a:gd name="T11" fmla="*/ 3 h 132"/>
                <a:gd name="T12" fmla="*/ 0 w 734"/>
                <a:gd name="T13" fmla="*/ 0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4" h="132">
                  <a:moveTo>
                    <a:pt x="0" y="0"/>
                  </a:moveTo>
                  <a:lnTo>
                    <a:pt x="734" y="130"/>
                  </a:lnTo>
                  <a:lnTo>
                    <a:pt x="729" y="130"/>
                  </a:lnTo>
                  <a:lnTo>
                    <a:pt x="726" y="132"/>
                  </a:lnTo>
                  <a:lnTo>
                    <a:pt x="7"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19" name="Freeform 346">
              <a:extLst>
                <a:ext uri="{FF2B5EF4-FFF2-40B4-BE49-F238E27FC236}">
                  <a16:creationId xmlns:a16="http://schemas.microsoft.com/office/drawing/2014/main" id="{315B8393-4AE4-4256-87F8-66F2915A8A2E}"/>
                </a:ext>
              </a:extLst>
            </p:cNvPr>
            <p:cNvSpPr>
              <a:spLocks/>
            </p:cNvSpPr>
            <p:nvPr/>
          </p:nvSpPr>
          <p:spPr bwMode="auto">
            <a:xfrm>
              <a:off x="3093" y="1910"/>
              <a:ext cx="728" cy="130"/>
            </a:xfrm>
            <a:custGeom>
              <a:avLst/>
              <a:gdLst>
                <a:gd name="T0" fmla="*/ 0 w 728"/>
                <a:gd name="T1" fmla="*/ 0 h 130"/>
                <a:gd name="T2" fmla="*/ 728 w 728"/>
                <a:gd name="T3" fmla="*/ 127 h 130"/>
                <a:gd name="T4" fmla="*/ 723 w 728"/>
                <a:gd name="T5" fmla="*/ 129 h 130"/>
                <a:gd name="T6" fmla="*/ 718 w 728"/>
                <a:gd name="T7" fmla="*/ 130 h 130"/>
                <a:gd name="T8" fmla="*/ 7 w 728"/>
                <a:gd name="T9" fmla="*/ 5 h 130"/>
                <a:gd name="T10" fmla="*/ 4 w 728"/>
                <a:gd name="T11" fmla="*/ 2 h 130"/>
                <a:gd name="T12" fmla="*/ 0 w 728"/>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8" h="130">
                  <a:moveTo>
                    <a:pt x="0" y="0"/>
                  </a:moveTo>
                  <a:lnTo>
                    <a:pt x="728" y="127"/>
                  </a:lnTo>
                  <a:lnTo>
                    <a:pt x="723" y="129"/>
                  </a:lnTo>
                  <a:lnTo>
                    <a:pt x="718" y="130"/>
                  </a:lnTo>
                  <a:lnTo>
                    <a:pt x="7" y="5"/>
                  </a:lnTo>
                  <a:lnTo>
                    <a:pt x="4"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0" name="Freeform 347">
              <a:extLst>
                <a:ext uri="{FF2B5EF4-FFF2-40B4-BE49-F238E27FC236}">
                  <a16:creationId xmlns:a16="http://schemas.microsoft.com/office/drawing/2014/main" id="{0AB863A7-0384-40D8-B5EE-D9BEF2EBF4AD}"/>
                </a:ext>
              </a:extLst>
            </p:cNvPr>
            <p:cNvSpPr>
              <a:spLocks/>
            </p:cNvSpPr>
            <p:nvPr/>
          </p:nvSpPr>
          <p:spPr bwMode="auto">
            <a:xfrm>
              <a:off x="3097" y="1912"/>
              <a:ext cx="719" cy="130"/>
            </a:xfrm>
            <a:custGeom>
              <a:avLst/>
              <a:gdLst>
                <a:gd name="T0" fmla="*/ 0 w 719"/>
                <a:gd name="T1" fmla="*/ 0 h 130"/>
                <a:gd name="T2" fmla="*/ 719 w 719"/>
                <a:gd name="T3" fmla="*/ 127 h 130"/>
                <a:gd name="T4" fmla="*/ 714 w 719"/>
                <a:gd name="T5" fmla="*/ 128 h 130"/>
                <a:gd name="T6" fmla="*/ 709 w 719"/>
                <a:gd name="T7" fmla="*/ 130 h 130"/>
                <a:gd name="T8" fmla="*/ 5 w 719"/>
                <a:gd name="T9" fmla="*/ 5 h 130"/>
                <a:gd name="T10" fmla="*/ 3 w 719"/>
                <a:gd name="T11" fmla="*/ 3 h 130"/>
                <a:gd name="T12" fmla="*/ 0 w 719"/>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9" h="130">
                  <a:moveTo>
                    <a:pt x="0" y="0"/>
                  </a:moveTo>
                  <a:lnTo>
                    <a:pt x="719" y="127"/>
                  </a:lnTo>
                  <a:lnTo>
                    <a:pt x="714" y="128"/>
                  </a:lnTo>
                  <a:lnTo>
                    <a:pt x="709" y="130"/>
                  </a:lnTo>
                  <a:lnTo>
                    <a:pt x="5"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1" name="Freeform 348">
              <a:extLst>
                <a:ext uri="{FF2B5EF4-FFF2-40B4-BE49-F238E27FC236}">
                  <a16:creationId xmlns:a16="http://schemas.microsoft.com/office/drawing/2014/main" id="{A04F1053-01A7-44A6-A76D-5875E8B1D4D8}"/>
                </a:ext>
              </a:extLst>
            </p:cNvPr>
            <p:cNvSpPr>
              <a:spLocks/>
            </p:cNvSpPr>
            <p:nvPr/>
          </p:nvSpPr>
          <p:spPr bwMode="auto">
            <a:xfrm>
              <a:off x="3100" y="1915"/>
              <a:ext cx="711" cy="129"/>
            </a:xfrm>
            <a:custGeom>
              <a:avLst/>
              <a:gdLst>
                <a:gd name="T0" fmla="*/ 0 w 711"/>
                <a:gd name="T1" fmla="*/ 0 h 129"/>
                <a:gd name="T2" fmla="*/ 711 w 711"/>
                <a:gd name="T3" fmla="*/ 125 h 129"/>
                <a:gd name="T4" fmla="*/ 706 w 711"/>
                <a:gd name="T5" fmla="*/ 127 h 129"/>
                <a:gd name="T6" fmla="*/ 701 w 711"/>
                <a:gd name="T7" fmla="*/ 129 h 129"/>
                <a:gd name="T8" fmla="*/ 5 w 711"/>
                <a:gd name="T9" fmla="*/ 6 h 129"/>
                <a:gd name="T10" fmla="*/ 2 w 711"/>
                <a:gd name="T11" fmla="*/ 2 h 129"/>
                <a:gd name="T12" fmla="*/ 0 w 711"/>
                <a:gd name="T13" fmla="*/ 0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1" h="129">
                  <a:moveTo>
                    <a:pt x="0" y="0"/>
                  </a:moveTo>
                  <a:lnTo>
                    <a:pt x="711" y="125"/>
                  </a:lnTo>
                  <a:lnTo>
                    <a:pt x="706" y="127"/>
                  </a:lnTo>
                  <a:lnTo>
                    <a:pt x="701" y="129"/>
                  </a:lnTo>
                  <a:lnTo>
                    <a:pt x="5" y="6"/>
                  </a:lnTo>
                  <a:lnTo>
                    <a:pt x="2"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2" name="Freeform 349">
              <a:extLst>
                <a:ext uri="{FF2B5EF4-FFF2-40B4-BE49-F238E27FC236}">
                  <a16:creationId xmlns:a16="http://schemas.microsoft.com/office/drawing/2014/main" id="{93804222-F0D5-4D65-874F-1142DAA5190D}"/>
                </a:ext>
              </a:extLst>
            </p:cNvPr>
            <p:cNvSpPr>
              <a:spLocks/>
            </p:cNvSpPr>
            <p:nvPr/>
          </p:nvSpPr>
          <p:spPr bwMode="auto">
            <a:xfrm>
              <a:off x="3102" y="1917"/>
              <a:ext cx="704" cy="127"/>
            </a:xfrm>
            <a:custGeom>
              <a:avLst/>
              <a:gdLst>
                <a:gd name="T0" fmla="*/ 0 w 704"/>
                <a:gd name="T1" fmla="*/ 0 h 127"/>
                <a:gd name="T2" fmla="*/ 704 w 704"/>
                <a:gd name="T3" fmla="*/ 125 h 127"/>
                <a:gd name="T4" fmla="*/ 697 w 704"/>
                <a:gd name="T5" fmla="*/ 127 h 127"/>
                <a:gd name="T6" fmla="*/ 692 w 704"/>
                <a:gd name="T7" fmla="*/ 127 h 127"/>
                <a:gd name="T8" fmla="*/ 6 w 704"/>
                <a:gd name="T9" fmla="*/ 7 h 127"/>
                <a:gd name="T10" fmla="*/ 3 w 704"/>
                <a:gd name="T11" fmla="*/ 4 h 127"/>
                <a:gd name="T12" fmla="*/ 0 w 704"/>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4" h="127">
                  <a:moveTo>
                    <a:pt x="0" y="0"/>
                  </a:moveTo>
                  <a:lnTo>
                    <a:pt x="704" y="125"/>
                  </a:lnTo>
                  <a:lnTo>
                    <a:pt x="697" y="127"/>
                  </a:lnTo>
                  <a:lnTo>
                    <a:pt x="692" y="127"/>
                  </a:lnTo>
                  <a:lnTo>
                    <a:pt x="6" y="7"/>
                  </a:lnTo>
                  <a:lnTo>
                    <a:pt x="3" y="4"/>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3" name="Freeform 350">
              <a:extLst>
                <a:ext uri="{FF2B5EF4-FFF2-40B4-BE49-F238E27FC236}">
                  <a16:creationId xmlns:a16="http://schemas.microsoft.com/office/drawing/2014/main" id="{B6CC890D-AB44-4B1A-804B-29CBE94D47D7}"/>
                </a:ext>
              </a:extLst>
            </p:cNvPr>
            <p:cNvSpPr>
              <a:spLocks/>
            </p:cNvSpPr>
            <p:nvPr/>
          </p:nvSpPr>
          <p:spPr bwMode="auto">
            <a:xfrm>
              <a:off x="3105" y="1921"/>
              <a:ext cx="696" cy="125"/>
            </a:xfrm>
            <a:custGeom>
              <a:avLst/>
              <a:gdLst>
                <a:gd name="T0" fmla="*/ 0 w 696"/>
                <a:gd name="T1" fmla="*/ 0 h 125"/>
                <a:gd name="T2" fmla="*/ 696 w 696"/>
                <a:gd name="T3" fmla="*/ 123 h 125"/>
                <a:gd name="T4" fmla="*/ 689 w 696"/>
                <a:gd name="T5" fmla="*/ 123 h 125"/>
                <a:gd name="T6" fmla="*/ 684 w 696"/>
                <a:gd name="T7" fmla="*/ 125 h 125"/>
                <a:gd name="T8" fmla="*/ 7 w 696"/>
                <a:gd name="T9" fmla="*/ 5 h 125"/>
                <a:gd name="T10" fmla="*/ 3 w 696"/>
                <a:gd name="T11" fmla="*/ 3 h 125"/>
                <a:gd name="T12" fmla="*/ 0 w 696"/>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6" h="125">
                  <a:moveTo>
                    <a:pt x="0" y="0"/>
                  </a:moveTo>
                  <a:lnTo>
                    <a:pt x="696" y="123"/>
                  </a:lnTo>
                  <a:lnTo>
                    <a:pt x="689" y="123"/>
                  </a:lnTo>
                  <a:lnTo>
                    <a:pt x="684" y="125"/>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4" name="Freeform 351">
              <a:extLst>
                <a:ext uri="{FF2B5EF4-FFF2-40B4-BE49-F238E27FC236}">
                  <a16:creationId xmlns:a16="http://schemas.microsoft.com/office/drawing/2014/main" id="{ED41984C-A8BF-4B66-8AF4-F48555C6F039}"/>
                </a:ext>
              </a:extLst>
            </p:cNvPr>
            <p:cNvSpPr>
              <a:spLocks/>
            </p:cNvSpPr>
            <p:nvPr/>
          </p:nvSpPr>
          <p:spPr bwMode="auto">
            <a:xfrm>
              <a:off x="3108" y="1924"/>
              <a:ext cx="686" cy="123"/>
            </a:xfrm>
            <a:custGeom>
              <a:avLst/>
              <a:gdLst>
                <a:gd name="T0" fmla="*/ 0 w 686"/>
                <a:gd name="T1" fmla="*/ 0 h 123"/>
                <a:gd name="T2" fmla="*/ 686 w 686"/>
                <a:gd name="T3" fmla="*/ 120 h 123"/>
                <a:gd name="T4" fmla="*/ 681 w 686"/>
                <a:gd name="T5" fmla="*/ 122 h 123"/>
                <a:gd name="T6" fmla="*/ 674 w 686"/>
                <a:gd name="T7" fmla="*/ 123 h 123"/>
                <a:gd name="T8" fmla="*/ 7 w 686"/>
                <a:gd name="T9" fmla="*/ 5 h 123"/>
                <a:gd name="T10" fmla="*/ 4 w 686"/>
                <a:gd name="T11" fmla="*/ 2 h 123"/>
                <a:gd name="T12" fmla="*/ 0 w 686"/>
                <a:gd name="T13" fmla="*/ 0 h 1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6" h="123">
                  <a:moveTo>
                    <a:pt x="0" y="0"/>
                  </a:moveTo>
                  <a:lnTo>
                    <a:pt x="686" y="120"/>
                  </a:lnTo>
                  <a:lnTo>
                    <a:pt x="681" y="122"/>
                  </a:lnTo>
                  <a:lnTo>
                    <a:pt x="674" y="123"/>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5" name="Freeform 352">
              <a:extLst>
                <a:ext uri="{FF2B5EF4-FFF2-40B4-BE49-F238E27FC236}">
                  <a16:creationId xmlns:a16="http://schemas.microsoft.com/office/drawing/2014/main" id="{D95E889F-05E3-4D7D-9092-83EB1B105AB0}"/>
                </a:ext>
              </a:extLst>
            </p:cNvPr>
            <p:cNvSpPr>
              <a:spLocks/>
            </p:cNvSpPr>
            <p:nvPr/>
          </p:nvSpPr>
          <p:spPr bwMode="auto">
            <a:xfrm>
              <a:off x="3112" y="1926"/>
              <a:ext cx="677" cy="121"/>
            </a:xfrm>
            <a:custGeom>
              <a:avLst/>
              <a:gdLst>
                <a:gd name="T0" fmla="*/ 0 w 677"/>
                <a:gd name="T1" fmla="*/ 0 h 121"/>
                <a:gd name="T2" fmla="*/ 677 w 677"/>
                <a:gd name="T3" fmla="*/ 120 h 121"/>
                <a:gd name="T4" fmla="*/ 670 w 677"/>
                <a:gd name="T5" fmla="*/ 121 h 121"/>
                <a:gd name="T6" fmla="*/ 665 w 677"/>
                <a:gd name="T7" fmla="*/ 121 h 121"/>
                <a:gd name="T8" fmla="*/ 6 w 677"/>
                <a:gd name="T9" fmla="*/ 6 h 121"/>
                <a:gd name="T10" fmla="*/ 3 w 677"/>
                <a:gd name="T11" fmla="*/ 3 h 121"/>
                <a:gd name="T12" fmla="*/ 0 w 677"/>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7" h="121">
                  <a:moveTo>
                    <a:pt x="0" y="0"/>
                  </a:moveTo>
                  <a:lnTo>
                    <a:pt x="677" y="120"/>
                  </a:lnTo>
                  <a:lnTo>
                    <a:pt x="670" y="121"/>
                  </a:lnTo>
                  <a:lnTo>
                    <a:pt x="665" y="121"/>
                  </a:lnTo>
                  <a:lnTo>
                    <a:pt x="6" y="6"/>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6" name="Freeform 353">
              <a:extLst>
                <a:ext uri="{FF2B5EF4-FFF2-40B4-BE49-F238E27FC236}">
                  <a16:creationId xmlns:a16="http://schemas.microsoft.com/office/drawing/2014/main" id="{EBB07B42-40AF-4E77-9A48-39EA71357B11}"/>
                </a:ext>
              </a:extLst>
            </p:cNvPr>
            <p:cNvSpPr>
              <a:spLocks/>
            </p:cNvSpPr>
            <p:nvPr/>
          </p:nvSpPr>
          <p:spPr bwMode="auto">
            <a:xfrm>
              <a:off x="3115" y="1929"/>
              <a:ext cx="667" cy="120"/>
            </a:xfrm>
            <a:custGeom>
              <a:avLst/>
              <a:gdLst>
                <a:gd name="T0" fmla="*/ 0 w 667"/>
                <a:gd name="T1" fmla="*/ 0 h 120"/>
                <a:gd name="T2" fmla="*/ 667 w 667"/>
                <a:gd name="T3" fmla="*/ 118 h 120"/>
                <a:gd name="T4" fmla="*/ 660 w 667"/>
                <a:gd name="T5" fmla="*/ 118 h 120"/>
                <a:gd name="T6" fmla="*/ 655 w 667"/>
                <a:gd name="T7" fmla="*/ 120 h 120"/>
                <a:gd name="T8" fmla="*/ 7 w 667"/>
                <a:gd name="T9" fmla="*/ 5 h 120"/>
                <a:gd name="T10" fmla="*/ 3 w 667"/>
                <a:gd name="T11" fmla="*/ 3 h 120"/>
                <a:gd name="T12" fmla="*/ 0 w 667"/>
                <a:gd name="T13" fmla="*/ 0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7" h="120">
                  <a:moveTo>
                    <a:pt x="0" y="0"/>
                  </a:moveTo>
                  <a:lnTo>
                    <a:pt x="667" y="118"/>
                  </a:lnTo>
                  <a:lnTo>
                    <a:pt x="660" y="118"/>
                  </a:lnTo>
                  <a:lnTo>
                    <a:pt x="655" y="120"/>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7" name="Freeform 354">
              <a:extLst>
                <a:ext uri="{FF2B5EF4-FFF2-40B4-BE49-F238E27FC236}">
                  <a16:creationId xmlns:a16="http://schemas.microsoft.com/office/drawing/2014/main" id="{4AF6C5A8-3B2C-42D4-85DA-DD64256CEE60}"/>
                </a:ext>
              </a:extLst>
            </p:cNvPr>
            <p:cNvSpPr>
              <a:spLocks/>
            </p:cNvSpPr>
            <p:nvPr/>
          </p:nvSpPr>
          <p:spPr bwMode="auto">
            <a:xfrm>
              <a:off x="3118" y="1932"/>
              <a:ext cx="659" cy="119"/>
            </a:xfrm>
            <a:custGeom>
              <a:avLst/>
              <a:gdLst>
                <a:gd name="T0" fmla="*/ 0 w 659"/>
                <a:gd name="T1" fmla="*/ 0 h 119"/>
                <a:gd name="T2" fmla="*/ 659 w 659"/>
                <a:gd name="T3" fmla="*/ 115 h 119"/>
                <a:gd name="T4" fmla="*/ 652 w 659"/>
                <a:gd name="T5" fmla="*/ 117 h 119"/>
                <a:gd name="T6" fmla="*/ 645 w 659"/>
                <a:gd name="T7" fmla="*/ 119 h 119"/>
                <a:gd name="T8" fmla="*/ 7 w 659"/>
                <a:gd name="T9" fmla="*/ 5 h 119"/>
                <a:gd name="T10" fmla="*/ 4 w 659"/>
                <a:gd name="T11" fmla="*/ 2 h 119"/>
                <a:gd name="T12" fmla="*/ 0 w 65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9" h="119">
                  <a:moveTo>
                    <a:pt x="0" y="0"/>
                  </a:moveTo>
                  <a:lnTo>
                    <a:pt x="659" y="115"/>
                  </a:lnTo>
                  <a:lnTo>
                    <a:pt x="652" y="117"/>
                  </a:lnTo>
                  <a:lnTo>
                    <a:pt x="645" y="119"/>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8" name="Freeform 355">
              <a:extLst>
                <a:ext uri="{FF2B5EF4-FFF2-40B4-BE49-F238E27FC236}">
                  <a16:creationId xmlns:a16="http://schemas.microsoft.com/office/drawing/2014/main" id="{A80CC46D-E63D-4770-A49F-3822F32FF9C2}"/>
                </a:ext>
              </a:extLst>
            </p:cNvPr>
            <p:cNvSpPr>
              <a:spLocks/>
            </p:cNvSpPr>
            <p:nvPr/>
          </p:nvSpPr>
          <p:spPr bwMode="auto">
            <a:xfrm>
              <a:off x="3122" y="1934"/>
              <a:ext cx="648" cy="117"/>
            </a:xfrm>
            <a:custGeom>
              <a:avLst/>
              <a:gdLst>
                <a:gd name="T0" fmla="*/ 0 w 648"/>
                <a:gd name="T1" fmla="*/ 0 h 117"/>
                <a:gd name="T2" fmla="*/ 648 w 648"/>
                <a:gd name="T3" fmla="*/ 115 h 117"/>
                <a:gd name="T4" fmla="*/ 641 w 648"/>
                <a:gd name="T5" fmla="*/ 117 h 117"/>
                <a:gd name="T6" fmla="*/ 633 w 648"/>
                <a:gd name="T7" fmla="*/ 117 h 117"/>
                <a:gd name="T8" fmla="*/ 7 w 648"/>
                <a:gd name="T9" fmla="*/ 7 h 117"/>
                <a:gd name="T10" fmla="*/ 3 w 648"/>
                <a:gd name="T11" fmla="*/ 3 h 117"/>
                <a:gd name="T12" fmla="*/ 0 w 648"/>
                <a:gd name="T13" fmla="*/ 0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8" h="117">
                  <a:moveTo>
                    <a:pt x="0" y="0"/>
                  </a:moveTo>
                  <a:lnTo>
                    <a:pt x="648" y="115"/>
                  </a:lnTo>
                  <a:lnTo>
                    <a:pt x="641" y="117"/>
                  </a:lnTo>
                  <a:lnTo>
                    <a:pt x="633" y="117"/>
                  </a:lnTo>
                  <a:lnTo>
                    <a:pt x="7" y="7"/>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29" name="Freeform 356">
              <a:extLst>
                <a:ext uri="{FF2B5EF4-FFF2-40B4-BE49-F238E27FC236}">
                  <a16:creationId xmlns:a16="http://schemas.microsoft.com/office/drawing/2014/main" id="{49AA6FCD-C88C-4006-BA25-26D4D38AB26E}"/>
                </a:ext>
              </a:extLst>
            </p:cNvPr>
            <p:cNvSpPr>
              <a:spLocks/>
            </p:cNvSpPr>
            <p:nvPr/>
          </p:nvSpPr>
          <p:spPr bwMode="auto">
            <a:xfrm>
              <a:off x="3125" y="1937"/>
              <a:ext cx="638" cy="115"/>
            </a:xfrm>
            <a:custGeom>
              <a:avLst/>
              <a:gdLst>
                <a:gd name="T0" fmla="*/ 0 w 638"/>
                <a:gd name="T1" fmla="*/ 0 h 115"/>
                <a:gd name="T2" fmla="*/ 638 w 638"/>
                <a:gd name="T3" fmla="*/ 114 h 115"/>
                <a:gd name="T4" fmla="*/ 630 w 638"/>
                <a:gd name="T5" fmla="*/ 114 h 115"/>
                <a:gd name="T6" fmla="*/ 623 w 638"/>
                <a:gd name="T7" fmla="*/ 115 h 115"/>
                <a:gd name="T8" fmla="*/ 7 w 638"/>
                <a:gd name="T9" fmla="*/ 5 h 115"/>
                <a:gd name="T10" fmla="*/ 4 w 638"/>
                <a:gd name="T11" fmla="*/ 4 h 115"/>
                <a:gd name="T12" fmla="*/ 0 w 638"/>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8" h="115">
                  <a:moveTo>
                    <a:pt x="0" y="0"/>
                  </a:moveTo>
                  <a:lnTo>
                    <a:pt x="638" y="114"/>
                  </a:lnTo>
                  <a:lnTo>
                    <a:pt x="630" y="114"/>
                  </a:lnTo>
                  <a:lnTo>
                    <a:pt x="623" y="115"/>
                  </a:lnTo>
                  <a:lnTo>
                    <a:pt x="7" y="5"/>
                  </a:lnTo>
                  <a:lnTo>
                    <a:pt x="4" y="4"/>
                  </a:lnTo>
                  <a:lnTo>
                    <a:pt x="0" y="0"/>
                  </a:lnTo>
                  <a:close/>
                </a:path>
              </a:pathLst>
            </a:custGeom>
            <a:solidFill>
              <a:srgbClr val="EBF2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0" name="Freeform 357">
              <a:extLst>
                <a:ext uri="{FF2B5EF4-FFF2-40B4-BE49-F238E27FC236}">
                  <a16:creationId xmlns:a16="http://schemas.microsoft.com/office/drawing/2014/main" id="{317696FC-1EFA-4738-88CC-8383929095AA}"/>
                </a:ext>
              </a:extLst>
            </p:cNvPr>
            <p:cNvSpPr>
              <a:spLocks/>
            </p:cNvSpPr>
            <p:nvPr/>
          </p:nvSpPr>
          <p:spPr bwMode="auto">
            <a:xfrm>
              <a:off x="3129" y="1941"/>
              <a:ext cx="626" cy="111"/>
            </a:xfrm>
            <a:custGeom>
              <a:avLst/>
              <a:gdLst>
                <a:gd name="T0" fmla="*/ 0 w 626"/>
                <a:gd name="T1" fmla="*/ 0 h 111"/>
                <a:gd name="T2" fmla="*/ 626 w 626"/>
                <a:gd name="T3" fmla="*/ 110 h 111"/>
                <a:gd name="T4" fmla="*/ 619 w 626"/>
                <a:gd name="T5" fmla="*/ 111 h 111"/>
                <a:gd name="T6" fmla="*/ 611 w 626"/>
                <a:gd name="T7" fmla="*/ 111 h 111"/>
                <a:gd name="T8" fmla="*/ 6 w 626"/>
                <a:gd name="T9" fmla="*/ 5 h 111"/>
                <a:gd name="T10" fmla="*/ 3 w 626"/>
                <a:gd name="T11" fmla="*/ 1 h 111"/>
                <a:gd name="T12" fmla="*/ 0 w 626"/>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6" h="111">
                  <a:moveTo>
                    <a:pt x="0" y="0"/>
                  </a:moveTo>
                  <a:lnTo>
                    <a:pt x="626" y="110"/>
                  </a:lnTo>
                  <a:lnTo>
                    <a:pt x="619" y="111"/>
                  </a:lnTo>
                  <a:lnTo>
                    <a:pt x="611" y="111"/>
                  </a:lnTo>
                  <a:lnTo>
                    <a:pt x="6" y="5"/>
                  </a:lnTo>
                  <a:lnTo>
                    <a:pt x="3" y="1"/>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1" name="Freeform 358">
              <a:extLst>
                <a:ext uri="{FF2B5EF4-FFF2-40B4-BE49-F238E27FC236}">
                  <a16:creationId xmlns:a16="http://schemas.microsoft.com/office/drawing/2014/main" id="{C2AAD63D-AF54-4CF0-9079-17743CA9F561}"/>
                </a:ext>
              </a:extLst>
            </p:cNvPr>
            <p:cNvSpPr>
              <a:spLocks/>
            </p:cNvSpPr>
            <p:nvPr/>
          </p:nvSpPr>
          <p:spPr bwMode="auto">
            <a:xfrm>
              <a:off x="3132" y="1942"/>
              <a:ext cx="616" cy="112"/>
            </a:xfrm>
            <a:custGeom>
              <a:avLst/>
              <a:gdLst>
                <a:gd name="T0" fmla="*/ 0 w 616"/>
                <a:gd name="T1" fmla="*/ 0 h 112"/>
                <a:gd name="T2" fmla="*/ 616 w 616"/>
                <a:gd name="T3" fmla="*/ 110 h 112"/>
                <a:gd name="T4" fmla="*/ 608 w 616"/>
                <a:gd name="T5" fmla="*/ 110 h 112"/>
                <a:gd name="T6" fmla="*/ 599 w 616"/>
                <a:gd name="T7" fmla="*/ 112 h 112"/>
                <a:gd name="T8" fmla="*/ 7 w 616"/>
                <a:gd name="T9" fmla="*/ 7 h 112"/>
                <a:gd name="T10" fmla="*/ 3 w 616"/>
                <a:gd name="T11" fmla="*/ 4 h 112"/>
                <a:gd name="T12" fmla="*/ 0 w 616"/>
                <a:gd name="T13" fmla="*/ 0 h 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6" h="112">
                  <a:moveTo>
                    <a:pt x="0" y="0"/>
                  </a:moveTo>
                  <a:lnTo>
                    <a:pt x="616" y="110"/>
                  </a:lnTo>
                  <a:lnTo>
                    <a:pt x="608" y="110"/>
                  </a:lnTo>
                  <a:lnTo>
                    <a:pt x="599" y="112"/>
                  </a:lnTo>
                  <a:lnTo>
                    <a:pt x="7" y="7"/>
                  </a:lnTo>
                  <a:lnTo>
                    <a:pt x="3" y="4"/>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2" name="Freeform 359">
              <a:extLst>
                <a:ext uri="{FF2B5EF4-FFF2-40B4-BE49-F238E27FC236}">
                  <a16:creationId xmlns:a16="http://schemas.microsoft.com/office/drawing/2014/main" id="{C93C2615-2544-481E-B2B8-BCC983F93709}"/>
                </a:ext>
              </a:extLst>
            </p:cNvPr>
            <p:cNvSpPr>
              <a:spLocks/>
            </p:cNvSpPr>
            <p:nvPr/>
          </p:nvSpPr>
          <p:spPr bwMode="auto">
            <a:xfrm>
              <a:off x="3135" y="1946"/>
              <a:ext cx="605" cy="108"/>
            </a:xfrm>
            <a:custGeom>
              <a:avLst/>
              <a:gdLst>
                <a:gd name="T0" fmla="*/ 0 w 605"/>
                <a:gd name="T1" fmla="*/ 0 h 108"/>
                <a:gd name="T2" fmla="*/ 605 w 605"/>
                <a:gd name="T3" fmla="*/ 106 h 108"/>
                <a:gd name="T4" fmla="*/ 596 w 605"/>
                <a:gd name="T5" fmla="*/ 108 h 108"/>
                <a:gd name="T6" fmla="*/ 588 w 605"/>
                <a:gd name="T7" fmla="*/ 108 h 108"/>
                <a:gd name="T8" fmla="*/ 7 w 605"/>
                <a:gd name="T9" fmla="*/ 5 h 108"/>
                <a:gd name="T10" fmla="*/ 4 w 605"/>
                <a:gd name="T11" fmla="*/ 3 h 108"/>
                <a:gd name="T12" fmla="*/ 0 w 605"/>
                <a:gd name="T13" fmla="*/ 0 h 1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5" h="108">
                  <a:moveTo>
                    <a:pt x="0" y="0"/>
                  </a:moveTo>
                  <a:lnTo>
                    <a:pt x="605" y="106"/>
                  </a:lnTo>
                  <a:lnTo>
                    <a:pt x="596" y="108"/>
                  </a:lnTo>
                  <a:lnTo>
                    <a:pt x="588" y="108"/>
                  </a:lnTo>
                  <a:lnTo>
                    <a:pt x="7" y="5"/>
                  </a:lnTo>
                  <a:lnTo>
                    <a:pt x="4"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3" name="Freeform 360">
              <a:extLst>
                <a:ext uri="{FF2B5EF4-FFF2-40B4-BE49-F238E27FC236}">
                  <a16:creationId xmlns:a16="http://schemas.microsoft.com/office/drawing/2014/main" id="{23623A85-BA46-4D37-BCF3-31371BEC25AA}"/>
                </a:ext>
              </a:extLst>
            </p:cNvPr>
            <p:cNvSpPr>
              <a:spLocks/>
            </p:cNvSpPr>
            <p:nvPr/>
          </p:nvSpPr>
          <p:spPr bwMode="auto">
            <a:xfrm>
              <a:off x="3139" y="1949"/>
              <a:ext cx="592" cy="105"/>
            </a:xfrm>
            <a:custGeom>
              <a:avLst/>
              <a:gdLst>
                <a:gd name="T0" fmla="*/ 0 w 592"/>
                <a:gd name="T1" fmla="*/ 0 h 105"/>
                <a:gd name="T2" fmla="*/ 592 w 592"/>
                <a:gd name="T3" fmla="*/ 105 h 105"/>
                <a:gd name="T4" fmla="*/ 582 w 592"/>
                <a:gd name="T5" fmla="*/ 105 h 105"/>
                <a:gd name="T6" fmla="*/ 574 w 592"/>
                <a:gd name="T7" fmla="*/ 105 h 105"/>
                <a:gd name="T8" fmla="*/ 6 w 592"/>
                <a:gd name="T9" fmla="*/ 5 h 105"/>
                <a:gd name="T10" fmla="*/ 3 w 592"/>
                <a:gd name="T11" fmla="*/ 2 h 105"/>
                <a:gd name="T12" fmla="*/ 0 w 592"/>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2" h="105">
                  <a:moveTo>
                    <a:pt x="0" y="0"/>
                  </a:moveTo>
                  <a:lnTo>
                    <a:pt x="592" y="105"/>
                  </a:lnTo>
                  <a:lnTo>
                    <a:pt x="582" y="105"/>
                  </a:lnTo>
                  <a:lnTo>
                    <a:pt x="574" y="105"/>
                  </a:lnTo>
                  <a:lnTo>
                    <a:pt x="6" y="5"/>
                  </a:lnTo>
                  <a:lnTo>
                    <a:pt x="3" y="2"/>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4" name="Freeform 361">
              <a:extLst>
                <a:ext uri="{FF2B5EF4-FFF2-40B4-BE49-F238E27FC236}">
                  <a16:creationId xmlns:a16="http://schemas.microsoft.com/office/drawing/2014/main" id="{DDA35404-C6F9-497A-9582-EFA3FD562136}"/>
                </a:ext>
              </a:extLst>
            </p:cNvPr>
            <p:cNvSpPr>
              <a:spLocks/>
            </p:cNvSpPr>
            <p:nvPr/>
          </p:nvSpPr>
          <p:spPr bwMode="auto">
            <a:xfrm>
              <a:off x="3142" y="1951"/>
              <a:ext cx="581" cy="103"/>
            </a:xfrm>
            <a:custGeom>
              <a:avLst/>
              <a:gdLst>
                <a:gd name="T0" fmla="*/ 0 w 581"/>
                <a:gd name="T1" fmla="*/ 0 h 103"/>
                <a:gd name="T2" fmla="*/ 581 w 581"/>
                <a:gd name="T3" fmla="*/ 103 h 103"/>
                <a:gd name="T4" fmla="*/ 571 w 581"/>
                <a:gd name="T5" fmla="*/ 103 h 103"/>
                <a:gd name="T6" fmla="*/ 559 w 581"/>
                <a:gd name="T7" fmla="*/ 103 h 103"/>
                <a:gd name="T8" fmla="*/ 7 w 581"/>
                <a:gd name="T9" fmla="*/ 7 h 103"/>
                <a:gd name="T10" fmla="*/ 3 w 581"/>
                <a:gd name="T11" fmla="*/ 3 h 103"/>
                <a:gd name="T12" fmla="*/ 0 w 581"/>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1" h="103">
                  <a:moveTo>
                    <a:pt x="0" y="0"/>
                  </a:moveTo>
                  <a:lnTo>
                    <a:pt x="581" y="103"/>
                  </a:lnTo>
                  <a:lnTo>
                    <a:pt x="571" y="103"/>
                  </a:lnTo>
                  <a:lnTo>
                    <a:pt x="559" y="103"/>
                  </a:lnTo>
                  <a:lnTo>
                    <a:pt x="7" y="7"/>
                  </a:lnTo>
                  <a:lnTo>
                    <a:pt x="3"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5" name="Freeform 362">
              <a:extLst>
                <a:ext uri="{FF2B5EF4-FFF2-40B4-BE49-F238E27FC236}">
                  <a16:creationId xmlns:a16="http://schemas.microsoft.com/office/drawing/2014/main" id="{B37A070A-3666-45F8-899F-B0F0C69FFC86}"/>
                </a:ext>
              </a:extLst>
            </p:cNvPr>
            <p:cNvSpPr>
              <a:spLocks/>
            </p:cNvSpPr>
            <p:nvPr/>
          </p:nvSpPr>
          <p:spPr bwMode="auto">
            <a:xfrm>
              <a:off x="3145" y="1954"/>
              <a:ext cx="568" cy="100"/>
            </a:xfrm>
            <a:custGeom>
              <a:avLst/>
              <a:gdLst>
                <a:gd name="T0" fmla="*/ 0 w 568"/>
                <a:gd name="T1" fmla="*/ 0 h 100"/>
                <a:gd name="T2" fmla="*/ 568 w 568"/>
                <a:gd name="T3" fmla="*/ 100 h 100"/>
                <a:gd name="T4" fmla="*/ 556 w 568"/>
                <a:gd name="T5" fmla="*/ 100 h 100"/>
                <a:gd name="T6" fmla="*/ 544 w 568"/>
                <a:gd name="T7" fmla="*/ 100 h 100"/>
                <a:gd name="T8" fmla="*/ 7 w 568"/>
                <a:gd name="T9" fmla="*/ 5 h 100"/>
                <a:gd name="T10" fmla="*/ 7 w 568"/>
                <a:gd name="T11" fmla="*/ 5 h 100"/>
                <a:gd name="T12" fmla="*/ 7 w 568"/>
                <a:gd name="T13" fmla="*/ 5 h 100"/>
                <a:gd name="T14" fmla="*/ 4 w 568"/>
                <a:gd name="T15" fmla="*/ 2 h 100"/>
                <a:gd name="T16" fmla="*/ 0 w 568"/>
                <a:gd name="T17" fmla="*/ 0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8" h="100">
                  <a:moveTo>
                    <a:pt x="0" y="0"/>
                  </a:moveTo>
                  <a:lnTo>
                    <a:pt x="568" y="100"/>
                  </a:lnTo>
                  <a:lnTo>
                    <a:pt x="556" y="100"/>
                  </a:lnTo>
                  <a:lnTo>
                    <a:pt x="544" y="100"/>
                  </a:lnTo>
                  <a:lnTo>
                    <a:pt x="7" y="5"/>
                  </a:lnTo>
                  <a:lnTo>
                    <a:pt x="4" y="2"/>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6" name="Freeform 363">
              <a:extLst>
                <a:ext uri="{FF2B5EF4-FFF2-40B4-BE49-F238E27FC236}">
                  <a16:creationId xmlns:a16="http://schemas.microsoft.com/office/drawing/2014/main" id="{5B03FC48-F4F4-40CE-9797-FCBEAF5BA935}"/>
                </a:ext>
              </a:extLst>
            </p:cNvPr>
            <p:cNvSpPr>
              <a:spLocks/>
            </p:cNvSpPr>
            <p:nvPr/>
          </p:nvSpPr>
          <p:spPr bwMode="auto">
            <a:xfrm>
              <a:off x="3149" y="1958"/>
              <a:ext cx="552" cy="96"/>
            </a:xfrm>
            <a:custGeom>
              <a:avLst/>
              <a:gdLst>
                <a:gd name="T0" fmla="*/ 0 w 552"/>
                <a:gd name="T1" fmla="*/ 0 h 96"/>
                <a:gd name="T2" fmla="*/ 552 w 552"/>
                <a:gd name="T3" fmla="*/ 96 h 96"/>
                <a:gd name="T4" fmla="*/ 540 w 552"/>
                <a:gd name="T5" fmla="*/ 96 h 96"/>
                <a:gd name="T6" fmla="*/ 528 w 552"/>
                <a:gd name="T7" fmla="*/ 96 h 96"/>
                <a:gd name="T8" fmla="*/ 7 w 552"/>
                <a:gd name="T9" fmla="*/ 5 h 96"/>
                <a:gd name="T10" fmla="*/ 5 w 552"/>
                <a:gd name="T11" fmla="*/ 3 h 96"/>
                <a:gd name="T12" fmla="*/ 3 w 552"/>
                <a:gd name="T13" fmla="*/ 1 h 96"/>
                <a:gd name="T14" fmla="*/ 2 w 552"/>
                <a:gd name="T15" fmla="*/ 0 h 96"/>
                <a:gd name="T16" fmla="*/ 0 w 552"/>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2" h="96">
                  <a:moveTo>
                    <a:pt x="0" y="0"/>
                  </a:moveTo>
                  <a:lnTo>
                    <a:pt x="552" y="96"/>
                  </a:lnTo>
                  <a:lnTo>
                    <a:pt x="540" y="96"/>
                  </a:lnTo>
                  <a:lnTo>
                    <a:pt x="528" y="96"/>
                  </a:lnTo>
                  <a:lnTo>
                    <a:pt x="7" y="5"/>
                  </a:lnTo>
                  <a:lnTo>
                    <a:pt x="5" y="3"/>
                  </a:lnTo>
                  <a:lnTo>
                    <a:pt x="3" y="1"/>
                  </a:lnTo>
                  <a:lnTo>
                    <a:pt x="2" y="0"/>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7" name="Freeform 364">
              <a:extLst>
                <a:ext uri="{FF2B5EF4-FFF2-40B4-BE49-F238E27FC236}">
                  <a16:creationId xmlns:a16="http://schemas.microsoft.com/office/drawing/2014/main" id="{FDB11FB8-5658-41D8-BD24-772C329F04D4}"/>
                </a:ext>
              </a:extLst>
            </p:cNvPr>
            <p:cNvSpPr>
              <a:spLocks/>
            </p:cNvSpPr>
            <p:nvPr/>
          </p:nvSpPr>
          <p:spPr bwMode="auto">
            <a:xfrm>
              <a:off x="3152" y="1959"/>
              <a:ext cx="537" cy="95"/>
            </a:xfrm>
            <a:custGeom>
              <a:avLst/>
              <a:gdLst>
                <a:gd name="T0" fmla="*/ 0 w 537"/>
                <a:gd name="T1" fmla="*/ 0 h 95"/>
                <a:gd name="T2" fmla="*/ 537 w 537"/>
                <a:gd name="T3" fmla="*/ 95 h 95"/>
                <a:gd name="T4" fmla="*/ 524 w 537"/>
                <a:gd name="T5" fmla="*/ 95 h 95"/>
                <a:gd name="T6" fmla="*/ 510 w 537"/>
                <a:gd name="T7" fmla="*/ 95 h 95"/>
                <a:gd name="T8" fmla="*/ 7 w 537"/>
                <a:gd name="T9" fmla="*/ 7 h 95"/>
                <a:gd name="T10" fmla="*/ 4 w 537"/>
                <a:gd name="T11" fmla="*/ 4 h 95"/>
                <a:gd name="T12" fmla="*/ 0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0" y="0"/>
                  </a:moveTo>
                  <a:lnTo>
                    <a:pt x="537" y="95"/>
                  </a:lnTo>
                  <a:lnTo>
                    <a:pt x="524" y="95"/>
                  </a:lnTo>
                  <a:lnTo>
                    <a:pt x="510" y="95"/>
                  </a:lnTo>
                  <a:lnTo>
                    <a:pt x="7" y="7"/>
                  </a:lnTo>
                  <a:lnTo>
                    <a:pt x="4"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8" name="Freeform 365">
              <a:extLst>
                <a:ext uri="{FF2B5EF4-FFF2-40B4-BE49-F238E27FC236}">
                  <a16:creationId xmlns:a16="http://schemas.microsoft.com/office/drawing/2014/main" id="{E0E8E8DF-E98D-4B1A-8DAF-DBCF7F0DD52D}"/>
                </a:ext>
              </a:extLst>
            </p:cNvPr>
            <p:cNvSpPr>
              <a:spLocks/>
            </p:cNvSpPr>
            <p:nvPr/>
          </p:nvSpPr>
          <p:spPr bwMode="auto">
            <a:xfrm>
              <a:off x="3156" y="1963"/>
              <a:ext cx="521" cy="91"/>
            </a:xfrm>
            <a:custGeom>
              <a:avLst/>
              <a:gdLst>
                <a:gd name="T0" fmla="*/ 0 w 521"/>
                <a:gd name="T1" fmla="*/ 0 h 91"/>
                <a:gd name="T2" fmla="*/ 521 w 521"/>
                <a:gd name="T3" fmla="*/ 91 h 91"/>
                <a:gd name="T4" fmla="*/ 508 w 521"/>
                <a:gd name="T5" fmla="*/ 91 h 91"/>
                <a:gd name="T6" fmla="*/ 496 w 521"/>
                <a:gd name="T7" fmla="*/ 91 h 91"/>
                <a:gd name="T8" fmla="*/ 449 w 521"/>
                <a:gd name="T9" fmla="*/ 83 h 91"/>
                <a:gd name="T10" fmla="*/ 8 w 521"/>
                <a:gd name="T11" fmla="*/ 7 h 91"/>
                <a:gd name="T12" fmla="*/ 5 w 521"/>
                <a:gd name="T13" fmla="*/ 3 h 91"/>
                <a:gd name="T14" fmla="*/ 0 w 521"/>
                <a:gd name="T15" fmla="*/ 0 h 9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1" h="91">
                  <a:moveTo>
                    <a:pt x="0" y="0"/>
                  </a:moveTo>
                  <a:lnTo>
                    <a:pt x="521" y="91"/>
                  </a:lnTo>
                  <a:lnTo>
                    <a:pt x="508" y="91"/>
                  </a:lnTo>
                  <a:lnTo>
                    <a:pt x="496" y="91"/>
                  </a:lnTo>
                  <a:lnTo>
                    <a:pt x="449" y="83"/>
                  </a:lnTo>
                  <a:lnTo>
                    <a:pt x="8" y="7"/>
                  </a:lnTo>
                  <a:lnTo>
                    <a:pt x="5"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39" name="Freeform 366">
              <a:extLst>
                <a:ext uri="{FF2B5EF4-FFF2-40B4-BE49-F238E27FC236}">
                  <a16:creationId xmlns:a16="http://schemas.microsoft.com/office/drawing/2014/main" id="{7C07F52A-A328-4D72-AE35-0170B4290F12}"/>
                </a:ext>
              </a:extLst>
            </p:cNvPr>
            <p:cNvSpPr>
              <a:spLocks/>
            </p:cNvSpPr>
            <p:nvPr/>
          </p:nvSpPr>
          <p:spPr bwMode="auto">
            <a:xfrm>
              <a:off x="3159" y="1966"/>
              <a:ext cx="503" cy="88"/>
            </a:xfrm>
            <a:custGeom>
              <a:avLst/>
              <a:gdLst>
                <a:gd name="T0" fmla="*/ 0 w 503"/>
                <a:gd name="T1" fmla="*/ 0 h 88"/>
                <a:gd name="T2" fmla="*/ 503 w 503"/>
                <a:gd name="T3" fmla="*/ 88 h 88"/>
                <a:gd name="T4" fmla="*/ 498 w 503"/>
                <a:gd name="T5" fmla="*/ 88 h 88"/>
                <a:gd name="T6" fmla="*/ 493 w 503"/>
                <a:gd name="T7" fmla="*/ 88 h 88"/>
                <a:gd name="T8" fmla="*/ 304 w 503"/>
                <a:gd name="T9" fmla="*/ 58 h 88"/>
                <a:gd name="T10" fmla="*/ 12 w 503"/>
                <a:gd name="T11" fmla="*/ 7 h 88"/>
                <a:gd name="T12" fmla="*/ 7 w 503"/>
                <a:gd name="T13" fmla="*/ 4 h 88"/>
                <a:gd name="T14" fmla="*/ 0 w 503"/>
                <a:gd name="T15" fmla="*/ 0 h 8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3" h="88">
                  <a:moveTo>
                    <a:pt x="0" y="0"/>
                  </a:moveTo>
                  <a:lnTo>
                    <a:pt x="503" y="88"/>
                  </a:lnTo>
                  <a:lnTo>
                    <a:pt x="498" y="88"/>
                  </a:lnTo>
                  <a:lnTo>
                    <a:pt x="493" y="88"/>
                  </a:lnTo>
                  <a:lnTo>
                    <a:pt x="304" y="58"/>
                  </a:lnTo>
                  <a:lnTo>
                    <a:pt x="12" y="7"/>
                  </a:lnTo>
                  <a:lnTo>
                    <a:pt x="7"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0" name="Freeform 367">
              <a:extLst>
                <a:ext uri="{FF2B5EF4-FFF2-40B4-BE49-F238E27FC236}">
                  <a16:creationId xmlns:a16="http://schemas.microsoft.com/office/drawing/2014/main" id="{1E137356-73C5-4363-A77D-CC9030B45AB4}"/>
                </a:ext>
              </a:extLst>
            </p:cNvPr>
            <p:cNvSpPr>
              <a:spLocks/>
            </p:cNvSpPr>
            <p:nvPr/>
          </p:nvSpPr>
          <p:spPr bwMode="auto">
            <a:xfrm>
              <a:off x="3164" y="1970"/>
              <a:ext cx="441" cy="76"/>
            </a:xfrm>
            <a:custGeom>
              <a:avLst/>
              <a:gdLst>
                <a:gd name="T0" fmla="*/ 0 w 441"/>
                <a:gd name="T1" fmla="*/ 0 h 76"/>
                <a:gd name="T2" fmla="*/ 441 w 441"/>
                <a:gd name="T3" fmla="*/ 76 h 76"/>
                <a:gd name="T4" fmla="*/ 159 w 441"/>
                <a:gd name="T5" fmla="*/ 32 h 76"/>
                <a:gd name="T6" fmla="*/ 19 w 441"/>
                <a:gd name="T7" fmla="*/ 6 h 76"/>
                <a:gd name="T8" fmla="*/ 9 w 441"/>
                <a:gd name="T9" fmla="*/ 3 h 76"/>
                <a:gd name="T10" fmla="*/ 0 w 441"/>
                <a:gd name="T11" fmla="*/ 0 h 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1" h="76">
                  <a:moveTo>
                    <a:pt x="0" y="0"/>
                  </a:moveTo>
                  <a:lnTo>
                    <a:pt x="441" y="76"/>
                  </a:lnTo>
                  <a:lnTo>
                    <a:pt x="159" y="32"/>
                  </a:lnTo>
                  <a:lnTo>
                    <a:pt x="19" y="6"/>
                  </a:lnTo>
                  <a:lnTo>
                    <a:pt x="9"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1" name="Freeform 368">
              <a:extLst>
                <a:ext uri="{FF2B5EF4-FFF2-40B4-BE49-F238E27FC236}">
                  <a16:creationId xmlns:a16="http://schemas.microsoft.com/office/drawing/2014/main" id="{69EFD270-DA8A-4257-9143-FDF06376E6EC}"/>
                </a:ext>
              </a:extLst>
            </p:cNvPr>
            <p:cNvSpPr>
              <a:spLocks/>
            </p:cNvSpPr>
            <p:nvPr/>
          </p:nvSpPr>
          <p:spPr bwMode="auto">
            <a:xfrm>
              <a:off x="3171" y="1973"/>
              <a:ext cx="292" cy="51"/>
            </a:xfrm>
            <a:custGeom>
              <a:avLst/>
              <a:gdLst>
                <a:gd name="T0" fmla="*/ 0 w 292"/>
                <a:gd name="T1" fmla="*/ 0 h 51"/>
                <a:gd name="T2" fmla="*/ 292 w 292"/>
                <a:gd name="T3" fmla="*/ 51 h 51"/>
                <a:gd name="T4" fmla="*/ 35 w 292"/>
                <a:gd name="T5" fmla="*/ 10 h 51"/>
                <a:gd name="T6" fmla="*/ 17 w 292"/>
                <a:gd name="T7" fmla="*/ 5 h 51"/>
                <a:gd name="T8" fmla="*/ 0 w 292"/>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 h="51">
                  <a:moveTo>
                    <a:pt x="0" y="0"/>
                  </a:moveTo>
                  <a:lnTo>
                    <a:pt x="292" y="51"/>
                  </a:lnTo>
                  <a:lnTo>
                    <a:pt x="35" y="10"/>
                  </a:lnTo>
                  <a:lnTo>
                    <a:pt x="17" y="5"/>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2" name="Freeform 369">
              <a:extLst>
                <a:ext uri="{FF2B5EF4-FFF2-40B4-BE49-F238E27FC236}">
                  <a16:creationId xmlns:a16="http://schemas.microsoft.com/office/drawing/2014/main" id="{E242E8DA-07FD-41E8-941D-CD399800D39D}"/>
                </a:ext>
              </a:extLst>
            </p:cNvPr>
            <p:cNvSpPr>
              <a:spLocks/>
            </p:cNvSpPr>
            <p:nvPr/>
          </p:nvSpPr>
          <p:spPr bwMode="auto">
            <a:xfrm>
              <a:off x="3183" y="1976"/>
              <a:ext cx="140" cy="26"/>
            </a:xfrm>
            <a:custGeom>
              <a:avLst/>
              <a:gdLst>
                <a:gd name="T0" fmla="*/ 0 w 140"/>
                <a:gd name="T1" fmla="*/ 0 h 26"/>
                <a:gd name="T2" fmla="*/ 140 w 140"/>
                <a:gd name="T3" fmla="*/ 26 h 26"/>
                <a:gd name="T4" fmla="*/ 23 w 140"/>
                <a:gd name="T5" fmla="*/ 7 h 26"/>
                <a:gd name="T6" fmla="*/ 11 w 140"/>
                <a:gd name="T7" fmla="*/ 4 h 26"/>
                <a:gd name="T8" fmla="*/ 0 w 140"/>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26">
                  <a:moveTo>
                    <a:pt x="0" y="0"/>
                  </a:moveTo>
                  <a:lnTo>
                    <a:pt x="140" y="26"/>
                  </a:lnTo>
                  <a:lnTo>
                    <a:pt x="23" y="7"/>
                  </a:lnTo>
                  <a:lnTo>
                    <a:pt x="11" y="4"/>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3" name="Freeform 370">
              <a:extLst>
                <a:ext uri="{FF2B5EF4-FFF2-40B4-BE49-F238E27FC236}">
                  <a16:creationId xmlns:a16="http://schemas.microsoft.com/office/drawing/2014/main" id="{1BD7B052-603A-4784-BC71-482BDC513811}"/>
                </a:ext>
              </a:extLst>
            </p:cNvPr>
            <p:cNvSpPr>
              <a:spLocks/>
            </p:cNvSpPr>
            <p:nvPr/>
          </p:nvSpPr>
          <p:spPr bwMode="auto">
            <a:xfrm>
              <a:off x="2911" y="1682"/>
              <a:ext cx="1048" cy="372"/>
            </a:xfrm>
            <a:custGeom>
              <a:avLst/>
              <a:gdLst>
                <a:gd name="T0" fmla="*/ 5 w 1048"/>
                <a:gd name="T1" fmla="*/ 2 h 372"/>
                <a:gd name="T2" fmla="*/ 1 w 1048"/>
                <a:gd name="T3" fmla="*/ 10 h 372"/>
                <a:gd name="T4" fmla="*/ 0 w 1048"/>
                <a:gd name="T5" fmla="*/ 21 h 372"/>
                <a:gd name="T6" fmla="*/ 1 w 1048"/>
                <a:gd name="T7" fmla="*/ 29 h 372"/>
                <a:gd name="T8" fmla="*/ 5 w 1048"/>
                <a:gd name="T9" fmla="*/ 37 h 372"/>
                <a:gd name="T10" fmla="*/ 30 w 1048"/>
                <a:gd name="T11" fmla="*/ 70 h 372"/>
                <a:gd name="T12" fmla="*/ 56 w 1048"/>
                <a:gd name="T13" fmla="*/ 102 h 372"/>
                <a:gd name="T14" fmla="*/ 84 w 1048"/>
                <a:gd name="T15" fmla="*/ 132 h 372"/>
                <a:gd name="T16" fmla="*/ 113 w 1048"/>
                <a:gd name="T17" fmla="*/ 162 h 372"/>
                <a:gd name="T18" fmla="*/ 143 w 1048"/>
                <a:gd name="T19" fmla="*/ 193 h 372"/>
                <a:gd name="T20" fmla="*/ 174 w 1048"/>
                <a:gd name="T21" fmla="*/ 222 h 372"/>
                <a:gd name="T22" fmla="*/ 207 w 1048"/>
                <a:gd name="T23" fmla="*/ 249 h 372"/>
                <a:gd name="T24" fmla="*/ 241 w 1048"/>
                <a:gd name="T25" fmla="*/ 277 h 372"/>
                <a:gd name="T26" fmla="*/ 251 w 1048"/>
                <a:gd name="T27" fmla="*/ 286 h 372"/>
                <a:gd name="T28" fmla="*/ 265 w 1048"/>
                <a:gd name="T29" fmla="*/ 293 h 372"/>
                <a:gd name="T30" fmla="*/ 280 w 1048"/>
                <a:gd name="T31" fmla="*/ 296 h 372"/>
                <a:gd name="T32" fmla="*/ 295 w 1048"/>
                <a:gd name="T33" fmla="*/ 301 h 372"/>
                <a:gd name="T34" fmla="*/ 741 w 1048"/>
                <a:gd name="T35" fmla="*/ 372 h 372"/>
                <a:gd name="T36" fmla="*/ 770 w 1048"/>
                <a:gd name="T37" fmla="*/ 372 h 372"/>
                <a:gd name="T38" fmla="*/ 795 w 1048"/>
                <a:gd name="T39" fmla="*/ 372 h 372"/>
                <a:gd name="T40" fmla="*/ 822 w 1048"/>
                <a:gd name="T41" fmla="*/ 370 h 372"/>
                <a:gd name="T42" fmla="*/ 846 w 1048"/>
                <a:gd name="T43" fmla="*/ 369 h 372"/>
                <a:gd name="T44" fmla="*/ 869 w 1048"/>
                <a:gd name="T45" fmla="*/ 365 h 372"/>
                <a:gd name="T46" fmla="*/ 891 w 1048"/>
                <a:gd name="T47" fmla="*/ 360 h 372"/>
                <a:gd name="T48" fmla="*/ 913 w 1048"/>
                <a:gd name="T49" fmla="*/ 355 h 372"/>
                <a:gd name="T50" fmla="*/ 932 w 1048"/>
                <a:gd name="T51" fmla="*/ 348 h 372"/>
                <a:gd name="T52" fmla="*/ 950 w 1048"/>
                <a:gd name="T53" fmla="*/ 340 h 372"/>
                <a:gd name="T54" fmla="*/ 969 w 1048"/>
                <a:gd name="T55" fmla="*/ 331 h 372"/>
                <a:gd name="T56" fmla="*/ 984 w 1048"/>
                <a:gd name="T57" fmla="*/ 321 h 372"/>
                <a:gd name="T58" fmla="*/ 999 w 1048"/>
                <a:gd name="T59" fmla="*/ 311 h 372"/>
                <a:gd name="T60" fmla="*/ 1013 w 1048"/>
                <a:gd name="T61" fmla="*/ 299 h 372"/>
                <a:gd name="T62" fmla="*/ 1026 w 1048"/>
                <a:gd name="T63" fmla="*/ 286 h 372"/>
                <a:gd name="T64" fmla="*/ 1036 w 1048"/>
                <a:gd name="T65" fmla="*/ 272 h 372"/>
                <a:gd name="T66" fmla="*/ 1048 w 1048"/>
                <a:gd name="T67" fmla="*/ 257 h 372"/>
                <a:gd name="T68" fmla="*/ 1038 w 1048"/>
                <a:gd name="T69" fmla="*/ 254 h 372"/>
                <a:gd name="T70" fmla="*/ 1033 w 1048"/>
                <a:gd name="T71" fmla="*/ 250 h 372"/>
                <a:gd name="T72" fmla="*/ 988 w 1048"/>
                <a:gd name="T73" fmla="*/ 213 h 372"/>
                <a:gd name="T74" fmla="*/ 944 w 1048"/>
                <a:gd name="T75" fmla="*/ 179 h 372"/>
                <a:gd name="T76" fmla="*/ 896 w 1048"/>
                <a:gd name="T77" fmla="*/ 149 h 372"/>
                <a:gd name="T78" fmla="*/ 851 w 1048"/>
                <a:gd name="T79" fmla="*/ 122 h 372"/>
                <a:gd name="T80" fmla="*/ 802 w 1048"/>
                <a:gd name="T81" fmla="*/ 97 h 372"/>
                <a:gd name="T82" fmla="*/ 753 w 1048"/>
                <a:gd name="T83" fmla="*/ 76 h 372"/>
                <a:gd name="T84" fmla="*/ 704 w 1048"/>
                <a:gd name="T85" fmla="*/ 58 h 372"/>
                <a:gd name="T86" fmla="*/ 653 w 1048"/>
                <a:gd name="T87" fmla="*/ 42 h 372"/>
                <a:gd name="T88" fmla="*/ 603 w 1048"/>
                <a:gd name="T89" fmla="*/ 29 h 372"/>
                <a:gd name="T90" fmla="*/ 550 w 1048"/>
                <a:gd name="T91" fmla="*/ 19 h 372"/>
                <a:gd name="T92" fmla="*/ 498 w 1048"/>
                <a:gd name="T93" fmla="*/ 10 h 372"/>
                <a:gd name="T94" fmla="*/ 446 w 1048"/>
                <a:gd name="T95" fmla="*/ 5 h 372"/>
                <a:gd name="T96" fmla="*/ 392 w 1048"/>
                <a:gd name="T97" fmla="*/ 2 h 372"/>
                <a:gd name="T98" fmla="*/ 337 w 1048"/>
                <a:gd name="T99" fmla="*/ 0 h 372"/>
                <a:gd name="T100" fmla="*/ 283 w 1048"/>
                <a:gd name="T101" fmla="*/ 0 h 372"/>
                <a:gd name="T102" fmla="*/ 229 w 1048"/>
                <a:gd name="T103" fmla="*/ 2 h 372"/>
                <a:gd name="T104" fmla="*/ 213 w 1048"/>
                <a:gd name="T105" fmla="*/ 4 h 372"/>
                <a:gd name="T106" fmla="*/ 167 w 1048"/>
                <a:gd name="T107" fmla="*/ 4 h 372"/>
                <a:gd name="T108" fmla="*/ 96 w 1048"/>
                <a:gd name="T109" fmla="*/ 4 h 372"/>
                <a:gd name="T110" fmla="*/ 5 w 1048"/>
                <a:gd name="T111" fmla="*/ 2 h 3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48" h="372">
                  <a:moveTo>
                    <a:pt x="5" y="2"/>
                  </a:moveTo>
                  <a:lnTo>
                    <a:pt x="1" y="10"/>
                  </a:lnTo>
                  <a:lnTo>
                    <a:pt x="0" y="21"/>
                  </a:lnTo>
                  <a:lnTo>
                    <a:pt x="1" y="29"/>
                  </a:lnTo>
                  <a:lnTo>
                    <a:pt x="5" y="37"/>
                  </a:lnTo>
                  <a:lnTo>
                    <a:pt x="30" y="70"/>
                  </a:lnTo>
                  <a:lnTo>
                    <a:pt x="56" y="102"/>
                  </a:lnTo>
                  <a:lnTo>
                    <a:pt x="84" y="132"/>
                  </a:lnTo>
                  <a:lnTo>
                    <a:pt x="113" y="162"/>
                  </a:lnTo>
                  <a:lnTo>
                    <a:pt x="143" y="193"/>
                  </a:lnTo>
                  <a:lnTo>
                    <a:pt x="174" y="222"/>
                  </a:lnTo>
                  <a:lnTo>
                    <a:pt x="207" y="249"/>
                  </a:lnTo>
                  <a:lnTo>
                    <a:pt x="241" y="277"/>
                  </a:lnTo>
                  <a:lnTo>
                    <a:pt x="251" y="286"/>
                  </a:lnTo>
                  <a:lnTo>
                    <a:pt x="265" y="293"/>
                  </a:lnTo>
                  <a:lnTo>
                    <a:pt x="280" y="296"/>
                  </a:lnTo>
                  <a:lnTo>
                    <a:pt x="295" y="301"/>
                  </a:lnTo>
                  <a:lnTo>
                    <a:pt x="741" y="372"/>
                  </a:lnTo>
                  <a:lnTo>
                    <a:pt x="770" y="372"/>
                  </a:lnTo>
                  <a:lnTo>
                    <a:pt x="795" y="372"/>
                  </a:lnTo>
                  <a:lnTo>
                    <a:pt x="822" y="370"/>
                  </a:lnTo>
                  <a:lnTo>
                    <a:pt x="846" y="369"/>
                  </a:lnTo>
                  <a:lnTo>
                    <a:pt x="869" y="365"/>
                  </a:lnTo>
                  <a:lnTo>
                    <a:pt x="891" y="360"/>
                  </a:lnTo>
                  <a:lnTo>
                    <a:pt x="913" y="355"/>
                  </a:lnTo>
                  <a:lnTo>
                    <a:pt x="932" y="348"/>
                  </a:lnTo>
                  <a:lnTo>
                    <a:pt x="950" y="340"/>
                  </a:lnTo>
                  <a:lnTo>
                    <a:pt x="969" y="331"/>
                  </a:lnTo>
                  <a:lnTo>
                    <a:pt x="984" y="321"/>
                  </a:lnTo>
                  <a:lnTo>
                    <a:pt x="999" y="311"/>
                  </a:lnTo>
                  <a:lnTo>
                    <a:pt x="1013" y="299"/>
                  </a:lnTo>
                  <a:lnTo>
                    <a:pt x="1026" y="286"/>
                  </a:lnTo>
                  <a:lnTo>
                    <a:pt x="1036" y="272"/>
                  </a:lnTo>
                  <a:lnTo>
                    <a:pt x="1048" y="257"/>
                  </a:lnTo>
                  <a:lnTo>
                    <a:pt x="1038" y="254"/>
                  </a:lnTo>
                  <a:lnTo>
                    <a:pt x="1033" y="250"/>
                  </a:lnTo>
                  <a:lnTo>
                    <a:pt x="988" y="213"/>
                  </a:lnTo>
                  <a:lnTo>
                    <a:pt x="944" y="179"/>
                  </a:lnTo>
                  <a:lnTo>
                    <a:pt x="896" y="149"/>
                  </a:lnTo>
                  <a:lnTo>
                    <a:pt x="851" y="122"/>
                  </a:lnTo>
                  <a:lnTo>
                    <a:pt x="802" y="97"/>
                  </a:lnTo>
                  <a:lnTo>
                    <a:pt x="753" y="76"/>
                  </a:lnTo>
                  <a:lnTo>
                    <a:pt x="704" y="58"/>
                  </a:lnTo>
                  <a:lnTo>
                    <a:pt x="653" y="42"/>
                  </a:lnTo>
                  <a:lnTo>
                    <a:pt x="603" y="29"/>
                  </a:lnTo>
                  <a:lnTo>
                    <a:pt x="550" y="19"/>
                  </a:lnTo>
                  <a:lnTo>
                    <a:pt x="498" y="10"/>
                  </a:lnTo>
                  <a:lnTo>
                    <a:pt x="446" y="5"/>
                  </a:lnTo>
                  <a:lnTo>
                    <a:pt x="392" y="2"/>
                  </a:lnTo>
                  <a:lnTo>
                    <a:pt x="337" y="0"/>
                  </a:lnTo>
                  <a:lnTo>
                    <a:pt x="283" y="0"/>
                  </a:lnTo>
                  <a:lnTo>
                    <a:pt x="229" y="2"/>
                  </a:lnTo>
                  <a:lnTo>
                    <a:pt x="213" y="4"/>
                  </a:lnTo>
                  <a:lnTo>
                    <a:pt x="167" y="4"/>
                  </a:lnTo>
                  <a:lnTo>
                    <a:pt x="96" y="4"/>
                  </a:lnTo>
                  <a:lnTo>
                    <a:pt x="5" y="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44" name="Freeform 371">
              <a:extLst>
                <a:ext uri="{FF2B5EF4-FFF2-40B4-BE49-F238E27FC236}">
                  <a16:creationId xmlns:a16="http://schemas.microsoft.com/office/drawing/2014/main" id="{C87C78E0-AE12-414B-A52B-D2A907F5F6DE}"/>
                </a:ext>
              </a:extLst>
            </p:cNvPr>
            <p:cNvSpPr>
              <a:spLocks/>
            </p:cNvSpPr>
            <p:nvPr/>
          </p:nvSpPr>
          <p:spPr bwMode="auto">
            <a:xfrm>
              <a:off x="2936" y="1699"/>
              <a:ext cx="998" cy="249"/>
            </a:xfrm>
            <a:custGeom>
              <a:avLst/>
              <a:gdLst>
                <a:gd name="T0" fmla="*/ 14 w 998"/>
                <a:gd name="T1" fmla="*/ 25 h 249"/>
                <a:gd name="T2" fmla="*/ 186 w 998"/>
                <a:gd name="T3" fmla="*/ 29 h 249"/>
                <a:gd name="T4" fmla="*/ 328 w 998"/>
                <a:gd name="T5" fmla="*/ 32 h 249"/>
                <a:gd name="T6" fmla="*/ 390 w 998"/>
                <a:gd name="T7" fmla="*/ 34 h 249"/>
                <a:gd name="T8" fmla="*/ 448 w 998"/>
                <a:gd name="T9" fmla="*/ 36 h 249"/>
                <a:gd name="T10" fmla="*/ 502 w 998"/>
                <a:gd name="T11" fmla="*/ 41 h 249"/>
                <a:gd name="T12" fmla="*/ 552 w 998"/>
                <a:gd name="T13" fmla="*/ 47 h 249"/>
                <a:gd name="T14" fmla="*/ 578 w 998"/>
                <a:gd name="T15" fmla="*/ 51 h 249"/>
                <a:gd name="T16" fmla="*/ 603 w 998"/>
                <a:gd name="T17" fmla="*/ 56 h 249"/>
                <a:gd name="T18" fmla="*/ 628 w 998"/>
                <a:gd name="T19" fmla="*/ 63 h 249"/>
                <a:gd name="T20" fmla="*/ 654 w 998"/>
                <a:gd name="T21" fmla="*/ 69 h 249"/>
                <a:gd name="T22" fmla="*/ 679 w 998"/>
                <a:gd name="T23" fmla="*/ 76 h 249"/>
                <a:gd name="T24" fmla="*/ 704 w 998"/>
                <a:gd name="T25" fmla="*/ 86 h 249"/>
                <a:gd name="T26" fmla="*/ 730 w 998"/>
                <a:gd name="T27" fmla="*/ 96 h 249"/>
                <a:gd name="T28" fmla="*/ 755 w 998"/>
                <a:gd name="T29" fmla="*/ 107 h 249"/>
                <a:gd name="T30" fmla="*/ 811 w 998"/>
                <a:gd name="T31" fmla="*/ 134 h 249"/>
                <a:gd name="T32" fmla="*/ 868 w 998"/>
                <a:gd name="T33" fmla="*/ 166 h 249"/>
                <a:gd name="T34" fmla="*/ 930 w 998"/>
                <a:gd name="T35" fmla="*/ 203 h 249"/>
                <a:gd name="T36" fmla="*/ 998 w 998"/>
                <a:gd name="T37" fmla="*/ 249 h 249"/>
                <a:gd name="T38" fmla="*/ 969 w 998"/>
                <a:gd name="T39" fmla="*/ 223 h 249"/>
                <a:gd name="T40" fmla="*/ 941 w 998"/>
                <a:gd name="T41" fmla="*/ 200 h 249"/>
                <a:gd name="T42" fmla="*/ 912 w 998"/>
                <a:gd name="T43" fmla="*/ 179 h 249"/>
                <a:gd name="T44" fmla="*/ 883 w 998"/>
                <a:gd name="T45" fmla="*/ 159 h 249"/>
                <a:gd name="T46" fmla="*/ 853 w 998"/>
                <a:gd name="T47" fmla="*/ 140 h 249"/>
                <a:gd name="T48" fmla="*/ 824 w 998"/>
                <a:gd name="T49" fmla="*/ 123 h 249"/>
                <a:gd name="T50" fmla="*/ 795 w 998"/>
                <a:gd name="T51" fmla="*/ 108 h 249"/>
                <a:gd name="T52" fmla="*/ 765 w 998"/>
                <a:gd name="T53" fmla="*/ 95 h 249"/>
                <a:gd name="T54" fmla="*/ 736 w 998"/>
                <a:gd name="T55" fmla="*/ 81 h 249"/>
                <a:gd name="T56" fmla="*/ 706 w 998"/>
                <a:gd name="T57" fmla="*/ 69 h 249"/>
                <a:gd name="T58" fmla="*/ 675 w 998"/>
                <a:gd name="T59" fmla="*/ 59 h 249"/>
                <a:gd name="T60" fmla="*/ 645 w 998"/>
                <a:gd name="T61" fmla="*/ 51 h 249"/>
                <a:gd name="T62" fmla="*/ 615 w 998"/>
                <a:gd name="T63" fmla="*/ 42 h 249"/>
                <a:gd name="T64" fmla="*/ 584 w 998"/>
                <a:gd name="T65" fmla="*/ 34 h 249"/>
                <a:gd name="T66" fmla="*/ 554 w 998"/>
                <a:gd name="T67" fmla="*/ 29 h 249"/>
                <a:gd name="T68" fmla="*/ 524 w 998"/>
                <a:gd name="T69" fmla="*/ 24 h 249"/>
                <a:gd name="T70" fmla="*/ 461 w 998"/>
                <a:gd name="T71" fmla="*/ 15 h 249"/>
                <a:gd name="T72" fmla="*/ 399 w 998"/>
                <a:gd name="T73" fmla="*/ 9 h 249"/>
                <a:gd name="T74" fmla="*/ 334 w 998"/>
                <a:gd name="T75" fmla="*/ 5 h 249"/>
                <a:gd name="T76" fmla="*/ 270 w 998"/>
                <a:gd name="T77" fmla="*/ 4 h 249"/>
                <a:gd name="T78" fmla="*/ 139 w 998"/>
                <a:gd name="T79" fmla="*/ 2 h 249"/>
                <a:gd name="T80" fmla="*/ 2 w 998"/>
                <a:gd name="T81" fmla="*/ 0 h 249"/>
                <a:gd name="T82" fmla="*/ 0 w 998"/>
                <a:gd name="T83" fmla="*/ 2 h 249"/>
                <a:gd name="T84" fmla="*/ 0 w 998"/>
                <a:gd name="T85" fmla="*/ 4 h 249"/>
                <a:gd name="T86" fmla="*/ 4 w 998"/>
                <a:gd name="T87" fmla="*/ 9 h 249"/>
                <a:gd name="T88" fmla="*/ 9 w 998"/>
                <a:gd name="T89" fmla="*/ 12 h 249"/>
                <a:gd name="T90" fmla="*/ 12 w 998"/>
                <a:gd name="T91" fmla="*/ 17 h 249"/>
                <a:gd name="T92" fmla="*/ 15 w 998"/>
                <a:gd name="T93" fmla="*/ 22 h 249"/>
                <a:gd name="T94" fmla="*/ 15 w 998"/>
                <a:gd name="T95" fmla="*/ 22 h 249"/>
                <a:gd name="T96" fmla="*/ 17 w 998"/>
                <a:gd name="T97" fmla="*/ 24 h 249"/>
                <a:gd name="T98" fmla="*/ 15 w 998"/>
                <a:gd name="T99" fmla="*/ 25 h 249"/>
                <a:gd name="T100" fmla="*/ 14 w 998"/>
                <a:gd name="T101" fmla="*/ 25 h 2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8" h="249">
                  <a:moveTo>
                    <a:pt x="14" y="25"/>
                  </a:moveTo>
                  <a:lnTo>
                    <a:pt x="186" y="29"/>
                  </a:lnTo>
                  <a:lnTo>
                    <a:pt x="328" y="32"/>
                  </a:lnTo>
                  <a:lnTo>
                    <a:pt x="390" y="34"/>
                  </a:lnTo>
                  <a:lnTo>
                    <a:pt x="448" y="36"/>
                  </a:lnTo>
                  <a:lnTo>
                    <a:pt x="502" y="41"/>
                  </a:lnTo>
                  <a:lnTo>
                    <a:pt x="552" y="47"/>
                  </a:lnTo>
                  <a:lnTo>
                    <a:pt x="578" y="51"/>
                  </a:lnTo>
                  <a:lnTo>
                    <a:pt x="603" y="56"/>
                  </a:lnTo>
                  <a:lnTo>
                    <a:pt x="628" y="63"/>
                  </a:lnTo>
                  <a:lnTo>
                    <a:pt x="654" y="69"/>
                  </a:lnTo>
                  <a:lnTo>
                    <a:pt x="679" y="76"/>
                  </a:lnTo>
                  <a:lnTo>
                    <a:pt x="704" y="86"/>
                  </a:lnTo>
                  <a:lnTo>
                    <a:pt x="730" y="96"/>
                  </a:lnTo>
                  <a:lnTo>
                    <a:pt x="755" y="107"/>
                  </a:lnTo>
                  <a:lnTo>
                    <a:pt x="811" y="134"/>
                  </a:lnTo>
                  <a:lnTo>
                    <a:pt x="868" y="166"/>
                  </a:lnTo>
                  <a:lnTo>
                    <a:pt x="930" y="203"/>
                  </a:lnTo>
                  <a:lnTo>
                    <a:pt x="998" y="249"/>
                  </a:lnTo>
                  <a:lnTo>
                    <a:pt x="969" y="223"/>
                  </a:lnTo>
                  <a:lnTo>
                    <a:pt x="941" y="200"/>
                  </a:lnTo>
                  <a:lnTo>
                    <a:pt x="912" y="179"/>
                  </a:lnTo>
                  <a:lnTo>
                    <a:pt x="883" y="159"/>
                  </a:lnTo>
                  <a:lnTo>
                    <a:pt x="853" y="140"/>
                  </a:lnTo>
                  <a:lnTo>
                    <a:pt x="824" y="123"/>
                  </a:lnTo>
                  <a:lnTo>
                    <a:pt x="795" y="108"/>
                  </a:lnTo>
                  <a:lnTo>
                    <a:pt x="765" y="95"/>
                  </a:lnTo>
                  <a:lnTo>
                    <a:pt x="736" y="81"/>
                  </a:lnTo>
                  <a:lnTo>
                    <a:pt x="706" y="69"/>
                  </a:lnTo>
                  <a:lnTo>
                    <a:pt x="675" y="59"/>
                  </a:lnTo>
                  <a:lnTo>
                    <a:pt x="645" y="51"/>
                  </a:lnTo>
                  <a:lnTo>
                    <a:pt x="615" y="42"/>
                  </a:lnTo>
                  <a:lnTo>
                    <a:pt x="584" y="34"/>
                  </a:lnTo>
                  <a:lnTo>
                    <a:pt x="554" y="29"/>
                  </a:lnTo>
                  <a:lnTo>
                    <a:pt x="524" y="24"/>
                  </a:lnTo>
                  <a:lnTo>
                    <a:pt x="461" y="15"/>
                  </a:lnTo>
                  <a:lnTo>
                    <a:pt x="399" y="9"/>
                  </a:lnTo>
                  <a:lnTo>
                    <a:pt x="334" y="5"/>
                  </a:lnTo>
                  <a:lnTo>
                    <a:pt x="270" y="4"/>
                  </a:lnTo>
                  <a:lnTo>
                    <a:pt x="139" y="2"/>
                  </a:lnTo>
                  <a:lnTo>
                    <a:pt x="2" y="0"/>
                  </a:lnTo>
                  <a:lnTo>
                    <a:pt x="0" y="2"/>
                  </a:lnTo>
                  <a:lnTo>
                    <a:pt x="0" y="4"/>
                  </a:lnTo>
                  <a:lnTo>
                    <a:pt x="4" y="9"/>
                  </a:lnTo>
                  <a:lnTo>
                    <a:pt x="9" y="12"/>
                  </a:lnTo>
                  <a:lnTo>
                    <a:pt x="12" y="17"/>
                  </a:lnTo>
                  <a:lnTo>
                    <a:pt x="15" y="22"/>
                  </a:lnTo>
                  <a:lnTo>
                    <a:pt x="17" y="24"/>
                  </a:lnTo>
                  <a:lnTo>
                    <a:pt x="15" y="25"/>
                  </a:lnTo>
                  <a:lnTo>
                    <a:pt x="1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5" name="Freeform 372">
              <a:extLst>
                <a:ext uri="{FF2B5EF4-FFF2-40B4-BE49-F238E27FC236}">
                  <a16:creationId xmlns:a16="http://schemas.microsoft.com/office/drawing/2014/main" id="{0D1F6EAC-921A-4E80-AEF9-5916767D2640}"/>
                </a:ext>
              </a:extLst>
            </p:cNvPr>
            <p:cNvSpPr>
              <a:spLocks/>
            </p:cNvSpPr>
            <p:nvPr/>
          </p:nvSpPr>
          <p:spPr bwMode="auto">
            <a:xfrm>
              <a:off x="2715" y="2111"/>
              <a:ext cx="981" cy="154"/>
            </a:xfrm>
            <a:custGeom>
              <a:avLst/>
              <a:gdLst>
                <a:gd name="T0" fmla="*/ 981 w 981"/>
                <a:gd name="T1" fmla="*/ 154 h 154"/>
                <a:gd name="T2" fmla="*/ 971 w 981"/>
                <a:gd name="T3" fmla="*/ 146 h 154"/>
                <a:gd name="T4" fmla="*/ 959 w 981"/>
                <a:gd name="T5" fmla="*/ 139 h 154"/>
                <a:gd name="T6" fmla="*/ 945 w 981"/>
                <a:gd name="T7" fmla="*/ 132 h 154"/>
                <a:gd name="T8" fmla="*/ 930 w 981"/>
                <a:gd name="T9" fmla="*/ 124 h 154"/>
                <a:gd name="T10" fmla="*/ 896 w 981"/>
                <a:gd name="T11" fmla="*/ 112 h 154"/>
                <a:gd name="T12" fmla="*/ 858 w 981"/>
                <a:gd name="T13" fmla="*/ 98 h 154"/>
                <a:gd name="T14" fmla="*/ 814 w 981"/>
                <a:gd name="T15" fmla="*/ 87 h 154"/>
                <a:gd name="T16" fmla="*/ 765 w 981"/>
                <a:gd name="T17" fmla="*/ 77 h 154"/>
                <a:gd name="T18" fmla="*/ 711 w 981"/>
                <a:gd name="T19" fmla="*/ 66 h 154"/>
                <a:gd name="T20" fmla="*/ 652 w 981"/>
                <a:gd name="T21" fmla="*/ 56 h 154"/>
                <a:gd name="T22" fmla="*/ 588 w 981"/>
                <a:gd name="T23" fmla="*/ 48 h 154"/>
                <a:gd name="T24" fmla="*/ 520 w 981"/>
                <a:gd name="T25" fmla="*/ 39 h 154"/>
                <a:gd name="T26" fmla="*/ 447 w 981"/>
                <a:gd name="T27" fmla="*/ 31 h 154"/>
                <a:gd name="T28" fmla="*/ 371 w 981"/>
                <a:gd name="T29" fmla="*/ 24 h 154"/>
                <a:gd name="T30" fmla="*/ 206 w 981"/>
                <a:gd name="T31" fmla="*/ 12 h 154"/>
                <a:gd name="T32" fmla="*/ 27 w 981"/>
                <a:gd name="T33" fmla="*/ 0 h 154"/>
                <a:gd name="T34" fmla="*/ 0 w 981"/>
                <a:gd name="T35" fmla="*/ 19 h 154"/>
                <a:gd name="T36" fmla="*/ 142 w 981"/>
                <a:gd name="T37" fmla="*/ 26 h 154"/>
                <a:gd name="T38" fmla="*/ 285 w 981"/>
                <a:gd name="T39" fmla="*/ 34 h 154"/>
                <a:gd name="T40" fmla="*/ 429 w 981"/>
                <a:gd name="T41" fmla="*/ 44 h 154"/>
                <a:gd name="T42" fmla="*/ 566 w 981"/>
                <a:gd name="T43" fmla="*/ 58 h 154"/>
                <a:gd name="T44" fmla="*/ 630 w 981"/>
                <a:gd name="T45" fmla="*/ 65 h 154"/>
                <a:gd name="T46" fmla="*/ 692 w 981"/>
                <a:gd name="T47" fmla="*/ 73 h 154"/>
                <a:gd name="T48" fmla="*/ 751 w 981"/>
                <a:gd name="T49" fmla="*/ 83 h 154"/>
                <a:gd name="T50" fmla="*/ 807 w 981"/>
                <a:gd name="T51" fmla="*/ 95 h 154"/>
                <a:gd name="T52" fmla="*/ 858 w 981"/>
                <a:gd name="T53" fmla="*/ 107 h 154"/>
                <a:gd name="T54" fmla="*/ 903 w 981"/>
                <a:gd name="T55" fmla="*/ 120 h 154"/>
                <a:gd name="T56" fmla="*/ 925 w 981"/>
                <a:gd name="T57" fmla="*/ 129 h 154"/>
                <a:gd name="T58" fmla="*/ 945 w 981"/>
                <a:gd name="T59" fmla="*/ 137 h 154"/>
                <a:gd name="T60" fmla="*/ 964 w 981"/>
                <a:gd name="T61" fmla="*/ 146 h 154"/>
                <a:gd name="T62" fmla="*/ 981 w 981"/>
                <a:gd name="T63" fmla="*/ 154 h 1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1" h="154">
                  <a:moveTo>
                    <a:pt x="981" y="154"/>
                  </a:moveTo>
                  <a:lnTo>
                    <a:pt x="971" y="146"/>
                  </a:lnTo>
                  <a:lnTo>
                    <a:pt x="959" y="139"/>
                  </a:lnTo>
                  <a:lnTo>
                    <a:pt x="945" y="132"/>
                  </a:lnTo>
                  <a:lnTo>
                    <a:pt x="930" y="124"/>
                  </a:lnTo>
                  <a:lnTo>
                    <a:pt x="896" y="112"/>
                  </a:lnTo>
                  <a:lnTo>
                    <a:pt x="858" y="98"/>
                  </a:lnTo>
                  <a:lnTo>
                    <a:pt x="814" y="87"/>
                  </a:lnTo>
                  <a:lnTo>
                    <a:pt x="765" y="77"/>
                  </a:lnTo>
                  <a:lnTo>
                    <a:pt x="711" y="66"/>
                  </a:lnTo>
                  <a:lnTo>
                    <a:pt x="652" y="56"/>
                  </a:lnTo>
                  <a:lnTo>
                    <a:pt x="588" y="48"/>
                  </a:lnTo>
                  <a:lnTo>
                    <a:pt x="520" y="39"/>
                  </a:lnTo>
                  <a:lnTo>
                    <a:pt x="447" y="31"/>
                  </a:lnTo>
                  <a:lnTo>
                    <a:pt x="371" y="24"/>
                  </a:lnTo>
                  <a:lnTo>
                    <a:pt x="206" y="12"/>
                  </a:lnTo>
                  <a:lnTo>
                    <a:pt x="27" y="0"/>
                  </a:lnTo>
                  <a:lnTo>
                    <a:pt x="0" y="19"/>
                  </a:lnTo>
                  <a:lnTo>
                    <a:pt x="142" y="26"/>
                  </a:lnTo>
                  <a:lnTo>
                    <a:pt x="285" y="34"/>
                  </a:lnTo>
                  <a:lnTo>
                    <a:pt x="429" y="44"/>
                  </a:lnTo>
                  <a:lnTo>
                    <a:pt x="566" y="58"/>
                  </a:lnTo>
                  <a:lnTo>
                    <a:pt x="630" y="65"/>
                  </a:lnTo>
                  <a:lnTo>
                    <a:pt x="692" y="73"/>
                  </a:lnTo>
                  <a:lnTo>
                    <a:pt x="751" y="83"/>
                  </a:lnTo>
                  <a:lnTo>
                    <a:pt x="807" y="95"/>
                  </a:lnTo>
                  <a:lnTo>
                    <a:pt x="858" y="107"/>
                  </a:lnTo>
                  <a:lnTo>
                    <a:pt x="903" y="120"/>
                  </a:lnTo>
                  <a:lnTo>
                    <a:pt x="925" y="129"/>
                  </a:lnTo>
                  <a:lnTo>
                    <a:pt x="945" y="137"/>
                  </a:lnTo>
                  <a:lnTo>
                    <a:pt x="964" y="146"/>
                  </a:lnTo>
                  <a:lnTo>
                    <a:pt x="981"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6" name="Freeform 373">
              <a:extLst>
                <a:ext uri="{FF2B5EF4-FFF2-40B4-BE49-F238E27FC236}">
                  <a16:creationId xmlns:a16="http://schemas.microsoft.com/office/drawing/2014/main" id="{75D24F23-6DF5-45F6-A784-7C67D9F4CEF6}"/>
                </a:ext>
              </a:extLst>
            </p:cNvPr>
            <p:cNvSpPr>
              <a:spLocks/>
            </p:cNvSpPr>
            <p:nvPr/>
          </p:nvSpPr>
          <p:spPr bwMode="auto">
            <a:xfrm>
              <a:off x="1324" y="1757"/>
              <a:ext cx="348" cy="59"/>
            </a:xfrm>
            <a:custGeom>
              <a:avLst/>
              <a:gdLst>
                <a:gd name="T0" fmla="*/ 348 w 348"/>
                <a:gd name="T1" fmla="*/ 59 h 59"/>
                <a:gd name="T2" fmla="*/ 344 w 348"/>
                <a:gd name="T3" fmla="*/ 52 h 59"/>
                <a:gd name="T4" fmla="*/ 339 w 348"/>
                <a:gd name="T5" fmla="*/ 47 h 59"/>
                <a:gd name="T6" fmla="*/ 329 w 348"/>
                <a:gd name="T7" fmla="*/ 42 h 59"/>
                <a:gd name="T8" fmla="*/ 317 w 348"/>
                <a:gd name="T9" fmla="*/ 37 h 59"/>
                <a:gd name="T10" fmla="*/ 285 w 348"/>
                <a:gd name="T11" fmla="*/ 27 h 59"/>
                <a:gd name="T12" fmla="*/ 245 w 348"/>
                <a:gd name="T13" fmla="*/ 18 h 59"/>
                <a:gd name="T14" fmla="*/ 196 w 348"/>
                <a:gd name="T15" fmla="*/ 11 h 59"/>
                <a:gd name="T16" fmla="*/ 140 w 348"/>
                <a:gd name="T17" fmla="*/ 6 h 59"/>
                <a:gd name="T18" fmla="*/ 81 w 348"/>
                <a:gd name="T19" fmla="*/ 1 h 59"/>
                <a:gd name="T20" fmla="*/ 18 w 348"/>
                <a:gd name="T21" fmla="*/ 0 h 59"/>
                <a:gd name="T22" fmla="*/ 0 w 348"/>
                <a:gd name="T23" fmla="*/ 3 h 59"/>
                <a:gd name="T24" fmla="*/ 45 w 348"/>
                <a:gd name="T25" fmla="*/ 8 h 59"/>
                <a:gd name="T26" fmla="*/ 98 w 348"/>
                <a:gd name="T27" fmla="*/ 13 h 59"/>
                <a:gd name="T28" fmla="*/ 152 w 348"/>
                <a:gd name="T29" fmla="*/ 18 h 59"/>
                <a:gd name="T30" fmla="*/ 204 w 348"/>
                <a:gd name="T31" fmla="*/ 23 h 59"/>
                <a:gd name="T32" fmla="*/ 253 w 348"/>
                <a:gd name="T33" fmla="*/ 30 h 59"/>
                <a:gd name="T34" fmla="*/ 295 w 348"/>
                <a:gd name="T35" fmla="*/ 38 h 59"/>
                <a:gd name="T36" fmla="*/ 314 w 348"/>
                <a:gd name="T37" fmla="*/ 42 h 59"/>
                <a:gd name="T38" fmla="*/ 327 w 348"/>
                <a:gd name="T39" fmla="*/ 47 h 59"/>
                <a:gd name="T40" fmla="*/ 339 w 348"/>
                <a:gd name="T41" fmla="*/ 54 h 59"/>
                <a:gd name="T42" fmla="*/ 348 w 348"/>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8" h="59">
                  <a:moveTo>
                    <a:pt x="348" y="59"/>
                  </a:moveTo>
                  <a:lnTo>
                    <a:pt x="344" y="52"/>
                  </a:lnTo>
                  <a:lnTo>
                    <a:pt x="339" y="47"/>
                  </a:lnTo>
                  <a:lnTo>
                    <a:pt x="329" y="42"/>
                  </a:lnTo>
                  <a:lnTo>
                    <a:pt x="317" y="37"/>
                  </a:lnTo>
                  <a:lnTo>
                    <a:pt x="285" y="27"/>
                  </a:lnTo>
                  <a:lnTo>
                    <a:pt x="245" y="18"/>
                  </a:lnTo>
                  <a:lnTo>
                    <a:pt x="196" y="11"/>
                  </a:lnTo>
                  <a:lnTo>
                    <a:pt x="140" y="6"/>
                  </a:lnTo>
                  <a:lnTo>
                    <a:pt x="81" y="1"/>
                  </a:lnTo>
                  <a:lnTo>
                    <a:pt x="18" y="0"/>
                  </a:lnTo>
                  <a:lnTo>
                    <a:pt x="0" y="3"/>
                  </a:lnTo>
                  <a:lnTo>
                    <a:pt x="45" y="8"/>
                  </a:lnTo>
                  <a:lnTo>
                    <a:pt x="98" y="13"/>
                  </a:lnTo>
                  <a:lnTo>
                    <a:pt x="152" y="18"/>
                  </a:lnTo>
                  <a:lnTo>
                    <a:pt x="204" y="23"/>
                  </a:lnTo>
                  <a:lnTo>
                    <a:pt x="253" y="30"/>
                  </a:lnTo>
                  <a:lnTo>
                    <a:pt x="295" y="38"/>
                  </a:lnTo>
                  <a:lnTo>
                    <a:pt x="314" y="42"/>
                  </a:lnTo>
                  <a:lnTo>
                    <a:pt x="327" y="47"/>
                  </a:lnTo>
                  <a:lnTo>
                    <a:pt x="339" y="54"/>
                  </a:lnTo>
                  <a:lnTo>
                    <a:pt x="348"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7" name="Freeform 374">
              <a:extLst>
                <a:ext uri="{FF2B5EF4-FFF2-40B4-BE49-F238E27FC236}">
                  <a16:creationId xmlns:a16="http://schemas.microsoft.com/office/drawing/2014/main" id="{7A3A5F80-089C-4A80-9227-E542E301C44B}"/>
                </a:ext>
              </a:extLst>
            </p:cNvPr>
            <p:cNvSpPr>
              <a:spLocks/>
            </p:cNvSpPr>
            <p:nvPr/>
          </p:nvSpPr>
          <p:spPr bwMode="auto">
            <a:xfrm>
              <a:off x="2624" y="2130"/>
              <a:ext cx="1074" cy="139"/>
            </a:xfrm>
            <a:custGeom>
              <a:avLst/>
              <a:gdLst>
                <a:gd name="T0" fmla="*/ 1070 w 1074"/>
                <a:gd name="T1" fmla="*/ 139 h 139"/>
                <a:gd name="T2" fmla="*/ 1072 w 1074"/>
                <a:gd name="T3" fmla="*/ 137 h 139"/>
                <a:gd name="T4" fmla="*/ 1074 w 1074"/>
                <a:gd name="T5" fmla="*/ 137 h 139"/>
                <a:gd name="T6" fmla="*/ 1062 w 1074"/>
                <a:gd name="T7" fmla="*/ 128 h 139"/>
                <a:gd name="T8" fmla="*/ 1050 w 1074"/>
                <a:gd name="T9" fmla="*/ 122 h 139"/>
                <a:gd name="T10" fmla="*/ 1035 w 1074"/>
                <a:gd name="T11" fmla="*/ 113 h 139"/>
                <a:gd name="T12" fmla="*/ 1020 w 1074"/>
                <a:gd name="T13" fmla="*/ 107 h 139"/>
                <a:gd name="T14" fmla="*/ 984 w 1074"/>
                <a:gd name="T15" fmla="*/ 95 h 139"/>
                <a:gd name="T16" fmla="*/ 942 w 1074"/>
                <a:gd name="T17" fmla="*/ 83 h 139"/>
                <a:gd name="T18" fmla="*/ 895 w 1074"/>
                <a:gd name="T19" fmla="*/ 71 h 139"/>
                <a:gd name="T20" fmla="*/ 842 w 1074"/>
                <a:gd name="T21" fmla="*/ 61 h 139"/>
                <a:gd name="T22" fmla="*/ 787 w 1074"/>
                <a:gd name="T23" fmla="*/ 52 h 139"/>
                <a:gd name="T24" fmla="*/ 724 w 1074"/>
                <a:gd name="T25" fmla="*/ 44 h 139"/>
                <a:gd name="T26" fmla="*/ 658 w 1074"/>
                <a:gd name="T27" fmla="*/ 37 h 139"/>
                <a:gd name="T28" fmla="*/ 587 w 1074"/>
                <a:gd name="T29" fmla="*/ 30 h 139"/>
                <a:gd name="T30" fmla="*/ 513 w 1074"/>
                <a:gd name="T31" fmla="*/ 24 h 139"/>
                <a:gd name="T32" fmla="*/ 435 w 1074"/>
                <a:gd name="T33" fmla="*/ 19 h 139"/>
                <a:gd name="T34" fmla="*/ 270 w 1074"/>
                <a:gd name="T35" fmla="*/ 8 h 139"/>
                <a:gd name="T36" fmla="*/ 91 w 1074"/>
                <a:gd name="T37" fmla="*/ 0 h 139"/>
                <a:gd name="T38" fmla="*/ 0 w 1074"/>
                <a:gd name="T39" fmla="*/ 63 h 139"/>
                <a:gd name="T40" fmla="*/ 121 w 1074"/>
                <a:gd name="T41" fmla="*/ 56 h 139"/>
                <a:gd name="T42" fmla="*/ 263 w 1074"/>
                <a:gd name="T43" fmla="*/ 52 h 139"/>
                <a:gd name="T44" fmla="*/ 341 w 1074"/>
                <a:gd name="T45" fmla="*/ 51 h 139"/>
                <a:gd name="T46" fmla="*/ 420 w 1074"/>
                <a:gd name="T47" fmla="*/ 51 h 139"/>
                <a:gd name="T48" fmla="*/ 500 w 1074"/>
                <a:gd name="T49" fmla="*/ 51 h 139"/>
                <a:gd name="T50" fmla="*/ 579 w 1074"/>
                <a:gd name="T51" fmla="*/ 54 h 139"/>
                <a:gd name="T52" fmla="*/ 658 w 1074"/>
                <a:gd name="T53" fmla="*/ 58 h 139"/>
                <a:gd name="T54" fmla="*/ 734 w 1074"/>
                <a:gd name="T55" fmla="*/ 63 h 139"/>
                <a:gd name="T56" fmla="*/ 805 w 1074"/>
                <a:gd name="T57" fmla="*/ 69 h 139"/>
                <a:gd name="T58" fmla="*/ 873 w 1074"/>
                <a:gd name="T59" fmla="*/ 79 h 139"/>
                <a:gd name="T60" fmla="*/ 905 w 1074"/>
                <a:gd name="T61" fmla="*/ 85 h 139"/>
                <a:gd name="T62" fmla="*/ 933 w 1074"/>
                <a:gd name="T63" fmla="*/ 90 h 139"/>
                <a:gd name="T64" fmla="*/ 962 w 1074"/>
                <a:gd name="T65" fmla="*/ 96 h 139"/>
                <a:gd name="T66" fmla="*/ 987 w 1074"/>
                <a:gd name="T67" fmla="*/ 103 h 139"/>
                <a:gd name="T68" fmla="*/ 1013 w 1074"/>
                <a:gd name="T69" fmla="*/ 112 h 139"/>
                <a:gd name="T70" fmla="*/ 1035 w 1074"/>
                <a:gd name="T71" fmla="*/ 120 h 139"/>
                <a:gd name="T72" fmla="*/ 1053 w 1074"/>
                <a:gd name="T73" fmla="*/ 130 h 139"/>
                <a:gd name="T74" fmla="*/ 1070 w 1074"/>
                <a:gd name="T75" fmla="*/ 139 h 1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4" h="139">
                  <a:moveTo>
                    <a:pt x="1070" y="139"/>
                  </a:moveTo>
                  <a:lnTo>
                    <a:pt x="1072" y="137"/>
                  </a:lnTo>
                  <a:lnTo>
                    <a:pt x="1074" y="137"/>
                  </a:lnTo>
                  <a:lnTo>
                    <a:pt x="1062" y="128"/>
                  </a:lnTo>
                  <a:lnTo>
                    <a:pt x="1050" y="122"/>
                  </a:lnTo>
                  <a:lnTo>
                    <a:pt x="1035" y="113"/>
                  </a:lnTo>
                  <a:lnTo>
                    <a:pt x="1020" y="107"/>
                  </a:lnTo>
                  <a:lnTo>
                    <a:pt x="984" y="95"/>
                  </a:lnTo>
                  <a:lnTo>
                    <a:pt x="942" y="83"/>
                  </a:lnTo>
                  <a:lnTo>
                    <a:pt x="895" y="71"/>
                  </a:lnTo>
                  <a:lnTo>
                    <a:pt x="842" y="61"/>
                  </a:lnTo>
                  <a:lnTo>
                    <a:pt x="787" y="52"/>
                  </a:lnTo>
                  <a:lnTo>
                    <a:pt x="724" y="44"/>
                  </a:lnTo>
                  <a:lnTo>
                    <a:pt x="658" y="37"/>
                  </a:lnTo>
                  <a:lnTo>
                    <a:pt x="587" y="30"/>
                  </a:lnTo>
                  <a:lnTo>
                    <a:pt x="513" y="24"/>
                  </a:lnTo>
                  <a:lnTo>
                    <a:pt x="435" y="19"/>
                  </a:lnTo>
                  <a:lnTo>
                    <a:pt x="270" y="8"/>
                  </a:lnTo>
                  <a:lnTo>
                    <a:pt x="91" y="0"/>
                  </a:lnTo>
                  <a:lnTo>
                    <a:pt x="0" y="63"/>
                  </a:lnTo>
                  <a:lnTo>
                    <a:pt x="121" y="56"/>
                  </a:lnTo>
                  <a:lnTo>
                    <a:pt x="263" y="52"/>
                  </a:lnTo>
                  <a:lnTo>
                    <a:pt x="341" y="51"/>
                  </a:lnTo>
                  <a:lnTo>
                    <a:pt x="420" y="51"/>
                  </a:lnTo>
                  <a:lnTo>
                    <a:pt x="500" y="51"/>
                  </a:lnTo>
                  <a:lnTo>
                    <a:pt x="579" y="54"/>
                  </a:lnTo>
                  <a:lnTo>
                    <a:pt x="658" y="58"/>
                  </a:lnTo>
                  <a:lnTo>
                    <a:pt x="734" y="63"/>
                  </a:lnTo>
                  <a:lnTo>
                    <a:pt x="805" y="69"/>
                  </a:lnTo>
                  <a:lnTo>
                    <a:pt x="873" y="79"/>
                  </a:lnTo>
                  <a:lnTo>
                    <a:pt x="905" y="85"/>
                  </a:lnTo>
                  <a:lnTo>
                    <a:pt x="933" y="90"/>
                  </a:lnTo>
                  <a:lnTo>
                    <a:pt x="962" y="96"/>
                  </a:lnTo>
                  <a:lnTo>
                    <a:pt x="987" y="103"/>
                  </a:lnTo>
                  <a:lnTo>
                    <a:pt x="1013" y="112"/>
                  </a:lnTo>
                  <a:lnTo>
                    <a:pt x="1035" y="120"/>
                  </a:lnTo>
                  <a:lnTo>
                    <a:pt x="1053" y="130"/>
                  </a:lnTo>
                  <a:lnTo>
                    <a:pt x="1070" y="139"/>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8" name="Freeform 375">
              <a:extLst>
                <a:ext uri="{FF2B5EF4-FFF2-40B4-BE49-F238E27FC236}">
                  <a16:creationId xmlns:a16="http://schemas.microsoft.com/office/drawing/2014/main" id="{0B95D51B-5A5E-4C06-8CE8-4EB7879341DB}"/>
                </a:ext>
              </a:extLst>
            </p:cNvPr>
            <p:cNvSpPr>
              <a:spLocks/>
            </p:cNvSpPr>
            <p:nvPr/>
          </p:nvSpPr>
          <p:spPr bwMode="auto">
            <a:xfrm>
              <a:off x="1244" y="1760"/>
              <a:ext cx="428" cy="57"/>
            </a:xfrm>
            <a:custGeom>
              <a:avLst/>
              <a:gdLst>
                <a:gd name="T0" fmla="*/ 426 w 428"/>
                <a:gd name="T1" fmla="*/ 57 h 57"/>
                <a:gd name="T2" fmla="*/ 426 w 428"/>
                <a:gd name="T3" fmla="*/ 56 h 57"/>
                <a:gd name="T4" fmla="*/ 428 w 428"/>
                <a:gd name="T5" fmla="*/ 56 h 57"/>
                <a:gd name="T6" fmla="*/ 422 w 428"/>
                <a:gd name="T7" fmla="*/ 51 h 57"/>
                <a:gd name="T8" fmla="*/ 416 w 428"/>
                <a:gd name="T9" fmla="*/ 44 h 57"/>
                <a:gd name="T10" fmla="*/ 404 w 428"/>
                <a:gd name="T11" fmla="*/ 39 h 57"/>
                <a:gd name="T12" fmla="*/ 389 w 428"/>
                <a:gd name="T13" fmla="*/ 34 h 57"/>
                <a:gd name="T14" fmla="*/ 352 w 428"/>
                <a:gd name="T15" fmla="*/ 25 h 57"/>
                <a:gd name="T16" fmla="*/ 306 w 428"/>
                <a:gd name="T17" fmla="*/ 17 h 57"/>
                <a:gd name="T18" fmla="*/ 252 w 428"/>
                <a:gd name="T19" fmla="*/ 10 h 57"/>
                <a:gd name="T20" fmla="*/ 195 w 428"/>
                <a:gd name="T21" fmla="*/ 5 h 57"/>
                <a:gd name="T22" fmla="*/ 135 w 428"/>
                <a:gd name="T23" fmla="*/ 2 h 57"/>
                <a:gd name="T24" fmla="*/ 76 w 428"/>
                <a:gd name="T25" fmla="*/ 0 h 57"/>
                <a:gd name="T26" fmla="*/ 0 w 428"/>
                <a:gd name="T27" fmla="*/ 15 h 57"/>
                <a:gd name="T28" fmla="*/ 44 w 428"/>
                <a:gd name="T29" fmla="*/ 12 h 57"/>
                <a:gd name="T30" fmla="*/ 103 w 428"/>
                <a:gd name="T31" fmla="*/ 12 h 57"/>
                <a:gd name="T32" fmla="*/ 171 w 428"/>
                <a:gd name="T33" fmla="*/ 13 h 57"/>
                <a:gd name="T34" fmla="*/ 240 w 428"/>
                <a:gd name="T35" fmla="*/ 17 h 57"/>
                <a:gd name="T36" fmla="*/ 274 w 428"/>
                <a:gd name="T37" fmla="*/ 19 h 57"/>
                <a:gd name="T38" fmla="*/ 306 w 428"/>
                <a:gd name="T39" fmla="*/ 22 h 57"/>
                <a:gd name="T40" fmla="*/ 336 w 428"/>
                <a:gd name="T41" fmla="*/ 27 h 57"/>
                <a:gd name="T42" fmla="*/ 363 w 428"/>
                <a:gd name="T43" fmla="*/ 30 h 57"/>
                <a:gd name="T44" fmla="*/ 385 w 428"/>
                <a:gd name="T45" fmla="*/ 37 h 57"/>
                <a:gd name="T46" fmla="*/ 404 w 428"/>
                <a:gd name="T47" fmla="*/ 42 h 57"/>
                <a:gd name="T48" fmla="*/ 412 w 428"/>
                <a:gd name="T49" fmla="*/ 46 h 57"/>
                <a:gd name="T50" fmla="*/ 417 w 428"/>
                <a:gd name="T51" fmla="*/ 49 h 57"/>
                <a:gd name="T52" fmla="*/ 422 w 428"/>
                <a:gd name="T53" fmla="*/ 52 h 57"/>
                <a:gd name="T54" fmla="*/ 426 w 428"/>
                <a:gd name="T55" fmla="*/ 57 h 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28" h="57">
                  <a:moveTo>
                    <a:pt x="426" y="57"/>
                  </a:moveTo>
                  <a:lnTo>
                    <a:pt x="426" y="56"/>
                  </a:lnTo>
                  <a:lnTo>
                    <a:pt x="428" y="56"/>
                  </a:lnTo>
                  <a:lnTo>
                    <a:pt x="422" y="51"/>
                  </a:lnTo>
                  <a:lnTo>
                    <a:pt x="416" y="44"/>
                  </a:lnTo>
                  <a:lnTo>
                    <a:pt x="404" y="39"/>
                  </a:lnTo>
                  <a:lnTo>
                    <a:pt x="389" y="34"/>
                  </a:lnTo>
                  <a:lnTo>
                    <a:pt x="352" y="25"/>
                  </a:lnTo>
                  <a:lnTo>
                    <a:pt x="306" y="17"/>
                  </a:lnTo>
                  <a:lnTo>
                    <a:pt x="252" y="10"/>
                  </a:lnTo>
                  <a:lnTo>
                    <a:pt x="195" y="5"/>
                  </a:lnTo>
                  <a:lnTo>
                    <a:pt x="135" y="2"/>
                  </a:lnTo>
                  <a:lnTo>
                    <a:pt x="76" y="0"/>
                  </a:lnTo>
                  <a:lnTo>
                    <a:pt x="0" y="15"/>
                  </a:lnTo>
                  <a:lnTo>
                    <a:pt x="44" y="12"/>
                  </a:lnTo>
                  <a:lnTo>
                    <a:pt x="103" y="12"/>
                  </a:lnTo>
                  <a:lnTo>
                    <a:pt x="171" y="13"/>
                  </a:lnTo>
                  <a:lnTo>
                    <a:pt x="240" y="17"/>
                  </a:lnTo>
                  <a:lnTo>
                    <a:pt x="274" y="19"/>
                  </a:lnTo>
                  <a:lnTo>
                    <a:pt x="306" y="22"/>
                  </a:lnTo>
                  <a:lnTo>
                    <a:pt x="336" y="27"/>
                  </a:lnTo>
                  <a:lnTo>
                    <a:pt x="363" y="30"/>
                  </a:lnTo>
                  <a:lnTo>
                    <a:pt x="385" y="37"/>
                  </a:lnTo>
                  <a:lnTo>
                    <a:pt x="404" y="42"/>
                  </a:lnTo>
                  <a:lnTo>
                    <a:pt x="412" y="46"/>
                  </a:lnTo>
                  <a:lnTo>
                    <a:pt x="417" y="49"/>
                  </a:lnTo>
                  <a:lnTo>
                    <a:pt x="422" y="52"/>
                  </a:lnTo>
                  <a:lnTo>
                    <a:pt x="426" y="57"/>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49" name="Freeform 376">
              <a:extLst>
                <a:ext uri="{FF2B5EF4-FFF2-40B4-BE49-F238E27FC236}">
                  <a16:creationId xmlns:a16="http://schemas.microsoft.com/office/drawing/2014/main" id="{98C96FA6-BC1E-4704-8517-2E758A41F51A}"/>
                </a:ext>
              </a:extLst>
            </p:cNvPr>
            <p:cNvSpPr>
              <a:spLocks/>
            </p:cNvSpPr>
            <p:nvPr/>
          </p:nvSpPr>
          <p:spPr bwMode="auto">
            <a:xfrm>
              <a:off x="2487" y="2191"/>
              <a:ext cx="1197" cy="93"/>
            </a:xfrm>
            <a:custGeom>
              <a:avLst/>
              <a:gdLst>
                <a:gd name="T0" fmla="*/ 1180 w 1197"/>
                <a:gd name="T1" fmla="*/ 91 h 93"/>
                <a:gd name="T2" fmla="*/ 1197 w 1197"/>
                <a:gd name="T3" fmla="*/ 83 h 93"/>
                <a:gd name="T4" fmla="*/ 1177 w 1197"/>
                <a:gd name="T5" fmla="*/ 73 h 93"/>
                <a:gd name="T6" fmla="*/ 1155 w 1197"/>
                <a:gd name="T7" fmla="*/ 62 h 93"/>
                <a:gd name="T8" fmla="*/ 1131 w 1197"/>
                <a:gd name="T9" fmla="*/ 54 h 93"/>
                <a:gd name="T10" fmla="*/ 1106 w 1197"/>
                <a:gd name="T11" fmla="*/ 46 h 93"/>
                <a:gd name="T12" fmla="*/ 1079 w 1197"/>
                <a:gd name="T13" fmla="*/ 39 h 93"/>
                <a:gd name="T14" fmla="*/ 1049 w 1197"/>
                <a:gd name="T15" fmla="*/ 32 h 93"/>
                <a:gd name="T16" fmla="*/ 1018 w 1197"/>
                <a:gd name="T17" fmla="*/ 27 h 93"/>
                <a:gd name="T18" fmla="*/ 986 w 1197"/>
                <a:gd name="T19" fmla="*/ 22 h 93"/>
                <a:gd name="T20" fmla="*/ 917 w 1197"/>
                <a:gd name="T21" fmla="*/ 13 h 93"/>
                <a:gd name="T22" fmla="*/ 844 w 1197"/>
                <a:gd name="T23" fmla="*/ 7 h 93"/>
                <a:gd name="T24" fmla="*/ 768 w 1197"/>
                <a:gd name="T25" fmla="*/ 3 h 93"/>
                <a:gd name="T26" fmla="*/ 691 w 1197"/>
                <a:gd name="T27" fmla="*/ 0 h 93"/>
                <a:gd name="T28" fmla="*/ 611 w 1197"/>
                <a:gd name="T29" fmla="*/ 0 h 93"/>
                <a:gd name="T30" fmla="*/ 532 w 1197"/>
                <a:gd name="T31" fmla="*/ 0 h 93"/>
                <a:gd name="T32" fmla="*/ 453 w 1197"/>
                <a:gd name="T33" fmla="*/ 2 h 93"/>
                <a:gd name="T34" fmla="*/ 377 w 1197"/>
                <a:gd name="T35" fmla="*/ 5 h 93"/>
                <a:gd name="T36" fmla="*/ 235 w 1197"/>
                <a:gd name="T37" fmla="*/ 12 h 93"/>
                <a:gd name="T38" fmla="*/ 111 w 1197"/>
                <a:gd name="T39" fmla="*/ 17 h 93"/>
                <a:gd name="T40" fmla="*/ 0 w 1197"/>
                <a:gd name="T41" fmla="*/ 93 h 93"/>
                <a:gd name="T42" fmla="*/ 56 w 1197"/>
                <a:gd name="T43" fmla="*/ 84 h 93"/>
                <a:gd name="T44" fmla="*/ 120 w 1197"/>
                <a:gd name="T45" fmla="*/ 74 h 93"/>
                <a:gd name="T46" fmla="*/ 193 w 1197"/>
                <a:gd name="T47" fmla="*/ 66 h 93"/>
                <a:gd name="T48" fmla="*/ 270 w 1197"/>
                <a:gd name="T49" fmla="*/ 57 h 93"/>
                <a:gd name="T50" fmla="*/ 355 w 1197"/>
                <a:gd name="T51" fmla="*/ 49 h 93"/>
                <a:gd name="T52" fmla="*/ 442 w 1197"/>
                <a:gd name="T53" fmla="*/ 42 h 93"/>
                <a:gd name="T54" fmla="*/ 532 w 1197"/>
                <a:gd name="T55" fmla="*/ 37 h 93"/>
                <a:gd name="T56" fmla="*/ 621 w 1197"/>
                <a:gd name="T57" fmla="*/ 32 h 93"/>
                <a:gd name="T58" fmla="*/ 709 w 1197"/>
                <a:gd name="T59" fmla="*/ 30 h 93"/>
                <a:gd name="T60" fmla="*/ 797 w 1197"/>
                <a:gd name="T61" fmla="*/ 30 h 93"/>
                <a:gd name="T62" fmla="*/ 878 w 1197"/>
                <a:gd name="T63" fmla="*/ 32 h 93"/>
                <a:gd name="T64" fmla="*/ 956 w 1197"/>
                <a:gd name="T65" fmla="*/ 37 h 93"/>
                <a:gd name="T66" fmla="*/ 993 w 1197"/>
                <a:gd name="T67" fmla="*/ 40 h 93"/>
                <a:gd name="T68" fmla="*/ 1027 w 1197"/>
                <a:gd name="T69" fmla="*/ 46 h 93"/>
                <a:gd name="T70" fmla="*/ 1059 w 1197"/>
                <a:gd name="T71" fmla="*/ 51 h 93"/>
                <a:gd name="T72" fmla="*/ 1087 w 1197"/>
                <a:gd name="T73" fmla="*/ 57 h 93"/>
                <a:gd name="T74" fmla="*/ 1116 w 1197"/>
                <a:gd name="T75" fmla="*/ 64 h 93"/>
                <a:gd name="T76" fmla="*/ 1140 w 1197"/>
                <a:gd name="T77" fmla="*/ 73 h 93"/>
                <a:gd name="T78" fmla="*/ 1162 w 1197"/>
                <a:gd name="T79" fmla="*/ 81 h 93"/>
                <a:gd name="T80" fmla="*/ 1180 w 1197"/>
                <a:gd name="T81" fmla="*/ 91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97" h="93">
                  <a:moveTo>
                    <a:pt x="1180" y="91"/>
                  </a:moveTo>
                  <a:lnTo>
                    <a:pt x="1197" y="83"/>
                  </a:lnTo>
                  <a:lnTo>
                    <a:pt x="1177" y="73"/>
                  </a:lnTo>
                  <a:lnTo>
                    <a:pt x="1155" y="62"/>
                  </a:lnTo>
                  <a:lnTo>
                    <a:pt x="1131" y="54"/>
                  </a:lnTo>
                  <a:lnTo>
                    <a:pt x="1106" y="46"/>
                  </a:lnTo>
                  <a:lnTo>
                    <a:pt x="1079" y="39"/>
                  </a:lnTo>
                  <a:lnTo>
                    <a:pt x="1049" y="32"/>
                  </a:lnTo>
                  <a:lnTo>
                    <a:pt x="1018" y="27"/>
                  </a:lnTo>
                  <a:lnTo>
                    <a:pt x="986" y="22"/>
                  </a:lnTo>
                  <a:lnTo>
                    <a:pt x="917" y="13"/>
                  </a:lnTo>
                  <a:lnTo>
                    <a:pt x="844" y="7"/>
                  </a:lnTo>
                  <a:lnTo>
                    <a:pt x="768" y="3"/>
                  </a:lnTo>
                  <a:lnTo>
                    <a:pt x="691" y="0"/>
                  </a:lnTo>
                  <a:lnTo>
                    <a:pt x="611" y="0"/>
                  </a:lnTo>
                  <a:lnTo>
                    <a:pt x="532" y="0"/>
                  </a:lnTo>
                  <a:lnTo>
                    <a:pt x="453" y="2"/>
                  </a:lnTo>
                  <a:lnTo>
                    <a:pt x="377" y="5"/>
                  </a:lnTo>
                  <a:lnTo>
                    <a:pt x="235" y="12"/>
                  </a:lnTo>
                  <a:lnTo>
                    <a:pt x="111" y="17"/>
                  </a:lnTo>
                  <a:lnTo>
                    <a:pt x="0" y="93"/>
                  </a:lnTo>
                  <a:lnTo>
                    <a:pt x="56" y="84"/>
                  </a:lnTo>
                  <a:lnTo>
                    <a:pt x="120" y="74"/>
                  </a:lnTo>
                  <a:lnTo>
                    <a:pt x="193" y="66"/>
                  </a:lnTo>
                  <a:lnTo>
                    <a:pt x="270" y="57"/>
                  </a:lnTo>
                  <a:lnTo>
                    <a:pt x="355" y="49"/>
                  </a:lnTo>
                  <a:lnTo>
                    <a:pt x="442" y="42"/>
                  </a:lnTo>
                  <a:lnTo>
                    <a:pt x="532" y="37"/>
                  </a:lnTo>
                  <a:lnTo>
                    <a:pt x="621" y="32"/>
                  </a:lnTo>
                  <a:lnTo>
                    <a:pt x="709" y="30"/>
                  </a:lnTo>
                  <a:lnTo>
                    <a:pt x="797" y="30"/>
                  </a:lnTo>
                  <a:lnTo>
                    <a:pt x="878" y="32"/>
                  </a:lnTo>
                  <a:lnTo>
                    <a:pt x="956" y="37"/>
                  </a:lnTo>
                  <a:lnTo>
                    <a:pt x="993" y="40"/>
                  </a:lnTo>
                  <a:lnTo>
                    <a:pt x="1027" y="46"/>
                  </a:lnTo>
                  <a:lnTo>
                    <a:pt x="1059" y="51"/>
                  </a:lnTo>
                  <a:lnTo>
                    <a:pt x="1087" y="57"/>
                  </a:lnTo>
                  <a:lnTo>
                    <a:pt x="1116" y="64"/>
                  </a:lnTo>
                  <a:lnTo>
                    <a:pt x="1140" y="73"/>
                  </a:lnTo>
                  <a:lnTo>
                    <a:pt x="1162" y="81"/>
                  </a:lnTo>
                  <a:lnTo>
                    <a:pt x="1180" y="9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0" name="Freeform 377">
              <a:extLst>
                <a:ext uri="{FF2B5EF4-FFF2-40B4-BE49-F238E27FC236}">
                  <a16:creationId xmlns:a16="http://schemas.microsoft.com/office/drawing/2014/main" id="{B2DFBFB6-E8D7-4BB2-AF37-239FF5F4C3B6}"/>
                </a:ext>
              </a:extLst>
            </p:cNvPr>
            <p:cNvSpPr>
              <a:spLocks/>
            </p:cNvSpPr>
            <p:nvPr/>
          </p:nvSpPr>
          <p:spPr bwMode="auto">
            <a:xfrm>
              <a:off x="1153" y="1779"/>
              <a:ext cx="512" cy="42"/>
            </a:xfrm>
            <a:custGeom>
              <a:avLst/>
              <a:gdLst>
                <a:gd name="T0" fmla="*/ 505 w 512"/>
                <a:gd name="T1" fmla="*/ 42 h 42"/>
                <a:gd name="T2" fmla="*/ 512 w 512"/>
                <a:gd name="T3" fmla="*/ 38 h 42"/>
                <a:gd name="T4" fmla="*/ 508 w 512"/>
                <a:gd name="T5" fmla="*/ 35 h 42"/>
                <a:gd name="T6" fmla="*/ 503 w 512"/>
                <a:gd name="T7" fmla="*/ 32 h 42"/>
                <a:gd name="T8" fmla="*/ 497 w 512"/>
                <a:gd name="T9" fmla="*/ 28 h 42"/>
                <a:gd name="T10" fmla="*/ 488 w 512"/>
                <a:gd name="T11" fmla="*/ 25 h 42"/>
                <a:gd name="T12" fmla="*/ 468 w 512"/>
                <a:gd name="T13" fmla="*/ 18 h 42"/>
                <a:gd name="T14" fmla="*/ 443 w 512"/>
                <a:gd name="T15" fmla="*/ 13 h 42"/>
                <a:gd name="T16" fmla="*/ 414 w 512"/>
                <a:gd name="T17" fmla="*/ 10 h 42"/>
                <a:gd name="T18" fmla="*/ 382 w 512"/>
                <a:gd name="T19" fmla="*/ 6 h 42"/>
                <a:gd name="T20" fmla="*/ 348 w 512"/>
                <a:gd name="T21" fmla="*/ 3 h 42"/>
                <a:gd name="T22" fmla="*/ 313 w 512"/>
                <a:gd name="T23" fmla="*/ 1 h 42"/>
                <a:gd name="T24" fmla="*/ 240 w 512"/>
                <a:gd name="T25" fmla="*/ 0 h 42"/>
                <a:gd name="T26" fmla="*/ 171 w 512"/>
                <a:gd name="T27" fmla="*/ 0 h 42"/>
                <a:gd name="T28" fmla="*/ 110 w 512"/>
                <a:gd name="T29" fmla="*/ 0 h 42"/>
                <a:gd name="T30" fmla="*/ 64 w 512"/>
                <a:gd name="T31" fmla="*/ 3 h 42"/>
                <a:gd name="T32" fmla="*/ 0 w 512"/>
                <a:gd name="T33" fmla="*/ 30 h 42"/>
                <a:gd name="T34" fmla="*/ 47 w 512"/>
                <a:gd name="T35" fmla="*/ 25 h 42"/>
                <a:gd name="T36" fmla="*/ 115 w 512"/>
                <a:gd name="T37" fmla="*/ 20 h 42"/>
                <a:gd name="T38" fmla="*/ 194 w 512"/>
                <a:gd name="T39" fmla="*/ 16 h 42"/>
                <a:gd name="T40" fmla="*/ 277 w 512"/>
                <a:gd name="T41" fmla="*/ 13 h 42"/>
                <a:gd name="T42" fmla="*/ 319 w 512"/>
                <a:gd name="T43" fmla="*/ 13 h 42"/>
                <a:gd name="T44" fmla="*/ 358 w 512"/>
                <a:gd name="T45" fmla="*/ 15 h 42"/>
                <a:gd name="T46" fmla="*/ 395 w 512"/>
                <a:gd name="T47" fmla="*/ 16 h 42"/>
                <a:gd name="T48" fmla="*/ 427 w 512"/>
                <a:gd name="T49" fmla="*/ 18 h 42"/>
                <a:gd name="T50" fmla="*/ 456 w 512"/>
                <a:gd name="T51" fmla="*/ 22 h 42"/>
                <a:gd name="T52" fmla="*/ 480 w 512"/>
                <a:gd name="T53" fmla="*/ 27 h 42"/>
                <a:gd name="T54" fmla="*/ 488 w 512"/>
                <a:gd name="T55" fmla="*/ 30 h 42"/>
                <a:gd name="T56" fmla="*/ 497 w 512"/>
                <a:gd name="T57" fmla="*/ 33 h 42"/>
                <a:gd name="T58" fmla="*/ 502 w 512"/>
                <a:gd name="T59" fmla="*/ 37 h 42"/>
                <a:gd name="T60" fmla="*/ 505 w 512"/>
                <a:gd name="T61" fmla="*/ 42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2" h="42">
                  <a:moveTo>
                    <a:pt x="505" y="42"/>
                  </a:moveTo>
                  <a:lnTo>
                    <a:pt x="512" y="38"/>
                  </a:lnTo>
                  <a:lnTo>
                    <a:pt x="508" y="35"/>
                  </a:lnTo>
                  <a:lnTo>
                    <a:pt x="503" y="32"/>
                  </a:lnTo>
                  <a:lnTo>
                    <a:pt x="497" y="28"/>
                  </a:lnTo>
                  <a:lnTo>
                    <a:pt x="488" y="25"/>
                  </a:lnTo>
                  <a:lnTo>
                    <a:pt x="468" y="18"/>
                  </a:lnTo>
                  <a:lnTo>
                    <a:pt x="443" y="13"/>
                  </a:lnTo>
                  <a:lnTo>
                    <a:pt x="414" y="10"/>
                  </a:lnTo>
                  <a:lnTo>
                    <a:pt x="382" y="6"/>
                  </a:lnTo>
                  <a:lnTo>
                    <a:pt x="348" y="3"/>
                  </a:lnTo>
                  <a:lnTo>
                    <a:pt x="313" y="1"/>
                  </a:lnTo>
                  <a:lnTo>
                    <a:pt x="240" y="0"/>
                  </a:lnTo>
                  <a:lnTo>
                    <a:pt x="171" y="0"/>
                  </a:lnTo>
                  <a:lnTo>
                    <a:pt x="110" y="0"/>
                  </a:lnTo>
                  <a:lnTo>
                    <a:pt x="64" y="3"/>
                  </a:lnTo>
                  <a:lnTo>
                    <a:pt x="0" y="30"/>
                  </a:lnTo>
                  <a:lnTo>
                    <a:pt x="47" y="25"/>
                  </a:lnTo>
                  <a:lnTo>
                    <a:pt x="115" y="20"/>
                  </a:lnTo>
                  <a:lnTo>
                    <a:pt x="194" y="16"/>
                  </a:lnTo>
                  <a:lnTo>
                    <a:pt x="277" y="13"/>
                  </a:lnTo>
                  <a:lnTo>
                    <a:pt x="319" y="13"/>
                  </a:lnTo>
                  <a:lnTo>
                    <a:pt x="358" y="15"/>
                  </a:lnTo>
                  <a:lnTo>
                    <a:pt x="395" y="16"/>
                  </a:lnTo>
                  <a:lnTo>
                    <a:pt x="427" y="18"/>
                  </a:lnTo>
                  <a:lnTo>
                    <a:pt x="456" y="22"/>
                  </a:lnTo>
                  <a:lnTo>
                    <a:pt x="480" y="27"/>
                  </a:lnTo>
                  <a:lnTo>
                    <a:pt x="488" y="30"/>
                  </a:lnTo>
                  <a:lnTo>
                    <a:pt x="497" y="33"/>
                  </a:lnTo>
                  <a:lnTo>
                    <a:pt x="502" y="37"/>
                  </a:lnTo>
                  <a:lnTo>
                    <a:pt x="505" y="4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1" name="Freeform 378">
              <a:extLst>
                <a:ext uri="{FF2B5EF4-FFF2-40B4-BE49-F238E27FC236}">
                  <a16:creationId xmlns:a16="http://schemas.microsoft.com/office/drawing/2014/main" id="{D552B268-0B2F-4C39-87FA-1D08B1CD7ABE}"/>
                </a:ext>
              </a:extLst>
            </p:cNvPr>
            <p:cNvSpPr>
              <a:spLocks/>
            </p:cNvSpPr>
            <p:nvPr/>
          </p:nvSpPr>
          <p:spPr bwMode="auto">
            <a:xfrm>
              <a:off x="1785" y="2267"/>
              <a:ext cx="1869" cy="796"/>
            </a:xfrm>
            <a:custGeom>
              <a:avLst/>
              <a:gdLst>
                <a:gd name="T0" fmla="*/ 376 w 1869"/>
                <a:gd name="T1" fmla="*/ 776 h 796"/>
                <a:gd name="T2" fmla="*/ 363 w 1869"/>
                <a:gd name="T3" fmla="*/ 782 h 796"/>
                <a:gd name="T4" fmla="*/ 347 w 1869"/>
                <a:gd name="T5" fmla="*/ 787 h 796"/>
                <a:gd name="T6" fmla="*/ 332 w 1869"/>
                <a:gd name="T7" fmla="*/ 792 h 796"/>
                <a:gd name="T8" fmla="*/ 317 w 1869"/>
                <a:gd name="T9" fmla="*/ 794 h 796"/>
                <a:gd name="T10" fmla="*/ 302 w 1869"/>
                <a:gd name="T11" fmla="*/ 796 h 796"/>
                <a:gd name="T12" fmla="*/ 285 w 1869"/>
                <a:gd name="T13" fmla="*/ 796 h 796"/>
                <a:gd name="T14" fmla="*/ 268 w 1869"/>
                <a:gd name="T15" fmla="*/ 796 h 796"/>
                <a:gd name="T16" fmla="*/ 248 w 1869"/>
                <a:gd name="T17" fmla="*/ 794 h 796"/>
                <a:gd name="T18" fmla="*/ 189 w 1869"/>
                <a:gd name="T19" fmla="*/ 782 h 796"/>
                <a:gd name="T20" fmla="*/ 123 w 1869"/>
                <a:gd name="T21" fmla="*/ 771 h 796"/>
                <a:gd name="T22" fmla="*/ 59 w 1869"/>
                <a:gd name="T23" fmla="*/ 757 h 796"/>
                <a:gd name="T24" fmla="*/ 0 w 1869"/>
                <a:gd name="T25" fmla="*/ 743 h 796"/>
                <a:gd name="T26" fmla="*/ 3 w 1869"/>
                <a:gd name="T27" fmla="*/ 732 h 796"/>
                <a:gd name="T28" fmla="*/ 11 w 1869"/>
                <a:gd name="T29" fmla="*/ 720 h 796"/>
                <a:gd name="T30" fmla="*/ 23 w 1869"/>
                <a:gd name="T31" fmla="*/ 708 h 796"/>
                <a:gd name="T32" fmla="*/ 42 w 1869"/>
                <a:gd name="T33" fmla="*/ 694 h 796"/>
                <a:gd name="T34" fmla="*/ 140 w 1869"/>
                <a:gd name="T35" fmla="*/ 671 h 796"/>
                <a:gd name="T36" fmla="*/ 241 w 1869"/>
                <a:gd name="T37" fmla="*/ 644 h 796"/>
                <a:gd name="T38" fmla="*/ 346 w 1869"/>
                <a:gd name="T39" fmla="*/ 613 h 796"/>
                <a:gd name="T40" fmla="*/ 454 w 1869"/>
                <a:gd name="T41" fmla="*/ 578 h 796"/>
                <a:gd name="T42" fmla="*/ 565 w 1869"/>
                <a:gd name="T43" fmla="*/ 542 h 796"/>
                <a:gd name="T44" fmla="*/ 678 w 1869"/>
                <a:gd name="T45" fmla="*/ 502 h 796"/>
                <a:gd name="T46" fmla="*/ 792 w 1869"/>
                <a:gd name="T47" fmla="*/ 460 h 796"/>
                <a:gd name="T48" fmla="*/ 908 w 1869"/>
                <a:gd name="T49" fmla="*/ 416 h 796"/>
                <a:gd name="T50" fmla="*/ 1023 w 1869"/>
                <a:gd name="T51" fmla="*/ 368 h 796"/>
                <a:gd name="T52" fmla="*/ 1139 w 1869"/>
                <a:gd name="T53" fmla="*/ 319 h 796"/>
                <a:gd name="T54" fmla="*/ 1258 w 1869"/>
                <a:gd name="T55" fmla="*/ 269 h 796"/>
                <a:gd name="T56" fmla="*/ 1372 w 1869"/>
                <a:gd name="T57" fmla="*/ 218 h 796"/>
                <a:gd name="T58" fmla="*/ 1489 w 1869"/>
                <a:gd name="T59" fmla="*/ 164 h 796"/>
                <a:gd name="T60" fmla="*/ 1602 w 1869"/>
                <a:gd name="T61" fmla="*/ 110 h 796"/>
                <a:gd name="T62" fmla="*/ 1713 w 1869"/>
                <a:gd name="T63" fmla="*/ 56 h 796"/>
                <a:gd name="T64" fmla="*/ 1825 w 1869"/>
                <a:gd name="T65" fmla="*/ 0 h 796"/>
                <a:gd name="T66" fmla="*/ 1838 w 1869"/>
                <a:gd name="T67" fmla="*/ 5 h 796"/>
                <a:gd name="T68" fmla="*/ 1850 w 1869"/>
                <a:gd name="T69" fmla="*/ 10 h 796"/>
                <a:gd name="T70" fmla="*/ 1862 w 1869"/>
                <a:gd name="T71" fmla="*/ 17 h 796"/>
                <a:gd name="T72" fmla="*/ 1869 w 1869"/>
                <a:gd name="T73" fmla="*/ 24 h 796"/>
                <a:gd name="T74" fmla="*/ 376 w 1869"/>
                <a:gd name="T75" fmla="*/ 776 h 7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69" h="796">
                  <a:moveTo>
                    <a:pt x="376" y="776"/>
                  </a:moveTo>
                  <a:lnTo>
                    <a:pt x="363" y="782"/>
                  </a:lnTo>
                  <a:lnTo>
                    <a:pt x="347" y="787"/>
                  </a:lnTo>
                  <a:lnTo>
                    <a:pt x="332" y="792"/>
                  </a:lnTo>
                  <a:lnTo>
                    <a:pt x="317" y="794"/>
                  </a:lnTo>
                  <a:lnTo>
                    <a:pt x="302" y="796"/>
                  </a:lnTo>
                  <a:lnTo>
                    <a:pt x="285" y="796"/>
                  </a:lnTo>
                  <a:lnTo>
                    <a:pt x="268" y="796"/>
                  </a:lnTo>
                  <a:lnTo>
                    <a:pt x="248" y="794"/>
                  </a:lnTo>
                  <a:lnTo>
                    <a:pt x="189" y="782"/>
                  </a:lnTo>
                  <a:lnTo>
                    <a:pt x="123" y="771"/>
                  </a:lnTo>
                  <a:lnTo>
                    <a:pt x="59" y="757"/>
                  </a:lnTo>
                  <a:lnTo>
                    <a:pt x="0" y="743"/>
                  </a:lnTo>
                  <a:lnTo>
                    <a:pt x="3" y="732"/>
                  </a:lnTo>
                  <a:lnTo>
                    <a:pt x="11" y="720"/>
                  </a:lnTo>
                  <a:lnTo>
                    <a:pt x="23" y="708"/>
                  </a:lnTo>
                  <a:lnTo>
                    <a:pt x="42" y="694"/>
                  </a:lnTo>
                  <a:lnTo>
                    <a:pt x="140" y="671"/>
                  </a:lnTo>
                  <a:lnTo>
                    <a:pt x="241" y="644"/>
                  </a:lnTo>
                  <a:lnTo>
                    <a:pt x="346" y="613"/>
                  </a:lnTo>
                  <a:lnTo>
                    <a:pt x="454" y="578"/>
                  </a:lnTo>
                  <a:lnTo>
                    <a:pt x="565" y="542"/>
                  </a:lnTo>
                  <a:lnTo>
                    <a:pt x="678" y="502"/>
                  </a:lnTo>
                  <a:lnTo>
                    <a:pt x="792" y="460"/>
                  </a:lnTo>
                  <a:lnTo>
                    <a:pt x="908" y="416"/>
                  </a:lnTo>
                  <a:lnTo>
                    <a:pt x="1023" y="368"/>
                  </a:lnTo>
                  <a:lnTo>
                    <a:pt x="1139" y="319"/>
                  </a:lnTo>
                  <a:lnTo>
                    <a:pt x="1258" y="269"/>
                  </a:lnTo>
                  <a:lnTo>
                    <a:pt x="1372" y="218"/>
                  </a:lnTo>
                  <a:lnTo>
                    <a:pt x="1489" y="164"/>
                  </a:lnTo>
                  <a:lnTo>
                    <a:pt x="1602" y="110"/>
                  </a:lnTo>
                  <a:lnTo>
                    <a:pt x="1713" y="56"/>
                  </a:lnTo>
                  <a:lnTo>
                    <a:pt x="1825" y="0"/>
                  </a:lnTo>
                  <a:lnTo>
                    <a:pt x="1838" y="5"/>
                  </a:lnTo>
                  <a:lnTo>
                    <a:pt x="1850" y="10"/>
                  </a:lnTo>
                  <a:lnTo>
                    <a:pt x="1862" y="17"/>
                  </a:lnTo>
                  <a:lnTo>
                    <a:pt x="1869" y="24"/>
                  </a:lnTo>
                  <a:lnTo>
                    <a:pt x="376" y="776"/>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2" name="Freeform 379">
              <a:extLst>
                <a:ext uri="{FF2B5EF4-FFF2-40B4-BE49-F238E27FC236}">
                  <a16:creationId xmlns:a16="http://schemas.microsoft.com/office/drawing/2014/main" id="{A59B6415-5425-4249-AF6F-6507B8EE376F}"/>
                </a:ext>
              </a:extLst>
            </p:cNvPr>
            <p:cNvSpPr>
              <a:spLocks/>
            </p:cNvSpPr>
            <p:nvPr/>
          </p:nvSpPr>
          <p:spPr bwMode="auto">
            <a:xfrm>
              <a:off x="878" y="1814"/>
              <a:ext cx="773" cy="203"/>
            </a:xfrm>
            <a:custGeom>
              <a:avLst/>
              <a:gdLst>
                <a:gd name="T0" fmla="*/ 194 w 773"/>
                <a:gd name="T1" fmla="*/ 194 h 203"/>
                <a:gd name="T2" fmla="*/ 174 w 773"/>
                <a:gd name="T3" fmla="*/ 198 h 203"/>
                <a:gd name="T4" fmla="*/ 145 w 773"/>
                <a:gd name="T5" fmla="*/ 201 h 203"/>
                <a:gd name="T6" fmla="*/ 115 w 773"/>
                <a:gd name="T7" fmla="*/ 203 h 203"/>
                <a:gd name="T8" fmla="*/ 96 w 773"/>
                <a:gd name="T9" fmla="*/ 203 h 203"/>
                <a:gd name="T10" fmla="*/ 73 w 773"/>
                <a:gd name="T11" fmla="*/ 201 h 203"/>
                <a:gd name="T12" fmla="*/ 46 w 773"/>
                <a:gd name="T13" fmla="*/ 199 h 203"/>
                <a:gd name="T14" fmla="*/ 20 w 773"/>
                <a:gd name="T15" fmla="*/ 196 h 203"/>
                <a:gd name="T16" fmla="*/ 0 w 773"/>
                <a:gd name="T17" fmla="*/ 193 h 203"/>
                <a:gd name="T18" fmla="*/ 0 w 773"/>
                <a:gd name="T19" fmla="*/ 191 h 203"/>
                <a:gd name="T20" fmla="*/ 0 w 773"/>
                <a:gd name="T21" fmla="*/ 189 h 203"/>
                <a:gd name="T22" fmla="*/ 3 w 773"/>
                <a:gd name="T23" fmla="*/ 186 h 203"/>
                <a:gd name="T24" fmla="*/ 10 w 773"/>
                <a:gd name="T25" fmla="*/ 183 h 203"/>
                <a:gd name="T26" fmla="*/ 86 w 773"/>
                <a:gd name="T27" fmla="*/ 171 h 203"/>
                <a:gd name="T28" fmla="*/ 172 w 773"/>
                <a:gd name="T29" fmla="*/ 156 h 203"/>
                <a:gd name="T30" fmla="*/ 265 w 773"/>
                <a:gd name="T31" fmla="*/ 135 h 203"/>
                <a:gd name="T32" fmla="*/ 365 w 773"/>
                <a:gd name="T33" fmla="*/ 112 h 203"/>
                <a:gd name="T34" fmla="*/ 466 w 773"/>
                <a:gd name="T35" fmla="*/ 86 h 203"/>
                <a:gd name="T36" fmla="*/ 567 w 773"/>
                <a:gd name="T37" fmla="*/ 59 h 203"/>
                <a:gd name="T38" fmla="*/ 669 w 773"/>
                <a:gd name="T39" fmla="*/ 30 h 203"/>
                <a:gd name="T40" fmla="*/ 765 w 773"/>
                <a:gd name="T41" fmla="*/ 0 h 203"/>
                <a:gd name="T42" fmla="*/ 772 w 773"/>
                <a:gd name="T43" fmla="*/ 3 h 203"/>
                <a:gd name="T44" fmla="*/ 773 w 773"/>
                <a:gd name="T45" fmla="*/ 8 h 203"/>
                <a:gd name="T46" fmla="*/ 194 w 773"/>
                <a:gd name="T47" fmla="*/ 194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73" h="203">
                  <a:moveTo>
                    <a:pt x="194" y="194"/>
                  </a:moveTo>
                  <a:lnTo>
                    <a:pt x="174" y="198"/>
                  </a:lnTo>
                  <a:lnTo>
                    <a:pt x="145" y="201"/>
                  </a:lnTo>
                  <a:lnTo>
                    <a:pt x="115" y="203"/>
                  </a:lnTo>
                  <a:lnTo>
                    <a:pt x="96" y="203"/>
                  </a:lnTo>
                  <a:lnTo>
                    <a:pt x="73" y="201"/>
                  </a:lnTo>
                  <a:lnTo>
                    <a:pt x="46" y="199"/>
                  </a:lnTo>
                  <a:lnTo>
                    <a:pt x="20" y="196"/>
                  </a:lnTo>
                  <a:lnTo>
                    <a:pt x="0" y="193"/>
                  </a:lnTo>
                  <a:lnTo>
                    <a:pt x="0" y="191"/>
                  </a:lnTo>
                  <a:lnTo>
                    <a:pt x="0" y="189"/>
                  </a:lnTo>
                  <a:lnTo>
                    <a:pt x="3" y="186"/>
                  </a:lnTo>
                  <a:lnTo>
                    <a:pt x="10" y="183"/>
                  </a:lnTo>
                  <a:lnTo>
                    <a:pt x="86" y="171"/>
                  </a:lnTo>
                  <a:lnTo>
                    <a:pt x="172" y="156"/>
                  </a:lnTo>
                  <a:lnTo>
                    <a:pt x="265" y="135"/>
                  </a:lnTo>
                  <a:lnTo>
                    <a:pt x="365" y="112"/>
                  </a:lnTo>
                  <a:lnTo>
                    <a:pt x="466" y="86"/>
                  </a:lnTo>
                  <a:lnTo>
                    <a:pt x="567" y="59"/>
                  </a:lnTo>
                  <a:lnTo>
                    <a:pt x="669" y="30"/>
                  </a:lnTo>
                  <a:lnTo>
                    <a:pt x="765" y="0"/>
                  </a:lnTo>
                  <a:lnTo>
                    <a:pt x="772" y="3"/>
                  </a:lnTo>
                  <a:lnTo>
                    <a:pt x="773" y="8"/>
                  </a:lnTo>
                  <a:lnTo>
                    <a:pt x="194" y="194"/>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3" name="Freeform 380">
              <a:extLst>
                <a:ext uri="{FF2B5EF4-FFF2-40B4-BE49-F238E27FC236}">
                  <a16:creationId xmlns:a16="http://schemas.microsoft.com/office/drawing/2014/main" id="{F7989E9B-71FE-480A-B18F-91AA0417E262}"/>
                </a:ext>
              </a:extLst>
            </p:cNvPr>
            <p:cNvSpPr>
              <a:spLocks/>
            </p:cNvSpPr>
            <p:nvPr/>
          </p:nvSpPr>
          <p:spPr bwMode="auto">
            <a:xfrm>
              <a:off x="1746" y="2265"/>
              <a:ext cx="1864" cy="745"/>
            </a:xfrm>
            <a:custGeom>
              <a:avLst/>
              <a:gdLst>
                <a:gd name="T0" fmla="*/ 39 w 1864"/>
                <a:gd name="T1" fmla="*/ 685 h 745"/>
                <a:gd name="T2" fmla="*/ 29 w 1864"/>
                <a:gd name="T3" fmla="*/ 690 h 745"/>
                <a:gd name="T4" fmla="*/ 20 w 1864"/>
                <a:gd name="T5" fmla="*/ 695 h 745"/>
                <a:gd name="T6" fmla="*/ 13 w 1864"/>
                <a:gd name="T7" fmla="*/ 702 h 745"/>
                <a:gd name="T8" fmla="*/ 10 w 1864"/>
                <a:gd name="T9" fmla="*/ 710 h 745"/>
                <a:gd name="T10" fmla="*/ 3 w 1864"/>
                <a:gd name="T11" fmla="*/ 724 h 745"/>
                <a:gd name="T12" fmla="*/ 0 w 1864"/>
                <a:gd name="T13" fmla="*/ 737 h 745"/>
                <a:gd name="T14" fmla="*/ 39 w 1864"/>
                <a:gd name="T15" fmla="*/ 745 h 745"/>
                <a:gd name="T16" fmla="*/ 42 w 1864"/>
                <a:gd name="T17" fmla="*/ 734 h 745"/>
                <a:gd name="T18" fmla="*/ 50 w 1864"/>
                <a:gd name="T19" fmla="*/ 722 h 745"/>
                <a:gd name="T20" fmla="*/ 62 w 1864"/>
                <a:gd name="T21" fmla="*/ 710 h 745"/>
                <a:gd name="T22" fmla="*/ 81 w 1864"/>
                <a:gd name="T23" fmla="*/ 696 h 745"/>
                <a:gd name="T24" fmla="*/ 179 w 1864"/>
                <a:gd name="T25" fmla="*/ 673 h 745"/>
                <a:gd name="T26" fmla="*/ 280 w 1864"/>
                <a:gd name="T27" fmla="*/ 646 h 745"/>
                <a:gd name="T28" fmla="*/ 385 w 1864"/>
                <a:gd name="T29" fmla="*/ 615 h 745"/>
                <a:gd name="T30" fmla="*/ 493 w 1864"/>
                <a:gd name="T31" fmla="*/ 580 h 745"/>
                <a:gd name="T32" fmla="*/ 604 w 1864"/>
                <a:gd name="T33" fmla="*/ 544 h 745"/>
                <a:gd name="T34" fmla="*/ 717 w 1864"/>
                <a:gd name="T35" fmla="*/ 504 h 745"/>
                <a:gd name="T36" fmla="*/ 831 w 1864"/>
                <a:gd name="T37" fmla="*/ 462 h 745"/>
                <a:gd name="T38" fmla="*/ 947 w 1864"/>
                <a:gd name="T39" fmla="*/ 418 h 745"/>
                <a:gd name="T40" fmla="*/ 1062 w 1864"/>
                <a:gd name="T41" fmla="*/ 370 h 745"/>
                <a:gd name="T42" fmla="*/ 1178 w 1864"/>
                <a:gd name="T43" fmla="*/ 321 h 745"/>
                <a:gd name="T44" fmla="*/ 1297 w 1864"/>
                <a:gd name="T45" fmla="*/ 271 h 745"/>
                <a:gd name="T46" fmla="*/ 1411 w 1864"/>
                <a:gd name="T47" fmla="*/ 220 h 745"/>
                <a:gd name="T48" fmla="*/ 1528 w 1864"/>
                <a:gd name="T49" fmla="*/ 166 h 745"/>
                <a:gd name="T50" fmla="*/ 1641 w 1864"/>
                <a:gd name="T51" fmla="*/ 112 h 745"/>
                <a:gd name="T52" fmla="*/ 1752 w 1864"/>
                <a:gd name="T53" fmla="*/ 58 h 745"/>
                <a:gd name="T54" fmla="*/ 1864 w 1864"/>
                <a:gd name="T55" fmla="*/ 2 h 745"/>
                <a:gd name="T56" fmla="*/ 1854 w 1864"/>
                <a:gd name="T57" fmla="*/ 0 h 745"/>
                <a:gd name="T58" fmla="*/ 1727 w 1864"/>
                <a:gd name="T59" fmla="*/ 58 h 745"/>
                <a:gd name="T60" fmla="*/ 1602 w 1864"/>
                <a:gd name="T61" fmla="*/ 115 h 745"/>
                <a:gd name="T62" fmla="*/ 1479 w 1864"/>
                <a:gd name="T63" fmla="*/ 171 h 745"/>
                <a:gd name="T64" fmla="*/ 1356 w 1864"/>
                <a:gd name="T65" fmla="*/ 227 h 745"/>
                <a:gd name="T66" fmla="*/ 1234 w 1864"/>
                <a:gd name="T67" fmla="*/ 279 h 745"/>
                <a:gd name="T68" fmla="*/ 1116 w 1864"/>
                <a:gd name="T69" fmla="*/ 330 h 745"/>
                <a:gd name="T70" fmla="*/ 998 w 1864"/>
                <a:gd name="T71" fmla="*/ 379 h 745"/>
                <a:gd name="T72" fmla="*/ 881 w 1864"/>
                <a:gd name="T73" fmla="*/ 424 h 745"/>
                <a:gd name="T74" fmla="*/ 768 w 1864"/>
                <a:gd name="T75" fmla="*/ 468 h 745"/>
                <a:gd name="T76" fmla="*/ 657 w 1864"/>
                <a:gd name="T77" fmla="*/ 509 h 745"/>
                <a:gd name="T78" fmla="*/ 547 w 1864"/>
                <a:gd name="T79" fmla="*/ 546 h 745"/>
                <a:gd name="T80" fmla="*/ 439 w 1864"/>
                <a:gd name="T81" fmla="*/ 582 h 745"/>
                <a:gd name="T82" fmla="*/ 334 w 1864"/>
                <a:gd name="T83" fmla="*/ 612 h 745"/>
                <a:gd name="T84" fmla="*/ 233 w 1864"/>
                <a:gd name="T85" fmla="*/ 641 h 745"/>
                <a:gd name="T86" fmla="*/ 135 w 1864"/>
                <a:gd name="T87" fmla="*/ 664 h 745"/>
                <a:gd name="T88" fmla="*/ 39 w 1864"/>
                <a:gd name="T89" fmla="*/ 685 h 7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864" h="745">
                  <a:moveTo>
                    <a:pt x="39" y="685"/>
                  </a:moveTo>
                  <a:lnTo>
                    <a:pt x="29" y="690"/>
                  </a:lnTo>
                  <a:lnTo>
                    <a:pt x="20" y="695"/>
                  </a:lnTo>
                  <a:lnTo>
                    <a:pt x="13" y="702"/>
                  </a:lnTo>
                  <a:lnTo>
                    <a:pt x="10" y="710"/>
                  </a:lnTo>
                  <a:lnTo>
                    <a:pt x="3" y="724"/>
                  </a:lnTo>
                  <a:lnTo>
                    <a:pt x="0" y="737"/>
                  </a:lnTo>
                  <a:lnTo>
                    <a:pt x="39" y="745"/>
                  </a:lnTo>
                  <a:lnTo>
                    <a:pt x="42" y="734"/>
                  </a:lnTo>
                  <a:lnTo>
                    <a:pt x="50" y="722"/>
                  </a:lnTo>
                  <a:lnTo>
                    <a:pt x="62" y="710"/>
                  </a:lnTo>
                  <a:lnTo>
                    <a:pt x="81" y="696"/>
                  </a:lnTo>
                  <a:lnTo>
                    <a:pt x="179" y="673"/>
                  </a:lnTo>
                  <a:lnTo>
                    <a:pt x="280" y="646"/>
                  </a:lnTo>
                  <a:lnTo>
                    <a:pt x="385" y="615"/>
                  </a:lnTo>
                  <a:lnTo>
                    <a:pt x="493" y="580"/>
                  </a:lnTo>
                  <a:lnTo>
                    <a:pt x="604" y="544"/>
                  </a:lnTo>
                  <a:lnTo>
                    <a:pt x="717" y="504"/>
                  </a:lnTo>
                  <a:lnTo>
                    <a:pt x="831" y="462"/>
                  </a:lnTo>
                  <a:lnTo>
                    <a:pt x="947" y="418"/>
                  </a:lnTo>
                  <a:lnTo>
                    <a:pt x="1062" y="370"/>
                  </a:lnTo>
                  <a:lnTo>
                    <a:pt x="1178" y="321"/>
                  </a:lnTo>
                  <a:lnTo>
                    <a:pt x="1297" y="271"/>
                  </a:lnTo>
                  <a:lnTo>
                    <a:pt x="1411" y="220"/>
                  </a:lnTo>
                  <a:lnTo>
                    <a:pt x="1528" y="166"/>
                  </a:lnTo>
                  <a:lnTo>
                    <a:pt x="1641" y="112"/>
                  </a:lnTo>
                  <a:lnTo>
                    <a:pt x="1752" y="58"/>
                  </a:lnTo>
                  <a:lnTo>
                    <a:pt x="1864" y="2"/>
                  </a:lnTo>
                  <a:lnTo>
                    <a:pt x="1854" y="0"/>
                  </a:lnTo>
                  <a:lnTo>
                    <a:pt x="1727" y="58"/>
                  </a:lnTo>
                  <a:lnTo>
                    <a:pt x="1602" y="115"/>
                  </a:lnTo>
                  <a:lnTo>
                    <a:pt x="1479" y="171"/>
                  </a:lnTo>
                  <a:lnTo>
                    <a:pt x="1356" y="227"/>
                  </a:lnTo>
                  <a:lnTo>
                    <a:pt x="1234" y="279"/>
                  </a:lnTo>
                  <a:lnTo>
                    <a:pt x="1116" y="330"/>
                  </a:lnTo>
                  <a:lnTo>
                    <a:pt x="998" y="379"/>
                  </a:lnTo>
                  <a:lnTo>
                    <a:pt x="881" y="424"/>
                  </a:lnTo>
                  <a:lnTo>
                    <a:pt x="768" y="468"/>
                  </a:lnTo>
                  <a:lnTo>
                    <a:pt x="657" y="509"/>
                  </a:lnTo>
                  <a:lnTo>
                    <a:pt x="547" y="546"/>
                  </a:lnTo>
                  <a:lnTo>
                    <a:pt x="439" y="582"/>
                  </a:lnTo>
                  <a:lnTo>
                    <a:pt x="334" y="612"/>
                  </a:lnTo>
                  <a:lnTo>
                    <a:pt x="233" y="641"/>
                  </a:lnTo>
                  <a:lnTo>
                    <a:pt x="135" y="664"/>
                  </a:lnTo>
                  <a:lnTo>
                    <a:pt x="39" y="6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4" name="Freeform 381">
              <a:extLst>
                <a:ext uri="{FF2B5EF4-FFF2-40B4-BE49-F238E27FC236}">
                  <a16:creationId xmlns:a16="http://schemas.microsoft.com/office/drawing/2014/main" id="{0D0D7D02-3F3E-4A40-BF49-BD564C6862B4}"/>
                </a:ext>
              </a:extLst>
            </p:cNvPr>
            <p:cNvSpPr>
              <a:spLocks/>
            </p:cNvSpPr>
            <p:nvPr/>
          </p:nvSpPr>
          <p:spPr bwMode="auto">
            <a:xfrm>
              <a:off x="864" y="1814"/>
              <a:ext cx="779" cy="193"/>
            </a:xfrm>
            <a:custGeom>
              <a:avLst/>
              <a:gdLst>
                <a:gd name="T0" fmla="*/ 17 w 779"/>
                <a:gd name="T1" fmla="*/ 179 h 193"/>
                <a:gd name="T2" fmla="*/ 9 w 779"/>
                <a:gd name="T3" fmla="*/ 181 h 193"/>
                <a:gd name="T4" fmla="*/ 4 w 779"/>
                <a:gd name="T5" fmla="*/ 184 h 193"/>
                <a:gd name="T6" fmla="*/ 2 w 779"/>
                <a:gd name="T7" fmla="*/ 188 h 193"/>
                <a:gd name="T8" fmla="*/ 0 w 779"/>
                <a:gd name="T9" fmla="*/ 191 h 193"/>
                <a:gd name="T10" fmla="*/ 14 w 779"/>
                <a:gd name="T11" fmla="*/ 193 h 193"/>
                <a:gd name="T12" fmla="*/ 14 w 779"/>
                <a:gd name="T13" fmla="*/ 191 h 193"/>
                <a:gd name="T14" fmla="*/ 14 w 779"/>
                <a:gd name="T15" fmla="*/ 189 h 193"/>
                <a:gd name="T16" fmla="*/ 17 w 779"/>
                <a:gd name="T17" fmla="*/ 186 h 193"/>
                <a:gd name="T18" fmla="*/ 24 w 779"/>
                <a:gd name="T19" fmla="*/ 183 h 193"/>
                <a:gd name="T20" fmla="*/ 100 w 779"/>
                <a:gd name="T21" fmla="*/ 171 h 193"/>
                <a:gd name="T22" fmla="*/ 186 w 779"/>
                <a:gd name="T23" fmla="*/ 156 h 193"/>
                <a:gd name="T24" fmla="*/ 279 w 779"/>
                <a:gd name="T25" fmla="*/ 135 h 193"/>
                <a:gd name="T26" fmla="*/ 379 w 779"/>
                <a:gd name="T27" fmla="*/ 112 h 193"/>
                <a:gd name="T28" fmla="*/ 480 w 779"/>
                <a:gd name="T29" fmla="*/ 86 h 193"/>
                <a:gd name="T30" fmla="*/ 581 w 779"/>
                <a:gd name="T31" fmla="*/ 59 h 193"/>
                <a:gd name="T32" fmla="*/ 683 w 779"/>
                <a:gd name="T33" fmla="*/ 30 h 193"/>
                <a:gd name="T34" fmla="*/ 779 w 779"/>
                <a:gd name="T35" fmla="*/ 0 h 193"/>
                <a:gd name="T36" fmla="*/ 777 w 779"/>
                <a:gd name="T37" fmla="*/ 0 h 193"/>
                <a:gd name="T38" fmla="*/ 669 w 779"/>
                <a:gd name="T39" fmla="*/ 30 h 193"/>
                <a:gd name="T40" fmla="*/ 563 w 779"/>
                <a:gd name="T41" fmla="*/ 59 h 193"/>
                <a:gd name="T42" fmla="*/ 458 w 779"/>
                <a:gd name="T43" fmla="*/ 88 h 193"/>
                <a:gd name="T44" fmla="*/ 357 w 779"/>
                <a:gd name="T45" fmla="*/ 113 h 193"/>
                <a:gd name="T46" fmla="*/ 261 w 779"/>
                <a:gd name="T47" fmla="*/ 135 h 193"/>
                <a:gd name="T48" fmla="*/ 171 w 779"/>
                <a:gd name="T49" fmla="*/ 154 h 193"/>
                <a:gd name="T50" fmla="*/ 90 w 779"/>
                <a:gd name="T51" fmla="*/ 169 h 193"/>
                <a:gd name="T52" fmla="*/ 17 w 779"/>
                <a:gd name="T53" fmla="*/ 179 h 19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9" h="193">
                  <a:moveTo>
                    <a:pt x="17" y="179"/>
                  </a:moveTo>
                  <a:lnTo>
                    <a:pt x="9" y="181"/>
                  </a:lnTo>
                  <a:lnTo>
                    <a:pt x="4" y="184"/>
                  </a:lnTo>
                  <a:lnTo>
                    <a:pt x="2" y="188"/>
                  </a:lnTo>
                  <a:lnTo>
                    <a:pt x="0" y="191"/>
                  </a:lnTo>
                  <a:lnTo>
                    <a:pt x="14" y="193"/>
                  </a:lnTo>
                  <a:lnTo>
                    <a:pt x="14" y="191"/>
                  </a:lnTo>
                  <a:lnTo>
                    <a:pt x="14" y="189"/>
                  </a:lnTo>
                  <a:lnTo>
                    <a:pt x="17" y="186"/>
                  </a:lnTo>
                  <a:lnTo>
                    <a:pt x="24" y="183"/>
                  </a:lnTo>
                  <a:lnTo>
                    <a:pt x="100" y="171"/>
                  </a:lnTo>
                  <a:lnTo>
                    <a:pt x="186" y="156"/>
                  </a:lnTo>
                  <a:lnTo>
                    <a:pt x="279" y="135"/>
                  </a:lnTo>
                  <a:lnTo>
                    <a:pt x="379" y="112"/>
                  </a:lnTo>
                  <a:lnTo>
                    <a:pt x="480" y="86"/>
                  </a:lnTo>
                  <a:lnTo>
                    <a:pt x="581" y="59"/>
                  </a:lnTo>
                  <a:lnTo>
                    <a:pt x="683" y="30"/>
                  </a:lnTo>
                  <a:lnTo>
                    <a:pt x="779" y="0"/>
                  </a:lnTo>
                  <a:lnTo>
                    <a:pt x="777" y="0"/>
                  </a:lnTo>
                  <a:lnTo>
                    <a:pt x="669" y="30"/>
                  </a:lnTo>
                  <a:lnTo>
                    <a:pt x="563" y="59"/>
                  </a:lnTo>
                  <a:lnTo>
                    <a:pt x="458" y="88"/>
                  </a:lnTo>
                  <a:lnTo>
                    <a:pt x="357" y="113"/>
                  </a:lnTo>
                  <a:lnTo>
                    <a:pt x="261" y="135"/>
                  </a:lnTo>
                  <a:lnTo>
                    <a:pt x="171" y="154"/>
                  </a:lnTo>
                  <a:lnTo>
                    <a:pt x="90" y="169"/>
                  </a:lnTo>
                  <a:lnTo>
                    <a:pt x="17"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5" name="Freeform 382">
              <a:extLst>
                <a:ext uri="{FF2B5EF4-FFF2-40B4-BE49-F238E27FC236}">
                  <a16:creationId xmlns:a16="http://schemas.microsoft.com/office/drawing/2014/main" id="{88CE9094-3A78-4CDA-82FA-B174330481F0}"/>
                </a:ext>
              </a:extLst>
            </p:cNvPr>
            <p:cNvSpPr>
              <a:spLocks/>
            </p:cNvSpPr>
            <p:nvPr/>
          </p:nvSpPr>
          <p:spPr bwMode="auto">
            <a:xfrm>
              <a:off x="1530" y="2262"/>
              <a:ext cx="2009" cy="727"/>
            </a:xfrm>
            <a:custGeom>
              <a:avLst/>
              <a:gdLst>
                <a:gd name="T0" fmla="*/ 180 w 2009"/>
                <a:gd name="T1" fmla="*/ 544 h 727"/>
                <a:gd name="T2" fmla="*/ 3 w 2009"/>
                <a:gd name="T3" fmla="*/ 664 h 727"/>
                <a:gd name="T4" fmla="*/ 0 w 2009"/>
                <a:gd name="T5" fmla="*/ 666 h 727"/>
                <a:gd name="T6" fmla="*/ 0 w 2009"/>
                <a:gd name="T7" fmla="*/ 669 h 727"/>
                <a:gd name="T8" fmla="*/ 0 w 2009"/>
                <a:gd name="T9" fmla="*/ 672 h 727"/>
                <a:gd name="T10" fmla="*/ 0 w 2009"/>
                <a:gd name="T11" fmla="*/ 674 h 727"/>
                <a:gd name="T12" fmla="*/ 3 w 2009"/>
                <a:gd name="T13" fmla="*/ 679 h 727"/>
                <a:gd name="T14" fmla="*/ 6 w 2009"/>
                <a:gd name="T15" fmla="*/ 681 h 727"/>
                <a:gd name="T16" fmla="*/ 8 w 2009"/>
                <a:gd name="T17" fmla="*/ 683 h 727"/>
                <a:gd name="T18" fmla="*/ 94 w 2009"/>
                <a:gd name="T19" fmla="*/ 708 h 727"/>
                <a:gd name="T20" fmla="*/ 167 w 2009"/>
                <a:gd name="T21" fmla="*/ 727 h 727"/>
                <a:gd name="T22" fmla="*/ 172 w 2009"/>
                <a:gd name="T23" fmla="*/ 715 h 727"/>
                <a:gd name="T24" fmla="*/ 174 w 2009"/>
                <a:gd name="T25" fmla="*/ 699 h 727"/>
                <a:gd name="T26" fmla="*/ 174 w 2009"/>
                <a:gd name="T27" fmla="*/ 693 h 727"/>
                <a:gd name="T28" fmla="*/ 175 w 2009"/>
                <a:gd name="T29" fmla="*/ 686 h 727"/>
                <a:gd name="T30" fmla="*/ 177 w 2009"/>
                <a:gd name="T31" fmla="*/ 676 h 727"/>
                <a:gd name="T32" fmla="*/ 184 w 2009"/>
                <a:gd name="T33" fmla="*/ 666 h 727"/>
                <a:gd name="T34" fmla="*/ 282 w 2009"/>
                <a:gd name="T35" fmla="*/ 642 h 727"/>
                <a:gd name="T36" fmla="*/ 385 w 2009"/>
                <a:gd name="T37" fmla="*/ 615 h 727"/>
                <a:gd name="T38" fmla="*/ 493 w 2009"/>
                <a:gd name="T39" fmla="*/ 586 h 727"/>
                <a:gd name="T40" fmla="*/ 602 w 2009"/>
                <a:gd name="T41" fmla="*/ 554 h 727"/>
                <a:gd name="T42" fmla="*/ 717 w 2009"/>
                <a:gd name="T43" fmla="*/ 519 h 727"/>
                <a:gd name="T44" fmla="*/ 834 w 2009"/>
                <a:gd name="T45" fmla="*/ 481 h 727"/>
                <a:gd name="T46" fmla="*/ 952 w 2009"/>
                <a:gd name="T47" fmla="*/ 443 h 727"/>
                <a:gd name="T48" fmla="*/ 1072 w 2009"/>
                <a:gd name="T49" fmla="*/ 400 h 727"/>
                <a:gd name="T50" fmla="*/ 1192 w 2009"/>
                <a:gd name="T51" fmla="*/ 356 h 727"/>
                <a:gd name="T52" fmla="*/ 1313 w 2009"/>
                <a:gd name="T53" fmla="*/ 311 h 727"/>
                <a:gd name="T54" fmla="*/ 1433 w 2009"/>
                <a:gd name="T55" fmla="*/ 263 h 727"/>
                <a:gd name="T56" fmla="*/ 1553 w 2009"/>
                <a:gd name="T57" fmla="*/ 214 h 727"/>
                <a:gd name="T58" fmla="*/ 1670 w 2009"/>
                <a:gd name="T59" fmla="*/ 164 h 727"/>
                <a:gd name="T60" fmla="*/ 1786 w 2009"/>
                <a:gd name="T61" fmla="*/ 111 h 727"/>
                <a:gd name="T62" fmla="*/ 1899 w 2009"/>
                <a:gd name="T63" fmla="*/ 57 h 727"/>
                <a:gd name="T64" fmla="*/ 2009 w 2009"/>
                <a:gd name="T65" fmla="*/ 3 h 727"/>
                <a:gd name="T66" fmla="*/ 1999 w 2009"/>
                <a:gd name="T67" fmla="*/ 0 h 727"/>
                <a:gd name="T68" fmla="*/ 1872 w 2009"/>
                <a:gd name="T69" fmla="*/ 57 h 727"/>
                <a:gd name="T70" fmla="*/ 1747 w 2009"/>
                <a:gd name="T71" fmla="*/ 110 h 727"/>
                <a:gd name="T72" fmla="*/ 1624 w 2009"/>
                <a:gd name="T73" fmla="*/ 159 h 727"/>
                <a:gd name="T74" fmla="*/ 1501 w 2009"/>
                <a:gd name="T75" fmla="*/ 204 h 727"/>
                <a:gd name="T76" fmla="*/ 1379 w 2009"/>
                <a:gd name="T77" fmla="*/ 247 h 727"/>
                <a:gd name="T78" fmla="*/ 1259 w 2009"/>
                <a:gd name="T79" fmla="*/ 285 h 727"/>
                <a:gd name="T80" fmla="*/ 1141 w 2009"/>
                <a:gd name="T81" fmla="*/ 321 h 727"/>
                <a:gd name="T82" fmla="*/ 1026 w 2009"/>
                <a:gd name="T83" fmla="*/ 355 h 727"/>
                <a:gd name="T84" fmla="*/ 911 w 2009"/>
                <a:gd name="T85" fmla="*/ 385 h 727"/>
                <a:gd name="T86" fmla="*/ 800 w 2009"/>
                <a:gd name="T87" fmla="*/ 412 h 727"/>
                <a:gd name="T88" fmla="*/ 690 w 2009"/>
                <a:gd name="T89" fmla="*/ 439 h 727"/>
                <a:gd name="T90" fmla="*/ 582 w 2009"/>
                <a:gd name="T91" fmla="*/ 463 h 727"/>
                <a:gd name="T92" fmla="*/ 478 w 2009"/>
                <a:gd name="T93" fmla="*/ 485 h 727"/>
                <a:gd name="T94" fmla="*/ 376 w 2009"/>
                <a:gd name="T95" fmla="*/ 505 h 727"/>
                <a:gd name="T96" fmla="*/ 277 w 2009"/>
                <a:gd name="T97" fmla="*/ 525 h 727"/>
                <a:gd name="T98" fmla="*/ 180 w 2009"/>
                <a:gd name="T99" fmla="*/ 544 h 7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009" h="727">
                  <a:moveTo>
                    <a:pt x="180" y="544"/>
                  </a:moveTo>
                  <a:lnTo>
                    <a:pt x="3" y="664"/>
                  </a:lnTo>
                  <a:lnTo>
                    <a:pt x="0" y="666"/>
                  </a:lnTo>
                  <a:lnTo>
                    <a:pt x="0" y="669"/>
                  </a:lnTo>
                  <a:lnTo>
                    <a:pt x="0" y="672"/>
                  </a:lnTo>
                  <a:lnTo>
                    <a:pt x="0" y="674"/>
                  </a:lnTo>
                  <a:lnTo>
                    <a:pt x="3" y="679"/>
                  </a:lnTo>
                  <a:lnTo>
                    <a:pt x="6" y="681"/>
                  </a:lnTo>
                  <a:lnTo>
                    <a:pt x="8" y="683"/>
                  </a:lnTo>
                  <a:lnTo>
                    <a:pt x="94" y="708"/>
                  </a:lnTo>
                  <a:lnTo>
                    <a:pt x="167" y="727"/>
                  </a:lnTo>
                  <a:lnTo>
                    <a:pt x="172" y="715"/>
                  </a:lnTo>
                  <a:lnTo>
                    <a:pt x="174" y="699"/>
                  </a:lnTo>
                  <a:lnTo>
                    <a:pt x="174" y="693"/>
                  </a:lnTo>
                  <a:lnTo>
                    <a:pt x="175" y="686"/>
                  </a:lnTo>
                  <a:lnTo>
                    <a:pt x="177" y="676"/>
                  </a:lnTo>
                  <a:lnTo>
                    <a:pt x="184" y="666"/>
                  </a:lnTo>
                  <a:lnTo>
                    <a:pt x="282" y="642"/>
                  </a:lnTo>
                  <a:lnTo>
                    <a:pt x="385" y="615"/>
                  </a:lnTo>
                  <a:lnTo>
                    <a:pt x="493" y="586"/>
                  </a:lnTo>
                  <a:lnTo>
                    <a:pt x="602" y="554"/>
                  </a:lnTo>
                  <a:lnTo>
                    <a:pt x="717" y="519"/>
                  </a:lnTo>
                  <a:lnTo>
                    <a:pt x="834" y="481"/>
                  </a:lnTo>
                  <a:lnTo>
                    <a:pt x="952" y="443"/>
                  </a:lnTo>
                  <a:lnTo>
                    <a:pt x="1072" y="400"/>
                  </a:lnTo>
                  <a:lnTo>
                    <a:pt x="1192" y="356"/>
                  </a:lnTo>
                  <a:lnTo>
                    <a:pt x="1313" y="311"/>
                  </a:lnTo>
                  <a:lnTo>
                    <a:pt x="1433" y="263"/>
                  </a:lnTo>
                  <a:lnTo>
                    <a:pt x="1553" y="214"/>
                  </a:lnTo>
                  <a:lnTo>
                    <a:pt x="1670" y="164"/>
                  </a:lnTo>
                  <a:lnTo>
                    <a:pt x="1786" y="111"/>
                  </a:lnTo>
                  <a:lnTo>
                    <a:pt x="1899" y="57"/>
                  </a:lnTo>
                  <a:lnTo>
                    <a:pt x="2009" y="3"/>
                  </a:lnTo>
                  <a:lnTo>
                    <a:pt x="1999" y="0"/>
                  </a:lnTo>
                  <a:lnTo>
                    <a:pt x="1872" y="57"/>
                  </a:lnTo>
                  <a:lnTo>
                    <a:pt x="1747" y="110"/>
                  </a:lnTo>
                  <a:lnTo>
                    <a:pt x="1624" y="159"/>
                  </a:lnTo>
                  <a:lnTo>
                    <a:pt x="1501" y="204"/>
                  </a:lnTo>
                  <a:lnTo>
                    <a:pt x="1379" y="247"/>
                  </a:lnTo>
                  <a:lnTo>
                    <a:pt x="1259" y="285"/>
                  </a:lnTo>
                  <a:lnTo>
                    <a:pt x="1141" y="321"/>
                  </a:lnTo>
                  <a:lnTo>
                    <a:pt x="1026" y="355"/>
                  </a:lnTo>
                  <a:lnTo>
                    <a:pt x="911" y="385"/>
                  </a:lnTo>
                  <a:lnTo>
                    <a:pt x="800" y="412"/>
                  </a:lnTo>
                  <a:lnTo>
                    <a:pt x="690" y="439"/>
                  </a:lnTo>
                  <a:lnTo>
                    <a:pt x="582" y="463"/>
                  </a:lnTo>
                  <a:lnTo>
                    <a:pt x="478" y="485"/>
                  </a:lnTo>
                  <a:lnTo>
                    <a:pt x="376" y="505"/>
                  </a:lnTo>
                  <a:lnTo>
                    <a:pt x="277" y="525"/>
                  </a:lnTo>
                  <a:lnTo>
                    <a:pt x="180" y="54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6" name="Freeform 383">
              <a:extLst>
                <a:ext uri="{FF2B5EF4-FFF2-40B4-BE49-F238E27FC236}">
                  <a16:creationId xmlns:a16="http://schemas.microsoft.com/office/drawing/2014/main" id="{08F74D8D-8834-4AAB-9AAC-37BDCCB744C9}"/>
                </a:ext>
              </a:extLst>
            </p:cNvPr>
            <p:cNvSpPr>
              <a:spLocks/>
            </p:cNvSpPr>
            <p:nvPr/>
          </p:nvSpPr>
          <p:spPr bwMode="auto">
            <a:xfrm>
              <a:off x="758" y="1812"/>
              <a:ext cx="865" cy="186"/>
            </a:xfrm>
            <a:custGeom>
              <a:avLst/>
              <a:gdLst>
                <a:gd name="T0" fmla="*/ 83 w 865"/>
                <a:gd name="T1" fmla="*/ 132 h 186"/>
                <a:gd name="T2" fmla="*/ 4 w 865"/>
                <a:gd name="T3" fmla="*/ 166 h 186"/>
                <a:gd name="T4" fmla="*/ 0 w 865"/>
                <a:gd name="T5" fmla="*/ 169 h 186"/>
                <a:gd name="T6" fmla="*/ 0 w 865"/>
                <a:gd name="T7" fmla="*/ 171 h 186"/>
                <a:gd name="T8" fmla="*/ 0 w 865"/>
                <a:gd name="T9" fmla="*/ 171 h 186"/>
                <a:gd name="T10" fmla="*/ 19 w 865"/>
                <a:gd name="T11" fmla="*/ 176 h 186"/>
                <a:gd name="T12" fmla="*/ 37 w 865"/>
                <a:gd name="T13" fmla="*/ 179 h 186"/>
                <a:gd name="T14" fmla="*/ 54 w 865"/>
                <a:gd name="T15" fmla="*/ 183 h 186"/>
                <a:gd name="T16" fmla="*/ 73 w 865"/>
                <a:gd name="T17" fmla="*/ 186 h 186"/>
                <a:gd name="T18" fmla="*/ 73 w 865"/>
                <a:gd name="T19" fmla="*/ 185 h 186"/>
                <a:gd name="T20" fmla="*/ 73 w 865"/>
                <a:gd name="T21" fmla="*/ 181 h 186"/>
                <a:gd name="T22" fmla="*/ 74 w 865"/>
                <a:gd name="T23" fmla="*/ 178 h 186"/>
                <a:gd name="T24" fmla="*/ 76 w 865"/>
                <a:gd name="T25" fmla="*/ 176 h 186"/>
                <a:gd name="T26" fmla="*/ 88 w 865"/>
                <a:gd name="T27" fmla="*/ 171 h 186"/>
                <a:gd name="T28" fmla="*/ 103 w 865"/>
                <a:gd name="T29" fmla="*/ 163 h 186"/>
                <a:gd name="T30" fmla="*/ 181 w 865"/>
                <a:gd name="T31" fmla="*/ 152 h 186"/>
                <a:gd name="T32" fmla="*/ 267 w 865"/>
                <a:gd name="T33" fmla="*/ 137 h 186"/>
                <a:gd name="T34" fmla="*/ 361 w 865"/>
                <a:gd name="T35" fmla="*/ 120 h 186"/>
                <a:gd name="T36" fmla="*/ 461 w 865"/>
                <a:gd name="T37" fmla="*/ 102 h 186"/>
                <a:gd name="T38" fmla="*/ 562 w 865"/>
                <a:gd name="T39" fmla="*/ 80 h 186"/>
                <a:gd name="T40" fmla="*/ 665 w 865"/>
                <a:gd name="T41" fmla="*/ 54 h 186"/>
                <a:gd name="T42" fmla="*/ 767 w 865"/>
                <a:gd name="T43" fmla="*/ 29 h 186"/>
                <a:gd name="T44" fmla="*/ 865 w 865"/>
                <a:gd name="T45" fmla="*/ 0 h 186"/>
                <a:gd name="T46" fmla="*/ 861 w 865"/>
                <a:gd name="T47" fmla="*/ 0 h 186"/>
                <a:gd name="T48" fmla="*/ 807 w 865"/>
                <a:gd name="T49" fmla="*/ 14 h 186"/>
                <a:gd name="T50" fmla="*/ 753 w 865"/>
                <a:gd name="T51" fmla="*/ 27 h 186"/>
                <a:gd name="T52" fmla="*/ 699 w 865"/>
                <a:gd name="T53" fmla="*/ 41 h 186"/>
                <a:gd name="T54" fmla="*/ 645 w 865"/>
                <a:gd name="T55" fmla="*/ 53 h 186"/>
                <a:gd name="T56" fmla="*/ 537 w 865"/>
                <a:gd name="T57" fmla="*/ 73 h 186"/>
                <a:gd name="T58" fmla="*/ 432 w 865"/>
                <a:gd name="T59" fmla="*/ 90 h 186"/>
                <a:gd name="T60" fmla="*/ 333 w 865"/>
                <a:gd name="T61" fmla="*/ 103 h 186"/>
                <a:gd name="T62" fmla="*/ 240 w 865"/>
                <a:gd name="T63" fmla="*/ 115 h 186"/>
                <a:gd name="T64" fmla="*/ 155 w 865"/>
                <a:gd name="T65" fmla="*/ 124 h 186"/>
                <a:gd name="T66" fmla="*/ 83 w 865"/>
                <a:gd name="T67" fmla="*/ 132 h 1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5" h="186">
                  <a:moveTo>
                    <a:pt x="83" y="132"/>
                  </a:moveTo>
                  <a:lnTo>
                    <a:pt x="4" y="166"/>
                  </a:lnTo>
                  <a:lnTo>
                    <a:pt x="0" y="169"/>
                  </a:lnTo>
                  <a:lnTo>
                    <a:pt x="0" y="171"/>
                  </a:lnTo>
                  <a:lnTo>
                    <a:pt x="19" y="176"/>
                  </a:lnTo>
                  <a:lnTo>
                    <a:pt x="37" y="179"/>
                  </a:lnTo>
                  <a:lnTo>
                    <a:pt x="54" y="183"/>
                  </a:lnTo>
                  <a:lnTo>
                    <a:pt x="73" y="186"/>
                  </a:lnTo>
                  <a:lnTo>
                    <a:pt x="73" y="185"/>
                  </a:lnTo>
                  <a:lnTo>
                    <a:pt x="73" y="181"/>
                  </a:lnTo>
                  <a:lnTo>
                    <a:pt x="74" y="178"/>
                  </a:lnTo>
                  <a:lnTo>
                    <a:pt x="76" y="176"/>
                  </a:lnTo>
                  <a:lnTo>
                    <a:pt x="88" y="171"/>
                  </a:lnTo>
                  <a:lnTo>
                    <a:pt x="103" y="163"/>
                  </a:lnTo>
                  <a:lnTo>
                    <a:pt x="181" y="152"/>
                  </a:lnTo>
                  <a:lnTo>
                    <a:pt x="267" y="137"/>
                  </a:lnTo>
                  <a:lnTo>
                    <a:pt x="361" y="120"/>
                  </a:lnTo>
                  <a:lnTo>
                    <a:pt x="461" y="102"/>
                  </a:lnTo>
                  <a:lnTo>
                    <a:pt x="562" y="80"/>
                  </a:lnTo>
                  <a:lnTo>
                    <a:pt x="665" y="54"/>
                  </a:lnTo>
                  <a:lnTo>
                    <a:pt x="767" y="29"/>
                  </a:lnTo>
                  <a:lnTo>
                    <a:pt x="865" y="0"/>
                  </a:lnTo>
                  <a:lnTo>
                    <a:pt x="861" y="0"/>
                  </a:lnTo>
                  <a:lnTo>
                    <a:pt x="807" y="14"/>
                  </a:lnTo>
                  <a:lnTo>
                    <a:pt x="753" y="27"/>
                  </a:lnTo>
                  <a:lnTo>
                    <a:pt x="699" y="41"/>
                  </a:lnTo>
                  <a:lnTo>
                    <a:pt x="645" y="53"/>
                  </a:lnTo>
                  <a:lnTo>
                    <a:pt x="537" y="73"/>
                  </a:lnTo>
                  <a:lnTo>
                    <a:pt x="432" y="90"/>
                  </a:lnTo>
                  <a:lnTo>
                    <a:pt x="333" y="103"/>
                  </a:lnTo>
                  <a:lnTo>
                    <a:pt x="240" y="115"/>
                  </a:lnTo>
                  <a:lnTo>
                    <a:pt x="155" y="124"/>
                  </a:lnTo>
                  <a:lnTo>
                    <a:pt x="83" y="13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7" name="Freeform 384">
              <a:extLst>
                <a:ext uri="{FF2B5EF4-FFF2-40B4-BE49-F238E27FC236}">
                  <a16:creationId xmlns:a16="http://schemas.microsoft.com/office/drawing/2014/main" id="{1383C51B-6539-4A87-935B-8CDB74D4EBE8}"/>
                </a:ext>
              </a:extLst>
            </p:cNvPr>
            <p:cNvSpPr>
              <a:spLocks/>
            </p:cNvSpPr>
            <p:nvPr/>
          </p:nvSpPr>
          <p:spPr bwMode="auto">
            <a:xfrm>
              <a:off x="1710" y="2264"/>
              <a:ext cx="1817" cy="542"/>
            </a:xfrm>
            <a:custGeom>
              <a:avLst/>
              <a:gdLst>
                <a:gd name="T0" fmla="*/ 0 w 1817"/>
                <a:gd name="T1" fmla="*/ 542 h 542"/>
                <a:gd name="T2" fmla="*/ 54 w 1817"/>
                <a:gd name="T3" fmla="*/ 505 h 542"/>
                <a:gd name="T4" fmla="*/ 80 w 1817"/>
                <a:gd name="T5" fmla="*/ 503 h 542"/>
                <a:gd name="T6" fmla="*/ 125 w 1817"/>
                <a:gd name="T7" fmla="*/ 496 h 542"/>
                <a:gd name="T8" fmla="*/ 188 w 1817"/>
                <a:gd name="T9" fmla="*/ 486 h 542"/>
                <a:gd name="T10" fmla="*/ 265 w 1817"/>
                <a:gd name="T11" fmla="*/ 471 h 542"/>
                <a:gd name="T12" fmla="*/ 358 w 1817"/>
                <a:gd name="T13" fmla="*/ 452 h 542"/>
                <a:gd name="T14" fmla="*/ 465 w 1817"/>
                <a:gd name="T15" fmla="*/ 430 h 542"/>
                <a:gd name="T16" fmla="*/ 579 w 1817"/>
                <a:gd name="T17" fmla="*/ 403 h 542"/>
                <a:gd name="T18" fmla="*/ 706 w 1817"/>
                <a:gd name="T19" fmla="*/ 373 h 542"/>
                <a:gd name="T20" fmla="*/ 838 w 1817"/>
                <a:gd name="T21" fmla="*/ 339 h 542"/>
                <a:gd name="T22" fmla="*/ 975 w 1817"/>
                <a:gd name="T23" fmla="*/ 302 h 542"/>
                <a:gd name="T24" fmla="*/ 1116 w 1817"/>
                <a:gd name="T25" fmla="*/ 261 h 542"/>
                <a:gd name="T26" fmla="*/ 1260 w 1817"/>
                <a:gd name="T27" fmla="*/ 216 h 542"/>
                <a:gd name="T28" fmla="*/ 1333 w 1817"/>
                <a:gd name="T29" fmla="*/ 192 h 542"/>
                <a:gd name="T30" fmla="*/ 1403 w 1817"/>
                <a:gd name="T31" fmla="*/ 167 h 542"/>
                <a:gd name="T32" fmla="*/ 1474 w 1817"/>
                <a:gd name="T33" fmla="*/ 141 h 542"/>
                <a:gd name="T34" fmla="*/ 1545 w 1817"/>
                <a:gd name="T35" fmla="*/ 114 h 542"/>
                <a:gd name="T36" fmla="*/ 1614 w 1817"/>
                <a:gd name="T37" fmla="*/ 87 h 542"/>
                <a:gd name="T38" fmla="*/ 1684 w 1817"/>
                <a:gd name="T39" fmla="*/ 59 h 542"/>
                <a:gd name="T40" fmla="*/ 1751 w 1817"/>
                <a:gd name="T41" fmla="*/ 30 h 542"/>
                <a:gd name="T42" fmla="*/ 1817 w 1817"/>
                <a:gd name="T43" fmla="*/ 0 h 542"/>
                <a:gd name="T44" fmla="*/ 1817 w 1817"/>
                <a:gd name="T45" fmla="*/ 0 h 542"/>
                <a:gd name="T46" fmla="*/ 1692 w 1817"/>
                <a:gd name="T47" fmla="*/ 55 h 542"/>
                <a:gd name="T48" fmla="*/ 1567 w 1817"/>
                <a:gd name="T49" fmla="*/ 109 h 542"/>
                <a:gd name="T50" fmla="*/ 1442 w 1817"/>
                <a:gd name="T51" fmla="*/ 158 h 542"/>
                <a:gd name="T52" fmla="*/ 1321 w 1817"/>
                <a:gd name="T53" fmla="*/ 202 h 542"/>
                <a:gd name="T54" fmla="*/ 1199 w 1817"/>
                <a:gd name="T55" fmla="*/ 245 h 542"/>
                <a:gd name="T56" fmla="*/ 1079 w 1817"/>
                <a:gd name="T57" fmla="*/ 283 h 542"/>
                <a:gd name="T58" fmla="*/ 961 w 1817"/>
                <a:gd name="T59" fmla="*/ 319 h 542"/>
                <a:gd name="T60" fmla="*/ 845 w 1817"/>
                <a:gd name="T61" fmla="*/ 353 h 542"/>
                <a:gd name="T62" fmla="*/ 731 w 1817"/>
                <a:gd name="T63" fmla="*/ 383 h 542"/>
                <a:gd name="T64" fmla="*/ 620 w 1817"/>
                <a:gd name="T65" fmla="*/ 410 h 542"/>
                <a:gd name="T66" fmla="*/ 510 w 1817"/>
                <a:gd name="T67" fmla="*/ 437 h 542"/>
                <a:gd name="T68" fmla="*/ 402 w 1817"/>
                <a:gd name="T69" fmla="*/ 461 h 542"/>
                <a:gd name="T70" fmla="*/ 298 w 1817"/>
                <a:gd name="T71" fmla="*/ 483 h 542"/>
                <a:gd name="T72" fmla="*/ 196 w 1817"/>
                <a:gd name="T73" fmla="*/ 503 h 542"/>
                <a:gd name="T74" fmla="*/ 97 w 1817"/>
                <a:gd name="T75" fmla="*/ 523 h 542"/>
                <a:gd name="T76" fmla="*/ 0 w 1817"/>
                <a:gd name="T77" fmla="*/ 542 h 5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17" h="542">
                  <a:moveTo>
                    <a:pt x="0" y="542"/>
                  </a:moveTo>
                  <a:lnTo>
                    <a:pt x="54" y="505"/>
                  </a:lnTo>
                  <a:lnTo>
                    <a:pt x="80" y="503"/>
                  </a:lnTo>
                  <a:lnTo>
                    <a:pt x="125" y="496"/>
                  </a:lnTo>
                  <a:lnTo>
                    <a:pt x="188" y="486"/>
                  </a:lnTo>
                  <a:lnTo>
                    <a:pt x="265" y="471"/>
                  </a:lnTo>
                  <a:lnTo>
                    <a:pt x="358" y="452"/>
                  </a:lnTo>
                  <a:lnTo>
                    <a:pt x="465" y="430"/>
                  </a:lnTo>
                  <a:lnTo>
                    <a:pt x="579" y="403"/>
                  </a:lnTo>
                  <a:lnTo>
                    <a:pt x="706" y="373"/>
                  </a:lnTo>
                  <a:lnTo>
                    <a:pt x="838" y="339"/>
                  </a:lnTo>
                  <a:lnTo>
                    <a:pt x="975" y="302"/>
                  </a:lnTo>
                  <a:lnTo>
                    <a:pt x="1116" y="261"/>
                  </a:lnTo>
                  <a:lnTo>
                    <a:pt x="1260" y="216"/>
                  </a:lnTo>
                  <a:lnTo>
                    <a:pt x="1333" y="192"/>
                  </a:lnTo>
                  <a:lnTo>
                    <a:pt x="1403" y="167"/>
                  </a:lnTo>
                  <a:lnTo>
                    <a:pt x="1474" y="141"/>
                  </a:lnTo>
                  <a:lnTo>
                    <a:pt x="1545" y="114"/>
                  </a:lnTo>
                  <a:lnTo>
                    <a:pt x="1614" y="87"/>
                  </a:lnTo>
                  <a:lnTo>
                    <a:pt x="1684" y="59"/>
                  </a:lnTo>
                  <a:lnTo>
                    <a:pt x="1751" y="30"/>
                  </a:lnTo>
                  <a:lnTo>
                    <a:pt x="1817" y="0"/>
                  </a:lnTo>
                  <a:lnTo>
                    <a:pt x="1692" y="55"/>
                  </a:lnTo>
                  <a:lnTo>
                    <a:pt x="1567" y="109"/>
                  </a:lnTo>
                  <a:lnTo>
                    <a:pt x="1442" y="158"/>
                  </a:lnTo>
                  <a:lnTo>
                    <a:pt x="1321" y="202"/>
                  </a:lnTo>
                  <a:lnTo>
                    <a:pt x="1199" y="245"/>
                  </a:lnTo>
                  <a:lnTo>
                    <a:pt x="1079" y="283"/>
                  </a:lnTo>
                  <a:lnTo>
                    <a:pt x="961" y="319"/>
                  </a:lnTo>
                  <a:lnTo>
                    <a:pt x="845" y="353"/>
                  </a:lnTo>
                  <a:lnTo>
                    <a:pt x="731" y="383"/>
                  </a:lnTo>
                  <a:lnTo>
                    <a:pt x="620" y="410"/>
                  </a:lnTo>
                  <a:lnTo>
                    <a:pt x="510" y="437"/>
                  </a:lnTo>
                  <a:lnTo>
                    <a:pt x="402" y="461"/>
                  </a:lnTo>
                  <a:lnTo>
                    <a:pt x="298" y="483"/>
                  </a:lnTo>
                  <a:lnTo>
                    <a:pt x="196" y="503"/>
                  </a:lnTo>
                  <a:lnTo>
                    <a:pt x="97" y="523"/>
                  </a:lnTo>
                  <a:lnTo>
                    <a:pt x="0" y="54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8" name="Freeform 385">
              <a:extLst>
                <a:ext uri="{FF2B5EF4-FFF2-40B4-BE49-F238E27FC236}">
                  <a16:creationId xmlns:a16="http://schemas.microsoft.com/office/drawing/2014/main" id="{E78C450B-5610-4C7C-96B7-7A00A760524A}"/>
                </a:ext>
              </a:extLst>
            </p:cNvPr>
            <p:cNvSpPr>
              <a:spLocks/>
            </p:cNvSpPr>
            <p:nvPr/>
          </p:nvSpPr>
          <p:spPr bwMode="auto">
            <a:xfrm>
              <a:off x="841" y="1812"/>
              <a:ext cx="778" cy="132"/>
            </a:xfrm>
            <a:custGeom>
              <a:avLst/>
              <a:gdLst>
                <a:gd name="T0" fmla="*/ 0 w 778"/>
                <a:gd name="T1" fmla="*/ 132 h 132"/>
                <a:gd name="T2" fmla="*/ 23 w 778"/>
                <a:gd name="T3" fmla="*/ 122 h 132"/>
                <a:gd name="T4" fmla="*/ 52 w 778"/>
                <a:gd name="T5" fmla="*/ 120 h 132"/>
                <a:gd name="T6" fmla="*/ 111 w 778"/>
                <a:gd name="T7" fmla="*/ 115 h 132"/>
                <a:gd name="T8" fmla="*/ 196 w 778"/>
                <a:gd name="T9" fmla="*/ 105 h 132"/>
                <a:gd name="T10" fmla="*/ 300 w 778"/>
                <a:gd name="T11" fmla="*/ 93 h 132"/>
                <a:gd name="T12" fmla="*/ 417 w 778"/>
                <a:gd name="T13" fmla="*/ 76 h 132"/>
                <a:gd name="T14" fmla="*/ 538 w 778"/>
                <a:gd name="T15" fmla="*/ 54 h 132"/>
                <a:gd name="T16" fmla="*/ 601 w 778"/>
                <a:gd name="T17" fmla="*/ 43 h 132"/>
                <a:gd name="T18" fmla="*/ 662 w 778"/>
                <a:gd name="T19" fmla="*/ 29 h 132"/>
                <a:gd name="T20" fmla="*/ 721 w 778"/>
                <a:gd name="T21" fmla="*/ 16 h 132"/>
                <a:gd name="T22" fmla="*/ 778 w 778"/>
                <a:gd name="T23" fmla="*/ 0 h 132"/>
                <a:gd name="T24" fmla="*/ 778 w 778"/>
                <a:gd name="T25" fmla="*/ 0 h 132"/>
                <a:gd name="T26" fmla="*/ 724 w 778"/>
                <a:gd name="T27" fmla="*/ 14 h 132"/>
                <a:gd name="T28" fmla="*/ 670 w 778"/>
                <a:gd name="T29" fmla="*/ 29 h 132"/>
                <a:gd name="T30" fmla="*/ 616 w 778"/>
                <a:gd name="T31" fmla="*/ 41 h 132"/>
                <a:gd name="T32" fmla="*/ 560 w 778"/>
                <a:gd name="T33" fmla="*/ 53 h 132"/>
                <a:gd name="T34" fmla="*/ 454 w 778"/>
                <a:gd name="T35" fmla="*/ 73 h 132"/>
                <a:gd name="T36" fmla="*/ 349 w 778"/>
                <a:gd name="T37" fmla="*/ 90 h 132"/>
                <a:gd name="T38" fmla="*/ 250 w 778"/>
                <a:gd name="T39" fmla="*/ 103 h 132"/>
                <a:gd name="T40" fmla="*/ 157 w 778"/>
                <a:gd name="T41" fmla="*/ 115 h 132"/>
                <a:gd name="T42" fmla="*/ 72 w 778"/>
                <a:gd name="T43" fmla="*/ 124 h 132"/>
                <a:gd name="T44" fmla="*/ 0 w 778"/>
                <a:gd name="T45" fmla="*/ 132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78" h="132">
                  <a:moveTo>
                    <a:pt x="0" y="132"/>
                  </a:moveTo>
                  <a:lnTo>
                    <a:pt x="23" y="122"/>
                  </a:lnTo>
                  <a:lnTo>
                    <a:pt x="52" y="120"/>
                  </a:lnTo>
                  <a:lnTo>
                    <a:pt x="111" y="115"/>
                  </a:lnTo>
                  <a:lnTo>
                    <a:pt x="196" y="105"/>
                  </a:lnTo>
                  <a:lnTo>
                    <a:pt x="300" y="93"/>
                  </a:lnTo>
                  <a:lnTo>
                    <a:pt x="417" y="76"/>
                  </a:lnTo>
                  <a:lnTo>
                    <a:pt x="538" y="54"/>
                  </a:lnTo>
                  <a:lnTo>
                    <a:pt x="601" y="43"/>
                  </a:lnTo>
                  <a:lnTo>
                    <a:pt x="662" y="29"/>
                  </a:lnTo>
                  <a:lnTo>
                    <a:pt x="721" y="16"/>
                  </a:lnTo>
                  <a:lnTo>
                    <a:pt x="778" y="0"/>
                  </a:lnTo>
                  <a:lnTo>
                    <a:pt x="724" y="14"/>
                  </a:lnTo>
                  <a:lnTo>
                    <a:pt x="670" y="29"/>
                  </a:lnTo>
                  <a:lnTo>
                    <a:pt x="616" y="41"/>
                  </a:lnTo>
                  <a:lnTo>
                    <a:pt x="560" y="53"/>
                  </a:lnTo>
                  <a:lnTo>
                    <a:pt x="454" y="73"/>
                  </a:lnTo>
                  <a:lnTo>
                    <a:pt x="349" y="90"/>
                  </a:lnTo>
                  <a:lnTo>
                    <a:pt x="250" y="103"/>
                  </a:lnTo>
                  <a:lnTo>
                    <a:pt x="157" y="115"/>
                  </a:lnTo>
                  <a:lnTo>
                    <a:pt x="72" y="124"/>
                  </a:lnTo>
                  <a:lnTo>
                    <a:pt x="0" y="1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59" name="Freeform 386">
              <a:extLst>
                <a:ext uri="{FF2B5EF4-FFF2-40B4-BE49-F238E27FC236}">
                  <a16:creationId xmlns:a16="http://schemas.microsoft.com/office/drawing/2014/main" id="{5BC55450-C410-4677-BA18-1C3B7B7F5396}"/>
                </a:ext>
              </a:extLst>
            </p:cNvPr>
            <p:cNvSpPr>
              <a:spLocks/>
            </p:cNvSpPr>
            <p:nvPr/>
          </p:nvSpPr>
          <p:spPr bwMode="auto">
            <a:xfrm>
              <a:off x="2056" y="2248"/>
              <a:ext cx="1474" cy="565"/>
            </a:xfrm>
            <a:custGeom>
              <a:avLst/>
              <a:gdLst>
                <a:gd name="T0" fmla="*/ 274 w 1474"/>
                <a:gd name="T1" fmla="*/ 240 h 565"/>
                <a:gd name="T2" fmla="*/ 269 w 1474"/>
                <a:gd name="T3" fmla="*/ 262 h 565"/>
                <a:gd name="T4" fmla="*/ 261 w 1474"/>
                <a:gd name="T5" fmla="*/ 284 h 565"/>
                <a:gd name="T6" fmla="*/ 249 w 1474"/>
                <a:gd name="T7" fmla="*/ 308 h 565"/>
                <a:gd name="T8" fmla="*/ 233 w 1474"/>
                <a:gd name="T9" fmla="*/ 332 h 565"/>
                <a:gd name="T10" fmla="*/ 218 w 1474"/>
                <a:gd name="T11" fmla="*/ 355 h 565"/>
                <a:gd name="T12" fmla="*/ 200 w 1474"/>
                <a:gd name="T13" fmla="*/ 379 h 565"/>
                <a:gd name="T14" fmla="*/ 181 w 1474"/>
                <a:gd name="T15" fmla="*/ 401 h 565"/>
                <a:gd name="T16" fmla="*/ 159 w 1474"/>
                <a:gd name="T17" fmla="*/ 424 h 565"/>
                <a:gd name="T18" fmla="*/ 117 w 1474"/>
                <a:gd name="T19" fmla="*/ 467 h 565"/>
                <a:gd name="T20" fmla="*/ 75 w 1474"/>
                <a:gd name="T21" fmla="*/ 506 h 565"/>
                <a:gd name="T22" fmla="*/ 34 w 1474"/>
                <a:gd name="T23" fmla="*/ 539 h 565"/>
                <a:gd name="T24" fmla="*/ 0 w 1474"/>
                <a:gd name="T25" fmla="*/ 565 h 565"/>
                <a:gd name="T26" fmla="*/ 83 w 1474"/>
                <a:gd name="T27" fmla="*/ 539 h 565"/>
                <a:gd name="T28" fmla="*/ 171 w 1474"/>
                <a:gd name="T29" fmla="*/ 512 h 565"/>
                <a:gd name="T30" fmla="*/ 262 w 1474"/>
                <a:gd name="T31" fmla="*/ 484 h 565"/>
                <a:gd name="T32" fmla="*/ 355 w 1474"/>
                <a:gd name="T33" fmla="*/ 452 h 565"/>
                <a:gd name="T34" fmla="*/ 450 w 1474"/>
                <a:gd name="T35" fmla="*/ 419 h 565"/>
                <a:gd name="T36" fmla="*/ 546 w 1474"/>
                <a:gd name="T37" fmla="*/ 384 h 565"/>
                <a:gd name="T38" fmla="*/ 644 w 1474"/>
                <a:gd name="T39" fmla="*/ 348 h 565"/>
                <a:gd name="T40" fmla="*/ 742 w 1474"/>
                <a:gd name="T41" fmla="*/ 313 h 565"/>
                <a:gd name="T42" fmla="*/ 840 w 1474"/>
                <a:gd name="T43" fmla="*/ 276 h 565"/>
                <a:gd name="T44" fmla="*/ 938 w 1474"/>
                <a:gd name="T45" fmla="*/ 237 h 565"/>
                <a:gd name="T46" fmla="*/ 1032 w 1474"/>
                <a:gd name="T47" fmla="*/ 198 h 565"/>
                <a:gd name="T48" fmla="*/ 1127 w 1474"/>
                <a:gd name="T49" fmla="*/ 159 h 565"/>
                <a:gd name="T50" fmla="*/ 1219 w 1474"/>
                <a:gd name="T51" fmla="*/ 120 h 565"/>
                <a:gd name="T52" fmla="*/ 1307 w 1474"/>
                <a:gd name="T53" fmla="*/ 81 h 565"/>
                <a:gd name="T54" fmla="*/ 1393 w 1474"/>
                <a:gd name="T55" fmla="*/ 43 h 565"/>
                <a:gd name="T56" fmla="*/ 1474 w 1474"/>
                <a:gd name="T57" fmla="*/ 4 h 565"/>
                <a:gd name="T58" fmla="*/ 1454 w 1474"/>
                <a:gd name="T59" fmla="*/ 0 h 565"/>
                <a:gd name="T60" fmla="*/ 1378 w 1474"/>
                <a:gd name="T61" fmla="*/ 27 h 565"/>
                <a:gd name="T62" fmla="*/ 1301 w 1474"/>
                <a:gd name="T63" fmla="*/ 53 h 565"/>
                <a:gd name="T64" fmla="*/ 1223 w 1474"/>
                <a:gd name="T65" fmla="*/ 78 h 565"/>
                <a:gd name="T66" fmla="*/ 1144 w 1474"/>
                <a:gd name="T67" fmla="*/ 102 h 565"/>
                <a:gd name="T68" fmla="*/ 1064 w 1474"/>
                <a:gd name="T69" fmla="*/ 124 h 565"/>
                <a:gd name="T70" fmla="*/ 983 w 1474"/>
                <a:gd name="T71" fmla="*/ 144 h 565"/>
                <a:gd name="T72" fmla="*/ 904 w 1474"/>
                <a:gd name="T73" fmla="*/ 163 h 565"/>
                <a:gd name="T74" fmla="*/ 826 w 1474"/>
                <a:gd name="T75" fmla="*/ 179 h 565"/>
                <a:gd name="T76" fmla="*/ 748 w 1474"/>
                <a:gd name="T77" fmla="*/ 195 h 565"/>
                <a:gd name="T78" fmla="*/ 672 w 1474"/>
                <a:gd name="T79" fmla="*/ 208 h 565"/>
                <a:gd name="T80" fmla="*/ 598 w 1474"/>
                <a:gd name="T81" fmla="*/ 218 h 565"/>
                <a:gd name="T82" fmla="*/ 527 w 1474"/>
                <a:gd name="T83" fmla="*/ 228 h 565"/>
                <a:gd name="T84" fmla="*/ 458 w 1474"/>
                <a:gd name="T85" fmla="*/ 234 h 565"/>
                <a:gd name="T86" fmla="*/ 394 w 1474"/>
                <a:gd name="T87" fmla="*/ 239 h 565"/>
                <a:gd name="T88" fmla="*/ 331 w 1474"/>
                <a:gd name="T89" fmla="*/ 240 h 565"/>
                <a:gd name="T90" fmla="*/ 274 w 1474"/>
                <a:gd name="T91" fmla="*/ 240 h 5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4" h="565">
                  <a:moveTo>
                    <a:pt x="274" y="240"/>
                  </a:moveTo>
                  <a:lnTo>
                    <a:pt x="269" y="262"/>
                  </a:lnTo>
                  <a:lnTo>
                    <a:pt x="261" y="284"/>
                  </a:lnTo>
                  <a:lnTo>
                    <a:pt x="249" y="308"/>
                  </a:lnTo>
                  <a:lnTo>
                    <a:pt x="233" y="332"/>
                  </a:lnTo>
                  <a:lnTo>
                    <a:pt x="218" y="355"/>
                  </a:lnTo>
                  <a:lnTo>
                    <a:pt x="200" y="379"/>
                  </a:lnTo>
                  <a:lnTo>
                    <a:pt x="181" y="401"/>
                  </a:lnTo>
                  <a:lnTo>
                    <a:pt x="159" y="424"/>
                  </a:lnTo>
                  <a:lnTo>
                    <a:pt x="117" y="467"/>
                  </a:lnTo>
                  <a:lnTo>
                    <a:pt x="75" y="506"/>
                  </a:lnTo>
                  <a:lnTo>
                    <a:pt x="34" y="539"/>
                  </a:lnTo>
                  <a:lnTo>
                    <a:pt x="0" y="565"/>
                  </a:lnTo>
                  <a:lnTo>
                    <a:pt x="83" y="539"/>
                  </a:lnTo>
                  <a:lnTo>
                    <a:pt x="171" y="512"/>
                  </a:lnTo>
                  <a:lnTo>
                    <a:pt x="262" y="484"/>
                  </a:lnTo>
                  <a:lnTo>
                    <a:pt x="355" y="452"/>
                  </a:lnTo>
                  <a:lnTo>
                    <a:pt x="450" y="419"/>
                  </a:lnTo>
                  <a:lnTo>
                    <a:pt x="546" y="384"/>
                  </a:lnTo>
                  <a:lnTo>
                    <a:pt x="644" y="348"/>
                  </a:lnTo>
                  <a:lnTo>
                    <a:pt x="742" y="313"/>
                  </a:lnTo>
                  <a:lnTo>
                    <a:pt x="840" y="276"/>
                  </a:lnTo>
                  <a:lnTo>
                    <a:pt x="938" y="237"/>
                  </a:lnTo>
                  <a:lnTo>
                    <a:pt x="1032" y="198"/>
                  </a:lnTo>
                  <a:lnTo>
                    <a:pt x="1127" y="159"/>
                  </a:lnTo>
                  <a:lnTo>
                    <a:pt x="1219" y="120"/>
                  </a:lnTo>
                  <a:lnTo>
                    <a:pt x="1307" y="81"/>
                  </a:lnTo>
                  <a:lnTo>
                    <a:pt x="1393" y="43"/>
                  </a:lnTo>
                  <a:lnTo>
                    <a:pt x="1474" y="4"/>
                  </a:lnTo>
                  <a:lnTo>
                    <a:pt x="1454" y="0"/>
                  </a:lnTo>
                  <a:lnTo>
                    <a:pt x="1378" y="27"/>
                  </a:lnTo>
                  <a:lnTo>
                    <a:pt x="1301" y="53"/>
                  </a:lnTo>
                  <a:lnTo>
                    <a:pt x="1223" y="78"/>
                  </a:lnTo>
                  <a:lnTo>
                    <a:pt x="1144" y="102"/>
                  </a:lnTo>
                  <a:lnTo>
                    <a:pt x="1064" y="124"/>
                  </a:lnTo>
                  <a:lnTo>
                    <a:pt x="983" y="144"/>
                  </a:lnTo>
                  <a:lnTo>
                    <a:pt x="904" y="163"/>
                  </a:lnTo>
                  <a:lnTo>
                    <a:pt x="826" y="179"/>
                  </a:lnTo>
                  <a:lnTo>
                    <a:pt x="748" y="195"/>
                  </a:lnTo>
                  <a:lnTo>
                    <a:pt x="672" y="208"/>
                  </a:lnTo>
                  <a:lnTo>
                    <a:pt x="598" y="218"/>
                  </a:lnTo>
                  <a:lnTo>
                    <a:pt x="527" y="228"/>
                  </a:lnTo>
                  <a:lnTo>
                    <a:pt x="458" y="234"/>
                  </a:lnTo>
                  <a:lnTo>
                    <a:pt x="394" y="239"/>
                  </a:lnTo>
                  <a:lnTo>
                    <a:pt x="331" y="240"/>
                  </a:lnTo>
                  <a:lnTo>
                    <a:pt x="274" y="24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0" name="Freeform 387">
              <a:extLst>
                <a:ext uri="{FF2B5EF4-FFF2-40B4-BE49-F238E27FC236}">
                  <a16:creationId xmlns:a16="http://schemas.microsoft.com/office/drawing/2014/main" id="{F9718CF6-05EE-4E42-A8D9-B1D41079B9BC}"/>
                </a:ext>
              </a:extLst>
            </p:cNvPr>
            <p:cNvSpPr>
              <a:spLocks/>
            </p:cNvSpPr>
            <p:nvPr/>
          </p:nvSpPr>
          <p:spPr bwMode="auto">
            <a:xfrm>
              <a:off x="1028" y="1807"/>
              <a:ext cx="595" cy="135"/>
            </a:xfrm>
            <a:custGeom>
              <a:avLst/>
              <a:gdLst>
                <a:gd name="T0" fmla="*/ 156 w 595"/>
                <a:gd name="T1" fmla="*/ 49 h 135"/>
                <a:gd name="T2" fmla="*/ 140 w 595"/>
                <a:gd name="T3" fmla="*/ 63 h 135"/>
                <a:gd name="T4" fmla="*/ 122 w 595"/>
                <a:gd name="T5" fmla="*/ 76 h 135"/>
                <a:gd name="T6" fmla="*/ 102 w 595"/>
                <a:gd name="T7" fmla="*/ 88 h 135"/>
                <a:gd name="T8" fmla="*/ 80 w 595"/>
                <a:gd name="T9" fmla="*/ 100 h 135"/>
                <a:gd name="T10" fmla="*/ 36 w 595"/>
                <a:gd name="T11" fmla="*/ 120 h 135"/>
                <a:gd name="T12" fmla="*/ 0 w 595"/>
                <a:gd name="T13" fmla="*/ 135 h 135"/>
                <a:gd name="T14" fmla="*/ 66 w 595"/>
                <a:gd name="T15" fmla="*/ 124 h 135"/>
                <a:gd name="T16" fmla="*/ 139 w 595"/>
                <a:gd name="T17" fmla="*/ 110 h 135"/>
                <a:gd name="T18" fmla="*/ 215 w 595"/>
                <a:gd name="T19" fmla="*/ 95 h 135"/>
                <a:gd name="T20" fmla="*/ 292 w 595"/>
                <a:gd name="T21" fmla="*/ 78 h 135"/>
                <a:gd name="T22" fmla="*/ 372 w 595"/>
                <a:gd name="T23" fmla="*/ 59 h 135"/>
                <a:gd name="T24" fmla="*/ 449 w 595"/>
                <a:gd name="T25" fmla="*/ 41 h 135"/>
                <a:gd name="T26" fmla="*/ 524 w 595"/>
                <a:gd name="T27" fmla="*/ 22 h 135"/>
                <a:gd name="T28" fmla="*/ 595 w 595"/>
                <a:gd name="T29" fmla="*/ 2 h 135"/>
                <a:gd name="T30" fmla="*/ 590 w 595"/>
                <a:gd name="T31" fmla="*/ 0 h 135"/>
                <a:gd name="T32" fmla="*/ 529 w 595"/>
                <a:gd name="T33" fmla="*/ 14 h 135"/>
                <a:gd name="T34" fmla="*/ 466 w 595"/>
                <a:gd name="T35" fmla="*/ 24 h 135"/>
                <a:gd name="T36" fmla="*/ 405 w 595"/>
                <a:gd name="T37" fmla="*/ 34 h 135"/>
                <a:gd name="T38" fmla="*/ 346 w 595"/>
                <a:gd name="T39" fmla="*/ 43 h 135"/>
                <a:gd name="T40" fmla="*/ 289 w 595"/>
                <a:gd name="T41" fmla="*/ 48 h 135"/>
                <a:gd name="T42" fmla="*/ 238 w 595"/>
                <a:gd name="T43" fmla="*/ 51 h 135"/>
                <a:gd name="T44" fmla="*/ 193 w 595"/>
                <a:gd name="T45" fmla="*/ 53 h 135"/>
                <a:gd name="T46" fmla="*/ 156 w 595"/>
                <a:gd name="T47" fmla="*/ 49 h 1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5" h="135">
                  <a:moveTo>
                    <a:pt x="156" y="49"/>
                  </a:moveTo>
                  <a:lnTo>
                    <a:pt x="140" y="63"/>
                  </a:lnTo>
                  <a:lnTo>
                    <a:pt x="122" y="76"/>
                  </a:lnTo>
                  <a:lnTo>
                    <a:pt x="102" y="88"/>
                  </a:lnTo>
                  <a:lnTo>
                    <a:pt x="80" y="100"/>
                  </a:lnTo>
                  <a:lnTo>
                    <a:pt x="36" y="120"/>
                  </a:lnTo>
                  <a:lnTo>
                    <a:pt x="0" y="135"/>
                  </a:lnTo>
                  <a:lnTo>
                    <a:pt x="66" y="124"/>
                  </a:lnTo>
                  <a:lnTo>
                    <a:pt x="139" y="110"/>
                  </a:lnTo>
                  <a:lnTo>
                    <a:pt x="215" y="95"/>
                  </a:lnTo>
                  <a:lnTo>
                    <a:pt x="292" y="78"/>
                  </a:lnTo>
                  <a:lnTo>
                    <a:pt x="372" y="59"/>
                  </a:lnTo>
                  <a:lnTo>
                    <a:pt x="449" y="41"/>
                  </a:lnTo>
                  <a:lnTo>
                    <a:pt x="524" y="22"/>
                  </a:lnTo>
                  <a:lnTo>
                    <a:pt x="595" y="2"/>
                  </a:lnTo>
                  <a:lnTo>
                    <a:pt x="590" y="0"/>
                  </a:lnTo>
                  <a:lnTo>
                    <a:pt x="529" y="14"/>
                  </a:lnTo>
                  <a:lnTo>
                    <a:pt x="466" y="24"/>
                  </a:lnTo>
                  <a:lnTo>
                    <a:pt x="405" y="34"/>
                  </a:lnTo>
                  <a:lnTo>
                    <a:pt x="346" y="43"/>
                  </a:lnTo>
                  <a:lnTo>
                    <a:pt x="289" y="48"/>
                  </a:lnTo>
                  <a:lnTo>
                    <a:pt x="238" y="51"/>
                  </a:lnTo>
                  <a:lnTo>
                    <a:pt x="193" y="53"/>
                  </a:lnTo>
                  <a:lnTo>
                    <a:pt x="156" y="49"/>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1" name="Freeform 388">
              <a:extLst>
                <a:ext uri="{FF2B5EF4-FFF2-40B4-BE49-F238E27FC236}">
                  <a16:creationId xmlns:a16="http://schemas.microsoft.com/office/drawing/2014/main" id="{DA118125-DE5C-47BA-97C7-438556AEB0D1}"/>
                </a:ext>
              </a:extLst>
            </p:cNvPr>
            <p:cNvSpPr>
              <a:spLocks/>
            </p:cNvSpPr>
            <p:nvPr/>
          </p:nvSpPr>
          <p:spPr bwMode="auto">
            <a:xfrm>
              <a:off x="2080" y="2252"/>
              <a:ext cx="1471" cy="586"/>
            </a:xfrm>
            <a:custGeom>
              <a:avLst/>
              <a:gdLst>
                <a:gd name="T0" fmla="*/ 275 w 1471"/>
                <a:gd name="T1" fmla="*/ 262 h 586"/>
                <a:gd name="T2" fmla="*/ 269 w 1471"/>
                <a:gd name="T3" fmla="*/ 284 h 586"/>
                <a:gd name="T4" fmla="*/ 260 w 1471"/>
                <a:gd name="T5" fmla="*/ 306 h 586"/>
                <a:gd name="T6" fmla="*/ 248 w 1471"/>
                <a:gd name="T7" fmla="*/ 329 h 586"/>
                <a:gd name="T8" fmla="*/ 235 w 1471"/>
                <a:gd name="T9" fmla="*/ 353 h 586"/>
                <a:gd name="T10" fmla="*/ 218 w 1471"/>
                <a:gd name="T11" fmla="*/ 377 h 586"/>
                <a:gd name="T12" fmla="*/ 199 w 1471"/>
                <a:gd name="T13" fmla="*/ 400 h 586"/>
                <a:gd name="T14" fmla="*/ 181 w 1471"/>
                <a:gd name="T15" fmla="*/ 422 h 586"/>
                <a:gd name="T16" fmla="*/ 161 w 1471"/>
                <a:gd name="T17" fmla="*/ 446 h 586"/>
                <a:gd name="T18" fmla="*/ 117 w 1471"/>
                <a:gd name="T19" fmla="*/ 488 h 586"/>
                <a:gd name="T20" fmla="*/ 74 w 1471"/>
                <a:gd name="T21" fmla="*/ 527 h 586"/>
                <a:gd name="T22" fmla="*/ 34 w 1471"/>
                <a:gd name="T23" fmla="*/ 561 h 586"/>
                <a:gd name="T24" fmla="*/ 0 w 1471"/>
                <a:gd name="T25" fmla="*/ 586 h 586"/>
                <a:gd name="T26" fmla="*/ 85 w 1471"/>
                <a:gd name="T27" fmla="*/ 561 h 586"/>
                <a:gd name="T28" fmla="*/ 171 w 1471"/>
                <a:gd name="T29" fmla="*/ 534 h 586"/>
                <a:gd name="T30" fmla="*/ 262 w 1471"/>
                <a:gd name="T31" fmla="*/ 503 h 586"/>
                <a:gd name="T32" fmla="*/ 355 w 1471"/>
                <a:gd name="T33" fmla="*/ 470 h 586"/>
                <a:gd name="T34" fmla="*/ 449 w 1471"/>
                <a:gd name="T35" fmla="*/ 436 h 586"/>
                <a:gd name="T36" fmla="*/ 545 w 1471"/>
                <a:gd name="T37" fmla="*/ 400 h 586"/>
                <a:gd name="T38" fmla="*/ 642 w 1471"/>
                <a:gd name="T39" fmla="*/ 361 h 586"/>
                <a:gd name="T40" fmla="*/ 740 w 1471"/>
                <a:gd name="T41" fmla="*/ 324 h 586"/>
                <a:gd name="T42" fmla="*/ 836 w 1471"/>
                <a:gd name="T43" fmla="*/ 284 h 586"/>
                <a:gd name="T44" fmla="*/ 934 w 1471"/>
                <a:gd name="T45" fmla="*/ 245 h 586"/>
                <a:gd name="T46" fmla="*/ 1028 w 1471"/>
                <a:gd name="T47" fmla="*/ 204 h 586"/>
                <a:gd name="T48" fmla="*/ 1123 w 1471"/>
                <a:gd name="T49" fmla="*/ 164 h 586"/>
                <a:gd name="T50" fmla="*/ 1214 w 1471"/>
                <a:gd name="T51" fmla="*/ 123 h 586"/>
                <a:gd name="T52" fmla="*/ 1304 w 1471"/>
                <a:gd name="T53" fmla="*/ 83 h 586"/>
                <a:gd name="T54" fmla="*/ 1388 w 1471"/>
                <a:gd name="T55" fmla="*/ 44 h 586"/>
                <a:gd name="T56" fmla="*/ 1471 w 1471"/>
                <a:gd name="T57" fmla="*/ 5 h 586"/>
                <a:gd name="T58" fmla="*/ 1449 w 1471"/>
                <a:gd name="T59" fmla="*/ 0 h 586"/>
                <a:gd name="T60" fmla="*/ 1373 w 1471"/>
                <a:gd name="T61" fmla="*/ 27 h 586"/>
                <a:gd name="T62" fmla="*/ 1297 w 1471"/>
                <a:gd name="T63" fmla="*/ 54 h 586"/>
                <a:gd name="T64" fmla="*/ 1217 w 1471"/>
                <a:gd name="T65" fmla="*/ 81 h 586"/>
                <a:gd name="T66" fmla="*/ 1140 w 1471"/>
                <a:gd name="T67" fmla="*/ 104 h 586"/>
                <a:gd name="T68" fmla="*/ 1059 w 1471"/>
                <a:gd name="T69" fmla="*/ 128 h 586"/>
                <a:gd name="T70" fmla="*/ 979 w 1471"/>
                <a:gd name="T71" fmla="*/ 150 h 586"/>
                <a:gd name="T72" fmla="*/ 902 w 1471"/>
                <a:gd name="T73" fmla="*/ 172 h 586"/>
                <a:gd name="T74" fmla="*/ 822 w 1471"/>
                <a:gd name="T75" fmla="*/ 191 h 586"/>
                <a:gd name="T76" fmla="*/ 746 w 1471"/>
                <a:gd name="T77" fmla="*/ 208 h 586"/>
                <a:gd name="T78" fmla="*/ 670 w 1471"/>
                <a:gd name="T79" fmla="*/ 223 h 586"/>
                <a:gd name="T80" fmla="*/ 598 w 1471"/>
                <a:gd name="T81" fmla="*/ 235 h 586"/>
                <a:gd name="T82" fmla="*/ 527 w 1471"/>
                <a:gd name="T83" fmla="*/ 246 h 586"/>
                <a:gd name="T84" fmla="*/ 458 w 1471"/>
                <a:gd name="T85" fmla="*/ 253 h 586"/>
                <a:gd name="T86" fmla="*/ 394 w 1471"/>
                <a:gd name="T87" fmla="*/ 260 h 586"/>
                <a:gd name="T88" fmla="*/ 333 w 1471"/>
                <a:gd name="T89" fmla="*/ 262 h 586"/>
                <a:gd name="T90" fmla="*/ 275 w 1471"/>
                <a:gd name="T91" fmla="*/ 262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1" h="586">
                  <a:moveTo>
                    <a:pt x="275" y="262"/>
                  </a:moveTo>
                  <a:lnTo>
                    <a:pt x="269" y="284"/>
                  </a:lnTo>
                  <a:lnTo>
                    <a:pt x="260" y="306"/>
                  </a:lnTo>
                  <a:lnTo>
                    <a:pt x="248" y="329"/>
                  </a:lnTo>
                  <a:lnTo>
                    <a:pt x="235" y="353"/>
                  </a:lnTo>
                  <a:lnTo>
                    <a:pt x="218" y="377"/>
                  </a:lnTo>
                  <a:lnTo>
                    <a:pt x="199" y="400"/>
                  </a:lnTo>
                  <a:lnTo>
                    <a:pt x="181" y="422"/>
                  </a:lnTo>
                  <a:lnTo>
                    <a:pt x="161" y="446"/>
                  </a:lnTo>
                  <a:lnTo>
                    <a:pt x="117" y="488"/>
                  </a:lnTo>
                  <a:lnTo>
                    <a:pt x="74" y="527"/>
                  </a:lnTo>
                  <a:lnTo>
                    <a:pt x="34" y="561"/>
                  </a:lnTo>
                  <a:lnTo>
                    <a:pt x="0" y="586"/>
                  </a:lnTo>
                  <a:lnTo>
                    <a:pt x="85" y="561"/>
                  </a:lnTo>
                  <a:lnTo>
                    <a:pt x="171" y="534"/>
                  </a:lnTo>
                  <a:lnTo>
                    <a:pt x="262" y="503"/>
                  </a:lnTo>
                  <a:lnTo>
                    <a:pt x="355" y="470"/>
                  </a:lnTo>
                  <a:lnTo>
                    <a:pt x="449" y="436"/>
                  </a:lnTo>
                  <a:lnTo>
                    <a:pt x="545" y="400"/>
                  </a:lnTo>
                  <a:lnTo>
                    <a:pt x="642" y="361"/>
                  </a:lnTo>
                  <a:lnTo>
                    <a:pt x="740" y="324"/>
                  </a:lnTo>
                  <a:lnTo>
                    <a:pt x="836" y="284"/>
                  </a:lnTo>
                  <a:lnTo>
                    <a:pt x="934" y="245"/>
                  </a:lnTo>
                  <a:lnTo>
                    <a:pt x="1028" y="204"/>
                  </a:lnTo>
                  <a:lnTo>
                    <a:pt x="1123" y="164"/>
                  </a:lnTo>
                  <a:lnTo>
                    <a:pt x="1214" y="123"/>
                  </a:lnTo>
                  <a:lnTo>
                    <a:pt x="1304" y="83"/>
                  </a:lnTo>
                  <a:lnTo>
                    <a:pt x="1388" y="44"/>
                  </a:lnTo>
                  <a:lnTo>
                    <a:pt x="1471" y="5"/>
                  </a:lnTo>
                  <a:lnTo>
                    <a:pt x="1449" y="0"/>
                  </a:lnTo>
                  <a:lnTo>
                    <a:pt x="1373" y="27"/>
                  </a:lnTo>
                  <a:lnTo>
                    <a:pt x="1297" y="54"/>
                  </a:lnTo>
                  <a:lnTo>
                    <a:pt x="1217" y="81"/>
                  </a:lnTo>
                  <a:lnTo>
                    <a:pt x="1140" y="104"/>
                  </a:lnTo>
                  <a:lnTo>
                    <a:pt x="1059" y="128"/>
                  </a:lnTo>
                  <a:lnTo>
                    <a:pt x="979" y="150"/>
                  </a:lnTo>
                  <a:lnTo>
                    <a:pt x="902" y="172"/>
                  </a:lnTo>
                  <a:lnTo>
                    <a:pt x="822" y="191"/>
                  </a:lnTo>
                  <a:lnTo>
                    <a:pt x="746" y="208"/>
                  </a:lnTo>
                  <a:lnTo>
                    <a:pt x="670" y="223"/>
                  </a:lnTo>
                  <a:lnTo>
                    <a:pt x="598" y="235"/>
                  </a:lnTo>
                  <a:lnTo>
                    <a:pt x="527" y="246"/>
                  </a:lnTo>
                  <a:lnTo>
                    <a:pt x="458" y="253"/>
                  </a:lnTo>
                  <a:lnTo>
                    <a:pt x="394" y="260"/>
                  </a:lnTo>
                  <a:lnTo>
                    <a:pt x="333" y="262"/>
                  </a:lnTo>
                  <a:lnTo>
                    <a:pt x="275"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2" name="Freeform 389">
              <a:extLst>
                <a:ext uri="{FF2B5EF4-FFF2-40B4-BE49-F238E27FC236}">
                  <a16:creationId xmlns:a16="http://schemas.microsoft.com/office/drawing/2014/main" id="{D79B5B5C-605C-427A-97EB-C87938B65B57}"/>
                </a:ext>
              </a:extLst>
            </p:cNvPr>
            <p:cNvSpPr>
              <a:spLocks/>
            </p:cNvSpPr>
            <p:nvPr/>
          </p:nvSpPr>
          <p:spPr bwMode="auto">
            <a:xfrm>
              <a:off x="4083" y="2235"/>
              <a:ext cx="494" cy="120"/>
            </a:xfrm>
            <a:custGeom>
              <a:avLst/>
              <a:gdLst>
                <a:gd name="T0" fmla="*/ 0 w 494"/>
                <a:gd name="T1" fmla="*/ 0 h 120"/>
                <a:gd name="T2" fmla="*/ 32 w 494"/>
                <a:gd name="T3" fmla="*/ 5 h 120"/>
                <a:gd name="T4" fmla="*/ 67 w 494"/>
                <a:gd name="T5" fmla="*/ 12 h 120"/>
                <a:gd name="T6" fmla="*/ 106 w 494"/>
                <a:gd name="T7" fmla="*/ 18 h 120"/>
                <a:gd name="T8" fmla="*/ 153 w 494"/>
                <a:gd name="T9" fmla="*/ 27 h 120"/>
                <a:gd name="T10" fmla="*/ 206 w 494"/>
                <a:gd name="T11" fmla="*/ 35 h 120"/>
                <a:gd name="T12" fmla="*/ 268 w 494"/>
                <a:gd name="T13" fmla="*/ 44 h 120"/>
                <a:gd name="T14" fmla="*/ 339 w 494"/>
                <a:gd name="T15" fmla="*/ 54 h 120"/>
                <a:gd name="T16" fmla="*/ 420 w 494"/>
                <a:gd name="T17" fmla="*/ 62 h 120"/>
                <a:gd name="T18" fmla="*/ 439 w 494"/>
                <a:gd name="T19" fmla="*/ 64 h 120"/>
                <a:gd name="T20" fmla="*/ 459 w 494"/>
                <a:gd name="T21" fmla="*/ 64 h 120"/>
                <a:gd name="T22" fmla="*/ 476 w 494"/>
                <a:gd name="T23" fmla="*/ 64 h 120"/>
                <a:gd name="T24" fmla="*/ 494 w 494"/>
                <a:gd name="T25" fmla="*/ 62 h 120"/>
                <a:gd name="T26" fmla="*/ 471 w 494"/>
                <a:gd name="T27" fmla="*/ 81 h 120"/>
                <a:gd name="T28" fmla="*/ 449 w 494"/>
                <a:gd name="T29" fmla="*/ 96 h 120"/>
                <a:gd name="T30" fmla="*/ 437 w 494"/>
                <a:gd name="T31" fmla="*/ 105 h 120"/>
                <a:gd name="T32" fmla="*/ 423 w 494"/>
                <a:gd name="T33" fmla="*/ 110 h 120"/>
                <a:gd name="T34" fmla="*/ 408 w 494"/>
                <a:gd name="T35" fmla="*/ 115 h 120"/>
                <a:gd name="T36" fmla="*/ 391 w 494"/>
                <a:gd name="T37" fmla="*/ 120 h 120"/>
                <a:gd name="T38" fmla="*/ 342 w 494"/>
                <a:gd name="T39" fmla="*/ 103 h 120"/>
                <a:gd name="T40" fmla="*/ 295 w 494"/>
                <a:gd name="T41" fmla="*/ 88 h 120"/>
                <a:gd name="T42" fmla="*/ 246 w 494"/>
                <a:gd name="T43" fmla="*/ 71 h 120"/>
                <a:gd name="T44" fmla="*/ 195 w 494"/>
                <a:gd name="T45" fmla="*/ 57 h 120"/>
                <a:gd name="T46" fmla="*/ 146 w 494"/>
                <a:gd name="T47" fmla="*/ 42 h 120"/>
                <a:gd name="T48" fmla="*/ 97 w 494"/>
                <a:gd name="T49" fmla="*/ 29 h 120"/>
                <a:gd name="T50" fmla="*/ 49 w 494"/>
                <a:gd name="T51" fmla="*/ 13 h 120"/>
                <a:gd name="T52" fmla="*/ 0 w 494"/>
                <a:gd name="T53" fmla="*/ 0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94" h="120">
                  <a:moveTo>
                    <a:pt x="0" y="0"/>
                  </a:moveTo>
                  <a:lnTo>
                    <a:pt x="32" y="5"/>
                  </a:lnTo>
                  <a:lnTo>
                    <a:pt x="67" y="12"/>
                  </a:lnTo>
                  <a:lnTo>
                    <a:pt x="106" y="18"/>
                  </a:lnTo>
                  <a:lnTo>
                    <a:pt x="153" y="27"/>
                  </a:lnTo>
                  <a:lnTo>
                    <a:pt x="206" y="35"/>
                  </a:lnTo>
                  <a:lnTo>
                    <a:pt x="268" y="44"/>
                  </a:lnTo>
                  <a:lnTo>
                    <a:pt x="339" y="54"/>
                  </a:lnTo>
                  <a:lnTo>
                    <a:pt x="420" y="62"/>
                  </a:lnTo>
                  <a:lnTo>
                    <a:pt x="439" y="64"/>
                  </a:lnTo>
                  <a:lnTo>
                    <a:pt x="459" y="64"/>
                  </a:lnTo>
                  <a:lnTo>
                    <a:pt x="476" y="64"/>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3" name="Freeform 390">
              <a:extLst>
                <a:ext uri="{FF2B5EF4-FFF2-40B4-BE49-F238E27FC236}">
                  <a16:creationId xmlns:a16="http://schemas.microsoft.com/office/drawing/2014/main" id="{89ABFDD2-4978-4CE7-94D1-E46D0DEA044A}"/>
                </a:ext>
              </a:extLst>
            </p:cNvPr>
            <p:cNvSpPr>
              <a:spLocks/>
            </p:cNvSpPr>
            <p:nvPr/>
          </p:nvSpPr>
          <p:spPr bwMode="auto">
            <a:xfrm>
              <a:off x="1037" y="1809"/>
              <a:ext cx="591" cy="144"/>
            </a:xfrm>
            <a:custGeom>
              <a:avLst/>
              <a:gdLst>
                <a:gd name="T0" fmla="*/ 153 w 591"/>
                <a:gd name="T1" fmla="*/ 54 h 144"/>
                <a:gd name="T2" fmla="*/ 138 w 591"/>
                <a:gd name="T3" fmla="*/ 68 h 144"/>
                <a:gd name="T4" fmla="*/ 120 w 591"/>
                <a:gd name="T5" fmla="*/ 79 h 144"/>
                <a:gd name="T6" fmla="*/ 99 w 591"/>
                <a:gd name="T7" fmla="*/ 93 h 144"/>
                <a:gd name="T8" fmla="*/ 79 w 591"/>
                <a:gd name="T9" fmla="*/ 106 h 144"/>
                <a:gd name="T10" fmla="*/ 35 w 591"/>
                <a:gd name="T11" fmla="*/ 128 h 144"/>
                <a:gd name="T12" fmla="*/ 0 w 591"/>
                <a:gd name="T13" fmla="*/ 144 h 144"/>
                <a:gd name="T14" fmla="*/ 66 w 591"/>
                <a:gd name="T15" fmla="*/ 132 h 144"/>
                <a:gd name="T16" fmla="*/ 136 w 591"/>
                <a:gd name="T17" fmla="*/ 117 h 144"/>
                <a:gd name="T18" fmla="*/ 212 w 591"/>
                <a:gd name="T19" fmla="*/ 100 h 144"/>
                <a:gd name="T20" fmla="*/ 290 w 591"/>
                <a:gd name="T21" fmla="*/ 81 h 144"/>
                <a:gd name="T22" fmla="*/ 368 w 591"/>
                <a:gd name="T23" fmla="*/ 62 h 144"/>
                <a:gd name="T24" fmla="*/ 445 w 591"/>
                <a:gd name="T25" fmla="*/ 42 h 144"/>
                <a:gd name="T26" fmla="*/ 520 w 591"/>
                <a:gd name="T27" fmla="*/ 22 h 144"/>
                <a:gd name="T28" fmla="*/ 591 w 591"/>
                <a:gd name="T29" fmla="*/ 2 h 144"/>
                <a:gd name="T30" fmla="*/ 586 w 591"/>
                <a:gd name="T31" fmla="*/ 0 h 144"/>
                <a:gd name="T32" fmla="*/ 525 w 591"/>
                <a:gd name="T33" fmla="*/ 13 h 144"/>
                <a:gd name="T34" fmla="*/ 462 w 591"/>
                <a:gd name="T35" fmla="*/ 25 h 144"/>
                <a:gd name="T36" fmla="*/ 402 w 591"/>
                <a:gd name="T37" fmla="*/ 35 h 144"/>
                <a:gd name="T38" fmla="*/ 342 w 591"/>
                <a:gd name="T39" fmla="*/ 44 h 144"/>
                <a:gd name="T40" fmla="*/ 287 w 591"/>
                <a:gd name="T41" fmla="*/ 51 h 144"/>
                <a:gd name="T42" fmla="*/ 236 w 591"/>
                <a:gd name="T43" fmla="*/ 54 h 144"/>
                <a:gd name="T44" fmla="*/ 190 w 591"/>
                <a:gd name="T45" fmla="*/ 56 h 144"/>
                <a:gd name="T46" fmla="*/ 153 w 591"/>
                <a:gd name="T47" fmla="*/ 54 h 1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1" h="144">
                  <a:moveTo>
                    <a:pt x="153" y="54"/>
                  </a:moveTo>
                  <a:lnTo>
                    <a:pt x="138" y="68"/>
                  </a:lnTo>
                  <a:lnTo>
                    <a:pt x="120" y="79"/>
                  </a:lnTo>
                  <a:lnTo>
                    <a:pt x="99" y="93"/>
                  </a:lnTo>
                  <a:lnTo>
                    <a:pt x="79" y="106"/>
                  </a:lnTo>
                  <a:lnTo>
                    <a:pt x="35" y="128"/>
                  </a:lnTo>
                  <a:lnTo>
                    <a:pt x="0" y="144"/>
                  </a:lnTo>
                  <a:lnTo>
                    <a:pt x="66" y="132"/>
                  </a:lnTo>
                  <a:lnTo>
                    <a:pt x="136" y="117"/>
                  </a:lnTo>
                  <a:lnTo>
                    <a:pt x="212" y="100"/>
                  </a:lnTo>
                  <a:lnTo>
                    <a:pt x="290" y="81"/>
                  </a:lnTo>
                  <a:lnTo>
                    <a:pt x="368" y="62"/>
                  </a:lnTo>
                  <a:lnTo>
                    <a:pt x="445" y="42"/>
                  </a:lnTo>
                  <a:lnTo>
                    <a:pt x="520" y="22"/>
                  </a:lnTo>
                  <a:lnTo>
                    <a:pt x="591" y="2"/>
                  </a:lnTo>
                  <a:lnTo>
                    <a:pt x="586" y="0"/>
                  </a:lnTo>
                  <a:lnTo>
                    <a:pt x="525" y="13"/>
                  </a:lnTo>
                  <a:lnTo>
                    <a:pt x="462" y="25"/>
                  </a:lnTo>
                  <a:lnTo>
                    <a:pt x="402" y="35"/>
                  </a:lnTo>
                  <a:lnTo>
                    <a:pt x="342" y="44"/>
                  </a:lnTo>
                  <a:lnTo>
                    <a:pt x="287" y="51"/>
                  </a:lnTo>
                  <a:lnTo>
                    <a:pt x="236" y="54"/>
                  </a:lnTo>
                  <a:lnTo>
                    <a:pt x="190" y="56"/>
                  </a:lnTo>
                  <a:lnTo>
                    <a:pt x="153" y="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4" name="Freeform 391">
              <a:extLst>
                <a:ext uri="{FF2B5EF4-FFF2-40B4-BE49-F238E27FC236}">
                  <a16:creationId xmlns:a16="http://schemas.microsoft.com/office/drawing/2014/main" id="{075B6FFA-E51E-4C5C-97C2-FFC95BED8992}"/>
                </a:ext>
              </a:extLst>
            </p:cNvPr>
            <p:cNvSpPr>
              <a:spLocks/>
            </p:cNvSpPr>
            <p:nvPr/>
          </p:nvSpPr>
          <p:spPr bwMode="auto">
            <a:xfrm>
              <a:off x="2097" y="2255"/>
              <a:ext cx="1466" cy="598"/>
            </a:xfrm>
            <a:custGeom>
              <a:avLst/>
              <a:gdLst>
                <a:gd name="T0" fmla="*/ 275 w 1466"/>
                <a:gd name="T1" fmla="*/ 272 h 598"/>
                <a:gd name="T2" fmla="*/ 270 w 1466"/>
                <a:gd name="T3" fmla="*/ 294 h 598"/>
                <a:gd name="T4" fmla="*/ 260 w 1466"/>
                <a:gd name="T5" fmla="*/ 318 h 598"/>
                <a:gd name="T6" fmla="*/ 248 w 1466"/>
                <a:gd name="T7" fmla="*/ 340 h 598"/>
                <a:gd name="T8" fmla="*/ 235 w 1466"/>
                <a:gd name="T9" fmla="*/ 363 h 598"/>
                <a:gd name="T10" fmla="*/ 218 w 1466"/>
                <a:gd name="T11" fmla="*/ 387 h 598"/>
                <a:gd name="T12" fmla="*/ 201 w 1466"/>
                <a:gd name="T13" fmla="*/ 411 h 598"/>
                <a:gd name="T14" fmla="*/ 181 w 1466"/>
                <a:gd name="T15" fmla="*/ 434 h 598"/>
                <a:gd name="T16" fmla="*/ 160 w 1466"/>
                <a:gd name="T17" fmla="*/ 456 h 598"/>
                <a:gd name="T18" fmla="*/ 118 w 1466"/>
                <a:gd name="T19" fmla="*/ 500 h 598"/>
                <a:gd name="T20" fmla="*/ 74 w 1466"/>
                <a:gd name="T21" fmla="*/ 539 h 598"/>
                <a:gd name="T22" fmla="*/ 35 w 1466"/>
                <a:gd name="T23" fmla="*/ 571 h 598"/>
                <a:gd name="T24" fmla="*/ 0 w 1466"/>
                <a:gd name="T25" fmla="*/ 598 h 598"/>
                <a:gd name="T26" fmla="*/ 84 w 1466"/>
                <a:gd name="T27" fmla="*/ 573 h 598"/>
                <a:gd name="T28" fmla="*/ 171 w 1466"/>
                <a:gd name="T29" fmla="*/ 544 h 598"/>
                <a:gd name="T30" fmla="*/ 262 w 1466"/>
                <a:gd name="T31" fmla="*/ 512 h 598"/>
                <a:gd name="T32" fmla="*/ 355 w 1466"/>
                <a:gd name="T33" fmla="*/ 480 h 598"/>
                <a:gd name="T34" fmla="*/ 447 w 1466"/>
                <a:gd name="T35" fmla="*/ 445 h 598"/>
                <a:gd name="T36" fmla="*/ 544 w 1466"/>
                <a:gd name="T37" fmla="*/ 407 h 598"/>
                <a:gd name="T38" fmla="*/ 640 w 1466"/>
                <a:gd name="T39" fmla="*/ 368 h 598"/>
                <a:gd name="T40" fmla="*/ 738 w 1466"/>
                <a:gd name="T41" fmla="*/ 330 h 598"/>
                <a:gd name="T42" fmla="*/ 834 w 1466"/>
                <a:gd name="T43" fmla="*/ 289 h 598"/>
                <a:gd name="T44" fmla="*/ 930 w 1466"/>
                <a:gd name="T45" fmla="*/ 247 h 598"/>
                <a:gd name="T46" fmla="*/ 1025 w 1466"/>
                <a:gd name="T47" fmla="*/ 206 h 598"/>
                <a:gd name="T48" fmla="*/ 1119 w 1466"/>
                <a:gd name="T49" fmla="*/ 164 h 598"/>
                <a:gd name="T50" fmla="*/ 1211 w 1466"/>
                <a:gd name="T51" fmla="*/ 123 h 598"/>
                <a:gd name="T52" fmla="*/ 1298 w 1466"/>
                <a:gd name="T53" fmla="*/ 83 h 598"/>
                <a:gd name="T54" fmla="*/ 1384 w 1466"/>
                <a:gd name="T55" fmla="*/ 42 h 598"/>
                <a:gd name="T56" fmla="*/ 1466 w 1466"/>
                <a:gd name="T57" fmla="*/ 3 h 598"/>
                <a:gd name="T58" fmla="*/ 1444 w 1466"/>
                <a:gd name="T59" fmla="*/ 0 h 598"/>
                <a:gd name="T60" fmla="*/ 1369 w 1466"/>
                <a:gd name="T61" fmla="*/ 27 h 598"/>
                <a:gd name="T62" fmla="*/ 1292 w 1466"/>
                <a:gd name="T63" fmla="*/ 54 h 598"/>
                <a:gd name="T64" fmla="*/ 1214 w 1466"/>
                <a:gd name="T65" fmla="*/ 81 h 598"/>
                <a:gd name="T66" fmla="*/ 1135 w 1466"/>
                <a:gd name="T67" fmla="*/ 107 h 598"/>
                <a:gd name="T68" fmla="*/ 1057 w 1466"/>
                <a:gd name="T69" fmla="*/ 130 h 598"/>
                <a:gd name="T70" fmla="*/ 978 w 1466"/>
                <a:gd name="T71" fmla="*/ 154 h 598"/>
                <a:gd name="T72" fmla="*/ 898 w 1466"/>
                <a:gd name="T73" fmla="*/ 176 h 598"/>
                <a:gd name="T74" fmla="*/ 821 w 1466"/>
                <a:gd name="T75" fmla="*/ 196 h 598"/>
                <a:gd name="T76" fmla="*/ 745 w 1466"/>
                <a:gd name="T77" fmla="*/ 215 h 598"/>
                <a:gd name="T78" fmla="*/ 670 w 1466"/>
                <a:gd name="T79" fmla="*/ 230 h 598"/>
                <a:gd name="T80" fmla="*/ 596 w 1466"/>
                <a:gd name="T81" fmla="*/ 243 h 598"/>
                <a:gd name="T82" fmla="*/ 527 w 1466"/>
                <a:gd name="T83" fmla="*/ 255 h 598"/>
                <a:gd name="T84" fmla="*/ 458 w 1466"/>
                <a:gd name="T85" fmla="*/ 264 h 598"/>
                <a:gd name="T86" fmla="*/ 393 w 1466"/>
                <a:gd name="T87" fmla="*/ 270 h 598"/>
                <a:gd name="T88" fmla="*/ 333 w 1466"/>
                <a:gd name="T89" fmla="*/ 272 h 598"/>
                <a:gd name="T90" fmla="*/ 275 w 1466"/>
                <a:gd name="T91" fmla="*/ 272 h 5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66" h="598">
                  <a:moveTo>
                    <a:pt x="275" y="272"/>
                  </a:moveTo>
                  <a:lnTo>
                    <a:pt x="270" y="294"/>
                  </a:lnTo>
                  <a:lnTo>
                    <a:pt x="260" y="318"/>
                  </a:lnTo>
                  <a:lnTo>
                    <a:pt x="248" y="340"/>
                  </a:lnTo>
                  <a:lnTo>
                    <a:pt x="235" y="363"/>
                  </a:lnTo>
                  <a:lnTo>
                    <a:pt x="218" y="387"/>
                  </a:lnTo>
                  <a:lnTo>
                    <a:pt x="201" y="411"/>
                  </a:lnTo>
                  <a:lnTo>
                    <a:pt x="181" y="434"/>
                  </a:lnTo>
                  <a:lnTo>
                    <a:pt x="160" y="456"/>
                  </a:lnTo>
                  <a:lnTo>
                    <a:pt x="118" y="500"/>
                  </a:lnTo>
                  <a:lnTo>
                    <a:pt x="74" y="539"/>
                  </a:lnTo>
                  <a:lnTo>
                    <a:pt x="35" y="571"/>
                  </a:lnTo>
                  <a:lnTo>
                    <a:pt x="0" y="598"/>
                  </a:lnTo>
                  <a:lnTo>
                    <a:pt x="84" y="573"/>
                  </a:lnTo>
                  <a:lnTo>
                    <a:pt x="171" y="544"/>
                  </a:lnTo>
                  <a:lnTo>
                    <a:pt x="262" y="512"/>
                  </a:lnTo>
                  <a:lnTo>
                    <a:pt x="355" y="480"/>
                  </a:lnTo>
                  <a:lnTo>
                    <a:pt x="447" y="445"/>
                  </a:lnTo>
                  <a:lnTo>
                    <a:pt x="544" y="407"/>
                  </a:lnTo>
                  <a:lnTo>
                    <a:pt x="640" y="368"/>
                  </a:lnTo>
                  <a:lnTo>
                    <a:pt x="738" y="330"/>
                  </a:lnTo>
                  <a:lnTo>
                    <a:pt x="834" y="289"/>
                  </a:lnTo>
                  <a:lnTo>
                    <a:pt x="930" y="247"/>
                  </a:lnTo>
                  <a:lnTo>
                    <a:pt x="1025" y="206"/>
                  </a:lnTo>
                  <a:lnTo>
                    <a:pt x="1119" y="164"/>
                  </a:lnTo>
                  <a:lnTo>
                    <a:pt x="1211" y="123"/>
                  </a:lnTo>
                  <a:lnTo>
                    <a:pt x="1298" y="83"/>
                  </a:lnTo>
                  <a:lnTo>
                    <a:pt x="1384" y="42"/>
                  </a:lnTo>
                  <a:lnTo>
                    <a:pt x="1466" y="3"/>
                  </a:lnTo>
                  <a:lnTo>
                    <a:pt x="1444" y="0"/>
                  </a:lnTo>
                  <a:lnTo>
                    <a:pt x="1369" y="27"/>
                  </a:lnTo>
                  <a:lnTo>
                    <a:pt x="1292" y="54"/>
                  </a:lnTo>
                  <a:lnTo>
                    <a:pt x="1214" y="81"/>
                  </a:lnTo>
                  <a:lnTo>
                    <a:pt x="1135" y="107"/>
                  </a:lnTo>
                  <a:lnTo>
                    <a:pt x="1057" y="130"/>
                  </a:lnTo>
                  <a:lnTo>
                    <a:pt x="978" y="154"/>
                  </a:lnTo>
                  <a:lnTo>
                    <a:pt x="898" y="176"/>
                  </a:lnTo>
                  <a:lnTo>
                    <a:pt x="821" y="196"/>
                  </a:lnTo>
                  <a:lnTo>
                    <a:pt x="745" y="215"/>
                  </a:lnTo>
                  <a:lnTo>
                    <a:pt x="670" y="230"/>
                  </a:lnTo>
                  <a:lnTo>
                    <a:pt x="596" y="243"/>
                  </a:lnTo>
                  <a:lnTo>
                    <a:pt x="527" y="255"/>
                  </a:lnTo>
                  <a:lnTo>
                    <a:pt x="458" y="264"/>
                  </a:lnTo>
                  <a:lnTo>
                    <a:pt x="393" y="270"/>
                  </a:lnTo>
                  <a:lnTo>
                    <a:pt x="333" y="272"/>
                  </a:lnTo>
                  <a:lnTo>
                    <a:pt x="275" y="272"/>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5" name="Freeform 392">
              <a:extLst>
                <a:ext uri="{FF2B5EF4-FFF2-40B4-BE49-F238E27FC236}">
                  <a16:creationId xmlns:a16="http://schemas.microsoft.com/office/drawing/2014/main" id="{16D816BA-C37C-40A0-8E63-6EC99B1A2361}"/>
                </a:ext>
              </a:extLst>
            </p:cNvPr>
            <p:cNvSpPr>
              <a:spLocks/>
            </p:cNvSpPr>
            <p:nvPr/>
          </p:nvSpPr>
          <p:spPr bwMode="auto">
            <a:xfrm>
              <a:off x="1030" y="1809"/>
              <a:ext cx="601" cy="154"/>
            </a:xfrm>
            <a:custGeom>
              <a:avLst/>
              <a:gdLst>
                <a:gd name="T0" fmla="*/ 165 w 601"/>
                <a:gd name="T1" fmla="*/ 61 h 154"/>
                <a:gd name="T2" fmla="*/ 150 w 601"/>
                <a:gd name="T3" fmla="*/ 74 h 154"/>
                <a:gd name="T4" fmla="*/ 130 w 601"/>
                <a:gd name="T5" fmla="*/ 88 h 154"/>
                <a:gd name="T6" fmla="*/ 108 w 601"/>
                <a:gd name="T7" fmla="*/ 101 h 154"/>
                <a:gd name="T8" fmla="*/ 84 w 601"/>
                <a:gd name="T9" fmla="*/ 113 h 154"/>
                <a:gd name="T10" fmla="*/ 39 w 601"/>
                <a:gd name="T11" fmla="*/ 137 h 154"/>
                <a:gd name="T12" fmla="*/ 0 w 601"/>
                <a:gd name="T13" fmla="*/ 154 h 154"/>
                <a:gd name="T14" fmla="*/ 67 w 601"/>
                <a:gd name="T15" fmla="*/ 140 h 154"/>
                <a:gd name="T16" fmla="*/ 140 w 601"/>
                <a:gd name="T17" fmla="*/ 125 h 154"/>
                <a:gd name="T18" fmla="*/ 216 w 601"/>
                <a:gd name="T19" fmla="*/ 106 h 154"/>
                <a:gd name="T20" fmla="*/ 295 w 601"/>
                <a:gd name="T21" fmla="*/ 86 h 154"/>
                <a:gd name="T22" fmla="*/ 375 w 601"/>
                <a:gd name="T23" fmla="*/ 66 h 154"/>
                <a:gd name="T24" fmla="*/ 454 w 601"/>
                <a:gd name="T25" fmla="*/ 44 h 154"/>
                <a:gd name="T26" fmla="*/ 530 w 601"/>
                <a:gd name="T27" fmla="*/ 22 h 154"/>
                <a:gd name="T28" fmla="*/ 601 w 601"/>
                <a:gd name="T29" fmla="*/ 2 h 154"/>
                <a:gd name="T30" fmla="*/ 596 w 601"/>
                <a:gd name="T31" fmla="*/ 0 h 154"/>
                <a:gd name="T32" fmla="*/ 535 w 601"/>
                <a:gd name="T33" fmla="*/ 13 h 154"/>
                <a:gd name="T34" fmla="*/ 473 w 601"/>
                <a:gd name="T35" fmla="*/ 27 h 154"/>
                <a:gd name="T36" fmla="*/ 412 w 601"/>
                <a:gd name="T37" fmla="*/ 39 h 154"/>
                <a:gd name="T38" fmla="*/ 353 w 601"/>
                <a:gd name="T39" fmla="*/ 47 h 154"/>
                <a:gd name="T40" fmla="*/ 299 w 601"/>
                <a:gd name="T41" fmla="*/ 56 h 154"/>
                <a:gd name="T42" fmla="*/ 246 w 601"/>
                <a:gd name="T43" fmla="*/ 61 h 154"/>
                <a:gd name="T44" fmla="*/ 203 w 601"/>
                <a:gd name="T45" fmla="*/ 62 h 154"/>
                <a:gd name="T46" fmla="*/ 165 w 601"/>
                <a:gd name="T47" fmla="*/ 61 h 1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01" h="154">
                  <a:moveTo>
                    <a:pt x="165" y="61"/>
                  </a:moveTo>
                  <a:lnTo>
                    <a:pt x="150" y="74"/>
                  </a:lnTo>
                  <a:lnTo>
                    <a:pt x="130" y="88"/>
                  </a:lnTo>
                  <a:lnTo>
                    <a:pt x="108" y="101"/>
                  </a:lnTo>
                  <a:lnTo>
                    <a:pt x="84" y="113"/>
                  </a:lnTo>
                  <a:lnTo>
                    <a:pt x="39" y="137"/>
                  </a:lnTo>
                  <a:lnTo>
                    <a:pt x="0" y="154"/>
                  </a:lnTo>
                  <a:lnTo>
                    <a:pt x="67" y="140"/>
                  </a:lnTo>
                  <a:lnTo>
                    <a:pt x="140" y="125"/>
                  </a:lnTo>
                  <a:lnTo>
                    <a:pt x="216" y="106"/>
                  </a:lnTo>
                  <a:lnTo>
                    <a:pt x="295" y="86"/>
                  </a:lnTo>
                  <a:lnTo>
                    <a:pt x="375" y="66"/>
                  </a:lnTo>
                  <a:lnTo>
                    <a:pt x="454" y="44"/>
                  </a:lnTo>
                  <a:lnTo>
                    <a:pt x="530" y="22"/>
                  </a:lnTo>
                  <a:lnTo>
                    <a:pt x="601" y="2"/>
                  </a:lnTo>
                  <a:lnTo>
                    <a:pt x="596" y="0"/>
                  </a:lnTo>
                  <a:lnTo>
                    <a:pt x="535" y="13"/>
                  </a:lnTo>
                  <a:lnTo>
                    <a:pt x="473" y="27"/>
                  </a:lnTo>
                  <a:lnTo>
                    <a:pt x="412" y="39"/>
                  </a:lnTo>
                  <a:lnTo>
                    <a:pt x="353" y="47"/>
                  </a:lnTo>
                  <a:lnTo>
                    <a:pt x="299" y="56"/>
                  </a:lnTo>
                  <a:lnTo>
                    <a:pt x="246" y="61"/>
                  </a:lnTo>
                  <a:lnTo>
                    <a:pt x="203" y="62"/>
                  </a:lnTo>
                  <a:lnTo>
                    <a:pt x="165" y="61"/>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6" name="Freeform 393">
              <a:extLst>
                <a:ext uri="{FF2B5EF4-FFF2-40B4-BE49-F238E27FC236}">
                  <a16:creationId xmlns:a16="http://schemas.microsoft.com/office/drawing/2014/main" id="{7AFB7D6D-7777-49D7-BFA9-D9F54690074B}"/>
                </a:ext>
              </a:extLst>
            </p:cNvPr>
            <p:cNvSpPr>
              <a:spLocks/>
            </p:cNvSpPr>
            <p:nvPr/>
          </p:nvSpPr>
          <p:spPr bwMode="auto">
            <a:xfrm>
              <a:off x="1705" y="2284"/>
              <a:ext cx="956" cy="711"/>
            </a:xfrm>
            <a:custGeom>
              <a:avLst/>
              <a:gdLst>
                <a:gd name="T0" fmla="*/ 9 w 956"/>
                <a:gd name="T1" fmla="*/ 711 h 711"/>
                <a:gd name="T2" fmla="*/ 5 w 956"/>
                <a:gd name="T3" fmla="*/ 701 h 711"/>
                <a:gd name="T4" fmla="*/ 2 w 956"/>
                <a:gd name="T5" fmla="*/ 689 h 711"/>
                <a:gd name="T6" fmla="*/ 0 w 956"/>
                <a:gd name="T7" fmla="*/ 679 h 711"/>
                <a:gd name="T8" fmla="*/ 0 w 956"/>
                <a:gd name="T9" fmla="*/ 669 h 711"/>
                <a:gd name="T10" fmla="*/ 2 w 956"/>
                <a:gd name="T11" fmla="*/ 657 h 711"/>
                <a:gd name="T12" fmla="*/ 7 w 956"/>
                <a:gd name="T13" fmla="*/ 647 h 711"/>
                <a:gd name="T14" fmla="*/ 14 w 956"/>
                <a:gd name="T15" fmla="*/ 637 h 711"/>
                <a:gd name="T16" fmla="*/ 24 w 956"/>
                <a:gd name="T17" fmla="*/ 628 h 711"/>
                <a:gd name="T18" fmla="*/ 956 w 956"/>
                <a:gd name="T19" fmla="*/ 12 h 711"/>
                <a:gd name="T20" fmla="*/ 782 w 956"/>
                <a:gd name="T21" fmla="*/ 0 h 7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6" h="711">
                  <a:moveTo>
                    <a:pt x="9" y="711"/>
                  </a:moveTo>
                  <a:lnTo>
                    <a:pt x="5" y="701"/>
                  </a:lnTo>
                  <a:lnTo>
                    <a:pt x="2" y="689"/>
                  </a:lnTo>
                  <a:lnTo>
                    <a:pt x="0" y="679"/>
                  </a:lnTo>
                  <a:lnTo>
                    <a:pt x="0" y="669"/>
                  </a:lnTo>
                  <a:lnTo>
                    <a:pt x="2" y="657"/>
                  </a:lnTo>
                  <a:lnTo>
                    <a:pt x="7" y="647"/>
                  </a:lnTo>
                  <a:lnTo>
                    <a:pt x="14" y="637"/>
                  </a:lnTo>
                  <a:lnTo>
                    <a:pt x="24" y="628"/>
                  </a:lnTo>
                  <a:lnTo>
                    <a:pt x="956" y="12"/>
                  </a:lnTo>
                  <a:lnTo>
                    <a:pt x="782"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67" name="Freeform 394">
              <a:extLst>
                <a:ext uri="{FF2B5EF4-FFF2-40B4-BE49-F238E27FC236}">
                  <a16:creationId xmlns:a16="http://schemas.microsoft.com/office/drawing/2014/main" id="{76B75CA2-8DE8-4F0F-AB12-6EA4BE74EB31}"/>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68" name="Freeform 395">
              <a:extLst>
                <a:ext uri="{FF2B5EF4-FFF2-40B4-BE49-F238E27FC236}">
                  <a16:creationId xmlns:a16="http://schemas.microsoft.com/office/drawing/2014/main" id="{90D4A368-94E2-48B5-A3DF-3796D00F9B49}"/>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69" name="Freeform 396">
              <a:extLst>
                <a:ext uri="{FF2B5EF4-FFF2-40B4-BE49-F238E27FC236}">
                  <a16:creationId xmlns:a16="http://schemas.microsoft.com/office/drawing/2014/main" id="{CA78FD21-AC3B-4E15-8020-7F31CD6DB1A5}"/>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70" name="Freeform 397">
              <a:extLst>
                <a:ext uri="{FF2B5EF4-FFF2-40B4-BE49-F238E27FC236}">
                  <a16:creationId xmlns:a16="http://schemas.microsoft.com/office/drawing/2014/main" id="{B859E519-98A0-4382-A1D4-CC926ABDC2CB}"/>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71" name="Freeform 398">
              <a:extLst>
                <a:ext uri="{FF2B5EF4-FFF2-40B4-BE49-F238E27FC236}">
                  <a16:creationId xmlns:a16="http://schemas.microsoft.com/office/drawing/2014/main" id="{B847C889-97A2-45D5-8EA4-9491A5F6273D}"/>
                </a:ext>
              </a:extLst>
            </p:cNvPr>
            <p:cNvSpPr>
              <a:spLocks/>
            </p:cNvSpPr>
            <p:nvPr/>
          </p:nvSpPr>
          <p:spPr bwMode="auto">
            <a:xfrm>
              <a:off x="831" y="1755"/>
              <a:ext cx="565" cy="245"/>
            </a:xfrm>
            <a:custGeom>
              <a:avLst/>
              <a:gdLst>
                <a:gd name="T0" fmla="*/ 565 w 565"/>
                <a:gd name="T1" fmla="*/ 0 h 245"/>
                <a:gd name="T2" fmla="*/ 6 w 565"/>
                <a:gd name="T3" fmla="*/ 231 h 245"/>
                <a:gd name="T4" fmla="*/ 3 w 565"/>
                <a:gd name="T5" fmla="*/ 235 h 245"/>
                <a:gd name="T6" fmla="*/ 1 w 565"/>
                <a:gd name="T7" fmla="*/ 238 h 245"/>
                <a:gd name="T8" fmla="*/ 0 w 565"/>
                <a:gd name="T9" fmla="*/ 242 h 245"/>
                <a:gd name="T10" fmla="*/ 1 w 565"/>
                <a:gd name="T11" fmla="*/ 245 h 2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5" h="245">
                  <a:moveTo>
                    <a:pt x="565" y="0"/>
                  </a:moveTo>
                  <a:lnTo>
                    <a:pt x="6" y="231"/>
                  </a:lnTo>
                  <a:lnTo>
                    <a:pt x="3" y="235"/>
                  </a:lnTo>
                  <a:lnTo>
                    <a:pt x="1" y="238"/>
                  </a:lnTo>
                  <a:lnTo>
                    <a:pt x="0" y="242"/>
                  </a:lnTo>
                  <a:lnTo>
                    <a:pt x="1" y="245"/>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72" name="Freeform 399">
              <a:extLst>
                <a:ext uri="{FF2B5EF4-FFF2-40B4-BE49-F238E27FC236}">
                  <a16:creationId xmlns:a16="http://schemas.microsoft.com/office/drawing/2014/main" id="{0568A33F-CC4D-40D6-85F7-892BEAC0FD19}"/>
                </a:ext>
              </a:extLst>
            </p:cNvPr>
            <p:cNvSpPr>
              <a:spLocks/>
            </p:cNvSpPr>
            <p:nvPr/>
          </p:nvSpPr>
          <p:spPr bwMode="auto">
            <a:xfrm>
              <a:off x="1202" y="1370"/>
              <a:ext cx="144" cy="243"/>
            </a:xfrm>
            <a:custGeom>
              <a:avLst/>
              <a:gdLst>
                <a:gd name="T0" fmla="*/ 0 w 144"/>
                <a:gd name="T1" fmla="*/ 0 h 243"/>
                <a:gd name="T2" fmla="*/ 4 w 144"/>
                <a:gd name="T3" fmla="*/ 211 h 243"/>
                <a:gd name="T4" fmla="*/ 140 w 144"/>
                <a:gd name="T5" fmla="*/ 243 h 243"/>
                <a:gd name="T6" fmla="*/ 144 w 144"/>
                <a:gd name="T7" fmla="*/ 180 h 243"/>
                <a:gd name="T8" fmla="*/ 127 w 144"/>
                <a:gd name="T9" fmla="*/ 103 h 243"/>
                <a:gd name="T10" fmla="*/ 101 w 144"/>
                <a:gd name="T11" fmla="*/ 37 h 243"/>
                <a:gd name="T12" fmla="*/ 95 w 144"/>
                <a:gd name="T13" fmla="*/ 28 h 243"/>
                <a:gd name="T14" fmla="*/ 73 w 144"/>
                <a:gd name="T15" fmla="*/ 20 h 243"/>
                <a:gd name="T16" fmla="*/ 49 w 144"/>
                <a:gd name="T17" fmla="*/ 11 h 243"/>
                <a:gd name="T18" fmla="*/ 25 w 144"/>
                <a:gd name="T19" fmla="*/ 5 h 243"/>
                <a:gd name="T20" fmla="*/ 0 w 144"/>
                <a:gd name="T21" fmla="*/ 0 h 2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4" h="243">
                  <a:moveTo>
                    <a:pt x="0" y="0"/>
                  </a:moveTo>
                  <a:lnTo>
                    <a:pt x="4" y="211"/>
                  </a:lnTo>
                  <a:lnTo>
                    <a:pt x="140" y="243"/>
                  </a:lnTo>
                  <a:lnTo>
                    <a:pt x="144" y="180"/>
                  </a:lnTo>
                  <a:lnTo>
                    <a:pt x="127" y="103"/>
                  </a:lnTo>
                  <a:lnTo>
                    <a:pt x="101" y="37"/>
                  </a:lnTo>
                  <a:lnTo>
                    <a:pt x="95" y="28"/>
                  </a:lnTo>
                  <a:lnTo>
                    <a:pt x="73" y="20"/>
                  </a:lnTo>
                  <a:lnTo>
                    <a:pt x="49" y="11"/>
                  </a:lnTo>
                  <a:lnTo>
                    <a:pt x="25" y="5"/>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73" name="Freeform 400">
              <a:extLst>
                <a:ext uri="{FF2B5EF4-FFF2-40B4-BE49-F238E27FC236}">
                  <a16:creationId xmlns:a16="http://schemas.microsoft.com/office/drawing/2014/main" id="{07C80440-67D8-4E68-843B-357422AD2A4D}"/>
                </a:ext>
              </a:extLst>
            </p:cNvPr>
            <p:cNvSpPr>
              <a:spLocks/>
            </p:cNvSpPr>
            <p:nvPr/>
          </p:nvSpPr>
          <p:spPr bwMode="auto">
            <a:xfrm>
              <a:off x="1260" y="1346"/>
              <a:ext cx="3344" cy="953"/>
            </a:xfrm>
            <a:custGeom>
              <a:avLst/>
              <a:gdLst>
                <a:gd name="T0" fmla="*/ 3343 w 3344"/>
                <a:gd name="T1" fmla="*/ 946 h 953"/>
                <a:gd name="T2" fmla="*/ 3272 w 3344"/>
                <a:gd name="T3" fmla="*/ 945 h 953"/>
                <a:gd name="T4" fmla="*/ 3175 w 3344"/>
                <a:gd name="T5" fmla="*/ 936 h 953"/>
                <a:gd name="T6" fmla="*/ 3050 w 3344"/>
                <a:gd name="T7" fmla="*/ 923 h 953"/>
                <a:gd name="T8" fmla="*/ 2919 w 3344"/>
                <a:gd name="T9" fmla="*/ 904 h 953"/>
                <a:gd name="T10" fmla="*/ 2698 w 3344"/>
                <a:gd name="T11" fmla="*/ 863 h 953"/>
                <a:gd name="T12" fmla="*/ 2389 w 3344"/>
                <a:gd name="T13" fmla="*/ 801 h 953"/>
                <a:gd name="T14" fmla="*/ 2086 w 3344"/>
                <a:gd name="T15" fmla="*/ 737 h 953"/>
                <a:gd name="T16" fmla="*/ 1791 w 3344"/>
                <a:gd name="T17" fmla="*/ 671 h 953"/>
                <a:gd name="T18" fmla="*/ 1499 w 3344"/>
                <a:gd name="T19" fmla="*/ 605 h 953"/>
                <a:gd name="T20" fmla="*/ 1210 w 3344"/>
                <a:gd name="T21" fmla="*/ 539 h 953"/>
                <a:gd name="T22" fmla="*/ 923 w 3344"/>
                <a:gd name="T23" fmla="*/ 471 h 953"/>
                <a:gd name="T24" fmla="*/ 634 w 3344"/>
                <a:gd name="T25" fmla="*/ 406 h 953"/>
                <a:gd name="T26" fmla="*/ 467 w 3344"/>
                <a:gd name="T27" fmla="*/ 367 h 953"/>
                <a:gd name="T28" fmla="*/ 427 w 3344"/>
                <a:gd name="T29" fmla="*/ 353 h 953"/>
                <a:gd name="T30" fmla="*/ 391 w 3344"/>
                <a:gd name="T31" fmla="*/ 336 h 953"/>
                <a:gd name="T32" fmla="*/ 359 w 3344"/>
                <a:gd name="T33" fmla="*/ 318 h 953"/>
                <a:gd name="T34" fmla="*/ 315 w 3344"/>
                <a:gd name="T35" fmla="*/ 282 h 953"/>
                <a:gd name="T36" fmla="*/ 265 w 3344"/>
                <a:gd name="T37" fmla="*/ 230 h 953"/>
                <a:gd name="T38" fmla="*/ 217 w 3344"/>
                <a:gd name="T39" fmla="*/ 172 h 953"/>
                <a:gd name="T40" fmla="*/ 168 w 3344"/>
                <a:gd name="T41" fmla="*/ 115 h 953"/>
                <a:gd name="T42" fmla="*/ 126 w 3344"/>
                <a:gd name="T43" fmla="*/ 76 h 953"/>
                <a:gd name="T44" fmla="*/ 96 w 3344"/>
                <a:gd name="T45" fmla="*/ 51 h 953"/>
                <a:gd name="T46" fmla="*/ 60 w 3344"/>
                <a:gd name="T47" fmla="*/ 29 h 953"/>
                <a:gd name="T48" fmla="*/ 22 w 3344"/>
                <a:gd name="T49" fmla="*/ 8 h 953"/>
                <a:gd name="T50" fmla="*/ 15 w 3344"/>
                <a:gd name="T51" fmla="*/ 25 h 953"/>
                <a:gd name="T52" fmla="*/ 40 w 3344"/>
                <a:gd name="T53" fmla="*/ 74 h 953"/>
                <a:gd name="T54" fmla="*/ 59 w 3344"/>
                <a:gd name="T55" fmla="*/ 120 h 953"/>
                <a:gd name="T56" fmla="*/ 70 w 3344"/>
                <a:gd name="T57" fmla="*/ 164 h 953"/>
                <a:gd name="T58" fmla="*/ 77 w 3344"/>
                <a:gd name="T59" fmla="*/ 203 h 953"/>
                <a:gd name="T60" fmla="*/ 79 w 3344"/>
                <a:gd name="T61" fmla="*/ 240 h 953"/>
                <a:gd name="T62" fmla="*/ 74 w 3344"/>
                <a:gd name="T63" fmla="*/ 289 h 953"/>
                <a:gd name="T64" fmla="*/ 243 w 3344"/>
                <a:gd name="T65" fmla="*/ 355 h 953"/>
                <a:gd name="T66" fmla="*/ 597 w 3344"/>
                <a:gd name="T67" fmla="*/ 431 h 953"/>
                <a:gd name="T68" fmla="*/ 954 w 3344"/>
                <a:gd name="T69" fmla="*/ 509 h 953"/>
                <a:gd name="T70" fmla="*/ 1311 w 3344"/>
                <a:gd name="T71" fmla="*/ 585 h 953"/>
                <a:gd name="T72" fmla="*/ 1664 w 3344"/>
                <a:gd name="T73" fmla="*/ 659 h 953"/>
                <a:gd name="T74" fmla="*/ 2012 w 3344"/>
                <a:gd name="T75" fmla="*/ 732 h 953"/>
                <a:gd name="T76" fmla="*/ 2350 w 3344"/>
                <a:gd name="T77" fmla="*/ 799 h 953"/>
                <a:gd name="T78" fmla="*/ 2674 w 3344"/>
                <a:gd name="T79" fmla="*/ 865 h 953"/>
                <a:gd name="T80" fmla="*/ 2899 w 3344"/>
                <a:gd name="T81" fmla="*/ 904 h 953"/>
                <a:gd name="T82" fmla="*/ 3034 w 3344"/>
                <a:gd name="T83" fmla="*/ 924 h 953"/>
                <a:gd name="T84" fmla="*/ 3162 w 3344"/>
                <a:gd name="T85" fmla="*/ 941 h 953"/>
                <a:gd name="T86" fmla="*/ 3270 w 3344"/>
                <a:gd name="T87" fmla="*/ 953 h 953"/>
                <a:gd name="T88" fmla="*/ 3344 w 3344"/>
                <a:gd name="T89" fmla="*/ 953 h 9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344" h="953">
                  <a:moveTo>
                    <a:pt x="3344" y="953"/>
                  </a:moveTo>
                  <a:lnTo>
                    <a:pt x="3343" y="946"/>
                  </a:lnTo>
                  <a:lnTo>
                    <a:pt x="3304" y="943"/>
                  </a:lnTo>
                  <a:lnTo>
                    <a:pt x="3272" y="945"/>
                  </a:lnTo>
                  <a:lnTo>
                    <a:pt x="3228" y="941"/>
                  </a:lnTo>
                  <a:lnTo>
                    <a:pt x="3175" y="936"/>
                  </a:lnTo>
                  <a:lnTo>
                    <a:pt x="3115" y="929"/>
                  </a:lnTo>
                  <a:lnTo>
                    <a:pt x="3050" y="923"/>
                  </a:lnTo>
                  <a:lnTo>
                    <a:pt x="2985" y="912"/>
                  </a:lnTo>
                  <a:lnTo>
                    <a:pt x="2919" y="904"/>
                  </a:lnTo>
                  <a:lnTo>
                    <a:pt x="2856" y="896"/>
                  </a:lnTo>
                  <a:lnTo>
                    <a:pt x="2698" y="863"/>
                  </a:lnTo>
                  <a:lnTo>
                    <a:pt x="2542" y="833"/>
                  </a:lnTo>
                  <a:lnTo>
                    <a:pt x="2389" y="801"/>
                  </a:lnTo>
                  <a:lnTo>
                    <a:pt x="2237" y="769"/>
                  </a:lnTo>
                  <a:lnTo>
                    <a:pt x="2086" y="737"/>
                  </a:lnTo>
                  <a:lnTo>
                    <a:pt x="1938" y="703"/>
                  </a:lnTo>
                  <a:lnTo>
                    <a:pt x="1791" y="671"/>
                  </a:lnTo>
                  <a:lnTo>
                    <a:pt x="1644" y="639"/>
                  </a:lnTo>
                  <a:lnTo>
                    <a:pt x="1499" y="605"/>
                  </a:lnTo>
                  <a:lnTo>
                    <a:pt x="1354" y="573"/>
                  </a:lnTo>
                  <a:lnTo>
                    <a:pt x="1210" y="539"/>
                  </a:lnTo>
                  <a:lnTo>
                    <a:pt x="1067" y="505"/>
                  </a:lnTo>
                  <a:lnTo>
                    <a:pt x="923" y="471"/>
                  </a:lnTo>
                  <a:lnTo>
                    <a:pt x="778" y="439"/>
                  </a:lnTo>
                  <a:lnTo>
                    <a:pt x="634" y="406"/>
                  </a:lnTo>
                  <a:lnTo>
                    <a:pt x="489" y="372"/>
                  </a:lnTo>
                  <a:lnTo>
                    <a:pt x="467" y="367"/>
                  </a:lnTo>
                  <a:lnTo>
                    <a:pt x="447" y="360"/>
                  </a:lnTo>
                  <a:lnTo>
                    <a:pt x="427" y="353"/>
                  </a:lnTo>
                  <a:lnTo>
                    <a:pt x="408" y="346"/>
                  </a:lnTo>
                  <a:lnTo>
                    <a:pt x="391" y="336"/>
                  </a:lnTo>
                  <a:lnTo>
                    <a:pt x="374" y="328"/>
                  </a:lnTo>
                  <a:lnTo>
                    <a:pt x="359" y="318"/>
                  </a:lnTo>
                  <a:lnTo>
                    <a:pt x="344" y="306"/>
                  </a:lnTo>
                  <a:lnTo>
                    <a:pt x="315" y="282"/>
                  </a:lnTo>
                  <a:lnTo>
                    <a:pt x="290" y="257"/>
                  </a:lnTo>
                  <a:lnTo>
                    <a:pt x="265" y="230"/>
                  </a:lnTo>
                  <a:lnTo>
                    <a:pt x="241" y="201"/>
                  </a:lnTo>
                  <a:lnTo>
                    <a:pt x="217" y="172"/>
                  </a:lnTo>
                  <a:lnTo>
                    <a:pt x="194" y="144"/>
                  </a:lnTo>
                  <a:lnTo>
                    <a:pt x="168" y="115"/>
                  </a:lnTo>
                  <a:lnTo>
                    <a:pt x="141" y="88"/>
                  </a:lnTo>
                  <a:lnTo>
                    <a:pt x="126" y="76"/>
                  </a:lnTo>
                  <a:lnTo>
                    <a:pt x="111" y="62"/>
                  </a:lnTo>
                  <a:lnTo>
                    <a:pt x="96" y="51"/>
                  </a:lnTo>
                  <a:lnTo>
                    <a:pt x="79" y="39"/>
                  </a:lnTo>
                  <a:lnTo>
                    <a:pt x="60" y="29"/>
                  </a:lnTo>
                  <a:lnTo>
                    <a:pt x="42" y="19"/>
                  </a:lnTo>
                  <a:lnTo>
                    <a:pt x="22" y="8"/>
                  </a:lnTo>
                  <a:lnTo>
                    <a:pt x="0" y="0"/>
                  </a:lnTo>
                  <a:lnTo>
                    <a:pt x="15" y="25"/>
                  </a:lnTo>
                  <a:lnTo>
                    <a:pt x="28" y="51"/>
                  </a:lnTo>
                  <a:lnTo>
                    <a:pt x="40" y="74"/>
                  </a:lnTo>
                  <a:lnTo>
                    <a:pt x="50" y="98"/>
                  </a:lnTo>
                  <a:lnTo>
                    <a:pt x="59" y="120"/>
                  </a:lnTo>
                  <a:lnTo>
                    <a:pt x="65" y="142"/>
                  </a:lnTo>
                  <a:lnTo>
                    <a:pt x="70" y="164"/>
                  </a:lnTo>
                  <a:lnTo>
                    <a:pt x="74" y="184"/>
                  </a:lnTo>
                  <a:lnTo>
                    <a:pt x="77" y="203"/>
                  </a:lnTo>
                  <a:lnTo>
                    <a:pt x="77" y="221"/>
                  </a:lnTo>
                  <a:lnTo>
                    <a:pt x="79" y="240"/>
                  </a:lnTo>
                  <a:lnTo>
                    <a:pt x="77" y="257"/>
                  </a:lnTo>
                  <a:lnTo>
                    <a:pt x="74" y="289"/>
                  </a:lnTo>
                  <a:lnTo>
                    <a:pt x="69" y="316"/>
                  </a:lnTo>
                  <a:lnTo>
                    <a:pt x="243" y="355"/>
                  </a:lnTo>
                  <a:lnTo>
                    <a:pt x="420" y="392"/>
                  </a:lnTo>
                  <a:lnTo>
                    <a:pt x="597" y="431"/>
                  </a:lnTo>
                  <a:lnTo>
                    <a:pt x="775" y="470"/>
                  </a:lnTo>
                  <a:lnTo>
                    <a:pt x="954" y="509"/>
                  </a:lnTo>
                  <a:lnTo>
                    <a:pt x="1132" y="546"/>
                  </a:lnTo>
                  <a:lnTo>
                    <a:pt x="1311" y="585"/>
                  </a:lnTo>
                  <a:lnTo>
                    <a:pt x="1489" y="622"/>
                  </a:lnTo>
                  <a:lnTo>
                    <a:pt x="1664" y="659"/>
                  </a:lnTo>
                  <a:lnTo>
                    <a:pt x="1840" y="696"/>
                  </a:lnTo>
                  <a:lnTo>
                    <a:pt x="2012" y="732"/>
                  </a:lnTo>
                  <a:lnTo>
                    <a:pt x="2183" y="765"/>
                  </a:lnTo>
                  <a:lnTo>
                    <a:pt x="2350" y="799"/>
                  </a:lnTo>
                  <a:lnTo>
                    <a:pt x="2514" y="833"/>
                  </a:lnTo>
                  <a:lnTo>
                    <a:pt x="2674" y="865"/>
                  </a:lnTo>
                  <a:lnTo>
                    <a:pt x="2831" y="896"/>
                  </a:lnTo>
                  <a:lnTo>
                    <a:pt x="2899" y="904"/>
                  </a:lnTo>
                  <a:lnTo>
                    <a:pt x="2968" y="914"/>
                  </a:lnTo>
                  <a:lnTo>
                    <a:pt x="3034" y="924"/>
                  </a:lnTo>
                  <a:lnTo>
                    <a:pt x="3099" y="933"/>
                  </a:lnTo>
                  <a:lnTo>
                    <a:pt x="3162" y="941"/>
                  </a:lnTo>
                  <a:lnTo>
                    <a:pt x="3219" y="948"/>
                  </a:lnTo>
                  <a:lnTo>
                    <a:pt x="3270" y="953"/>
                  </a:lnTo>
                  <a:lnTo>
                    <a:pt x="3314" y="953"/>
                  </a:lnTo>
                  <a:lnTo>
                    <a:pt x="3344" y="9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74" name="Freeform 401">
              <a:extLst>
                <a:ext uri="{FF2B5EF4-FFF2-40B4-BE49-F238E27FC236}">
                  <a16:creationId xmlns:a16="http://schemas.microsoft.com/office/drawing/2014/main" id="{F9E41756-8EFF-4C69-BE64-064DCEE12A2D}"/>
                </a:ext>
              </a:extLst>
            </p:cNvPr>
            <p:cNvSpPr>
              <a:spLocks/>
            </p:cNvSpPr>
            <p:nvPr/>
          </p:nvSpPr>
          <p:spPr bwMode="auto">
            <a:xfrm>
              <a:off x="1207" y="1650"/>
              <a:ext cx="3402" cy="683"/>
            </a:xfrm>
            <a:custGeom>
              <a:avLst/>
              <a:gdLst>
                <a:gd name="T0" fmla="*/ 3402 w 3402"/>
                <a:gd name="T1" fmla="*/ 676 h 683"/>
                <a:gd name="T2" fmla="*/ 3399 w 3402"/>
                <a:gd name="T3" fmla="*/ 668 h 683"/>
                <a:gd name="T4" fmla="*/ 3338 w 3402"/>
                <a:gd name="T5" fmla="*/ 673 h 683"/>
                <a:gd name="T6" fmla="*/ 3325 w 3402"/>
                <a:gd name="T7" fmla="*/ 673 h 683"/>
                <a:gd name="T8" fmla="*/ 3309 w 3402"/>
                <a:gd name="T9" fmla="*/ 673 h 683"/>
                <a:gd name="T10" fmla="*/ 3291 w 3402"/>
                <a:gd name="T11" fmla="*/ 671 h 683"/>
                <a:gd name="T12" fmla="*/ 3271 w 3402"/>
                <a:gd name="T13" fmla="*/ 668 h 683"/>
                <a:gd name="T14" fmla="*/ 3225 w 3402"/>
                <a:gd name="T15" fmla="*/ 661 h 683"/>
                <a:gd name="T16" fmla="*/ 3174 w 3402"/>
                <a:gd name="T17" fmla="*/ 649 h 683"/>
                <a:gd name="T18" fmla="*/ 3119 w 3402"/>
                <a:gd name="T19" fmla="*/ 637 h 683"/>
                <a:gd name="T20" fmla="*/ 3060 w 3402"/>
                <a:gd name="T21" fmla="*/ 625 h 683"/>
                <a:gd name="T22" fmla="*/ 2999 w 3402"/>
                <a:gd name="T23" fmla="*/ 614 h 683"/>
                <a:gd name="T24" fmla="*/ 2938 w 3402"/>
                <a:gd name="T25" fmla="*/ 605 h 683"/>
                <a:gd name="T26" fmla="*/ 2762 w 3402"/>
                <a:gd name="T27" fmla="*/ 570 h 683"/>
                <a:gd name="T28" fmla="*/ 2582 w 3402"/>
                <a:gd name="T29" fmla="*/ 536 h 683"/>
                <a:gd name="T30" fmla="*/ 2401 w 3402"/>
                <a:gd name="T31" fmla="*/ 499 h 683"/>
                <a:gd name="T32" fmla="*/ 2215 w 3402"/>
                <a:gd name="T33" fmla="*/ 463 h 683"/>
                <a:gd name="T34" fmla="*/ 2030 w 3402"/>
                <a:gd name="T35" fmla="*/ 426 h 683"/>
                <a:gd name="T36" fmla="*/ 1842 w 3402"/>
                <a:gd name="T37" fmla="*/ 389 h 683"/>
                <a:gd name="T38" fmla="*/ 1655 w 3402"/>
                <a:gd name="T39" fmla="*/ 352 h 683"/>
                <a:gd name="T40" fmla="*/ 1467 w 3402"/>
                <a:gd name="T41" fmla="*/ 313 h 683"/>
                <a:gd name="T42" fmla="*/ 1278 w 3402"/>
                <a:gd name="T43" fmla="*/ 274 h 683"/>
                <a:gd name="T44" fmla="*/ 1091 w 3402"/>
                <a:gd name="T45" fmla="*/ 235 h 683"/>
                <a:gd name="T46" fmla="*/ 904 w 3402"/>
                <a:gd name="T47" fmla="*/ 196 h 683"/>
                <a:gd name="T48" fmla="*/ 718 w 3402"/>
                <a:gd name="T49" fmla="*/ 157 h 683"/>
                <a:gd name="T50" fmla="*/ 535 w 3402"/>
                <a:gd name="T51" fmla="*/ 118 h 683"/>
                <a:gd name="T52" fmla="*/ 353 w 3402"/>
                <a:gd name="T53" fmla="*/ 80 h 683"/>
                <a:gd name="T54" fmla="*/ 176 w 3402"/>
                <a:gd name="T55" fmla="*/ 39 h 683"/>
                <a:gd name="T56" fmla="*/ 0 w 3402"/>
                <a:gd name="T57" fmla="*/ 0 h 683"/>
                <a:gd name="T58" fmla="*/ 0 w 3402"/>
                <a:gd name="T59" fmla="*/ 34 h 683"/>
                <a:gd name="T60" fmla="*/ 178 w 3402"/>
                <a:gd name="T61" fmla="*/ 71 h 683"/>
                <a:gd name="T62" fmla="*/ 362 w 3402"/>
                <a:gd name="T63" fmla="*/ 110 h 683"/>
                <a:gd name="T64" fmla="*/ 551 w 3402"/>
                <a:gd name="T65" fmla="*/ 149 h 683"/>
                <a:gd name="T66" fmla="*/ 745 w 3402"/>
                <a:gd name="T67" fmla="*/ 188 h 683"/>
                <a:gd name="T68" fmla="*/ 941 w 3402"/>
                <a:gd name="T69" fmla="*/ 228 h 683"/>
                <a:gd name="T70" fmla="*/ 1140 w 3402"/>
                <a:gd name="T71" fmla="*/ 267 h 683"/>
                <a:gd name="T72" fmla="*/ 1339 w 3402"/>
                <a:gd name="T73" fmla="*/ 306 h 683"/>
                <a:gd name="T74" fmla="*/ 1538 w 3402"/>
                <a:gd name="T75" fmla="*/ 345 h 683"/>
                <a:gd name="T76" fmla="*/ 1736 w 3402"/>
                <a:gd name="T77" fmla="*/ 382 h 683"/>
                <a:gd name="T78" fmla="*/ 1932 w 3402"/>
                <a:gd name="T79" fmla="*/ 421 h 683"/>
                <a:gd name="T80" fmla="*/ 2124 w 3402"/>
                <a:gd name="T81" fmla="*/ 456 h 683"/>
                <a:gd name="T82" fmla="*/ 2312 w 3402"/>
                <a:gd name="T83" fmla="*/ 492 h 683"/>
                <a:gd name="T84" fmla="*/ 2496 w 3402"/>
                <a:gd name="T85" fmla="*/ 527 h 683"/>
                <a:gd name="T86" fmla="*/ 2671 w 3402"/>
                <a:gd name="T87" fmla="*/ 561 h 683"/>
                <a:gd name="T88" fmla="*/ 2838 w 3402"/>
                <a:gd name="T89" fmla="*/ 592 h 683"/>
                <a:gd name="T90" fmla="*/ 2999 w 3402"/>
                <a:gd name="T91" fmla="*/ 622 h 683"/>
                <a:gd name="T92" fmla="*/ 3056 w 3402"/>
                <a:gd name="T93" fmla="*/ 636 h 683"/>
                <a:gd name="T94" fmla="*/ 3103 w 3402"/>
                <a:gd name="T95" fmla="*/ 646 h 683"/>
                <a:gd name="T96" fmla="*/ 3146 w 3402"/>
                <a:gd name="T97" fmla="*/ 656 h 683"/>
                <a:gd name="T98" fmla="*/ 3183 w 3402"/>
                <a:gd name="T99" fmla="*/ 666 h 683"/>
                <a:gd name="T100" fmla="*/ 3218 w 3402"/>
                <a:gd name="T101" fmla="*/ 673 h 683"/>
                <a:gd name="T102" fmla="*/ 3252 w 3402"/>
                <a:gd name="T103" fmla="*/ 678 h 683"/>
                <a:gd name="T104" fmla="*/ 3286 w 3402"/>
                <a:gd name="T105" fmla="*/ 681 h 683"/>
                <a:gd name="T106" fmla="*/ 3325 w 3402"/>
                <a:gd name="T107" fmla="*/ 683 h 683"/>
                <a:gd name="T108" fmla="*/ 3402 w 3402"/>
                <a:gd name="T109" fmla="*/ 676 h 6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402" h="683">
                  <a:moveTo>
                    <a:pt x="3402" y="676"/>
                  </a:moveTo>
                  <a:lnTo>
                    <a:pt x="3399" y="668"/>
                  </a:lnTo>
                  <a:lnTo>
                    <a:pt x="3338" y="673"/>
                  </a:lnTo>
                  <a:lnTo>
                    <a:pt x="3325" y="673"/>
                  </a:lnTo>
                  <a:lnTo>
                    <a:pt x="3309" y="673"/>
                  </a:lnTo>
                  <a:lnTo>
                    <a:pt x="3291" y="671"/>
                  </a:lnTo>
                  <a:lnTo>
                    <a:pt x="3271" y="668"/>
                  </a:lnTo>
                  <a:lnTo>
                    <a:pt x="3225" y="661"/>
                  </a:lnTo>
                  <a:lnTo>
                    <a:pt x="3174" y="649"/>
                  </a:lnTo>
                  <a:lnTo>
                    <a:pt x="3119" y="637"/>
                  </a:lnTo>
                  <a:lnTo>
                    <a:pt x="3060" y="625"/>
                  </a:lnTo>
                  <a:lnTo>
                    <a:pt x="2999" y="614"/>
                  </a:lnTo>
                  <a:lnTo>
                    <a:pt x="2938" y="605"/>
                  </a:lnTo>
                  <a:lnTo>
                    <a:pt x="2762" y="570"/>
                  </a:lnTo>
                  <a:lnTo>
                    <a:pt x="2582" y="536"/>
                  </a:lnTo>
                  <a:lnTo>
                    <a:pt x="2401" y="499"/>
                  </a:lnTo>
                  <a:lnTo>
                    <a:pt x="2215" y="463"/>
                  </a:lnTo>
                  <a:lnTo>
                    <a:pt x="2030" y="426"/>
                  </a:lnTo>
                  <a:lnTo>
                    <a:pt x="1842" y="389"/>
                  </a:lnTo>
                  <a:lnTo>
                    <a:pt x="1655" y="352"/>
                  </a:lnTo>
                  <a:lnTo>
                    <a:pt x="1467" y="313"/>
                  </a:lnTo>
                  <a:lnTo>
                    <a:pt x="1278" y="274"/>
                  </a:lnTo>
                  <a:lnTo>
                    <a:pt x="1091" y="235"/>
                  </a:lnTo>
                  <a:lnTo>
                    <a:pt x="904" y="196"/>
                  </a:lnTo>
                  <a:lnTo>
                    <a:pt x="718" y="157"/>
                  </a:lnTo>
                  <a:lnTo>
                    <a:pt x="535" y="118"/>
                  </a:lnTo>
                  <a:lnTo>
                    <a:pt x="353" y="80"/>
                  </a:lnTo>
                  <a:lnTo>
                    <a:pt x="176" y="39"/>
                  </a:lnTo>
                  <a:lnTo>
                    <a:pt x="0" y="0"/>
                  </a:lnTo>
                  <a:lnTo>
                    <a:pt x="0" y="34"/>
                  </a:lnTo>
                  <a:lnTo>
                    <a:pt x="178" y="71"/>
                  </a:lnTo>
                  <a:lnTo>
                    <a:pt x="362" y="110"/>
                  </a:lnTo>
                  <a:lnTo>
                    <a:pt x="551" y="149"/>
                  </a:lnTo>
                  <a:lnTo>
                    <a:pt x="745" y="188"/>
                  </a:lnTo>
                  <a:lnTo>
                    <a:pt x="941" y="228"/>
                  </a:lnTo>
                  <a:lnTo>
                    <a:pt x="1140" y="267"/>
                  </a:lnTo>
                  <a:lnTo>
                    <a:pt x="1339" y="306"/>
                  </a:lnTo>
                  <a:lnTo>
                    <a:pt x="1538" y="345"/>
                  </a:lnTo>
                  <a:lnTo>
                    <a:pt x="1736" y="382"/>
                  </a:lnTo>
                  <a:lnTo>
                    <a:pt x="1932" y="421"/>
                  </a:lnTo>
                  <a:lnTo>
                    <a:pt x="2124" y="456"/>
                  </a:lnTo>
                  <a:lnTo>
                    <a:pt x="2312" y="492"/>
                  </a:lnTo>
                  <a:lnTo>
                    <a:pt x="2496" y="527"/>
                  </a:lnTo>
                  <a:lnTo>
                    <a:pt x="2671" y="561"/>
                  </a:lnTo>
                  <a:lnTo>
                    <a:pt x="2838" y="592"/>
                  </a:lnTo>
                  <a:lnTo>
                    <a:pt x="2999" y="622"/>
                  </a:lnTo>
                  <a:lnTo>
                    <a:pt x="3056" y="636"/>
                  </a:lnTo>
                  <a:lnTo>
                    <a:pt x="3103" y="646"/>
                  </a:lnTo>
                  <a:lnTo>
                    <a:pt x="3146" y="656"/>
                  </a:lnTo>
                  <a:lnTo>
                    <a:pt x="3183" y="666"/>
                  </a:lnTo>
                  <a:lnTo>
                    <a:pt x="3218" y="673"/>
                  </a:lnTo>
                  <a:lnTo>
                    <a:pt x="3252" y="678"/>
                  </a:lnTo>
                  <a:lnTo>
                    <a:pt x="3286" y="681"/>
                  </a:lnTo>
                  <a:lnTo>
                    <a:pt x="3325" y="683"/>
                  </a:lnTo>
                  <a:lnTo>
                    <a:pt x="3402" y="676"/>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75" name="Freeform 402">
              <a:extLst>
                <a:ext uri="{FF2B5EF4-FFF2-40B4-BE49-F238E27FC236}">
                  <a16:creationId xmlns:a16="http://schemas.microsoft.com/office/drawing/2014/main" id="{B445817A-554F-4B00-B006-CC01D22D5507}"/>
                </a:ext>
              </a:extLst>
            </p:cNvPr>
            <p:cNvSpPr>
              <a:spLocks/>
            </p:cNvSpPr>
            <p:nvPr/>
          </p:nvSpPr>
          <p:spPr bwMode="auto">
            <a:xfrm>
              <a:off x="1265" y="1329"/>
              <a:ext cx="3339" cy="965"/>
            </a:xfrm>
            <a:custGeom>
              <a:avLst/>
              <a:gdLst>
                <a:gd name="T0" fmla="*/ 3338 w 3339"/>
                <a:gd name="T1" fmla="*/ 957 h 965"/>
                <a:gd name="T2" fmla="*/ 3267 w 3339"/>
                <a:gd name="T3" fmla="*/ 955 h 965"/>
                <a:gd name="T4" fmla="*/ 3175 w 3339"/>
                <a:gd name="T5" fmla="*/ 948 h 965"/>
                <a:gd name="T6" fmla="*/ 3059 w 3339"/>
                <a:gd name="T7" fmla="*/ 933 h 965"/>
                <a:gd name="T8" fmla="*/ 2931 w 3339"/>
                <a:gd name="T9" fmla="*/ 916 h 965"/>
                <a:gd name="T10" fmla="*/ 2711 w 3339"/>
                <a:gd name="T11" fmla="*/ 877 h 965"/>
                <a:gd name="T12" fmla="*/ 2401 w 3339"/>
                <a:gd name="T13" fmla="*/ 813 h 965"/>
                <a:gd name="T14" fmla="*/ 2098 w 3339"/>
                <a:gd name="T15" fmla="*/ 747 h 965"/>
                <a:gd name="T16" fmla="*/ 1803 w 3339"/>
                <a:gd name="T17" fmla="*/ 679 h 965"/>
                <a:gd name="T18" fmla="*/ 1511 w 3339"/>
                <a:gd name="T19" fmla="*/ 613 h 965"/>
                <a:gd name="T20" fmla="*/ 1222 w 3339"/>
                <a:gd name="T21" fmla="*/ 546 h 965"/>
                <a:gd name="T22" fmla="*/ 935 w 3339"/>
                <a:gd name="T23" fmla="*/ 478 h 965"/>
                <a:gd name="T24" fmla="*/ 646 w 3339"/>
                <a:gd name="T25" fmla="*/ 409 h 965"/>
                <a:gd name="T26" fmla="*/ 479 w 3339"/>
                <a:gd name="T27" fmla="*/ 372 h 965"/>
                <a:gd name="T28" fmla="*/ 439 w 3339"/>
                <a:gd name="T29" fmla="*/ 358 h 965"/>
                <a:gd name="T30" fmla="*/ 401 w 3339"/>
                <a:gd name="T31" fmla="*/ 341 h 965"/>
                <a:gd name="T32" fmla="*/ 369 w 3339"/>
                <a:gd name="T33" fmla="*/ 321 h 965"/>
                <a:gd name="T34" fmla="*/ 324 w 3339"/>
                <a:gd name="T35" fmla="*/ 286 h 965"/>
                <a:gd name="T36" fmla="*/ 271 w 3339"/>
                <a:gd name="T37" fmla="*/ 232 h 965"/>
                <a:gd name="T38" fmla="*/ 223 w 3339"/>
                <a:gd name="T39" fmla="*/ 174 h 965"/>
                <a:gd name="T40" fmla="*/ 170 w 3339"/>
                <a:gd name="T41" fmla="*/ 117 h 965"/>
                <a:gd name="T42" fmla="*/ 126 w 3339"/>
                <a:gd name="T43" fmla="*/ 76 h 965"/>
                <a:gd name="T44" fmla="*/ 94 w 3339"/>
                <a:gd name="T45" fmla="*/ 52 h 965"/>
                <a:gd name="T46" fmla="*/ 59 w 3339"/>
                <a:gd name="T47" fmla="*/ 29 h 965"/>
                <a:gd name="T48" fmla="*/ 20 w 3339"/>
                <a:gd name="T49" fmla="*/ 10 h 965"/>
                <a:gd name="T50" fmla="*/ 15 w 3339"/>
                <a:gd name="T51" fmla="*/ 25 h 965"/>
                <a:gd name="T52" fmla="*/ 40 w 3339"/>
                <a:gd name="T53" fmla="*/ 74 h 965"/>
                <a:gd name="T54" fmla="*/ 60 w 3339"/>
                <a:gd name="T55" fmla="*/ 120 h 965"/>
                <a:gd name="T56" fmla="*/ 74 w 3339"/>
                <a:gd name="T57" fmla="*/ 162 h 965"/>
                <a:gd name="T58" fmla="*/ 87 w 3339"/>
                <a:gd name="T59" fmla="*/ 221 h 965"/>
                <a:gd name="T60" fmla="*/ 91 w 3339"/>
                <a:gd name="T61" fmla="*/ 291 h 965"/>
                <a:gd name="T62" fmla="*/ 265 w 3339"/>
                <a:gd name="T63" fmla="*/ 362 h 965"/>
                <a:gd name="T64" fmla="*/ 616 w 3339"/>
                <a:gd name="T65" fmla="*/ 438 h 965"/>
                <a:gd name="T66" fmla="*/ 969 w 3339"/>
                <a:gd name="T67" fmla="*/ 515 h 965"/>
                <a:gd name="T68" fmla="*/ 1322 w 3339"/>
                <a:gd name="T69" fmla="*/ 593 h 965"/>
                <a:gd name="T70" fmla="*/ 1671 w 3339"/>
                <a:gd name="T71" fmla="*/ 669 h 965"/>
                <a:gd name="T72" fmla="*/ 2014 w 3339"/>
                <a:gd name="T73" fmla="*/ 744 h 965"/>
                <a:gd name="T74" fmla="*/ 2348 w 3339"/>
                <a:gd name="T75" fmla="*/ 813 h 965"/>
                <a:gd name="T76" fmla="*/ 2671 w 3339"/>
                <a:gd name="T77" fmla="*/ 879 h 965"/>
                <a:gd name="T78" fmla="*/ 2895 w 3339"/>
                <a:gd name="T79" fmla="*/ 918 h 965"/>
                <a:gd name="T80" fmla="*/ 3030 w 3339"/>
                <a:gd name="T81" fmla="*/ 936 h 965"/>
                <a:gd name="T82" fmla="*/ 3157 w 3339"/>
                <a:gd name="T83" fmla="*/ 953 h 965"/>
                <a:gd name="T84" fmla="*/ 3265 w 3339"/>
                <a:gd name="T85" fmla="*/ 963 h 965"/>
                <a:gd name="T86" fmla="*/ 3339 w 3339"/>
                <a:gd name="T87" fmla="*/ 965 h 9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339" h="965">
                  <a:moveTo>
                    <a:pt x="3339" y="965"/>
                  </a:moveTo>
                  <a:lnTo>
                    <a:pt x="3338" y="957"/>
                  </a:lnTo>
                  <a:lnTo>
                    <a:pt x="3297" y="953"/>
                  </a:lnTo>
                  <a:lnTo>
                    <a:pt x="3267" y="955"/>
                  </a:lnTo>
                  <a:lnTo>
                    <a:pt x="3224" y="953"/>
                  </a:lnTo>
                  <a:lnTo>
                    <a:pt x="3175" y="948"/>
                  </a:lnTo>
                  <a:lnTo>
                    <a:pt x="3118" y="941"/>
                  </a:lnTo>
                  <a:lnTo>
                    <a:pt x="3059" y="933"/>
                  </a:lnTo>
                  <a:lnTo>
                    <a:pt x="2995" y="924"/>
                  </a:lnTo>
                  <a:lnTo>
                    <a:pt x="2931" y="916"/>
                  </a:lnTo>
                  <a:lnTo>
                    <a:pt x="2870" y="908"/>
                  </a:lnTo>
                  <a:lnTo>
                    <a:pt x="2711" y="877"/>
                  </a:lnTo>
                  <a:lnTo>
                    <a:pt x="2554" y="845"/>
                  </a:lnTo>
                  <a:lnTo>
                    <a:pt x="2401" y="813"/>
                  </a:lnTo>
                  <a:lnTo>
                    <a:pt x="2249" y="779"/>
                  </a:lnTo>
                  <a:lnTo>
                    <a:pt x="2098" y="747"/>
                  </a:lnTo>
                  <a:lnTo>
                    <a:pt x="1950" y="713"/>
                  </a:lnTo>
                  <a:lnTo>
                    <a:pt x="1803" y="679"/>
                  </a:lnTo>
                  <a:lnTo>
                    <a:pt x="1656" y="647"/>
                  </a:lnTo>
                  <a:lnTo>
                    <a:pt x="1511" y="613"/>
                  </a:lnTo>
                  <a:lnTo>
                    <a:pt x="1366" y="580"/>
                  </a:lnTo>
                  <a:lnTo>
                    <a:pt x="1222" y="546"/>
                  </a:lnTo>
                  <a:lnTo>
                    <a:pt x="1079" y="512"/>
                  </a:lnTo>
                  <a:lnTo>
                    <a:pt x="935" y="478"/>
                  </a:lnTo>
                  <a:lnTo>
                    <a:pt x="790" y="443"/>
                  </a:lnTo>
                  <a:lnTo>
                    <a:pt x="646" y="409"/>
                  </a:lnTo>
                  <a:lnTo>
                    <a:pt x="501" y="375"/>
                  </a:lnTo>
                  <a:lnTo>
                    <a:pt x="479" y="372"/>
                  </a:lnTo>
                  <a:lnTo>
                    <a:pt x="459" y="365"/>
                  </a:lnTo>
                  <a:lnTo>
                    <a:pt x="439" y="358"/>
                  </a:lnTo>
                  <a:lnTo>
                    <a:pt x="420" y="350"/>
                  </a:lnTo>
                  <a:lnTo>
                    <a:pt x="401" y="341"/>
                  </a:lnTo>
                  <a:lnTo>
                    <a:pt x="385" y="331"/>
                  </a:lnTo>
                  <a:lnTo>
                    <a:pt x="369" y="321"/>
                  </a:lnTo>
                  <a:lnTo>
                    <a:pt x="354" y="309"/>
                  </a:lnTo>
                  <a:lnTo>
                    <a:pt x="324" y="286"/>
                  </a:lnTo>
                  <a:lnTo>
                    <a:pt x="298" y="260"/>
                  </a:lnTo>
                  <a:lnTo>
                    <a:pt x="271" y="232"/>
                  </a:lnTo>
                  <a:lnTo>
                    <a:pt x="248" y="205"/>
                  </a:lnTo>
                  <a:lnTo>
                    <a:pt x="223" y="174"/>
                  </a:lnTo>
                  <a:lnTo>
                    <a:pt x="197" y="145"/>
                  </a:lnTo>
                  <a:lnTo>
                    <a:pt x="170" y="117"/>
                  </a:lnTo>
                  <a:lnTo>
                    <a:pt x="141" y="90"/>
                  </a:lnTo>
                  <a:lnTo>
                    <a:pt x="126" y="76"/>
                  </a:lnTo>
                  <a:lnTo>
                    <a:pt x="111" y="64"/>
                  </a:lnTo>
                  <a:lnTo>
                    <a:pt x="94" y="52"/>
                  </a:lnTo>
                  <a:lnTo>
                    <a:pt x="77" y="41"/>
                  </a:lnTo>
                  <a:lnTo>
                    <a:pt x="59" y="29"/>
                  </a:lnTo>
                  <a:lnTo>
                    <a:pt x="40" y="19"/>
                  </a:lnTo>
                  <a:lnTo>
                    <a:pt x="20" y="10"/>
                  </a:lnTo>
                  <a:lnTo>
                    <a:pt x="0" y="0"/>
                  </a:lnTo>
                  <a:lnTo>
                    <a:pt x="15" y="25"/>
                  </a:lnTo>
                  <a:lnTo>
                    <a:pt x="28" y="51"/>
                  </a:lnTo>
                  <a:lnTo>
                    <a:pt x="40" y="74"/>
                  </a:lnTo>
                  <a:lnTo>
                    <a:pt x="50" y="98"/>
                  </a:lnTo>
                  <a:lnTo>
                    <a:pt x="60" y="120"/>
                  </a:lnTo>
                  <a:lnTo>
                    <a:pt x="67" y="142"/>
                  </a:lnTo>
                  <a:lnTo>
                    <a:pt x="74" y="162"/>
                  </a:lnTo>
                  <a:lnTo>
                    <a:pt x="79" y="183"/>
                  </a:lnTo>
                  <a:lnTo>
                    <a:pt x="87" y="221"/>
                  </a:lnTo>
                  <a:lnTo>
                    <a:pt x="91" y="257"/>
                  </a:lnTo>
                  <a:lnTo>
                    <a:pt x="91" y="291"/>
                  </a:lnTo>
                  <a:lnTo>
                    <a:pt x="89" y="323"/>
                  </a:lnTo>
                  <a:lnTo>
                    <a:pt x="265" y="362"/>
                  </a:lnTo>
                  <a:lnTo>
                    <a:pt x="440" y="399"/>
                  </a:lnTo>
                  <a:lnTo>
                    <a:pt x="616" y="438"/>
                  </a:lnTo>
                  <a:lnTo>
                    <a:pt x="793" y="477"/>
                  </a:lnTo>
                  <a:lnTo>
                    <a:pt x="969" y="515"/>
                  </a:lnTo>
                  <a:lnTo>
                    <a:pt x="1146" y="554"/>
                  </a:lnTo>
                  <a:lnTo>
                    <a:pt x="1322" y="593"/>
                  </a:lnTo>
                  <a:lnTo>
                    <a:pt x="1497" y="632"/>
                  </a:lnTo>
                  <a:lnTo>
                    <a:pt x="1671" y="669"/>
                  </a:lnTo>
                  <a:lnTo>
                    <a:pt x="1843" y="706"/>
                  </a:lnTo>
                  <a:lnTo>
                    <a:pt x="2014" y="744"/>
                  </a:lnTo>
                  <a:lnTo>
                    <a:pt x="2183" y="779"/>
                  </a:lnTo>
                  <a:lnTo>
                    <a:pt x="2348" y="813"/>
                  </a:lnTo>
                  <a:lnTo>
                    <a:pt x="2512" y="847"/>
                  </a:lnTo>
                  <a:lnTo>
                    <a:pt x="2671" y="879"/>
                  </a:lnTo>
                  <a:lnTo>
                    <a:pt x="2828" y="908"/>
                  </a:lnTo>
                  <a:lnTo>
                    <a:pt x="2895" y="918"/>
                  </a:lnTo>
                  <a:lnTo>
                    <a:pt x="2963" y="928"/>
                  </a:lnTo>
                  <a:lnTo>
                    <a:pt x="3030" y="936"/>
                  </a:lnTo>
                  <a:lnTo>
                    <a:pt x="3094" y="946"/>
                  </a:lnTo>
                  <a:lnTo>
                    <a:pt x="3157" y="953"/>
                  </a:lnTo>
                  <a:lnTo>
                    <a:pt x="3214" y="960"/>
                  </a:lnTo>
                  <a:lnTo>
                    <a:pt x="3265" y="963"/>
                  </a:lnTo>
                  <a:lnTo>
                    <a:pt x="3309" y="965"/>
                  </a:lnTo>
                  <a:lnTo>
                    <a:pt x="3339" y="965"/>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76" name="Freeform 403">
              <a:extLst>
                <a:ext uri="{FF2B5EF4-FFF2-40B4-BE49-F238E27FC236}">
                  <a16:creationId xmlns:a16="http://schemas.microsoft.com/office/drawing/2014/main" id="{C288A93F-F049-4D60-85CA-8478EBBF38C7}"/>
                </a:ext>
              </a:extLst>
            </p:cNvPr>
            <p:cNvSpPr>
              <a:spLocks/>
            </p:cNvSpPr>
            <p:nvPr/>
          </p:nvSpPr>
          <p:spPr bwMode="auto">
            <a:xfrm>
              <a:off x="4083" y="2235"/>
              <a:ext cx="494" cy="120"/>
            </a:xfrm>
            <a:custGeom>
              <a:avLst/>
              <a:gdLst>
                <a:gd name="T0" fmla="*/ 0 w 494"/>
                <a:gd name="T1" fmla="*/ 0 h 120"/>
                <a:gd name="T2" fmla="*/ 50 w 494"/>
                <a:gd name="T3" fmla="*/ 3 h 120"/>
                <a:gd name="T4" fmla="*/ 103 w 494"/>
                <a:gd name="T5" fmla="*/ 3 h 120"/>
                <a:gd name="T6" fmla="*/ 153 w 494"/>
                <a:gd name="T7" fmla="*/ 5 h 120"/>
                <a:gd name="T8" fmla="*/ 204 w 494"/>
                <a:gd name="T9" fmla="*/ 5 h 120"/>
                <a:gd name="T10" fmla="*/ 253 w 494"/>
                <a:gd name="T11" fmla="*/ 5 h 120"/>
                <a:gd name="T12" fmla="*/ 303 w 494"/>
                <a:gd name="T13" fmla="*/ 3 h 120"/>
                <a:gd name="T14" fmla="*/ 354 w 494"/>
                <a:gd name="T15" fmla="*/ 3 h 120"/>
                <a:gd name="T16" fmla="*/ 403 w 494"/>
                <a:gd name="T17" fmla="*/ 0 h 120"/>
                <a:gd name="T18" fmla="*/ 418 w 494"/>
                <a:gd name="T19" fmla="*/ 7 h 120"/>
                <a:gd name="T20" fmla="*/ 430 w 494"/>
                <a:gd name="T21" fmla="*/ 12 h 120"/>
                <a:gd name="T22" fmla="*/ 444 w 494"/>
                <a:gd name="T23" fmla="*/ 18 h 120"/>
                <a:gd name="T24" fmla="*/ 454 w 494"/>
                <a:gd name="T25" fmla="*/ 27 h 120"/>
                <a:gd name="T26" fmla="*/ 474 w 494"/>
                <a:gd name="T27" fmla="*/ 42 h 120"/>
                <a:gd name="T28" fmla="*/ 494 w 494"/>
                <a:gd name="T29" fmla="*/ 62 h 120"/>
                <a:gd name="T30" fmla="*/ 471 w 494"/>
                <a:gd name="T31" fmla="*/ 81 h 120"/>
                <a:gd name="T32" fmla="*/ 449 w 494"/>
                <a:gd name="T33" fmla="*/ 96 h 120"/>
                <a:gd name="T34" fmla="*/ 437 w 494"/>
                <a:gd name="T35" fmla="*/ 105 h 120"/>
                <a:gd name="T36" fmla="*/ 423 w 494"/>
                <a:gd name="T37" fmla="*/ 110 h 120"/>
                <a:gd name="T38" fmla="*/ 408 w 494"/>
                <a:gd name="T39" fmla="*/ 115 h 120"/>
                <a:gd name="T40" fmla="*/ 391 w 494"/>
                <a:gd name="T41" fmla="*/ 120 h 120"/>
                <a:gd name="T42" fmla="*/ 342 w 494"/>
                <a:gd name="T43" fmla="*/ 103 h 120"/>
                <a:gd name="T44" fmla="*/ 295 w 494"/>
                <a:gd name="T45" fmla="*/ 88 h 120"/>
                <a:gd name="T46" fmla="*/ 246 w 494"/>
                <a:gd name="T47" fmla="*/ 71 h 120"/>
                <a:gd name="T48" fmla="*/ 195 w 494"/>
                <a:gd name="T49" fmla="*/ 57 h 120"/>
                <a:gd name="T50" fmla="*/ 146 w 494"/>
                <a:gd name="T51" fmla="*/ 42 h 120"/>
                <a:gd name="T52" fmla="*/ 97 w 494"/>
                <a:gd name="T53" fmla="*/ 29 h 120"/>
                <a:gd name="T54" fmla="*/ 49 w 494"/>
                <a:gd name="T55" fmla="*/ 13 h 120"/>
                <a:gd name="T56" fmla="*/ 0 w 494"/>
                <a:gd name="T57" fmla="*/ 0 h 1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94" h="120">
                  <a:moveTo>
                    <a:pt x="0" y="0"/>
                  </a:moveTo>
                  <a:lnTo>
                    <a:pt x="50" y="3"/>
                  </a:lnTo>
                  <a:lnTo>
                    <a:pt x="103" y="3"/>
                  </a:lnTo>
                  <a:lnTo>
                    <a:pt x="153" y="5"/>
                  </a:lnTo>
                  <a:lnTo>
                    <a:pt x="204" y="5"/>
                  </a:lnTo>
                  <a:lnTo>
                    <a:pt x="253" y="5"/>
                  </a:lnTo>
                  <a:lnTo>
                    <a:pt x="303" y="3"/>
                  </a:lnTo>
                  <a:lnTo>
                    <a:pt x="354" y="3"/>
                  </a:lnTo>
                  <a:lnTo>
                    <a:pt x="403" y="0"/>
                  </a:lnTo>
                  <a:lnTo>
                    <a:pt x="418" y="7"/>
                  </a:lnTo>
                  <a:lnTo>
                    <a:pt x="430" y="12"/>
                  </a:lnTo>
                  <a:lnTo>
                    <a:pt x="444" y="18"/>
                  </a:lnTo>
                  <a:lnTo>
                    <a:pt x="454" y="27"/>
                  </a:lnTo>
                  <a:lnTo>
                    <a:pt x="474" y="42"/>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path>
              </a:pathLst>
            </a:custGeom>
            <a:noFill/>
            <a:ln w="3175">
              <a:solidFill>
                <a:srgbClr val="96959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77" name="Freeform 404">
              <a:extLst>
                <a:ext uri="{FF2B5EF4-FFF2-40B4-BE49-F238E27FC236}">
                  <a16:creationId xmlns:a16="http://schemas.microsoft.com/office/drawing/2014/main" id="{24E56684-9507-4F7F-AD86-0185E2C838B6}"/>
                </a:ext>
              </a:extLst>
            </p:cNvPr>
            <p:cNvSpPr>
              <a:spLocks/>
            </p:cNvSpPr>
            <p:nvPr/>
          </p:nvSpPr>
          <p:spPr bwMode="auto">
            <a:xfrm>
              <a:off x="1325" y="1273"/>
              <a:ext cx="76" cy="479"/>
            </a:xfrm>
            <a:custGeom>
              <a:avLst/>
              <a:gdLst>
                <a:gd name="T0" fmla="*/ 7 w 76"/>
                <a:gd name="T1" fmla="*/ 0 h 479"/>
                <a:gd name="T2" fmla="*/ 4 w 76"/>
                <a:gd name="T3" fmla="*/ 2 h 479"/>
                <a:gd name="T4" fmla="*/ 2 w 76"/>
                <a:gd name="T5" fmla="*/ 5 h 479"/>
                <a:gd name="T6" fmla="*/ 0 w 76"/>
                <a:gd name="T7" fmla="*/ 9 h 479"/>
                <a:gd name="T8" fmla="*/ 0 w 76"/>
                <a:gd name="T9" fmla="*/ 12 h 479"/>
                <a:gd name="T10" fmla="*/ 76 w 76"/>
                <a:gd name="T11" fmla="*/ 479 h 47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479">
                  <a:moveTo>
                    <a:pt x="7" y="0"/>
                  </a:moveTo>
                  <a:lnTo>
                    <a:pt x="4" y="2"/>
                  </a:lnTo>
                  <a:lnTo>
                    <a:pt x="2" y="5"/>
                  </a:lnTo>
                  <a:lnTo>
                    <a:pt x="0" y="9"/>
                  </a:lnTo>
                  <a:lnTo>
                    <a:pt x="0" y="12"/>
                  </a:lnTo>
                  <a:lnTo>
                    <a:pt x="76" y="47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1378" name="Freeform 405">
              <a:extLst>
                <a:ext uri="{FF2B5EF4-FFF2-40B4-BE49-F238E27FC236}">
                  <a16:creationId xmlns:a16="http://schemas.microsoft.com/office/drawing/2014/main" id="{440FA8D0-CAD8-4419-B129-5D69E2342C02}"/>
                </a:ext>
              </a:extLst>
            </p:cNvPr>
            <p:cNvSpPr>
              <a:spLocks/>
            </p:cNvSpPr>
            <p:nvPr/>
          </p:nvSpPr>
          <p:spPr bwMode="auto">
            <a:xfrm>
              <a:off x="1910" y="1547"/>
              <a:ext cx="145" cy="103"/>
            </a:xfrm>
            <a:custGeom>
              <a:avLst/>
              <a:gdLst>
                <a:gd name="T0" fmla="*/ 64 w 145"/>
                <a:gd name="T1" fmla="*/ 0 h 103"/>
                <a:gd name="T2" fmla="*/ 65 w 145"/>
                <a:gd name="T3" fmla="*/ 7 h 103"/>
                <a:gd name="T4" fmla="*/ 67 w 145"/>
                <a:gd name="T5" fmla="*/ 14 h 103"/>
                <a:gd name="T6" fmla="*/ 67 w 145"/>
                <a:gd name="T7" fmla="*/ 19 h 103"/>
                <a:gd name="T8" fmla="*/ 67 w 145"/>
                <a:gd name="T9" fmla="*/ 25 h 103"/>
                <a:gd name="T10" fmla="*/ 62 w 145"/>
                <a:gd name="T11" fmla="*/ 39 h 103"/>
                <a:gd name="T12" fmla="*/ 54 w 145"/>
                <a:gd name="T13" fmla="*/ 51 h 103"/>
                <a:gd name="T14" fmla="*/ 44 w 145"/>
                <a:gd name="T15" fmla="*/ 63 h 103"/>
                <a:gd name="T16" fmla="*/ 30 w 145"/>
                <a:gd name="T17" fmla="*/ 76 h 103"/>
                <a:gd name="T18" fmla="*/ 15 w 145"/>
                <a:gd name="T19" fmla="*/ 88 h 103"/>
                <a:gd name="T20" fmla="*/ 0 w 145"/>
                <a:gd name="T21" fmla="*/ 101 h 103"/>
                <a:gd name="T22" fmla="*/ 20 w 145"/>
                <a:gd name="T23" fmla="*/ 101 h 103"/>
                <a:gd name="T24" fmla="*/ 40 w 145"/>
                <a:gd name="T25" fmla="*/ 103 h 103"/>
                <a:gd name="T26" fmla="*/ 138 w 145"/>
                <a:gd name="T27" fmla="*/ 44 h 103"/>
                <a:gd name="T28" fmla="*/ 141 w 145"/>
                <a:gd name="T29" fmla="*/ 39 h 103"/>
                <a:gd name="T30" fmla="*/ 145 w 145"/>
                <a:gd name="T31" fmla="*/ 36 h 103"/>
                <a:gd name="T32" fmla="*/ 145 w 145"/>
                <a:gd name="T33" fmla="*/ 32 h 103"/>
                <a:gd name="T34" fmla="*/ 145 w 145"/>
                <a:gd name="T35" fmla="*/ 29 h 103"/>
                <a:gd name="T36" fmla="*/ 145 w 145"/>
                <a:gd name="T37" fmla="*/ 25 h 103"/>
                <a:gd name="T38" fmla="*/ 141 w 145"/>
                <a:gd name="T39" fmla="*/ 24 h 103"/>
                <a:gd name="T40" fmla="*/ 138 w 145"/>
                <a:gd name="T41" fmla="*/ 20 h 103"/>
                <a:gd name="T42" fmla="*/ 133 w 145"/>
                <a:gd name="T43" fmla="*/ 19 h 103"/>
                <a:gd name="T44" fmla="*/ 116 w 145"/>
                <a:gd name="T45" fmla="*/ 14 h 103"/>
                <a:gd name="T46" fmla="*/ 99 w 145"/>
                <a:gd name="T47" fmla="*/ 8 h 103"/>
                <a:gd name="T48" fmla="*/ 81 w 145"/>
                <a:gd name="T49" fmla="*/ 3 h 103"/>
                <a:gd name="T50" fmla="*/ 64 w 145"/>
                <a:gd name="T51" fmla="*/ 0 h 1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03">
                  <a:moveTo>
                    <a:pt x="64" y="0"/>
                  </a:moveTo>
                  <a:lnTo>
                    <a:pt x="65" y="7"/>
                  </a:lnTo>
                  <a:lnTo>
                    <a:pt x="67" y="14"/>
                  </a:lnTo>
                  <a:lnTo>
                    <a:pt x="67" y="19"/>
                  </a:lnTo>
                  <a:lnTo>
                    <a:pt x="67" y="25"/>
                  </a:lnTo>
                  <a:lnTo>
                    <a:pt x="62" y="39"/>
                  </a:lnTo>
                  <a:lnTo>
                    <a:pt x="54" y="51"/>
                  </a:lnTo>
                  <a:lnTo>
                    <a:pt x="44" y="63"/>
                  </a:lnTo>
                  <a:lnTo>
                    <a:pt x="30" y="76"/>
                  </a:lnTo>
                  <a:lnTo>
                    <a:pt x="15" y="88"/>
                  </a:lnTo>
                  <a:lnTo>
                    <a:pt x="0" y="101"/>
                  </a:lnTo>
                  <a:lnTo>
                    <a:pt x="20" y="101"/>
                  </a:lnTo>
                  <a:lnTo>
                    <a:pt x="40" y="103"/>
                  </a:lnTo>
                  <a:lnTo>
                    <a:pt x="138" y="44"/>
                  </a:lnTo>
                  <a:lnTo>
                    <a:pt x="141" y="39"/>
                  </a:lnTo>
                  <a:lnTo>
                    <a:pt x="145" y="36"/>
                  </a:lnTo>
                  <a:lnTo>
                    <a:pt x="145" y="32"/>
                  </a:lnTo>
                  <a:lnTo>
                    <a:pt x="145" y="29"/>
                  </a:lnTo>
                  <a:lnTo>
                    <a:pt x="145" y="25"/>
                  </a:lnTo>
                  <a:lnTo>
                    <a:pt x="141" y="24"/>
                  </a:lnTo>
                  <a:lnTo>
                    <a:pt x="138" y="20"/>
                  </a:lnTo>
                  <a:lnTo>
                    <a:pt x="133" y="19"/>
                  </a:lnTo>
                  <a:lnTo>
                    <a:pt x="116" y="14"/>
                  </a:lnTo>
                  <a:lnTo>
                    <a:pt x="99" y="8"/>
                  </a:lnTo>
                  <a:lnTo>
                    <a:pt x="81" y="3"/>
                  </a:lnTo>
                  <a:lnTo>
                    <a:pt x="64"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79" name="Freeform 406">
              <a:extLst>
                <a:ext uri="{FF2B5EF4-FFF2-40B4-BE49-F238E27FC236}">
                  <a16:creationId xmlns:a16="http://schemas.microsoft.com/office/drawing/2014/main" id="{B4151E31-45A7-426E-89F0-44886FD2DBC8}"/>
                </a:ext>
              </a:extLst>
            </p:cNvPr>
            <p:cNvSpPr>
              <a:spLocks/>
            </p:cNvSpPr>
            <p:nvPr/>
          </p:nvSpPr>
          <p:spPr bwMode="auto">
            <a:xfrm>
              <a:off x="3966" y="1520"/>
              <a:ext cx="365" cy="429"/>
            </a:xfrm>
            <a:custGeom>
              <a:avLst/>
              <a:gdLst>
                <a:gd name="T0" fmla="*/ 138 w 365"/>
                <a:gd name="T1" fmla="*/ 0 h 429"/>
                <a:gd name="T2" fmla="*/ 142 w 365"/>
                <a:gd name="T3" fmla="*/ 25 h 429"/>
                <a:gd name="T4" fmla="*/ 144 w 365"/>
                <a:gd name="T5" fmla="*/ 51 h 429"/>
                <a:gd name="T6" fmla="*/ 142 w 365"/>
                <a:gd name="T7" fmla="*/ 78 h 429"/>
                <a:gd name="T8" fmla="*/ 140 w 365"/>
                <a:gd name="T9" fmla="*/ 103 h 429"/>
                <a:gd name="T10" fmla="*/ 135 w 365"/>
                <a:gd name="T11" fmla="*/ 130 h 429"/>
                <a:gd name="T12" fmla="*/ 128 w 365"/>
                <a:gd name="T13" fmla="*/ 157 h 429"/>
                <a:gd name="T14" fmla="*/ 120 w 365"/>
                <a:gd name="T15" fmla="*/ 183 h 429"/>
                <a:gd name="T16" fmla="*/ 111 w 365"/>
                <a:gd name="T17" fmla="*/ 210 h 429"/>
                <a:gd name="T18" fmla="*/ 101 w 365"/>
                <a:gd name="T19" fmla="*/ 237 h 429"/>
                <a:gd name="T20" fmla="*/ 88 w 365"/>
                <a:gd name="T21" fmla="*/ 264 h 429"/>
                <a:gd name="T22" fmla="*/ 76 w 365"/>
                <a:gd name="T23" fmla="*/ 291 h 429"/>
                <a:gd name="T24" fmla="*/ 63 w 365"/>
                <a:gd name="T25" fmla="*/ 316 h 429"/>
                <a:gd name="T26" fmla="*/ 32 w 365"/>
                <a:gd name="T27" fmla="*/ 368 h 429"/>
                <a:gd name="T28" fmla="*/ 0 w 365"/>
                <a:gd name="T29" fmla="*/ 421 h 429"/>
                <a:gd name="T30" fmla="*/ 22 w 365"/>
                <a:gd name="T31" fmla="*/ 424 h 429"/>
                <a:gd name="T32" fmla="*/ 51 w 365"/>
                <a:gd name="T33" fmla="*/ 429 h 429"/>
                <a:gd name="T34" fmla="*/ 358 w 365"/>
                <a:gd name="T35" fmla="*/ 68 h 429"/>
                <a:gd name="T36" fmla="*/ 363 w 365"/>
                <a:gd name="T37" fmla="*/ 61 h 429"/>
                <a:gd name="T38" fmla="*/ 365 w 365"/>
                <a:gd name="T39" fmla="*/ 54 h 429"/>
                <a:gd name="T40" fmla="*/ 365 w 365"/>
                <a:gd name="T41" fmla="*/ 49 h 429"/>
                <a:gd name="T42" fmla="*/ 361 w 365"/>
                <a:gd name="T43" fmla="*/ 44 h 429"/>
                <a:gd name="T44" fmla="*/ 358 w 365"/>
                <a:gd name="T45" fmla="*/ 41 h 429"/>
                <a:gd name="T46" fmla="*/ 355 w 365"/>
                <a:gd name="T47" fmla="*/ 37 h 429"/>
                <a:gd name="T48" fmla="*/ 350 w 365"/>
                <a:gd name="T49" fmla="*/ 35 h 429"/>
                <a:gd name="T50" fmla="*/ 344 w 365"/>
                <a:gd name="T51" fmla="*/ 32 h 429"/>
                <a:gd name="T52" fmla="*/ 317 w 365"/>
                <a:gd name="T53" fmla="*/ 24 h 429"/>
                <a:gd name="T54" fmla="*/ 287 w 365"/>
                <a:gd name="T55" fmla="*/ 15 h 429"/>
                <a:gd name="T56" fmla="*/ 257 w 365"/>
                <a:gd name="T57" fmla="*/ 10 h 429"/>
                <a:gd name="T58" fmla="*/ 226 w 365"/>
                <a:gd name="T59" fmla="*/ 7 h 429"/>
                <a:gd name="T60" fmla="*/ 172 w 365"/>
                <a:gd name="T61" fmla="*/ 2 h 429"/>
                <a:gd name="T62" fmla="*/ 138 w 365"/>
                <a:gd name="T63" fmla="*/ 0 h 4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65" h="429">
                  <a:moveTo>
                    <a:pt x="138" y="0"/>
                  </a:moveTo>
                  <a:lnTo>
                    <a:pt x="142" y="25"/>
                  </a:lnTo>
                  <a:lnTo>
                    <a:pt x="144" y="51"/>
                  </a:lnTo>
                  <a:lnTo>
                    <a:pt x="142" y="78"/>
                  </a:lnTo>
                  <a:lnTo>
                    <a:pt x="140" y="103"/>
                  </a:lnTo>
                  <a:lnTo>
                    <a:pt x="135" y="130"/>
                  </a:lnTo>
                  <a:lnTo>
                    <a:pt x="128" y="157"/>
                  </a:lnTo>
                  <a:lnTo>
                    <a:pt x="120" y="183"/>
                  </a:lnTo>
                  <a:lnTo>
                    <a:pt x="111" y="210"/>
                  </a:lnTo>
                  <a:lnTo>
                    <a:pt x="101" y="237"/>
                  </a:lnTo>
                  <a:lnTo>
                    <a:pt x="88" y="264"/>
                  </a:lnTo>
                  <a:lnTo>
                    <a:pt x="76" y="291"/>
                  </a:lnTo>
                  <a:lnTo>
                    <a:pt x="63" y="316"/>
                  </a:lnTo>
                  <a:lnTo>
                    <a:pt x="32" y="368"/>
                  </a:lnTo>
                  <a:lnTo>
                    <a:pt x="0" y="421"/>
                  </a:lnTo>
                  <a:lnTo>
                    <a:pt x="22" y="424"/>
                  </a:lnTo>
                  <a:lnTo>
                    <a:pt x="51" y="429"/>
                  </a:lnTo>
                  <a:lnTo>
                    <a:pt x="358" y="68"/>
                  </a:lnTo>
                  <a:lnTo>
                    <a:pt x="363" y="61"/>
                  </a:lnTo>
                  <a:lnTo>
                    <a:pt x="365" y="54"/>
                  </a:lnTo>
                  <a:lnTo>
                    <a:pt x="365" y="49"/>
                  </a:lnTo>
                  <a:lnTo>
                    <a:pt x="361" y="44"/>
                  </a:lnTo>
                  <a:lnTo>
                    <a:pt x="358" y="41"/>
                  </a:lnTo>
                  <a:lnTo>
                    <a:pt x="355" y="37"/>
                  </a:lnTo>
                  <a:lnTo>
                    <a:pt x="350" y="35"/>
                  </a:lnTo>
                  <a:lnTo>
                    <a:pt x="344" y="32"/>
                  </a:lnTo>
                  <a:lnTo>
                    <a:pt x="317" y="24"/>
                  </a:lnTo>
                  <a:lnTo>
                    <a:pt x="287" y="15"/>
                  </a:lnTo>
                  <a:lnTo>
                    <a:pt x="257" y="10"/>
                  </a:lnTo>
                  <a:lnTo>
                    <a:pt x="226" y="7"/>
                  </a:lnTo>
                  <a:lnTo>
                    <a:pt x="172" y="2"/>
                  </a:lnTo>
                  <a:lnTo>
                    <a:pt x="138"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0" name="Freeform 407">
              <a:extLst>
                <a:ext uri="{FF2B5EF4-FFF2-40B4-BE49-F238E27FC236}">
                  <a16:creationId xmlns:a16="http://schemas.microsoft.com/office/drawing/2014/main" id="{DC6EFD72-E2D4-487C-9656-07C65C9F1572}"/>
                </a:ext>
              </a:extLst>
            </p:cNvPr>
            <p:cNvSpPr>
              <a:spLocks/>
            </p:cNvSpPr>
            <p:nvPr/>
          </p:nvSpPr>
          <p:spPr bwMode="auto">
            <a:xfrm>
              <a:off x="1903" y="1544"/>
              <a:ext cx="76" cy="104"/>
            </a:xfrm>
            <a:custGeom>
              <a:avLst/>
              <a:gdLst>
                <a:gd name="T0" fmla="*/ 71 w 76"/>
                <a:gd name="T1" fmla="*/ 3 h 104"/>
                <a:gd name="T2" fmla="*/ 72 w 76"/>
                <a:gd name="T3" fmla="*/ 10 h 104"/>
                <a:gd name="T4" fmla="*/ 74 w 76"/>
                <a:gd name="T5" fmla="*/ 17 h 104"/>
                <a:gd name="T6" fmla="*/ 74 w 76"/>
                <a:gd name="T7" fmla="*/ 22 h 104"/>
                <a:gd name="T8" fmla="*/ 74 w 76"/>
                <a:gd name="T9" fmla="*/ 28 h 104"/>
                <a:gd name="T10" fmla="*/ 69 w 76"/>
                <a:gd name="T11" fmla="*/ 42 h 104"/>
                <a:gd name="T12" fmla="*/ 61 w 76"/>
                <a:gd name="T13" fmla="*/ 54 h 104"/>
                <a:gd name="T14" fmla="*/ 51 w 76"/>
                <a:gd name="T15" fmla="*/ 66 h 104"/>
                <a:gd name="T16" fmla="*/ 37 w 76"/>
                <a:gd name="T17" fmla="*/ 79 h 104"/>
                <a:gd name="T18" fmla="*/ 22 w 76"/>
                <a:gd name="T19" fmla="*/ 91 h 104"/>
                <a:gd name="T20" fmla="*/ 7 w 76"/>
                <a:gd name="T21" fmla="*/ 104 h 104"/>
                <a:gd name="T22" fmla="*/ 10 w 76"/>
                <a:gd name="T23" fmla="*/ 104 h 104"/>
                <a:gd name="T24" fmla="*/ 5 w 76"/>
                <a:gd name="T25" fmla="*/ 103 h 104"/>
                <a:gd name="T26" fmla="*/ 0 w 76"/>
                <a:gd name="T27" fmla="*/ 103 h 104"/>
                <a:gd name="T28" fmla="*/ 2 w 76"/>
                <a:gd name="T29" fmla="*/ 103 h 104"/>
                <a:gd name="T30" fmla="*/ 18 w 76"/>
                <a:gd name="T31" fmla="*/ 91 h 104"/>
                <a:gd name="T32" fmla="*/ 34 w 76"/>
                <a:gd name="T33" fmla="*/ 77 h 104"/>
                <a:gd name="T34" fmla="*/ 47 w 76"/>
                <a:gd name="T35" fmla="*/ 64 h 104"/>
                <a:gd name="T36" fmla="*/ 57 w 76"/>
                <a:gd name="T37" fmla="*/ 50 h 104"/>
                <a:gd name="T38" fmla="*/ 66 w 76"/>
                <a:gd name="T39" fmla="*/ 37 h 104"/>
                <a:gd name="T40" fmla="*/ 71 w 76"/>
                <a:gd name="T41" fmla="*/ 25 h 104"/>
                <a:gd name="T42" fmla="*/ 71 w 76"/>
                <a:gd name="T43" fmla="*/ 18 h 104"/>
                <a:gd name="T44" fmla="*/ 71 w 76"/>
                <a:gd name="T45" fmla="*/ 13 h 104"/>
                <a:gd name="T46" fmla="*/ 69 w 76"/>
                <a:gd name="T47" fmla="*/ 8 h 104"/>
                <a:gd name="T48" fmla="*/ 66 w 76"/>
                <a:gd name="T49" fmla="*/ 3 h 104"/>
                <a:gd name="T50" fmla="*/ 59 w 76"/>
                <a:gd name="T51" fmla="*/ 1 h 104"/>
                <a:gd name="T52" fmla="*/ 59 w 76"/>
                <a:gd name="T53" fmla="*/ 0 h 104"/>
                <a:gd name="T54" fmla="*/ 62 w 76"/>
                <a:gd name="T55" fmla="*/ 0 h 104"/>
                <a:gd name="T56" fmla="*/ 67 w 76"/>
                <a:gd name="T57" fmla="*/ 1 h 104"/>
                <a:gd name="T58" fmla="*/ 72 w 76"/>
                <a:gd name="T59" fmla="*/ 3 h 104"/>
                <a:gd name="T60" fmla="*/ 76 w 76"/>
                <a:gd name="T61" fmla="*/ 5 h 104"/>
                <a:gd name="T62" fmla="*/ 76 w 76"/>
                <a:gd name="T63" fmla="*/ 5 h 104"/>
                <a:gd name="T64" fmla="*/ 71 w 76"/>
                <a:gd name="T65" fmla="*/ 3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104">
                  <a:moveTo>
                    <a:pt x="71" y="3"/>
                  </a:moveTo>
                  <a:lnTo>
                    <a:pt x="72" y="10"/>
                  </a:lnTo>
                  <a:lnTo>
                    <a:pt x="74" y="17"/>
                  </a:lnTo>
                  <a:lnTo>
                    <a:pt x="74" y="22"/>
                  </a:lnTo>
                  <a:lnTo>
                    <a:pt x="74" y="28"/>
                  </a:lnTo>
                  <a:lnTo>
                    <a:pt x="69" y="42"/>
                  </a:lnTo>
                  <a:lnTo>
                    <a:pt x="61" y="54"/>
                  </a:lnTo>
                  <a:lnTo>
                    <a:pt x="51" y="66"/>
                  </a:lnTo>
                  <a:lnTo>
                    <a:pt x="37" y="79"/>
                  </a:lnTo>
                  <a:lnTo>
                    <a:pt x="22" y="91"/>
                  </a:lnTo>
                  <a:lnTo>
                    <a:pt x="7" y="104"/>
                  </a:lnTo>
                  <a:lnTo>
                    <a:pt x="10" y="104"/>
                  </a:lnTo>
                  <a:lnTo>
                    <a:pt x="5" y="103"/>
                  </a:lnTo>
                  <a:lnTo>
                    <a:pt x="0" y="103"/>
                  </a:lnTo>
                  <a:lnTo>
                    <a:pt x="2" y="103"/>
                  </a:lnTo>
                  <a:lnTo>
                    <a:pt x="18" y="91"/>
                  </a:lnTo>
                  <a:lnTo>
                    <a:pt x="34" y="77"/>
                  </a:lnTo>
                  <a:lnTo>
                    <a:pt x="47" y="64"/>
                  </a:lnTo>
                  <a:lnTo>
                    <a:pt x="57" y="50"/>
                  </a:lnTo>
                  <a:lnTo>
                    <a:pt x="66" y="37"/>
                  </a:lnTo>
                  <a:lnTo>
                    <a:pt x="71" y="25"/>
                  </a:lnTo>
                  <a:lnTo>
                    <a:pt x="71" y="18"/>
                  </a:lnTo>
                  <a:lnTo>
                    <a:pt x="71" y="13"/>
                  </a:lnTo>
                  <a:lnTo>
                    <a:pt x="69" y="8"/>
                  </a:lnTo>
                  <a:lnTo>
                    <a:pt x="66" y="3"/>
                  </a:lnTo>
                  <a:lnTo>
                    <a:pt x="59" y="1"/>
                  </a:lnTo>
                  <a:lnTo>
                    <a:pt x="59" y="0"/>
                  </a:lnTo>
                  <a:lnTo>
                    <a:pt x="62" y="0"/>
                  </a:lnTo>
                  <a:lnTo>
                    <a:pt x="67" y="1"/>
                  </a:lnTo>
                  <a:lnTo>
                    <a:pt x="72" y="3"/>
                  </a:lnTo>
                  <a:lnTo>
                    <a:pt x="76" y="5"/>
                  </a:lnTo>
                  <a:lnTo>
                    <a:pt x="7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1" name="Freeform 408">
              <a:extLst>
                <a:ext uri="{FF2B5EF4-FFF2-40B4-BE49-F238E27FC236}">
                  <a16:creationId xmlns:a16="http://schemas.microsoft.com/office/drawing/2014/main" id="{5E7AB5D5-DF7C-450A-9E59-3785C34FAB5D}"/>
                </a:ext>
              </a:extLst>
            </p:cNvPr>
            <p:cNvSpPr>
              <a:spLocks/>
            </p:cNvSpPr>
            <p:nvPr/>
          </p:nvSpPr>
          <p:spPr bwMode="auto">
            <a:xfrm>
              <a:off x="3961" y="1520"/>
              <a:ext cx="149" cy="419"/>
            </a:xfrm>
            <a:custGeom>
              <a:avLst/>
              <a:gdLst>
                <a:gd name="T0" fmla="*/ 143 w 149"/>
                <a:gd name="T1" fmla="*/ 0 h 419"/>
                <a:gd name="T2" fmla="*/ 147 w 149"/>
                <a:gd name="T3" fmla="*/ 25 h 419"/>
                <a:gd name="T4" fmla="*/ 149 w 149"/>
                <a:gd name="T5" fmla="*/ 51 h 419"/>
                <a:gd name="T6" fmla="*/ 149 w 149"/>
                <a:gd name="T7" fmla="*/ 78 h 419"/>
                <a:gd name="T8" fmla="*/ 145 w 149"/>
                <a:gd name="T9" fmla="*/ 103 h 419"/>
                <a:gd name="T10" fmla="*/ 140 w 149"/>
                <a:gd name="T11" fmla="*/ 130 h 419"/>
                <a:gd name="T12" fmla="*/ 133 w 149"/>
                <a:gd name="T13" fmla="*/ 157 h 419"/>
                <a:gd name="T14" fmla="*/ 127 w 149"/>
                <a:gd name="T15" fmla="*/ 183 h 419"/>
                <a:gd name="T16" fmla="*/ 116 w 149"/>
                <a:gd name="T17" fmla="*/ 210 h 419"/>
                <a:gd name="T18" fmla="*/ 106 w 149"/>
                <a:gd name="T19" fmla="*/ 237 h 419"/>
                <a:gd name="T20" fmla="*/ 95 w 149"/>
                <a:gd name="T21" fmla="*/ 264 h 419"/>
                <a:gd name="T22" fmla="*/ 81 w 149"/>
                <a:gd name="T23" fmla="*/ 291 h 419"/>
                <a:gd name="T24" fmla="*/ 68 w 149"/>
                <a:gd name="T25" fmla="*/ 316 h 419"/>
                <a:gd name="T26" fmla="*/ 37 w 149"/>
                <a:gd name="T27" fmla="*/ 368 h 419"/>
                <a:gd name="T28" fmla="*/ 7 w 149"/>
                <a:gd name="T29" fmla="*/ 419 h 419"/>
                <a:gd name="T30" fmla="*/ 0 w 149"/>
                <a:gd name="T31" fmla="*/ 419 h 419"/>
                <a:gd name="T32" fmla="*/ 17 w 149"/>
                <a:gd name="T33" fmla="*/ 395 h 419"/>
                <a:gd name="T34" fmla="*/ 32 w 149"/>
                <a:gd name="T35" fmla="*/ 368 h 419"/>
                <a:gd name="T36" fmla="*/ 49 w 149"/>
                <a:gd name="T37" fmla="*/ 343 h 419"/>
                <a:gd name="T38" fmla="*/ 62 w 149"/>
                <a:gd name="T39" fmla="*/ 314 h 419"/>
                <a:gd name="T40" fmla="*/ 78 w 149"/>
                <a:gd name="T41" fmla="*/ 287 h 419"/>
                <a:gd name="T42" fmla="*/ 89 w 149"/>
                <a:gd name="T43" fmla="*/ 259 h 419"/>
                <a:gd name="T44" fmla="*/ 101 w 149"/>
                <a:gd name="T45" fmla="*/ 230 h 419"/>
                <a:gd name="T46" fmla="*/ 113 w 149"/>
                <a:gd name="T47" fmla="*/ 201 h 419"/>
                <a:gd name="T48" fmla="*/ 122 w 149"/>
                <a:gd name="T49" fmla="*/ 172 h 419"/>
                <a:gd name="T50" fmla="*/ 130 w 149"/>
                <a:gd name="T51" fmla="*/ 144 h 419"/>
                <a:gd name="T52" fmla="*/ 135 w 149"/>
                <a:gd name="T53" fmla="*/ 117 h 419"/>
                <a:gd name="T54" fmla="*/ 138 w 149"/>
                <a:gd name="T55" fmla="*/ 90 h 419"/>
                <a:gd name="T56" fmla="*/ 140 w 149"/>
                <a:gd name="T57" fmla="*/ 64 h 419"/>
                <a:gd name="T58" fmla="*/ 140 w 149"/>
                <a:gd name="T59" fmla="*/ 41 h 419"/>
                <a:gd name="T60" fmla="*/ 138 w 149"/>
                <a:gd name="T61" fmla="*/ 19 h 419"/>
                <a:gd name="T62" fmla="*/ 132 w 149"/>
                <a:gd name="T63" fmla="*/ 0 h 419"/>
                <a:gd name="T64" fmla="*/ 143 w 149"/>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9" h="419">
                  <a:moveTo>
                    <a:pt x="143" y="0"/>
                  </a:moveTo>
                  <a:lnTo>
                    <a:pt x="147" y="25"/>
                  </a:lnTo>
                  <a:lnTo>
                    <a:pt x="149" y="51"/>
                  </a:lnTo>
                  <a:lnTo>
                    <a:pt x="149" y="78"/>
                  </a:lnTo>
                  <a:lnTo>
                    <a:pt x="145" y="103"/>
                  </a:lnTo>
                  <a:lnTo>
                    <a:pt x="140" y="130"/>
                  </a:lnTo>
                  <a:lnTo>
                    <a:pt x="133" y="157"/>
                  </a:lnTo>
                  <a:lnTo>
                    <a:pt x="127" y="183"/>
                  </a:lnTo>
                  <a:lnTo>
                    <a:pt x="116" y="210"/>
                  </a:lnTo>
                  <a:lnTo>
                    <a:pt x="106" y="237"/>
                  </a:lnTo>
                  <a:lnTo>
                    <a:pt x="95" y="264"/>
                  </a:lnTo>
                  <a:lnTo>
                    <a:pt x="81" y="291"/>
                  </a:lnTo>
                  <a:lnTo>
                    <a:pt x="68" y="316"/>
                  </a:lnTo>
                  <a:lnTo>
                    <a:pt x="37" y="368"/>
                  </a:lnTo>
                  <a:lnTo>
                    <a:pt x="7" y="419"/>
                  </a:lnTo>
                  <a:lnTo>
                    <a:pt x="0" y="419"/>
                  </a:lnTo>
                  <a:lnTo>
                    <a:pt x="17" y="395"/>
                  </a:lnTo>
                  <a:lnTo>
                    <a:pt x="32" y="368"/>
                  </a:lnTo>
                  <a:lnTo>
                    <a:pt x="49" y="343"/>
                  </a:lnTo>
                  <a:lnTo>
                    <a:pt x="62" y="314"/>
                  </a:lnTo>
                  <a:lnTo>
                    <a:pt x="78" y="287"/>
                  </a:lnTo>
                  <a:lnTo>
                    <a:pt x="89" y="259"/>
                  </a:lnTo>
                  <a:lnTo>
                    <a:pt x="101" y="230"/>
                  </a:lnTo>
                  <a:lnTo>
                    <a:pt x="113" y="201"/>
                  </a:lnTo>
                  <a:lnTo>
                    <a:pt x="122" y="172"/>
                  </a:lnTo>
                  <a:lnTo>
                    <a:pt x="130" y="144"/>
                  </a:lnTo>
                  <a:lnTo>
                    <a:pt x="135" y="117"/>
                  </a:lnTo>
                  <a:lnTo>
                    <a:pt x="138" y="90"/>
                  </a:lnTo>
                  <a:lnTo>
                    <a:pt x="140" y="64"/>
                  </a:lnTo>
                  <a:lnTo>
                    <a:pt x="140" y="41"/>
                  </a:lnTo>
                  <a:lnTo>
                    <a:pt x="138" y="19"/>
                  </a:lnTo>
                  <a:lnTo>
                    <a:pt x="132" y="0"/>
                  </a:lnTo>
                  <a:lnTo>
                    <a:pt x="14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2" name="Freeform 409">
              <a:extLst>
                <a:ext uri="{FF2B5EF4-FFF2-40B4-BE49-F238E27FC236}">
                  <a16:creationId xmlns:a16="http://schemas.microsoft.com/office/drawing/2014/main" id="{D853AFE4-88D7-4C19-898B-8E8DC12528A9}"/>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1383" name="Freeform 410">
              <a:extLst>
                <a:ext uri="{FF2B5EF4-FFF2-40B4-BE49-F238E27FC236}">
                  <a16:creationId xmlns:a16="http://schemas.microsoft.com/office/drawing/2014/main" id="{4DF5FCA0-A80A-4D29-B3D7-BCE36875167C}"/>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spTree>
  </p:cSld>
  <p:clrMapOvr>
    <a:masterClrMapping/>
  </p:clrMapOvr>
  <p:transition>
    <p:pull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63536"/>
                                        </p:tgtEl>
                                        <p:attrNameLst>
                                          <p:attrName>style.visibility</p:attrName>
                                        </p:attrNameLst>
                                      </p:cBhvr>
                                      <p:to>
                                        <p:strVal val="visible"/>
                                      </p:to>
                                    </p:set>
                                    <p:animEffect transition="in" filter="blinds(horizontal)">
                                      <p:cBhvr>
                                        <p:cTn id="7" dur="1000"/>
                                        <p:tgtEl>
                                          <p:spTgt spid="635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53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4">
            <a:extLst>
              <a:ext uri="{FF2B5EF4-FFF2-40B4-BE49-F238E27FC236}">
                <a16:creationId xmlns:a16="http://schemas.microsoft.com/office/drawing/2014/main" id="{1860F70F-AED8-40BA-A42B-5A3B9AAF617E}"/>
              </a:ext>
            </a:extLst>
          </p:cNvPr>
          <p:cNvSpPr>
            <a:spLocks noChangeArrowheads="1"/>
          </p:cNvSpPr>
          <p:nvPr/>
        </p:nvSpPr>
        <p:spPr bwMode="auto">
          <a:xfrm>
            <a:off x="0" y="0"/>
            <a:ext cx="9144000" cy="6324600"/>
          </a:xfrm>
          <a:prstGeom prst="rect">
            <a:avLst/>
          </a:prstGeom>
          <a:gradFill rotWithShape="0">
            <a:gsLst>
              <a:gs pos="0">
                <a:srgbClr val="66CCFF"/>
              </a:gs>
              <a:gs pos="100000">
                <a:srgbClr val="DFF8F9"/>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2227" name="Rectangle 5">
            <a:extLst>
              <a:ext uri="{FF2B5EF4-FFF2-40B4-BE49-F238E27FC236}">
                <a16:creationId xmlns:a16="http://schemas.microsoft.com/office/drawing/2014/main" id="{F7CBD777-D630-46E5-900E-B743039FBE95}"/>
              </a:ext>
            </a:extLst>
          </p:cNvPr>
          <p:cNvSpPr>
            <a:spLocks noChangeArrowheads="1"/>
          </p:cNvSpPr>
          <p:nvPr/>
        </p:nvSpPr>
        <p:spPr bwMode="auto">
          <a:xfrm>
            <a:off x="0" y="5334000"/>
            <a:ext cx="9144000" cy="1524000"/>
          </a:xfrm>
          <a:prstGeom prst="rect">
            <a:avLst/>
          </a:prstGeom>
          <a:gradFill rotWithShape="0">
            <a:gsLst>
              <a:gs pos="0">
                <a:srgbClr val="3DA759"/>
              </a:gs>
              <a:gs pos="100000">
                <a:srgbClr val="BDE7A1"/>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pPr>
            <a:endParaRPr lang="de-DE" altLang="de-DE"/>
          </a:p>
        </p:txBody>
      </p:sp>
      <p:sp>
        <p:nvSpPr>
          <p:cNvPr id="52228" name="Freeform 6">
            <a:extLst>
              <a:ext uri="{FF2B5EF4-FFF2-40B4-BE49-F238E27FC236}">
                <a16:creationId xmlns:a16="http://schemas.microsoft.com/office/drawing/2014/main" id="{B8771DCD-A863-4637-BC6B-B0272BF7346A}"/>
              </a:ext>
            </a:extLst>
          </p:cNvPr>
          <p:cNvSpPr>
            <a:spLocks/>
          </p:cNvSpPr>
          <p:nvPr/>
        </p:nvSpPr>
        <p:spPr bwMode="auto">
          <a:xfrm>
            <a:off x="5686425" y="3082925"/>
            <a:ext cx="69850" cy="109538"/>
          </a:xfrm>
          <a:custGeom>
            <a:avLst/>
            <a:gdLst>
              <a:gd name="T0" fmla="*/ 2147483646 w 8"/>
              <a:gd name="T1" fmla="*/ 0 h 109538"/>
              <a:gd name="T2" fmla="*/ 0 w 8"/>
              <a:gd name="T3" fmla="*/ 0 h 109538"/>
              <a:gd name="T4" fmla="*/ 2147483646 w 8"/>
              <a:gd name="T5" fmla="*/ 0 h 109538"/>
              <a:gd name="T6" fmla="*/ 2147483646 w 8"/>
              <a:gd name="T7" fmla="*/ 0 h 10953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09538">
                <a:moveTo>
                  <a:pt x="8" y="0"/>
                </a:moveTo>
                <a:lnTo>
                  <a:pt x="0" y="0"/>
                </a:lnTo>
                <a:lnTo>
                  <a:pt x="4"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29" name="Text Box 121">
            <a:extLst>
              <a:ext uri="{FF2B5EF4-FFF2-40B4-BE49-F238E27FC236}">
                <a16:creationId xmlns:a16="http://schemas.microsoft.com/office/drawing/2014/main" id="{773F0018-A518-4012-9636-77CCF5294524}"/>
              </a:ext>
            </a:extLst>
          </p:cNvPr>
          <p:cNvSpPr txBox="1">
            <a:spLocks noChangeArrowheads="1"/>
          </p:cNvSpPr>
          <p:nvPr/>
        </p:nvSpPr>
        <p:spPr bwMode="auto">
          <a:xfrm>
            <a:off x="908050" y="5143500"/>
            <a:ext cx="752475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de-DE" altLang="de-DE" sz="8000" b="1">
                <a:solidFill>
                  <a:srgbClr val="02369E"/>
                </a:solidFill>
              </a:rPr>
              <a:t>Thank you!</a:t>
            </a:r>
          </a:p>
        </p:txBody>
      </p:sp>
      <p:sp>
        <p:nvSpPr>
          <p:cNvPr id="52230" name="Text Box 122">
            <a:extLst>
              <a:ext uri="{FF2B5EF4-FFF2-40B4-BE49-F238E27FC236}">
                <a16:creationId xmlns:a16="http://schemas.microsoft.com/office/drawing/2014/main" id="{E20D850C-9B7D-4551-8DC1-68836BEB7198}"/>
              </a:ext>
            </a:extLst>
          </p:cNvPr>
          <p:cNvSpPr txBox="1">
            <a:spLocks noChangeArrowheads="1"/>
          </p:cNvSpPr>
          <p:nvPr/>
        </p:nvSpPr>
        <p:spPr bwMode="auto">
          <a:xfrm>
            <a:off x="495300" y="187325"/>
            <a:ext cx="8369300" cy="2378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en-GB" altLang="de-DE" sz="3200" b="1" dirty="0">
                <a:solidFill>
                  <a:srgbClr val="02369E"/>
                </a:solidFill>
                <a:latin typeface="Balloon" pitchFamily="2" charset="0"/>
              </a:rPr>
              <a:t>Forget </a:t>
            </a:r>
            <a:r>
              <a:rPr lang="en-GB" altLang="de-DE" sz="3200" b="1" dirty="0">
                <a:solidFill>
                  <a:srgbClr val="FF0000"/>
                </a:solidFill>
                <a:latin typeface="Balloon" pitchFamily="2" charset="0"/>
              </a:rPr>
              <a:t>WHO</a:t>
            </a:r>
            <a:r>
              <a:rPr lang="en-GB" altLang="de-DE" sz="3200" b="1" dirty="0">
                <a:solidFill>
                  <a:srgbClr val="02369E"/>
                </a:solidFill>
                <a:latin typeface="Balloon" pitchFamily="2" charset="0"/>
              </a:rPr>
              <a:t> is flying</a:t>
            </a:r>
            <a:br>
              <a:rPr lang="en-GB" altLang="de-DE" sz="3200" b="1" dirty="0">
                <a:solidFill>
                  <a:srgbClr val="02369E"/>
                </a:solidFill>
                <a:latin typeface="Balloon" pitchFamily="2" charset="0"/>
              </a:rPr>
            </a:br>
            <a:r>
              <a:rPr lang="en-GB" altLang="de-DE" b="1" dirty="0">
                <a:solidFill>
                  <a:srgbClr val="02369E"/>
                </a:solidFill>
              </a:rPr>
              <a:t>(friend, rival, countryman, flier from other nation)</a:t>
            </a:r>
          </a:p>
          <a:p>
            <a:pPr algn="ctr" eaLnBrk="1" hangingPunct="1"/>
            <a:r>
              <a:rPr lang="en-GB" altLang="de-DE" sz="3200" b="1" dirty="0">
                <a:solidFill>
                  <a:srgbClr val="02369E"/>
                </a:solidFill>
                <a:latin typeface="Balloon" pitchFamily="2" charset="0"/>
              </a:rPr>
              <a:t>Forget </a:t>
            </a:r>
            <a:r>
              <a:rPr lang="en-GB" altLang="de-DE" sz="3200" b="1" dirty="0">
                <a:solidFill>
                  <a:srgbClr val="FF0000"/>
                </a:solidFill>
                <a:latin typeface="Balloon" pitchFamily="2" charset="0"/>
              </a:rPr>
              <a:t>WHAT</a:t>
            </a:r>
            <a:r>
              <a:rPr lang="en-GB" altLang="de-DE" sz="3200" b="1" dirty="0">
                <a:solidFill>
                  <a:srgbClr val="02369E"/>
                </a:solidFill>
                <a:latin typeface="Balloon" pitchFamily="2" charset="0"/>
              </a:rPr>
              <a:t> is flying</a:t>
            </a:r>
            <a:br>
              <a:rPr lang="en-GB" altLang="de-DE" sz="3200" b="1" dirty="0">
                <a:solidFill>
                  <a:srgbClr val="02369E"/>
                </a:solidFill>
                <a:latin typeface="Balloon" pitchFamily="2" charset="0"/>
              </a:rPr>
            </a:br>
            <a:r>
              <a:rPr lang="en-GB" altLang="de-DE" dirty="0">
                <a:solidFill>
                  <a:srgbClr val="02369E"/>
                </a:solidFill>
                <a:latin typeface="Balloon" pitchFamily="2" charset="0"/>
              </a:rPr>
              <a:t>(2-stroke, 4-stroke, electric)</a:t>
            </a:r>
          </a:p>
          <a:p>
            <a:pPr algn="ctr" eaLnBrk="1" hangingPunct="1"/>
            <a:r>
              <a:rPr lang="en-GB" altLang="de-DE" sz="3200" b="1" dirty="0">
                <a:solidFill>
                  <a:srgbClr val="FF0000"/>
                </a:solidFill>
                <a:latin typeface="Balloon" pitchFamily="2" charset="0"/>
              </a:rPr>
              <a:t>LOOK </a:t>
            </a:r>
            <a:r>
              <a:rPr lang="en-GB" altLang="de-DE" sz="3200" b="1" u="sng" dirty="0">
                <a:solidFill>
                  <a:srgbClr val="FF0000"/>
                </a:solidFill>
                <a:latin typeface="Balloon" pitchFamily="2" charset="0"/>
              </a:rPr>
              <a:t>ONLY</a:t>
            </a:r>
            <a:r>
              <a:rPr lang="en-GB" altLang="de-DE" sz="3200" b="1" dirty="0">
                <a:solidFill>
                  <a:srgbClr val="FF0000"/>
                </a:solidFill>
                <a:latin typeface="Balloon" pitchFamily="2" charset="0"/>
              </a:rPr>
              <a:t> AT LINES DESCRIBED IN THE SKY</a:t>
            </a:r>
            <a:r>
              <a:rPr lang="en-GB" altLang="de-DE" sz="3200" dirty="0">
                <a:solidFill>
                  <a:srgbClr val="FF0000"/>
                </a:solidFill>
                <a:latin typeface="Balloon" pitchFamily="2" charset="0"/>
              </a:rPr>
              <a:t>!</a:t>
            </a:r>
            <a:br>
              <a:rPr lang="en-GB" altLang="de-DE" sz="3200" dirty="0">
                <a:solidFill>
                  <a:srgbClr val="FF0000"/>
                </a:solidFill>
                <a:latin typeface="Balloon" pitchFamily="2" charset="0"/>
              </a:rPr>
            </a:br>
            <a:endParaRPr lang="en-ZA" altLang="de-DE" dirty="0">
              <a:solidFill>
                <a:srgbClr val="02369E"/>
              </a:solidFill>
              <a:latin typeface="Balloon" pitchFamily="2" charset="0"/>
            </a:endParaRPr>
          </a:p>
        </p:txBody>
      </p:sp>
      <p:grpSp>
        <p:nvGrpSpPr>
          <p:cNvPr id="52231" name="Group 134">
            <a:extLst>
              <a:ext uri="{FF2B5EF4-FFF2-40B4-BE49-F238E27FC236}">
                <a16:creationId xmlns:a16="http://schemas.microsoft.com/office/drawing/2014/main" id="{88D1180E-69E7-41BD-952D-23F87B75EF7B}"/>
              </a:ext>
            </a:extLst>
          </p:cNvPr>
          <p:cNvGrpSpPr>
            <a:grpSpLocks/>
          </p:cNvGrpSpPr>
          <p:nvPr/>
        </p:nvGrpSpPr>
        <p:grpSpPr bwMode="auto">
          <a:xfrm>
            <a:off x="2752725" y="3313113"/>
            <a:ext cx="3783013" cy="1743075"/>
            <a:chOff x="748" y="1253"/>
            <a:chExt cx="4096" cy="1820"/>
          </a:xfrm>
        </p:grpSpPr>
        <p:sp>
          <p:nvSpPr>
            <p:cNvPr id="52234" name="AutoShape 135">
              <a:extLst>
                <a:ext uri="{FF2B5EF4-FFF2-40B4-BE49-F238E27FC236}">
                  <a16:creationId xmlns:a16="http://schemas.microsoft.com/office/drawing/2014/main" id="{2B13A793-D03A-46AC-B6DB-588C021E5D27}"/>
                </a:ext>
              </a:extLst>
            </p:cNvPr>
            <p:cNvSpPr>
              <a:spLocks noChangeAspect="1" noChangeArrowheads="1" noTextEdit="1"/>
            </p:cNvSpPr>
            <p:nvPr/>
          </p:nvSpPr>
          <p:spPr bwMode="auto">
            <a:xfrm>
              <a:off x="748" y="1253"/>
              <a:ext cx="4096" cy="1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e-DE"/>
            </a:p>
          </p:txBody>
        </p:sp>
        <p:grpSp>
          <p:nvGrpSpPr>
            <p:cNvPr id="52235" name="Group 136">
              <a:extLst>
                <a:ext uri="{FF2B5EF4-FFF2-40B4-BE49-F238E27FC236}">
                  <a16:creationId xmlns:a16="http://schemas.microsoft.com/office/drawing/2014/main" id="{BB238765-04EE-4FCE-9602-478A9557CD8D}"/>
                </a:ext>
              </a:extLst>
            </p:cNvPr>
            <p:cNvGrpSpPr>
              <a:grpSpLocks/>
            </p:cNvGrpSpPr>
            <p:nvPr/>
          </p:nvGrpSpPr>
          <p:grpSpPr bwMode="auto">
            <a:xfrm>
              <a:off x="756" y="1261"/>
              <a:ext cx="4080" cy="1804"/>
              <a:chOff x="756" y="1261"/>
              <a:chExt cx="4080" cy="1804"/>
            </a:xfrm>
          </p:grpSpPr>
          <p:sp>
            <p:nvSpPr>
              <p:cNvPr id="52395" name="Freeform 137">
                <a:extLst>
                  <a:ext uri="{FF2B5EF4-FFF2-40B4-BE49-F238E27FC236}">
                    <a16:creationId xmlns:a16="http://schemas.microsoft.com/office/drawing/2014/main" id="{5A15BBEB-96C2-4D54-BCD9-8F1043ED83D5}"/>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6" name="Freeform 138">
                <a:extLst>
                  <a:ext uri="{FF2B5EF4-FFF2-40B4-BE49-F238E27FC236}">
                    <a16:creationId xmlns:a16="http://schemas.microsoft.com/office/drawing/2014/main" id="{BA95623F-B009-41BA-AB5D-9F8646973402}"/>
                  </a:ext>
                </a:extLst>
              </p:cNvPr>
              <p:cNvSpPr>
                <a:spLocks/>
              </p:cNvSpPr>
              <p:nvPr/>
            </p:nvSpPr>
            <p:spPr bwMode="auto">
              <a:xfrm>
                <a:off x="1666" y="1532"/>
                <a:ext cx="390" cy="118"/>
              </a:xfrm>
              <a:custGeom>
                <a:avLst/>
                <a:gdLst>
                  <a:gd name="T0" fmla="*/ 203 w 390"/>
                  <a:gd name="T1" fmla="*/ 0 h 118"/>
                  <a:gd name="T2" fmla="*/ 0 w 390"/>
                  <a:gd name="T3" fmla="*/ 71 h 118"/>
                  <a:gd name="T4" fmla="*/ 12 w 390"/>
                  <a:gd name="T5" fmla="*/ 81 h 118"/>
                  <a:gd name="T6" fmla="*/ 24 w 390"/>
                  <a:gd name="T7" fmla="*/ 89 h 118"/>
                  <a:gd name="T8" fmla="*/ 41 w 390"/>
                  <a:gd name="T9" fmla="*/ 98 h 118"/>
                  <a:gd name="T10" fmla="*/ 58 w 390"/>
                  <a:gd name="T11" fmla="*/ 103 h 118"/>
                  <a:gd name="T12" fmla="*/ 115 w 390"/>
                  <a:gd name="T13" fmla="*/ 108 h 118"/>
                  <a:gd name="T14" fmla="*/ 171 w 390"/>
                  <a:gd name="T15" fmla="*/ 111 h 118"/>
                  <a:gd name="T16" fmla="*/ 227 w 390"/>
                  <a:gd name="T17" fmla="*/ 115 h 118"/>
                  <a:gd name="T18" fmla="*/ 284 w 390"/>
                  <a:gd name="T19" fmla="*/ 118 h 118"/>
                  <a:gd name="T20" fmla="*/ 380 w 390"/>
                  <a:gd name="T21" fmla="*/ 59 h 118"/>
                  <a:gd name="T22" fmla="*/ 385 w 390"/>
                  <a:gd name="T23" fmla="*/ 56 h 118"/>
                  <a:gd name="T24" fmla="*/ 389 w 390"/>
                  <a:gd name="T25" fmla="*/ 52 h 118"/>
                  <a:gd name="T26" fmla="*/ 390 w 390"/>
                  <a:gd name="T27" fmla="*/ 49 h 118"/>
                  <a:gd name="T28" fmla="*/ 390 w 390"/>
                  <a:gd name="T29" fmla="*/ 44 h 118"/>
                  <a:gd name="T30" fmla="*/ 389 w 390"/>
                  <a:gd name="T31" fmla="*/ 42 h 118"/>
                  <a:gd name="T32" fmla="*/ 387 w 390"/>
                  <a:gd name="T33" fmla="*/ 39 h 118"/>
                  <a:gd name="T34" fmla="*/ 384 w 390"/>
                  <a:gd name="T35" fmla="*/ 35 h 118"/>
                  <a:gd name="T36" fmla="*/ 379 w 390"/>
                  <a:gd name="T37" fmla="*/ 34 h 118"/>
                  <a:gd name="T38" fmla="*/ 336 w 390"/>
                  <a:gd name="T39" fmla="*/ 22 h 118"/>
                  <a:gd name="T40" fmla="*/ 293 w 390"/>
                  <a:gd name="T41" fmla="*/ 12 h 118"/>
                  <a:gd name="T42" fmla="*/ 249 w 390"/>
                  <a:gd name="T43" fmla="*/ 5 h 118"/>
                  <a:gd name="T44" fmla="*/ 203 w 390"/>
                  <a:gd name="T45" fmla="*/ 0 h 1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0" h="118">
                    <a:moveTo>
                      <a:pt x="203" y="0"/>
                    </a:moveTo>
                    <a:lnTo>
                      <a:pt x="0" y="71"/>
                    </a:lnTo>
                    <a:lnTo>
                      <a:pt x="12" y="81"/>
                    </a:lnTo>
                    <a:lnTo>
                      <a:pt x="24" y="89"/>
                    </a:lnTo>
                    <a:lnTo>
                      <a:pt x="41" y="98"/>
                    </a:lnTo>
                    <a:lnTo>
                      <a:pt x="58" y="103"/>
                    </a:lnTo>
                    <a:lnTo>
                      <a:pt x="115" y="108"/>
                    </a:lnTo>
                    <a:lnTo>
                      <a:pt x="171" y="111"/>
                    </a:lnTo>
                    <a:lnTo>
                      <a:pt x="227" y="115"/>
                    </a:lnTo>
                    <a:lnTo>
                      <a:pt x="284" y="118"/>
                    </a:lnTo>
                    <a:lnTo>
                      <a:pt x="380" y="59"/>
                    </a:lnTo>
                    <a:lnTo>
                      <a:pt x="385" y="56"/>
                    </a:lnTo>
                    <a:lnTo>
                      <a:pt x="389" y="52"/>
                    </a:lnTo>
                    <a:lnTo>
                      <a:pt x="390" y="49"/>
                    </a:lnTo>
                    <a:lnTo>
                      <a:pt x="390" y="44"/>
                    </a:lnTo>
                    <a:lnTo>
                      <a:pt x="389" y="42"/>
                    </a:lnTo>
                    <a:lnTo>
                      <a:pt x="387" y="39"/>
                    </a:lnTo>
                    <a:lnTo>
                      <a:pt x="384" y="35"/>
                    </a:lnTo>
                    <a:lnTo>
                      <a:pt x="379" y="34"/>
                    </a:lnTo>
                    <a:lnTo>
                      <a:pt x="336" y="22"/>
                    </a:lnTo>
                    <a:lnTo>
                      <a:pt x="293" y="12"/>
                    </a:lnTo>
                    <a:lnTo>
                      <a:pt x="249" y="5"/>
                    </a:lnTo>
                    <a:lnTo>
                      <a:pt x="20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97" name="Freeform 139">
                <a:extLst>
                  <a:ext uri="{FF2B5EF4-FFF2-40B4-BE49-F238E27FC236}">
                    <a16:creationId xmlns:a16="http://schemas.microsoft.com/office/drawing/2014/main" id="{436EA996-86E0-45F5-8316-C2C2EAD69E52}"/>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8" name="Freeform 140">
                <a:extLst>
                  <a:ext uri="{FF2B5EF4-FFF2-40B4-BE49-F238E27FC236}">
                    <a16:creationId xmlns:a16="http://schemas.microsoft.com/office/drawing/2014/main" id="{65D2DA4A-9B3E-4B29-936C-FCB459E33BAC}"/>
                  </a:ext>
                </a:extLst>
              </p:cNvPr>
              <p:cNvSpPr>
                <a:spLocks/>
              </p:cNvSpPr>
              <p:nvPr/>
            </p:nvSpPr>
            <p:spPr bwMode="auto">
              <a:xfrm>
                <a:off x="3517" y="1517"/>
                <a:ext cx="815" cy="432"/>
              </a:xfrm>
              <a:custGeom>
                <a:avLst/>
                <a:gdLst>
                  <a:gd name="T0" fmla="*/ 500 w 815"/>
                  <a:gd name="T1" fmla="*/ 432 h 432"/>
                  <a:gd name="T2" fmla="*/ 809 w 815"/>
                  <a:gd name="T3" fmla="*/ 71 h 432"/>
                  <a:gd name="T4" fmla="*/ 814 w 815"/>
                  <a:gd name="T5" fmla="*/ 62 h 432"/>
                  <a:gd name="T6" fmla="*/ 815 w 815"/>
                  <a:gd name="T7" fmla="*/ 54 h 432"/>
                  <a:gd name="T8" fmla="*/ 814 w 815"/>
                  <a:gd name="T9" fmla="*/ 50 h 432"/>
                  <a:gd name="T10" fmla="*/ 812 w 815"/>
                  <a:gd name="T11" fmla="*/ 47 h 432"/>
                  <a:gd name="T12" fmla="*/ 809 w 815"/>
                  <a:gd name="T13" fmla="*/ 44 h 432"/>
                  <a:gd name="T14" fmla="*/ 805 w 815"/>
                  <a:gd name="T15" fmla="*/ 40 h 432"/>
                  <a:gd name="T16" fmla="*/ 790 w 815"/>
                  <a:gd name="T17" fmla="*/ 33 h 432"/>
                  <a:gd name="T18" fmla="*/ 773 w 815"/>
                  <a:gd name="T19" fmla="*/ 28 h 432"/>
                  <a:gd name="T20" fmla="*/ 755 w 815"/>
                  <a:gd name="T21" fmla="*/ 23 h 432"/>
                  <a:gd name="T22" fmla="*/ 734 w 815"/>
                  <a:gd name="T23" fmla="*/ 18 h 432"/>
                  <a:gd name="T24" fmla="*/ 692 w 815"/>
                  <a:gd name="T25" fmla="*/ 11 h 432"/>
                  <a:gd name="T26" fmla="*/ 647 w 815"/>
                  <a:gd name="T27" fmla="*/ 6 h 432"/>
                  <a:gd name="T28" fmla="*/ 598 w 815"/>
                  <a:gd name="T29" fmla="*/ 3 h 432"/>
                  <a:gd name="T30" fmla="*/ 545 w 815"/>
                  <a:gd name="T31" fmla="*/ 0 h 432"/>
                  <a:gd name="T32" fmla="*/ 493 w 815"/>
                  <a:gd name="T33" fmla="*/ 0 h 432"/>
                  <a:gd name="T34" fmla="*/ 437 w 815"/>
                  <a:gd name="T35" fmla="*/ 0 h 432"/>
                  <a:gd name="T36" fmla="*/ 429 w 815"/>
                  <a:gd name="T37" fmla="*/ 0 h 432"/>
                  <a:gd name="T38" fmla="*/ 420 w 815"/>
                  <a:gd name="T39" fmla="*/ 1 h 432"/>
                  <a:gd name="T40" fmla="*/ 414 w 815"/>
                  <a:gd name="T41" fmla="*/ 3 h 432"/>
                  <a:gd name="T42" fmla="*/ 405 w 815"/>
                  <a:gd name="T43" fmla="*/ 6 h 432"/>
                  <a:gd name="T44" fmla="*/ 0 w 815"/>
                  <a:gd name="T45" fmla="*/ 196 h 432"/>
                  <a:gd name="T46" fmla="*/ 29 w 815"/>
                  <a:gd name="T47" fmla="*/ 202 h 432"/>
                  <a:gd name="T48" fmla="*/ 56 w 815"/>
                  <a:gd name="T49" fmla="*/ 209 h 432"/>
                  <a:gd name="T50" fmla="*/ 84 w 815"/>
                  <a:gd name="T51" fmla="*/ 218 h 432"/>
                  <a:gd name="T52" fmla="*/ 111 w 815"/>
                  <a:gd name="T53" fmla="*/ 226 h 432"/>
                  <a:gd name="T54" fmla="*/ 137 w 815"/>
                  <a:gd name="T55" fmla="*/ 236 h 432"/>
                  <a:gd name="T56" fmla="*/ 164 w 815"/>
                  <a:gd name="T57" fmla="*/ 248 h 432"/>
                  <a:gd name="T58" fmla="*/ 189 w 815"/>
                  <a:gd name="T59" fmla="*/ 258 h 432"/>
                  <a:gd name="T60" fmla="*/ 214 w 815"/>
                  <a:gd name="T61" fmla="*/ 272 h 432"/>
                  <a:gd name="T62" fmla="*/ 265 w 815"/>
                  <a:gd name="T63" fmla="*/ 299 h 432"/>
                  <a:gd name="T64" fmla="*/ 312 w 815"/>
                  <a:gd name="T65" fmla="*/ 329 h 432"/>
                  <a:gd name="T66" fmla="*/ 360 w 815"/>
                  <a:gd name="T67" fmla="*/ 361 h 432"/>
                  <a:gd name="T68" fmla="*/ 407 w 815"/>
                  <a:gd name="T69" fmla="*/ 397 h 432"/>
                  <a:gd name="T70" fmla="*/ 415 w 815"/>
                  <a:gd name="T71" fmla="*/ 407 h 432"/>
                  <a:gd name="T72" fmla="*/ 425 w 815"/>
                  <a:gd name="T73" fmla="*/ 415 h 432"/>
                  <a:gd name="T74" fmla="*/ 439 w 815"/>
                  <a:gd name="T75" fmla="*/ 420 h 432"/>
                  <a:gd name="T76" fmla="*/ 454 w 815"/>
                  <a:gd name="T77" fmla="*/ 425 h 432"/>
                  <a:gd name="T78" fmla="*/ 500 w 815"/>
                  <a:gd name="T79" fmla="*/ 432 h 4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15" h="432">
                    <a:moveTo>
                      <a:pt x="500" y="432"/>
                    </a:moveTo>
                    <a:lnTo>
                      <a:pt x="809" y="71"/>
                    </a:lnTo>
                    <a:lnTo>
                      <a:pt x="814" y="62"/>
                    </a:lnTo>
                    <a:lnTo>
                      <a:pt x="815" y="54"/>
                    </a:lnTo>
                    <a:lnTo>
                      <a:pt x="814" y="50"/>
                    </a:lnTo>
                    <a:lnTo>
                      <a:pt x="812" y="47"/>
                    </a:lnTo>
                    <a:lnTo>
                      <a:pt x="809" y="44"/>
                    </a:lnTo>
                    <a:lnTo>
                      <a:pt x="805" y="40"/>
                    </a:lnTo>
                    <a:lnTo>
                      <a:pt x="790" y="33"/>
                    </a:lnTo>
                    <a:lnTo>
                      <a:pt x="773" y="28"/>
                    </a:lnTo>
                    <a:lnTo>
                      <a:pt x="755" y="23"/>
                    </a:lnTo>
                    <a:lnTo>
                      <a:pt x="734" y="18"/>
                    </a:lnTo>
                    <a:lnTo>
                      <a:pt x="692" y="11"/>
                    </a:lnTo>
                    <a:lnTo>
                      <a:pt x="647" y="6"/>
                    </a:lnTo>
                    <a:lnTo>
                      <a:pt x="598" y="3"/>
                    </a:lnTo>
                    <a:lnTo>
                      <a:pt x="545" y="0"/>
                    </a:lnTo>
                    <a:lnTo>
                      <a:pt x="493" y="0"/>
                    </a:lnTo>
                    <a:lnTo>
                      <a:pt x="437" y="0"/>
                    </a:lnTo>
                    <a:lnTo>
                      <a:pt x="429" y="0"/>
                    </a:lnTo>
                    <a:lnTo>
                      <a:pt x="420" y="1"/>
                    </a:lnTo>
                    <a:lnTo>
                      <a:pt x="414" y="3"/>
                    </a:lnTo>
                    <a:lnTo>
                      <a:pt x="405" y="6"/>
                    </a:lnTo>
                    <a:lnTo>
                      <a:pt x="0" y="196"/>
                    </a:lnTo>
                    <a:lnTo>
                      <a:pt x="29" y="202"/>
                    </a:lnTo>
                    <a:lnTo>
                      <a:pt x="56" y="209"/>
                    </a:lnTo>
                    <a:lnTo>
                      <a:pt x="84" y="218"/>
                    </a:lnTo>
                    <a:lnTo>
                      <a:pt x="111" y="226"/>
                    </a:lnTo>
                    <a:lnTo>
                      <a:pt x="137" y="236"/>
                    </a:lnTo>
                    <a:lnTo>
                      <a:pt x="164" y="248"/>
                    </a:lnTo>
                    <a:lnTo>
                      <a:pt x="189" y="258"/>
                    </a:lnTo>
                    <a:lnTo>
                      <a:pt x="214" y="272"/>
                    </a:lnTo>
                    <a:lnTo>
                      <a:pt x="265" y="299"/>
                    </a:lnTo>
                    <a:lnTo>
                      <a:pt x="312" y="329"/>
                    </a:lnTo>
                    <a:lnTo>
                      <a:pt x="360" y="361"/>
                    </a:lnTo>
                    <a:lnTo>
                      <a:pt x="407" y="397"/>
                    </a:lnTo>
                    <a:lnTo>
                      <a:pt x="415" y="407"/>
                    </a:lnTo>
                    <a:lnTo>
                      <a:pt x="425" y="415"/>
                    </a:lnTo>
                    <a:lnTo>
                      <a:pt x="439" y="420"/>
                    </a:lnTo>
                    <a:lnTo>
                      <a:pt x="454" y="425"/>
                    </a:lnTo>
                    <a:lnTo>
                      <a:pt x="500" y="43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99" name="Freeform 141">
                <a:extLst>
                  <a:ext uri="{FF2B5EF4-FFF2-40B4-BE49-F238E27FC236}">
                    <a16:creationId xmlns:a16="http://schemas.microsoft.com/office/drawing/2014/main" id="{21F8F1C4-11A9-4785-B81F-07622FB4FAD8}"/>
                  </a:ext>
                </a:extLst>
              </p:cNvPr>
              <p:cNvSpPr>
                <a:spLocks/>
              </p:cNvSpPr>
              <p:nvPr/>
            </p:nvSpPr>
            <p:spPr bwMode="auto">
              <a:xfrm>
                <a:off x="1753" y="1547"/>
                <a:ext cx="86" cy="171"/>
              </a:xfrm>
              <a:custGeom>
                <a:avLst/>
                <a:gdLst>
                  <a:gd name="T0" fmla="*/ 81 w 86"/>
                  <a:gd name="T1" fmla="*/ 41 h 171"/>
                  <a:gd name="T2" fmla="*/ 82 w 86"/>
                  <a:gd name="T3" fmla="*/ 32 h 171"/>
                  <a:gd name="T4" fmla="*/ 84 w 86"/>
                  <a:gd name="T5" fmla="*/ 25 h 171"/>
                  <a:gd name="T6" fmla="*/ 84 w 86"/>
                  <a:gd name="T7" fmla="*/ 19 h 171"/>
                  <a:gd name="T8" fmla="*/ 82 w 86"/>
                  <a:gd name="T9" fmla="*/ 14 h 171"/>
                  <a:gd name="T10" fmla="*/ 81 w 86"/>
                  <a:gd name="T11" fmla="*/ 8 h 171"/>
                  <a:gd name="T12" fmla="*/ 79 w 86"/>
                  <a:gd name="T13" fmla="*/ 5 h 171"/>
                  <a:gd name="T14" fmla="*/ 76 w 86"/>
                  <a:gd name="T15" fmla="*/ 2 h 171"/>
                  <a:gd name="T16" fmla="*/ 72 w 86"/>
                  <a:gd name="T17" fmla="*/ 0 h 171"/>
                  <a:gd name="T18" fmla="*/ 74 w 86"/>
                  <a:gd name="T19" fmla="*/ 0 h 171"/>
                  <a:gd name="T20" fmla="*/ 79 w 86"/>
                  <a:gd name="T21" fmla="*/ 2 h 171"/>
                  <a:gd name="T22" fmla="*/ 81 w 86"/>
                  <a:gd name="T23" fmla="*/ 3 h 171"/>
                  <a:gd name="T24" fmla="*/ 82 w 86"/>
                  <a:gd name="T25" fmla="*/ 7 h 171"/>
                  <a:gd name="T26" fmla="*/ 84 w 86"/>
                  <a:gd name="T27" fmla="*/ 10 h 171"/>
                  <a:gd name="T28" fmla="*/ 86 w 86"/>
                  <a:gd name="T29" fmla="*/ 20 h 171"/>
                  <a:gd name="T30" fmla="*/ 84 w 86"/>
                  <a:gd name="T31" fmla="*/ 32 h 171"/>
                  <a:gd name="T32" fmla="*/ 81 w 86"/>
                  <a:gd name="T33" fmla="*/ 44 h 171"/>
                  <a:gd name="T34" fmla="*/ 76 w 86"/>
                  <a:gd name="T35" fmla="*/ 59 h 171"/>
                  <a:gd name="T36" fmla="*/ 69 w 86"/>
                  <a:gd name="T37" fmla="*/ 74 h 171"/>
                  <a:gd name="T38" fmla="*/ 62 w 86"/>
                  <a:gd name="T39" fmla="*/ 90 h 171"/>
                  <a:gd name="T40" fmla="*/ 45 w 86"/>
                  <a:gd name="T41" fmla="*/ 118 h 171"/>
                  <a:gd name="T42" fmla="*/ 28 w 86"/>
                  <a:gd name="T43" fmla="*/ 145 h 171"/>
                  <a:gd name="T44" fmla="*/ 20 w 86"/>
                  <a:gd name="T45" fmla="*/ 156 h 171"/>
                  <a:gd name="T46" fmla="*/ 11 w 86"/>
                  <a:gd name="T47" fmla="*/ 164 h 171"/>
                  <a:gd name="T48" fmla="*/ 5 w 86"/>
                  <a:gd name="T49" fmla="*/ 169 h 171"/>
                  <a:gd name="T50" fmla="*/ 0 w 86"/>
                  <a:gd name="T51" fmla="*/ 171 h 171"/>
                  <a:gd name="T52" fmla="*/ 81 w 86"/>
                  <a:gd name="T53" fmla="*/ 41 h 1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6" h="171">
                    <a:moveTo>
                      <a:pt x="81" y="41"/>
                    </a:moveTo>
                    <a:lnTo>
                      <a:pt x="82" y="32"/>
                    </a:lnTo>
                    <a:lnTo>
                      <a:pt x="84" y="25"/>
                    </a:lnTo>
                    <a:lnTo>
                      <a:pt x="84" y="19"/>
                    </a:lnTo>
                    <a:lnTo>
                      <a:pt x="82" y="14"/>
                    </a:lnTo>
                    <a:lnTo>
                      <a:pt x="81" y="8"/>
                    </a:lnTo>
                    <a:lnTo>
                      <a:pt x="79" y="5"/>
                    </a:lnTo>
                    <a:lnTo>
                      <a:pt x="76" y="2"/>
                    </a:lnTo>
                    <a:lnTo>
                      <a:pt x="72" y="0"/>
                    </a:lnTo>
                    <a:lnTo>
                      <a:pt x="74" y="0"/>
                    </a:lnTo>
                    <a:lnTo>
                      <a:pt x="79" y="2"/>
                    </a:lnTo>
                    <a:lnTo>
                      <a:pt x="81" y="3"/>
                    </a:lnTo>
                    <a:lnTo>
                      <a:pt x="82" y="7"/>
                    </a:lnTo>
                    <a:lnTo>
                      <a:pt x="84" y="10"/>
                    </a:lnTo>
                    <a:lnTo>
                      <a:pt x="86" y="20"/>
                    </a:lnTo>
                    <a:lnTo>
                      <a:pt x="84" y="32"/>
                    </a:lnTo>
                    <a:lnTo>
                      <a:pt x="81" y="44"/>
                    </a:lnTo>
                    <a:lnTo>
                      <a:pt x="76" y="59"/>
                    </a:lnTo>
                    <a:lnTo>
                      <a:pt x="69" y="74"/>
                    </a:lnTo>
                    <a:lnTo>
                      <a:pt x="62" y="90"/>
                    </a:lnTo>
                    <a:lnTo>
                      <a:pt x="45" y="118"/>
                    </a:lnTo>
                    <a:lnTo>
                      <a:pt x="28" y="145"/>
                    </a:lnTo>
                    <a:lnTo>
                      <a:pt x="20" y="156"/>
                    </a:lnTo>
                    <a:lnTo>
                      <a:pt x="11" y="164"/>
                    </a:lnTo>
                    <a:lnTo>
                      <a:pt x="5" y="169"/>
                    </a:lnTo>
                    <a:lnTo>
                      <a:pt x="0" y="171"/>
                    </a:lnTo>
                    <a:lnTo>
                      <a:pt x="81" y="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0" name="Freeform 142">
                <a:extLst>
                  <a:ext uri="{FF2B5EF4-FFF2-40B4-BE49-F238E27FC236}">
                    <a16:creationId xmlns:a16="http://schemas.microsoft.com/office/drawing/2014/main" id="{7EFFE965-54AB-4254-A3B0-B175C6169E16}"/>
                  </a:ext>
                </a:extLst>
              </p:cNvPr>
              <p:cNvSpPr>
                <a:spLocks/>
              </p:cNvSpPr>
              <p:nvPr/>
            </p:nvSpPr>
            <p:spPr bwMode="auto">
              <a:xfrm>
                <a:off x="3838" y="1559"/>
                <a:ext cx="28" cy="164"/>
              </a:xfrm>
              <a:custGeom>
                <a:avLst/>
                <a:gdLst>
                  <a:gd name="T0" fmla="*/ 0 w 28"/>
                  <a:gd name="T1" fmla="*/ 164 h 164"/>
                  <a:gd name="T2" fmla="*/ 6 w 28"/>
                  <a:gd name="T3" fmla="*/ 133 h 164"/>
                  <a:gd name="T4" fmla="*/ 12 w 28"/>
                  <a:gd name="T5" fmla="*/ 105 h 164"/>
                  <a:gd name="T6" fmla="*/ 15 w 28"/>
                  <a:gd name="T7" fmla="*/ 78 h 164"/>
                  <a:gd name="T8" fmla="*/ 15 w 28"/>
                  <a:gd name="T9" fmla="*/ 54 h 164"/>
                  <a:gd name="T10" fmla="*/ 15 w 28"/>
                  <a:gd name="T11" fmla="*/ 35 h 164"/>
                  <a:gd name="T12" fmla="*/ 12 w 28"/>
                  <a:gd name="T13" fmla="*/ 20 h 164"/>
                  <a:gd name="T14" fmla="*/ 10 w 28"/>
                  <a:gd name="T15" fmla="*/ 13 h 164"/>
                  <a:gd name="T16" fmla="*/ 6 w 28"/>
                  <a:gd name="T17" fmla="*/ 8 h 164"/>
                  <a:gd name="T18" fmla="*/ 5 w 28"/>
                  <a:gd name="T19" fmla="*/ 5 h 164"/>
                  <a:gd name="T20" fmla="*/ 1 w 28"/>
                  <a:gd name="T21" fmla="*/ 3 h 164"/>
                  <a:gd name="T22" fmla="*/ 10 w 28"/>
                  <a:gd name="T23" fmla="*/ 0 h 164"/>
                  <a:gd name="T24" fmla="*/ 15 w 28"/>
                  <a:gd name="T25" fmla="*/ 3 h 164"/>
                  <a:gd name="T26" fmla="*/ 18 w 28"/>
                  <a:gd name="T27" fmla="*/ 10 h 164"/>
                  <a:gd name="T28" fmla="*/ 22 w 28"/>
                  <a:gd name="T29" fmla="*/ 17 h 164"/>
                  <a:gd name="T30" fmla="*/ 25 w 28"/>
                  <a:gd name="T31" fmla="*/ 25 h 164"/>
                  <a:gd name="T32" fmla="*/ 28 w 28"/>
                  <a:gd name="T33" fmla="*/ 45 h 164"/>
                  <a:gd name="T34" fmla="*/ 28 w 28"/>
                  <a:gd name="T35" fmla="*/ 69 h 164"/>
                  <a:gd name="T36" fmla="*/ 27 w 28"/>
                  <a:gd name="T37" fmla="*/ 95 h 164"/>
                  <a:gd name="T38" fmla="*/ 23 w 28"/>
                  <a:gd name="T39" fmla="*/ 118 h 164"/>
                  <a:gd name="T40" fmla="*/ 20 w 28"/>
                  <a:gd name="T41" fmla="*/ 144 h 164"/>
                  <a:gd name="T42" fmla="*/ 15 w 28"/>
                  <a:gd name="T43" fmla="*/ 164 h 164"/>
                  <a:gd name="T44" fmla="*/ 0 w 28"/>
                  <a:gd name="T45" fmla="*/ 164 h 1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164">
                    <a:moveTo>
                      <a:pt x="0" y="164"/>
                    </a:moveTo>
                    <a:lnTo>
                      <a:pt x="6" y="133"/>
                    </a:lnTo>
                    <a:lnTo>
                      <a:pt x="12" y="105"/>
                    </a:lnTo>
                    <a:lnTo>
                      <a:pt x="15" y="78"/>
                    </a:lnTo>
                    <a:lnTo>
                      <a:pt x="15" y="54"/>
                    </a:lnTo>
                    <a:lnTo>
                      <a:pt x="15" y="35"/>
                    </a:lnTo>
                    <a:lnTo>
                      <a:pt x="12" y="20"/>
                    </a:lnTo>
                    <a:lnTo>
                      <a:pt x="10" y="13"/>
                    </a:lnTo>
                    <a:lnTo>
                      <a:pt x="6" y="8"/>
                    </a:lnTo>
                    <a:lnTo>
                      <a:pt x="5" y="5"/>
                    </a:lnTo>
                    <a:lnTo>
                      <a:pt x="1" y="3"/>
                    </a:lnTo>
                    <a:lnTo>
                      <a:pt x="10" y="0"/>
                    </a:lnTo>
                    <a:lnTo>
                      <a:pt x="15" y="3"/>
                    </a:lnTo>
                    <a:lnTo>
                      <a:pt x="18" y="10"/>
                    </a:lnTo>
                    <a:lnTo>
                      <a:pt x="22" y="17"/>
                    </a:lnTo>
                    <a:lnTo>
                      <a:pt x="25" y="25"/>
                    </a:lnTo>
                    <a:lnTo>
                      <a:pt x="28" y="45"/>
                    </a:lnTo>
                    <a:lnTo>
                      <a:pt x="28" y="69"/>
                    </a:lnTo>
                    <a:lnTo>
                      <a:pt x="27" y="95"/>
                    </a:lnTo>
                    <a:lnTo>
                      <a:pt x="23" y="118"/>
                    </a:lnTo>
                    <a:lnTo>
                      <a:pt x="20" y="144"/>
                    </a:lnTo>
                    <a:lnTo>
                      <a:pt x="15" y="164"/>
                    </a:lnTo>
                    <a:lnTo>
                      <a:pt x="0" y="16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1" name="Freeform 143">
                <a:extLst>
                  <a:ext uri="{FF2B5EF4-FFF2-40B4-BE49-F238E27FC236}">
                    <a16:creationId xmlns:a16="http://schemas.microsoft.com/office/drawing/2014/main" id="{6BA5E9E1-AB3E-4F07-8943-78A22E697678}"/>
                  </a:ext>
                </a:extLst>
              </p:cNvPr>
              <p:cNvSpPr>
                <a:spLocks/>
              </p:cNvSpPr>
              <p:nvPr/>
            </p:nvSpPr>
            <p:spPr bwMode="auto">
              <a:xfrm>
                <a:off x="1753" y="1532"/>
                <a:ext cx="175" cy="186"/>
              </a:xfrm>
              <a:custGeom>
                <a:avLst/>
                <a:gdLst>
                  <a:gd name="T0" fmla="*/ 172 w 175"/>
                  <a:gd name="T1" fmla="*/ 7 h 186"/>
                  <a:gd name="T2" fmla="*/ 160 w 175"/>
                  <a:gd name="T3" fmla="*/ 5 h 186"/>
                  <a:gd name="T4" fmla="*/ 141 w 175"/>
                  <a:gd name="T5" fmla="*/ 3 h 186"/>
                  <a:gd name="T6" fmla="*/ 125 w 175"/>
                  <a:gd name="T7" fmla="*/ 0 h 186"/>
                  <a:gd name="T8" fmla="*/ 118 w 175"/>
                  <a:gd name="T9" fmla="*/ 0 h 186"/>
                  <a:gd name="T10" fmla="*/ 116 w 175"/>
                  <a:gd name="T11" fmla="*/ 0 h 186"/>
                  <a:gd name="T12" fmla="*/ 96 w 175"/>
                  <a:gd name="T13" fmla="*/ 7 h 186"/>
                  <a:gd name="T14" fmla="*/ 74 w 175"/>
                  <a:gd name="T15" fmla="*/ 15 h 186"/>
                  <a:gd name="T16" fmla="*/ 79 w 175"/>
                  <a:gd name="T17" fmla="*/ 17 h 186"/>
                  <a:gd name="T18" fmla="*/ 81 w 175"/>
                  <a:gd name="T19" fmla="*/ 18 h 186"/>
                  <a:gd name="T20" fmla="*/ 82 w 175"/>
                  <a:gd name="T21" fmla="*/ 22 h 186"/>
                  <a:gd name="T22" fmla="*/ 84 w 175"/>
                  <a:gd name="T23" fmla="*/ 25 h 186"/>
                  <a:gd name="T24" fmla="*/ 86 w 175"/>
                  <a:gd name="T25" fmla="*/ 35 h 186"/>
                  <a:gd name="T26" fmla="*/ 84 w 175"/>
                  <a:gd name="T27" fmla="*/ 47 h 186"/>
                  <a:gd name="T28" fmla="*/ 81 w 175"/>
                  <a:gd name="T29" fmla="*/ 59 h 186"/>
                  <a:gd name="T30" fmla="*/ 76 w 175"/>
                  <a:gd name="T31" fmla="*/ 74 h 186"/>
                  <a:gd name="T32" fmla="*/ 69 w 175"/>
                  <a:gd name="T33" fmla="*/ 89 h 186"/>
                  <a:gd name="T34" fmla="*/ 62 w 175"/>
                  <a:gd name="T35" fmla="*/ 105 h 186"/>
                  <a:gd name="T36" fmla="*/ 45 w 175"/>
                  <a:gd name="T37" fmla="*/ 133 h 186"/>
                  <a:gd name="T38" fmla="*/ 28 w 175"/>
                  <a:gd name="T39" fmla="*/ 160 h 186"/>
                  <a:gd name="T40" fmla="*/ 20 w 175"/>
                  <a:gd name="T41" fmla="*/ 171 h 186"/>
                  <a:gd name="T42" fmla="*/ 11 w 175"/>
                  <a:gd name="T43" fmla="*/ 179 h 186"/>
                  <a:gd name="T44" fmla="*/ 5 w 175"/>
                  <a:gd name="T45" fmla="*/ 184 h 186"/>
                  <a:gd name="T46" fmla="*/ 0 w 175"/>
                  <a:gd name="T47" fmla="*/ 186 h 186"/>
                  <a:gd name="T48" fmla="*/ 3 w 175"/>
                  <a:gd name="T49" fmla="*/ 186 h 186"/>
                  <a:gd name="T50" fmla="*/ 91 w 175"/>
                  <a:gd name="T51" fmla="*/ 118 h 186"/>
                  <a:gd name="T52" fmla="*/ 146 w 175"/>
                  <a:gd name="T53" fmla="*/ 74 h 186"/>
                  <a:gd name="T54" fmla="*/ 155 w 175"/>
                  <a:gd name="T55" fmla="*/ 66 h 186"/>
                  <a:gd name="T56" fmla="*/ 163 w 175"/>
                  <a:gd name="T57" fmla="*/ 57 h 186"/>
                  <a:gd name="T58" fmla="*/ 168 w 175"/>
                  <a:gd name="T59" fmla="*/ 49 h 186"/>
                  <a:gd name="T60" fmla="*/ 172 w 175"/>
                  <a:gd name="T61" fmla="*/ 40 h 186"/>
                  <a:gd name="T62" fmla="*/ 175 w 175"/>
                  <a:gd name="T63" fmla="*/ 32 h 186"/>
                  <a:gd name="T64" fmla="*/ 175 w 175"/>
                  <a:gd name="T65" fmla="*/ 25 h 186"/>
                  <a:gd name="T66" fmla="*/ 173 w 175"/>
                  <a:gd name="T67" fmla="*/ 15 h 186"/>
                  <a:gd name="T68" fmla="*/ 172 w 175"/>
                  <a:gd name="T69" fmla="*/ 7 h 1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75" h="186">
                    <a:moveTo>
                      <a:pt x="172" y="7"/>
                    </a:moveTo>
                    <a:lnTo>
                      <a:pt x="160" y="5"/>
                    </a:lnTo>
                    <a:lnTo>
                      <a:pt x="141" y="3"/>
                    </a:lnTo>
                    <a:lnTo>
                      <a:pt x="125" y="0"/>
                    </a:lnTo>
                    <a:lnTo>
                      <a:pt x="118" y="0"/>
                    </a:lnTo>
                    <a:lnTo>
                      <a:pt x="116" y="0"/>
                    </a:lnTo>
                    <a:lnTo>
                      <a:pt x="96" y="7"/>
                    </a:lnTo>
                    <a:lnTo>
                      <a:pt x="74" y="15"/>
                    </a:lnTo>
                    <a:lnTo>
                      <a:pt x="79" y="17"/>
                    </a:lnTo>
                    <a:lnTo>
                      <a:pt x="81" y="18"/>
                    </a:lnTo>
                    <a:lnTo>
                      <a:pt x="82" y="22"/>
                    </a:lnTo>
                    <a:lnTo>
                      <a:pt x="84" y="25"/>
                    </a:lnTo>
                    <a:lnTo>
                      <a:pt x="86" y="35"/>
                    </a:lnTo>
                    <a:lnTo>
                      <a:pt x="84" y="47"/>
                    </a:lnTo>
                    <a:lnTo>
                      <a:pt x="81" y="59"/>
                    </a:lnTo>
                    <a:lnTo>
                      <a:pt x="76" y="74"/>
                    </a:lnTo>
                    <a:lnTo>
                      <a:pt x="69" y="89"/>
                    </a:lnTo>
                    <a:lnTo>
                      <a:pt x="62" y="105"/>
                    </a:lnTo>
                    <a:lnTo>
                      <a:pt x="45" y="133"/>
                    </a:lnTo>
                    <a:lnTo>
                      <a:pt x="28" y="160"/>
                    </a:lnTo>
                    <a:lnTo>
                      <a:pt x="20" y="171"/>
                    </a:lnTo>
                    <a:lnTo>
                      <a:pt x="11" y="179"/>
                    </a:lnTo>
                    <a:lnTo>
                      <a:pt x="5" y="184"/>
                    </a:lnTo>
                    <a:lnTo>
                      <a:pt x="0" y="186"/>
                    </a:lnTo>
                    <a:lnTo>
                      <a:pt x="3" y="186"/>
                    </a:lnTo>
                    <a:lnTo>
                      <a:pt x="91" y="118"/>
                    </a:lnTo>
                    <a:lnTo>
                      <a:pt x="146" y="74"/>
                    </a:lnTo>
                    <a:lnTo>
                      <a:pt x="155" y="66"/>
                    </a:lnTo>
                    <a:lnTo>
                      <a:pt x="163" y="57"/>
                    </a:lnTo>
                    <a:lnTo>
                      <a:pt x="168" y="49"/>
                    </a:lnTo>
                    <a:lnTo>
                      <a:pt x="172" y="40"/>
                    </a:lnTo>
                    <a:lnTo>
                      <a:pt x="175" y="32"/>
                    </a:lnTo>
                    <a:lnTo>
                      <a:pt x="175" y="25"/>
                    </a:lnTo>
                    <a:lnTo>
                      <a:pt x="173" y="15"/>
                    </a:lnTo>
                    <a:lnTo>
                      <a:pt x="172"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2" name="Freeform 144">
                <a:extLst>
                  <a:ext uri="{FF2B5EF4-FFF2-40B4-BE49-F238E27FC236}">
                    <a16:creationId xmlns:a16="http://schemas.microsoft.com/office/drawing/2014/main" id="{1416C5AB-9430-4923-B68D-72AF4EE84B78}"/>
                  </a:ext>
                </a:extLst>
              </p:cNvPr>
              <p:cNvSpPr>
                <a:spLocks/>
              </p:cNvSpPr>
              <p:nvPr/>
            </p:nvSpPr>
            <p:spPr bwMode="auto">
              <a:xfrm>
                <a:off x="3652" y="1517"/>
                <a:ext cx="370" cy="696"/>
              </a:xfrm>
              <a:custGeom>
                <a:avLst/>
                <a:gdLst>
                  <a:gd name="T0" fmla="*/ 366 w 370"/>
                  <a:gd name="T1" fmla="*/ 1 h 696"/>
                  <a:gd name="T2" fmla="*/ 351 w 370"/>
                  <a:gd name="T3" fmla="*/ 0 h 696"/>
                  <a:gd name="T4" fmla="*/ 328 w 370"/>
                  <a:gd name="T5" fmla="*/ 0 h 696"/>
                  <a:gd name="T6" fmla="*/ 307 w 370"/>
                  <a:gd name="T7" fmla="*/ 0 h 696"/>
                  <a:gd name="T8" fmla="*/ 297 w 370"/>
                  <a:gd name="T9" fmla="*/ 0 h 696"/>
                  <a:gd name="T10" fmla="*/ 284 w 370"/>
                  <a:gd name="T11" fmla="*/ 1 h 696"/>
                  <a:gd name="T12" fmla="*/ 272 w 370"/>
                  <a:gd name="T13" fmla="*/ 5 h 696"/>
                  <a:gd name="T14" fmla="*/ 196 w 370"/>
                  <a:gd name="T15" fmla="*/ 42 h 696"/>
                  <a:gd name="T16" fmla="*/ 201 w 370"/>
                  <a:gd name="T17" fmla="*/ 49 h 696"/>
                  <a:gd name="T18" fmla="*/ 206 w 370"/>
                  <a:gd name="T19" fmla="*/ 57 h 696"/>
                  <a:gd name="T20" fmla="*/ 209 w 370"/>
                  <a:gd name="T21" fmla="*/ 71 h 696"/>
                  <a:gd name="T22" fmla="*/ 211 w 370"/>
                  <a:gd name="T23" fmla="*/ 86 h 696"/>
                  <a:gd name="T24" fmla="*/ 211 w 370"/>
                  <a:gd name="T25" fmla="*/ 103 h 696"/>
                  <a:gd name="T26" fmla="*/ 209 w 370"/>
                  <a:gd name="T27" fmla="*/ 121 h 696"/>
                  <a:gd name="T28" fmla="*/ 208 w 370"/>
                  <a:gd name="T29" fmla="*/ 143 h 696"/>
                  <a:gd name="T30" fmla="*/ 203 w 370"/>
                  <a:gd name="T31" fmla="*/ 165 h 696"/>
                  <a:gd name="T32" fmla="*/ 192 w 370"/>
                  <a:gd name="T33" fmla="*/ 216 h 696"/>
                  <a:gd name="T34" fmla="*/ 179 w 370"/>
                  <a:gd name="T35" fmla="*/ 270 h 696"/>
                  <a:gd name="T36" fmla="*/ 162 w 370"/>
                  <a:gd name="T37" fmla="*/ 326 h 696"/>
                  <a:gd name="T38" fmla="*/ 144 w 370"/>
                  <a:gd name="T39" fmla="*/ 385 h 696"/>
                  <a:gd name="T40" fmla="*/ 123 w 370"/>
                  <a:gd name="T41" fmla="*/ 441 h 696"/>
                  <a:gd name="T42" fmla="*/ 101 w 370"/>
                  <a:gd name="T43" fmla="*/ 496 h 696"/>
                  <a:gd name="T44" fmla="*/ 81 w 370"/>
                  <a:gd name="T45" fmla="*/ 549 h 696"/>
                  <a:gd name="T46" fmla="*/ 61 w 370"/>
                  <a:gd name="T47" fmla="*/ 594 h 696"/>
                  <a:gd name="T48" fmla="*/ 42 w 370"/>
                  <a:gd name="T49" fmla="*/ 633 h 696"/>
                  <a:gd name="T50" fmla="*/ 25 w 370"/>
                  <a:gd name="T51" fmla="*/ 665 h 696"/>
                  <a:gd name="T52" fmla="*/ 17 w 370"/>
                  <a:gd name="T53" fmla="*/ 677 h 696"/>
                  <a:gd name="T54" fmla="*/ 10 w 370"/>
                  <a:gd name="T55" fmla="*/ 686 h 696"/>
                  <a:gd name="T56" fmla="*/ 5 w 370"/>
                  <a:gd name="T57" fmla="*/ 692 h 696"/>
                  <a:gd name="T58" fmla="*/ 0 w 370"/>
                  <a:gd name="T59" fmla="*/ 696 h 696"/>
                  <a:gd name="T60" fmla="*/ 3 w 370"/>
                  <a:gd name="T61" fmla="*/ 692 h 696"/>
                  <a:gd name="T62" fmla="*/ 103 w 370"/>
                  <a:gd name="T63" fmla="*/ 542 h 696"/>
                  <a:gd name="T64" fmla="*/ 184 w 370"/>
                  <a:gd name="T65" fmla="*/ 419 h 696"/>
                  <a:gd name="T66" fmla="*/ 252 w 370"/>
                  <a:gd name="T67" fmla="*/ 319 h 696"/>
                  <a:gd name="T68" fmla="*/ 302 w 370"/>
                  <a:gd name="T69" fmla="*/ 236 h 696"/>
                  <a:gd name="T70" fmla="*/ 322 w 370"/>
                  <a:gd name="T71" fmla="*/ 201 h 696"/>
                  <a:gd name="T72" fmla="*/ 338 w 370"/>
                  <a:gd name="T73" fmla="*/ 169 h 696"/>
                  <a:gd name="T74" fmla="*/ 351 w 370"/>
                  <a:gd name="T75" fmla="*/ 138 h 696"/>
                  <a:gd name="T76" fmla="*/ 361 w 370"/>
                  <a:gd name="T77" fmla="*/ 109 h 696"/>
                  <a:gd name="T78" fmla="*/ 366 w 370"/>
                  <a:gd name="T79" fmla="*/ 82 h 696"/>
                  <a:gd name="T80" fmla="*/ 370 w 370"/>
                  <a:gd name="T81" fmla="*/ 55 h 696"/>
                  <a:gd name="T82" fmla="*/ 370 w 370"/>
                  <a:gd name="T83" fmla="*/ 28 h 696"/>
                  <a:gd name="T84" fmla="*/ 366 w 370"/>
                  <a:gd name="T85" fmla="*/ 1 h 6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70" h="696">
                    <a:moveTo>
                      <a:pt x="366" y="1"/>
                    </a:moveTo>
                    <a:lnTo>
                      <a:pt x="351" y="0"/>
                    </a:lnTo>
                    <a:lnTo>
                      <a:pt x="328" y="0"/>
                    </a:lnTo>
                    <a:lnTo>
                      <a:pt x="307" y="0"/>
                    </a:lnTo>
                    <a:lnTo>
                      <a:pt x="297" y="0"/>
                    </a:lnTo>
                    <a:lnTo>
                      <a:pt x="284" y="1"/>
                    </a:lnTo>
                    <a:lnTo>
                      <a:pt x="272" y="5"/>
                    </a:lnTo>
                    <a:lnTo>
                      <a:pt x="196" y="42"/>
                    </a:lnTo>
                    <a:lnTo>
                      <a:pt x="201" y="49"/>
                    </a:lnTo>
                    <a:lnTo>
                      <a:pt x="206" y="57"/>
                    </a:lnTo>
                    <a:lnTo>
                      <a:pt x="209" y="71"/>
                    </a:lnTo>
                    <a:lnTo>
                      <a:pt x="211" y="86"/>
                    </a:lnTo>
                    <a:lnTo>
                      <a:pt x="211" y="103"/>
                    </a:lnTo>
                    <a:lnTo>
                      <a:pt x="209" y="121"/>
                    </a:lnTo>
                    <a:lnTo>
                      <a:pt x="208" y="143"/>
                    </a:lnTo>
                    <a:lnTo>
                      <a:pt x="203" y="165"/>
                    </a:lnTo>
                    <a:lnTo>
                      <a:pt x="192" y="216"/>
                    </a:lnTo>
                    <a:lnTo>
                      <a:pt x="179" y="270"/>
                    </a:lnTo>
                    <a:lnTo>
                      <a:pt x="162" y="326"/>
                    </a:lnTo>
                    <a:lnTo>
                      <a:pt x="144" y="385"/>
                    </a:lnTo>
                    <a:lnTo>
                      <a:pt x="123" y="441"/>
                    </a:lnTo>
                    <a:lnTo>
                      <a:pt x="101" y="496"/>
                    </a:lnTo>
                    <a:lnTo>
                      <a:pt x="81" y="549"/>
                    </a:lnTo>
                    <a:lnTo>
                      <a:pt x="61" y="594"/>
                    </a:lnTo>
                    <a:lnTo>
                      <a:pt x="42" y="633"/>
                    </a:lnTo>
                    <a:lnTo>
                      <a:pt x="25" y="665"/>
                    </a:lnTo>
                    <a:lnTo>
                      <a:pt x="17" y="677"/>
                    </a:lnTo>
                    <a:lnTo>
                      <a:pt x="10" y="686"/>
                    </a:lnTo>
                    <a:lnTo>
                      <a:pt x="5" y="692"/>
                    </a:lnTo>
                    <a:lnTo>
                      <a:pt x="0" y="696"/>
                    </a:lnTo>
                    <a:lnTo>
                      <a:pt x="3" y="692"/>
                    </a:lnTo>
                    <a:lnTo>
                      <a:pt x="103" y="542"/>
                    </a:lnTo>
                    <a:lnTo>
                      <a:pt x="184" y="419"/>
                    </a:lnTo>
                    <a:lnTo>
                      <a:pt x="252" y="319"/>
                    </a:lnTo>
                    <a:lnTo>
                      <a:pt x="302" y="236"/>
                    </a:lnTo>
                    <a:lnTo>
                      <a:pt x="322" y="201"/>
                    </a:lnTo>
                    <a:lnTo>
                      <a:pt x="338" y="169"/>
                    </a:lnTo>
                    <a:lnTo>
                      <a:pt x="351" y="138"/>
                    </a:lnTo>
                    <a:lnTo>
                      <a:pt x="361" y="109"/>
                    </a:lnTo>
                    <a:lnTo>
                      <a:pt x="366" y="82"/>
                    </a:lnTo>
                    <a:lnTo>
                      <a:pt x="370" y="55"/>
                    </a:lnTo>
                    <a:lnTo>
                      <a:pt x="370" y="28"/>
                    </a:lnTo>
                    <a:lnTo>
                      <a:pt x="366"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3" name="Freeform 145">
                <a:extLst>
                  <a:ext uri="{FF2B5EF4-FFF2-40B4-BE49-F238E27FC236}">
                    <a16:creationId xmlns:a16="http://schemas.microsoft.com/office/drawing/2014/main" id="{6553E9EC-B205-4916-B6B9-96DF2626A715}"/>
                  </a:ext>
                </a:extLst>
              </p:cNvPr>
              <p:cNvSpPr>
                <a:spLocks/>
              </p:cNvSpPr>
              <p:nvPr/>
            </p:nvSpPr>
            <p:spPr bwMode="auto">
              <a:xfrm>
                <a:off x="1791" y="1559"/>
                <a:ext cx="144" cy="86"/>
              </a:xfrm>
              <a:custGeom>
                <a:avLst/>
                <a:gdLst>
                  <a:gd name="T0" fmla="*/ 144 w 144"/>
                  <a:gd name="T1" fmla="*/ 0 h 86"/>
                  <a:gd name="T2" fmla="*/ 134 w 144"/>
                  <a:gd name="T3" fmla="*/ 7 h 86"/>
                  <a:gd name="T4" fmla="*/ 122 w 144"/>
                  <a:gd name="T5" fmla="*/ 13 h 86"/>
                  <a:gd name="T6" fmla="*/ 108 w 144"/>
                  <a:gd name="T7" fmla="*/ 18 h 86"/>
                  <a:gd name="T8" fmla="*/ 93 w 144"/>
                  <a:gd name="T9" fmla="*/ 24 h 86"/>
                  <a:gd name="T10" fmla="*/ 76 w 144"/>
                  <a:gd name="T11" fmla="*/ 25 h 86"/>
                  <a:gd name="T12" fmla="*/ 58 w 144"/>
                  <a:gd name="T13" fmla="*/ 27 h 86"/>
                  <a:gd name="T14" fmla="*/ 38 w 144"/>
                  <a:gd name="T15" fmla="*/ 29 h 86"/>
                  <a:gd name="T16" fmla="*/ 17 w 144"/>
                  <a:gd name="T17" fmla="*/ 29 h 86"/>
                  <a:gd name="T18" fmla="*/ 17 w 144"/>
                  <a:gd name="T19" fmla="*/ 37 h 86"/>
                  <a:gd name="T20" fmla="*/ 17 w 144"/>
                  <a:gd name="T21" fmla="*/ 45 h 86"/>
                  <a:gd name="T22" fmla="*/ 16 w 144"/>
                  <a:gd name="T23" fmla="*/ 54 h 86"/>
                  <a:gd name="T24" fmla="*/ 12 w 144"/>
                  <a:gd name="T25" fmla="*/ 61 h 86"/>
                  <a:gd name="T26" fmla="*/ 7 w 144"/>
                  <a:gd name="T27" fmla="*/ 74 h 86"/>
                  <a:gd name="T28" fmla="*/ 0 w 144"/>
                  <a:gd name="T29" fmla="*/ 81 h 86"/>
                  <a:gd name="T30" fmla="*/ 12 w 144"/>
                  <a:gd name="T31" fmla="*/ 83 h 86"/>
                  <a:gd name="T32" fmla="*/ 26 w 144"/>
                  <a:gd name="T33" fmla="*/ 84 h 86"/>
                  <a:gd name="T34" fmla="*/ 41 w 144"/>
                  <a:gd name="T35" fmla="*/ 84 h 86"/>
                  <a:gd name="T36" fmla="*/ 53 w 144"/>
                  <a:gd name="T37" fmla="*/ 86 h 86"/>
                  <a:gd name="T38" fmla="*/ 71 w 144"/>
                  <a:gd name="T39" fmla="*/ 76 h 86"/>
                  <a:gd name="T40" fmla="*/ 88 w 144"/>
                  <a:gd name="T41" fmla="*/ 66 h 86"/>
                  <a:gd name="T42" fmla="*/ 102 w 144"/>
                  <a:gd name="T43" fmla="*/ 56 h 86"/>
                  <a:gd name="T44" fmla="*/ 115 w 144"/>
                  <a:gd name="T45" fmla="*/ 45 h 86"/>
                  <a:gd name="T46" fmla="*/ 125 w 144"/>
                  <a:gd name="T47" fmla="*/ 35 h 86"/>
                  <a:gd name="T48" fmla="*/ 134 w 144"/>
                  <a:gd name="T49" fmla="*/ 24 h 86"/>
                  <a:gd name="T50" fmla="*/ 141 w 144"/>
                  <a:gd name="T51" fmla="*/ 12 h 86"/>
                  <a:gd name="T52" fmla="*/ 144 w 144"/>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4" h="86">
                    <a:moveTo>
                      <a:pt x="144" y="0"/>
                    </a:moveTo>
                    <a:lnTo>
                      <a:pt x="134" y="7"/>
                    </a:lnTo>
                    <a:lnTo>
                      <a:pt x="122" y="13"/>
                    </a:lnTo>
                    <a:lnTo>
                      <a:pt x="108" y="18"/>
                    </a:lnTo>
                    <a:lnTo>
                      <a:pt x="93" y="24"/>
                    </a:lnTo>
                    <a:lnTo>
                      <a:pt x="76" y="25"/>
                    </a:lnTo>
                    <a:lnTo>
                      <a:pt x="58" y="27"/>
                    </a:lnTo>
                    <a:lnTo>
                      <a:pt x="38" y="29"/>
                    </a:lnTo>
                    <a:lnTo>
                      <a:pt x="17" y="29"/>
                    </a:lnTo>
                    <a:lnTo>
                      <a:pt x="17" y="37"/>
                    </a:lnTo>
                    <a:lnTo>
                      <a:pt x="17" y="45"/>
                    </a:lnTo>
                    <a:lnTo>
                      <a:pt x="16" y="54"/>
                    </a:lnTo>
                    <a:lnTo>
                      <a:pt x="12" y="61"/>
                    </a:lnTo>
                    <a:lnTo>
                      <a:pt x="7" y="74"/>
                    </a:lnTo>
                    <a:lnTo>
                      <a:pt x="0" y="81"/>
                    </a:lnTo>
                    <a:lnTo>
                      <a:pt x="12" y="83"/>
                    </a:lnTo>
                    <a:lnTo>
                      <a:pt x="26" y="84"/>
                    </a:lnTo>
                    <a:lnTo>
                      <a:pt x="41" y="84"/>
                    </a:lnTo>
                    <a:lnTo>
                      <a:pt x="53" y="86"/>
                    </a:lnTo>
                    <a:lnTo>
                      <a:pt x="71" y="76"/>
                    </a:lnTo>
                    <a:lnTo>
                      <a:pt x="88" y="66"/>
                    </a:lnTo>
                    <a:lnTo>
                      <a:pt x="102" y="56"/>
                    </a:lnTo>
                    <a:lnTo>
                      <a:pt x="115" y="45"/>
                    </a:lnTo>
                    <a:lnTo>
                      <a:pt x="125" y="35"/>
                    </a:lnTo>
                    <a:lnTo>
                      <a:pt x="134" y="24"/>
                    </a:lnTo>
                    <a:lnTo>
                      <a:pt x="141" y="12"/>
                    </a:lnTo>
                    <a:lnTo>
                      <a:pt x="144"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4" name="Freeform 146">
                <a:extLst>
                  <a:ext uri="{FF2B5EF4-FFF2-40B4-BE49-F238E27FC236}">
                    <a16:creationId xmlns:a16="http://schemas.microsoft.com/office/drawing/2014/main" id="{F4BE7BFA-2157-4704-8C3E-7852A4FA1DF9}"/>
                  </a:ext>
                </a:extLst>
              </p:cNvPr>
              <p:cNvSpPr>
                <a:spLocks/>
              </p:cNvSpPr>
              <p:nvPr/>
            </p:nvSpPr>
            <p:spPr bwMode="auto">
              <a:xfrm>
                <a:off x="3796" y="1583"/>
                <a:ext cx="243" cy="338"/>
              </a:xfrm>
              <a:custGeom>
                <a:avLst/>
                <a:gdLst>
                  <a:gd name="T0" fmla="*/ 243 w 243"/>
                  <a:gd name="T1" fmla="*/ 0 h 338"/>
                  <a:gd name="T2" fmla="*/ 233 w 243"/>
                  <a:gd name="T3" fmla="*/ 16 h 338"/>
                  <a:gd name="T4" fmla="*/ 222 w 243"/>
                  <a:gd name="T5" fmla="*/ 32 h 338"/>
                  <a:gd name="T6" fmla="*/ 211 w 243"/>
                  <a:gd name="T7" fmla="*/ 47 h 338"/>
                  <a:gd name="T8" fmla="*/ 199 w 243"/>
                  <a:gd name="T9" fmla="*/ 59 h 338"/>
                  <a:gd name="T10" fmla="*/ 185 w 243"/>
                  <a:gd name="T11" fmla="*/ 71 h 338"/>
                  <a:gd name="T12" fmla="*/ 172 w 243"/>
                  <a:gd name="T13" fmla="*/ 81 h 338"/>
                  <a:gd name="T14" fmla="*/ 158 w 243"/>
                  <a:gd name="T15" fmla="*/ 89 h 338"/>
                  <a:gd name="T16" fmla="*/ 143 w 243"/>
                  <a:gd name="T17" fmla="*/ 96 h 338"/>
                  <a:gd name="T18" fmla="*/ 128 w 243"/>
                  <a:gd name="T19" fmla="*/ 103 h 338"/>
                  <a:gd name="T20" fmla="*/ 113 w 243"/>
                  <a:gd name="T21" fmla="*/ 108 h 338"/>
                  <a:gd name="T22" fmla="*/ 96 w 243"/>
                  <a:gd name="T23" fmla="*/ 111 h 338"/>
                  <a:gd name="T24" fmla="*/ 79 w 243"/>
                  <a:gd name="T25" fmla="*/ 114 h 338"/>
                  <a:gd name="T26" fmla="*/ 60 w 243"/>
                  <a:gd name="T27" fmla="*/ 116 h 338"/>
                  <a:gd name="T28" fmla="*/ 42 w 243"/>
                  <a:gd name="T29" fmla="*/ 116 h 338"/>
                  <a:gd name="T30" fmla="*/ 21 w 243"/>
                  <a:gd name="T31" fmla="*/ 116 h 338"/>
                  <a:gd name="T32" fmla="*/ 1 w 243"/>
                  <a:gd name="T33" fmla="*/ 116 h 338"/>
                  <a:gd name="T34" fmla="*/ 8 w 243"/>
                  <a:gd name="T35" fmla="*/ 152 h 338"/>
                  <a:gd name="T36" fmla="*/ 11 w 243"/>
                  <a:gd name="T37" fmla="*/ 187 h 338"/>
                  <a:gd name="T38" fmla="*/ 13 w 243"/>
                  <a:gd name="T39" fmla="*/ 221 h 338"/>
                  <a:gd name="T40" fmla="*/ 13 w 243"/>
                  <a:gd name="T41" fmla="*/ 253 h 338"/>
                  <a:gd name="T42" fmla="*/ 13 w 243"/>
                  <a:gd name="T43" fmla="*/ 282 h 338"/>
                  <a:gd name="T44" fmla="*/ 10 w 243"/>
                  <a:gd name="T45" fmla="*/ 305 h 338"/>
                  <a:gd name="T46" fmla="*/ 5 w 243"/>
                  <a:gd name="T47" fmla="*/ 324 h 338"/>
                  <a:gd name="T48" fmla="*/ 0 w 243"/>
                  <a:gd name="T49" fmla="*/ 336 h 338"/>
                  <a:gd name="T50" fmla="*/ 13 w 243"/>
                  <a:gd name="T51" fmla="*/ 338 h 338"/>
                  <a:gd name="T52" fmla="*/ 21 w 243"/>
                  <a:gd name="T53" fmla="*/ 338 h 338"/>
                  <a:gd name="T54" fmla="*/ 28 w 243"/>
                  <a:gd name="T55" fmla="*/ 336 h 338"/>
                  <a:gd name="T56" fmla="*/ 42 w 243"/>
                  <a:gd name="T57" fmla="*/ 338 h 338"/>
                  <a:gd name="T58" fmla="*/ 79 w 243"/>
                  <a:gd name="T59" fmla="*/ 297 h 338"/>
                  <a:gd name="T60" fmla="*/ 114 w 243"/>
                  <a:gd name="T61" fmla="*/ 258 h 338"/>
                  <a:gd name="T62" fmla="*/ 145 w 243"/>
                  <a:gd name="T63" fmla="*/ 219 h 338"/>
                  <a:gd name="T64" fmla="*/ 173 w 243"/>
                  <a:gd name="T65" fmla="*/ 180 h 338"/>
                  <a:gd name="T66" fmla="*/ 185 w 243"/>
                  <a:gd name="T67" fmla="*/ 160 h 338"/>
                  <a:gd name="T68" fmla="*/ 197 w 243"/>
                  <a:gd name="T69" fmla="*/ 138 h 338"/>
                  <a:gd name="T70" fmla="*/ 207 w 243"/>
                  <a:gd name="T71" fmla="*/ 118 h 338"/>
                  <a:gd name="T72" fmla="*/ 217 w 243"/>
                  <a:gd name="T73" fmla="*/ 96 h 338"/>
                  <a:gd name="T74" fmla="*/ 224 w 243"/>
                  <a:gd name="T75" fmla="*/ 72 h 338"/>
                  <a:gd name="T76" fmla="*/ 233 w 243"/>
                  <a:gd name="T77" fmla="*/ 49 h 338"/>
                  <a:gd name="T78" fmla="*/ 238 w 243"/>
                  <a:gd name="T79" fmla="*/ 25 h 338"/>
                  <a:gd name="T80" fmla="*/ 243 w 243"/>
                  <a:gd name="T81" fmla="*/ 0 h 3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3" h="338">
                    <a:moveTo>
                      <a:pt x="243" y="0"/>
                    </a:moveTo>
                    <a:lnTo>
                      <a:pt x="233" y="16"/>
                    </a:lnTo>
                    <a:lnTo>
                      <a:pt x="222" y="32"/>
                    </a:lnTo>
                    <a:lnTo>
                      <a:pt x="211" y="47"/>
                    </a:lnTo>
                    <a:lnTo>
                      <a:pt x="199" y="59"/>
                    </a:lnTo>
                    <a:lnTo>
                      <a:pt x="185" y="71"/>
                    </a:lnTo>
                    <a:lnTo>
                      <a:pt x="172" y="81"/>
                    </a:lnTo>
                    <a:lnTo>
                      <a:pt x="158" y="89"/>
                    </a:lnTo>
                    <a:lnTo>
                      <a:pt x="143" y="96"/>
                    </a:lnTo>
                    <a:lnTo>
                      <a:pt x="128" y="103"/>
                    </a:lnTo>
                    <a:lnTo>
                      <a:pt x="113" y="108"/>
                    </a:lnTo>
                    <a:lnTo>
                      <a:pt x="96" y="111"/>
                    </a:lnTo>
                    <a:lnTo>
                      <a:pt x="79" y="114"/>
                    </a:lnTo>
                    <a:lnTo>
                      <a:pt x="60" y="116"/>
                    </a:lnTo>
                    <a:lnTo>
                      <a:pt x="42" y="116"/>
                    </a:lnTo>
                    <a:lnTo>
                      <a:pt x="21" y="116"/>
                    </a:lnTo>
                    <a:lnTo>
                      <a:pt x="1" y="116"/>
                    </a:lnTo>
                    <a:lnTo>
                      <a:pt x="8" y="152"/>
                    </a:lnTo>
                    <a:lnTo>
                      <a:pt x="11" y="187"/>
                    </a:lnTo>
                    <a:lnTo>
                      <a:pt x="13" y="221"/>
                    </a:lnTo>
                    <a:lnTo>
                      <a:pt x="13" y="253"/>
                    </a:lnTo>
                    <a:lnTo>
                      <a:pt x="13" y="282"/>
                    </a:lnTo>
                    <a:lnTo>
                      <a:pt x="10" y="305"/>
                    </a:lnTo>
                    <a:lnTo>
                      <a:pt x="5" y="324"/>
                    </a:lnTo>
                    <a:lnTo>
                      <a:pt x="0" y="336"/>
                    </a:lnTo>
                    <a:lnTo>
                      <a:pt x="13" y="338"/>
                    </a:lnTo>
                    <a:lnTo>
                      <a:pt x="21" y="338"/>
                    </a:lnTo>
                    <a:lnTo>
                      <a:pt x="28" y="336"/>
                    </a:lnTo>
                    <a:lnTo>
                      <a:pt x="42" y="338"/>
                    </a:lnTo>
                    <a:lnTo>
                      <a:pt x="79" y="297"/>
                    </a:lnTo>
                    <a:lnTo>
                      <a:pt x="114" y="258"/>
                    </a:lnTo>
                    <a:lnTo>
                      <a:pt x="145" y="219"/>
                    </a:lnTo>
                    <a:lnTo>
                      <a:pt x="173" y="180"/>
                    </a:lnTo>
                    <a:lnTo>
                      <a:pt x="185" y="160"/>
                    </a:lnTo>
                    <a:lnTo>
                      <a:pt x="197" y="138"/>
                    </a:lnTo>
                    <a:lnTo>
                      <a:pt x="207" y="118"/>
                    </a:lnTo>
                    <a:lnTo>
                      <a:pt x="217" y="96"/>
                    </a:lnTo>
                    <a:lnTo>
                      <a:pt x="224" y="72"/>
                    </a:lnTo>
                    <a:lnTo>
                      <a:pt x="233" y="49"/>
                    </a:lnTo>
                    <a:lnTo>
                      <a:pt x="238" y="25"/>
                    </a:lnTo>
                    <a:lnTo>
                      <a:pt x="24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5" name="Freeform 147">
                <a:extLst>
                  <a:ext uri="{FF2B5EF4-FFF2-40B4-BE49-F238E27FC236}">
                    <a16:creationId xmlns:a16="http://schemas.microsoft.com/office/drawing/2014/main" id="{31380284-D7C4-4E98-93A1-DD4E7F479853}"/>
                  </a:ext>
                </a:extLst>
              </p:cNvPr>
              <p:cNvSpPr>
                <a:spLocks/>
              </p:cNvSpPr>
              <p:nvPr/>
            </p:nvSpPr>
            <p:spPr bwMode="auto">
              <a:xfrm>
                <a:off x="1796" y="1564"/>
                <a:ext cx="144" cy="88"/>
              </a:xfrm>
              <a:custGeom>
                <a:avLst/>
                <a:gdLst>
                  <a:gd name="T0" fmla="*/ 144 w 144"/>
                  <a:gd name="T1" fmla="*/ 0 h 88"/>
                  <a:gd name="T2" fmla="*/ 132 w 144"/>
                  <a:gd name="T3" fmla="*/ 7 h 88"/>
                  <a:gd name="T4" fmla="*/ 120 w 144"/>
                  <a:gd name="T5" fmla="*/ 13 h 88"/>
                  <a:gd name="T6" fmla="*/ 107 w 144"/>
                  <a:gd name="T7" fmla="*/ 19 h 88"/>
                  <a:gd name="T8" fmla="*/ 92 w 144"/>
                  <a:gd name="T9" fmla="*/ 22 h 88"/>
                  <a:gd name="T10" fmla="*/ 76 w 144"/>
                  <a:gd name="T11" fmla="*/ 25 h 88"/>
                  <a:gd name="T12" fmla="*/ 60 w 144"/>
                  <a:gd name="T13" fmla="*/ 27 h 88"/>
                  <a:gd name="T14" fmla="*/ 39 w 144"/>
                  <a:gd name="T15" fmla="*/ 29 h 88"/>
                  <a:gd name="T16" fmla="*/ 19 w 144"/>
                  <a:gd name="T17" fmla="*/ 29 h 88"/>
                  <a:gd name="T18" fmla="*/ 17 w 144"/>
                  <a:gd name="T19" fmla="*/ 44 h 88"/>
                  <a:gd name="T20" fmla="*/ 12 w 144"/>
                  <a:gd name="T21" fmla="*/ 59 h 88"/>
                  <a:gd name="T22" fmla="*/ 7 w 144"/>
                  <a:gd name="T23" fmla="*/ 71 h 88"/>
                  <a:gd name="T24" fmla="*/ 0 w 144"/>
                  <a:gd name="T25" fmla="*/ 83 h 88"/>
                  <a:gd name="T26" fmla="*/ 12 w 144"/>
                  <a:gd name="T27" fmla="*/ 83 h 88"/>
                  <a:gd name="T28" fmla="*/ 26 w 144"/>
                  <a:gd name="T29" fmla="*/ 84 h 88"/>
                  <a:gd name="T30" fmla="*/ 41 w 144"/>
                  <a:gd name="T31" fmla="*/ 86 h 88"/>
                  <a:gd name="T32" fmla="*/ 53 w 144"/>
                  <a:gd name="T33" fmla="*/ 88 h 88"/>
                  <a:gd name="T34" fmla="*/ 71 w 144"/>
                  <a:gd name="T35" fmla="*/ 78 h 88"/>
                  <a:gd name="T36" fmla="*/ 88 w 144"/>
                  <a:gd name="T37" fmla="*/ 68 h 88"/>
                  <a:gd name="T38" fmla="*/ 103 w 144"/>
                  <a:gd name="T39" fmla="*/ 57 h 88"/>
                  <a:gd name="T40" fmla="*/ 115 w 144"/>
                  <a:gd name="T41" fmla="*/ 46 h 88"/>
                  <a:gd name="T42" fmla="*/ 125 w 144"/>
                  <a:gd name="T43" fmla="*/ 35 h 88"/>
                  <a:gd name="T44" fmla="*/ 134 w 144"/>
                  <a:gd name="T45" fmla="*/ 24 h 88"/>
                  <a:gd name="T46" fmla="*/ 141 w 144"/>
                  <a:gd name="T47" fmla="*/ 12 h 88"/>
                  <a:gd name="T48" fmla="*/ 144 w 144"/>
                  <a:gd name="T49" fmla="*/ 0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4" h="88">
                    <a:moveTo>
                      <a:pt x="144" y="0"/>
                    </a:moveTo>
                    <a:lnTo>
                      <a:pt x="132" y="7"/>
                    </a:lnTo>
                    <a:lnTo>
                      <a:pt x="120" y="13"/>
                    </a:lnTo>
                    <a:lnTo>
                      <a:pt x="107" y="19"/>
                    </a:lnTo>
                    <a:lnTo>
                      <a:pt x="92" y="22"/>
                    </a:lnTo>
                    <a:lnTo>
                      <a:pt x="76" y="25"/>
                    </a:lnTo>
                    <a:lnTo>
                      <a:pt x="60" y="27"/>
                    </a:lnTo>
                    <a:lnTo>
                      <a:pt x="39" y="29"/>
                    </a:lnTo>
                    <a:lnTo>
                      <a:pt x="19" y="29"/>
                    </a:lnTo>
                    <a:lnTo>
                      <a:pt x="17" y="44"/>
                    </a:lnTo>
                    <a:lnTo>
                      <a:pt x="12" y="59"/>
                    </a:lnTo>
                    <a:lnTo>
                      <a:pt x="7" y="71"/>
                    </a:lnTo>
                    <a:lnTo>
                      <a:pt x="0" y="83"/>
                    </a:lnTo>
                    <a:lnTo>
                      <a:pt x="12" y="83"/>
                    </a:lnTo>
                    <a:lnTo>
                      <a:pt x="26" y="84"/>
                    </a:lnTo>
                    <a:lnTo>
                      <a:pt x="41" y="86"/>
                    </a:lnTo>
                    <a:lnTo>
                      <a:pt x="53" y="88"/>
                    </a:lnTo>
                    <a:lnTo>
                      <a:pt x="71" y="78"/>
                    </a:lnTo>
                    <a:lnTo>
                      <a:pt x="88" y="68"/>
                    </a:lnTo>
                    <a:lnTo>
                      <a:pt x="103" y="57"/>
                    </a:lnTo>
                    <a:lnTo>
                      <a:pt x="115" y="46"/>
                    </a:lnTo>
                    <a:lnTo>
                      <a:pt x="125" y="35"/>
                    </a:lnTo>
                    <a:lnTo>
                      <a:pt x="134" y="24"/>
                    </a:lnTo>
                    <a:lnTo>
                      <a:pt x="141" y="12"/>
                    </a:lnTo>
                    <a:lnTo>
                      <a:pt x="14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6" name="Freeform 148">
                <a:extLst>
                  <a:ext uri="{FF2B5EF4-FFF2-40B4-BE49-F238E27FC236}">
                    <a16:creationId xmlns:a16="http://schemas.microsoft.com/office/drawing/2014/main" id="{F6BAFB08-0F15-4725-8D5A-39A856CF12CE}"/>
                  </a:ext>
                </a:extLst>
              </p:cNvPr>
              <p:cNvSpPr>
                <a:spLocks/>
              </p:cNvSpPr>
              <p:nvPr/>
            </p:nvSpPr>
            <p:spPr bwMode="auto">
              <a:xfrm>
                <a:off x="3785" y="1598"/>
                <a:ext cx="264" cy="344"/>
              </a:xfrm>
              <a:custGeom>
                <a:avLst/>
                <a:gdLst>
                  <a:gd name="T0" fmla="*/ 264 w 264"/>
                  <a:gd name="T1" fmla="*/ 0 h 344"/>
                  <a:gd name="T2" fmla="*/ 252 w 264"/>
                  <a:gd name="T3" fmla="*/ 15 h 344"/>
                  <a:gd name="T4" fmla="*/ 240 w 264"/>
                  <a:gd name="T5" fmla="*/ 28 h 344"/>
                  <a:gd name="T6" fmla="*/ 228 w 264"/>
                  <a:gd name="T7" fmla="*/ 42 h 344"/>
                  <a:gd name="T8" fmla="*/ 215 w 264"/>
                  <a:gd name="T9" fmla="*/ 54 h 344"/>
                  <a:gd name="T10" fmla="*/ 203 w 264"/>
                  <a:gd name="T11" fmla="*/ 64 h 344"/>
                  <a:gd name="T12" fmla="*/ 189 w 264"/>
                  <a:gd name="T13" fmla="*/ 72 h 344"/>
                  <a:gd name="T14" fmla="*/ 178 w 264"/>
                  <a:gd name="T15" fmla="*/ 81 h 344"/>
                  <a:gd name="T16" fmla="*/ 162 w 264"/>
                  <a:gd name="T17" fmla="*/ 88 h 344"/>
                  <a:gd name="T18" fmla="*/ 149 w 264"/>
                  <a:gd name="T19" fmla="*/ 94 h 344"/>
                  <a:gd name="T20" fmla="*/ 134 w 264"/>
                  <a:gd name="T21" fmla="*/ 99 h 344"/>
                  <a:gd name="T22" fmla="*/ 119 w 264"/>
                  <a:gd name="T23" fmla="*/ 103 h 344"/>
                  <a:gd name="T24" fmla="*/ 102 w 264"/>
                  <a:gd name="T25" fmla="*/ 106 h 344"/>
                  <a:gd name="T26" fmla="*/ 66 w 264"/>
                  <a:gd name="T27" fmla="*/ 111 h 344"/>
                  <a:gd name="T28" fmla="*/ 26 w 264"/>
                  <a:gd name="T29" fmla="*/ 113 h 344"/>
                  <a:gd name="T30" fmla="*/ 31 w 264"/>
                  <a:gd name="T31" fmla="*/ 135 h 344"/>
                  <a:gd name="T32" fmla="*/ 36 w 264"/>
                  <a:gd name="T33" fmla="*/ 155 h 344"/>
                  <a:gd name="T34" fmla="*/ 38 w 264"/>
                  <a:gd name="T35" fmla="*/ 174 h 344"/>
                  <a:gd name="T36" fmla="*/ 39 w 264"/>
                  <a:gd name="T37" fmla="*/ 192 h 344"/>
                  <a:gd name="T38" fmla="*/ 41 w 264"/>
                  <a:gd name="T39" fmla="*/ 209 h 344"/>
                  <a:gd name="T40" fmla="*/ 41 w 264"/>
                  <a:gd name="T41" fmla="*/ 226 h 344"/>
                  <a:gd name="T42" fmla="*/ 39 w 264"/>
                  <a:gd name="T43" fmla="*/ 241 h 344"/>
                  <a:gd name="T44" fmla="*/ 38 w 264"/>
                  <a:gd name="T45" fmla="*/ 257 h 344"/>
                  <a:gd name="T46" fmla="*/ 36 w 264"/>
                  <a:gd name="T47" fmla="*/ 270 h 344"/>
                  <a:gd name="T48" fmla="*/ 32 w 264"/>
                  <a:gd name="T49" fmla="*/ 282 h 344"/>
                  <a:gd name="T50" fmla="*/ 29 w 264"/>
                  <a:gd name="T51" fmla="*/ 294 h 344"/>
                  <a:gd name="T52" fmla="*/ 24 w 264"/>
                  <a:gd name="T53" fmla="*/ 304 h 344"/>
                  <a:gd name="T54" fmla="*/ 19 w 264"/>
                  <a:gd name="T55" fmla="*/ 314 h 344"/>
                  <a:gd name="T56" fmla="*/ 12 w 264"/>
                  <a:gd name="T57" fmla="*/ 323 h 344"/>
                  <a:gd name="T58" fmla="*/ 7 w 264"/>
                  <a:gd name="T59" fmla="*/ 329 h 344"/>
                  <a:gd name="T60" fmla="*/ 0 w 264"/>
                  <a:gd name="T61" fmla="*/ 336 h 344"/>
                  <a:gd name="T62" fmla="*/ 17 w 264"/>
                  <a:gd name="T63" fmla="*/ 339 h 344"/>
                  <a:gd name="T64" fmla="*/ 31 w 264"/>
                  <a:gd name="T65" fmla="*/ 339 h 344"/>
                  <a:gd name="T66" fmla="*/ 44 w 264"/>
                  <a:gd name="T67" fmla="*/ 341 h 344"/>
                  <a:gd name="T68" fmla="*/ 61 w 264"/>
                  <a:gd name="T69" fmla="*/ 344 h 344"/>
                  <a:gd name="T70" fmla="*/ 98 w 264"/>
                  <a:gd name="T71" fmla="*/ 304 h 344"/>
                  <a:gd name="T72" fmla="*/ 134 w 264"/>
                  <a:gd name="T73" fmla="*/ 265 h 344"/>
                  <a:gd name="T74" fmla="*/ 149 w 264"/>
                  <a:gd name="T75" fmla="*/ 245 h 344"/>
                  <a:gd name="T76" fmla="*/ 166 w 264"/>
                  <a:gd name="T77" fmla="*/ 224 h 344"/>
                  <a:gd name="T78" fmla="*/ 179 w 264"/>
                  <a:gd name="T79" fmla="*/ 204 h 344"/>
                  <a:gd name="T80" fmla="*/ 193 w 264"/>
                  <a:gd name="T81" fmla="*/ 184 h 344"/>
                  <a:gd name="T82" fmla="*/ 206 w 264"/>
                  <a:gd name="T83" fmla="*/ 162 h 344"/>
                  <a:gd name="T84" fmla="*/ 217 w 264"/>
                  <a:gd name="T85" fmla="*/ 140 h 344"/>
                  <a:gd name="T86" fmla="*/ 228 w 264"/>
                  <a:gd name="T87" fmla="*/ 118 h 344"/>
                  <a:gd name="T88" fmla="*/ 237 w 264"/>
                  <a:gd name="T89" fmla="*/ 96 h 344"/>
                  <a:gd name="T90" fmla="*/ 245 w 264"/>
                  <a:gd name="T91" fmla="*/ 72 h 344"/>
                  <a:gd name="T92" fmla="*/ 252 w 264"/>
                  <a:gd name="T93" fmla="*/ 49 h 344"/>
                  <a:gd name="T94" fmla="*/ 259 w 264"/>
                  <a:gd name="T95" fmla="*/ 25 h 344"/>
                  <a:gd name="T96" fmla="*/ 264 w 264"/>
                  <a:gd name="T97" fmla="*/ 0 h 3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344">
                    <a:moveTo>
                      <a:pt x="264" y="0"/>
                    </a:moveTo>
                    <a:lnTo>
                      <a:pt x="252" y="15"/>
                    </a:lnTo>
                    <a:lnTo>
                      <a:pt x="240" y="28"/>
                    </a:lnTo>
                    <a:lnTo>
                      <a:pt x="228" y="42"/>
                    </a:lnTo>
                    <a:lnTo>
                      <a:pt x="215" y="54"/>
                    </a:lnTo>
                    <a:lnTo>
                      <a:pt x="203" y="64"/>
                    </a:lnTo>
                    <a:lnTo>
                      <a:pt x="189" y="72"/>
                    </a:lnTo>
                    <a:lnTo>
                      <a:pt x="178" y="81"/>
                    </a:lnTo>
                    <a:lnTo>
                      <a:pt x="162" y="88"/>
                    </a:lnTo>
                    <a:lnTo>
                      <a:pt x="149" y="94"/>
                    </a:lnTo>
                    <a:lnTo>
                      <a:pt x="134" y="99"/>
                    </a:lnTo>
                    <a:lnTo>
                      <a:pt x="119" y="103"/>
                    </a:lnTo>
                    <a:lnTo>
                      <a:pt x="102" y="106"/>
                    </a:lnTo>
                    <a:lnTo>
                      <a:pt x="66" y="111"/>
                    </a:lnTo>
                    <a:lnTo>
                      <a:pt x="26" y="113"/>
                    </a:lnTo>
                    <a:lnTo>
                      <a:pt x="31" y="135"/>
                    </a:lnTo>
                    <a:lnTo>
                      <a:pt x="36" y="155"/>
                    </a:lnTo>
                    <a:lnTo>
                      <a:pt x="38" y="174"/>
                    </a:lnTo>
                    <a:lnTo>
                      <a:pt x="39" y="192"/>
                    </a:lnTo>
                    <a:lnTo>
                      <a:pt x="41" y="209"/>
                    </a:lnTo>
                    <a:lnTo>
                      <a:pt x="41" y="226"/>
                    </a:lnTo>
                    <a:lnTo>
                      <a:pt x="39" y="241"/>
                    </a:lnTo>
                    <a:lnTo>
                      <a:pt x="38" y="257"/>
                    </a:lnTo>
                    <a:lnTo>
                      <a:pt x="36" y="270"/>
                    </a:lnTo>
                    <a:lnTo>
                      <a:pt x="32" y="282"/>
                    </a:lnTo>
                    <a:lnTo>
                      <a:pt x="29" y="294"/>
                    </a:lnTo>
                    <a:lnTo>
                      <a:pt x="24" y="304"/>
                    </a:lnTo>
                    <a:lnTo>
                      <a:pt x="19" y="314"/>
                    </a:lnTo>
                    <a:lnTo>
                      <a:pt x="12" y="323"/>
                    </a:lnTo>
                    <a:lnTo>
                      <a:pt x="7" y="329"/>
                    </a:lnTo>
                    <a:lnTo>
                      <a:pt x="0" y="336"/>
                    </a:lnTo>
                    <a:lnTo>
                      <a:pt x="17" y="339"/>
                    </a:lnTo>
                    <a:lnTo>
                      <a:pt x="31" y="339"/>
                    </a:lnTo>
                    <a:lnTo>
                      <a:pt x="44" y="341"/>
                    </a:lnTo>
                    <a:lnTo>
                      <a:pt x="61" y="344"/>
                    </a:lnTo>
                    <a:lnTo>
                      <a:pt x="98" y="304"/>
                    </a:lnTo>
                    <a:lnTo>
                      <a:pt x="134" y="265"/>
                    </a:lnTo>
                    <a:lnTo>
                      <a:pt x="149" y="245"/>
                    </a:lnTo>
                    <a:lnTo>
                      <a:pt x="166" y="224"/>
                    </a:lnTo>
                    <a:lnTo>
                      <a:pt x="179" y="204"/>
                    </a:lnTo>
                    <a:lnTo>
                      <a:pt x="193" y="184"/>
                    </a:lnTo>
                    <a:lnTo>
                      <a:pt x="206" y="162"/>
                    </a:lnTo>
                    <a:lnTo>
                      <a:pt x="217" y="140"/>
                    </a:lnTo>
                    <a:lnTo>
                      <a:pt x="228" y="118"/>
                    </a:lnTo>
                    <a:lnTo>
                      <a:pt x="237" y="96"/>
                    </a:lnTo>
                    <a:lnTo>
                      <a:pt x="245" y="72"/>
                    </a:lnTo>
                    <a:lnTo>
                      <a:pt x="252" y="49"/>
                    </a:lnTo>
                    <a:lnTo>
                      <a:pt x="259" y="25"/>
                    </a:lnTo>
                    <a:lnTo>
                      <a:pt x="26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7" name="Freeform 149">
                <a:extLst>
                  <a:ext uri="{FF2B5EF4-FFF2-40B4-BE49-F238E27FC236}">
                    <a16:creationId xmlns:a16="http://schemas.microsoft.com/office/drawing/2014/main" id="{02251D7E-D4D3-4A74-8E0A-C1DB6831C2D6}"/>
                  </a:ext>
                </a:extLst>
              </p:cNvPr>
              <p:cNvSpPr>
                <a:spLocks/>
              </p:cNvSpPr>
              <p:nvPr/>
            </p:nvSpPr>
            <p:spPr bwMode="auto">
              <a:xfrm>
                <a:off x="1800" y="1564"/>
                <a:ext cx="147" cy="91"/>
              </a:xfrm>
              <a:custGeom>
                <a:avLst/>
                <a:gdLst>
                  <a:gd name="T0" fmla="*/ 147 w 147"/>
                  <a:gd name="T1" fmla="*/ 0 h 91"/>
                  <a:gd name="T2" fmla="*/ 135 w 147"/>
                  <a:gd name="T3" fmla="*/ 8 h 91"/>
                  <a:gd name="T4" fmla="*/ 123 w 147"/>
                  <a:gd name="T5" fmla="*/ 15 h 91"/>
                  <a:gd name="T6" fmla="*/ 110 w 147"/>
                  <a:gd name="T7" fmla="*/ 20 h 91"/>
                  <a:gd name="T8" fmla="*/ 94 w 147"/>
                  <a:gd name="T9" fmla="*/ 25 h 91"/>
                  <a:gd name="T10" fmla="*/ 79 w 147"/>
                  <a:gd name="T11" fmla="*/ 29 h 91"/>
                  <a:gd name="T12" fmla="*/ 61 w 147"/>
                  <a:gd name="T13" fmla="*/ 30 h 91"/>
                  <a:gd name="T14" fmla="*/ 40 w 147"/>
                  <a:gd name="T15" fmla="*/ 32 h 91"/>
                  <a:gd name="T16" fmla="*/ 20 w 147"/>
                  <a:gd name="T17" fmla="*/ 30 h 91"/>
                  <a:gd name="T18" fmla="*/ 15 w 147"/>
                  <a:gd name="T19" fmla="*/ 52 h 91"/>
                  <a:gd name="T20" fmla="*/ 12 w 147"/>
                  <a:gd name="T21" fmla="*/ 68 h 91"/>
                  <a:gd name="T22" fmla="*/ 5 w 147"/>
                  <a:gd name="T23" fmla="*/ 78 h 91"/>
                  <a:gd name="T24" fmla="*/ 0 w 147"/>
                  <a:gd name="T25" fmla="*/ 88 h 91"/>
                  <a:gd name="T26" fmla="*/ 13 w 147"/>
                  <a:gd name="T27" fmla="*/ 88 h 91"/>
                  <a:gd name="T28" fmla="*/ 27 w 147"/>
                  <a:gd name="T29" fmla="*/ 90 h 91"/>
                  <a:gd name="T30" fmla="*/ 40 w 147"/>
                  <a:gd name="T31" fmla="*/ 91 h 91"/>
                  <a:gd name="T32" fmla="*/ 52 w 147"/>
                  <a:gd name="T33" fmla="*/ 91 h 91"/>
                  <a:gd name="T34" fmla="*/ 71 w 147"/>
                  <a:gd name="T35" fmla="*/ 81 h 91"/>
                  <a:gd name="T36" fmla="*/ 89 w 147"/>
                  <a:gd name="T37" fmla="*/ 71 h 91"/>
                  <a:gd name="T38" fmla="*/ 105 w 147"/>
                  <a:gd name="T39" fmla="*/ 61 h 91"/>
                  <a:gd name="T40" fmla="*/ 116 w 147"/>
                  <a:gd name="T41" fmla="*/ 49 h 91"/>
                  <a:gd name="T42" fmla="*/ 128 w 147"/>
                  <a:gd name="T43" fmla="*/ 37 h 91"/>
                  <a:gd name="T44" fmla="*/ 137 w 147"/>
                  <a:gd name="T45" fmla="*/ 25 h 91"/>
                  <a:gd name="T46" fmla="*/ 143 w 147"/>
                  <a:gd name="T47" fmla="*/ 13 h 91"/>
                  <a:gd name="T48" fmla="*/ 147 w 147"/>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7" h="91">
                    <a:moveTo>
                      <a:pt x="147" y="0"/>
                    </a:moveTo>
                    <a:lnTo>
                      <a:pt x="135" y="8"/>
                    </a:lnTo>
                    <a:lnTo>
                      <a:pt x="123" y="15"/>
                    </a:lnTo>
                    <a:lnTo>
                      <a:pt x="110" y="20"/>
                    </a:lnTo>
                    <a:lnTo>
                      <a:pt x="94" y="25"/>
                    </a:lnTo>
                    <a:lnTo>
                      <a:pt x="79" y="29"/>
                    </a:lnTo>
                    <a:lnTo>
                      <a:pt x="61" y="30"/>
                    </a:lnTo>
                    <a:lnTo>
                      <a:pt x="40" y="32"/>
                    </a:lnTo>
                    <a:lnTo>
                      <a:pt x="20" y="30"/>
                    </a:lnTo>
                    <a:lnTo>
                      <a:pt x="15" y="52"/>
                    </a:lnTo>
                    <a:lnTo>
                      <a:pt x="12" y="68"/>
                    </a:lnTo>
                    <a:lnTo>
                      <a:pt x="5" y="78"/>
                    </a:lnTo>
                    <a:lnTo>
                      <a:pt x="0" y="88"/>
                    </a:lnTo>
                    <a:lnTo>
                      <a:pt x="13" y="88"/>
                    </a:lnTo>
                    <a:lnTo>
                      <a:pt x="27" y="90"/>
                    </a:lnTo>
                    <a:lnTo>
                      <a:pt x="40" y="91"/>
                    </a:lnTo>
                    <a:lnTo>
                      <a:pt x="52" y="91"/>
                    </a:lnTo>
                    <a:lnTo>
                      <a:pt x="71" y="81"/>
                    </a:lnTo>
                    <a:lnTo>
                      <a:pt x="89" y="71"/>
                    </a:lnTo>
                    <a:lnTo>
                      <a:pt x="105" y="61"/>
                    </a:lnTo>
                    <a:lnTo>
                      <a:pt x="116" y="49"/>
                    </a:lnTo>
                    <a:lnTo>
                      <a:pt x="128" y="37"/>
                    </a:lnTo>
                    <a:lnTo>
                      <a:pt x="137" y="25"/>
                    </a:lnTo>
                    <a:lnTo>
                      <a:pt x="143" y="13"/>
                    </a:lnTo>
                    <a:lnTo>
                      <a:pt x="147"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8" name="Freeform 150">
                <a:extLst>
                  <a:ext uri="{FF2B5EF4-FFF2-40B4-BE49-F238E27FC236}">
                    <a16:creationId xmlns:a16="http://schemas.microsoft.com/office/drawing/2014/main" id="{EFF89C0E-55F6-416D-A172-1EEFF21A9534}"/>
                  </a:ext>
                </a:extLst>
              </p:cNvPr>
              <p:cNvSpPr>
                <a:spLocks/>
              </p:cNvSpPr>
              <p:nvPr/>
            </p:nvSpPr>
            <p:spPr bwMode="auto">
              <a:xfrm>
                <a:off x="3807" y="1596"/>
                <a:ext cx="252" cy="367"/>
              </a:xfrm>
              <a:custGeom>
                <a:avLst/>
                <a:gdLst>
                  <a:gd name="T0" fmla="*/ 252 w 252"/>
                  <a:gd name="T1" fmla="*/ 0 h 367"/>
                  <a:gd name="T2" fmla="*/ 228 w 252"/>
                  <a:gd name="T3" fmla="*/ 30 h 367"/>
                  <a:gd name="T4" fmla="*/ 205 w 252"/>
                  <a:gd name="T5" fmla="*/ 56 h 367"/>
                  <a:gd name="T6" fmla="*/ 193 w 252"/>
                  <a:gd name="T7" fmla="*/ 68 h 367"/>
                  <a:gd name="T8" fmla="*/ 181 w 252"/>
                  <a:gd name="T9" fmla="*/ 78 h 367"/>
                  <a:gd name="T10" fmla="*/ 167 w 252"/>
                  <a:gd name="T11" fmla="*/ 86 h 367"/>
                  <a:gd name="T12" fmla="*/ 154 w 252"/>
                  <a:gd name="T13" fmla="*/ 95 h 367"/>
                  <a:gd name="T14" fmla="*/ 140 w 252"/>
                  <a:gd name="T15" fmla="*/ 101 h 367"/>
                  <a:gd name="T16" fmla="*/ 127 w 252"/>
                  <a:gd name="T17" fmla="*/ 107 h 367"/>
                  <a:gd name="T18" fmla="*/ 110 w 252"/>
                  <a:gd name="T19" fmla="*/ 112 h 367"/>
                  <a:gd name="T20" fmla="*/ 95 w 252"/>
                  <a:gd name="T21" fmla="*/ 115 h 367"/>
                  <a:gd name="T22" fmla="*/ 78 w 252"/>
                  <a:gd name="T23" fmla="*/ 118 h 367"/>
                  <a:gd name="T24" fmla="*/ 59 w 252"/>
                  <a:gd name="T25" fmla="*/ 120 h 367"/>
                  <a:gd name="T26" fmla="*/ 39 w 252"/>
                  <a:gd name="T27" fmla="*/ 122 h 367"/>
                  <a:gd name="T28" fmla="*/ 19 w 252"/>
                  <a:gd name="T29" fmla="*/ 123 h 367"/>
                  <a:gd name="T30" fmla="*/ 26 w 252"/>
                  <a:gd name="T31" fmla="*/ 161 h 367"/>
                  <a:gd name="T32" fmla="*/ 27 w 252"/>
                  <a:gd name="T33" fmla="*/ 194 h 367"/>
                  <a:gd name="T34" fmla="*/ 27 w 252"/>
                  <a:gd name="T35" fmla="*/ 226 h 367"/>
                  <a:gd name="T36" fmla="*/ 26 w 252"/>
                  <a:gd name="T37" fmla="*/ 254 h 367"/>
                  <a:gd name="T38" fmla="*/ 21 w 252"/>
                  <a:gd name="T39" fmla="*/ 279 h 367"/>
                  <a:gd name="T40" fmla="*/ 14 w 252"/>
                  <a:gd name="T41" fmla="*/ 303 h 367"/>
                  <a:gd name="T42" fmla="*/ 7 w 252"/>
                  <a:gd name="T43" fmla="*/ 326 h 367"/>
                  <a:gd name="T44" fmla="*/ 0 w 252"/>
                  <a:gd name="T45" fmla="*/ 346 h 367"/>
                  <a:gd name="T46" fmla="*/ 22 w 252"/>
                  <a:gd name="T47" fmla="*/ 352 h 367"/>
                  <a:gd name="T48" fmla="*/ 48 w 252"/>
                  <a:gd name="T49" fmla="*/ 357 h 367"/>
                  <a:gd name="T50" fmla="*/ 73 w 252"/>
                  <a:gd name="T51" fmla="*/ 362 h 367"/>
                  <a:gd name="T52" fmla="*/ 97 w 252"/>
                  <a:gd name="T53" fmla="*/ 367 h 367"/>
                  <a:gd name="T54" fmla="*/ 115 w 252"/>
                  <a:gd name="T55" fmla="*/ 346 h 367"/>
                  <a:gd name="T56" fmla="*/ 132 w 252"/>
                  <a:gd name="T57" fmla="*/ 325 h 367"/>
                  <a:gd name="T58" fmla="*/ 149 w 252"/>
                  <a:gd name="T59" fmla="*/ 303 h 367"/>
                  <a:gd name="T60" fmla="*/ 164 w 252"/>
                  <a:gd name="T61" fmla="*/ 279 h 367"/>
                  <a:gd name="T62" fmla="*/ 178 w 252"/>
                  <a:gd name="T63" fmla="*/ 257 h 367"/>
                  <a:gd name="T64" fmla="*/ 191 w 252"/>
                  <a:gd name="T65" fmla="*/ 233 h 367"/>
                  <a:gd name="T66" fmla="*/ 203 w 252"/>
                  <a:gd name="T67" fmla="*/ 210 h 367"/>
                  <a:gd name="T68" fmla="*/ 213 w 252"/>
                  <a:gd name="T69" fmla="*/ 184 h 367"/>
                  <a:gd name="T70" fmla="*/ 222 w 252"/>
                  <a:gd name="T71" fmla="*/ 161 h 367"/>
                  <a:gd name="T72" fmla="*/ 228 w 252"/>
                  <a:gd name="T73" fmla="*/ 137 h 367"/>
                  <a:gd name="T74" fmla="*/ 235 w 252"/>
                  <a:gd name="T75" fmla="*/ 113 h 367"/>
                  <a:gd name="T76" fmla="*/ 242 w 252"/>
                  <a:gd name="T77" fmla="*/ 90 h 367"/>
                  <a:gd name="T78" fmla="*/ 245 w 252"/>
                  <a:gd name="T79" fmla="*/ 66 h 367"/>
                  <a:gd name="T80" fmla="*/ 249 w 252"/>
                  <a:gd name="T81" fmla="*/ 44 h 367"/>
                  <a:gd name="T82" fmla="*/ 252 w 252"/>
                  <a:gd name="T83" fmla="*/ 22 h 367"/>
                  <a:gd name="T84" fmla="*/ 252 w 252"/>
                  <a:gd name="T85" fmla="*/ 0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2" h="367">
                    <a:moveTo>
                      <a:pt x="252" y="0"/>
                    </a:moveTo>
                    <a:lnTo>
                      <a:pt x="228" y="30"/>
                    </a:lnTo>
                    <a:lnTo>
                      <a:pt x="205" y="56"/>
                    </a:lnTo>
                    <a:lnTo>
                      <a:pt x="193" y="68"/>
                    </a:lnTo>
                    <a:lnTo>
                      <a:pt x="181" y="78"/>
                    </a:lnTo>
                    <a:lnTo>
                      <a:pt x="167" y="86"/>
                    </a:lnTo>
                    <a:lnTo>
                      <a:pt x="154" y="95"/>
                    </a:lnTo>
                    <a:lnTo>
                      <a:pt x="140" y="101"/>
                    </a:lnTo>
                    <a:lnTo>
                      <a:pt x="127" y="107"/>
                    </a:lnTo>
                    <a:lnTo>
                      <a:pt x="110" y="112"/>
                    </a:lnTo>
                    <a:lnTo>
                      <a:pt x="95" y="115"/>
                    </a:lnTo>
                    <a:lnTo>
                      <a:pt x="78" y="118"/>
                    </a:lnTo>
                    <a:lnTo>
                      <a:pt x="59" y="120"/>
                    </a:lnTo>
                    <a:lnTo>
                      <a:pt x="39" y="122"/>
                    </a:lnTo>
                    <a:lnTo>
                      <a:pt x="19" y="123"/>
                    </a:lnTo>
                    <a:lnTo>
                      <a:pt x="26" y="161"/>
                    </a:lnTo>
                    <a:lnTo>
                      <a:pt x="27" y="194"/>
                    </a:lnTo>
                    <a:lnTo>
                      <a:pt x="27" y="226"/>
                    </a:lnTo>
                    <a:lnTo>
                      <a:pt x="26" y="254"/>
                    </a:lnTo>
                    <a:lnTo>
                      <a:pt x="21" y="279"/>
                    </a:lnTo>
                    <a:lnTo>
                      <a:pt x="14" y="303"/>
                    </a:lnTo>
                    <a:lnTo>
                      <a:pt x="7" y="326"/>
                    </a:lnTo>
                    <a:lnTo>
                      <a:pt x="0" y="346"/>
                    </a:lnTo>
                    <a:lnTo>
                      <a:pt x="22" y="352"/>
                    </a:lnTo>
                    <a:lnTo>
                      <a:pt x="48" y="357"/>
                    </a:lnTo>
                    <a:lnTo>
                      <a:pt x="73" y="362"/>
                    </a:lnTo>
                    <a:lnTo>
                      <a:pt x="97" y="367"/>
                    </a:lnTo>
                    <a:lnTo>
                      <a:pt x="115" y="346"/>
                    </a:lnTo>
                    <a:lnTo>
                      <a:pt x="132" y="325"/>
                    </a:lnTo>
                    <a:lnTo>
                      <a:pt x="149" y="303"/>
                    </a:lnTo>
                    <a:lnTo>
                      <a:pt x="164" y="279"/>
                    </a:lnTo>
                    <a:lnTo>
                      <a:pt x="178" y="257"/>
                    </a:lnTo>
                    <a:lnTo>
                      <a:pt x="191" y="233"/>
                    </a:lnTo>
                    <a:lnTo>
                      <a:pt x="203" y="210"/>
                    </a:lnTo>
                    <a:lnTo>
                      <a:pt x="213" y="184"/>
                    </a:lnTo>
                    <a:lnTo>
                      <a:pt x="222" y="161"/>
                    </a:lnTo>
                    <a:lnTo>
                      <a:pt x="228" y="137"/>
                    </a:lnTo>
                    <a:lnTo>
                      <a:pt x="235" y="113"/>
                    </a:lnTo>
                    <a:lnTo>
                      <a:pt x="242" y="90"/>
                    </a:lnTo>
                    <a:lnTo>
                      <a:pt x="245" y="66"/>
                    </a:lnTo>
                    <a:lnTo>
                      <a:pt x="249" y="44"/>
                    </a:lnTo>
                    <a:lnTo>
                      <a:pt x="252" y="22"/>
                    </a:lnTo>
                    <a:lnTo>
                      <a:pt x="252"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09" name="Freeform 151">
                <a:extLst>
                  <a:ext uri="{FF2B5EF4-FFF2-40B4-BE49-F238E27FC236}">
                    <a16:creationId xmlns:a16="http://schemas.microsoft.com/office/drawing/2014/main" id="{224DB34A-BF28-4DE6-BEBE-86F479BD7649}"/>
                  </a:ext>
                </a:extLst>
              </p:cNvPr>
              <p:cNvSpPr>
                <a:spLocks/>
              </p:cNvSpPr>
              <p:nvPr/>
            </p:nvSpPr>
            <p:spPr bwMode="auto">
              <a:xfrm>
                <a:off x="1704" y="1540"/>
                <a:ext cx="234" cy="88"/>
              </a:xfrm>
              <a:custGeom>
                <a:avLst/>
                <a:gdLst>
                  <a:gd name="T0" fmla="*/ 234 w 234"/>
                  <a:gd name="T1" fmla="*/ 0 h 88"/>
                  <a:gd name="T2" fmla="*/ 221 w 234"/>
                  <a:gd name="T3" fmla="*/ 0 h 88"/>
                  <a:gd name="T4" fmla="*/ 209 w 234"/>
                  <a:gd name="T5" fmla="*/ 4 h 88"/>
                  <a:gd name="T6" fmla="*/ 0 w 234"/>
                  <a:gd name="T7" fmla="*/ 88 h 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4" h="88">
                    <a:moveTo>
                      <a:pt x="234" y="0"/>
                    </a:moveTo>
                    <a:lnTo>
                      <a:pt x="221" y="0"/>
                    </a:lnTo>
                    <a:lnTo>
                      <a:pt x="209" y="4"/>
                    </a:lnTo>
                    <a:lnTo>
                      <a:pt x="0" y="8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410" name="Freeform 152">
                <a:extLst>
                  <a:ext uri="{FF2B5EF4-FFF2-40B4-BE49-F238E27FC236}">
                    <a16:creationId xmlns:a16="http://schemas.microsoft.com/office/drawing/2014/main" id="{AB49666D-36F7-4CDB-861B-A56FCD580AA6}"/>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1" name="Freeform 153">
                <a:extLst>
                  <a:ext uri="{FF2B5EF4-FFF2-40B4-BE49-F238E27FC236}">
                    <a16:creationId xmlns:a16="http://schemas.microsoft.com/office/drawing/2014/main" id="{655C476C-6611-4C11-8D3E-241B1ADA85A9}"/>
                  </a:ext>
                </a:extLst>
              </p:cNvPr>
              <p:cNvSpPr>
                <a:spLocks/>
              </p:cNvSpPr>
              <p:nvPr/>
            </p:nvSpPr>
            <p:spPr bwMode="auto">
              <a:xfrm>
                <a:off x="1200" y="1261"/>
                <a:ext cx="3458" cy="1283"/>
              </a:xfrm>
              <a:custGeom>
                <a:avLst/>
                <a:gdLst>
                  <a:gd name="T0" fmla="*/ 6 w 3458"/>
                  <a:gd name="T1" fmla="*/ 0 h 1283"/>
                  <a:gd name="T2" fmla="*/ 0 w 3458"/>
                  <a:gd name="T3" fmla="*/ 7 h 1283"/>
                  <a:gd name="T4" fmla="*/ 9 w 3458"/>
                  <a:gd name="T5" fmla="*/ 575 h 1283"/>
                  <a:gd name="T6" fmla="*/ 2305 w 3458"/>
                  <a:gd name="T7" fmla="*/ 1128 h 1283"/>
                  <a:gd name="T8" fmla="*/ 2445 w 3458"/>
                  <a:gd name="T9" fmla="*/ 1158 h 1283"/>
                  <a:gd name="T10" fmla="*/ 2582 w 3458"/>
                  <a:gd name="T11" fmla="*/ 1188 h 1283"/>
                  <a:gd name="T12" fmla="*/ 2722 w 3458"/>
                  <a:gd name="T13" fmla="*/ 1219 h 1283"/>
                  <a:gd name="T14" fmla="*/ 2866 w 3458"/>
                  <a:gd name="T15" fmla="*/ 1246 h 1283"/>
                  <a:gd name="T16" fmla="*/ 3004 w 3458"/>
                  <a:gd name="T17" fmla="*/ 1266 h 1283"/>
                  <a:gd name="T18" fmla="*/ 3136 w 3458"/>
                  <a:gd name="T19" fmla="*/ 1280 h 1283"/>
                  <a:gd name="T20" fmla="*/ 3197 w 3458"/>
                  <a:gd name="T21" fmla="*/ 1283 h 1283"/>
                  <a:gd name="T22" fmla="*/ 3256 w 3458"/>
                  <a:gd name="T23" fmla="*/ 1281 h 1283"/>
                  <a:gd name="T24" fmla="*/ 3308 w 3458"/>
                  <a:gd name="T25" fmla="*/ 1276 h 1283"/>
                  <a:gd name="T26" fmla="*/ 3355 w 3458"/>
                  <a:gd name="T27" fmla="*/ 1266 h 1283"/>
                  <a:gd name="T28" fmla="*/ 3381 w 3458"/>
                  <a:gd name="T29" fmla="*/ 1248 h 1283"/>
                  <a:gd name="T30" fmla="*/ 3401 w 3458"/>
                  <a:gd name="T31" fmla="*/ 1221 h 1283"/>
                  <a:gd name="T32" fmla="*/ 3416 w 3458"/>
                  <a:gd name="T33" fmla="*/ 1187 h 1283"/>
                  <a:gd name="T34" fmla="*/ 3428 w 3458"/>
                  <a:gd name="T35" fmla="*/ 1148 h 1283"/>
                  <a:gd name="T36" fmla="*/ 3425 w 3458"/>
                  <a:gd name="T37" fmla="*/ 1134 h 1283"/>
                  <a:gd name="T38" fmla="*/ 3425 w 3458"/>
                  <a:gd name="T39" fmla="*/ 1123 h 1283"/>
                  <a:gd name="T40" fmla="*/ 3431 w 3458"/>
                  <a:gd name="T41" fmla="*/ 1111 h 1283"/>
                  <a:gd name="T42" fmla="*/ 3440 w 3458"/>
                  <a:gd name="T43" fmla="*/ 1104 h 1283"/>
                  <a:gd name="T44" fmla="*/ 3425 w 3458"/>
                  <a:gd name="T45" fmla="*/ 1090 h 1283"/>
                  <a:gd name="T46" fmla="*/ 3411 w 3458"/>
                  <a:gd name="T47" fmla="*/ 1070 h 1283"/>
                  <a:gd name="T48" fmla="*/ 3404 w 3458"/>
                  <a:gd name="T49" fmla="*/ 1045 h 1283"/>
                  <a:gd name="T50" fmla="*/ 3403 w 3458"/>
                  <a:gd name="T51" fmla="*/ 1014 h 1283"/>
                  <a:gd name="T52" fmla="*/ 3408 w 3458"/>
                  <a:gd name="T53" fmla="*/ 982 h 1283"/>
                  <a:gd name="T54" fmla="*/ 3418 w 3458"/>
                  <a:gd name="T55" fmla="*/ 950 h 1283"/>
                  <a:gd name="T56" fmla="*/ 3435 w 3458"/>
                  <a:gd name="T57" fmla="*/ 921 h 1283"/>
                  <a:gd name="T58" fmla="*/ 3458 w 3458"/>
                  <a:gd name="T59" fmla="*/ 896 h 1283"/>
                  <a:gd name="T60" fmla="*/ 3404 w 3458"/>
                  <a:gd name="T61" fmla="*/ 867 h 1283"/>
                  <a:gd name="T62" fmla="*/ 3343 w 3458"/>
                  <a:gd name="T63" fmla="*/ 840 h 1283"/>
                  <a:gd name="T64" fmla="*/ 3274 w 3458"/>
                  <a:gd name="T65" fmla="*/ 812 h 1283"/>
                  <a:gd name="T66" fmla="*/ 3195 w 3458"/>
                  <a:gd name="T67" fmla="*/ 785 h 1283"/>
                  <a:gd name="T68" fmla="*/ 3011 w 3458"/>
                  <a:gd name="T69" fmla="*/ 734 h 1283"/>
                  <a:gd name="T70" fmla="*/ 2783 w 3458"/>
                  <a:gd name="T71" fmla="*/ 683 h 1283"/>
                  <a:gd name="T72" fmla="*/ 2744 w 3458"/>
                  <a:gd name="T73" fmla="*/ 671 h 1283"/>
                  <a:gd name="T74" fmla="*/ 2655 w 3458"/>
                  <a:gd name="T75" fmla="*/ 600 h 1283"/>
                  <a:gd name="T76" fmla="*/ 2562 w 3458"/>
                  <a:gd name="T77" fmla="*/ 543 h 1283"/>
                  <a:gd name="T78" fmla="*/ 2464 w 3458"/>
                  <a:gd name="T79" fmla="*/ 497 h 1283"/>
                  <a:gd name="T80" fmla="*/ 2364 w 3458"/>
                  <a:gd name="T81" fmla="*/ 463 h 1283"/>
                  <a:gd name="T82" fmla="*/ 2261 w 3458"/>
                  <a:gd name="T83" fmla="*/ 440 h 1283"/>
                  <a:gd name="T84" fmla="*/ 2157 w 3458"/>
                  <a:gd name="T85" fmla="*/ 426 h 1283"/>
                  <a:gd name="T86" fmla="*/ 2048 w 3458"/>
                  <a:gd name="T87" fmla="*/ 421 h 1283"/>
                  <a:gd name="T88" fmla="*/ 1940 w 3458"/>
                  <a:gd name="T89" fmla="*/ 423 h 1283"/>
                  <a:gd name="T90" fmla="*/ 1888 w 3458"/>
                  <a:gd name="T91" fmla="*/ 425 h 1283"/>
                  <a:gd name="T92" fmla="*/ 1750 w 3458"/>
                  <a:gd name="T93" fmla="*/ 423 h 1283"/>
                  <a:gd name="T94" fmla="*/ 1552 w 3458"/>
                  <a:gd name="T95" fmla="*/ 420 h 1283"/>
                  <a:gd name="T96" fmla="*/ 1319 w 3458"/>
                  <a:gd name="T97" fmla="*/ 413 h 1283"/>
                  <a:gd name="T98" fmla="*/ 1074 w 3458"/>
                  <a:gd name="T99" fmla="*/ 404 h 1283"/>
                  <a:gd name="T100" fmla="*/ 843 w 3458"/>
                  <a:gd name="T101" fmla="*/ 394 h 1283"/>
                  <a:gd name="T102" fmla="*/ 651 w 3458"/>
                  <a:gd name="T103" fmla="*/ 384 h 1283"/>
                  <a:gd name="T104" fmla="*/ 521 w 3458"/>
                  <a:gd name="T105" fmla="*/ 372 h 1283"/>
                  <a:gd name="T106" fmla="*/ 502 w 3458"/>
                  <a:gd name="T107" fmla="*/ 367 h 1283"/>
                  <a:gd name="T108" fmla="*/ 487 w 3458"/>
                  <a:gd name="T109" fmla="*/ 359 h 1283"/>
                  <a:gd name="T110" fmla="*/ 463 w 3458"/>
                  <a:gd name="T111" fmla="*/ 337 h 1283"/>
                  <a:gd name="T112" fmla="*/ 195 w 3458"/>
                  <a:gd name="T113" fmla="*/ 33 h 1283"/>
                  <a:gd name="T114" fmla="*/ 181 w 3458"/>
                  <a:gd name="T115" fmla="*/ 24 h 1283"/>
                  <a:gd name="T116" fmla="*/ 132 w 3458"/>
                  <a:gd name="T117" fmla="*/ 12 h 1283"/>
                  <a:gd name="T118" fmla="*/ 51 w 3458"/>
                  <a:gd name="T119" fmla="*/ 4 h 12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58" h="1283">
                    <a:moveTo>
                      <a:pt x="11" y="0"/>
                    </a:moveTo>
                    <a:lnTo>
                      <a:pt x="6" y="0"/>
                    </a:lnTo>
                    <a:lnTo>
                      <a:pt x="2" y="2"/>
                    </a:lnTo>
                    <a:lnTo>
                      <a:pt x="0" y="7"/>
                    </a:lnTo>
                    <a:lnTo>
                      <a:pt x="0" y="12"/>
                    </a:lnTo>
                    <a:lnTo>
                      <a:pt x="9" y="575"/>
                    </a:lnTo>
                    <a:lnTo>
                      <a:pt x="1436" y="923"/>
                    </a:lnTo>
                    <a:lnTo>
                      <a:pt x="2305" y="1128"/>
                    </a:lnTo>
                    <a:lnTo>
                      <a:pt x="2376" y="1143"/>
                    </a:lnTo>
                    <a:lnTo>
                      <a:pt x="2445" y="1158"/>
                    </a:lnTo>
                    <a:lnTo>
                      <a:pt x="2513" y="1173"/>
                    </a:lnTo>
                    <a:lnTo>
                      <a:pt x="2582" y="1188"/>
                    </a:lnTo>
                    <a:lnTo>
                      <a:pt x="2653" y="1204"/>
                    </a:lnTo>
                    <a:lnTo>
                      <a:pt x="2722" y="1219"/>
                    </a:lnTo>
                    <a:lnTo>
                      <a:pt x="2793" y="1232"/>
                    </a:lnTo>
                    <a:lnTo>
                      <a:pt x="2866" y="1246"/>
                    </a:lnTo>
                    <a:lnTo>
                      <a:pt x="2935" y="1256"/>
                    </a:lnTo>
                    <a:lnTo>
                      <a:pt x="3004" y="1266"/>
                    </a:lnTo>
                    <a:lnTo>
                      <a:pt x="3070" y="1273"/>
                    </a:lnTo>
                    <a:lnTo>
                      <a:pt x="3136" y="1280"/>
                    </a:lnTo>
                    <a:lnTo>
                      <a:pt x="3166" y="1281"/>
                    </a:lnTo>
                    <a:lnTo>
                      <a:pt x="3197" y="1283"/>
                    </a:lnTo>
                    <a:lnTo>
                      <a:pt x="3227" y="1283"/>
                    </a:lnTo>
                    <a:lnTo>
                      <a:pt x="3256" y="1281"/>
                    </a:lnTo>
                    <a:lnTo>
                      <a:pt x="3283" y="1280"/>
                    </a:lnTo>
                    <a:lnTo>
                      <a:pt x="3308" y="1276"/>
                    </a:lnTo>
                    <a:lnTo>
                      <a:pt x="3332" y="1271"/>
                    </a:lnTo>
                    <a:lnTo>
                      <a:pt x="3355" y="1266"/>
                    </a:lnTo>
                    <a:lnTo>
                      <a:pt x="3369" y="1258"/>
                    </a:lnTo>
                    <a:lnTo>
                      <a:pt x="3381" y="1248"/>
                    </a:lnTo>
                    <a:lnTo>
                      <a:pt x="3391" y="1234"/>
                    </a:lnTo>
                    <a:lnTo>
                      <a:pt x="3401" y="1221"/>
                    </a:lnTo>
                    <a:lnTo>
                      <a:pt x="3409" y="1204"/>
                    </a:lnTo>
                    <a:lnTo>
                      <a:pt x="3416" y="1187"/>
                    </a:lnTo>
                    <a:lnTo>
                      <a:pt x="3423" y="1168"/>
                    </a:lnTo>
                    <a:lnTo>
                      <a:pt x="3428" y="1148"/>
                    </a:lnTo>
                    <a:lnTo>
                      <a:pt x="3426" y="1141"/>
                    </a:lnTo>
                    <a:lnTo>
                      <a:pt x="3425" y="1134"/>
                    </a:lnTo>
                    <a:lnTo>
                      <a:pt x="3425" y="1128"/>
                    </a:lnTo>
                    <a:lnTo>
                      <a:pt x="3425" y="1123"/>
                    </a:lnTo>
                    <a:lnTo>
                      <a:pt x="3428" y="1116"/>
                    </a:lnTo>
                    <a:lnTo>
                      <a:pt x="3431" y="1111"/>
                    </a:lnTo>
                    <a:lnTo>
                      <a:pt x="3435" y="1107"/>
                    </a:lnTo>
                    <a:lnTo>
                      <a:pt x="3440" y="1104"/>
                    </a:lnTo>
                    <a:lnTo>
                      <a:pt x="3431" y="1099"/>
                    </a:lnTo>
                    <a:lnTo>
                      <a:pt x="3425" y="1090"/>
                    </a:lnTo>
                    <a:lnTo>
                      <a:pt x="3418" y="1082"/>
                    </a:lnTo>
                    <a:lnTo>
                      <a:pt x="3411" y="1070"/>
                    </a:lnTo>
                    <a:lnTo>
                      <a:pt x="3408" y="1058"/>
                    </a:lnTo>
                    <a:lnTo>
                      <a:pt x="3404" y="1045"/>
                    </a:lnTo>
                    <a:lnTo>
                      <a:pt x="3403" y="1030"/>
                    </a:lnTo>
                    <a:lnTo>
                      <a:pt x="3403" y="1014"/>
                    </a:lnTo>
                    <a:lnTo>
                      <a:pt x="3404" y="997"/>
                    </a:lnTo>
                    <a:lnTo>
                      <a:pt x="3408" y="982"/>
                    </a:lnTo>
                    <a:lnTo>
                      <a:pt x="3411" y="965"/>
                    </a:lnTo>
                    <a:lnTo>
                      <a:pt x="3418" y="950"/>
                    </a:lnTo>
                    <a:lnTo>
                      <a:pt x="3425" y="935"/>
                    </a:lnTo>
                    <a:lnTo>
                      <a:pt x="3435" y="921"/>
                    </a:lnTo>
                    <a:lnTo>
                      <a:pt x="3445" y="908"/>
                    </a:lnTo>
                    <a:lnTo>
                      <a:pt x="3458" y="896"/>
                    </a:lnTo>
                    <a:lnTo>
                      <a:pt x="3433" y="881"/>
                    </a:lnTo>
                    <a:lnTo>
                      <a:pt x="3404" y="867"/>
                    </a:lnTo>
                    <a:lnTo>
                      <a:pt x="3374" y="854"/>
                    </a:lnTo>
                    <a:lnTo>
                      <a:pt x="3343" y="840"/>
                    </a:lnTo>
                    <a:lnTo>
                      <a:pt x="3310" y="825"/>
                    </a:lnTo>
                    <a:lnTo>
                      <a:pt x="3274" y="812"/>
                    </a:lnTo>
                    <a:lnTo>
                      <a:pt x="3235" y="798"/>
                    </a:lnTo>
                    <a:lnTo>
                      <a:pt x="3195" y="785"/>
                    </a:lnTo>
                    <a:lnTo>
                      <a:pt x="3109" y="759"/>
                    </a:lnTo>
                    <a:lnTo>
                      <a:pt x="3011" y="734"/>
                    </a:lnTo>
                    <a:lnTo>
                      <a:pt x="2903" y="709"/>
                    </a:lnTo>
                    <a:lnTo>
                      <a:pt x="2783" y="683"/>
                    </a:lnTo>
                    <a:lnTo>
                      <a:pt x="2758" y="678"/>
                    </a:lnTo>
                    <a:lnTo>
                      <a:pt x="2744" y="671"/>
                    </a:lnTo>
                    <a:lnTo>
                      <a:pt x="2699" y="634"/>
                    </a:lnTo>
                    <a:lnTo>
                      <a:pt x="2655" y="600"/>
                    </a:lnTo>
                    <a:lnTo>
                      <a:pt x="2607" y="570"/>
                    </a:lnTo>
                    <a:lnTo>
                      <a:pt x="2562" y="543"/>
                    </a:lnTo>
                    <a:lnTo>
                      <a:pt x="2513" y="518"/>
                    </a:lnTo>
                    <a:lnTo>
                      <a:pt x="2464" y="497"/>
                    </a:lnTo>
                    <a:lnTo>
                      <a:pt x="2415" y="479"/>
                    </a:lnTo>
                    <a:lnTo>
                      <a:pt x="2364" y="463"/>
                    </a:lnTo>
                    <a:lnTo>
                      <a:pt x="2314" y="450"/>
                    </a:lnTo>
                    <a:lnTo>
                      <a:pt x="2261" y="440"/>
                    </a:lnTo>
                    <a:lnTo>
                      <a:pt x="2209" y="431"/>
                    </a:lnTo>
                    <a:lnTo>
                      <a:pt x="2157" y="426"/>
                    </a:lnTo>
                    <a:lnTo>
                      <a:pt x="2103" y="423"/>
                    </a:lnTo>
                    <a:lnTo>
                      <a:pt x="2048" y="421"/>
                    </a:lnTo>
                    <a:lnTo>
                      <a:pt x="1994" y="421"/>
                    </a:lnTo>
                    <a:lnTo>
                      <a:pt x="1940" y="423"/>
                    </a:lnTo>
                    <a:lnTo>
                      <a:pt x="1925" y="425"/>
                    </a:lnTo>
                    <a:lnTo>
                      <a:pt x="1888" y="425"/>
                    </a:lnTo>
                    <a:lnTo>
                      <a:pt x="1827" y="425"/>
                    </a:lnTo>
                    <a:lnTo>
                      <a:pt x="1750" y="423"/>
                    </a:lnTo>
                    <a:lnTo>
                      <a:pt x="1657" y="421"/>
                    </a:lnTo>
                    <a:lnTo>
                      <a:pt x="1552" y="420"/>
                    </a:lnTo>
                    <a:lnTo>
                      <a:pt x="1439" y="416"/>
                    </a:lnTo>
                    <a:lnTo>
                      <a:pt x="1319" y="413"/>
                    </a:lnTo>
                    <a:lnTo>
                      <a:pt x="1198" y="409"/>
                    </a:lnTo>
                    <a:lnTo>
                      <a:pt x="1074" y="404"/>
                    </a:lnTo>
                    <a:lnTo>
                      <a:pt x="956" y="399"/>
                    </a:lnTo>
                    <a:lnTo>
                      <a:pt x="843" y="394"/>
                    </a:lnTo>
                    <a:lnTo>
                      <a:pt x="740" y="389"/>
                    </a:lnTo>
                    <a:lnTo>
                      <a:pt x="651" y="384"/>
                    </a:lnTo>
                    <a:lnTo>
                      <a:pt x="576" y="379"/>
                    </a:lnTo>
                    <a:lnTo>
                      <a:pt x="521" y="372"/>
                    </a:lnTo>
                    <a:lnTo>
                      <a:pt x="510" y="371"/>
                    </a:lnTo>
                    <a:lnTo>
                      <a:pt x="502" y="367"/>
                    </a:lnTo>
                    <a:lnTo>
                      <a:pt x="493" y="364"/>
                    </a:lnTo>
                    <a:lnTo>
                      <a:pt x="487" y="359"/>
                    </a:lnTo>
                    <a:lnTo>
                      <a:pt x="475" y="349"/>
                    </a:lnTo>
                    <a:lnTo>
                      <a:pt x="463" y="337"/>
                    </a:lnTo>
                    <a:lnTo>
                      <a:pt x="200" y="39"/>
                    </a:lnTo>
                    <a:lnTo>
                      <a:pt x="195" y="33"/>
                    </a:lnTo>
                    <a:lnTo>
                      <a:pt x="188" y="27"/>
                    </a:lnTo>
                    <a:lnTo>
                      <a:pt x="181" y="24"/>
                    </a:lnTo>
                    <a:lnTo>
                      <a:pt x="173" y="19"/>
                    </a:lnTo>
                    <a:lnTo>
                      <a:pt x="132" y="12"/>
                    </a:lnTo>
                    <a:lnTo>
                      <a:pt x="92" y="7"/>
                    </a:lnTo>
                    <a:lnTo>
                      <a:pt x="51" y="4"/>
                    </a:lnTo>
                    <a:lnTo>
                      <a:pt x="11"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412" name="Freeform 154">
                <a:extLst>
                  <a:ext uri="{FF2B5EF4-FFF2-40B4-BE49-F238E27FC236}">
                    <a16:creationId xmlns:a16="http://schemas.microsoft.com/office/drawing/2014/main" id="{589A6E70-F470-4FA2-BBDF-5D2BCABE13D5}"/>
                  </a:ext>
                </a:extLst>
              </p:cNvPr>
              <p:cNvSpPr>
                <a:spLocks/>
              </p:cNvSpPr>
              <p:nvPr/>
            </p:nvSpPr>
            <p:spPr bwMode="auto">
              <a:xfrm>
                <a:off x="1209" y="1795"/>
                <a:ext cx="3422" cy="717"/>
              </a:xfrm>
              <a:custGeom>
                <a:avLst/>
                <a:gdLst>
                  <a:gd name="T0" fmla="*/ 3422 w 3422"/>
                  <a:gd name="T1" fmla="*/ 565 h 717"/>
                  <a:gd name="T2" fmla="*/ 3416 w 3422"/>
                  <a:gd name="T3" fmla="*/ 585 h 717"/>
                  <a:gd name="T4" fmla="*/ 3410 w 3422"/>
                  <a:gd name="T5" fmla="*/ 605 h 717"/>
                  <a:gd name="T6" fmla="*/ 3402 w 3422"/>
                  <a:gd name="T7" fmla="*/ 626 h 717"/>
                  <a:gd name="T8" fmla="*/ 3394 w 3422"/>
                  <a:gd name="T9" fmla="*/ 646 h 717"/>
                  <a:gd name="T10" fmla="*/ 3383 w 3422"/>
                  <a:gd name="T11" fmla="*/ 663 h 717"/>
                  <a:gd name="T12" fmla="*/ 3372 w 3422"/>
                  <a:gd name="T13" fmla="*/ 678 h 717"/>
                  <a:gd name="T14" fmla="*/ 3367 w 3422"/>
                  <a:gd name="T15" fmla="*/ 685 h 717"/>
                  <a:gd name="T16" fmla="*/ 3360 w 3422"/>
                  <a:gd name="T17" fmla="*/ 692 h 717"/>
                  <a:gd name="T18" fmla="*/ 3353 w 3422"/>
                  <a:gd name="T19" fmla="*/ 697 h 717"/>
                  <a:gd name="T20" fmla="*/ 3346 w 3422"/>
                  <a:gd name="T21" fmla="*/ 700 h 717"/>
                  <a:gd name="T22" fmla="*/ 3323 w 3422"/>
                  <a:gd name="T23" fmla="*/ 707 h 717"/>
                  <a:gd name="T24" fmla="*/ 3299 w 3422"/>
                  <a:gd name="T25" fmla="*/ 712 h 717"/>
                  <a:gd name="T26" fmla="*/ 3274 w 3422"/>
                  <a:gd name="T27" fmla="*/ 715 h 717"/>
                  <a:gd name="T28" fmla="*/ 3247 w 3422"/>
                  <a:gd name="T29" fmla="*/ 717 h 717"/>
                  <a:gd name="T30" fmla="*/ 3218 w 3422"/>
                  <a:gd name="T31" fmla="*/ 717 h 717"/>
                  <a:gd name="T32" fmla="*/ 3188 w 3422"/>
                  <a:gd name="T33" fmla="*/ 717 h 717"/>
                  <a:gd name="T34" fmla="*/ 3157 w 3422"/>
                  <a:gd name="T35" fmla="*/ 717 h 717"/>
                  <a:gd name="T36" fmla="*/ 3127 w 3422"/>
                  <a:gd name="T37" fmla="*/ 714 h 717"/>
                  <a:gd name="T38" fmla="*/ 3061 w 3422"/>
                  <a:gd name="T39" fmla="*/ 709 h 717"/>
                  <a:gd name="T40" fmla="*/ 2995 w 3422"/>
                  <a:gd name="T41" fmla="*/ 700 h 717"/>
                  <a:gd name="T42" fmla="*/ 2926 w 3422"/>
                  <a:gd name="T43" fmla="*/ 690 h 717"/>
                  <a:gd name="T44" fmla="*/ 2857 w 3422"/>
                  <a:gd name="T45" fmla="*/ 680 h 717"/>
                  <a:gd name="T46" fmla="*/ 2784 w 3422"/>
                  <a:gd name="T47" fmla="*/ 666 h 717"/>
                  <a:gd name="T48" fmla="*/ 2713 w 3422"/>
                  <a:gd name="T49" fmla="*/ 653 h 717"/>
                  <a:gd name="T50" fmla="*/ 2644 w 3422"/>
                  <a:gd name="T51" fmla="*/ 638 h 717"/>
                  <a:gd name="T52" fmla="*/ 2573 w 3422"/>
                  <a:gd name="T53" fmla="*/ 622 h 717"/>
                  <a:gd name="T54" fmla="*/ 2504 w 3422"/>
                  <a:gd name="T55" fmla="*/ 607 h 717"/>
                  <a:gd name="T56" fmla="*/ 2436 w 3422"/>
                  <a:gd name="T57" fmla="*/ 592 h 717"/>
                  <a:gd name="T58" fmla="*/ 2367 w 3422"/>
                  <a:gd name="T59" fmla="*/ 577 h 717"/>
                  <a:gd name="T60" fmla="*/ 2296 w 3422"/>
                  <a:gd name="T61" fmla="*/ 563 h 717"/>
                  <a:gd name="T62" fmla="*/ 1427 w 3422"/>
                  <a:gd name="T63" fmla="*/ 357 h 717"/>
                  <a:gd name="T64" fmla="*/ 0 w 3422"/>
                  <a:gd name="T65" fmla="*/ 9 h 717"/>
                  <a:gd name="T66" fmla="*/ 0 w 3422"/>
                  <a:gd name="T67" fmla="*/ 0 h 717"/>
                  <a:gd name="T68" fmla="*/ 2375 w 3422"/>
                  <a:gd name="T69" fmla="*/ 499 h 717"/>
                  <a:gd name="T70" fmla="*/ 2387 w 3422"/>
                  <a:gd name="T71" fmla="*/ 502 h 717"/>
                  <a:gd name="T72" fmla="*/ 2391 w 3422"/>
                  <a:gd name="T73" fmla="*/ 504 h 717"/>
                  <a:gd name="T74" fmla="*/ 2391 w 3422"/>
                  <a:gd name="T75" fmla="*/ 506 h 717"/>
                  <a:gd name="T76" fmla="*/ 2387 w 3422"/>
                  <a:gd name="T77" fmla="*/ 507 h 717"/>
                  <a:gd name="T78" fmla="*/ 2384 w 3422"/>
                  <a:gd name="T79" fmla="*/ 507 h 717"/>
                  <a:gd name="T80" fmla="*/ 2384 w 3422"/>
                  <a:gd name="T81" fmla="*/ 509 h 717"/>
                  <a:gd name="T82" fmla="*/ 2387 w 3422"/>
                  <a:gd name="T83" fmla="*/ 511 h 717"/>
                  <a:gd name="T84" fmla="*/ 2399 w 3422"/>
                  <a:gd name="T85" fmla="*/ 512 h 717"/>
                  <a:gd name="T86" fmla="*/ 2487 w 3422"/>
                  <a:gd name="T87" fmla="*/ 524 h 717"/>
                  <a:gd name="T88" fmla="*/ 2600 w 3422"/>
                  <a:gd name="T89" fmla="*/ 536 h 717"/>
                  <a:gd name="T90" fmla="*/ 2722 w 3422"/>
                  <a:gd name="T91" fmla="*/ 546 h 717"/>
                  <a:gd name="T92" fmla="*/ 2847 w 3422"/>
                  <a:gd name="T93" fmla="*/ 555 h 717"/>
                  <a:gd name="T94" fmla="*/ 2971 w 3422"/>
                  <a:gd name="T95" fmla="*/ 560 h 717"/>
                  <a:gd name="T96" fmla="*/ 3034 w 3422"/>
                  <a:gd name="T97" fmla="*/ 561 h 717"/>
                  <a:gd name="T98" fmla="*/ 3095 w 3422"/>
                  <a:gd name="T99" fmla="*/ 561 h 717"/>
                  <a:gd name="T100" fmla="*/ 3152 w 3422"/>
                  <a:gd name="T101" fmla="*/ 561 h 717"/>
                  <a:gd name="T102" fmla="*/ 3210 w 3422"/>
                  <a:gd name="T103" fmla="*/ 560 h 717"/>
                  <a:gd name="T104" fmla="*/ 3264 w 3422"/>
                  <a:gd name="T105" fmla="*/ 556 h 717"/>
                  <a:gd name="T106" fmla="*/ 3314 w 3422"/>
                  <a:gd name="T107" fmla="*/ 553 h 717"/>
                  <a:gd name="T108" fmla="*/ 3361 w 3422"/>
                  <a:gd name="T109" fmla="*/ 548 h 717"/>
                  <a:gd name="T110" fmla="*/ 3404 w 3422"/>
                  <a:gd name="T111" fmla="*/ 540 h 717"/>
                  <a:gd name="T112" fmla="*/ 3407 w 3422"/>
                  <a:gd name="T113" fmla="*/ 546 h 717"/>
                  <a:gd name="T114" fmla="*/ 3410 w 3422"/>
                  <a:gd name="T115" fmla="*/ 553 h 717"/>
                  <a:gd name="T116" fmla="*/ 3416 w 3422"/>
                  <a:gd name="T117" fmla="*/ 560 h 717"/>
                  <a:gd name="T118" fmla="*/ 3422 w 3422"/>
                  <a:gd name="T119" fmla="*/ 565 h 7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422" h="717">
                    <a:moveTo>
                      <a:pt x="3422" y="565"/>
                    </a:moveTo>
                    <a:lnTo>
                      <a:pt x="3416" y="585"/>
                    </a:lnTo>
                    <a:lnTo>
                      <a:pt x="3410" y="605"/>
                    </a:lnTo>
                    <a:lnTo>
                      <a:pt x="3402" y="626"/>
                    </a:lnTo>
                    <a:lnTo>
                      <a:pt x="3394" y="646"/>
                    </a:lnTo>
                    <a:lnTo>
                      <a:pt x="3383" y="663"/>
                    </a:lnTo>
                    <a:lnTo>
                      <a:pt x="3372" y="678"/>
                    </a:lnTo>
                    <a:lnTo>
                      <a:pt x="3367" y="685"/>
                    </a:lnTo>
                    <a:lnTo>
                      <a:pt x="3360" y="692"/>
                    </a:lnTo>
                    <a:lnTo>
                      <a:pt x="3353" y="697"/>
                    </a:lnTo>
                    <a:lnTo>
                      <a:pt x="3346" y="700"/>
                    </a:lnTo>
                    <a:lnTo>
                      <a:pt x="3323" y="707"/>
                    </a:lnTo>
                    <a:lnTo>
                      <a:pt x="3299" y="712"/>
                    </a:lnTo>
                    <a:lnTo>
                      <a:pt x="3274" y="715"/>
                    </a:lnTo>
                    <a:lnTo>
                      <a:pt x="3247" y="717"/>
                    </a:lnTo>
                    <a:lnTo>
                      <a:pt x="3218" y="717"/>
                    </a:lnTo>
                    <a:lnTo>
                      <a:pt x="3188" y="717"/>
                    </a:lnTo>
                    <a:lnTo>
                      <a:pt x="3157" y="717"/>
                    </a:lnTo>
                    <a:lnTo>
                      <a:pt x="3127" y="714"/>
                    </a:lnTo>
                    <a:lnTo>
                      <a:pt x="3061" y="709"/>
                    </a:lnTo>
                    <a:lnTo>
                      <a:pt x="2995" y="700"/>
                    </a:lnTo>
                    <a:lnTo>
                      <a:pt x="2926" y="690"/>
                    </a:lnTo>
                    <a:lnTo>
                      <a:pt x="2857" y="680"/>
                    </a:lnTo>
                    <a:lnTo>
                      <a:pt x="2784" y="666"/>
                    </a:lnTo>
                    <a:lnTo>
                      <a:pt x="2713" y="653"/>
                    </a:lnTo>
                    <a:lnTo>
                      <a:pt x="2644" y="638"/>
                    </a:lnTo>
                    <a:lnTo>
                      <a:pt x="2573" y="622"/>
                    </a:lnTo>
                    <a:lnTo>
                      <a:pt x="2504" y="607"/>
                    </a:lnTo>
                    <a:lnTo>
                      <a:pt x="2436" y="592"/>
                    </a:lnTo>
                    <a:lnTo>
                      <a:pt x="2367" y="577"/>
                    </a:lnTo>
                    <a:lnTo>
                      <a:pt x="2296" y="563"/>
                    </a:lnTo>
                    <a:lnTo>
                      <a:pt x="1427" y="357"/>
                    </a:lnTo>
                    <a:lnTo>
                      <a:pt x="0" y="9"/>
                    </a:lnTo>
                    <a:lnTo>
                      <a:pt x="0" y="0"/>
                    </a:lnTo>
                    <a:lnTo>
                      <a:pt x="2375" y="499"/>
                    </a:lnTo>
                    <a:lnTo>
                      <a:pt x="2387" y="502"/>
                    </a:lnTo>
                    <a:lnTo>
                      <a:pt x="2391" y="504"/>
                    </a:lnTo>
                    <a:lnTo>
                      <a:pt x="2391" y="506"/>
                    </a:lnTo>
                    <a:lnTo>
                      <a:pt x="2387" y="507"/>
                    </a:lnTo>
                    <a:lnTo>
                      <a:pt x="2384" y="507"/>
                    </a:lnTo>
                    <a:lnTo>
                      <a:pt x="2384" y="509"/>
                    </a:lnTo>
                    <a:lnTo>
                      <a:pt x="2387" y="511"/>
                    </a:lnTo>
                    <a:lnTo>
                      <a:pt x="2399" y="512"/>
                    </a:lnTo>
                    <a:lnTo>
                      <a:pt x="2487" y="524"/>
                    </a:lnTo>
                    <a:lnTo>
                      <a:pt x="2600" y="536"/>
                    </a:lnTo>
                    <a:lnTo>
                      <a:pt x="2722" y="546"/>
                    </a:lnTo>
                    <a:lnTo>
                      <a:pt x="2847" y="555"/>
                    </a:lnTo>
                    <a:lnTo>
                      <a:pt x="2971" y="560"/>
                    </a:lnTo>
                    <a:lnTo>
                      <a:pt x="3034" y="561"/>
                    </a:lnTo>
                    <a:lnTo>
                      <a:pt x="3095" y="561"/>
                    </a:lnTo>
                    <a:lnTo>
                      <a:pt x="3152" y="561"/>
                    </a:lnTo>
                    <a:lnTo>
                      <a:pt x="3210" y="560"/>
                    </a:lnTo>
                    <a:lnTo>
                      <a:pt x="3264" y="556"/>
                    </a:lnTo>
                    <a:lnTo>
                      <a:pt x="3314" y="553"/>
                    </a:lnTo>
                    <a:lnTo>
                      <a:pt x="3361" y="548"/>
                    </a:lnTo>
                    <a:lnTo>
                      <a:pt x="3404" y="540"/>
                    </a:lnTo>
                    <a:lnTo>
                      <a:pt x="3407" y="546"/>
                    </a:lnTo>
                    <a:lnTo>
                      <a:pt x="3410" y="553"/>
                    </a:lnTo>
                    <a:lnTo>
                      <a:pt x="3416" y="560"/>
                    </a:lnTo>
                    <a:lnTo>
                      <a:pt x="3422" y="565"/>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3" name="Freeform 155">
                <a:extLst>
                  <a:ext uri="{FF2B5EF4-FFF2-40B4-BE49-F238E27FC236}">
                    <a16:creationId xmlns:a16="http://schemas.microsoft.com/office/drawing/2014/main" id="{BAB02849-EA7F-4C29-A612-F7EF0BEDBF55}"/>
                  </a:ext>
                </a:extLst>
              </p:cNvPr>
              <p:cNvSpPr>
                <a:spLocks/>
              </p:cNvSpPr>
              <p:nvPr/>
            </p:nvSpPr>
            <p:spPr bwMode="auto">
              <a:xfrm>
                <a:off x="1209" y="1802"/>
                <a:ext cx="3431" cy="742"/>
              </a:xfrm>
              <a:custGeom>
                <a:avLst/>
                <a:gdLst>
                  <a:gd name="T0" fmla="*/ 3427 w 3431"/>
                  <a:gd name="T1" fmla="*/ 561 h 742"/>
                  <a:gd name="T2" fmla="*/ 3426 w 3431"/>
                  <a:gd name="T3" fmla="*/ 566 h 742"/>
                  <a:gd name="T4" fmla="*/ 3419 w 3431"/>
                  <a:gd name="T5" fmla="*/ 575 h 742"/>
                  <a:gd name="T6" fmla="*/ 3416 w 3431"/>
                  <a:gd name="T7" fmla="*/ 587 h 742"/>
                  <a:gd name="T8" fmla="*/ 3417 w 3431"/>
                  <a:gd name="T9" fmla="*/ 600 h 742"/>
                  <a:gd name="T10" fmla="*/ 3414 w 3431"/>
                  <a:gd name="T11" fmla="*/ 627 h 742"/>
                  <a:gd name="T12" fmla="*/ 3400 w 3431"/>
                  <a:gd name="T13" fmla="*/ 663 h 742"/>
                  <a:gd name="T14" fmla="*/ 3382 w 3431"/>
                  <a:gd name="T15" fmla="*/ 693 h 742"/>
                  <a:gd name="T16" fmla="*/ 3360 w 3431"/>
                  <a:gd name="T17" fmla="*/ 717 h 742"/>
                  <a:gd name="T18" fmla="*/ 3323 w 3431"/>
                  <a:gd name="T19" fmla="*/ 730 h 742"/>
                  <a:gd name="T20" fmla="*/ 3274 w 3431"/>
                  <a:gd name="T21" fmla="*/ 739 h 742"/>
                  <a:gd name="T22" fmla="*/ 3218 w 3431"/>
                  <a:gd name="T23" fmla="*/ 742 h 742"/>
                  <a:gd name="T24" fmla="*/ 3157 w 3431"/>
                  <a:gd name="T25" fmla="*/ 740 h 742"/>
                  <a:gd name="T26" fmla="*/ 3061 w 3431"/>
                  <a:gd name="T27" fmla="*/ 732 h 742"/>
                  <a:gd name="T28" fmla="*/ 2926 w 3431"/>
                  <a:gd name="T29" fmla="*/ 715 h 742"/>
                  <a:gd name="T30" fmla="*/ 2784 w 3431"/>
                  <a:gd name="T31" fmla="*/ 691 h 742"/>
                  <a:gd name="T32" fmla="*/ 2644 w 3431"/>
                  <a:gd name="T33" fmla="*/ 663 h 742"/>
                  <a:gd name="T34" fmla="*/ 2504 w 3431"/>
                  <a:gd name="T35" fmla="*/ 632 h 742"/>
                  <a:gd name="T36" fmla="*/ 2367 w 3431"/>
                  <a:gd name="T37" fmla="*/ 602 h 742"/>
                  <a:gd name="T38" fmla="*/ 1427 w 3431"/>
                  <a:gd name="T39" fmla="*/ 382 h 742"/>
                  <a:gd name="T40" fmla="*/ 0 w 3431"/>
                  <a:gd name="T41" fmla="*/ 0 h 742"/>
                  <a:gd name="T42" fmla="*/ 2408 w 3431"/>
                  <a:gd name="T43" fmla="*/ 529 h 742"/>
                  <a:gd name="T44" fmla="*/ 2472 w 3431"/>
                  <a:gd name="T45" fmla="*/ 538 h 742"/>
                  <a:gd name="T46" fmla="*/ 2505 w 3431"/>
                  <a:gd name="T47" fmla="*/ 539 h 742"/>
                  <a:gd name="T48" fmla="*/ 2514 w 3431"/>
                  <a:gd name="T49" fmla="*/ 536 h 742"/>
                  <a:gd name="T50" fmla="*/ 2585 w 3431"/>
                  <a:gd name="T51" fmla="*/ 543 h 742"/>
                  <a:gd name="T52" fmla="*/ 2590 w 3431"/>
                  <a:gd name="T53" fmla="*/ 553 h 742"/>
                  <a:gd name="T54" fmla="*/ 2806 w 3431"/>
                  <a:gd name="T55" fmla="*/ 573 h 742"/>
                  <a:gd name="T56" fmla="*/ 3015 w 3431"/>
                  <a:gd name="T57" fmla="*/ 582 h 742"/>
                  <a:gd name="T58" fmla="*/ 3115 w 3431"/>
                  <a:gd name="T59" fmla="*/ 582 h 742"/>
                  <a:gd name="T60" fmla="*/ 3210 w 3431"/>
                  <a:gd name="T61" fmla="*/ 576 h 742"/>
                  <a:gd name="T62" fmla="*/ 3301 w 3431"/>
                  <a:gd name="T63" fmla="*/ 568 h 742"/>
                  <a:gd name="T64" fmla="*/ 3385 w 3431"/>
                  <a:gd name="T65" fmla="*/ 554 h 742"/>
                  <a:gd name="T66" fmla="*/ 3405 w 3431"/>
                  <a:gd name="T67" fmla="*/ 560 h 742"/>
                  <a:gd name="T68" fmla="*/ 3424 w 3431"/>
                  <a:gd name="T69" fmla="*/ 558 h 7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31" h="742">
                    <a:moveTo>
                      <a:pt x="3424" y="558"/>
                    </a:moveTo>
                    <a:lnTo>
                      <a:pt x="3427" y="561"/>
                    </a:lnTo>
                    <a:lnTo>
                      <a:pt x="3431" y="563"/>
                    </a:lnTo>
                    <a:lnTo>
                      <a:pt x="3426" y="566"/>
                    </a:lnTo>
                    <a:lnTo>
                      <a:pt x="3422" y="570"/>
                    </a:lnTo>
                    <a:lnTo>
                      <a:pt x="3419" y="575"/>
                    </a:lnTo>
                    <a:lnTo>
                      <a:pt x="3416" y="582"/>
                    </a:lnTo>
                    <a:lnTo>
                      <a:pt x="3416" y="587"/>
                    </a:lnTo>
                    <a:lnTo>
                      <a:pt x="3416" y="593"/>
                    </a:lnTo>
                    <a:lnTo>
                      <a:pt x="3417" y="600"/>
                    </a:lnTo>
                    <a:lnTo>
                      <a:pt x="3419" y="607"/>
                    </a:lnTo>
                    <a:lnTo>
                      <a:pt x="3414" y="627"/>
                    </a:lnTo>
                    <a:lnTo>
                      <a:pt x="3407" y="646"/>
                    </a:lnTo>
                    <a:lnTo>
                      <a:pt x="3400" y="663"/>
                    </a:lnTo>
                    <a:lnTo>
                      <a:pt x="3392" y="680"/>
                    </a:lnTo>
                    <a:lnTo>
                      <a:pt x="3382" y="693"/>
                    </a:lnTo>
                    <a:lnTo>
                      <a:pt x="3372" y="707"/>
                    </a:lnTo>
                    <a:lnTo>
                      <a:pt x="3360" y="717"/>
                    </a:lnTo>
                    <a:lnTo>
                      <a:pt x="3346" y="725"/>
                    </a:lnTo>
                    <a:lnTo>
                      <a:pt x="3323" y="730"/>
                    </a:lnTo>
                    <a:lnTo>
                      <a:pt x="3299" y="735"/>
                    </a:lnTo>
                    <a:lnTo>
                      <a:pt x="3274" y="739"/>
                    </a:lnTo>
                    <a:lnTo>
                      <a:pt x="3247" y="740"/>
                    </a:lnTo>
                    <a:lnTo>
                      <a:pt x="3218" y="742"/>
                    </a:lnTo>
                    <a:lnTo>
                      <a:pt x="3188" y="742"/>
                    </a:lnTo>
                    <a:lnTo>
                      <a:pt x="3157" y="740"/>
                    </a:lnTo>
                    <a:lnTo>
                      <a:pt x="3127" y="739"/>
                    </a:lnTo>
                    <a:lnTo>
                      <a:pt x="3061" y="732"/>
                    </a:lnTo>
                    <a:lnTo>
                      <a:pt x="2995" y="725"/>
                    </a:lnTo>
                    <a:lnTo>
                      <a:pt x="2926" y="715"/>
                    </a:lnTo>
                    <a:lnTo>
                      <a:pt x="2857" y="705"/>
                    </a:lnTo>
                    <a:lnTo>
                      <a:pt x="2784" y="691"/>
                    </a:lnTo>
                    <a:lnTo>
                      <a:pt x="2713" y="678"/>
                    </a:lnTo>
                    <a:lnTo>
                      <a:pt x="2644" y="663"/>
                    </a:lnTo>
                    <a:lnTo>
                      <a:pt x="2573" y="647"/>
                    </a:lnTo>
                    <a:lnTo>
                      <a:pt x="2504" y="632"/>
                    </a:lnTo>
                    <a:lnTo>
                      <a:pt x="2436" y="617"/>
                    </a:lnTo>
                    <a:lnTo>
                      <a:pt x="2367" y="602"/>
                    </a:lnTo>
                    <a:lnTo>
                      <a:pt x="2296" y="587"/>
                    </a:lnTo>
                    <a:lnTo>
                      <a:pt x="1427" y="382"/>
                    </a:lnTo>
                    <a:lnTo>
                      <a:pt x="0" y="34"/>
                    </a:lnTo>
                    <a:lnTo>
                      <a:pt x="0" y="0"/>
                    </a:lnTo>
                    <a:lnTo>
                      <a:pt x="2375" y="524"/>
                    </a:lnTo>
                    <a:lnTo>
                      <a:pt x="2408" y="529"/>
                    </a:lnTo>
                    <a:lnTo>
                      <a:pt x="2440" y="533"/>
                    </a:lnTo>
                    <a:lnTo>
                      <a:pt x="2472" y="538"/>
                    </a:lnTo>
                    <a:lnTo>
                      <a:pt x="2504" y="541"/>
                    </a:lnTo>
                    <a:lnTo>
                      <a:pt x="2505" y="539"/>
                    </a:lnTo>
                    <a:lnTo>
                      <a:pt x="2509" y="538"/>
                    </a:lnTo>
                    <a:lnTo>
                      <a:pt x="2514" y="536"/>
                    </a:lnTo>
                    <a:lnTo>
                      <a:pt x="2519" y="536"/>
                    </a:lnTo>
                    <a:lnTo>
                      <a:pt x="2585" y="543"/>
                    </a:lnTo>
                    <a:lnTo>
                      <a:pt x="2588" y="546"/>
                    </a:lnTo>
                    <a:lnTo>
                      <a:pt x="2590" y="553"/>
                    </a:lnTo>
                    <a:lnTo>
                      <a:pt x="2700" y="563"/>
                    </a:lnTo>
                    <a:lnTo>
                      <a:pt x="2806" y="573"/>
                    </a:lnTo>
                    <a:lnTo>
                      <a:pt x="2912" y="578"/>
                    </a:lnTo>
                    <a:lnTo>
                      <a:pt x="3015" y="582"/>
                    </a:lnTo>
                    <a:lnTo>
                      <a:pt x="3066" y="582"/>
                    </a:lnTo>
                    <a:lnTo>
                      <a:pt x="3115" y="582"/>
                    </a:lnTo>
                    <a:lnTo>
                      <a:pt x="3162" y="580"/>
                    </a:lnTo>
                    <a:lnTo>
                      <a:pt x="3210" y="576"/>
                    </a:lnTo>
                    <a:lnTo>
                      <a:pt x="3257" y="573"/>
                    </a:lnTo>
                    <a:lnTo>
                      <a:pt x="3301" y="568"/>
                    </a:lnTo>
                    <a:lnTo>
                      <a:pt x="3345" y="561"/>
                    </a:lnTo>
                    <a:lnTo>
                      <a:pt x="3385" y="554"/>
                    </a:lnTo>
                    <a:lnTo>
                      <a:pt x="3397" y="558"/>
                    </a:lnTo>
                    <a:lnTo>
                      <a:pt x="3405" y="560"/>
                    </a:lnTo>
                    <a:lnTo>
                      <a:pt x="3414" y="560"/>
                    </a:lnTo>
                    <a:lnTo>
                      <a:pt x="3424" y="55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4" name="Freeform 156">
                <a:extLst>
                  <a:ext uri="{FF2B5EF4-FFF2-40B4-BE49-F238E27FC236}">
                    <a16:creationId xmlns:a16="http://schemas.microsoft.com/office/drawing/2014/main" id="{3DD968B2-C257-4FE5-9BC6-0EC3C7678C74}"/>
                  </a:ext>
                </a:extLst>
              </p:cNvPr>
              <p:cNvSpPr>
                <a:spLocks/>
              </p:cNvSpPr>
              <p:nvPr/>
            </p:nvSpPr>
            <p:spPr bwMode="auto">
              <a:xfrm>
                <a:off x="1200" y="1261"/>
                <a:ext cx="3458" cy="1003"/>
              </a:xfrm>
              <a:custGeom>
                <a:avLst/>
                <a:gdLst>
                  <a:gd name="T0" fmla="*/ 0 w 3458"/>
                  <a:gd name="T1" fmla="*/ 7 h 1003"/>
                  <a:gd name="T2" fmla="*/ 11 w 3458"/>
                  <a:gd name="T3" fmla="*/ 0 h 1003"/>
                  <a:gd name="T4" fmla="*/ 132 w 3458"/>
                  <a:gd name="T5" fmla="*/ 12 h 1003"/>
                  <a:gd name="T6" fmla="*/ 188 w 3458"/>
                  <a:gd name="T7" fmla="*/ 27 h 1003"/>
                  <a:gd name="T8" fmla="*/ 463 w 3458"/>
                  <a:gd name="T9" fmla="*/ 337 h 1003"/>
                  <a:gd name="T10" fmla="*/ 493 w 3458"/>
                  <a:gd name="T11" fmla="*/ 364 h 1003"/>
                  <a:gd name="T12" fmla="*/ 521 w 3458"/>
                  <a:gd name="T13" fmla="*/ 372 h 1003"/>
                  <a:gd name="T14" fmla="*/ 666 w 3458"/>
                  <a:gd name="T15" fmla="*/ 384 h 1003"/>
                  <a:gd name="T16" fmla="*/ 884 w 3458"/>
                  <a:gd name="T17" fmla="*/ 396 h 1003"/>
                  <a:gd name="T18" fmla="*/ 1140 w 3458"/>
                  <a:gd name="T19" fmla="*/ 408 h 1003"/>
                  <a:gd name="T20" fmla="*/ 1405 w 3458"/>
                  <a:gd name="T21" fmla="*/ 416 h 1003"/>
                  <a:gd name="T22" fmla="*/ 1647 w 3458"/>
                  <a:gd name="T23" fmla="*/ 421 h 1003"/>
                  <a:gd name="T24" fmla="*/ 1711 w 3458"/>
                  <a:gd name="T25" fmla="*/ 442 h 1003"/>
                  <a:gd name="T26" fmla="*/ 1741 w 3458"/>
                  <a:gd name="T27" fmla="*/ 491 h 1003"/>
                  <a:gd name="T28" fmla="*/ 1824 w 3458"/>
                  <a:gd name="T29" fmla="*/ 583 h 1003"/>
                  <a:gd name="T30" fmla="*/ 1918 w 3458"/>
                  <a:gd name="T31" fmla="*/ 670 h 1003"/>
                  <a:gd name="T32" fmla="*/ 1976 w 3458"/>
                  <a:gd name="T33" fmla="*/ 714 h 1003"/>
                  <a:gd name="T34" fmla="*/ 2452 w 3458"/>
                  <a:gd name="T35" fmla="*/ 793 h 1003"/>
                  <a:gd name="T36" fmla="*/ 2533 w 3458"/>
                  <a:gd name="T37" fmla="*/ 791 h 1003"/>
                  <a:gd name="T38" fmla="*/ 2602 w 3458"/>
                  <a:gd name="T39" fmla="*/ 781 h 1003"/>
                  <a:gd name="T40" fmla="*/ 2661 w 3458"/>
                  <a:gd name="T41" fmla="*/ 761 h 1003"/>
                  <a:gd name="T42" fmla="*/ 2710 w 3458"/>
                  <a:gd name="T43" fmla="*/ 732 h 1003"/>
                  <a:gd name="T44" fmla="*/ 2747 w 3458"/>
                  <a:gd name="T45" fmla="*/ 693 h 1003"/>
                  <a:gd name="T46" fmla="*/ 2783 w 3458"/>
                  <a:gd name="T47" fmla="*/ 683 h 1003"/>
                  <a:gd name="T48" fmla="*/ 3109 w 3458"/>
                  <a:gd name="T49" fmla="*/ 759 h 1003"/>
                  <a:gd name="T50" fmla="*/ 3274 w 3458"/>
                  <a:gd name="T51" fmla="*/ 812 h 1003"/>
                  <a:gd name="T52" fmla="*/ 3374 w 3458"/>
                  <a:gd name="T53" fmla="*/ 854 h 1003"/>
                  <a:gd name="T54" fmla="*/ 3458 w 3458"/>
                  <a:gd name="T55" fmla="*/ 896 h 1003"/>
                  <a:gd name="T56" fmla="*/ 3428 w 3458"/>
                  <a:gd name="T57" fmla="*/ 928 h 1003"/>
                  <a:gd name="T58" fmla="*/ 3411 w 3458"/>
                  <a:gd name="T59" fmla="*/ 967 h 1003"/>
                  <a:gd name="T60" fmla="*/ 3403 w 3458"/>
                  <a:gd name="T61" fmla="*/ 1003 h 1003"/>
                  <a:gd name="T62" fmla="*/ 3296 w 3458"/>
                  <a:gd name="T63" fmla="*/ 999 h 1003"/>
                  <a:gd name="T64" fmla="*/ 3203 w 3458"/>
                  <a:gd name="T65" fmla="*/ 986 h 1003"/>
                  <a:gd name="T66" fmla="*/ 3036 w 3458"/>
                  <a:gd name="T67" fmla="*/ 962 h 1003"/>
                  <a:gd name="T68" fmla="*/ 2839 w 3458"/>
                  <a:gd name="T69" fmla="*/ 930 h 1003"/>
                  <a:gd name="T70" fmla="*/ 2619 w 3458"/>
                  <a:gd name="T71" fmla="*/ 889 h 1003"/>
                  <a:gd name="T72" fmla="*/ 2378 w 3458"/>
                  <a:gd name="T73" fmla="*/ 840 h 1003"/>
                  <a:gd name="T74" fmla="*/ 2116 w 3458"/>
                  <a:gd name="T75" fmla="*/ 785 h 1003"/>
                  <a:gd name="T76" fmla="*/ 569 w 3458"/>
                  <a:gd name="T77" fmla="*/ 430 h 1003"/>
                  <a:gd name="T78" fmla="*/ 510 w 3458"/>
                  <a:gd name="T79" fmla="*/ 409 h 1003"/>
                  <a:gd name="T80" fmla="*/ 456 w 3458"/>
                  <a:gd name="T81" fmla="*/ 379 h 1003"/>
                  <a:gd name="T82" fmla="*/ 392 w 3458"/>
                  <a:gd name="T83" fmla="*/ 323 h 1003"/>
                  <a:gd name="T84" fmla="*/ 301 w 3458"/>
                  <a:gd name="T85" fmla="*/ 224 h 1003"/>
                  <a:gd name="T86" fmla="*/ 223 w 3458"/>
                  <a:gd name="T87" fmla="*/ 142 h 1003"/>
                  <a:gd name="T88" fmla="*/ 171 w 3458"/>
                  <a:gd name="T89" fmla="*/ 100 h 1003"/>
                  <a:gd name="T90" fmla="*/ 114 w 3458"/>
                  <a:gd name="T91" fmla="*/ 66 h 1003"/>
                  <a:gd name="T92" fmla="*/ 49 w 3458"/>
                  <a:gd name="T93" fmla="*/ 46 h 10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458" h="1003">
                    <a:moveTo>
                      <a:pt x="0" y="39"/>
                    </a:moveTo>
                    <a:lnTo>
                      <a:pt x="0" y="12"/>
                    </a:lnTo>
                    <a:lnTo>
                      <a:pt x="0" y="7"/>
                    </a:lnTo>
                    <a:lnTo>
                      <a:pt x="2" y="2"/>
                    </a:lnTo>
                    <a:lnTo>
                      <a:pt x="6" y="0"/>
                    </a:lnTo>
                    <a:lnTo>
                      <a:pt x="11" y="0"/>
                    </a:lnTo>
                    <a:lnTo>
                      <a:pt x="51" y="4"/>
                    </a:lnTo>
                    <a:lnTo>
                      <a:pt x="92" y="7"/>
                    </a:lnTo>
                    <a:lnTo>
                      <a:pt x="132" y="12"/>
                    </a:lnTo>
                    <a:lnTo>
                      <a:pt x="173" y="19"/>
                    </a:lnTo>
                    <a:lnTo>
                      <a:pt x="181" y="24"/>
                    </a:lnTo>
                    <a:lnTo>
                      <a:pt x="188" y="27"/>
                    </a:lnTo>
                    <a:lnTo>
                      <a:pt x="195" y="33"/>
                    </a:lnTo>
                    <a:lnTo>
                      <a:pt x="200" y="39"/>
                    </a:lnTo>
                    <a:lnTo>
                      <a:pt x="463" y="337"/>
                    </a:lnTo>
                    <a:lnTo>
                      <a:pt x="475" y="349"/>
                    </a:lnTo>
                    <a:lnTo>
                      <a:pt x="487" y="359"/>
                    </a:lnTo>
                    <a:lnTo>
                      <a:pt x="493" y="364"/>
                    </a:lnTo>
                    <a:lnTo>
                      <a:pt x="502" y="367"/>
                    </a:lnTo>
                    <a:lnTo>
                      <a:pt x="510" y="371"/>
                    </a:lnTo>
                    <a:lnTo>
                      <a:pt x="521" y="372"/>
                    </a:lnTo>
                    <a:lnTo>
                      <a:pt x="559" y="377"/>
                    </a:lnTo>
                    <a:lnTo>
                      <a:pt x="608" y="381"/>
                    </a:lnTo>
                    <a:lnTo>
                      <a:pt x="666" y="384"/>
                    </a:lnTo>
                    <a:lnTo>
                      <a:pt x="732" y="389"/>
                    </a:lnTo>
                    <a:lnTo>
                      <a:pt x="804" y="393"/>
                    </a:lnTo>
                    <a:lnTo>
                      <a:pt x="884" y="396"/>
                    </a:lnTo>
                    <a:lnTo>
                      <a:pt x="966" y="401"/>
                    </a:lnTo>
                    <a:lnTo>
                      <a:pt x="1052" y="404"/>
                    </a:lnTo>
                    <a:lnTo>
                      <a:pt x="1140" y="408"/>
                    </a:lnTo>
                    <a:lnTo>
                      <a:pt x="1230" y="409"/>
                    </a:lnTo>
                    <a:lnTo>
                      <a:pt x="1317" y="413"/>
                    </a:lnTo>
                    <a:lnTo>
                      <a:pt x="1405" y="416"/>
                    </a:lnTo>
                    <a:lnTo>
                      <a:pt x="1490" y="418"/>
                    </a:lnTo>
                    <a:lnTo>
                      <a:pt x="1571" y="420"/>
                    </a:lnTo>
                    <a:lnTo>
                      <a:pt x="1647" y="421"/>
                    </a:lnTo>
                    <a:lnTo>
                      <a:pt x="1716" y="423"/>
                    </a:lnTo>
                    <a:lnTo>
                      <a:pt x="1712" y="431"/>
                    </a:lnTo>
                    <a:lnTo>
                      <a:pt x="1711" y="442"/>
                    </a:lnTo>
                    <a:lnTo>
                      <a:pt x="1712" y="450"/>
                    </a:lnTo>
                    <a:lnTo>
                      <a:pt x="1716" y="458"/>
                    </a:lnTo>
                    <a:lnTo>
                      <a:pt x="1741" y="491"/>
                    </a:lnTo>
                    <a:lnTo>
                      <a:pt x="1767" y="523"/>
                    </a:lnTo>
                    <a:lnTo>
                      <a:pt x="1795" y="553"/>
                    </a:lnTo>
                    <a:lnTo>
                      <a:pt x="1824" y="583"/>
                    </a:lnTo>
                    <a:lnTo>
                      <a:pt x="1854" y="614"/>
                    </a:lnTo>
                    <a:lnTo>
                      <a:pt x="1885" y="643"/>
                    </a:lnTo>
                    <a:lnTo>
                      <a:pt x="1918" y="670"/>
                    </a:lnTo>
                    <a:lnTo>
                      <a:pt x="1952" y="698"/>
                    </a:lnTo>
                    <a:lnTo>
                      <a:pt x="1962" y="707"/>
                    </a:lnTo>
                    <a:lnTo>
                      <a:pt x="1976" y="714"/>
                    </a:lnTo>
                    <a:lnTo>
                      <a:pt x="1991" y="717"/>
                    </a:lnTo>
                    <a:lnTo>
                      <a:pt x="2006" y="722"/>
                    </a:lnTo>
                    <a:lnTo>
                      <a:pt x="2452" y="793"/>
                    </a:lnTo>
                    <a:lnTo>
                      <a:pt x="2481" y="793"/>
                    </a:lnTo>
                    <a:lnTo>
                      <a:pt x="2506" y="793"/>
                    </a:lnTo>
                    <a:lnTo>
                      <a:pt x="2533" y="791"/>
                    </a:lnTo>
                    <a:lnTo>
                      <a:pt x="2557" y="790"/>
                    </a:lnTo>
                    <a:lnTo>
                      <a:pt x="2580" y="786"/>
                    </a:lnTo>
                    <a:lnTo>
                      <a:pt x="2602" y="781"/>
                    </a:lnTo>
                    <a:lnTo>
                      <a:pt x="2624" y="776"/>
                    </a:lnTo>
                    <a:lnTo>
                      <a:pt x="2643" y="769"/>
                    </a:lnTo>
                    <a:lnTo>
                      <a:pt x="2661" y="761"/>
                    </a:lnTo>
                    <a:lnTo>
                      <a:pt x="2680" y="752"/>
                    </a:lnTo>
                    <a:lnTo>
                      <a:pt x="2695" y="742"/>
                    </a:lnTo>
                    <a:lnTo>
                      <a:pt x="2710" y="732"/>
                    </a:lnTo>
                    <a:lnTo>
                      <a:pt x="2724" y="720"/>
                    </a:lnTo>
                    <a:lnTo>
                      <a:pt x="2737" y="707"/>
                    </a:lnTo>
                    <a:lnTo>
                      <a:pt x="2747" y="693"/>
                    </a:lnTo>
                    <a:lnTo>
                      <a:pt x="2759" y="678"/>
                    </a:lnTo>
                    <a:lnTo>
                      <a:pt x="2769" y="680"/>
                    </a:lnTo>
                    <a:lnTo>
                      <a:pt x="2783" y="683"/>
                    </a:lnTo>
                    <a:lnTo>
                      <a:pt x="2903" y="709"/>
                    </a:lnTo>
                    <a:lnTo>
                      <a:pt x="3011" y="734"/>
                    </a:lnTo>
                    <a:lnTo>
                      <a:pt x="3109" y="759"/>
                    </a:lnTo>
                    <a:lnTo>
                      <a:pt x="3195" y="785"/>
                    </a:lnTo>
                    <a:lnTo>
                      <a:pt x="3235" y="798"/>
                    </a:lnTo>
                    <a:lnTo>
                      <a:pt x="3274" y="812"/>
                    </a:lnTo>
                    <a:lnTo>
                      <a:pt x="3310" y="825"/>
                    </a:lnTo>
                    <a:lnTo>
                      <a:pt x="3343" y="840"/>
                    </a:lnTo>
                    <a:lnTo>
                      <a:pt x="3374" y="854"/>
                    </a:lnTo>
                    <a:lnTo>
                      <a:pt x="3404" y="867"/>
                    </a:lnTo>
                    <a:lnTo>
                      <a:pt x="3433" y="881"/>
                    </a:lnTo>
                    <a:lnTo>
                      <a:pt x="3458" y="896"/>
                    </a:lnTo>
                    <a:lnTo>
                      <a:pt x="3446" y="906"/>
                    </a:lnTo>
                    <a:lnTo>
                      <a:pt x="3436" y="916"/>
                    </a:lnTo>
                    <a:lnTo>
                      <a:pt x="3428" y="928"/>
                    </a:lnTo>
                    <a:lnTo>
                      <a:pt x="3421" y="940"/>
                    </a:lnTo>
                    <a:lnTo>
                      <a:pt x="3416" y="954"/>
                    </a:lnTo>
                    <a:lnTo>
                      <a:pt x="3411" y="967"/>
                    </a:lnTo>
                    <a:lnTo>
                      <a:pt x="3408" y="981"/>
                    </a:lnTo>
                    <a:lnTo>
                      <a:pt x="3404" y="994"/>
                    </a:lnTo>
                    <a:lnTo>
                      <a:pt x="3403" y="1003"/>
                    </a:lnTo>
                    <a:lnTo>
                      <a:pt x="3328" y="996"/>
                    </a:lnTo>
                    <a:lnTo>
                      <a:pt x="3315" y="997"/>
                    </a:lnTo>
                    <a:lnTo>
                      <a:pt x="3296" y="999"/>
                    </a:lnTo>
                    <a:lnTo>
                      <a:pt x="3276" y="997"/>
                    </a:lnTo>
                    <a:lnTo>
                      <a:pt x="3252" y="994"/>
                    </a:lnTo>
                    <a:lnTo>
                      <a:pt x="3203" y="986"/>
                    </a:lnTo>
                    <a:lnTo>
                      <a:pt x="3153" y="979"/>
                    </a:lnTo>
                    <a:lnTo>
                      <a:pt x="3095" y="970"/>
                    </a:lnTo>
                    <a:lnTo>
                      <a:pt x="3036" y="962"/>
                    </a:lnTo>
                    <a:lnTo>
                      <a:pt x="2972" y="952"/>
                    </a:lnTo>
                    <a:lnTo>
                      <a:pt x="2906" y="942"/>
                    </a:lnTo>
                    <a:lnTo>
                      <a:pt x="2839" y="930"/>
                    </a:lnTo>
                    <a:lnTo>
                      <a:pt x="2768" y="918"/>
                    </a:lnTo>
                    <a:lnTo>
                      <a:pt x="2693" y="903"/>
                    </a:lnTo>
                    <a:lnTo>
                      <a:pt x="2619" y="889"/>
                    </a:lnTo>
                    <a:lnTo>
                      <a:pt x="2540" y="874"/>
                    </a:lnTo>
                    <a:lnTo>
                      <a:pt x="2460" y="857"/>
                    </a:lnTo>
                    <a:lnTo>
                      <a:pt x="2378" y="840"/>
                    </a:lnTo>
                    <a:lnTo>
                      <a:pt x="2292" y="822"/>
                    </a:lnTo>
                    <a:lnTo>
                      <a:pt x="2206" y="803"/>
                    </a:lnTo>
                    <a:lnTo>
                      <a:pt x="2116" y="785"/>
                    </a:lnTo>
                    <a:lnTo>
                      <a:pt x="2025" y="764"/>
                    </a:lnTo>
                    <a:lnTo>
                      <a:pt x="1932" y="742"/>
                    </a:lnTo>
                    <a:lnTo>
                      <a:pt x="569" y="430"/>
                    </a:lnTo>
                    <a:lnTo>
                      <a:pt x="549" y="425"/>
                    </a:lnTo>
                    <a:lnTo>
                      <a:pt x="529" y="418"/>
                    </a:lnTo>
                    <a:lnTo>
                      <a:pt x="510" y="409"/>
                    </a:lnTo>
                    <a:lnTo>
                      <a:pt x="492" y="401"/>
                    </a:lnTo>
                    <a:lnTo>
                      <a:pt x="473" y="391"/>
                    </a:lnTo>
                    <a:lnTo>
                      <a:pt x="456" y="379"/>
                    </a:lnTo>
                    <a:lnTo>
                      <a:pt x="439" y="365"/>
                    </a:lnTo>
                    <a:lnTo>
                      <a:pt x="423" y="352"/>
                    </a:lnTo>
                    <a:lnTo>
                      <a:pt x="392" y="323"/>
                    </a:lnTo>
                    <a:lnTo>
                      <a:pt x="362" y="291"/>
                    </a:lnTo>
                    <a:lnTo>
                      <a:pt x="331" y="257"/>
                    </a:lnTo>
                    <a:lnTo>
                      <a:pt x="301" y="224"/>
                    </a:lnTo>
                    <a:lnTo>
                      <a:pt x="271" y="190"/>
                    </a:lnTo>
                    <a:lnTo>
                      <a:pt x="240" y="158"/>
                    </a:lnTo>
                    <a:lnTo>
                      <a:pt x="223" y="142"/>
                    </a:lnTo>
                    <a:lnTo>
                      <a:pt x="206" y="127"/>
                    </a:lnTo>
                    <a:lnTo>
                      <a:pt x="190" y="114"/>
                    </a:lnTo>
                    <a:lnTo>
                      <a:pt x="171" y="100"/>
                    </a:lnTo>
                    <a:lnTo>
                      <a:pt x="154" y="88"/>
                    </a:lnTo>
                    <a:lnTo>
                      <a:pt x="134" y="76"/>
                    </a:lnTo>
                    <a:lnTo>
                      <a:pt x="114" y="66"/>
                    </a:lnTo>
                    <a:lnTo>
                      <a:pt x="93" y="58"/>
                    </a:lnTo>
                    <a:lnTo>
                      <a:pt x="71" y="51"/>
                    </a:lnTo>
                    <a:lnTo>
                      <a:pt x="49" y="46"/>
                    </a:lnTo>
                    <a:lnTo>
                      <a:pt x="26" y="41"/>
                    </a:lnTo>
                    <a:lnTo>
                      <a:pt x="0" y="39"/>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5" name="Freeform 157">
                <a:extLst>
                  <a:ext uri="{FF2B5EF4-FFF2-40B4-BE49-F238E27FC236}">
                    <a16:creationId xmlns:a16="http://schemas.microsoft.com/office/drawing/2014/main" id="{F25F7AB5-0AFE-4DB7-89F0-FCD230981C65}"/>
                  </a:ext>
                </a:extLst>
              </p:cNvPr>
              <p:cNvSpPr>
                <a:spLocks/>
              </p:cNvSpPr>
              <p:nvPr/>
            </p:nvSpPr>
            <p:spPr bwMode="auto">
              <a:xfrm>
                <a:off x="2364" y="1669"/>
                <a:ext cx="2011" cy="471"/>
              </a:xfrm>
              <a:custGeom>
                <a:avLst/>
                <a:gdLst>
                  <a:gd name="T0" fmla="*/ 72 w 2011"/>
                  <a:gd name="T1" fmla="*/ 3 h 471"/>
                  <a:gd name="T2" fmla="*/ 219 w 2011"/>
                  <a:gd name="T3" fmla="*/ 6 h 471"/>
                  <a:gd name="T4" fmla="*/ 363 w 2011"/>
                  <a:gd name="T5" fmla="*/ 10 h 471"/>
                  <a:gd name="T6" fmla="*/ 494 w 2011"/>
                  <a:gd name="T7" fmla="*/ 13 h 471"/>
                  <a:gd name="T8" fmla="*/ 548 w 2011"/>
                  <a:gd name="T9" fmla="*/ 23 h 471"/>
                  <a:gd name="T10" fmla="*/ 548 w 2011"/>
                  <a:gd name="T11" fmla="*/ 42 h 471"/>
                  <a:gd name="T12" fmla="*/ 577 w 2011"/>
                  <a:gd name="T13" fmla="*/ 83 h 471"/>
                  <a:gd name="T14" fmla="*/ 631 w 2011"/>
                  <a:gd name="T15" fmla="*/ 145 h 471"/>
                  <a:gd name="T16" fmla="*/ 690 w 2011"/>
                  <a:gd name="T17" fmla="*/ 206 h 471"/>
                  <a:gd name="T18" fmla="*/ 754 w 2011"/>
                  <a:gd name="T19" fmla="*/ 262 h 471"/>
                  <a:gd name="T20" fmla="*/ 798 w 2011"/>
                  <a:gd name="T21" fmla="*/ 299 h 471"/>
                  <a:gd name="T22" fmla="*/ 827 w 2011"/>
                  <a:gd name="T23" fmla="*/ 309 h 471"/>
                  <a:gd name="T24" fmla="*/ 1288 w 2011"/>
                  <a:gd name="T25" fmla="*/ 385 h 471"/>
                  <a:gd name="T26" fmla="*/ 1342 w 2011"/>
                  <a:gd name="T27" fmla="*/ 385 h 471"/>
                  <a:gd name="T28" fmla="*/ 1393 w 2011"/>
                  <a:gd name="T29" fmla="*/ 382 h 471"/>
                  <a:gd name="T30" fmla="*/ 1438 w 2011"/>
                  <a:gd name="T31" fmla="*/ 373 h 471"/>
                  <a:gd name="T32" fmla="*/ 1479 w 2011"/>
                  <a:gd name="T33" fmla="*/ 361 h 471"/>
                  <a:gd name="T34" fmla="*/ 1516 w 2011"/>
                  <a:gd name="T35" fmla="*/ 344 h 471"/>
                  <a:gd name="T36" fmla="*/ 1546 w 2011"/>
                  <a:gd name="T37" fmla="*/ 324 h 471"/>
                  <a:gd name="T38" fmla="*/ 1573 w 2011"/>
                  <a:gd name="T39" fmla="*/ 299 h 471"/>
                  <a:gd name="T40" fmla="*/ 1595 w 2011"/>
                  <a:gd name="T41" fmla="*/ 270 h 471"/>
                  <a:gd name="T42" fmla="*/ 1619 w 2011"/>
                  <a:gd name="T43" fmla="*/ 275 h 471"/>
                  <a:gd name="T44" fmla="*/ 1730 w 2011"/>
                  <a:gd name="T45" fmla="*/ 299 h 471"/>
                  <a:gd name="T46" fmla="*/ 1833 w 2011"/>
                  <a:gd name="T47" fmla="*/ 322 h 471"/>
                  <a:gd name="T48" fmla="*/ 1926 w 2011"/>
                  <a:gd name="T49" fmla="*/ 346 h 471"/>
                  <a:gd name="T50" fmla="*/ 2011 w 2011"/>
                  <a:gd name="T51" fmla="*/ 371 h 471"/>
                  <a:gd name="T52" fmla="*/ 1973 w 2011"/>
                  <a:gd name="T53" fmla="*/ 397 h 471"/>
                  <a:gd name="T54" fmla="*/ 1930 w 2011"/>
                  <a:gd name="T55" fmla="*/ 417 h 471"/>
                  <a:gd name="T56" fmla="*/ 1884 w 2011"/>
                  <a:gd name="T57" fmla="*/ 434 h 471"/>
                  <a:gd name="T58" fmla="*/ 1833 w 2011"/>
                  <a:gd name="T59" fmla="*/ 448 h 471"/>
                  <a:gd name="T60" fmla="*/ 1725 w 2011"/>
                  <a:gd name="T61" fmla="*/ 464 h 471"/>
                  <a:gd name="T62" fmla="*/ 1614 w 2011"/>
                  <a:gd name="T63" fmla="*/ 471 h 471"/>
                  <a:gd name="T64" fmla="*/ 1506 w 2011"/>
                  <a:gd name="T65" fmla="*/ 469 h 471"/>
                  <a:gd name="T66" fmla="*/ 1408 w 2011"/>
                  <a:gd name="T67" fmla="*/ 463 h 471"/>
                  <a:gd name="T68" fmla="*/ 1268 w 2011"/>
                  <a:gd name="T69" fmla="*/ 444 h 471"/>
                  <a:gd name="T70" fmla="*/ 1148 w 2011"/>
                  <a:gd name="T71" fmla="*/ 419 h 471"/>
                  <a:gd name="T72" fmla="*/ 1026 w 2011"/>
                  <a:gd name="T73" fmla="*/ 392 h 471"/>
                  <a:gd name="T74" fmla="*/ 898 w 2011"/>
                  <a:gd name="T75" fmla="*/ 365 h 471"/>
                  <a:gd name="T76" fmla="*/ 768 w 2011"/>
                  <a:gd name="T77" fmla="*/ 334 h 4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11" h="471">
                    <a:moveTo>
                      <a:pt x="0" y="0"/>
                    </a:moveTo>
                    <a:lnTo>
                      <a:pt x="72" y="3"/>
                    </a:lnTo>
                    <a:lnTo>
                      <a:pt x="147" y="5"/>
                    </a:lnTo>
                    <a:lnTo>
                      <a:pt x="219" y="6"/>
                    </a:lnTo>
                    <a:lnTo>
                      <a:pt x="292" y="10"/>
                    </a:lnTo>
                    <a:lnTo>
                      <a:pt x="363" y="10"/>
                    </a:lnTo>
                    <a:lnTo>
                      <a:pt x="430" y="12"/>
                    </a:lnTo>
                    <a:lnTo>
                      <a:pt x="494" y="13"/>
                    </a:lnTo>
                    <a:lnTo>
                      <a:pt x="552" y="15"/>
                    </a:lnTo>
                    <a:lnTo>
                      <a:pt x="548" y="23"/>
                    </a:lnTo>
                    <a:lnTo>
                      <a:pt x="547" y="34"/>
                    </a:lnTo>
                    <a:lnTo>
                      <a:pt x="548" y="42"/>
                    </a:lnTo>
                    <a:lnTo>
                      <a:pt x="552" y="50"/>
                    </a:lnTo>
                    <a:lnTo>
                      <a:pt x="577" y="83"/>
                    </a:lnTo>
                    <a:lnTo>
                      <a:pt x="603" y="115"/>
                    </a:lnTo>
                    <a:lnTo>
                      <a:pt x="631" y="145"/>
                    </a:lnTo>
                    <a:lnTo>
                      <a:pt x="660" y="175"/>
                    </a:lnTo>
                    <a:lnTo>
                      <a:pt x="690" y="206"/>
                    </a:lnTo>
                    <a:lnTo>
                      <a:pt x="721" y="235"/>
                    </a:lnTo>
                    <a:lnTo>
                      <a:pt x="754" y="262"/>
                    </a:lnTo>
                    <a:lnTo>
                      <a:pt x="788" y="290"/>
                    </a:lnTo>
                    <a:lnTo>
                      <a:pt x="798" y="299"/>
                    </a:lnTo>
                    <a:lnTo>
                      <a:pt x="812" y="306"/>
                    </a:lnTo>
                    <a:lnTo>
                      <a:pt x="827" y="309"/>
                    </a:lnTo>
                    <a:lnTo>
                      <a:pt x="842" y="314"/>
                    </a:lnTo>
                    <a:lnTo>
                      <a:pt x="1288" y="385"/>
                    </a:lnTo>
                    <a:lnTo>
                      <a:pt x="1317" y="385"/>
                    </a:lnTo>
                    <a:lnTo>
                      <a:pt x="1342" y="385"/>
                    </a:lnTo>
                    <a:lnTo>
                      <a:pt x="1369" y="383"/>
                    </a:lnTo>
                    <a:lnTo>
                      <a:pt x="1393" y="382"/>
                    </a:lnTo>
                    <a:lnTo>
                      <a:pt x="1416" y="378"/>
                    </a:lnTo>
                    <a:lnTo>
                      <a:pt x="1438" y="373"/>
                    </a:lnTo>
                    <a:lnTo>
                      <a:pt x="1460" y="368"/>
                    </a:lnTo>
                    <a:lnTo>
                      <a:pt x="1479" y="361"/>
                    </a:lnTo>
                    <a:lnTo>
                      <a:pt x="1497" y="353"/>
                    </a:lnTo>
                    <a:lnTo>
                      <a:pt x="1516" y="344"/>
                    </a:lnTo>
                    <a:lnTo>
                      <a:pt x="1531" y="334"/>
                    </a:lnTo>
                    <a:lnTo>
                      <a:pt x="1546" y="324"/>
                    </a:lnTo>
                    <a:lnTo>
                      <a:pt x="1560" y="312"/>
                    </a:lnTo>
                    <a:lnTo>
                      <a:pt x="1573" y="299"/>
                    </a:lnTo>
                    <a:lnTo>
                      <a:pt x="1583" y="285"/>
                    </a:lnTo>
                    <a:lnTo>
                      <a:pt x="1595" y="270"/>
                    </a:lnTo>
                    <a:lnTo>
                      <a:pt x="1605" y="272"/>
                    </a:lnTo>
                    <a:lnTo>
                      <a:pt x="1619" y="275"/>
                    </a:lnTo>
                    <a:lnTo>
                      <a:pt x="1676" y="287"/>
                    </a:lnTo>
                    <a:lnTo>
                      <a:pt x="1730" y="299"/>
                    </a:lnTo>
                    <a:lnTo>
                      <a:pt x="1783" y="311"/>
                    </a:lnTo>
                    <a:lnTo>
                      <a:pt x="1833" y="322"/>
                    </a:lnTo>
                    <a:lnTo>
                      <a:pt x="1881" y="334"/>
                    </a:lnTo>
                    <a:lnTo>
                      <a:pt x="1926" y="346"/>
                    </a:lnTo>
                    <a:lnTo>
                      <a:pt x="1970" y="358"/>
                    </a:lnTo>
                    <a:lnTo>
                      <a:pt x="2011" y="371"/>
                    </a:lnTo>
                    <a:lnTo>
                      <a:pt x="1992" y="383"/>
                    </a:lnTo>
                    <a:lnTo>
                      <a:pt x="1973" y="397"/>
                    </a:lnTo>
                    <a:lnTo>
                      <a:pt x="1952" y="407"/>
                    </a:lnTo>
                    <a:lnTo>
                      <a:pt x="1930" y="417"/>
                    </a:lnTo>
                    <a:lnTo>
                      <a:pt x="1908" y="426"/>
                    </a:lnTo>
                    <a:lnTo>
                      <a:pt x="1884" y="434"/>
                    </a:lnTo>
                    <a:lnTo>
                      <a:pt x="1859" y="441"/>
                    </a:lnTo>
                    <a:lnTo>
                      <a:pt x="1833" y="448"/>
                    </a:lnTo>
                    <a:lnTo>
                      <a:pt x="1779" y="458"/>
                    </a:lnTo>
                    <a:lnTo>
                      <a:pt x="1725" y="464"/>
                    </a:lnTo>
                    <a:lnTo>
                      <a:pt x="1670" y="469"/>
                    </a:lnTo>
                    <a:lnTo>
                      <a:pt x="1614" y="471"/>
                    </a:lnTo>
                    <a:lnTo>
                      <a:pt x="1560" y="471"/>
                    </a:lnTo>
                    <a:lnTo>
                      <a:pt x="1506" y="469"/>
                    </a:lnTo>
                    <a:lnTo>
                      <a:pt x="1455" y="466"/>
                    </a:lnTo>
                    <a:lnTo>
                      <a:pt x="1408" y="463"/>
                    </a:lnTo>
                    <a:lnTo>
                      <a:pt x="1325" y="453"/>
                    </a:lnTo>
                    <a:lnTo>
                      <a:pt x="1268" y="444"/>
                    </a:lnTo>
                    <a:lnTo>
                      <a:pt x="1209" y="431"/>
                    </a:lnTo>
                    <a:lnTo>
                      <a:pt x="1148" y="419"/>
                    </a:lnTo>
                    <a:lnTo>
                      <a:pt x="1087" y="405"/>
                    </a:lnTo>
                    <a:lnTo>
                      <a:pt x="1026" y="392"/>
                    </a:lnTo>
                    <a:lnTo>
                      <a:pt x="962" y="378"/>
                    </a:lnTo>
                    <a:lnTo>
                      <a:pt x="898" y="365"/>
                    </a:lnTo>
                    <a:lnTo>
                      <a:pt x="834" y="350"/>
                    </a:lnTo>
                    <a:lnTo>
                      <a:pt x="768" y="334"/>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6" name="Freeform 158">
                <a:extLst>
                  <a:ext uri="{FF2B5EF4-FFF2-40B4-BE49-F238E27FC236}">
                    <a16:creationId xmlns:a16="http://schemas.microsoft.com/office/drawing/2014/main" id="{B046F179-3408-4A6D-B63C-CC6B42F0459A}"/>
                  </a:ext>
                </a:extLst>
              </p:cNvPr>
              <p:cNvSpPr>
                <a:spLocks/>
              </p:cNvSpPr>
              <p:nvPr/>
            </p:nvSpPr>
            <p:spPr bwMode="auto">
              <a:xfrm>
                <a:off x="2791" y="1682"/>
                <a:ext cx="1395" cy="421"/>
              </a:xfrm>
              <a:custGeom>
                <a:avLst/>
                <a:gdLst>
                  <a:gd name="T0" fmla="*/ 30 w 1395"/>
                  <a:gd name="T1" fmla="*/ 0 h 421"/>
                  <a:gd name="T2" fmla="*/ 98 w 1395"/>
                  <a:gd name="T3" fmla="*/ 2 h 421"/>
                  <a:gd name="T4" fmla="*/ 121 w 1395"/>
                  <a:gd name="T5" fmla="*/ 10 h 421"/>
                  <a:gd name="T6" fmla="*/ 121 w 1395"/>
                  <a:gd name="T7" fmla="*/ 29 h 421"/>
                  <a:gd name="T8" fmla="*/ 150 w 1395"/>
                  <a:gd name="T9" fmla="*/ 70 h 421"/>
                  <a:gd name="T10" fmla="*/ 204 w 1395"/>
                  <a:gd name="T11" fmla="*/ 132 h 421"/>
                  <a:gd name="T12" fmla="*/ 263 w 1395"/>
                  <a:gd name="T13" fmla="*/ 193 h 421"/>
                  <a:gd name="T14" fmla="*/ 327 w 1395"/>
                  <a:gd name="T15" fmla="*/ 249 h 421"/>
                  <a:gd name="T16" fmla="*/ 371 w 1395"/>
                  <a:gd name="T17" fmla="*/ 286 h 421"/>
                  <a:gd name="T18" fmla="*/ 400 w 1395"/>
                  <a:gd name="T19" fmla="*/ 296 h 421"/>
                  <a:gd name="T20" fmla="*/ 861 w 1395"/>
                  <a:gd name="T21" fmla="*/ 372 h 421"/>
                  <a:gd name="T22" fmla="*/ 915 w 1395"/>
                  <a:gd name="T23" fmla="*/ 372 h 421"/>
                  <a:gd name="T24" fmla="*/ 966 w 1395"/>
                  <a:gd name="T25" fmla="*/ 369 h 421"/>
                  <a:gd name="T26" fmla="*/ 1011 w 1395"/>
                  <a:gd name="T27" fmla="*/ 360 h 421"/>
                  <a:gd name="T28" fmla="*/ 1052 w 1395"/>
                  <a:gd name="T29" fmla="*/ 348 h 421"/>
                  <a:gd name="T30" fmla="*/ 1089 w 1395"/>
                  <a:gd name="T31" fmla="*/ 331 h 421"/>
                  <a:gd name="T32" fmla="*/ 1119 w 1395"/>
                  <a:gd name="T33" fmla="*/ 311 h 421"/>
                  <a:gd name="T34" fmla="*/ 1146 w 1395"/>
                  <a:gd name="T35" fmla="*/ 286 h 421"/>
                  <a:gd name="T36" fmla="*/ 1168 w 1395"/>
                  <a:gd name="T37" fmla="*/ 257 h 421"/>
                  <a:gd name="T38" fmla="*/ 1192 w 1395"/>
                  <a:gd name="T39" fmla="*/ 262 h 421"/>
                  <a:gd name="T40" fmla="*/ 1297 w 1395"/>
                  <a:gd name="T41" fmla="*/ 284 h 421"/>
                  <a:gd name="T42" fmla="*/ 1395 w 1395"/>
                  <a:gd name="T43" fmla="*/ 306 h 421"/>
                  <a:gd name="T44" fmla="*/ 1381 w 1395"/>
                  <a:gd name="T45" fmla="*/ 325 h 421"/>
                  <a:gd name="T46" fmla="*/ 1361 w 1395"/>
                  <a:gd name="T47" fmla="*/ 342 h 421"/>
                  <a:gd name="T48" fmla="*/ 1335 w 1395"/>
                  <a:gd name="T49" fmla="*/ 357 h 421"/>
                  <a:gd name="T50" fmla="*/ 1307 w 1395"/>
                  <a:gd name="T51" fmla="*/ 370 h 421"/>
                  <a:gd name="T52" fmla="*/ 1234 w 1395"/>
                  <a:gd name="T53" fmla="*/ 392 h 421"/>
                  <a:gd name="T54" fmla="*/ 1153 w 1395"/>
                  <a:gd name="T55" fmla="*/ 407 h 421"/>
                  <a:gd name="T56" fmla="*/ 1067 w 1395"/>
                  <a:gd name="T57" fmla="*/ 418 h 421"/>
                  <a:gd name="T58" fmla="*/ 984 w 1395"/>
                  <a:gd name="T59" fmla="*/ 421 h 421"/>
                  <a:gd name="T60" fmla="*/ 908 w 1395"/>
                  <a:gd name="T61" fmla="*/ 419 h 421"/>
                  <a:gd name="T62" fmla="*/ 847 w 1395"/>
                  <a:gd name="T63" fmla="*/ 413 h 421"/>
                  <a:gd name="T64" fmla="*/ 385 w 1395"/>
                  <a:gd name="T65" fmla="*/ 320 h 421"/>
                  <a:gd name="T66" fmla="*/ 371 w 1395"/>
                  <a:gd name="T67" fmla="*/ 315 h 421"/>
                  <a:gd name="T68" fmla="*/ 341 w 1395"/>
                  <a:gd name="T69" fmla="*/ 298 h 421"/>
                  <a:gd name="T70" fmla="*/ 282 w 1395"/>
                  <a:gd name="T71" fmla="*/ 260 h 421"/>
                  <a:gd name="T72" fmla="*/ 213 w 1395"/>
                  <a:gd name="T73" fmla="*/ 210 h 421"/>
                  <a:gd name="T74" fmla="*/ 140 w 1395"/>
                  <a:gd name="T75" fmla="*/ 154 h 421"/>
                  <a:gd name="T76" fmla="*/ 76 w 1395"/>
                  <a:gd name="T77" fmla="*/ 98 h 421"/>
                  <a:gd name="T78" fmla="*/ 25 w 1395"/>
                  <a:gd name="T79" fmla="*/ 49 h 421"/>
                  <a:gd name="T80" fmla="*/ 5 w 1395"/>
                  <a:gd name="T81" fmla="*/ 19 h 421"/>
                  <a:gd name="T82" fmla="*/ 0 w 1395"/>
                  <a:gd name="T83" fmla="*/ 5 h 4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95" h="421">
                    <a:moveTo>
                      <a:pt x="2" y="0"/>
                    </a:moveTo>
                    <a:lnTo>
                      <a:pt x="30" y="0"/>
                    </a:lnTo>
                    <a:lnTo>
                      <a:pt x="66" y="0"/>
                    </a:lnTo>
                    <a:lnTo>
                      <a:pt x="98" y="2"/>
                    </a:lnTo>
                    <a:lnTo>
                      <a:pt x="125" y="2"/>
                    </a:lnTo>
                    <a:lnTo>
                      <a:pt x="121" y="10"/>
                    </a:lnTo>
                    <a:lnTo>
                      <a:pt x="120" y="21"/>
                    </a:lnTo>
                    <a:lnTo>
                      <a:pt x="121" y="29"/>
                    </a:lnTo>
                    <a:lnTo>
                      <a:pt x="125" y="37"/>
                    </a:lnTo>
                    <a:lnTo>
                      <a:pt x="150" y="70"/>
                    </a:lnTo>
                    <a:lnTo>
                      <a:pt x="176" y="102"/>
                    </a:lnTo>
                    <a:lnTo>
                      <a:pt x="204" y="132"/>
                    </a:lnTo>
                    <a:lnTo>
                      <a:pt x="233" y="162"/>
                    </a:lnTo>
                    <a:lnTo>
                      <a:pt x="263" y="193"/>
                    </a:lnTo>
                    <a:lnTo>
                      <a:pt x="294" y="222"/>
                    </a:lnTo>
                    <a:lnTo>
                      <a:pt x="327" y="249"/>
                    </a:lnTo>
                    <a:lnTo>
                      <a:pt x="361" y="277"/>
                    </a:lnTo>
                    <a:lnTo>
                      <a:pt x="371" y="286"/>
                    </a:lnTo>
                    <a:lnTo>
                      <a:pt x="385" y="293"/>
                    </a:lnTo>
                    <a:lnTo>
                      <a:pt x="400" y="296"/>
                    </a:lnTo>
                    <a:lnTo>
                      <a:pt x="415" y="301"/>
                    </a:lnTo>
                    <a:lnTo>
                      <a:pt x="861" y="372"/>
                    </a:lnTo>
                    <a:lnTo>
                      <a:pt x="890" y="372"/>
                    </a:lnTo>
                    <a:lnTo>
                      <a:pt x="915" y="372"/>
                    </a:lnTo>
                    <a:lnTo>
                      <a:pt x="942" y="370"/>
                    </a:lnTo>
                    <a:lnTo>
                      <a:pt x="966" y="369"/>
                    </a:lnTo>
                    <a:lnTo>
                      <a:pt x="989" y="365"/>
                    </a:lnTo>
                    <a:lnTo>
                      <a:pt x="1011" y="360"/>
                    </a:lnTo>
                    <a:lnTo>
                      <a:pt x="1033" y="355"/>
                    </a:lnTo>
                    <a:lnTo>
                      <a:pt x="1052" y="348"/>
                    </a:lnTo>
                    <a:lnTo>
                      <a:pt x="1070" y="340"/>
                    </a:lnTo>
                    <a:lnTo>
                      <a:pt x="1089" y="331"/>
                    </a:lnTo>
                    <a:lnTo>
                      <a:pt x="1104" y="321"/>
                    </a:lnTo>
                    <a:lnTo>
                      <a:pt x="1119" y="311"/>
                    </a:lnTo>
                    <a:lnTo>
                      <a:pt x="1133" y="299"/>
                    </a:lnTo>
                    <a:lnTo>
                      <a:pt x="1146" y="286"/>
                    </a:lnTo>
                    <a:lnTo>
                      <a:pt x="1156" y="272"/>
                    </a:lnTo>
                    <a:lnTo>
                      <a:pt x="1168" y="257"/>
                    </a:lnTo>
                    <a:lnTo>
                      <a:pt x="1178" y="259"/>
                    </a:lnTo>
                    <a:lnTo>
                      <a:pt x="1192" y="262"/>
                    </a:lnTo>
                    <a:lnTo>
                      <a:pt x="1246" y="272"/>
                    </a:lnTo>
                    <a:lnTo>
                      <a:pt x="1297" y="284"/>
                    </a:lnTo>
                    <a:lnTo>
                      <a:pt x="1347" y="294"/>
                    </a:lnTo>
                    <a:lnTo>
                      <a:pt x="1395" y="306"/>
                    </a:lnTo>
                    <a:lnTo>
                      <a:pt x="1388" y="316"/>
                    </a:lnTo>
                    <a:lnTo>
                      <a:pt x="1381" y="325"/>
                    </a:lnTo>
                    <a:lnTo>
                      <a:pt x="1373" y="333"/>
                    </a:lnTo>
                    <a:lnTo>
                      <a:pt x="1361" y="342"/>
                    </a:lnTo>
                    <a:lnTo>
                      <a:pt x="1349" y="348"/>
                    </a:lnTo>
                    <a:lnTo>
                      <a:pt x="1335" y="357"/>
                    </a:lnTo>
                    <a:lnTo>
                      <a:pt x="1322" y="364"/>
                    </a:lnTo>
                    <a:lnTo>
                      <a:pt x="1307" y="370"/>
                    </a:lnTo>
                    <a:lnTo>
                      <a:pt x="1271" y="382"/>
                    </a:lnTo>
                    <a:lnTo>
                      <a:pt x="1234" y="392"/>
                    </a:lnTo>
                    <a:lnTo>
                      <a:pt x="1195" y="401"/>
                    </a:lnTo>
                    <a:lnTo>
                      <a:pt x="1153" y="407"/>
                    </a:lnTo>
                    <a:lnTo>
                      <a:pt x="1111" y="413"/>
                    </a:lnTo>
                    <a:lnTo>
                      <a:pt x="1067" y="418"/>
                    </a:lnTo>
                    <a:lnTo>
                      <a:pt x="1025" y="421"/>
                    </a:lnTo>
                    <a:lnTo>
                      <a:pt x="984" y="421"/>
                    </a:lnTo>
                    <a:lnTo>
                      <a:pt x="944" y="421"/>
                    </a:lnTo>
                    <a:lnTo>
                      <a:pt x="908" y="419"/>
                    </a:lnTo>
                    <a:lnTo>
                      <a:pt x="875" y="418"/>
                    </a:lnTo>
                    <a:lnTo>
                      <a:pt x="847" y="413"/>
                    </a:lnTo>
                    <a:lnTo>
                      <a:pt x="388" y="318"/>
                    </a:lnTo>
                    <a:lnTo>
                      <a:pt x="385" y="320"/>
                    </a:lnTo>
                    <a:lnTo>
                      <a:pt x="380" y="318"/>
                    </a:lnTo>
                    <a:lnTo>
                      <a:pt x="371" y="315"/>
                    </a:lnTo>
                    <a:lnTo>
                      <a:pt x="363" y="311"/>
                    </a:lnTo>
                    <a:lnTo>
                      <a:pt x="341" y="298"/>
                    </a:lnTo>
                    <a:lnTo>
                      <a:pt x="312" y="281"/>
                    </a:lnTo>
                    <a:lnTo>
                      <a:pt x="282" y="260"/>
                    </a:lnTo>
                    <a:lnTo>
                      <a:pt x="248" y="237"/>
                    </a:lnTo>
                    <a:lnTo>
                      <a:pt x="213" y="210"/>
                    </a:lnTo>
                    <a:lnTo>
                      <a:pt x="176" y="183"/>
                    </a:lnTo>
                    <a:lnTo>
                      <a:pt x="140" y="154"/>
                    </a:lnTo>
                    <a:lnTo>
                      <a:pt x="106" y="125"/>
                    </a:lnTo>
                    <a:lnTo>
                      <a:pt x="76" y="98"/>
                    </a:lnTo>
                    <a:lnTo>
                      <a:pt x="49" y="73"/>
                    </a:lnTo>
                    <a:lnTo>
                      <a:pt x="25" y="49"/>
                    </a:lnTo>
                    <a:lnTo>
                      <a:pt x="10" y="29"/>
                    </a:lnTo>
                    <a:lnTo>
                      <a:pt x="5" y="19"/>
                    </a:lnTo>
                    <a:lnTo>
                      <a:pt x="2" y="12"/>
                    </a:lnTo>
                    <a:lnTo>
                      <a:pt x="0" y="5"/>
                    </a:lnTo>
                    <a:lnTo>
                      <a:pt x="2"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7" name="Freeform 159">
                <a:extLst>
                  <a:ext uri="{FF2B5EF4-FFF2-40B4-BE49-F238E27FC236}">
                    <a16:creationId xmlns:a16="http://schemas.microsoft.com/office/drawing/2014/main" id="{F72FB918-E258-41A8-A47A-F9B9000C8E9A}"/>
                  </a:ext>
                </a:extLst>
              </p:cNvPr>
              <p:cNvSpPr>
                <a:spLocks/>
              </p:cNvSpPr>
              <p:nvPr/>
            </p:nvSpPr>
            <p:spPr bwMode="auto">
              <a:xfrm>
                <a:off x="2904" y="1684"/>
                <a:ext cx="1065" cy="380"/>
              </a:xfrm>
              <a:custGeom>
                <a:avLst/>
                <a:gdLst>
                  <a:gd name="T0" fmla="*/ 12 w 1065"/>
                  <a:gd name="T1" fmla="*/ 0 h 380"/>
                  <a:gd name="T2" fmla="*/ 7 w 1065"/>
                  <a:gd name="T3" fmla="*/ 19 h 380"/>
                  <a:gd name="T4" fmla="*/ 12 w 1065"/>
                  <a:gd name="T5" fmla="*/ 35 h 380"/>
                  <a:gd name="T6" fmla="*/ 63 w 1065"/>
                  <a:gd name="T7" fmla="*/ 100 h 380"/>
                  <a:gd name="T8" fmla="*/ 120 w 1065"/>
                  <a:gd name="T9" fmla="*/ 160 h 380"/>
                  <a:gd name="T10" fmla="*/ 181 w 1065"/>
                  <a:gd name="T11" fmla="*/ 220 h 380"/>
                  <a:gd name="T12" fmla="*/ 248 w 1065"/>
                  <a:gd name="T13" fmla="*/ 275 h 380"/>
                  <a:gd name="T14" fmla="*/ 272 w 1065"/>
                  <a:gd name="T15" fmla="*/ 291 h 380"/>
                  <a:gd name="T16" fmla="*/ 302 w 1065"/>
                  <a:gd name="T17" fmla="*/ 299 h 380"/>
                  <a:gd name="T18" fmla="*/ 777 w 1065"/>
                  <a:gd name="T19" fmla="*/ 370 h 380"/>
                  <a:gd name="T20" fmla="*/ 829 w 1065"/>
                  <a:gd name="T21" fmla="*/ 368 h 380"/>
                  <a:gd name="T22" fmla="*/ 876 w 1065"/>
                  <a:gd name="T23" fmla="*/ 363 h 380"/>
                  <a:gd name="T24" fmla="*/ 920 w 1065"/>
                  <a:gd name="T25" fmla="*/ 353 h 380"/>
                  <a:gd name="T26" fmla="*/ 957 w 1065"/>
                  <a:gd name="T27" fmla="*/ 338 h 380"/>
                  <a:gd name="T28" fmla="*/ 991 w 1065"/>
                  <a:gd name="T29" fmla="*/ 319 h 380"/>
                  <a:gd name="T30" fmla="*/ 1020 w 1065"/>
                  <a:gd name="T31" fmla="*/ 297 h 380"/>
                  <a:gd name="T32" fmla="*/ 1043 w 1065"/>
                  <a:gd name="T33" fmla="*/ 270 h 380"/>
                  <a:gd name="T34" fmla="*/ 1060 w 1065"/>
                  <a:gd name="T35" fmla="*/ 257 h 380"/>
                  <a:gd name="T36" fmla="*/ 1052 w 1065"/>
                  <a:gd name="T37" fmla="*/ 277 h 380"/>
                  <a:gd name="T38" fmla="*/ 1016 w 1065"/>
                  <a:gd name="T39" fmla="*/ 311 h 380"/>
                  <a:gd name="T40" fmla="*/ 978 w 1065"/>
                  <a:gd name="T41" fmla="*/ 336 h 380"/>
                  <a:gd name="T42" fmla="*/ 934 w 1065"/>
                  <a:gd name="T43" fmla="*/ 356 h 380"/>
                  <a:gd name="T44" fmla="*/ 888 w 1065"/>
                  <a:gd name="T45" fmla="*/ 368 h 380"/>
                  <a:gd name="T46" fmla="*/ 844 w 1065"/>
                  <a:gd name="T47" fmla="*/ 377 h 380"/>
                  <a:gd name="T48" fmla="*/ 802 w 1065"/>
                  <a:gd name="T49" fmla="*/ 380 h 380"/>
                  <a:gd name="T50" fmla="*/ 763 w 1065"/>
                  <a:gd name="T51" fmla="*/ 378 h 380"/>
                  <a:gd name="T52" fmla="*/ 299 w 1065"/>
                  <a:gd name="T53" fmla="*/ 304 h 380"/>
                  <a:gd name="T54" fmla="*/ 269 w 1065"/>
                  <a:gd name="T55" fmla="*/ 296 h 380"/>
                  <a:gd name="T56" fmla="*/ 243 w 1065"/>
                  <a:gd name="T57" fmla="*/ 280 h 380"/>
                  <a:gd name="T58" fmla="*/ 186 w 1065"/>
                  <a:gd name="T59" fmla="*/ 231 h 380"/>
                  <a:gd name="T60" fmla="*/ 120 w 1065"/>
                  <a:gd name="T61" fmla="*/ 171 h 380"/>
                  <a:gd name="T62" fmla="*/ 56 w 1065"/>
                  <a:gd name="T63" fmla="*/ 103 h 380"/>
                  <a:gd name="T64" fmla="*/ 7 w 1065"/>
                  <a:gd name="T65" fmla="*/ 39 h 380"/>
                  <a:gd name="T66" fmla="*/ 0 w 1065"/>
                  <a:gd name="T67" fmla="*/ 25 h 380"/>
                  <a:gd name="T68" fmla="*/ 0 w 1065"/>
                  <a:gd name="T69" fmla="*/ 17 h 380"/>
                  <a:gd name="T70" fmla="*/ 5 w 1065"/>
                  <a:gd name="T71" fmla="*/ 0 h 3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5" h="380">
                    <a:moveTo>
                      <a:pt x="5" y="0"/>
                    </a:moveTo>
                    <a:lnTo>
                      <a:pt x="12" y="0"/>
                    </a:lnTo>
                    <a:lnTo>
                      <a:pt x="8" y="8"/>
                    </a:lnTo>
                    <a:lnTo>
                      <a:pt x="7" y="19"/>
                    </a:lnTo>
                    <a:lnTo>
                      <a:pt x="8" y="27"/>
                    </a:lnTo>
                    <a:lnTo>
                      <a:pt x="12" y="35"/>
                    </a:lnTo>
                    <a:lnTo>
                      <a:pt x="37" y="68"/>
                    </a:lnTo>
                    <a:lnTo>
                      <a:pt x="63" y="100"/>
                    </a:lnTo>
                    <a:lnTo>
                      <a:pt x="91" y="130"/>
                    </a:lnTo>
                    <a:lnTo>
                      <a:pt x="120" y="160"/>
                    </a:lnTo>
                    <a:lnTo>
                      <a:pt x="150" y="191"/>
                    </a:lnTo>
                    <a:lnTo>
                      <a:pt x="181" y="220"/>
                    </a:lnTo>
                    <a:lnTo>
                      <a:pt x="214" y="247"/>
                    </a:lnTo>
                    <a:lnTo>
                      <a:pt x="248" y="275"/>
                    </a:lnTo>
                    <a:lnTo>
                      <a:pt x="258" y="284"/>
                    </a:lnTo>
                    <a:lnTo>
                      <a:pt x="272" y="291"/>
                    </a:lnTo>
                    <a:lnTo>
                      <a:pt x="287" y="294"/>
                    </a:lnTo>
                    <a:lnTo>
                      <a:pt x="302" y="299"/>
                    </a:lnTo>
                    <a:lnTo>
                      <a:pt x="748" y="370"/>
                    </a:lnTo>
                    <a:lnTo>
                      <a:pt x="777" y="370"/>
                    </a:lnTo>
                    <a:lnTo>
                      <a:pt x="802" y="370"/>
                    </a:lnTo>
                    <a:lnTo>
                      <a:pt x="829" y="368"/>
                    </a:lnTo>
                    <a:lnTo>
                      <a:pt x="853" y="367"/>
                    </a:lnTo>
                    <a:lnTo>
                      <a:pt x="876" y="363"/>
                    </a:lnTo>
                    <a:lnTo>
                      <a:pt x="898" y="358"/>
                    </a:lnTo>
                    <a:lnTo>
                      <a:pt x="920" y="353"/>
                    </a:lnTo>
                    <a:lnTo>
                      <a:pt x="939" y="346"/>
                    </a:lnTo>
                    <a:lnTo>
                      <a:pt x="957" y="338"/>
                    </a:lnTo>
                    <a:lnTo>
                      <a:pt x="976" y="329"/>
                    </a:lnTo>
                    <a:lnTo>
                      <a:pt x="991" y="319"/>
                    </a:lnTo>
                    <a:lnTo>
                      <a:pt x="1006" y="309"/>
                    </a:lnTo>
                    <a:lnTo>
                      <a:pt x="1020" y="297"/>
                    </a:lnTo>
                    <a:lnTo>
                      <a:pt x="1033" y="284"/>
                    </a:lnTo>
                    <a:lnTo>
                      <a:pt x="1043" y="270"/>
                    </a:lnTo>
                    <a:lnTo>
                      <a:pt x="1055" y="255"/>
                    </a:lnTo>
                    <a:lnTo>
                      <a:pt x="1060" y="257"/>
                    </a:lnTo>
                    <a:lnTo>
                      <a:pt x="1065" y="257"/>
                    </a:lnTo>
                    <a:lnTo>
                      <a:pt x="1052" y="277"/>
                    </a:lnTo>
                    <a:lnTo>
                      <a:pt x="1035" y="296"/>
                    </a:lnTo>
                    <a:lnTo>
                      <a:pt x="1016" y="311"/>
                    </a:lnTo>
                    <a:lnTo>
                      <a:pt x="998" y="324"/>
                    </a:lnTo>
                    <a:lnTo>
                      <a:pt x="978" y="336"/>
                    </a:lnTo>
                    <a:lnTo>
                      <a:pt x="956" y="346"/>
                    </a:lnTo>
                    <a:lnTo>
                      <a:pt x="934" y="356"/>
                    </a:lnTo>
                    <a:lnTo>
                      <a:pt x="910" y="363"/>
                    </a:lnTo>
                    <a:lnTo>
                      <a:pt x="888" y="368"/>
                    </a:lnTo>
                    <a:lnTo>
                      <a:pt x="866" y="373"/>
                    </a:lnTo>
                    <a:lnTo>
                      <a:pt x="844" y="377"/>
                    </a:lnTo>
                    <a:lnTo>
                      <a:pt x="822" y="378"/>
                    </a:lnTo>
                    <a:lnTo>
                      <a:pt x="802" y="380"/>
                    </a:lnTo>
                    <a:lnTo>
                      <a:pt x="782" y="380"/>
                    </a:lnTo>
                    <a:lnTo>
                      <a:pt x="763" y="378"/>
                    </a:lnTo>
                    <a:lnTo>
                      <a:pt x="748" y="377"/>
                    </a:lnTo>
                    <a:lnTo>
                      <a:pt x="299" y="304"/>
                    </a:lnTo>
                    <a:lnTo>
                      <a:pt x="284" y="301"/>
                    </a:lnTo>
                    <a:lnTo>
                      <a:pt x="269" y="296"/>
                    </a:lnTo>
                    <a:lnTo>
                      <a:pt x="255" y="289"/>
                    </a:lnTo>
                    <a:lnTo>
                      <a:pt x="243" y="280"/>
                    </a:lnTo>
                    <a:lnTo>
                      <a:pt x="216" y="258"/>
                    </a:lnTo>
                    <a:lnTo>
                      <a:pt x="186" y="231"/>
                    </a:lnTo>
                    <a:lnTo>
                      <a:pt x="154" y="203"/>
                    </a:lnTo>
                    <a:lnTo>
                      <a:pt x="120" y="171"/>
                    </a:lnTo>
                    <a:lnTo>
                      <a:pt x="88" y="137"/>
                    </a:lnTo>
                    <a:lnTo>
                      <a:pt x="56" y="103"/>
                    </a:lnTo>
                    <a:lnTo>
                      <a:pt x="29" y="71"/>
                    </a:lnTo>
                    <a:lnTo>
                      <a:pt x="7" y="39"/>
                    </a:lnTo>
                    <a:lnTo>
                      <a:pt x="3" y="32"/>
                    </a:lnTo>
                    <a:lnTo>
                      <a:pt x="0" y="25"/>
                    </a:lnTo>
                    <a:lnTo>
                      <a:pt x="0" y="20"/>
                    </a:lnTo>
                    <a:lnTo>
                      <a:pt x="0" y="17"/>
                    </a:lnTo>
                    <a:lnTo>
                      <a:pt x="2"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8" name="Freeform 160">
                <a:extLst>
                  <a:ext uri="{FF2B5EF4-FFF2-40B4-BE49-F238E27FC236}">
                    <a16:creationId xmlns:a16="http://schemas.microsoft.com/office/drawing/2014/main" id="{071FF63F-B257-473B-96A0-204407F2A569}"/>
                  </a:ext>
                </a:extLst>
              </p:cNvPr>
              <p:cNvSpPr>
                <a:spLocks/>
              </p:cNvSpPr>
              <p:nvPr/>
            </p:nvSpPr>
            <p:spPr bwMode="auto">
              <a:xfrm>
                <a:off x="4655" y="2155"/>
                <a:ext cx="7" cy="4"/>
              </a:xfrm>
              <a:custGeom>
                <a:avLst/>
                <a:gdLst>
                  <a:gd name="T0" fmla="*/ 7 w 7"/>
                  <a:gd name="T1" fmla="*/ 4 h 4"/>
                  <a:gd name="T2" fmla="*/ 0 w 7"/>
                  <a:gd name="T3" fmla="*/ 4 h 4"/>
                  <a:gd name="T4" fmla="*/ 2 w 7"/>
                  <a:gd name="T5" fmla="*/ 2 h 4"/>
                  <a:gd name="T6" fmla="*/ 2 w 7"/>
                  <a:gd name="T7" fmla="*/ 0 h 4"/>
                  <a:gd name="T8" fmla="*/ 5 w 7"/>
                  <a:gd name="T9" fmla="*/ 2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0" y="4"/>
                    </a:lnTo>
                    <a:lnTo>
                      <a:pt x="2" y="2"/>
                    </a:lnTo>
                    <a:lnTo>
                      <a:pt x="2" y="0"/>
                    </a:lnTo>
                    <a:lnTo>
                      <a:pt x="5" y="2"/>
                    </a:lnTo>
                    <a:lnTo>
                      <a:pt x="7" y="4"/>
                    </a:lnTo>
                    <a:close/>
                  </a:path>
                </a:pathLst>
              </a:custGeom>
              <a:solidFill>
                <a:srgbClr val="5A57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19" name="Freeform 161">
                <a:extLst>
                  <a:ext uri="{FF2B5EF4-FFF2-40B4-BE49-F238E27FC236}">
                    <a16:creationId xmlns:a16="http://schemas.microsoft.com/office/drawing/2014/main" id="{4794D013-7062-407F-8A64-30857EA9189B}"/>
                  </a:ext>
                </a:extLst>
              </p:cNvPr>
              <p:cNvSpPr>
                <a:spLocks/>
              </p:cNvSpPr>
              <p:nvPr/>
            </p:nvSpPr>
            <p:spPr bwMode="auto">
              <a:xfrm>
                <a:off x="4653" y="2157"/>
                <a:ext cx="14" cy="5"/>
              </a:xfrm>
              <a:custGeom>
                <a:avLst/>
                <a:gdLst>
                  <a:gd name="T0" fmla="*/ 4 w 14"/>
                  <a:gd name="T1" fmla="*/ 0 h 5"/>
                  <a:gd name="T2" fmla="*/ 5 w 14"/>
                  <a:gd name="T3" fmla="*/ 0 h 5"/>
                  <a:gd name="T4" fmla="*/ 9 w 14"/>
                  <a:gd name="T5" fmla="*/ 2 h 5"/>
                  <a:gd name="T6" fmla="*/ 14 w 14"/>
                  <a:gd name="T7" fmla="*/ 5 h 5"/>
                  <a:gd name="T8" fmla="*/ 0 w 14"/>
                  <a:gd name="T9" fmla="*/ 2 h 5"/>
                  <a:gd name="T10" fmla="*/ 2 w 14"/>
                  <a:gd name="T11" fmla="*/ 2 h 5"/>
                  <a:gd name="T12" fmla="*/ 4 w 14"/>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5">
                    <a:moveTo>
                      <a:pt x="4" y="0"/>
                    </a:moveTo>
                    <a:lnTo>
                      <a:pt x="5" y="0"/>
                    </a:lnTo>
                    <a:lnTo>
                      <a:pt x="9" y="2"/>
                    </a:lnTo>
                    <a:lnTo>
                      <a:pt x="14" y="5"/>
                    </a:lnTo>
                    <a:lnTo>
                      <a:pt x="0" y="2"/>
                    </a:lnTo>
                    <a:lnTo>
                      <a:pt x="2" y="2"/>
                    </a:lnTo>
                    <a:lnTo>
                      <a:pt x="4" y="0"/>
                    </a:lnTo>
                    <a:close/>
                  </a:path>
                </a:pathLst>
              </a:custGeom>
              <a:solidFill>
                <a:srgbClr val="5B59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0" name="Freeform 162">
                <a:extLst>
                  <a:ext uri="{FF2B5EF4-FFF2-40B4-BE49-F238E27FC236}">
                    <a16:creationId xmlns:a16="http://schemas.microsoft.com/office/drawing/2014/main" id="{C54E5D6D-C264-4678-97D7-B27AFB97B6A7}"/>
                  </a:ext>
                </a:extLst>
              </p:cNvPr>
              <p:cNvSpPr>
                <a:spLocks/>
              </p:cNvSpPr>
              <p:nvPr/>
            </p:nvSpPr>
            <p:spPr bwMode="auto">
              <a:xfrm>
                <a:off x="4653" y="2159"/>
                <a:ext cx="19" cy="5"/>
              </a:xfrm>
              <a:custGeom>
                <a:avLst/>
                <a:gdLst>
                  <a:gd name="T0" fmla="*/ 2 w 19"/>
                  <a:gd name="T1" fmla="*/ 0 h 5"/>
                  <a:gd name="T2" fmla="*/ 9 w 19"/>
                  <a:gd name="T3" fmla="*/ 0 h 5"/>
                  <a:gd name="T4" fmla="*/ 14 w 19"/>
                  <a:gd name="T5" fmla="*/ 3 h 5"/>
                  <a:gd name="T6" fmla="*/ 19 w 19"/>
                  <a:gd name="T7" fmla="*/ 5 h 5"/>
                  <a:gd name="T8" fmla="*/ 0 w 19"/>
                  <a:gd name="T9" fmla="*/ 1 h 5"/>
                  <a:gd name="T10" fmla="*/ 0 w 19"/>
                  <a:gd name="T11" fmla="*/ 0 h 5"/>
                  <a:gd name="T12" fmla="*/ 2 w 19"/>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 h="5">
                    <a:moveTo>
                      <a:pt x="2" y="0"/>
                    </a:moveTo>
                    <a:lnTo>
                      <a:pt x="9" y="0"/>
                    </a:lnTo>
                    <a:lnTo>
                      <a:pt x="14" y="3"/>
                    </a:lnTo>
                    <a:lnTo>
                      <a:pt x="19" y="5"/>
                    </a:lnTo>
                    <a:lnTo>
                      <a:pt x="0" y="1"/>
                    </a:lnTo>
                    <a:lnTo>
                      <a:pt x="0" y="0"/>
                    </a:lnTo>
                    <a:lnTo>
                      <a:pt x="2" y="0"/>
                    </a:lnTo>
                    <a:close/>
                  </a:path>
                </a:pathLst>
              </a:custGeom>
              <a:solidFill>
                <a:srgbClr val="5F5D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1" name="Freeform 163">
                <a:extLst>
                  <a:ext uri="{FF2B5EF4-FFF2-40B4-BE49-F238E27FC236}">
                    <a16:creationId xmlns:a16="http://schemas.microsoft.com/office/drawing/2014/main" id="{38672462-3BB2-4767-A85F-4D2330CD26C4}"/>
                  </a:ext>
                </a:extLst>
              </p:cNvPr>
              <p:cNvSpPr>
                <a:spLocks/>
              </p:cNvSpPr>
              <p:nvPr/>
            </p:nvSpPr>
            <p:spPr bwMode="auto">
              <a:xfrm>
                <a:off x="4652" y="2159"/>
                <a:ext cx="23" cy="8"/>
              </a:xfrm>
              <a:custGeom>
                <a:avLst/>
                <a:gdLst>
                  <a:gd name="T0" fmla="*/ 1 w 23"/>
                  <a:gd name="T1" fmla="*/ 0 h 8"/>
                  <a:gd name="T2" fmla="*/ 15 w 23"/>
                  <a:gd name="T3" fmla="*/ 3 h 8"/>
                  <a:gd name="T4" fmla="*/ 18 w 23"/>
                  <a:gd name="T5" fmla="*/ 5 h 8"/>
                  <a:gd name="T6" fmla="*/ 23 w 23"/>
                  <a:gd name="T7" fmla="*/ 8 h 8"/>
                  <a:gd name="T8" fmla="*/ 0 w 23"/>
                  <a:gd name="T9" fmla="*/ 3 h 8"/>
                  <a:gd name="T10" fmla="*/ 0 w 23"/>
                  <a:gd name="T11" fmla="*/ 1 h 8"/>
                  <a:gd name="T12" fmla="*/ 1 w 23"/>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8">
                    <a:moveTo>
                      <a:pt x="1" y="0"/>
                    </a:moveTo>
                    <a:lnTo>
                      <a:pt x="15" y="3"/>
                    </a:lnTo>
                    <a:lnTo>
                      <a:pt x="18" y="5"/>
                    </a:lnTo>
                    <a:lnTo>
                      <a:pt x="23" y="8"/>
                    </a:lnTo>
                    <a:lnTo>
                      <a:pt x="0" y="3"/>
                    </a:lnTo>
                    <a:lnTo>
                      <a:pt x="0" y="1"/>
                    </a:lnTo>
                    <a:lnTo>
                      <a:pt x="1" y="0"/>
                    </a:lnTo>
                    <a:close/>
                  </a:path>
                </a:pathLst>
              </a:custGeom>
              <a:solidFill>
                <a:srgbClr val="625F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2" name="Freeform 164">
                <a:extLst>
                  <a:ext uri="{FF2B5EF4-FFF2-40B4-BE49-F238E27FC236}">
                    <a16:creationId xmlns:a16="http://schemas.microsoft.com/office/drawing/2014/main" id="{C170C1EF-0C97-4050-A0E8-92F704729224}"/>
                  </a:ext>
                </a:extLst>
              </p:cNvPr>
              <p:cNvSpPr>
                <a:spLocks/>
              </p:cNvSpPr>
              <p:nvPr/>
            </p:nvSpPr>
            <p:spPr bwMode="auto">
              <a:xfrm>
                <a:off x="4650" y="2160"/>
                <a:ext cx="27" cy="9"/>
              </a:xfrm>
              <a:custGeom>
                <a:avLst/>
                <a:gdLst>
                  <a:gd name="T0" fmla="*/ 3 w 27"/>
                  <a:gd name="T1" fmla="*/ 0 h 9"/>
                  <a:gd name="T2" fmla="*/ 22 w 27"/>
                  <a:gd name="T3" fmla="*/ 4 h 9"/>
                  <a:gd name="T4" fmla="*/ 23 w 27"/>
                  <a:gd name="T5" fmla="*/ 6 h 9"/>
                  <a:gd name="T6" fmla="*/ 27 w 27"/>
                  <a:gd name="T7" fmla="*/ 7 h 9"/>
                  <a:gd name="T8" fmla="*/ 27 w 27"/>
                  <a:gd name="T9" fmla="*/ 9 h 9"/>
                  <a:gd name="T10" fmla="*/ 27 w 27"/>
                  <a:gd name="T11" fmla="*/ 9 h 9"/>
                  <a:gd name="T12" fmla="*/ 0 w 27"/>
                  <a:gd name="T13" fmla="*/ 4 h 9"/>
                  <a:gd name="T14" fmla="*/ 2 w 27"/>
                  <a:gd name="T15" fmla="*/ 2 h 9"/>
                  <a:gd name="T16" fmla="*/ 3 w 2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9">
                    <a:moveTo>
                      <a:pt x="3" y="0"/>
                    </a:moveTo>
                    <a:lnTo>
                      <a:pt x="22" y="4"/>
                    </a:lnTo>
                    <a:lnTo>
                      <a:pt x="23" y="6"/>
                    </a:lnTo>
                    <a:lnTo>
                      <a:pt x="27" y="7"/>
                    </a:lnTo>
                    <a:lnTo>
                      <a:pt x="27" y="9"/>
                    </a:lnTo>
                    <a:lnTo>
                      <a:pt x="0" y="4"/>
                    </a:lnTo>
                    <a:lnTo>
                      <a:pt x="2" y="2"/>
                    </a:lnTo>
                    <a:lnTo>
                      <a:pt x="3" y="0"/>
                    </a:lnTo>
                    <a:close/>
                  </a:path>
                </a:pathLst>
              </a:custGeom>
              <a:solidFill>
                <a:srgbClr val="6462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3" name="Freeform 165">
                <a:extLst>
                  <a:ext uri="{FF2B5EF4-FFF2-40B4-BE49-F238E27FC236}">
                    <a16:creationId xmlns:a16="http://schemas.microsoft.com/office/drawing/2014/main" id="{D04BA82E-AFEE-4E03-A144-6462D9919B8B}"/>
                  </a:ext>
                </a:extLst>
              </p:cNvPr>
              <p:cNvSpPr>
                <a:spLocks/>
              </p:cNvSpPr>
              <p:nvPr/>
            </p:nvSpPr>
            <p:spPr bwMode="auto">
              <a:xfrm>
                <a:off x="4648" y="2162"/>
                <a:ext cx="29" cy="9"/>
              </a:xfrm>
              <a:custGeom>
                <a:avLst/>
                <a:gdLst>
                  <a:gd name="T0" fmla="*/ 4 w 29"/>
                  <a:gd name="T1" fmla="*/ 0 h 9"/>
                  <a:gd name="T2" fmla="*/ 27 w 29"/>
                  <a:gd name="T3" fmla="*/ 5 h 9"/>
                  <a:gd name="T4" fmla="*/ 27 w 29"/>
                  <a:gd name="T5" fmla="*/ 5 h 9"/>
                  <a:gd name="T6" fmla="*/ 29 w 29"/>
                  <a:gd name="T7" fmla="*/ 5 h 9"/>
                  <a:gd name="T8" fmla="*/ 29 w 29"/>
                  <a:gd name="T9" fmla="*/ 7 h 9"/>
                  <a:gd name="T10" fmla="*/ 29 w 29"/>
                  <a:gd name="T11" fmla="*/ 9 h 9"/>
                  <a:gd name="T12" fmla="*/ 0 w 29"/>
                  <a:gd name="T13" fmla="*/ 4 h 9"/>
                  <a:gd name="T14" fmla="*/ 2 w 29"/>
                  <a:gd name="T15" fmla="*/ 2 h 9"/>
                  <a:gd name="T16" fmla="*/ 4 w 29"/>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
                    <a:moveTo>
                      <a:pt x="4" y="0"/>
                    </a:moveTo>
                    <a:lnTo>
                      <a:pt x="27" y="5"/>
                    </a:lnTo>
                    <a:lnTo>
                      <a:pt x="29" y="5"/>
                    </a:lnTo>
                    <a:lnTo>
                      <a:pt x="29" y="7"/>
                    </a:lnTo>
                    <a:lnTo>
                      <a:pt x="29" y="9"/>
                    </a:lnTo>
                    <a:lnTo>
                      <a:pt x="0" y="4"/>
                    </a:lnTo>
                    <a:lnTo>
                      <a:pt x="2" y="2"/>
                    </a:lnTo>
                    <a:lnTo>
                      <a:pt x="4" y="0"/>
                    </a:lnTo>
                    <a:close/>
                  </a:path>
                </a:pathLst>
              </a:custGeom>
              <a:solidFill>
                <a:srgbClr val="6866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4" name="Freeform 166">
                <a:extLst>
                  <a:ext uri="{FF2B5EF4-FFF2-40B4-BE49-F238E27FC236}">
                    <a16:creationId xmlns:a16="http://schemas.microsoft.com/office/drawing/2014/main" id="{392C944C-86A6-4483-9759-C72F30233C1C}"/>
                  </a:ext>
                </a:extLst>
              </p:cNvPr>
              <p:cNvSpPr>
                <a:spLocks/>
              </p:cNvSpPr>
              <p:nvPr/>
            </p:nvSpPr>
            <p:spPr bwMode="auto">
              <a:xfrm>
                <a:off x="4648" y="2164"/>
                <a:ext cx="29" cy="8"/>
              </a:xfrm>
              <a:custGeom>
                <a:avLst/>
                <a:gdLst>
                  <a:gd name="T0" fmla="*/ 2 w 29"/>
                  <a:gd name="T1" fmla="*/ 0 h 8"/>
                  <a:gd name="T2" fmla="*/ 29 w 29"/>
                  <a:gd name="T3" fmla="*/ 5 h 8"/>
                  <a:gd name="T4" fmla="*/ 29 w 29"/>
                  <a:gd name="T5" fmla="*/ 7 h 8"/>
                  <a:gd name="T6" fmla="*/ 29 w 29"/>
                  <a:gd name="T7" fmla="*/ 8 h 8"/>
                  <a:gd name="T8" fmla="*/ 0 w 29"/>
                  <a:gd name="T9" fmla="*/ 3 h 8"/>
                  <a:gd name="T10" fmla="*/ 0 w 29"/>
                  <a:gd name="T11" fmla="*/ 2 h 8"/>
                  <a:gd name="T12" fmla="*/ 2 w 29"/>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8">
                    <a:moveTo>
                      <a:pt x="2" y="0"/>
                    </a:moveTo>
                    <a:lnTo>
                      <a:pt x="29" y="5"/>
                    </a:lnTo>
                    <a:lnTo>
                      <a:pt x="29" y="7"/>
                    </a:lnTo>
                    <a:lnTo>
                      <a:pt x="29" y="8"/>
                    </a:lnTo>
                    <a:lnTo>
                      <a:pt x="0" y="3"/>
                    </a:lnTo>
                    <a:lnTo>
                      <a:pt x="0" y="2"/>
                    </a:lnTo>
                    <a:lnTo>
                      <a:pt x="2" y="0"/>
                    </a:lnTo>
                    <a:close/>
                  </a:path>
                </a:pathLst>
              </a:custGeom>
              <a:solidFill>
                <a:srgbClr val="6A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5" name="Freeform 167">
                <a:extLst>
                  <a:ext uri="{FF2B5EF4-FFF2-40B4-BE49-F238E27FC236}">
                    <a16:creationId xmlns:a16="http://schemas.microsoft.com/office/drawing/2014/main" id="{45BE772E-0824-4874-885A-1948649C9E7E}"/>
                  </a:ext>
                </a:extLst>
              </p:cNvPr>
              <p:cNvSpPr>
                <a:spLocks/>
              </p:cNvSpPr>
              <p:nvPr/>
            </p:nvSpPr>
            <p:spPr bwMode="auto">
              <a:xfrm>
                <a:off x="4646" y="2166"/>
                <a:ext cx="31" cy="8"/>
              </a:xfrm>
              <a:custGeom>
                <a:avLst/>
                <a:gdLst>
                  <a:gd name="T0" fmla="*/ 2 w 31"/>
                  <a:gd name="T1" fmla="*/ 0 h 8"/>
                  <a:gd name="T2" fmla="*/ 31 w 31"/>
                  <a:gd name="T3" fmla="*/ 5 h 8"/>
                  <a:gd name="T4" fmla="*/ 31 w 31"/>
                  <a:gd name="T5" fmla="*/ 6 h 8"/>
                  <a:gd name="T6" fmla="*/ 31 w 31"/>
                  <a:gd name="T7" fmla="*/ 8 h 8"/>
                  <a:gd name="T8" fmla="*/ 0 w 31"/>
                  <a:gd name="T9" fmla="*/ 3 h 8"/>
                  <a:gd name="T10" fmla="*/ 2 w 31"/>
                  <a:gd name="T11" fmla="*/ 1 h 8"/>
                  <a:gd name="T12" fmla="*/ 2 w 31"/>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8">
                    <a:moveTo>
                      <a:pt x="2" y="0"/>
                    </a:moveTo>
                    <a:lnTo>
                      <a:pt x="31" y="5"/>
                    </a:lnTo>
                    <a:lnTo>
                      <a:pt x="31" y="6"/>
                    </a:lnTo>
                    <a:lnTo>
                      <a:pt x="31" y="8"/>
                    </a:lnTo>
                    <a:lnTo>
                      <a:pt x="0" y="3"/>
                    </a:lnTo>
                    <a:lnTo>
                      <a:pt x="2" y="1"/>
                    </a:lnTo>
                    <a:lnTo>
                      <a:pt x="2" y="0"/>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6" name="Freeform 168">
                <a:extLst>
                  <a:ext uri="{FF2B5EF4-FFF2-40B4-BE49-F238E27FC236}">
                    <a16:creationId xmlns:a16="http://schemas.microsoft.com/office/drawing/2014/main" id="{F8099530-94E1-4FEF-AFA8-9E27D8AD2BB0}"/>
                  </a:ext>
                </a:extLst>
              </p:cNvPr>
              <p:cNvSpPr>
                <a:spLocks/>
              </p:cNvSpPr>
              <p:nvPr/>
            </p:nvSpPr>
            <p:spPr bwMode="auto">
              <a:xfrm>
                <a:off x="4645" y="2167"/>
                <a:ext cx="32" cy="9"/>
              </a:xfrm>
              <a:custGeom>
                <a:avLst/>
                <a:gdLst>
                  <a:gd name="T0" fmla="*/ 3 w 32"/>
                  <a:gd name="T1" fmla="*/ 0 h 9"/>
                  <a:gd name="T2" fmla="*/ 32 w 32"/>
                  <a:gd name="T3" fmla="*/ 5 h 9"/>
                  <a:gd name="T4" fmla="*/ 32 w 32"/>
                  <a:gd name="T5" fmla="*/ 7 h 9"/>
                  <a:gd name="T6" fmla="*/ 32 w 32"/>
                  <a:gd name="T7" fmla="*/ 9 h 9"/>
                  <a:gd name="T8" fmla="*/ 0 w 32"/>
                  <a:gd name="T9" fmla="*/ 4 h 9"/>
                  <a:gd name="T10" fmla="*/ 1 w 32"/>
                  <a:gd name="T11" fmla="*/ 2 h 9"/>
                  <a:gd name="T12" fmla="*/ 3 w 32"/>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9">
                    <a:moveTo>
                      <a:pt x="3" y="0"/>
                    </a:moveTo>
                    <a:lnTo>
                      <a:pt x="32" y="5"/>
                    </a:lnTo>
                    <a:lnTo>
                      <a:pt x="32" y="7"/>
                    </a:lnTo>
                    <a:lnTo>
                      <a:pt x="32" y="9"/>
                    </a:lnTo>
                    <a:lnTo>
                      <a:pt x="0" y="4"/>
                    </a:lnTo>
                    <a:lnTo>
                      <a:pt x="1" y="2"/>
                    </a:lnTo>
                    <a:lnTo>
                      <a:pt x="3" y="0"/>
                    </a:lnTo>
                    <a:close/>
                  </a:path>
                </a:pathLst>
              </a:custGeom>
              <a:solidFill>
                <a:srgbClr val="706E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7" name="Freeform 169">
                <a:extLst>
                  <a:ext uri="{FF2B5EF4-FFF2-40B4-BE49-F238E27FC236}">
                    <a16:creationId xmlns:a16="http://schemas.microsoft.com/office/drawing/2014/main" id="{EFAA983B-CF59-4FA1-BC43-240BA18E4EB3}"/>
                  </a:ext>
                </a:extLst>
              </p:cNvPr>
              <p:cNvSpPr>
                <a:spLocks/>
              </p:cNvSpPr>
              <p:nvPr/>
            </p:nvSpPr>
            <p:spPr bwMode="auto">
              <a:xfrm>
                <a:off x="4645" y="2169"/>
                <a:ext cx="34" cy="8"/>
              </a:xfrm>
              <a:custGeom>
                <a:avLst/>
                <a:gdLst>
                  <a:gd name="T0" fmla="*/ 1 w 34"/>
                  <a:gd name="T1" fmla="*/ 0 h 8"/>
                  <a:gd name="T2" fmla="*/ 32 w 34"/>
                  <a:gd name="T3" fmla="*/ 5 h 8"/>
                  <a:gd name="T4" fmla="*/ 32 w 34"/>
                  <a:gd name="T5" fmla="*/ 7 h 8"/>
                  <a:gd name="T6" fmla="*/ 34 w 34"/>
                  <a:gd name="T7" fmla="*/ 8 h 8"/>
                  <a:gd name="T8" fmla="*/ 0 w 34"/>
                  <a:gd name="T9" fmla="*/ 3 h 8"/>
                  <a:gd name="T10" fmla="*/ 0 w 34"/>
                  <a:gd name="T11" fmla="*/ 2 h 8"/>
                  <a:gd name="T12" fmla="*/ 1 w 3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8">
                    <a:moveTo>
                      <a:pt x="1" y="0"/>
                    </a:moveTo>
                    <a:lnTo>
                      <a:pt x="32" y="5"/>
                    </a:lnTo>
                    <a:lnTo>
                      <a:pt x="32" y="7"/>
                    </a:lnTo>
                    <a:lnTo>
                      <a:pt x="34" y="8"/>
                    </a:lnTo>
                    <a:lnTo>
                      <a:pt x="0" y="3"/>
                    </a:lnTo>
                    <a:lnTo>
                      <a:pt x="0" y="2"/>
                    </a:lnTo>
                    <a:lnTo>
                      <a:pt x="1" y="0"/>
                    </a:lnTo>
                    <a:close/>
                  </a:path>
                </a:pathLst>
              </a:custGeom>
              <a:solidFill>
                <a:srgbClr val="7170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8" name="Freeform 170">
                <a:extLst>
                  <a:ext uri="{FF2B5EF4-FFF2-40B4-BE49-F238E27FC236}">
                    <a16:creationId xmlns:a16="http://schemas.microsoft.com/office/drawing/2014/main" id="{31C504DE-D1AC-416E-9D8C-A0C8BC9793B8}"/>
                  </a:ext>
                </a:extLst>
              </p:cNvPr>
              <p:cNvSpPr>
                <a:spLocks/>
              </p:cNvSpPr>
              <p:nvPr/>
            </p:nvSpPr>
            <p:spPr bwMode="auto">
              <a:xfrm>
                <a:off x="4643" y="2171"/>
                <a:ext cx="36" cy="8"/>
              </a:xfrm>
              <a:custGeom>
                <a:avLst/>
                <a:gdLst>
                  <a:gd name="T0" fmla="*/ 2 w 36"/>
                  <a:gd name="T1" fmla="*/ 0 h 8"/>
                  <a:gd name="T2" fmla="*/ 34 w 36"/>
                  <a:gd name="T3" fmla="*/ 5 h 8"/>
                  <a:gd name="T4" fmla="*/ 36 w 36"/>
                  <a:gd name="T5" fmla="*/ 6 h 8"/>
                  <a:gd name="T6" fmla="*/ 36 w 36"/>
                  <a:gd name="T7" fmla="*/ 8 h 8"/>
                  <a:gd name="T8" fmla="*/ 0 w 36"/>
                  <a:gd name="T9" fmla="*/ 3 h 8"/>
                  <a:gd name="T10" fmla="*/ 2 w 36"/>
                  <a:gd name="T11" fmla="*/ 1 h 8"/>
                  <a:gd name="T12" fmla="*/ 2 w 36"/>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8">
                    <a:moveTo>
                      <a:pt x="2" y="0"/>
                    </a:moveTo>
                    <a:lnTo>
                      <a:pt x="34" y="5"/>
                    </a:lnTo>
                    <a:lnTo>
                      <a:pt x="36" y="6"/>
                    </a:lnTo>
                    <a:lnTo>
                      <a:pt x="36" y="8"/>
                    </a:lnTo>
                    <a:lnTo>
                      <a:pt x="0" y="3"/>
                    </a:lnTo>
                    <a:lnTo>
                      <a:pt x="2" y="1"/>
                    </a:lnTo>
                    <a:lnTo>
                      <a:pt x="2" y="0"/>
                    </a:lnTo>
                    <a:close/>
                  </a:path>
                </a:pathLst>
              </a:custGeom>
              <a:solidFill>
                <a:srgbClr val="7372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29" name="Freeform 171">
                <a:extLst>
                  <a:ext uri="{FF2B5EF4-FFF2-40B4-BE49-F238E27FC236}">
                    <a16:creationId xmlns:a16="http://schemas.microsoft.com/office/drawing/2014/main" id="{FE14769D-A339-480D-B71E-2AC1A968FB8E}"/>
                  </a:ext>
                </a:extLst>
              </p:cNvPr>
              <p:cNvSpPr>
                <a:spLocks/>
              </p:cNvSpPr>
              <p:nvPr/>
            </p:nvSpPr>
            <p:spPr bwMode="auto">
              <a:xfrm>
                <a:off x="4641" y="2172"/>
                <a:ext cx="38" cy="9"/>
              </a:xfrm>
              <a:custGeom>
                <a:avLst/>
                <a:gdLst>
                  <a:gd name="T0" fmla="*/ 4 w 38"/>
                  <a:gd name="T1" fmla="*/ 0 h 9"/>
                  <a:gd name="T2" fmla="*/ 38 w 38"/>
                  <a:gd name="T3" fmla="*/ 5 h 9"/>
                  <a:gd name="T4" fmla="*/ 38 w 38"/>
                  <a:gd name="T5" fmla="*/ 7 h 9"/>
                  <a:gd name="T6" fmla="*/ 38 w 38"/>
                  <a:gd name="T7" fmla="*/ 9 h 9"/>
                  <a:gd name="T8" fmla="*/ 0 w 38"/>
                  <a:gd name="T9" fmla="*/ 2 h 9"/>
                  <a:gd name="T10" fmla="*/ 2 w 38"/>
                  <a:gd name="T11" fmla="*/ 2 h 9"/>
                  <a:gd name="T12" fmla="*/ 4 w 38"/>
                  <a:gd name="T13" fmla="*/ 0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9">
                    <a:moveTo>
                      <a:pt x="4" y="0"/>
                    </a:moveTo>
                    <a:lnTo>
                      <a:pt x="38" y="5"/>
                    </a:lnTo>
                    <a:lnTo>
                      <a:pt x="38" y="7"/>
                    </a:lnTo>
                    <a:lnTo>
                      <a:pt x="38" y="9"/>
                    </a:lnTo>
                    <a:lnTo>
                      <a:pt x="0" y="2"/>
                    </a:lnTo>
                    <a:lnTo>
                      <a:pt x="2" y="2"/>
                    </a:lnTo>
                    <a:lnTo>
                      <a:pt x="4" y="0"/>
                    </a:lnTo>
                    <a:close/>
                  </a:path>
                </a:pathLst>
              </a:custGeom>
              <a:solidFill>
                <a:srgbClr val="777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0" name="Freeform 172">
                <a:extLst>
                  <a:ext uri="{FF2B5EF4-FFF2-40B4-BE49-F238E27FC236}">
                    <a16:creationId xmlns:a16="http://schemas.microsoft.com/office/drawing/2014/main" id="{494D6118-B930-4CD9-885C-0876DD17D1BA}"/>
                  </a:ext>
                </a:extLst>
              </p:cNvPr>
              <p:cNvSpPr>
                <a:spLocks noEditPoints="1"/>
              </p:cNvSpPr>
              <p:nvPr/>
            </p:nvSpPr>
            <p:spPr bwMode="auto">
              <a:xfrm>
                <a:off x="4641" y="2174"/>
                <a:ext cx="76" cy="15"/>
              </a:xfrm>
              <a:custGeom>
                <a:avLst/>
                <a:gdLst>
                  <a:gd name="T0" fmla="*/ 2 w 76"/>
                  <a:gd name="T1" fmla="*/ 0 h 15"/>
                  <a:gd name="T2" fmla="*/ 38 w 76"/>
                  <a:gd name="T3" fmla="*/ 5 h 15"/>
                  <a:gd name="T4" fmla="*/ 38 w 76"/>
                  <a:gd name="T5" fmla="*/ 7 h 15"/>
                  <a:gd name="T6" fmla="*/ 38 w 76"/>
                  <a:gd name="T7" fmla="*/ 8 h 15"/>
                  <a:gd name="T8" fmla="*/ 0 w 76"/>
                  <a:gd name="T9" fmla="*/ 2 h 15"/>
                  <a:gd name="T10" fmla="*/ 0 w 76"/>
                  <a:gd name="T11" fmla="*/ 0 h 15"/>
                  <a:gd name="T12" fmla="*/ 2 w 76"/>
                  <a:gd name="T13" fmla="*/ 0 h 15"/>
                  <a:gd name="T14" fmla="*/ 76 w 76"/>
                  <a:gd name="T15" fmla="*/ 15 h 15"/>
                  <a:gd name="T16" fmla="*/ 73 w 76"/>
                  <a:gd name="T17" fmla="*/ 15 h 15"/>
                  <a:gd name="T18" fmla="*/ 73 w 76"/>
                  <a:gd name="T19" fmla="*/ 15 h 15"/>
                  <a:gd name="T20" fmla="*/ 73 w 76"/>
                  <a:gd name="T21" fmla="*/ 14 h 15"/>
                  <a:gd name="T22" fmla="*/ 75 w 76"/>
                  <a:gd name="T23" fmla="*/ 15 h 15"/>
                  <a:gd name="T24" fmla="*/ 76 w 76"/>
                  <a:gd name="T25" fmla="*/ 15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15">
                    <a:moveTo>
                      <a:pt x="2" y="0"/>
                    </a:moveTo>
                    <a:lnTo>
                      <a:pt x="38" y="5"/>
                    </a:lnTo>
                    <a:lnTo>
                      <a:pt x="38" y="7"/>
                    </a:lnTo>
                    <a:lnTo>
                      <a:pt x="38" y="8"/>
                    </a:lnTo>
                    <a:lnTo>
                      <a:pt x="0" y="2"/>
                    </a:lnTo>
                    <a:lnTo>
                      <a:pt x="0" y="0"/>
                    </a:lnTo>
                    <a:lnTo>
                      <a:pt x="2" y="0"/>
                    </a:lnTo>
                    <a:close/>
                    <a:moveTo>
                      <a:pt x="76" y="15"/>
                    </a:moveTo>
                    <a:lnTo>
                      <a:pt x="73" y="15"/>
                    </a:lnTo>
                    <a:lnTo>
                      <a:pt x="73" y="14"/>
                    </a:lnTo>
                    <a:lnTo>
                      <a:pt x="75" y="15"/>
                    </a:lnTo>
                    <a:lnTo>
                      <a:pt x="76" y="15"/>
                    </a:lnTo>
                    <a:close/>
                  </a:path>
                </a:pathLst>
              </a:custGeom>
              <a:solidFill>
                <a:srgbClr val="7978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1" name="Freeform 173">
                <a:extLst>
                  <a:ext uri="{FF2B5EF4-FFF2-40B4-BE49-F238E27FC236}">
                    <a16:creationId xmlns:a16="http://schemas.microsoft.com/office/drawing/2014/main" id="{9DF0430C-9526-42DE-B114-2484287CF648}"/>
                  </a:ext>
                </a:extLst>
              </p:cNvPr>
              <p:cNvSpPr>
                <a:spLocks noEditPoints="1"/>
              </p:cNvSpPr>
              <p:nvPr/>
            </p:nvSpPr>
            <p:spPr bwMode="auto">
              <a:xfrm>
                <a:off x="4640" y="2174"/>
                <a:ext cx="82" cy="19"/>
              </a:xfrm>
              <a:custGeom>
                <a:avLst/>
                <a:gdLst>
                  <a:gd name="T0" fmla="*/ 1 w 82"/>
                  <a:gd name="T1" fmla="*/ 0 h 19"/>
                  <a:gd name="T2" fmla="*/ 39 w 82"/>
                  <a:gd name="T3" fmla="*/ 7 h 19"/>
                  <a:gd name="T4" fmla="*/ 39 w 82"/>
                  <a:gd name="T5" fmla="*/ 8 h 19"/>
                  <a:gd name="T6" fmla="*/ 40 w 82"/>
                  <a:gd name="T7" fmla="*/ 10 h 19"/>
                  <a:gd name="T8" fmla="*/ 0 w 82"/>
                  <a:gd name="T9" fmla="*/ 3 h 19"/>
                  <a:gd name="T10" fmla="*/ 1 w 82"/>
                  <a:gd name="T11" fmla="*/ 2 h 19"/>
                  <a:gd name="T12" fmla="*/ 1 w 82"/>
                  <a:gd name="T13" fmla="*/ 0 h 19"/>
                  <a:gd name="T14" fmla="*/ 82 w 82"/>
                  <a:gd name="T15" fmla="*/ 19 h 19"/>
                  <a:gd name="T16" fmla="*/ 74 w 82"/>
                  <a:gd name="T17" fmla="*/ 17 h 19"/>
                  <a:gd name="T18" fmla="*/ 74 w 82"/>
                  <a:gd name="T19" fmla="*/ 15 h 19"/>
                  <a:gd name="T20" fmla="*/ 74 w 82"/>
                  <a:gd name="T21" fmla="*/ 14 h 19"/>
                  <a:gd name="T22" fmla="*/ 79 w 82"/>
                  <a:gd name="T23" fmla="*/ 17 h 19"/>
                  <a:gd name="T24" fmla="*/ 82 w 82"/>
                  <a:gd name="T25" fmla="*/ 19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19">
                    <a:moveTo>
                      <a:pt x="1" y="0"/>
                    </a:moveTo>
                    <a:lnTo>
                      <a:pt x="39" y="7"/>
                    </a:lnTo>
                    <a:lnTo>
                      <a:pt x="39" y="8"/>
                    </a:lnTo>
                    <a:lnTo>
                      <a:pt x="40" y="10"/>
                    </a:lnTo>
                    <a:lnTo>
                      <a:pt x="0" y="3"/>
                    </a:lnTo>
                    <a:lnTo>
                      <a:pt x="1" y="2"/>
                    </a:lnTo>
                    <a:lnTo>
                      <a:pt x="1" y="0"/>
                    </a:lnTo>
                    <a:close/>
                    <a:moveTo>
                      <a:pt x="82" y="19"/>
                    </a:moveTo>
                    <a:lnTo>
                      <a:pt x="74" y="17"/>
                    </a:lnTo>
                    <a:lnTo>
                      <a:pt x="74" y="15"/>
                    </a:lnTo>
                    <a:lnTo>
                      <a:pt x="74" y="14"/>
                    </a:lnTo>
                    <a:lnTo>
                      <a:pt x="79" y="17"/>
                    </a:lnTo>
                    <a:lnTo>
                      <a:pt x="82" y="19"/>
                    </a:lnTo>
                    <a:close/>
                  </a:path>
                </a:pathLst>
              </a:custGeom>
              <a:solidFill>
                <a:srgbClr val="7C7A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2" name="Freeform 174">
                <a:extLst>
                  <a:ext uri="{FF2B5EF4-FFF2-40B4-BE49-F238E27FC236}">
                    <a16:creationId xmlns:a16="http://schemas.microsoft.com/office/drawing/2014/main" id="{470C3915-65E2-4C54-9B99-E28F4E294C39}"/>
                  </a:ext>
                </a:extLst>
              </p:cNvPr>
              <p:cNvSpPr>
                <a:spLocks noEditPoints="1"/>
              </p:cNvSpPr>
              <p:nvPr/>
            </p:nvSpPr>
            <p:spPr bwMode="auto">
              <a:xfrm>
                <a:off x="4640" y="2176"/>
                <a:ext cx="89" cy="20"/>
              </a:xfrm>
              <a:custGeom>
                <a:avLst/>
                <a:gdLst>
                  <a:gd name="T0" fmla="*/ 1 w 89"/>
                  <a:gd name="T1" fmla="*/ 0 h 20"/>
                  <a:gd name="T2" fmla="*/ 39 w 89"/>
                  <a:gd name="T3" fmla="*/ 6 h 20"/>
                  <a:gd name="T4" fmla="*/ 40 w 89"/>
                  <a:gd name="T5" fmla="*/ 8 h 20"/>
                  <a:gd name="T6" fmla="*/ 40 w 89"/>
                  <a:gd name="T7" fmla="*/ 10 h 20"/>
                  <a:gd name="T8" fmla="*/ 0 w 89"/>
                  <a:gd name="T9" fmla="*/ 3 h 20"/>
                  <a:gd name="T10" fmla="*/ 0 w 89"/>
                  <a:gd name="T11" fmla="*/ 1 h 20"/>
                  <a:gd name="T12" fmla="*/ 1 w 89"/>
                  <a:gd name="T13" fmla="*/ 0 h 20"/>
                  <a:gd name="T14" fmla="*/ 74 w 89"/>
                  <a:gd name="T15" fmla="*/ 13 h 20"/>
                  <a:gd name="T16" fmla="*/ 77 w 89"/>
                  <a:gd name="T17" fmla="*/ 13 h 20"/>
                  <a:gd name="T18" fmla="*/ 82 w 89"/>
                  <a:gd name="T19" fmla="*/ 17 h 20"/>
                  <a:gd name="T20" fmla="*/ 89 w 89"/>
                  <a:gd name="T21" fmla="*/ 20 h 20"/>
                  <a:gd name="T22" fmla="*/ 74 w 89"/>
                  <a:gd name="T23" fmla="*/ 17 h 20"/>
                  <a:gd name="T24" fmla="*/ 74 w 89"/>
                  <a:gd name="T25" fmla="*/ 15 h 20"/>
                  <a:gd name="T26" fmla="*/ 74 w 89"/>
                  <a:gd name="T27" fmla="*/ 13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20">
                    <a:moveTo>
                      <a:pt x="1" y="0"/>
                    </a:moveTo>
                    <a:lnTo>
                      <a:pt x="39" y="6"/>
                    </a:lnTo>
                    <a:lnTo>
                      <a:pt x="40" y="8"/>
                    </a:lnTo>
                    <a:lnTo>
                      <a:pt x="40" y="10"/>
                    </a:lnTo>
                    <a:lnTo>
                      <a:pt x="0" y="3"/>
                    </a:lnTo>
                    <a:lnTo>
                      <a:pt x="0" y="1"/>
                    </a:lnTo>
                    <a:lnTo>
                      <a:pt x="1" y="0"/>
                    </a:lnTo>
                    <a:close/>
                    <a:moveTo>
                      <a:pt x="74" y="13"/>
                    </a:moveTo>
                    <a:lnTo>
                      <a:pt x="77" y="13"/>
                    </a:lnTo>
                    <a:lnTo>
                      <a:pt x="82" y="17"/>
                    </a:lnTo>
                    <a:lnTo>
                      <a:pt x="89" y="20"/>
                    </a:lnTo>
                    <a:lnTo>
                      <a:pt x="74" y="17"/>
                    </a:lnTo>
                    <a:lnTo>
                      <a:pt x="74" y="15"/>
                    </a:lnTo>
                    <a:lnTo>
                      <a:pt x="74" y="13"/>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3" name="Freeform 175">
                <a:extLst>
                  <a:ext uri="{FF2B5EF4-FFF2-40B4-BE49-F238E27FC236}">
                    <a16:creationId xmlns:a16="http://schemas.microsoft.com/office/drawing/2014/main" id="{8203E5AF-D91E-4109-8E33-119D21FDDC96}"/>
                  </a:ext>
                </a:extLst>
              </p:cNvPr>
              <p:cNvSpPr>
                <a:spLocks noEditPoints="1"/>
              </p:cNvSpPr>
              <p:nvPr/>
            </p:nvSpPr>
            <p:spPr bwMode="auto">
              <a:xfrm>
                <a:off x="4638" y="2177"/>
                <a:ext cx="96" cy="21"/>
              </a:xfrm>
              <a:custGeom>
                <a:avLst/>
                <a:gdLst>
                  <a:gd name="T0" fmla="*/ 2 w 96"/>
                  <a:gd name="T1" fmla="*/ 0 h 21"/>
                  <a:gd name="T2" fmla="*/ 42 w 96"/>
                  <a:gd name="T3" fmla="*/ 7 h 21"/>
                  <a:gd name="T4" fmla="*/ 42 w 96"/>
                  <a:gd name="T5" fmla="*/ 9 h 21"/>
                  <a:gd name="T6" fmla="*/ 42 w 96"/>
                  <a:gd name="T7" fmla="*/ 12 h 21"/>
                  <a:gd name="T8" fmla="*/ 0 w 96"/>
                  <a:gd name="T9" fmla="*/ 4 h 21"/>
                  <a:gd name="T10" fmla="*/ 2 w 96"/>
                  <a:gd name="T11" fmla="*/ 2 h 21"/>
                  <a:gd name="T12" fmla="*/ 2 w 96"/>
                  <a:gd name="T13" fmla="*/ 0 h 21"/>
                  <a:gd name="T14" fmla="*/ 76 w 96"/>
                  <a:gd name="T15" fmla="*/ 14 h 21"/>
                  <a:gd name="T16" fmla="*/ 84 w 96"/>
                  <a:gd name="T17" fmla="*/ 16 h 21"/>
                  <a:gd name="T18" fmla="*/ 90 w 96"/>
                  <a:gd name="T19" fmla="*/ 17 h 21"/>
                  <a:gd name="T20" fmla="*/ 96 w 96"/>
                  <a:gd name="T21" fmla="*/ 21 h 21"/>
                  <a:gd name="T22" fmla="*/ 76 w 96"/>
                  <a:gd name="T23" fmla="*/ 17 h 21"/>
                  <a:gd name="T24" fmla="*/ 76 w 96"/>
                  <a:gd name="T25" fmla="*/ 16 h 21"/>
                  <a:gd name="T26" fmla="*/ 76 w 96"/>
                  <a:gd name="T27" fmla="*/ 14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6" h="21">
                    <a:moveTo>
                      <a:pt x="2" y="0"/>
                    </a:moveTo>
                    <a:lnTo>
                      <a:pt x="42" y="7"/>
                    </a:lnTo>
                    <a:lnTo>
                      <a:pt x="42" y="9"/>
                    </a:lnTo>
                    <a:lnTo>
                      <a:pt x="42" y="12"/>
                    </a:lnTo>
                    <a:lnTo>
                      <a:pt x="0" y="4"/>
                    </a:lnTo>
                    <a:lnTo>
                      <a:pt x="2" y="2"/>
                    </a:lnTo>
                    <a:lnTo>
                      <a:pt x="2" y="0"/>
                    </a:lnTo>
                    <a:close/>
                    <a:moveTo>
                      <a:pt x="76" y="14"/>
                    </a:moveTo>
                    <a:lnTo>
                      <a:pt x="84" y="16"/>
                    </a:lnTo>
                    <a:lnTo>
                      <a:pt x="90" y="17"/>
                    </a:lnTo>
                    <a:lnTo>
                      <a:pt x="96" y="21"/>
                    </a:lnTo>
                    <a:lnTo>
                      <a:pt x="76" y="17"/>
                    </a:lnTo>
                    <a:lnTo>
                      <a:pt x="76" y="16"/>
                    </a:lnTo>
                    <a:lnTo>
                      <a:pt x="76" y="14"/>
                    </a:lnTo>
                    <a:close/>
                  </a:path>
                </a:pathLst>
              </a:custGeom>
              <a:solidFill>
                <a:srgbClr val="828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4" name="Freeform 176">
                <a:extLst>
                  <a:ext uri="{FF2B5EF4-FFF2-40B4-BE49-F238E27FC236}">
                    <a16:creationId xmlns:a16="http://schemas.microsoft.com/office/drawing/2014/main" id="{9DE2B708-4D2E-4D80-99D9-B22CC78AD401}"/>
                  </a:ext>
                </a:extLst>
              </p:cNvPr>
              <p:cNvSpPr>
                <a:spLocks noEditPoints="1"/>
              </p:cNvSpPr>
              <p:nvPr/>
            </p:nvSpPr>
            <p:spPr bwMode="auto">
              <a:xfrm>
                <a:off x="4636" y="2179"/>
                <a:ext cx="102" cy="22"/>
              </a:xfrm>
              <a:custGeom>
                <a:avLst/>
                <a:gdLst>
                  <a:gd name="T0" fmla="*/ 4 w 102"/>
                  <a:gd name="T1" fmla="*/ 0 h 22"/>
                  <a:gd name="T2" fmla="*/ 44 w 102"/>
                  <a:gd name="T3" fmla="*/ 7 h 22"/>
                  <a:gd name="T4" fmla="*/ 44 w 102"/>
                  <a:gd name="T5" fmla="*/ 10 h 22"/>
                  <a:gd name="T6" fmla="*/ 46 w 102"/>
                  <a:gd name="T7" fmla="*/ 12 h 22"/>
                  <a:gd name="T8" fmla="*/ 0 w 102"/>
                  <a:gd name="T9" fmla="*/ 3 h 22"/>
                  <a:gd name="T10" fmla="*/ 2 w 102"/>
                  <a:gd name="T11" fmla="*/ 2 h 22"/>
                  <a:gd name="T12" fmla="*/ 4 w 102"/>
                  <a:gd name="T13" fmla="*/ 0 h 22"/>
                  <a:gd name="T14" fmla="*/ 78 w 102"/>
                  <a:gd name="T15" fmla="*/ 14 h 22"/>
                  <a:gd name="T16" fmla="*/ 93 w 102"/>
                  <a:gd name="T17" fmla="*/ 17 h 22"/>
                  <a:gd name="T18" fmla="*/ 98 w 102"/>
                  <a:gd name="T19" fmla="*/ 19 h 22"/>
                  <a:gd name="T20" fmla="*/ 102 w 102"/>
                  <a:gd name="T21" fmla="*/ 22 h 22"/>
                  <a:gd name="T22" fmla="*/ 78 w 102"/>
                  <a:gd name="T23" fmla="*/ 17 h 22"/>
                  <a:gd name="T24" fmla="*/ 78 w 102"/>
                  <a:gd name="T25" fmla="*/ 15 h 22"/>
                  <a:gd name="T26" fmla="*/ 78 w 102"/>
                  <a:gd name="T27" fmla="*/ 14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2" h="22">
                    <a:moveTo>
                      <a:pt x="4" y="0"/>
                    </a:moveTo>
                    <a:lnTo>
                      <a:pt x="44" y="7"/>
                    </a:lnTo>
                    <a:lnTo>
                      <a:pt x="44" y="10"/>
                    </a:lnTo>
                    <a:lnTo>
                      <a:pt x="46" y="12"/>
                    </a:lnTo>
                    <a:lnTo>
                      <a:pt x="0" y="3"/>
                    </a:lnTo>
                    <a:lnTo>
                      <a:pt x="2" y="2"/>
                    </a:lnTo>
                    <a:lnTo>
                      <a:pt x="4" y="0"/>
                    </a:lnTo>
                    <a:close/>
                    <a:moveTo>
                      <a:pt x="78" y="14"/>
                    </a:moveTo>
                    <a:lnTo>
                      <a:pt x="93" y="17"/>
                    </a:lnTo>
                    <a:lnTo>
                      <a:pt x="98" y="19"/>
                    </a:lnTo>
                    <a:lnTo>
                      <a:pt x="102" y="22"/>
                    </a:lnTo>
                    <a:lnTo>
                      <a:pt x="78" y="17"/>
                    </a:lnTo>
                    <a:lnTo>
                      <a:pt x="78" y="15"/>
                    </a:lnTo>
                    <a:lnTo>
                      <a:pt x="78" y="14"/>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5" name="Freeform 177">
                <a:extLst>
                  <a:ext uri="{FF2B5EF4-FFF2-40B4-BE49-F238E27FC236}">
                    <a16:creationId xmlns:a16="http://schemas.microsoft.com/office/drawing/2014/main" id="{EE539769-79F5-470F-878C-480DAF4C2645}"/>
                  </a:ext>
                </a:extLst>
              </p:cNvPr>
              <p:cNvSpPr>
                <a:spLocks noEditPoints="1"/>
              </p:cNvSpPr>
              <p:nvPr/>
            </p:nvSpPr>
            <p:spPr bwMode="auto">
              <a:xfrm>
                <a:off x="4636" y="2181"/>
                <a:ext cx="107" cy="22"/>
              </a:xfrm>
              <a:custGeom>
                <a:avLst/>
                <a:gdLst>
                  <a:gd name="T0" fmla="*/ 2 w 107"/>
                  <a:gd name="T1" fmla="*/ 0 h 22"/>
                  <a:gd name="T2" fmla="*/ 44 w 107"/>
                  <a:gd name="T3" fmla="*/ 8 h 22"/>
                  <a:gd name="T4" fmla="*/ 46 w 107"/>
                  <a:gd name="T5" fmla="*/ 10 h 22"/>
                  <a:gd name="T6" fmla="*/ 46 w 107"/>
                  <a:gd name="T7" fmla="*/ 12 h 22"/>
                  <a:gd name="T8" fmla="*/ 0 w 107"/>
                  <a:gd name="T9" fmla="*/ 3 h 22"/>
                  <a:gd name="T10" fmla="*/ 0 w 107"/>
                  <a:gd name="T11" fmla="*/ 1 h 22"/>
                  <a:gd name="T12" fmla="*/ 2 w 107"/>
                  <a:gd name="T13" fmla="*/ 0 h 22"/>
                  <a:gd name="T14" fmla="*/ 78 w 107"/>
                  <a:gd name="T15" fmla="*/ 13 h 22"/>
                  <a:gd name="T16" fmla="*/ 98 w 107"/>
                  <a:gd name="T17" fmla="*/ 17 h 22"/>
                  <a:gd name="T18" fmla="*/ 102 w 107"/>
                  <a:gd name="T19" fmla="*/ 20 h 22"/>
                  <a:gd name="T20" fmla="*/ 107 w 107"/>
                  <a:gd name="T21" fmla="*/ 22 h 22"/>
                  <a:gd name="T22" fmla="*/ 78 w 107"/>
                  <a:gd name="T23" fmla="*/ 17 h 22"/>
                  <a:gd name="T24" fmla="*/ 78 w 107"/>
                  <a:gd name="T25" fmla="*/ 15 h 22"/>
                  <a:gd name="T26" fmla="*/ 78 w 107"/>
                  <a:gd name="T27" fmla="*/ 13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2">
                    <a:moveTo>
                      <a:pt x="2" y="0"/>
                    </a:moveTo>
                    <a:lnTo>
                      <a:pt x="44" y="8"/>
                    </a:lnTo>
                    <a:lnTo>
                      <a:pt x="46" y="10"/>
                    </a:lnTo>
                    <a:lnTo>
                      <a:pt x="46" y="12"/>
                    </a:lnTo>
                    <a:lnTo>
                      <a:pt x="0" y="3"/>
                    </a:lnTo>
                    <a:lnTo>
                      <a:pt x="0" y="1"/>
                    </a:lnTo>
                    <a:lnTo>
                      <a:pt x="2" y="0"/>
                    </a:lnTo>
                    <a:close/>
                    <a:moveTo>
                      <a:pt x="78" y="13"/>
                    </a:moveTo>
                    <a:lnTo>
                      <a:pt x="98" y="17"/>
                    </a:lnTo>
                    <a:lnTo>
                      <a:pt x="102" y="20"/>
                    </a:lnTo>
                    <a:lnTo>
                      <a:pt x="107" y="22"/>
                    </a:lnTo>
                    <a:lnTo>
                      <a:pt x="78" y="17"/>
                    </a:lnTo>
                    <a:lnTo>
                      <a:pt x="78" y="15"/>
                    </a:lnTo>
                    <a:lnTo>
                      <a:pt x="78" y="13"/>
                    </a:lnTo>
                    <a:close/>
                  </a:path>
                </a:pathLst>
              </a:custGeom>
              <a:solidFill>
                <a:srgbClr val="88878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6" name="Freeform 178">
                <a:extLst>
                  <a:ext uri="{FF2B5EF4-FFF2-40B4-BE49-F238E27FC236}">
                    <a16:creationId xmlns:a16="http://schemas.microsoft.com/office/drawing/2014/main" id="{124F53DB-1E52-4DE9-9477-EE3E7F2071A1}"/>
                  </a:ext>
                </a:extLst>
              </p:cNvPr>
              <p:cNvSpPr>
                <a:spLocks noEditPoints="1"/>
              </p:cNvSpPr>
              <p:nvPr/>
            </p:nvSpPr>
            <p:spPr bwMode="auto">
              <a:xfrm>
                <a:off x="4635" y="2182"/>
                <a:ext cx="113" cy="24"/>
              </a:xfrm>
              <a:custGeom>
                <a:avLst/>
                <a:gdLst>
                  <a:gd name="T0" fmla="*/ 1 w 113"/>
                  <a:gd name="T1" fmla="*/ 0 h 24"/>
                  <a:gd name="T2" fmla="*/ 47 w 113"/>
                  <a:gd name="T3" fmla="*/ 9 h 24"/>
                  <a:gd name="T4" fmla="*/ 47 w 113"/>
                  <a:gd name="T5" fmla="*/ 11 h 24"/>
                  <a:gd name="T6" fmla="*/ 49 w 113"/>
                  <a:gd name="T7" fmla="*/ 12 h 24"/>
                  <a:gd name="T8" fmla="*/ 0 w 113"/>
                  <a:gd name="T9" fmla="*/ 4 h 24"/>
                  <a:gd name="T10" fmla="*/ 1 w 113"/>
                  <a:gd name="T11" fmla="*/ 2 h 24"/>
                  <a:gd name="T12" fmla="*/ 1 w 113"/>
                  <a:gd name="T13" fmla="*/ 0 h 24"/>
                  <a:gd name="T14" fmla="*/ 79 w 113"/>
                  <a:gd name="T15" fmla="*/ 14 h 24"/>
                  <a:gd name="T16" fmla="*/ 103 w 113"/>
                  <a:gd name="T17" fmla="*/ 19 h 24"/>
                  <a:gd name="T18" fmla="*/ 108 w 113"/>
                  <a:gd name="T19" fmla="*/ 21 h 24"/>
                  <a:gd name="T20" fmla="*/ 113 w 113"/>
                  <a:gd name="T21" fmla="*/ 24 h 24"/>
                  <a:gd name="T22" fmla="*/ 79 w 113"/>
                  <a:gd name="T23" fmla="*/ 17 h 24"/>
                  <a:gd name="T24" fmla="*/ 79 w 113"/>
                  <a:gd name="T25" fmla="*/ 16 h 24"/>
                  <a:gd name="T26" fmla="*/ 79 w 113"/>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3" h="24">
                    <a:moveTo>
                      <a:pt x="1" y="0"/>
                    </a:moveTo>
                    <a:lnTo>
                      <a:pt x="47" y="9"/>
                    </a:lnTo>
                    <a:lnTo>
                      <a:pt x="47" y="11"/>
                    </a:lnTo>
                    <a:lnTo>
                      <a:pt x="49" y="12"/>
                    </a:lnTo>
                    <a:lnTo>
                      <a:pt x="0" y="4"/>
                    </a:lnTo>
                    <a:lnTo>
                      <a:pt x="1" y="2"/>
                    </a:lnTo>
                    <a:lnTo>
                      <a:pt x="1" y="0"/>
                    </a:lnTo>
                    <a:close/>
                    <a:moveTo>
                      <a:pt x="79" y="14"/>
                    </a:moveTo>
                    <a:lnTo>
                      <a:pt x="103" y="19"/>
                    </a:lnTo>
                    <a:lnTo>
                      <a:pt x="108" y="21"/>
                    </a:lnTo>
                    <a:lnTo>
                      <a:pt x="113" y="24"/>
                    </a:lnTo>
                    <a:lnTo>
                      <a:pt x="79" y="17"/>
                    </a:lnTo>
                    <a:lnTo>
                      <a:pt x="79" y="16"/>
                    </a:lnTo>
                    <a:lnTo>
                      <a:pt x="79" y="14"/>
                    </a:lnTo>
                    <a:close/>
                  </a:path>
                </a:pathLst>
              </a:custGeom>
              <a:solidFill>
                <a:srgbClr val="8A89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7" name="Freeform 179">
                <a:extLst>
                  <a:ext uri="{FF2B5EF4-FFF2-40B4-BE49-F238E27FC236}">
                    <a16:creationId xmlns:a16="http://schemas.microsoft.com/office/drawing/2014/main" id="{0E7822C4-269E-4D37-9F7A-276D27733577}"/>
                  </a:ext>
                </a:extLst>
              </p:cNvPr>
              <p:cNvSpPr>
                <a:spLocks noEditPoints="1"/>
              </p:cNvSpPr>
              <p:nvPr/>
            </p:nvSpPr>
            <p:spPr bwMode="auto">
              <a:xfrm>
                <a:off x="4635" y="2184"/>
                <a:ext cx="118" cy="24"/>
              </a:xfrm>
              <a:custGeom>
                <a:avLst/>
                <a:gdLst>
                  <a:gd name="T0" fmla="*/ 1 w 118"/>
                  <a:gd name="T1" fmla="*/ 0 h 24"/>
                  <a:gd name="T2" fmla="*/ 47 w 118"/>
                  <a:gd name="T3" fmla="*/ 9 h 24"/>
                  <a:gd name="T4" fmla="*/ 49 w 118"/>
                  <a:gd name="T5" fmla="*/ 10 h 24"/>
                  <a:gd name="T6" fmla="*/ 49 w 118"/>
                  <a:gd name="T7" fmla="*/ 12 h 24"/>
                  <a:gd name="T8" fmla="*/ 0 w 118"/>
                  <a:gd name="T9" fmla="*/ 4 h 24"/>
                  <a:gd name="T10" fmla="*/ 0 w 118"/>
                  <a:gd name="T11" fmla="*/ 2 h 24"/>
                  <a:gd name="T12" fmla="*/ 1 w 118"/>
                  <a:gd name="T13" fmla="*/ 0 h 24"/>
                  <a:gd name="T14" fmla="*/ 79 w 118"/>
                  <a:gd name="T15" fmla="*/ 14 h 24"/>
                  <a:gd name="T16" fmla="*/ 108 w 118"/>
                  <a:gd name="T17" fmla="*/ 19 h 24"/>
                  <a:gd name="T18" fmla="*/ 113 w 118"/>
                  <a:gd name="T19" fmla="*/ 22 h 24"/>
                  <a:gd name="T20" fmla="*/ 118 w 118"/>
                  <a:gd name="T21" fmla="*/ 24 h 24"/>
                  <a:gd name="T22" fmla="*/ 79 w 118"/>
                  <a:gd name="T23" fmla="*/ 17 h 24"/>
                  <a:gd name="T24" fmla="*/ 79 w 118"/>
                  <a:gd name="T25" fmla="*/ 15 h 24"/>
                  <a:gd name="T26" fmla="*/ 79 w 118"/>
                  <a:gd name="T27" fmla="*/ 14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24">
                    <a:moveTo>
                      <a:pt x="1" y="0"/>
                    </a:moveTo>
                    <a:lnTo>
                      <a:pt x="47" y="9"/>
                    </a:lnTo>
                    <a:lnTo>
                      <a:pt x="49" y="10"/>
                    </a:lnTo>
                    <a:lnTo>
                      <a:pt x="49" y="12"/>
                    </a:lnTo>
                    <a:lnTo>
                      <a:pt x="0" y="4"/>
                    </a:lnTo>
                    <a:lnTo>
                      <a:pt x="0" y="2"/>
                    </a:lnTo>
                    <a:lnTo>
                      <a:pt x="1" y="0"/>
                    </a:lnTo>
                    <a:close/>
                    <a:moveTo>
                      <a:pt x="79" y="14"/>
                    </a:moveTo>
                    <a:lnTo>
                      <a:pt x="108" y="19"/>
                    </a:lnTo>
                    <a:lnTo>
                      <a:pt x="113" y="22"/>
                    </a:lnTo>
                    <a:lnTo>
                      <a:pt x="118" y="24"/>
                    </a:lnTo>
                    <a:lnTo>
                      <a:pt x="79" y="17"/>
                    </a:lnTo>
                    <a:lnTo>
                      <a:pt x="79" y="15"/>
                    </a:lnTo>
                    <a:lnTo>
                      <a:pt x="79" y="14"/>
                    </a:lnTo>
                    <a:close/>
                  </a:path>
                </a:pathLst>
              </a:custGeom>
              <a:solidFill>
                <a:srgbClr val="8C8B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8" name="Freeform 180">
                <a:extLst>
                  <a:ext uri="{FF2B5EF4-FFF2-40B4-BE49-F238E27FC236}">
                    <a16:creationId xmlns:a16="http://schemas.microsoft.com/office/drawing/2014/main" id="{97653F75-14FB-4657-87AF-2E557013C34D}"/>
                  </a:ext>
                </a:extLst>
              </p:cNvPr>
              <p:cNvSpPr>
                <a:spLocks noEditPoints="1"/>
              </p:cNvSpPr>
              <p:nvPr/>
            </p:nvSpPr>
            <p:spPr bwMode="auto">
              <a:xfrm>
                <a:off x="4633" y="2186"/>
                <a:ext cx="123" cy="25"/>
              </a:xfrm>
              <a:custGeom>
                <a:avLst/>
                <a:gdLst>
                  <a:gd name="T0" fmla="*/ 2 w 123"/>
                  <a:gd name="T1" fmla="*/ 0 h 25"/>
                  <a:gd name="T2" fmla="*/ 51 w 123"/>
                  <a:gd name="T3" fmla="*/ 8 h 25"/>
                  <a:gd name="T4" fmla="*/ 51 w 123"/>
                  <a:gd name="T5" fmla="*/ 10 h 25"/>
                  <a:gd name="T6" fmla="*/ 52 w 123"/>
                  <a:gd name="T7" fmla="*/ 12 h 25"/>
                  <a:gd name="T8" fmla="*/ 0 w 123"/>
                  <a:gd name="T9" fmla="*/ 3 h 25"/>
                  <a:gd name="T10" fmla="*/ 2 w 123"/>
                  <a:gd name="T11" fmla="*/ 2 h 25"/>
                  <a:gd name="T12" fmla="*/ 2 w 123"/>
                  <a:gd name="T13" fmla="*/ 0 h 25"/>
                  <a:gd name="T14" fmla="*/ 81 w 123"/>
                  <a:gd name="T15" fmla="*/ 13 h 25"/>
                  <a:gd name="T16" fmla="*/ 115 w 123"/>
                  <a:gd name="T17" fmla="*/ 20 h 25"/>
                  <a:gd name="T18" fmla="*/ 118 w 123"/>
                  <a:gd name="T19" fmla="*/ 22 h 25"/>
                  <a:gd name="T20" fmla="*/ 123 w 123"/>
                  <a:gd name="T21" fmla="*/ 25 h 25"/>
                  <a:gd name="T22" fmla="*/ 79 w 123"/>
                  <a:gd name="T23" fmla="*/ 17 h 25"/>
                  <a:gd name="T24" fmla="*/ 81 w 123"/>
                  <a:gd name="T25" fmla="*/ 15 h 25"/>
                  <a:gd name="T26" fmla="*/ 81 w 123"/>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3" h="25">
                    <a:moveTo>
                      <a:pt x="2" y="0"/>
                    </a:moveTo>
                    <a:lnTo>
                      <a:pt x="51" y="8"/>
                    </a:lnTo>
                    <a:lnTo>
                      <a:pt x="51" y="10"/>
                    </a:lnTo>
                    <a:lnTo>
                      <a:pt x="52" y="12"/>
                    </a:lnTo>
                    <a:lnTo>
                      <a:pt x="0" y="3"/>
                    </a:lnTo>
                    <a:lnTo>
                      <a:pt x="2" y="2"/>
                    </a:lnTo>
                    <a:lnTo>
                      <a:pt x="2" y="0"/>
                    </a:lnTo>
                    <a:close/>
                    <a:moveTo>
                      <a:pt x="81" y="13"/>
                    </a:moveTo>
                    <a:lnTo>
                      <a:pt x="115" y="20"/>
                    </a:lnTo>
                    <a:lnTo>
                      <a:pt x="118" y="22"/>
                    </a:lnTo>
                    <a:lnTo>
                      <a:pt x="123" y="25"/>
                    </a:lnTo>
                    <a:lnTo>
                      <a:pt x="79" y="17"/>
                    </a:lnTo>
                    <a:lnTo>
                      <a:pt x="81" y="15"/>
                    </a:lnTo>
                    <a:lnTo>
                      <a:pt x="81" y="13"/>
                    </a:lnTo>
                    <a:close/>
                  </a:path>
                </a:pathLst>
              </a:custGeom>
              <a:solidFill>
                <a:srgbClr val="908F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39" name="Freeform 181">
                <a:extLst>
                  <a:ext uri="{FF2B5EF4-FFF2-40B4-BE49-F238E27FC236}">
                    <a16:creationId xmlns:a16="http://schemas.microsoft.com/office/drawing/2014/main" id="{44F9ABA8-B81F-4E49-957F-B63F79B0414B}"/>
                  </a:ext>
                </a:extLst>
              </p:cNvPr>
              <p:cNvSpPr>
                <a:spLocks noEditPoints="1"/>
              </p:cNvSpPr>
              <p:nvPr/>
            </p:nvSpPr>
            <p:spPr bwMode="auto">
              <a:xfrm>
                <a:off x="4631" y="2188"/>
                <a:ext cx="130" cy="25"/>
              </a:xfrm>
              <a:custGeom>
                <a:avLst/>
                <a:gdLst>
                  <a:gd name="T0" fmla="*/ 4 w 130"/>
                  <a:gd name="T1" fmla="*/ 0 h 25"/>
                  <a:gd name="T2" fmla="*/ 53 w 130"/>
                  <a:gd name="T3" fmla="*/ 8 h 25"/>
                  <a:gd name="T4" fmla="*/ 54 w 130"/>
                  <a:gd name="T5" fmla="*/ 10 h 25"/>
                  <a:gd name="T6" fmla="*/ 56 w 130"/>
                  <a:gd name="T7" fmla="*/ 11 h 25"/>
                  <a:gd name="T8" fmla="*/ 0 w 130"/>
                  <a:gd name="T9" fmla="*/ 3 h 25"/>
                  <a:gd name="T10" fmla="*/ 2 w 130"/>
                  <a:gd name="T11" fmla="*/ 1 h 25"/>
                  <a:gd name="T12" fmla="*/ 4 w 130"/>
                  <a:gd name="T13" fmla="*/ 0 h 25"/>
                  <a:gd name="T14" fmla="*/ 83 w 130"/>
                  <a:gd name="T15" fmla="*/ 13 h 25"/>
                  <a:gd name="T16" fmla="*/ 122 w 130"/>
                  <a:gd name="T17" fmla="*/ 20 h 25"/>
                  <a:gd name="T18" fmla="*/ 125 w 130"/>
                  <a:gd name="T19" fmla="*/ 23 h 25"/>
                  <a:gd name="T20" fmla="*/ 130 w 130"/>
                  <a:gd name="T21" fmla="*/ 25 h 25"/>
                  <a:gd name="T22" fmla="*/ 81 w 130"/>
                  <a:gd name="T23" fmla="*/ 16 h 25"/>
                  <a:gd name="T24" fmla="*/ 81 w 130"/>
                  <a:gd name="T25" fmla="*/ 15 h 25"/>
                  <a:gd name="T26" fmla="*/ 83 w 130"/>
                  <a:gd name="T27" fmla="*/ 13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0" h="25">
                    <a:moveTo>
                      <a:pt x="4" y="0"/>
                    </a:moveTo>
                    <a:lnTo>
                      <a:pt x="53" y="8"/>
                    </a:lnTo>
                    <a:lnTo>
                      <a:pt x="54" y="10"/>
                    </a:lnTo>
                    <a:lnTo>
                      <a:pt x="56" y="11"/>
                    </a:lnTo>
                    <a:lnTo>
                      <a:pt x="0" y="3"/>
                    </a:lnTo>
                    <a:lnTo>
                      <a:pt x="2" y="1"/>
                    </a:lnTo>
                    <a:lnTo>
                      <a:pt x="4" y="0"/>
                    </a:lnTo>
                    <a:close/>
                    <a:moveTo>
                      <a:pt x="83" y="13"/>
                    </a:moveTo>
                    <a:lnTo>
                      <a:pt x="122" y="20"/>
                    </a:lnTo>
                    <a:lnTo>
                      <a:pt x="125" y="23"/>
                    </a:lnTo>
                    <a:lnTo>
                      <a:pt x="130" y="25"/>
                    </a:lnTo>
                    <a:lnTo>
                      <a:pt x="81" y="16"/>
                    </a:lnTo>
                    <a:lnTo>
                      <a:pt x="81" y="15"/>
                    </a:lnTo>
                    <a:lnTo>
                      <a:pt x="83" y="13"/>
                    </a:lnTo>
                    <a:close/>
                  </a:path>
                </a:pathLst>
              </a:custGeom>
              <a:solidFill>
                <a:srgbClr val="9291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0" name="Freeform 182">
                <a:extLst>
                  <a:ext uri="{FF2B5EF4-FFF2-40B4-BE49-F238E27FC236}">
                    <a16:creationId xmlns:a16="http://schemas.microsoft.com/office/drawing/2014/main" id="{8456EF40-F7BA-44D1-8FEF-15A4627B33BB}"/>
                  </a:ext>
                </a:extLst>
              </p:cNvPr>
              <p:cNvSpPr>
                <a:spLocks noEditPoints="1"/>
              </p:cNvSpPr>
              <p:nvPr/>
            </p:nvSpPr>
            <p:spPr bwMode="auto">
              <a:xfrm>
                <a:off x="4631" y="2189"/>
                <a:ext cx="134" cy="26"/>
              </a:xfrm>
              <a:custGeom>
                <a:avLst/>
                <a:gdLst>
                  <a:gd name="T0" fmla="*/ 2 w 134"/>
                  <a:gd name="T1" fmla="*/ 0 h 26"/>
                  <a:gd name="T2" fmla="*/ 54 w 134"/>
                  <a:gd name="T3" fmla="*/ 9 h 26"/>
                  <a:gd name="T4" fmla="*/ 56 w 134"/>
                  <a:gd name="T5" fmla="*/ 10 h 26"/>
                  <a:gd name="T6" fmla="*/ 56 w 134"/>
                  <a:gd name="T7" fmla="*/ 12 h 26"/>
                  <a:gd name="T8" fmla="*/ 0 w 134"/>
                  <a:gd name="T9" fmla="*/ 4 h 26"/>
                  <a:gd name="T10" fmla="*/ 0 w 134"/>
                  <a:gd name="T11" fmla="*/ 2 h 26"/>
                  <a:gd name="T12" fmla="*/ 2 w 134"/>
                  <a:gd name="T13" fmla="*/ 0 h 26"/>
                  <a:gd name="T14" fmla="*/ 81 w 134"/>
                  <a:gd name="T15" fmla="*/ 14 h 26"/>
                  <a:gd name="T16" fmla="*/ 125 w 134"/>
                  <a:gd name="T17" fmla="*/ 22 h 26"/>
                  <a:gd name="T18" fmla="*/ 129 w 134"/>
                  <a:gd name="T19" fmla="*/ 24 h 26"/>
                  <a:gd name="T20" fmla="*/ 134 w 134"/>
                  <a:gd name="T21" fmla="*/ 26 h 26"/>
                  <a:gd name="T22" fmla="*/ 81 w 134"/>
                  <a:gd name="T23" fmla="*/ 17 h 26"/>
                  <a:gd name="T24" fmla="*/ 81 w 134"/>
                  <a:gd name="T25" fmla="*/ 15 h 26"/>
                  <a:gd name="T26" fmla="*/ 81 w 134"/>
                  <a:gd name="T27" fmla="*/ 14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4" h="26">
                    <a:moveTo>
                      <a:pt x="2" y="0"/>
                    </a:moveTo>
                    <a:lnTo>
                      <a:pt x="54" y="9"/>
                    </a:lnTo>
                    <a:lnTo>
                      <a:pt x="56" y="10"/>
                    </a:lnTo>
                    <a:lnTo>
                      <a:pt x="56" y="12"/>
                    </a:lnTo>
                    <a:lnTo>
                      <a:pt x="0" y="4"/>
                    </a:lnTo>
                    <a:lnTo>
                      <a:pt x="0" y="2"/>
                    </a:lnTo>
                    <a:lnTo>
                      <a:pt x="2" y="0"/>
                    </a:lnTo>
                    <a:close/>
                    <a:moveTo>
                      <a:pt x="81" y="14"/>
                    </a:moveTo>
                    <a:lnTo>
                      <a:pt x="125" y="22"/>
                    </a:lnTo>
                    <a:lnTo>
                      <a:pt x="129" y="24"/>
                    </a:lnTo>
                    <a:lnTo>
                      <a:pt x="134" y="26"/>
                    </a:lnTo>
                    <a:lnTo>
                      <a:pt x="81" y="17"/>
                    </a:lnTo>
                    <a:lnTo>
                      <a:pt x="81" y="15"/>
                    </a:lnTo>
                    <a:lnTo>
                      <a:pt x="81" y="14"/>
                    </a:lnTo>
                    <a:close/>
                  </a:path>
                </a:pathLst>
              </a:custGeom>
              <a:solidFill>
                <a:srgbClr val="94939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1" name="Freeform 183">
                <a:extLst>
                  <a:ext uri="{FF2B5EF4-FFF2-40B4-BE49-F238E27FC236}">
                    <a16:creationId xmlns:a16="http://schemas.microsoft.com/office/drawing/2014/main" id="{24546CF3-CB20-4043-9666-BD50B5ECBCA2}"/>
                  </a:ext>
                </a:extLst>
              </p:cNvPr>
              <p:cNvSpPr>
                <a:spLocks noEditPoints="1"/>
              </p:cNvSpPr>
              <p:nvPr/>
            </p:nvSpPr>
            <p:spPr bwMode="auto">
              <a:xfrm>
                <a:off x="4630" y="2191"/>
                <a:ext cx="138" cy="27"/>
              </a:xfrm>
              <a:custGeom>
                <a:avLst/>
                <a:gdLst>
                  <a:gd name="T0" fmla="*/ 1 w 138"/>
                  <a:gd name="T1" fmla="*/ 0 h 27"/>
                  <a:gd name="T2" fmla="*/ 57 w 138"/>
                  <a:gd name="T3" fmla="*/ 8 h 27"/>
                  <a:gd name="T4" fmla="*/ 57 w 138"/>
                  <a:gd name="T5" fmla="*/ 10 h 27"/>
                  <a:gd name="T6" fmla="*/ 59 w 138"/>
                  <a:gd name="T7" fmla="*/ 13 h 27"/>
                  <a:gd name="T8" fmla="*/ 0 w 138"/>
                  <a:gd name="T9" fmla="*/ 2 h 27"/>
                  <a:gd name="T10" fmla="*/ 1 w 138"/>
                  <a:gd name="T11" fmla="*/ 2 h 27"/>
                  <a:gd name="T12" fmla="*/ 1 w 138"/>
                  <a:gd name="T13" fmla="*/ 0 h 27"/>
                  <a:gd name="T14" fmla="*/ 82 w 138"/>
                  <a:gd name="T15" fmla="*/ 13 h 27"/>
                  <a:gd name="T16" fmla="*/ 131 w 138"/>
                  <a:gd name="T17" fmla="*/ 22 h 27"/>
                  <a:gd name="T18" fmla="*/ 135 w 138"/>
                  <a:gd name="T19" fmla="*/ 24 h 27"/>
                  <a:gd name="T20" fmla="*/ 138 w 138"/>
                  <a:gd name="T21" fmla="*/ 27 h 27"/>
                  <a:gd name="T22" fmla="*/ 81 w 138"/>
                  <a:gd name="T23" fmla="*/ 17 h 27"/>
                  <a:gd name="T24" fmla="*/ 82 w 138"/>
                  <a:gd name="T25" fmla="*/ 15 h 27"/>
                  <a:gd name="T26" fmla="*/ 82 w 138"/>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8" h="27">
                    <a:moveTo>
                      <a:pt x="1" y="0"/>
                    </a:moveTo>
                    <a:lnTo>
                      <a:pt x="57" y="8"/>
                    </a:lnTo>
                    <a:lnTo>
                      <a:pt x="57" y="10"/>
                    </a:lnTo>
                    <a:lnTo>
                      <a:pt x="59" y="13"/>
                    </a:lnTo>
                    <a:lnTo>
                      <a:pt x="0" y="2"/>
                    </a:lnTo>
                    <a:lnTo>
                      <a:pt x="1" y="2"/>
                    </a:lnTo>
                    <a:lnTo>
                      <a:pt x="1" y="0"/>
                    </a:lnTo>
                    <a:close/>
                    <a:moveTo>
                      <a:pt x="82" y="13"/>
                    </a:moveTo>
                    <a:lnTo>
                      <a:pt x="131" y="22"/>
                    </a:lnTo>
                    <a:lnTo>
                      <a:pt x="135" y="24"/>
                    </a:lnTo>
                    <a:lnTo>
                      <a:pt x="138" y="27"/>
                    </a:lnTo>
                    <a:lnTo>
                      <a:pt x="81" y="17"/>
                    </a:lnTo>
                    <a:lnTo>
                      <a:pt x="82" y="15"/>
                    </a:lnTo>
                    <a:lnTo>
                      <a:pt x="82" y="13"/>
                    </a:lnTo>
                    <a:close/>
                  </a:path>
                </a:pathLst>
              </a:custGeom>
              <a:solidFill>
                <a:srgbClr val="9998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2" name="Freeform 184">
                <a:extLst>
                  <a:ext uri="{FF2B5EF4-FFF2-40B4-BE49-F238E27FC236}">
                    <a16:creationId xmlns:a16="http://schemas.microsoft.com/office/drawing/2014/main" id="{F72B065C-04EE-475D-9D2E-5F70485DE6F2}"/>
                  </a:ext>
                </a:extLst>
              </p:cNvPr>
              <p:cNvSpPr>
                <a:spLocks noEditPoints="1"/>
              </p:cNvSpPr>
              <p:nvPr/>
            </p:nvSpPr>
            <p:spPr bwMode="auto">
              <a:xfrm>
                <a:off x="4630" y="2193"/>
                <a:ext cx="141" cy="27"/>
              </a:xfrm>
              <a:custGeom>
                <a:avLst/>
                <a:gdLst>
                  <a:gd name="T0" fmla="*/ 1 w 141"/>
                  <a:gd name="T1" fmla="*/ 0 h 27"/>
                  <a:gd name="T2" fmla="*/ 57 w 141"/>
                  <a:gd name="T3" fmla="*/ 8 h 27"/>
                  <a:gd name="T4" fmla="*/ 59 w 141"/>
                  <a:gd name="T5" fmla="*/ 11 h 27"/>
                  <a:gd name="T6" fmla="*/ 60 w 141"/>
                  <a:gd name="T7" fmla="*/ 13 h 27"/>
                  <a:gd name="T8" fmla="*/ 0 w 141"/>
                  <a:gd name="T9" fmla="*/ 1 h 27"/>
                  <a:gd name="T10" fmla="*/ 0 w 141"/>
                  <a:gd name="T11" fmla="*/ 0 h 27"/>
                  <a:gd name="T12" fmla="*/ 1 w 141"/>
                  <a:gd name="T13" fmla="*/ 0 h 27"/>
                  <a:gd name="T14" fmla="*/ 82 w 141"/>
                  <a:gd name="T15" fmla="*/ 13 h 27"/>
                  <a:gd name="T16" fmla="*/ 135 w 141"/>
                  <a:gd name="T17" fmla="*/ 22 h 27"/>
                  <a:gd name="T18" fmla="*/ 138 w 141"/>
                  <a:gd name="T19" fmla="*/ 25 h 27"/>
                  <a:gd name="T20" fmla="*/ 141 w 141"/>
                  <a:gd name="T21" fmla="*/ 27 h 27"/>
                  <a:gd name="T22" fmla="*/ 81 w 141"/>
                  <a:gd name="T23" fmla="*/ 16 h 27"/>
                  <a:gd name="T24" fmla="*/ 81 w 141"/>
                  <a:gd name="T25" fmla="*/ 15 h 27"/>
                  <a:gd name="T26" fmla="*/ 82 w 141"/>
                  <a:gd name="T27" fmla="*/ 13 h 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27">
                    <a:moveTo>
                      <a:pt x="1" y="0"/>
                    </a:moveTo>
                    <a:lnTo>
                      <a:pt x="57" y="8"/>
                    </a:lnTo>
                    <a:lnTo>
                      <a:pt x="59" y="11"/>
                    </a:lnTo>
                    <a:lnTo>
                      <a:pt x="60" y="13"/>
                    </a:lnTo>
                    <a:lnTo>
                      <a:pt x="0" y="1"/>
                    </a:lnTo>
                    <a:lnTo>
                      <a:pt x="0" y="0"/>
                    </a:lnTo>
                    <a:lnTo>
                      <a:pt x="1" y="0"/>
                    </a:lnTo>
                    <a:close/>
                    <a:moveTo>
                      <a:pt x="82" y="13"/>
                    </a:moveTo>
                    <a:lnTo>
                      <a:pt x="135" y="22"/>
                    </a:lnTo>
                    <a:lnTo>
                      <a:pt x="138" y="25"/>
                    </a:lnTo>
                    <a:lnTo>
                      <a:pt x="141" y="27"/>
                    </a:lnTo>
                    <a:lnTo>
                      <a:pt x="81" y="16"/>
                    </a:lnTo>
                    <a:lnTo>
                      <a:pt x="81" y="15"/>
                    </a:lnTo>
                    <a:lnTo>
                      <a:pt x="82" y="13"/>
                    </a:lnTo>
                    <a:close/>
                  </a:path>
                </a:pathLst>
              </a:cu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3" name="Freeform 185">
                <a:extLst>
                  <a:ext uri="{FF2B5EF4-FFF2-40B4-BE49-F238E27FC236}">
                    <a16:creationId xmlns:a16="http://schemas.microsoft.com/office/drawing/2014/main" id="{65C51ABF-957C-4CCE-B267-2B15CB736213}"/>
                  </a:ext>
                </a:extLst>
              </p:cNvPr>
              <p:cNvSpPr>
                <a:spLocks noEditPoints="1"/>
              </p:cNvSpPr>
              <p:nvPr/>
            </p:nvSpPr>
            <p:spPr bwMode="auto">
              <a:xfrm>
                <a:off x="4628" y="2193"/>
                <a:ext cx="148" cy="30"/>
              </a:xfrm>
              <a:custGeom>
                <a:avLst/>
                <a:gdLst>
                  <a:gd name="T0" fmla="*/ 2 w 148"/>
                  <a:gd name="T1" fmla="*/ 0 h 30"/>
                  <a:gd name="T2" fmla="*/ 61 w 148"/>
                  <a:gd name="T3" fmla="*/ 11 h 30"/>
                  <a:gd name="T4" fmla="*/ 62 w 148"/>
                  <a:gd name="T5" fmla="*/ 13 h 30"/>
                  <a:gd name="T6" fmla="*/ 64 w 148"/>
                  <a:gd name="T7" fmla="*/ 15 h 30"/>
                  <a:gd name="T8" fmla="*/ 0 w 148"/>
                  <a:gd name="T9" fmla="*/ 3 h 30"/>
                  <a:gd name="T10" fmla="*/ 2 w 148"/>
                  <a:gd name="T11" fmla="*/ 1 h 30"/>
                  <a:gd name="T12" fmla="*/ 2 w 148"/>
                  <a:gd name="T13" fmla="*/ 0 h 30"/>
                  <a:gd name="T14" fmla="*/ 83 w 148"/>
                  <a:gd name="T15" fmla="*/ 15 h 30"/>
                  <a:gd name="T16" fmla="*/ 140 w 148"/>
                  <a:gd name="T17" fmla="*/ 25 h 30"/>
                  <a:gd name="T18" fmla="*/ 143 w 148"/>
                  <a:gd name="T19" fmla="*/ 27 h 30"/>
                  <a:gd name="T20" fmla="*/ 148 w 148"/>
                  <a:gd name="T21" fmla="*/ 30 h 30"/>
                  <a:gd name="T22" fmla="*/ 81 w 148"/>
                  <a:gd name="T23" fmla="*/ 18 h 30"/>
                  <a:gd name="T24" fmla="*/ 83 w 148"/>
                  <a:gd name="T25" fmla="*/ 16 h 30"/>
                  <a:gd name="T26" fmla="*/ 83 w 148"/>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8" h="30">
                    <a:moveTo>
                      <a:pt x="2" y="0"/>
                    </a:moveTo>
                    <a:lnTo>
                      <a:pt x="61" y="11"/>
                    </a:lnTo>
                    <a:lnTo>
                      <a:pt x="62" y="13"/>
                    </a:lnTo>
                    <a:lnTo>
                      <a:pt x="64" y="15"/>
                    </a:lnTo>
                    <a:lnTo>
                      <a:pt x="0" y="3"/>
                    </a:lnTo>
                    <a:lnTo>
                      <a:pt x="2" y="1"/>
                    </a:lnTo>
                    <a:lnTo>
                      <a:pt x="2" y="0"/>
                    </a:lnTo>
                    <a:close/>
                    <a:moveTo>
                      <a:pt x="83" y="15"/>
                    </a:moveTo>
                    <a:lnTo>
                      <a:pt x="140" y="25"/>
                    </a:lnTo>
                    <a:lnTo>
                      <a:pt x="143" y="27"/>
                    </a:lnTo>
                    <a:lnTo>
                      <a:pt x="148" y="30"/>
                    </a:lnTo>
                    <a:lnTo>
                      <a:pt x="81" y="18"/>
                    </a:lnTo>
                    <a:lnTo>
                      <a:pt x="83" y="16"/>
                    </a:lnTo>
                    <a:lnTo>
                      <a:pt x="83" y="15"/>
                    </a:lnTo>
                    <a:close/>
                  </a:path>
                </a:pathLst>
              </a:custGeom>
              <a:solidFill>
                <a:srgbClr val="9E9D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4" name="Freeform 186">
                <a:extLst>
                  <a:ext uri="{FF2B5EF4-FFF2-40B4-BE49-F238E27FC236}">
                    <a16:creationId xmlns:a16="http://schemas.microsoft.com/office/drawing/2014/main" id="{0584F9F3-05C3-48F4-AD71-04A8D529803E}"/>
                  </a:ext>
                </a:extLst>
              </p:cNvPr>
              <p:cNvSpPr>
                <a:spLocks noEditPoints="1"/>
              </p:cNvSpPr>
              <p:nvPr/>
            </p:nvSpPr>
            <p:spPr bwMode="auto">
              <a:xfrm>
                <a:off x="4628" y="2194"/>
                <a:ext cx="152" cy="31"/>
              </a:xfrm>
              <a:custGeom>
                <a:avLst/>
                <a:gdLst>
                  <a:gd name="T0" fmla="*/ 2 w 152"/>
                  <a:gd name="T1" fmla="*/ 0 h 31"/>
                  <a:gd name="T2" fmla="*/ 62 w 152"/>
                  <a:gd name="T3" fmla="*/ 12 h 31"/>
                  <a:gd name="T4" fmla="*/ 64 w 152"/>
                  <a:gd name="T5" fmla="*/ 14 h 31"/>
                  <a:gd name="T6" fmla="*/ 67 w 152"/>
                  <a:gd name="T7" fmla="*/ 15 h 31"/>
                  <a:gd name="T8" fmla="*/ 0 w 152"/>
                  <a:gd name="T9" fmla="*/ 4 h 31"/>
                  <a:gd name="T10" fmla="*/ 0 w 152"/>
                  <a:gd name="T11" fmla="*/ 2 h 31"/>
                  <a:gd name="T12" fmla="*/ 2 w 152"/>
                  <a:gd name="T13" fmla="*/ 0 h 31"/>
                  <a:gd name="T14" fmla="*/ 83 w 152"/>
                  <a:gd name="T15" fmla="*/ 15 h 31"/>
                  <a:gd name="T16" fmla="*/ 143 w 152"/>
                  <a:gd name="T17" fmla="*/ 26 h 31"/>
                  <a:gd name="T18" fmla="*/ 148 w 152"/>
                  <a:gd name="T19" fmla="*/ 29 h 31"/>
                  <a:gd name="T20" fmla="*/ 152 w 152"/>
                  <a:gd name="T21" fmla="*/ 31 h 31"/>
                  <a:gd name="T22" fmla="*/ 79 w 152"/>
                  <a:gd name="T23" fmla="*/ 19 h 31"/>
                  <a:gd name="T24" fmla="*/ 81 w 152"/>
                  <a:gd name="T25" fmla="*/ 17 h 31"/>
                  <a:gd name="T26" fmla="*/ 83 w 152"/>
                  <a:gd name="T27" fmla="*/ 15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2" h="31">
                    <a:moveTo>
                      <a:pt x="2" y="0"/>
                    </a:moveTo>
                    <a:lnTo>
                      <a:pt x="62" y="12"/>
                    </a:lnTo>
                    <a:lnTo>
                      <a:pt x="64" y="14"/>
                    </a:lnTo>
                    <a:lnTo>
                      <a:pt x="67" y="15"/>
                    </a:lnTo>
                    <a:lnTo>
                      <a:pt x="0" y="4"/>
                    </a:lnTo>
                    <a:lnTo>
                      <a:pt x="0" y="2"/>
                    </a:lnTo>
                    <a:lnTo>
                      <a:pt x="2" y="0"/>
                    </a:lnTo>
                    <a:close/>
                    <a:moveTo>
                      <a:pt x="83" y="15"/>
                    </a:moveTo>
                    <a:lnTo>
                      <a:pt x="143" y="26"/>
                    </a:lnTo>
                    <a:lnTo>
                      <a:pt x="148" y="29"/>
                    </a:lnTo>
                    <a:lnTo>
                      <a:pt x="152" y="31"/>
                    </a:lnTo>
                    <a:lnTo>
                      <a:pt x="79" y="19"/>
                    </a:lnTo>
                    <a:lnTo>
                      <a:pt x="81" y="17"/>
                    </a:lnTo>
                    <a:lnTo>
                      <a:pt x="83" y="15"/>
                    </a:lnTo>
                    <a:close/>
                  </a:path>
                </a:pathLst>
              </a:custGeom>
              <a:solidFill>
                <a:srgbClr val="A2A2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5" name="Freeform 187">
                <a:extLst>
                  <a:ext uri="{FF2B5EF4-FFF2-40B4-BE49-F238E27FC236}">
                    <a16:creationId xmlns:a16="http://schemas.microsoft.com/office/drawing/2014/main" id="{9CB7C399-C307-41A3-A145-5EE2D08CCCDF}"/>
                  </a:ext>
                </a:extLst>
              </p:cNvPr>
              <p:cNvSpPr>
                <a:spLocks noEditPoints="1"/>
              </p:cNvSpPr>
              <p:nvPr/>
            </p:nvSpPr>
            <p:spPr bwMode="auto">
              <a:xfrm>
                <a:off x="4626" y="2196"/>
                <a:ext cx="157" cy="30"/>
              </a:xfrm>
              <a:custGeom>
                <a:avLst/>
                <a:gdLst>
                  <a:gd name="T0" fmla="*/ 2 w 157"/>
                  <a:gd name="T1" fmla="*/ 0 h 30"/>
                  <a:gd name="T2" fmla="*/ 66 w 157"/>
                  <a:gd name="T3" fmla="*/ 12 h 30"/>
                  <a:gd name="T4" fmla="*/ 69 w 157"/>
                  <a:gd name="T5" fmla="*/ 15 h 30"/>
                  <a:gd name="T6" fmla="*/ 73 w 157"/>
                  <a:gd name="T7" fmla="*/ 17 h 30"/>
                  <a:gd name="T8" fmla="*/ 0 w 157"/>
                  <a:gd name="T9" fmla="*/ 3 h 30"/>
                  <a:gd name="T10" fmla="*/ 2 w 157"/>
                  <a:gd name="T11" fmla="*/ 2 h 30"/>
                  <a:gd name="T12" fmla="*/ 2 w 157"/>
                  <a:gd name="T13" fmla="*/ 0 h 30"/>
                  <a:gd name="T14" fmla="*/ 83 w 157"/>
                  <a:gd name="T15" fmla="*/ 15 h 30"/>
                  <a:gd name="T16" fmla="*/ 150 w 157"/>
                  <a:gd name="T17" fmla="*/ 27 h 30"/>
                  <a:gd name="T18" fmla="*/ 154 w 157"/>
                  <a:gd name="T19" fmla="*/ 29 h 30"/>
                  <a:gd name="T20" fmla="*/ 157 w 157"/>
                  <a:gd name="T21" fmla="*/ 30 h 30"/>
                  <a:gd name="T22" fmla="*/ 78 w 157"/>
                  <a:gd name="T23" fmla="*/ 17 h 30"/>
                  <a:gd name="T24" fmla="*/ 81 w 157"/>
                  <a:gd name="T25" fmla="*/ 17 h 30"/>
                  <a:gd name="T26" fmla="*/ 83 w 157"/>
                  <a:gd name="T27" fmla="*/ 1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7" h="30">
                    <a:moveTo>
                      <a:pt x="2" y="0"/>
                    </a:moveTo>
                    <a:lnTo>
                      <a:pt x="66" y="12"/>
                    </a:lnTo>
                    <a:lnTo>
                      <a:pt x="69" y="15"/>
                    </a:lnTo>
                    <a:lnTo>
                      <a:pt x="73" y="17"/>
                    </a:lnTo>
                    <a:lnTo>
                      <a:pt x="0" y="3"/>
                    </a:lnTo>
                    <a:lnTo>
                      <a:pt x="2" y="2"/>
                    </a:lnTo>
                    <a:lnTo>
                      <a:pt x="2" y="0"/>
                    </a:lnTo>
                    <a:close/>
                    <a:moveTo>
                      <a:pt x="83" y="15"/>
                    </a:moveTo>
                    <a:lnTo>
                      <a:pt x="150" y="27"/>
                    </a:lnTo>
                    <a:lnTo>
                      <a:pt x="154" y="29"/>
                    </a:lnTo>
                    <a:lnTo>
                      <a:pt x="157" y="30"/>
                    </a:lnTo>
                    <a:lnTo>
                      <a:pt x="78" y="17"/>
                    </a:lnTo>
                    <a:lnTo>
                      <a:pt x="81" y="17"/>
                    </a:lnTo>
                    <a:lnTo>
                      <a:pt x="83" y="15"/>
                    </a:lnTo>
                    <a:close/>
                  </a:path>
                </a:pathLst>
              </a:custGeom>
              <a:solidFill>
                <a:srgbClr val="A5A4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6" name="Freeform 188">
                <a:extLst>
                  <a:ext uri="{FF2B5EF4-FFF2-40B4-BE49-F238E27FC236}">
                    <a16:creationId xmlns:a16="http://schemas.microsoft.com/office/drawing/2014/main" id="{99B9333E-E3F9-4BD4-893A-D2FD4462C25F}"/>
                  </a:ext>
                </a:extLst>
              </p:cNvPr>
              <p:cNvSpPr>
                <a:spLocks/>
              </p:cNvSpPr>
              <p:nvPr/>
            </p:nvSpPr>
            <p:spPr bwMode="auto">
              <a:xfrm>
                <a:off x="4626" y="2198"/>
                <a:ext cx="161" cy="32"/>
              </a:xfrm>
              <a:custGeom>
                <a:avLst/>
                <a:gdLst>
                  <a:gd name="T0" fmla="*/ 2 w 161"/>
                  <a:gd name="T1" fmla="*/ 0 h 32"/>
                  <a:gd name="T2" fmla="*/ 69 w 161"/>
                  <a:gd name="T3" fmla="*/ 11 h 32"/>
                  <a:gd name="T4" fmla="*/ 73 w 161"/>
                  <a:gd name="T5" fmla="*/ 15 h 32"/>
                  <a:gd name="T6" fmla="*/ 76 w 161"/>
                  <a:gd name="T7" fmla="*/ 15 h 32"/>
                  <a:gd name="T8" fmla="*/ 78 w 161"/>
                  <a:gd name="T9" fmla="*/ 15 h 32"/>
                  <a:gd name="T10" fmla="*/ 81 w 161"/>
                  <a:gd name="T11" fmla="*/ 15 h 32"/>
                  <a:gd name="T12" fmla="*/ 154 w 161"/>
                  <a:gd name="T13" fmla="*/ 27 h 32"/>
                  <a:gd name="T14" fmla="*/ 157 w 161"/>
                  <a:gd name="T15" fmla="*/ 28 h 32"/>
                  <a:gd name="T16" fmla="*/ 161 w 161"/>
                  <a:gd name="T17" fmla="*/ 32 h 32"/>
                  <a:gd name="T18" fmla="*/ 0 w 161"/>
                  <a:gd name="T19" fmla="*/ 3 h 32"/>
                  <a:gd name="T20" fmla="*/ 0 w 161"/>
                  <a:gd name="T21" fmla="*/ 1 h 32"/>
                  <a:gd name="T22" fmla="*/ 2 w 161"/>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1" h="32">
                    <a:moveTo>
                      <a:pt x="2" y="0"/>
                    </a:moveTo>
                    <a:lnTo>
                      <a:pt x="69" y="11"/>
                    </a:lnTo>
                    <a:lnTo>
                      <a:pt x="73" y="15"/>
                    </a:lnTo>
                    <a:lnTo>
                      <a:pt x="76" y="15"/>
                    </a:lnTo>
                    <a:lnTo>
                      <a:pt x="78" y="15"/>
                    </a:lnTo>
                    <a:lnTo>
                      <a:pt x="81" y="15"/>
                    </a:lnTo>
                    <a:lnTo>
                      <a:pt x="154" y="27"/>
                    </a:lnTo>
                    <a:lnTo>
                      <a:pt x="157" y="28"/>
                    </a:lnTo>
                    <a:lnTo>
                      <a:pt x="161" y="32"/>
                    </a:lnTo>
                    <a:lnTo>
                      <a:pt x="0" y="3"/>
                    </a:lnTo>
                    <a:lnTo>
                      <a:pt x="0" y="1"/>
                    </a:lnTo>
                    <a:lnTo>
                      <a:pt x="2" y="0"/>
                    </a:lnTo>
                    <a:close/>
                  </a:path>
                </a:pathLst>
              </a:custGeom>
              <a:solidFill>
                <a:srgbClr val="A7A6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7" name="Freeform 189">
                <a:extLst>
                  <a:ext uri="{FF2B5EF4-FFF2-40B4-BE49-F238E27FC236}">
                    <a16:creationId xmlns:a16="http://schemas.microsoft.com/office/drawing/2014/main" id="{913E1DA6-200C-434F-AF32-01F6D307AB07}"/>
                  </a:ext>
                </a:extLst>
              </p:cNvPr>
              <p:cNvSpPr>
                <a:spLocks/>
              </p:cNvSpPr>
              <p:nvPr/>
            </p:nvSpPr>
            <p:spPr bwMode="auto">
              <a:xfrm>
                <a:off x="4625" y="2199"/>
                <a:ext cx="165" cy="32"/>
              </a:xfrm>
              <a:custGeom>
                <a:avLst/>
                <a:gdLst>
                  <a:gd name="T0" fmla="*/ 1 w 165"/>
                  <a:gd name="T1" fmla="*/ 0 h 32"/>
                  <a:gd name="T2" fmla="*/ 74 w 165"/>
                  <a:gd name="T3" fmla="*/ 14 h 32"/>
                  <a:gd name="T4" fmla="*/ 77 w 165"/>
                  <a:gd name="T5" fmla="*/ 14 h 32"/>
                  <a:gd name="T6" fmla="*/ 79 w 165"/>
                  <a:gd name="T7" fmla="*/ 14 h 32"/>
                  <a:gd name="T8" fmla="*/ 158 w 165"/>
                  <a:gd name="T9" fmla="*/ 27 h 32"/>
                  <a:gd name="T10" fmla="*/ 162 w 165"/>
                  <a:gd name="T11" fmla="*/ 31 h 32"/>
                  <a:gd name="T12" fmla="*/ 165 w 165"/>
                  <a:gd name="T13" fmla="*/ 32 h 32"/>
                  <a:gd name="T14" fmla="*/ 0 w 165"/>
                  <a:gd name="T15" fmla="*/ 4 h 32"/>
                  <a:gd name="T16" fmla="*/ 1 w 165"/>
                  <a:gd name="T17" fmla="*/ 2 h 32"/>
                  <a:gd name="T18" fmla="*/ 1 w 165"/>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5" h="32">
                    <a:moveTo>
                      <a:pt x="1" y="0"/>
                    </a:moveTo>
                    <a:lnTo>
                      <a:pt x="74" y="14"/>
                    </a:lnTo>
                    <a:lnTo>
                      <a:pt x="77" y="14"/>
                    </a:lnTo>
                    <a:lnTo>
                      <a:pt x="79" y="14"/>
                    </a:lnTo>
                    <a:lnTo>
                      <a:pt x="158" y="27"/>
                    </a:lnTo>
                    <a:lnTo>
                      <a:pt x="162" y="31"/>
                    </a:lnTo>
                    <a:lnTo>
                      <a:pt x="165" y="32"/>
                    </a:lnTo>
                    <a:lnTo>
                      <a:pt x="0" y="4"/>
                    </a:lnTo>
                    <a:lnTo>
                      <a:pt x="1" y="2"/>
                    </a:lnTo>
                    <a:lnTo>
                      <a:pt x="1" y="0"/>
                    </a:lnTo>
                    <a:close/>
                  </a:path>
                </a:pathLst>
              </a:custGeom>
              <a:solidFill>
                <a:srgbClr val="ABAA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8" name="Freeform 190">
                <a:extLst>
                  <a:ext uri="{FF2B5EF4-FFF2-40B4-BE49-F238E27FC236}">
                    <a16:creationId xmlns:a16="http://schemas.microsoft.com/office/drawing/2014/main" id="{065062E4-ACA0-46B9-B1E1-D092367C3E53}"/>
                  </a:ext>
                </a:extLst>
              </p:cNvPr>
              <p:cNvSpPr>
                <a:spLocks/>
              </p:cNvSpPr>
              <p:nvPr/>
            </p:nvSpPr>
            <p:spPr bwMode="auto">
              <a:xfrm>
                <a:off x="4625" y="2201"/>
                <a:ext cx="168" cy="34"/>
              </a:xfrm>
              <a:custGeom>
                <a:avLst/>
                <a:gdLst>
                  <a:gd name="T0" fmla="*/ 1 w 168"/>
                  <a:gd name="T1" fmla="*/ 0 h 34"/>
                  <a:gd name="T2" fmla="*/ 162 w 168"/>
                  <a:gd name="T3" fmla="*/ 29 h 34"/>
                  <a:gd name="T4" fmla="*/ 165 w 168"/>
                  <a:gd name="T5" fmla="*/ 30 h 34"/>
                  <a:gd name="T6" fmla="*/ 168 w 168"/>
                  <a:gd name="T7" fmla="*/ 34 h 34"/>
                  <a:gd name="T8" fmla="*/ 0 w 168"/>
                  <a:gd name="T9" fmla="*/ 3 h 34"/>
                  <a:gd name="T10" fmla="*/ 0 w 168"/>
                  <a:gd name="T11" fmla="*/ 2 h 34"/>
                  <a:gd name="T12" fmla="*/ 1 w 168"/>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 h="34">
                    <a:moveTo>
                      <a:pt x="1" y="0"/>
                    </a:moveTo>
                    <a:lnTo>
                      <a:pt x="162" y="29"/>
                    </a:lnTo>
                    <a:lnTo>
                      <a:pt x="165" y="30"/>
                    </a:lnTo>
                    <a:lnTo>
                      <a:pt x="168" y="34"/>
                    </a:lnTo>
                    <a:lnTo>
                      <a:pt x="0" y="3"/>
                    </a:lnTo>
                    <a:lnTo>
                      <a:pt x="0" y="2"/>
                    </a:lnTo>
                    <a:lnTo>
                      <a:pt x="1" y="0"/>
                    </a:lnTo>
                    <a:close/>
                  </a:path>
                </a:pathLst>
              </a:custGeom>
              <a:solidFill>
                <a:srgbClr val="ADAC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49" name="Freeform 191">
                <a:extLst>
                  <a:ext uri="{FF2B5EF4-FFF2-40B4-BE49-F238E27FC236}">
                    <a16:creationId xmlns:a16="http://schemas.microsoft.com/office/drawing/2014/main" id="{B9757B2C-0161-4C11-8011-F03D19D2F0B0}"/>
                  </a:ext>
                </a:extLst>
              </p:cNvPr>
              <p:cNvSpPr>
                <a:spLocks/>
              </p:cNvSpPr>
              <p:nvPr/>
            </p:nvSpPr>
            <p:spPr bwMode="auto">
              <a:xfrm>
                <a:off x="4625" y="2203"/>
                <a:ext cx="172" cy="34"/>
              </a:xfrm>
              <a:custGeom>
                <a:avLst/>
                <a:gdLst>
                  <a:gd name="T0" fmla="*/ 0 w 172"/>
                  <a:gd name="T1" fmla="*/ 0 h 34"/>
                  <a:gd name="T2" fmla="*/ 165 w 172"/>
                  <a:gd name="T3" fmla="*/ 28 h 34"/>
                  <a:gd name="T4" fmla="*/ 168 w 172"/>
                  <a:gd name="T5" fmla="*/ 32 h 34"/>
                  <a:gd name="T6" fmla="*/ 172 w 172"/>
                  <a:gd name="T7" fmla="*/ 34 h 34"/>
                  <a:gd name="T8" fmla="*/ 0 w 172"/>
                  <a:gd name="T9" fmla="*/ 3 h 34"/>
                  <a:gd name="T10" fmla="*/ 0 w 172"/>
                  <a:gd name="T11" fmla="*/ 1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65" y="28"/>
                    </a:lnTo>
                    <a:lnTo>
                      <a:pt x="168" y="32"/>
                    </a:lnTo>
                    <a:lnTo>
                      <a:pt x="172" y="34"/>
                    </a:lnTo>
                    <a:lnTo>
                      <a:pt x="0" y="3"/>
                    </a:lnTo>
                    <a:lnTo>
                      <a:pt x="0" y="1"/>
                    </a:lnTo>
                    <a:lnTo>
                      <a:pt x="0" y="0"/>
                    </a:lnTo>
                    <a:close/>
                  </a:path>
                </a:pathLst>
              </a:custGeom>
              <a:solidFill>
                <a:srgbClr val="B0AF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0" name="Freeform 192">
                <a:extLst>
                  <a:ext uri="{FF2B5EF4-FFF2-40B4-BE49-F238E27FC236}">
                    <a16:creationId xmlns:a16="http://schemas.microsoft.com/office/drawing/2014/main" id="{7EEF506E-9C92-4EFD-9009-74A556894E7B}"/>
                  </a:ext>
                </a:extLst>
              </p:cNvPr>
              <p:cNvSpPr>
                <a:spLocks/>
              </p:cNvSpPr>
              <p:nvPr/>
            </p:nvSpPr>
            <p:spPr bwMode="auto">
              <a:xfrm>
                <a:off x="4623" y="2204"/>
                <a:ext cx="175" cy="34"/>
              </a:xfrm>
              <a:custGeom>
                <a:avLst/>
                <a:gdLst>
                  <a:gd name="T0" fmla="*/ 2 w 175"/>
                  <a:gd name="T1" fmla="*/ 0 h 34"/>
                  <a:gd name="T2" fmla="*/ 170 w 175"/>
                  <a:gd name="T3" fmla="*/ 31 h 34"/>
                  <a:gd name="T4" fmla="*/ 174 w 175"/>
                  <a:gd name="T5" fmla="*/ 33 h 34"/>
                  <a:gd name="T6" fmla="*/ 175 w 175"/>
                  <a:gd name="T7" fmla="*/ 34 h 34"/>
                  <a:gd name="T8" fmla="*/ 0 w 175"/>
                  <a:gd name="T9" fmla="*/ 4 h 34"/>
                  <a:gd name="T10" fmla="*/ 2 w 175"/>
                  <a:gd name="T11" fmla="*/ 2 h 34"/>
                  <a:gd name="T12" fmla="*/ 2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2" y="0"/>
                    </a:moveTo>
                    <a:lnTo>
                      <a:pt x="170" y="31"/>
                    </a:lnTo>
                    <a:lnTo>
                      <a:pt x="174" y="33"/>
                    </a:lnTo>
                    <a:lnTo>
                      <a:pt x="175" y="34"/>
                    </a:lnTo>
                    <a:lnTo>
                      <a:pt x="0" y="4"/>
                    </a:lnTo>
                    <a:lnTo>
                      <a:pt x="2" y="2"/>
                    </a:lnTo>
                    <a:lnTo>
                      <a:pt x="2" y="0"/>
                    </a:lnTo>
                    <a:close/>
                  </a:path>
                </a:pathLst>
              </a:custGeom>
              <a:solidFill>
                <a:srgbClr val="B6B6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1" name="Freeform 193">
                <a:extLst>
                  <a:ext uri="{FF2B5EF4-FFF2-40B4-BE49-F238E27FC236}">
                    <a16:creationId xmlns:a16="http://schemas.microsoft.com/office/drawing/2014/main" id="{72FD871F-790C-49E3-98B8-D3EDF2D3F112}"/>
                  </a:ext>
                </a:extLst>
              </p:cNvPr>
              <p:cNvSpPr>
                <a:spLocks/>
              </p:cNvSpPr>
              <p:nvPr/>
            </p:nvSpPr>
            <p:spPr bwMode="auto">
              <a:xfrm>
                <a:off x="4623" y="2206"/>
                <a:ext cx="179" cy="36"/>
              </a:xfrm>
              <a:custGeom>
                <a:avLst/>
                <a:gdLst>
                  <a:gd name="T0" fmla="*/ 2 w 179"/>
                  <a:gd name="T1" fmla="*/ 0 h 36"/>
                  <a:gd name="T2" fmla="*/ 174 w 179"/>
                  <a:gd name="T3" fmla="*/ 31 h 36"/>
                  <a:gd name="T4" fmla="*/ 175 w 179"/>
                  <a:gd name="T5" fmla="*/ 32 h 36"/>
                  <a:gd name="T6" fmla="*/ 179 w 179"/>
                  <a:gd name="T7" fmla="*/ 36 h 36"/>
                  <a:gd name="T8" fmla="*/ 0 w 179"/>
                  <a:gd name="T9" fmla="*/ 3 h 36"/>
                  <a:gd name="T10" fmla="*/ 0 w 179"/>
                  <a:gd name="T11" fmla="*/ 2 h 36"/>
                  <a:gd name="T12" fmla="*/ 2 w 179"/>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6">
                    <a:moveTo>
                      <a:pt x="2" y="0"/>
                    </a:moveTo>
                    <a:lnTo>
                      <a:pt x="174" y="31"/>
                    </a:lnTo>
                    <a:lnTo>
                      <a:pt x="175" y="32"/>
                    </a:lnTo>
                    <a:lnTo>
                      <a:pt x="179" y="36"/>
                    </a:lnTo>
                    <a:lnTo>
                      <a:pt x="0" y="3"/>
                    </a:lnTo>
                    <a:lnTo>
                      <a:pt x="0" y="2"/>
                    </a:lnTo>
                    <a:lnTo>
                      <a:pt x="2" y="0"/>
                    </a:lnTo>
                    <a:close/>
                  </a:path>
                </a:pathLst>
              </a:custGeom>
              <a:solidFill>
                <a:srgbClr val="B9B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2" name="Freeform 194">
                <a:extLst>
                  <a:ext uri="{FF2B5EF4-FFF2-40B4-BE49-F238E27FC236}">
                    <a16:creationId xmlns:a16="http://schemas.microsoft.com/office/drawing/2014/main" id="{CED583E5-DF7C-4E34-B00D-C67346DE07B5}"/>
                  </a:ext>
                </a:extLst>
              </p:cNvPr>
              <p:cNvSpPr>
                <a:spLocks/>
              </p:cNvSpPr>
              <p:nvPr/>
            </p:nvSpPr>
            <p:spPr bwMode="auto">
              <a:xfrm>
                <a:off x="4621" y="2208"/>
                <a:ext cx="184" cy="35"/>
              </a:xfrm>
              <a:custGeom>
                <a:avLst/>
                <a:gdLst>
                  <a:gd name="T0" fmla="*/ 2 w 184"/>
                  <a:gd name="T1" fmla="*/ 0 h 35"/>
                  <a:gd name="T2" fmla="*/ 177 w 184"/>
                  <a:gd name="T3" fmla="*/ 30 h 35"/>
                  <a:gd name="T4" fmla="*/ 181 w 184"/>
                  <a:gd name="T5" fmla="*/ 34 h 35"/>
                  <a:gd name="T6" fmla="*/ 184 w 184"/>
                  <a:gd name="T7" fmla="*/ 35 h 35"/>
                  <a:gd name="T8" fmla="*/ 0 w 184"/>
                  <a:gd name="T9" fmla="*/ 3 h 35"/>
                  <a:gd name="T10" fmla="*/ 2 w 184"/>
                  <a:gd name="T11" fmla="*/ 1 h 35"/>
                  <a:gd name="T12" fmla="*/ 2 w 184"/>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5">
                    <a:moveTo>
                      <a:pt x="2" y="0"/>
                    </a:moveTo>
                    <a:lnTo>
                      <a:pt x="177" y="30"/>
                    </a:lnTo>
                    <a:lnTo>
                      <a:pt x="181" y="34"/>
                    </a:lnTo>
                    <a:lnTo>
                      <a:pt x="184" y="35"/>
                    </a:lnTo>
                    <a:lnTo>
                      <a:pt x="0" y="3"/>
                    </a:lnTo>
                    <a:lnTo>
                      <a:pt x="2" y="1"/>
                    </a:lnTo>
                    <a:lnTo>
                      <a:pt x="2" y="0"/>
                    </a:lnTo>
                    <a:close/>
                  </a:path>
                </a:pathLst>
              </a:custGeom>
              <a:solidFill>
                <a:srgbClr val="BCBC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3" name="Freeform 195">
                <a:extLst>
                  <a:ext uri="{FF2B5EF4-FFF2-40B4-BE49-F238E27FC236}">
                    <a16:creationId xmlns:a16="http://schemas.microsoft.com/office/drawing/2014/main" id="{6B86F8C4-15FD-4BA9-8E3F-45B6AD9FFCF0}"/>
                  </a:ext>
                </a:extLst>
              </p:cNvPr>
              <p:cNvSpPr>
                <a:spLocks/>
              </p:cNvSpPr>
              <p:nvPr/>
            </p:nvSpPr>
            <p:spPr bwMode="auto">
              <a:xfrm>
                <a:off x="4621" y="2209"/>
                <a:ext cx="188" cy="36"/>
              </a:xfrm>
              <a:custGeom>
                <a:avLst/>
                <a:gdLst>
                  <a:gd name="T0" fmla="*/ 2 w 188"/>
                  <a:gd name="T1" fmla="*/ 0 h 36"/>
                  <a:gd name="T2" fmla="*/ 181 w 188"/>
                  <a:gd name="T3" fmla="*/ 33 h 36"/>
                  <a:gd name="T4" fmla="*/ 184 w 188"/>
                  <a:gd name="T5" fmla="*/ 34 h 36"/>
                  <a:gd name="T6" fmla="*/ 188 w 188"/>
                  <a:gd name="T7" fmla="*/ 36 h 36"/>
                  <a:gd name="T8" fmla="*/ 0 w 188"/>
                  <a:gd name="T9" fmla="*/ 4 h 36"/>
                  <a:gd name="T10" fmla="*/ 0 w 188"/>
                  <a:gd name="T11" fmla="*/ 2 h 36"/>
                  <a:gd name="T12" fmla="*/ 2 w 188"/>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8" h="36">
                    <a:moveTo>
                      <a:pt x="2" y="0"/>
                    </a:moveTo>
                    <a:lnTo>
                      <a:pt x="181" y="33"/>
                    </a:lnTo>
                    <a:lnTo>
                      <a:pt x="184" y="34"/>
                    </a:lnTo>
                    <a:lnTo>
                      <a:pt x="188" y="36"/>
                    </a:lnTo>
                    <a:lnTo>
                      <a:pt x="0" y="4"/>
                    </a:lnTo>
                    <a:lnTo>
                      <a:pt x="0" y="2"/>
                    </a:lnTo>
                    <a:lnTo>
                      <a:pt x="2" y="0"/>
                    </a:lnTo>
                    <a:close/>
                  </a:path>
                </a:pathLst>
              </a:custGeom>
              <a:solidFill>
                <a:srgbClr val="C1C1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4" name="Freeform 196">
                <a:extLst>
                  <a:ext uri="{FF2B5EF4-FFF2-40B4-BE49-F238E27FC236}">
                    <a16:creationId xmlns:a16="http://schemas.microsoft.com/office/drawing/2014/main" id="{096871CF-4BE3-4801-9216-6F8251F6CA26}"/>
                  </a:ext>
                </a:extLst>
              </p:cNvPr>
              <p:cNvSpPr>
                <a:spLocks/>
              </p:cNvSpPr>
              <p:nvPr/>
            </p:nvSpPr>
            <p:spPr bwMode="auto">
              <a:xfrm>
                <a:off x="4619" y="2211"/>
                <a:ext cx="191" cy="36"/>
              </a:xfrm>
              <a:custGeom>
                <a:avLst/>
                <a:gdLst>
                  <a:gd name="T0" fmla="*/ 2 w 191"/>
                  <a:gd name="T1" fmla="*/ 0 h 36"/>
                  <a:gd name="T2" fmla="*/ 186 w 191"/>
                  <a:gd name="T3" fmla="*/ 32 h 36"/>
                  <a:gd name="T4" fmla="*/ 190 w 191"/>
                  <a:gd name="T5" fmla="*/ 34 h 36"/>
                  <a:gd name="T6" fmla="*/ 191 w 191"/>
                  <a:gd name="T7" fmla="*/ 36 h 36"/>
                  <a:gd name="T8" fmla="*/ 0 w 191"/>
                  <a:gd name="T9" fmla="*/ 4 h 36"/>
                  <a:gd name="T10" fmla="*/ 2 w 191"/>
                  <a:gd name="T11" fmla="*/ 2 h 36"/>
                  <a:gd name="T12" fmla="*/ 2 w 19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6">
                    <a:moveTo>
                      <a:pt x="2" y="0"/>
                    </a:moveTo>
                    <a:lnTo>
                      <a:pt x="186" y="32"/>
                    </a:lnTo>
                    <a:lnTo>
                      <a:pt x="190" y="34"/>
                    </a:lnTo>
                    <a:lnTo>
                      <a:pt x="191" y="36"/>
                    </a:lnTo>
                    <a:lnTo>
                      <a:pt x="0" y="4"/>
                    </a:lnTo>
                    <a:lnTo>
                      <a:pt x="2" y="2"/>
                    </a:lnTo>
                    <a:lnTo>
                      <a:pt x="2" y="0"/>
                    </a:lnTo>
                    <a:close/>
                  </a:path>
                </a:pathLst>
              </a:custGeom>
              <a:solidFill>
                <a:srgbClr val="C4C4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5" name="Freeform 197">
                <a:extLst>
                  <a:ext uri="{FF2B5EF4-FFF2-40B4-BE49-F238E27FC236}">
                    <a16:creationId xmlns:a16="http://schemas.microsoft.com/office/drawing/2014/main" id="{86B6D125-9399-41D9-ADFD-BB856F2388C1}"/>
                  </a:ext>
                </a:extLst>
              </p:cNvPr>
              <p:cNvSpPr>
                <a:spLocks/>
              </p:cNvSpPr>
              <p:nvPr/>
            </p:nvSpPr>
            <p:spPr bwMode="auto">
              <a:xfrm>
                <a:off x="4619" y="2213"/>
                <a:ext cx="195" cy="37"/>
              </a:xfrm>
              <a:custGeom>
                <a:avLst/>
                <a:gdLst>
                  <a:gd name="T0" fmla="*/ 2 w 195"/>
                  <a:gd name="T1" fmla="*/ 0 h 37"/>
                  <a:gd name="T2" fmla="*/ 190 w 195"/>
                  <a:gd name="T3" fmla="*/ 32 h 37"/>
                  <a:gd name="T4" fmla="*/ 191 w 195"/>
                  <a:gd name="T5" fmla="*/ 34 h 37"/>
                  <a:gd name="T6" fmla="*/ 195 w 195"/>
                  <a:gd name="T7" fmla="*/ 37 h 37"/>
                  <a:gd name="T8" fmla="*/ 0 w 195"/>
                  <a:gd name="T9" fmla="*/ 3 h 37"/>
                  <a:gd name="T10" fmla="*/ 0 w 195"/>
                  <a:gd name="T11" fmla="*/ 2 h 37"/>
                  <a:gd name="T12" fmla="*/ 2 w 195"/>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5" h="37">
                    <a:moveTo>
                      <a:pt x="2" y="0"/>
                    </a:moveTo>
                    <a:lnTo>
                      <a:pt x="190" y="32"/>
                    </a:lnTo>
                    <a:lnTo>
                      <a:pt x="191" y="34"/>
                    </a:lnTo>
                    <a:lnTo>
                      <a:pt x="195" y="37"/>
                    </a:lnTo>
                    <a:lnTo>
                      <a:pt x="0" y="3"/>
                    </a:lnTo>
                    <a:lnTo>
                      <a:pt x="0" y="2"/>
                    </a:lnTo>
                    <a:lnTo>
                      <a:pt x="2" y="0"/>
                    </a:lnTo>
                    <a:close/>
                  </a:path>
                </a:pathLst>
              </a:custGeom>
              <a:solidFill>
                <a:srgbClr val="C7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6" name="Freeform 198">
                <a:extLst>
                  <a:ext uri="{FF2B5EF4-FFF2-40B4-BE49-F238E27FC236}">
                    <a16:creationId xmlns:a16="http://schemas.microsoft.com/office/drawing/2014/main" id="{DB3A4F20-1273-43BB-80FE-0AC9ED01C8CB}"/>
                  </a:ext>
                </a:extLst>
              </p:cNvPr>
              <p:cNvSpPr>
                <a:spLocks/>
              </p:cNvSpPr>
              <p:nvPr/>
            </p:nvSpPr>
            <p:spPr bwMode="auto">
              <a:xfrm>
                <a:off x="4619" y="2215"/>
                <a:ext cx="196" cy="37"/>
              </a:xfrm>
              <a:custGeom>
                <a:avLst/>
                <a:gdLst>
                  <a:gd name="T0" fmla="*/ 0 w 196"/>
                  <a:gd name="T1" fmla="*/ 0 h 37"/>
                  <a:gd name="T2" fmla="*/ 191 w 196"/>
                  <a:gd name="T3" fmla="*/ 32 h 37"/>
                  <a:gd name="T4" fmla="*/ 195 w 196"/>
                  <a:gd name="T5" fmla="*/ 35 h 37"/>
                  <a:gd name="T6" fmla="*/ 196 w 196"/>
                  <a:gd name="T7" fmla="*/ 37 h 37"/>
                  <a:gd name="T8" fmla="*/ 0 w 196"/>
                  <a:gd name="T9" fmla="*/ 3 h 37"/>
                  <a:gd name="T10" fmla="*/ 0 w 196"/>
                  <a:gd name="T11" fmla="*/ 1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1" y="32"/>
                    </a:lnTo>
                    <a:lnTo>
                      <a:pt x="195" y="35"/>
                    </a:lnTo>
                    <a:lnTo>
                      <a:pt x="196" y="37"/>
                    </a:lnTo>
                    <a:lnTo>
                      <a:pt x="0" y="3"/>
                    </a:lnTo>
                    <a:lnTo>
                      <a:pt x="0"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7" name="Freeform 199">
                <a:extLst>
                  <a:ext uri="{FF2B5EF4-FFF2-40B4-BE49-F238E27FC236}">
                    <a16:creationId xmlns:a16="http://schemas.microsoft.com/office/drawing/2014/main" id="{7126B9F0-3E65-45A7-BFC0-990B3B0F05CC}"/>
                  </a:ext>
                </a:extLst>
              </p:cNvPr>
              <p:cNvSpPr>
                <a:spLocks/>
              </p:cNvSpPr>
              <p:nvPr/>
            </p:nvSpPr>
            <p:spPr bwMode="auto">
              <a:xfrm>
                <a:off x="4618" y="2216"/>
                <a:ext cx="199" cy="37"/>
              </a:xfrm>
              <a:custGeom>
                <a:avLst/>
                <a:gdLst>
                  <a:gd name="T0" fmla="*/ 1 w 199"/>
                  <a:gd name="T1" fmla="*/ 0 h 37"/>
                  <a:gd name="T2" fmla="*/ 196 w 199"/>
                  <a:gd name="T3" fmla="*/ 34 h 37"/>
                  <a:gd name="T4" fmla="*/ 197 w 199"/>
                  <a:gd name="T5" fmla="*/ 36 h 37"/>
                  <a:gd name="T6" fmla="*/ 199 w 199"/>
                  <a:gd name="T7" fmla="*/ 37 h 37"/>
                  <a:gd name="T8" fmla="*/ 0 w 199"/>
                  <a:gd name="T9" fmla="*/ 2 h 37"/>
                  <a:gd name="T10" fmla="*/ 1 w 199"/>
                  <a:gd name="T11" fmla="*/ 2 h 37"/>
                  <a:gd name="T12" fmla="*/ 1 w 199"/>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9" h="37">
                    <a:moveTo>
                      <a:pt x="1" y="0"/>
                    </a:moveTo>
                    <a:lnTo>
                      <a:pt x="196" y="34"/>
                    </a:lnTo>
                    <a:lnTo>
                      <a:pt x="197" y="36"/>
                    </a:lnTo>
                    <a:lnTo>
                      <a:pt x="199" y="37"/>
                    </a:lnTo>
                    <a:lnTo>
                      <a:pt x="0" y="2"/>
                    </a:lnTo>
                    <a:lnTo>
                      <a:pt x="1" y="2"/>
                    </a:lnTo>
                    <a:lnTo>
                      <a:pt x="1"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8" name="Freeform 200">
                <a:extLst>
                  <a:ext uri="{FF2B5EF4-FFF2-40B4-BE49-F238E27FC236}">
                    <a16:creationId xmlns:a16="http://schemas.microsoft.com/office/drawing/2014/main" id="{37153073-71AC-4703-803A-14B48ED44B17}"/>
                  </a:ext>
                </a:extLst>
              </p:cNvPr>
              <p:cNvSpPr>
                <a:spLocks/>
              </p:cNvSpPr>
              <p:nvPr/>
            </p:nvSpPr>
            <p:spPr bwMode="auto">
              <a:xfrm>
                <a:off x="4618" y="2218"/>
                <a:ext cx="202" cy="39"/>
              </a:xfrm>
              <a:custGeom>
                <a:avLst/>
                <a:gdLst>
                  <a:gd name="T0" fmla="*/ 1 w 202"/>
                  <a:gd name="T1" fmla="*/ 0 h 39"/>
                  <a:gd name="T2" fmla="*/ 197 w 202"/>
                  <a:gd name="T3" fmla="*/ 34 h 39"/>
                  <a:gd name="T4" fmla="*/ 199 w 202"/>
                  <a:gd name="T5" fmla="*/ 35 h 39"/>
                  <a:gd name="T6" fmla="*/ 202 w 202"/>
                  <a:gd name="T7" fmla="*/ 39 h 39"/>
                  <a:gd name="T8" fmla="*/ 0 w 202"/>
                  <a:gd name="T9" fmla="*/ 2 h 39"/>
                  <a:gd name="T10" fmla="*/ 0 w 202"/>
                  <a:gd name="T11" fmla="*/ 0 h 39"/>
                  <a:gd name="T12" fmla="*/ 1 w 202"/>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2" h="39">
                    <a:moveTo>
                      <a:pt x="1" y="0"/>
                    </a:moveTo>
                    <a:lnTo>
                      <a:pt x="197" y="34"/>
                    </a:lnTo>
                    <a:lnTo>
                      <a:pt x="199" y="35"/>
                    </a:lnTo>
                    <a:lnTo>
                      <a:pt x="202" y="39"/>
                    </a:lnTo>
                    <a:lnTo>
                      <a:pt x="0" y="2"/>
                    </a:lnTo>
                    <a:lnTo>
                      <a:pt x="0" y="0"/>
                    </a:lnTo>
                    <a:lnTo>
                      <a:pt x="1"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59" name="Freeform 201">
                <a:extLst>
                  <a:ext uri="{FF2B5EF4-FFF2-40B4-BE49-F238E27FC236}">
                    <a16:creationId xmlns:a16="http://schemas.microsoft.com/office/drawing/2014/main" id="{031A685E-E7BD-46DF-B926-CF899148582B}"/>
                  </a:ext>
                </a:extLst>
              </p:cNvPr>
              <p:cNvSpPr>
                <a:spLocks/>
              </p:cNvSpPr>
              <p:nvPr/>
            </p:nvSpPr>
            <p:spPr bwMode="auto">
              <a:xfrm>
                <a:off x="4616" y="2218"/>
                <a:ext cx="206" cy="40"/>
              </a:xfrm>
              <a:custGeom>
                <a:avLst/>
                <a:gdLst>
                  <a:gd name="T0" fmla="*/ 2 w 206"/>
                  <a:gd name="T1" fmla="*/ 0 h 40"/>
                  <a:gd name="T2" fmla="*/ 201 w 206"/>
                  <a:gd name="T3" fmla="*/ 35 h 40"/>
                  <a:gd name="T4" fmla="*/ 204 w 206"/>
                  <a:gd name="T5" fmla="*/ 39 h 40"/>
                  <a:gd name="T6" fmla="*/ 206 w 206"/>
                  <a:gd name="T7" fmla="*/ 40 h 40"/>
                  <a:gd name="T8" fmla="*/ 0 w 206"/>
                  <a:gd name="T9" fmla="*/ 3 h 40"/>
                  <a:gd name="T10" fmla="*/ 2 w 206"/>
                  <a:gd name="T11" fmla="*/ 2 h 40"/>
                  <a:gd name="T12" fmla="*/ 2 w 206"/>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40">
                    <a:moveTo>
                      <a:pt x="2" y="0"/>
                    </a:moveTo>
                    <a:lnTo>
                      <a:pt x="201" y="35"/>
                    </a:lnTo>
                    <a:lnTo>
                      <a:pt x="204" y="39"/>
                    </a:lnTo>
                    <a:lnTo>
                      <a:pt x="206" y="40"/>
                    </a:lnTo>
                    <a:lnTo>
                      <a:pt x="0" y="3"/>
                    </a:lnTo>
                    <a:lnTo>
                      <a:pt x="2" y="2"/>
                    </a:lnTo>
                    <a:lnTo>
                      <a:pt x="2"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0" name="Freeform 202">
                <a:extLst>
                  <a:ext uri="{FF2B5EF4-FFF2-40B4-BE49-F238E27FC236}">
                    <a16:creationId xmlns:a16="http://schemas.microsoft.com/office/drawing/2014/main" id="{8928ACB7-32E9-4615-8B87-78DBF4D64EEB}"/>
                  </a:ext>
                </a:extLst>
              </p:cNvPr>
              <p:cNvSpPr>
                <a:spLocks/>
              </p:cNvSpPr>
              <p:nvPr/>
            </p:nvSpPr>
            <p:spPr bwMode="auto">
              <a:xfrm>
                <a:off x="4616" y="2220"/>
                <a:ext cx="208" cy="40"/>
              </a:xfrm>
              <a:custGeom>
                <a:avLst/>
                <a:gdLst>
                  <a:gd name="T0" fmla="*/ 2 w 208"/>
                  <a:gd name="T1" fmla="*/ 0 h 40"/>
                  <a:gd name="T2" fmla="*/ 204 w 208"/>
                  <a:gd name="T3" fmla="*/ 37 h 40"/>
                  <a:gd name="T4" fmla="*/ 206 w 208"/>
                  <a:gd name="T5" fmla="*/ 38 h 40"/>
                  <a:gd name="T6" fmla="*/ 208 w 208"/>
                  <a:gd name="T7" fmla="*/ 40 h 40"/>
                  <a:gd name="T8" fmla="*/ 0 w 208"/>
                  <a:gd name="T9" fmla="*/ 3 h 40"/>
                  <a:gd name="T10" fmla="*/ 0 w 208"/>
                  <a:gd name="T11" fmla="*/ 1 h 40"/>
                  <a:gd name="T12" fmla="*/ 2 w 208"/>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8" h="40">
                    <a:moveTo>
                      <a:pt x="2" y="0"/>
                    </a:moveTo>
                    <a:lnTo>
                      <a:pt x="204" y="37"/>
                    </a:lnTo>
                    <a:lnTo>
                      <a:pt x="206" y="38"/>
                    </a:lnTo>
                    <a:lnTo>
                      <a:pt x="208" y="40"/>
                    </a:lnTo>
                    <a:lnTo>
                      <a:pt x="0" y="3"/>
                    </a:lnTo>
                    <a:lnTo>
                      <a:pt x="0" y="1"/>
                    </a:lnTo>
                    <a:lnTo>
                      <a:pt x="2"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1" name="Freeform 203">
                <a:extLst>
                  <a:ext uri="{FF2B5EF4-FFF2-40B4-BE49-F238E27FC236}">
                    <a16:creationId xmlns:a16="http://schemas.microsoft.com/office/drawing/2014/main" id="{33DBE263-2868-4D2E-AD9A-3B2399AA9204}"/>
                  </a:ext>
                </a:extLst>
              </p:cNvPr>
              <p:cNvSpPr>
                <a:spLocks/>
              </p:cNvSpPr>
              <p:nvPr/>
            </p:nvSpPr>
            <p:spPr bwMode="auto">
              <a:xfrm>
                <a:off x="4616" y="2221"/>
                <a:ext cx="209" cy="41"/>
              </a:xfrm>
              <a:custGeom>
                <a:avLst/>
                <a:gdLst>
                  <a:gd name="T0" fmla="*/ 0 w 209"/>
                  <a:gd name="T1" fmla="*/ 0 h 41"/>
                  <a:gd name="T2" fmla="*/ 206 w 209"/>
                  <a:gd name="T3" fmla="*/ 37 h 41"/>
                  <a:gd name="T4" fmla="*/ 208 w 209"/>
                  <a:gd name="T5" fmla="*/ 39 h 41"/>
                  <a:gd name="T6" fmla="*/ 209 w 209"/>
                  <a:gd name="T7" fmla="*/ 41 h 41"/>
                  <a:gd name="T8" fmla="*/ 0 w 209"/>
                  <a:gd name="T9" fmla="*/ 4 h 41"/>
                  <a:gd name="T10" fmla="*/ 0 w 209"/>
                  <a:gd name="T11" fmla="*/ 2 h 41"/>
                  <a:gd name="T12" fmla="*/ 0 w 209"/>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41">
                    <a:moveTo>
                      <a:pt x="0" y="0"/>
                    </a:moveTo>
                    <a:lnTo>
                      <a:pt x="206" y="37"/>
                    </a:lnTo>
                    <a:lnTo>
                      <a:pt x="208" y="39"/>
                    </a:lnTo>
                    <a:lnTo>
                      <a:pt x="209" y="41"/>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2" name="Freeform 204">
                <a:extLst>
                  <a:ext uri="{FF2B5EF4-FFF2-40B4-BE49-F238E27FC236}">
                    <a16:creationId xmlns:a16="http://schemas.microsoft.com/office/drawing/2014/main" id="{48A7061A-26EF-489F-8155-6F48043FD64A}"/>
                  </a:ext>
                </a:extLst>
              </p:cNvPr>
              <p:cNvSpPr>
                <a:spLocks/>
              </p:cNvSpPr>
              <p:nvPr/>
            </p:nvSpPr>
            <p:spPr bwMode="auto">
              <a:xfrm>
                <a:off x="4614" y="2223"/>
                <a:ext cx="215" cy="41"/>
              </a:xfrm>
              <a:custGeom>
                <a:avLst/>
                <a:gdLst>
                  <a:gd name="T0" fmla="*/ 2 w 215"/>
                  <a:gd name="T1" fmla="*/ 0 h 41"/>
                  <a:gd name="T2" fmla="*/ 210 w 215"/>
                  <a:gd name="T3" fmla="*/ 37 h 41"/>
                  <a:gd name="T4" fmla="*/ 211 w 215"/>
                  <a:gd name="T5" fmla="*/ 39 h 41"/>
                  <a:gd name="T6" fmla="*/ 213 w 215"/>
                  <a:gd name="T7" fmla="*/ 41 h 41"/>
                  <a:gd name="T8" fmla="*/ 213 w 215"/>
                  <a:gd name="T9" fmla="*/ 41 h 41"/>
                  <a:gd name="T10" fmla="*/ 215 w 215"/>
                  <a:gd name="T11" fmla="*/ 41 h 41"/>
                  <a:gd name="T12" fmla="*/ 0 w 215"/>
                  <a:gd name="T13" fmla="*/ 3 h 41"/>
                  <a:gd name="T14" fmla="*/ 2 w 215"/>
                  <a:gd name="T15" fmla="*/ 2 h 41"/>
                  <a:gd name="T16" fmla="*/ 2 w 21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1">
                    <a:moveTo>
                      <a:pt x="2" y="0"/>
                    </a:moveTo>
                    <a:lnTo>
                      <a:pt x="210" y="37"/>
                    </a:lnTo>
                    <a:lnTo>
                      <a:pt x="211" y="39"/>
                    </a:lnTo>
                    <a:lnTo>
                      <a:pt x="213" y="41"/>
                    </a:lnTo>
                    <a:lnTo>
                      <a:pt x="215" y="41"/>
                    </a:lnTo>
                    <a:lnTo>
                      <a:pt x="0" y="3"/>
                    </a:lnTo>
                    <a:lnTo>
                      <a:pt x="2" y="2"/>
                    </a:lnTo>
                    <a:lnTo>
                      <a:pt x="2"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3" name="Freeform 205">
                <a:extLst>
                  <a:ext uri="{FF2B5EF4-FFF2-40B4-BE49-F238E27FC236}">
                    <a16:creationId xmlns:a16="http://schemas.microsoft.com/office/drawing/2014/main" id="{ADC13A12-95FD-4231-B109-138F2EB9A45C}"/>
                  </a:ext>
                </a:extLst>
              </p:cNvPr>
              <p:cNvSpPr>
                <a:spLocks/>
              </p:cNvSpPr>
              <p:nvPr/>
            </p:nvSpPr>
            <p:spPr bwMode="auto">
              <a:xfrm>
                <a:off x="4614" y="2225"/>
                <a:ext cx="215" cy="42"/>
              </a:xfrm>
              <a:custGeom>
                <a:avLst/>
                <a:gdLst>
                  <a:gd name="T0" fmla="*/ 2 w 215"/>
                  <a:gd name="T1" fmla="*/ 0 h 42"/>
                  <a:gd name="T2" fmla="*/ 211 w 215"/>
                  <a:gd name="T3" fmla="*/ 37 h 42"/>
                  <a:gd name="T4" fmla="*/ 213 w 215"/>
                  <a:gd name="T5" fmla="*/ 39 h 42"/>
                  <a:gd name="T6" fmla="*/ 213 w 215"/>
                  <a:gd name="T7" fmla="*/ 39 h 42"/>
                  <a:gd name="T8" fmla="*/ 215 w 215"/>
                  <a:gd name="T9" fmla="*/ 40 h 42"/>
                  <a:gd name="T10" fmla="*/ 215 w 215"/>
                  <a:gd name="T11" fmla="*/ 42 h 42"/>
                  <a:gd name="T12" fmla="*/ 0 w 215"/>
                  <a:gd name="T13" fmla="*/ 3 h 42"/>
                  <a:gd name="T14" fmla="*/ 0 w 215"/>
                  <a:gd name="T15" fmla="*/ 1 h 42"/>
                  <a:gd name="T16" fmla="*/ 2 w 21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5" h="42">
                    <a:moveTo>
                      <a:pt x="2" y="0"/>
                    </a:moveTo>
                    <a:lnTo>
                      <a:pt x="211" y="37"/>
                    </a:lnTo>
                    <a:lnTo>
                      <a:pt x="213" y="39"/>
                    </a:lnTo>
                    <a:lnTo>
                      <a:pt x="215" y="40"/>
                    </a:lnTo>
                    <a:lnTo>
                      <a:pt x="215" y="42"/>
                    </a:lnTo>
                    <a:lnTo>
                      <a:pt x="0" y="3"/>
                    </a:lnTo>
                    <a:lnTo>
                      <a:pt x="0" y="1"/>
                    </a:lnTo>
                    <a:lnTo>
                      <a:pt x="2" y="0"/>
                    </a:lnTo>
                    <a:close/>
                  </a:path>
                </a:pathLst>
              </a:custGeom>
              <a:solidFill>
                <a:srgbClr val="ED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4" name="Freeform 206">
                <a:extLst>
                  <a:ext uri="{FF2B5EF4-FFF2-40B4-BE49-F238E27FC236}">
                    <a16:creationId xmlns:a16="http://schemas.microsoft.com/office/drawing/2014/main" id="{260F7CF5-375D-4899-AC0B-B0343D1067AA}"/>
                  </a:ext>
                </a:extLst>
              </p:cNvPr>
              <p:cNvSpPr>
                <a:spLocks/>
              </p:cNvSpPr>
              <p:nvPr/>
            </p:nvSpPr>
            <p:spPr bwMode="auto">
              <a:xfrm>
                <a:off x="4614" y="2226"/>
                <a:ext cx="216" cy="43"/>
              </a:xfrm>
              <a:custGeom>
                <a:avLst/>
                <a:gdLst>
                  <a:gd name="T0" fmla="*/ 0 w 216"/>
                  <a:gd name="T1" fmla="*/ 0 h 43"/>
                  <a:gd name="T2" fmla="*/ 215 w 216"/>
                  <a:gd name="T3" fmla="*/ 38 h 43"/>
                  <a:gd name="T4" fmla="*/ 215 w 216"/>
                  <a:gd name="T5" fmla="*/ 41 h 43"/>
                  <a:gd name="T6" fmla="*/ 216 w 216"/>
                  <a:gd name="T7" fmla="*/ 43 h 43"/>
                  <a:gd name="T8" fmla="*/ 0 w 216"/>
                  <a:gd name="T9" fmla="*/ 4 h 43"/>
                  <a:gd name="T10" fmla="*/ 0 w 216"/>
                  <a:gd name="T11" fmla="*/ 2 h 43"/>
                  <a:gd name="T12" fmla="*/ 0 w 21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3">
                    <a:moveTo>
                      <a:pt x="0" y="0"/>
                    </a:moveTo>
                    <a:lnTo>
                      <a:pt x="215" y="38"/>
                    </a:lnTo>
                    <a:lnTo>
                      <a:pt x="215" y="41"/>
                    </a:lnTo>
                    <a:lnTo>
                      <a:pt x="216" y="43"/>
                    </a:lnTo>
                    <a:lnTo>
                      <a:pt x="0" y="4"/>
                    </a:lnTo>
                    <a:lnTo>
                      <a:pt x="0" y="2"/>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5" name="Freeform 207">
                <a:extLst>
                  <a:ext uri="{FF2B5EF4-FFF2-40B4-BE49-F238E27FC236}">
                    <a16:creationId xmlns:a16="http://schemas.microsoft.com/office/drawing/2014/main" id="{8BBECF36-1CD1-45D5-AB59-1DF8519CD673}"/>
                  </a:ext>
                </a:extLst>
              </p:cNvPr>
              <p:cNvSpPr>
                <a:spLocks/>
              </p:cNvSpPr>
              <p:nvPr/>
            </p:nvSpPr>
            <p:spPr bwMode="auto">
              <a:xfrm>
                <a:off x="4613" y="2228"/>
                <a:ext cx="219" cy="42"/>
              </a:xfrm>
              <a:custGeom>
                <a:avLst/>
                <a:gdLst>
                  <a:gd name="T0" fmla="*/ 1 w 219"/>
                  <a:gd name="T1" fmla="*/ 0 h 42"/>
                  <a:gd name="T2" fmla="*/ 216 w 219"/>
                  <a:gd name="T3" fmla="*/ 39 h 42"/>
                  <a:gd name="T4" fmla="*/ 217 w 219"/>
                  <a:gd name="T5" fmla="*/ 41 h 42"/>
                  <a:gd name="T6" fmla="*/ 219 w 219"/>
                  <a:gd name="T7" fmla="*/ 42 h 42"/>
                  <a:gd name="T8" fmla="*/ 0 w 219"/>
                  <a:gd name="T9" fmla="*/ 3 h 42"/>
                  <a:gd name="T10" fmla="*/ 1 w 219"/>
                  <a:gd name="T11" fmla="*/ 2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6" y="39"/>
                    </a:lnTo>
                    <a:lnTo>
                      <a:pt x="217" y="41"/>
                    </a:lnTo>
                    <a:lnTo>
                      <a:pt x="219" y="42"/>
                    </a:lnTo>
                    <a:lnTo>
                      <a:pt x="0" y="3"/>
                    </a:lnTo>
                    <a:lnTo>
                      <a:pt x="1" y="2"/>
                    </a:lnTo>
                    <a:lnTo>
                      <a:pt x="1"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6" name="Freeform 208">
                <a:extLst>
                  <a:ext uri="{FF2B5EF4-FFF2-40B4-BE49-F238E27FC236}">
                    <a16:creationId xmlns:a16="http://schemas.microsoft.com/office/drawing/2014/main" id="{D9538679-9658-4648-8C44-18A03D4348C6}"/>
                  </a:ext>
                </a:extLst>
              </p:cNvPr>
              <p:cNvSpPr>
                <a:spLocks/>
              </p:cNvSpPr>
              <p:nvPr/>
            </p:nvSpPr>
            <p:spPr bwMode="auto">
              <a:xfrm>
                <a:off x="4613" y="2230"/>
                <a:ext cx="219" cy="42"/>
              </a:xfrm>
              <a:custGeom>
                <a:avLst/>
                <a:gdLst>
                  <a:gd name="T0" fmla="*/ 1 w 219"/>
                  <a:gd name="T1" fmla="*/ 0 h 42"/>
                  <a:gd name="T2" fmla="*/ 217 w 219"/>
                  <a:gd name="T3" fmla="*/ 39 h 42"/>
                  <a:gd name="T4" fmla="*/ 219 w 219"/>
                  <a:gd name="T5" fmla="*/ 40 h 42"/>
                  <a:gd name="T6" fmla="*/ 219 w 219"/>
                  <a:gd name="T7" fmla="*/ 42 h 42"/>
                  <a:gd name="T8" fmla="*/ 0 w 219"/>
                  <a:gd name="T9" fmla="*/ 3 h 42"/>
                  <a:gd name="T10" fmla="*/ 0 w 219"/>
                  <a:gd name="T11" fmla="*/ 1 h 42"/>
                  <a:gd name="T12" fmla="*/ 1 w 219"/>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9" h="42">
                    <a:moveTo>
                      <a:pt x="1" y="0"/>
                    </a:moveTo>
                    <a:lnTo>
                      <a:pt x="217" y="39"/>
                    </a:lnTo>
                    <a:lnTo>
                      <a:pt x="219" y="40"/>
                    </a:lnTo>
                    <a:lnTo>
                      <a:pt x="219" y="42"/>
                    </a:lnTo>
                    <a:lnTo>
                      <a:pt x="0" y="3"/>
                    </a:lnTo>
                    <a:lnTo>
                      <a:pt x="0" y="1"/>
                    </a:lnTo>
                    <a:lnTo>
                      <a:pt x="1"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7" name="Freeform 209">
                <a:extLst>
                  <a:ext uri="{FF2B5EF4-FFF2-40B4-BE49-F238E27FC236}">
                    <a16:creationId xmlns:a16="http://schemas.microsoft.com/office/drawing/2014/main" id="{DF35509E-7365-4DAB-AC80-0EE86461724F}"/>
                  </a:ext>
                </a:extLst>
              </p:cNvPr>
              <p:cNvSpPr>
                <a:spLocks/>
              </p:cNvSpPr>
              <p:nvPr/>
            </p:nvSpPr>
            <p:spPr bwMode="auto">
              <a:xfrm>
                <a:off x="4613" y="2231"/>
                <a:ext cx="221" cy="43"/>
              </a:xfrm>
              <a:custGeom>
                <a:avLst/>
                <a:gdLst>
                  <a:gd name="T0" fmla="*/ 0 w 221"/>
                  <a:gd name="T1" fmla="*/ 0 h 43"/>
                  <a:gd name="T2" fmla="*/ 219 w 221"/>
                  <a:gd name="T3" fmla="*/ 39 h 43"/>
                  <a:gd name="T4" fmla="*/ 219 w 221"/>
                  <a:gd name="T5" fmla="*/ 41 h 43"/>
                  <a:gd name="T6" fmla="*/ 221 w 221"/>
                  <a:gd name="T7" fmla="*/ 43 h 43"/>
                  <a:gd name="T8" fmla="*/ 0 w 221"/>
                  <a:gd name="T9" fmla="*/ 4 h 43"/>
                  <a:gd name="T10" fmla="*/ 0 w 221"/>
                  <a:gd name="T11" fmla="*/ 2 h 43"/>
                  <a:gd name="T12" fmla="*/ 0 w 221"/>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3">
                    <a:moveTo>
                      <a:pt x="0" y="0"/>
                    </a:moveTo>
                    <a:lnTo>
                      <a:pt x="219" y="39"/>
                    </a:lnTo>
                    <a:lnTo>
                      <a:pt x="219" y="41"/>
                    </a:lnTo>
                    <a:lnTo>
                      <a:pt x="221" y="43"/>
                    </a:lnTo>
                    <a:lnTo>
                      <a:pt x="0" y="4"/>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8" name="Freeform 210">
                <a:extLst>
                  <a:ext uri="{FF2B5EF4-FFF2-40B4-BE49-F238E27FC236}">
                    <a16:creationId xmlns:a16="http://schemas.microsoft.com/office/drawing/2014/main" id="{EA556DDC-6A60-4D09-8695-0DA849C4BE15}"/>
                  </a:ext>
                </a:extLst>
              </p:cNvPr>
              <p:cNvSpPr>
                <a:spLocks/>
              </p:cNvSpPr>
              <p:nvPr/>
            </p:nvSpPr>
            <p:spPr bwMode="auto">
              <a:xfrm>
                <a:off x="4613" y="2233"/>
                <a:ext cx="221" cy="42"/>
              </a:xfrm>
              <a:custGeom>
                <a:avLst/>
                <a:gdLst>
                  <a:gd name="T0" fmla="*/ 0 w 221"/>
                  <a:gd name="T1" fmla="*/ 0 h 42"/>
                  <a:gd name="T2" fmla="*/ 219 w 221"/>
                  <a:gd name="T3" fmla="*/ 39 h 42"/>
                  <a:gd name="T4" fmla="*/ 221 w 221"/>
                  <a:gd name="T5" fmla="*/ 41 h 42"/>
                  <a:gd name="T6" fmla="*/ 221 w 221"/>
                  <a:gd name="T7" fmla="*/ 42 h 42"/>
                  <a:gd name="T8" fmla="*/ 0 w 221"/>
                  <a:gd name="T9" fmla="*/ 4 h 42"/>
                  <a:gd name="T10" fmla="*/ 0 w 221"/>
                  <a:gd name="T11" fmla="*/ 2 h 42"/>
                  <a:gd name="T12" fmla="*/ 0 w 221"/>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1" h="42">
                    <a:moveTo>
                      <a:pt x="0" y="0"/>
                    </a:moveTo>
                    <a:lnTo>
                      <a:pt x="219" y="39"/>
                    </a:lnTo>
                    <a:lnTo>
                      <a:pt x="221" y="41"/>
                    </a:lnTo>
                    <a:lnTo>
                      <a:pt x="221" y="42"/>
                    </a:lnTo>
                    <a:lnTo>
                      <a:pt x="0" y="4"/>
                    </a:lnTo>
                    <a:lnTo>
                      <a:pt x="0" y="2"/>
                    </a:lnTo>
                    <a:lnTo>
                      <a:pt x="0"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69" name="Freeform 211">
                <a:extLst>
                  <a:ext uri="{FF2B5EF4-FFF2-40B4-BE49-F238E27FC236}">
                    <a16:creationId xmlns:a16="http://schemas.microsoft.com/office/drawing/2014/main" id="{2FCE2432-7EC0-4A85-A77B-095C4205FCE8}"/>
                  </a:ext>
                </a:extLst>
              </p:cNvPr>
              <p:cNvSpPr>
                <a:spLocks/>
              </p:cNvSpPr>
              <p:nvPr/>
            </p:nvSpPr>
            <p:spPr bwMode="auto">
              <a:xfrm>
                <a:off x="4611" y="2235"/>
                <a:ext cx="225" cy="42"/>
              </a:xfrm>
              <a:custGeom>
                <a:avLst/>
                <a:gdLst>
                  <a:gd name="T0" fmla="*/ 2 w 225"/>
                  <a:gd name="T1" fmla="*/ 0 h 42"/>
                  <a:gd name="T2" fmla="*/ 223 w 225"/>
                  <a:gd name="T3" fmla="*/ 39 h 42"/>
                  <a:gd name="T4" fmla="*/ 223 w 225"/>
                  <a:gd name="T5" fmla="*/ 40 h 42"/>
                  <a:gd name="T6" fmla="*/ 225 w 225"/>
                  <a:gd name="T7" fmla="*/ 42 h 42"/>
                  <a:gd name="T8" fmla="*/ 0 w 225"/>
                  <a:gd name="T9" fmla="*/ 3 h 42"/>
                  <a:gd name="T10" fmla="*/ 2 w 225"/>
                  <a:gd name="T11" fmla="*/ 2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9"/>
                    </a:lnTo>
                    <a:lnTo>
                      <a:pt x="223" y="40"/>
                    </a:lnTo>
                    <a:lnTo>
                      <a:pt x="225" y="42"/>
                    </a:lnTo>
                    <a:lnTo>
                      <a:pt x="0" y="3"/>
                    </a:lnTo>
                    <a:lnTo>
                      <a:pt x="2" y="2"/>
                    </a:lnTo>
                    <a:lnTo>
                      <a:pt x="2" y="0"/>
                    </a:ln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0" name="Freeform 212">
                <a:extLst>
                  <a:ext uri="{FF2B5EF4-FFF2-40B4-BE49-F238E27FC236}">
                    <a16:creationId xmlns:a16="http://schemas.microsoft.com/office/drawing/2014/main" id="{E61849B6-8825-4F38-8A96-9CB310C2C0F4}"/>
                  </a:ext>
                </a:extLst>
              </p:cNvPr>
              <p:cNvSpPr>
                <a:spLocks/>
              </p:cNvSpPr>
              <p:nvPr/>
            </p:nvSpPr>
            <p:spPr bwMode="auto">
              <a:xfrm>
                <a:off x="4611" y="2237"/>
                <a:ext cx="225" cy="42"/>
              </a:xfrm>
              <a:custGeom>
                <a:avLst/>
                <a:gdLst>
                  <a:gd name="T0" fmla="*/ 2 w 225"/>
                  <a:gd name="T1" fmla="*/ 0 h 42"/>
                  <a:gd name="T2" fmla="*/ 223 w 225"/>
                  <a:gd name="T3" fmla="*/ 38 h 42"/>
                  <a:gd name="T4" fmla="*/ 225 w 225"/>
                  <a:gd name="T5" fmla="*/ 40 h 42"/>
                  <a:gd name="T6" fmla="*/ 225 w 225"/>
                  <a:gd name="T7" fmla="*/ 42 h 42"/>
                  <a:gd name="T8" fmla="*/ 0 w 225"/>
                  <a:gd name="T9" fmla="*/ 3 h 42"/>
                  <a:gd name="T10" fmla="*/ 0 w 225"/>
                  <a:gd name="T11" fmla="*/ 1 h 42"/>
                  <a:gd name="T12" fmla="*/ 2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2" y="0"/>
                    </a:moveTo>
                    <a:lnTo>
                      <a:pt x="223" y="38"/>
                    </a:lnTo>
                    <a:lnTo>
                      <a:pt x="225" y="40"/>
                    </a:lnTo>
                    <a:lnTo>
                      <a:pt x="225" y="42"/>
                    </a:lnTo>
                    <a:lnTo>
                      <a:pt x="0" y="3"/>
                    </a:lnTo>
                    <a:lnTo>
                      <a:pt x="0" y="1"/>
                    </a:lnTo>
                    <a:lnTo>
                      <a:pt x="2" y="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1" name="Freeform 213">
                <a:extLst>
                  <a:ext uri="{FF2B5EF4-FFF2-40B4-BE49-F238E27FC236}">
                    <a16:creationId xmlns:a16="http://schemas.microsoft.com/office/drawing/2014/main" id="{D485EA64-AE4C-4B91-A6F6-607B2D235B4A}"/>
                  </a:ext>
                </a:extLst>
              </p:cNvPr>
              <p:cNvSpPr>
                <a:spLocks/>
              </p:cNvSpPr>
              <p:nvPr/>
            </p:nvSpPr>
            <p:spPr bwMode="auto">
              <a:xfrm>
                <a:off x="4611" y="2238"/>
                <a:ext cx="225" cy="42"/>
              </a:xfrm>
              <a:custGeom>
                <a:avLst/>
                <a:gdLst>
                  <a:gd name="T0" fmla="*/ 0 w 225"/>
                  <a:gd name="T1" fmla="*/ 0 h 42"/>
                  <a:gd name="T2" fmla="*/ 225 w 225"/>
                  <a:gd name="T3" fmla="*/ 39 h 42"/>
                  <a:gd name="T4" fmla="*/ 225 w 225"/>
                  <a:gd name="T5" fmla="*/ 41 h 42"/>
                  <a:gd name="T6" fmla="*/ 225 w 225"/>
                  <a:gd name="T7" fmla="*/ 42 h 42"/>
                  <a:gd name="T8" fmla="*/ 0 w 225"/>
                  <a:gd name="T9" fmla="*/ 4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1"/>
                    </a:lnTo>
                    <a:lnTo>
                      <a:pt x="225" y="42"/>
                    </a:lnTo>
                    <a:lnTo>
                      <a:pt x="0" y="4"/>
                    </a:lnTo>
                    <a:lnTo>
                      <a:pt x="0" y="2"/>
                    </a:lnTo>
                    <a:lnTo>
                      <a:pt x="0" y="0"/>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2" name="Freeform 214">
                <a:extLst>
                  <a:ext uri="{FF2B5EF4-FFF2-40B4-BE49-F238E27FC236}">
                    <a16:creationId xmlns:a16="http://schemas.microsoft.com/office/drawing/2014/main" id="{B57D82DA-3CFC-45CA-8848-6A88502848CF}"/>
                  </a:ext>
                </a:extLst>
              </p:cNvPr>
              <p:cNvSpPr>
                <a:spLocks/>
              </p:cNvSpPr>
              <p:nvPr/>
            </p:nvSpPr>
            <p:spPr bwMode="auto">
              <a:xfrm>
                <a:off x="4611" y="2240"/>
                <a:ext cx="225" cy="42"/>
              </a:xfrm>
              <a:custGeom>
                <a:avLst/>
                <a:gdLst>
                  <a:gd name="T0" fmla="*/ 0 w 225"/>
                  <a:gd name="T1" fmla="*/ 0 h 42"/>
                  <a:gd name="T2" fmla="*/ 225 w 225"/>
                  <a:gd name="T3" fmla="*/ 39 h 42"/>
                  <a:gd name="T4" fmla="*/ 225 w 225"/>
                  <a:gd name="T5" fmla="*/ 40 h 42"/>
                  <a:gd name="T6" fmla="*/ 225 w 225"/>
                  <a:gd name="T7" fmla="*/ 42 h 42"/>
                  <a:gd name="T8" fmla="*/ 0 w 225"/>
                  <a:gd name="T9" fmla="*/ 3 h 42"/>
                  <a:gd name="T10" fmla="*/ 0 w 225"/>
                  <a:gd name="T11" fmla="*/ 2 h 42"/>
                  <a:gd name="T12" fmla="*/ 0 w 225"/>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5" h="42">
                    <a:moveTo>
                      <a:pt x="0" y="0"/>
                    </a:moveTo>
                    <a:lnTo>
                      <a:pt x="225" y="39"/>
                    </a:lnTo>
                    <a:lnTo>
                      <a:pt x="225" y="40"/>
                    </a:lnTo>
                    <a:lnTo>
                      <a:pt x="225" y="42"/>
                    </a:lnTo>
                    <a:lnTo>
                      <a:pt x="0" y="3"/>
                    </a:lnTo>
                    <a:lnTo>
                      <a:pt x="0" y="2"/>
                    </a:lnTo>
                    <a:lnTo>
                      <a:pt x="0"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3" name="Freeform 215">
                <a:extLst>
                  <a:ext uri="{FF2B5EF4-FFF2-40B4-BE49-F238E27FC236}">
                    <a16:creationId xmlns:a16="http://schemas.microsoft.com/office/drawing/2014/main" id="{0706FDDB-CCA2-42CB-B397-58308D12CAA4}"/>
                  </a:ext>
                </a:extLst>
              </p:cNvPr>
              <p:cNvSpPr>
                <a:spLocks/>
              </p:cNvSpPr>
              <p:nvPr/>
            </p:nvSpPr>
            <p:spPr bwMode="auto">
              <a:xfrm>
                <a:off x="4609" y="2242"/>
                <a:ext cx="227" cy="42"/>
              </a:xfrm>
              <a:custGeom>
                <a:avLst/>
                <a:gdLst>
                  <a:gd name="T0" fmla="*/ 2 w 227"/>
                  <a:gd name="T1" fmla="*/ 0 h 42"/>
                  <a:gd name="T2" fmla="*/ 227 w 227"/>
                  <a:gd name="T3" fmla="*/ 38 h 42"/>
                  <a:gd name="T4" fmla="*/ 227 w 227"/>
                  <a:gd name="T5" fmla="*/ 40 h 42"/>
                  <a:gd name="T6" fmla="*/ 227 w 227"/>
                  <a:gd name="T7" fmla="*/ 42 h 42"/>
                  <a:gd name="T8" fmla="*/ 0 w 227"/>
                  <a:gd name="T9" fmla="*/ 3 h 42"/>
                  <a:gd name="T10" fmla="*/ 2 w 227"/>
                  <a:gd name="T11" fmla="*/ 1 h 42"/>
                  <a:gd name="T12" fmla="*/ 2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2" y="0"/>
                    </a:moveTo>
                    <a:lnTo>
                      <a:pt x="227" y="38"/>
                    </a:lnTo>
                    <a:lnTo>
                      <a:pt x="227" y="40"/>
                    </a:lnTo>
                    <a:lnTo>
                      <a:pt x="227" y="42"/>
                    </a:lnTo>
                    <a:lnTo>
                      <a:pt x="0" y="3"/>
                    </a:lnTo>
                    <a:lnTo>
                      <a:pt x="2" y="1"/>
                    </a:lnTo>
                    <a:lnTo>
                      <a:pt x="2" y="0"/>
                    </a:ln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4" name="Freeform 216">
                <a:extLst>
                  <a:ext uri="{FF2B5EF4-FFF2-40B4-BE49-F238E27FC236}">
                    <a16:creationId xmlns:a16="http://schemas.microsoft.com/office/drawing/2014/main" id="{C2EC43FF-B803-4B2B-97C1-7C445EA428D2}"/>
                  </a:ext>
                </a:extLst>
              </p:cNvPr>
              <p:cNvSpPr>
                <a:spLocks/>
              </p:cNvSpPr>
              <p:nvPr/>
            </p:nvSpPr>
            <p:spPr bwMode="auto">
              <a:xfrm>
                <a:off x="4609" y="2243"/>
                <a:ext cx="227" cy="43"/>
              </a:xfrm>
              <a:custGeom>
                <a:avLst/>
                <a:gdLst>
                  <a:gd name="T0" fmla="*/ 2 w 227"/>
                  <a:gd name="T1" fmla="*/ 0 h 43"/>
                  <a:gd name="T2" fmla="*/ 227 w 227"/>
                  <a:gd name="T3" fmla="*/ 39 h 43"/>
                  <a:gd name="T4" fmla="*/ 227 w 227"/>
                  <a:gd name="T5" fmla="*/ 41 h 43"/>
                  <a:gd name="T6" fmla="*/ 227 w 227"/>
                  <a:gd name="T7" fmla="*/ 43 h 43"/>
                  <a:gd name="T8" fmla="*/ 0 w 227"/>
                  <a:gd name="T9" fmla="*/ 4 h 43"/>
                  <a:gd name="T10" fmla="*/ 0 w 227"/>
                  <a:gd name="T11" fmla="*/ 2 h 43"/>
                  <a:gd name="T12" fmla="*/ 2 w 227"/>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3">
                    <a:moveTo>
                      <a:pt x="2" y="0"/>
                    </a:moveTo>
                    <a:lnTo>
                      <a:pt x="227" y="39"/>
                    </a:lnTo>
                    <a:lnTo>
                      <a:pt x="227" y="41"/>
                    </a:lnTo>
                    <a:lnTo>
                      <a:pt x="227" y="43"/>
                    </a:lnTo>
                    <a:lnTo>
                      <a:pt x="0" y="4"/>
                    </a:lnTo>
                    <a:lnTo>
                      <a:pt x="0" y="2"/>
                    </a:lnTo>
                    <a:lnTo>
                      <a:pt x="2"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5" name="Freeform 217">
                <a:extLst>
                  <a:ext uri="{FF2B5EF4-FFF2-40B4-BE49-F238E27FC236}">
                    <a16:creationId xmlns:a16="http://schemas.microsoft.com/office/drawing/2014/main" id="{4335F133-DD20-4096-A910-5F89F5E5496F}"/>
                  </a:ext>
                </a:extLst>
              </p:cNvPr>
              <p:cNvSpPr>
                <a:spLocks/>
              </p:cNvSpPr>
              <p:nvPr/>
            </p:nvSpPr>
            <p:spPr bwMode="auto">
              <a:xfrm>
                <a:off x="4609" y="2245"/>
                <a:ext cx="227" cy="42"/>
              </a:xfrm>
              <a:custGeom>
                <a:avLst/>
                <a:gdLst>
                  <a:gd name="T0" fmla="*/ 0 w 227"/>
                  <a:gd name="T1" fmla="*/ 0 h 42"/>
                  <a:gd name="T2" fmla="*/ 227 w 227"/>
                  <a:gd name="T3" fmla="*/ 39 h 42"/>
                  <a:gd name="T4" fmla="*/ 227 w 227"/>
                  <a:gd name="T5" fmla="*/ 41 h 42"/>
                  <a:gd name="T6" fmla="*/ 227 w 227"/>
                  <a:gd name="T7" fmla="*/ 42 h 42"/>
                  <a:gd name="T8" fmla="*/ 0 w 227"/>
                  <a:gd name="T9" fmla="*/ 3 h 42"/>
                  <a:gd name="T10" fmla="*/ 0 w 227"/>
                  <a:gd name="T11" fmla="*/ 2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1"/>
                    </a:lnTo>
                    <a:lnTo>
                      <a:pt x="227" y="42"/>
                    </a:lnTo>
                    <a:lnTo>
                      <a:pt x="0" y="3"/>
                    </a:lnTo>
                    <a:lnTo>
                      <a:pt x="0" y="2"/>
                    </a:lnTo>
                    <a:lnTo>
                      <a:pt x="0" y="0"/>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6" name="Freeform 218">
                <a:extLst>
                  <a:ext uri="{FF2B5EF4-FFF2-40B4-BE49-F238E27FC236}">
                    <a16:creationId xmlns:a16="http://schemas.microsoft.com/office/drawing/2014/main" id="{E6568D22-D1E2-43BB-9905-B1DD9305A9B9}"/>
                  </a:ext>
                </a:extLst>
              </p:cNvPr>
              <p:cNvSpPr>
                <a:spLocks/>
              </p:cNvSpPr>
              <p:nvPr/>
            </p:nvSpPr>
            <p:spPr bwMode="auto">
              <a:xfrm>
                <a:off x="4609" y="2247"/>
                <a:ext cx="227" cy="42"/>
              </a:xfrm>
              <a:custGeom>
                <a:avLst/>
                <a:gdLst>
                  <a:gd name="T0" fmla="*/ 0 w 227"/>
                  <a:gd name="T1" fmla="*/ 0 h 42"/>
                  <a:gd name="T2" fmla="*/ 227 w 227"/>
                  <a:gd name="T3" fmla="*/ 39 h 42"/>
                  <a:gd name="T4" fmla="*/ 227 w 227"/>
                  <a:gd name="T5" fmla="*/ 40 h 42"/>
                  <a:gd name="T6" fmla="*/ 227 w 227"/>
                  <a:gd name="T7" fmla="*/ 42 h 42"/>
                  <a:gd name="T8" fmla="*/ 0 w 227"/>
                  <a:gd name="T9" fmla="*/ 3 h 42"/>
                  <a:gd name="T10" fmla="*/ 0 w 227"/>
                  <a:gd name="T11" fmla="*/ 1 h 42"/>
                  <a:gd name="T12" fmla="*/ 0 w 227"/>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7" h="42">
                    <a:moveTo>
                      <a:pt x="0" y="0"/>
                    </a:moveTo>
                    <a:lnTo>
                      <a:pt x="227" y="39"/>
                    </a:lnTo>
                    <a:lnTo>
                      <a:pt x="227" y="40"/>
                    </a:lnTo>
                    <a:lnTo>
                      <a:pt x="227" y="42"/>
                    </a:lnTo>
                    <a:lnTo>
                      <a:pt x="0" y="3"/>
                    </a:lnTo>
                    <a:lnTo>
                      <a:pt x="0" y="1"/>
                    </a:lnTo>
                    <a:lnTo>
                      <a:pt x="0" y="0"/>
                    </a:lnTo>
                    <a:close/>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7" name="Freeform 219">
                <a:extLst>
                  <a:ext uri="{FF2B5EF4-FFF2-40B4-BE49-F238E27FC236}">
                    <a16:creationId xmlns:a16="http://schemas.microsoft.com/office/drawing/2014/main" id="{009C43A2-2934-484D-9724-647BF267DAF6}"/>
                  </a:ext>
                </a:extLst>
              </p:cNvPr>
              <p:cNvSpPr>
                <a:spLocks/>
              </p:cNvSpPr>
              <p:nvPr/>
            </p:nvSpPr>
            <p:spPr bwMode="auto">
              <a:xfrm>
                <a:off x="4608" y="2248"/>
                <a:ext cx="228" cy="43"/>
              </a:xfrm>
              <a:custGeom>
                <a:avLst/>
                <a:gdLst>
                  <a:gd name="T0" fmla="*/ 1 w 228"/>
                  <a:gd name="T1" fmla="*/ 0 h 43"/>
                  <a:gd name="T2" fmla="*/ 228 w 228"/>
                  <a:gd name="T3" fmla="*/ 39 h 43"/>
                  <a:gd name="T4" fmla="*/ 228 w 228"/>
                  <a:gd name="T5" fmla="*/ 41 h 43"/>
                  <a:gd name="T6" fmla="*/ 226 w 228"/>
                  <a:gd name="T7" fmla="*/ 43 h 43"/>
                  <a:gd name="T8" fmla="*/ 0 w 228"/>
                  <a:gd name="T9" fmla="*/ 4 h 43"/>
                  <a:gd name="T10" fmla="*/ 1 w 228"/>
                  <a:gd name="T11" fmla="*/ 2 h 43"/>
                  <a:gd name="T12" fmla="*/ 1 w 228"/>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3">
                    <a:moveTo>
                      <a:pt x="1" y="0"/>
                    </a:moveTo>
                    <a:lnTo>
                      <a:pt x="228" y="39"/>
                    </a:lnTo>
                    <a:lnTo>
                      <a:pt x="228" y="41"/>
                    </a:lnTo>
                    <a:lnTo>
                      <a:pt x="226" y="43"/>
                    </a:lnTo>
                    <a:lnTo>
                      <a:pt x="0" y="4"/>
                    </a:lnTo>
                    <a:lnTo>
                      <a:pt x="1" y="2"/>
                    </a:lnTo>
                    <a:lnTo>
                      <a:pt x="1"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8" name="Freeform 220">
                <a:extLst>
                  <a:ext uri="{FF2B5EF4-FFF2-40B4-BE49-F238E27FC236}">
                    <a16:creationId xmlns:a16="http://schemas.microsoft.com/office/drawing/2014/main" id="{0763AC51-18D5-4D2E-B240-91C85DF5C266}"/>
                  </a:ext>
                </a:extLst>
              </p:cNvPr>
              <p:cNvSpPr>
                <a:spLocks/>
              </p:cNvSpPr>
              <p:nvPr/>
            </p:nvSpPr>
            <p:spPr bwMode="auto">
              <a:xfrm>
                <a:off x="4608" y="2250"/>
                <a:ext cx="228" cy="42"/>
              </a:xfrm>
              <a:custGeom>
                <a:avLst/>
                <a:gdLst>
                  <a:gd name="T0" fmla="*/ 1 w 228"/>
                  <a:gd name="T1" fmla="*/ 0 h 42"/>
                  <a:gd name="T2" fmla="*/ 228 w 228"/>
                  <a:gd name="T3" fmla="*/ 39 h 42"/>
                  <a:gd name="T4" fmla="*/ 226 w 228"/>
                  <a:gd name="T5" fmla="*/ 41 h 42"/>
                  <a:gd name="T6" fmla="*/ 226 w 228"/>
                  <a:gd name="T7" fmla="*/ 42 h 42"/>
                  <a:gd name="T8" fmla="*/ 0 w 228"/>
                  <a:gd name="T9" fmla="*/ 3 h 42"/>
                  <a:gd name="T10" fmla="*/ 0 w 228"/>
                  <a:gd name="T11" fmla="*/ 2 h 42"/>
                  <a:gd name="T12" fmla="*/ 1 w 228"/>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8" h="42">
                    <a:moveTo>
                      <a:pt x="1" y="0"/>
                    </a:moveTo>
                    <a:lnTo>
                      <a:pt x="228" y="39"/>
                    </a:lnTo>
                    <a:lnTo>
                      <a:pt x="226" y="41"/>
                    </a:lnTo>
                    <a:lnTo>
                      <a:pt x="226" y="42"/>
                    </a:lnTo>
                    <a:lnTo>
                      <a:pt x="0" y="3"/>
                    </a:lnTo>
                    <a:lnTo>
                      <a:pt x="0" y="2"/>
                    </a:lnTo>
                    <a:lnTo>
                      <a:pt x="1"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79" name="Freeform 221">
                <a:extLst>
                  <a:ext uri="{FF2B5EF4-FFF2-40B4-BE49-F238E27FC236}">
                    <a16:creationId xmlns:a16="http://schemas.microsoft.com/office/drawing/2014/main" id="{7D64F63A-6C20-4858-A302-2D75D3065470}"/>
                  </a:ext>
                </a:extLst>
              </p:cNvPr>
              <p:cNvSpPr>
                <a:spLocks/>
              </p:cNvSpPr>
              <p:nvPr/>
            </p:nvSpPr>
            <p:spPr bwMode="auto">
              <a:xfrm>
                <a:off x="4608" y="2252"/>
                <a:ext cx="226" cy="42"/>
              </a:xfrm>
              <a:custGeom>
                <a:avLst/>
                <a:gdLst>
                  <a:gd name="T0" fmla="*/ 0 w 226"/>
                  <a:gd name="T1" fmla="*/ 0 h 42"/>
                  <a:gd name="T2" fmla="*/ 226 w 226"/>
                  <a:gd name="T3" fmla="*/ 39 h 42"/>
                  <a:gd name="T4" fmla="*/ 226 w 226"/>
                  <a:gd name="T5" fmla="*/ 40 h 42"/>
                  <a:gd name="T6" fmla="*/ 226 w 226"/>
                  <a:gd name="T7" fmla="*/ 42 h 42"/>
                  <a:gd name="T8" fmla="*/ 0 w 226"/>
                  <a:gd name="T9" fmla="*/ 3 h 42"/>
                  <a:gd name="T10" fmla="*/ 0 w 226"/>
                  <a:gd name="T11" fmla="*/ 1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6" y="40"/>
                    </a:lnTo>
                    <a:lnTo>
                      <a:pt x="226" y="42"/>
                    </a:lnTo>
                    <a:lnTo>
                      <a:pt x="0" y="3"/>
                    </a:lnTo>
                    <a:lnTo>
                      <a:pt x="0" y="1"/>
                    </a:lnTo>
                    <a:lnTo>
                      <a:pt x="0" y="0"/>
                    </a:lnTo>
                    <a:close/>
                  </a:path>
                </a:pathLst>
              </a:custGeom>
              <a:solidFill>
                <a:srgbClr val="F5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0" name="Freeform 222">
                <a:extLst>
                  <a:ext uri="{FF2B5EF4-FFF2-40B4-BE49-F238E27FC236}">
                    <a16:creationId xmlns:a16="http://schemas.microsoft.com/office/drawing/2014/main" id="{1B925061-BBE0-4ECE-B59A-DA3D49B7A15B}"/>
                  </a:ext>
                </a:extLst>
              </p:cNvPr>
              <p:cNvSpPr>
                <a:spLocks/>
              </p:cNvSpPr>
              <p:nvPr/>
            </p:nvSpPr>
            <p:spPr bwMode="auto">
              <a:xfrm>
                <a:off x="4608" y="2253"/>
                <a:ext cx="226" cy="43"/>
              </a:xfrm>
              <a:custGeom>
                <a:avLst/>
                <a:gdLst>
                  <a:gd name="T0" fmla="*/ 0 w 226"/>
                  <a:gd name="T1" fmla="*/ 0 h 43"/>
                  <a:gd name="T2" fmla="*/ 226 w 226"/>
                  <a:gd name="T3" fmla="*/ 39 h 43"/>
                  <a:gd name="T4" fmla="*/ 226 w 226"/>
                  <a:gd name="T5" fmla="*/ 41 h 43"/>
                  <a:gd name="T6" fmla="*/ 224 w 226"/>
                  <a:gd name="T7" fmla="*/ 43 h 43"/>
                  <a:gd name="T8" fmla="*/ 0 w 226"/>
                  <a:gd name="T9" fmla="*/ 4 h 43"/>
                  <a:gd name="T10" fmla="*/ 0 w 226"/>
                  <a:gd name="T11" fmla="*/ 2 h 43"/>
                  <a:gd name="T12" fmla="*/ 0 w 226"/>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3">
                    <a:moveTo>
                      <a:pt x="0" y="0"/>
                    </a:moveTo>
                    <a:lnTo>
                      <a:pt x="226" y="39"/>
                    </a:lnTo>
                    <a:lnTo>
                      <a:pt x="226" y="41"/>
                    </a:lnTo>
                    <a:lnTo>
                      <a:pt x="224" y="43"/>
                    </a:lnTo>
                    <a:lnTo>
                      <a:pt x="0" y="4"/>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1" name="Freeform 223">
                <a:extLst>
                  <a:ext uri="{FF2B5EF4-FFF2-40B4-BE49-F238E27FC236}">
                    <a16:creationId xmlns:a16="http://schemas.microsoft.com/office/drawing/2014/main" id="{52351278-3EE3-46B9-BD1F-86CCFF1CE7AC}"/>
                  </a:ext>
                </a:extLst>
              </p:cNvPr>
              <p:cNvSpPr>
                <a:spLocks/>
              </p:cNvSpPr>
              <p:nvPr/>
            </p:nvSpPr>
            <p:spPr bwMode="auto">
              <a:xfrm>
                <a:off x="4608" y="2255"/>
                <a:ext cx="226" cy="42"/>
              </a:xfrm>
              <a:custGeom>
                <a:avLst/>
                <a:gdLst>
                  <a:gd name="T0" fmla="*/ 0 w 226"/>
                  <a:gd name="T1" fmla="*/ 0 h 42"/>
                  <a:gd name="T2" fmla="*/ 226 w 226"/>
                  <a:gd name="T3" fmla="*/ 39 h 42"/>
                  <a:gd name="T4" fmla="*/ 224 w 226"/>
                  <a:gd name="T5" fmla="*/ 41 h 42"/>
                  <a:gd name="T6" fmla="*/ 224 w 226"/>
                  <a:gd name="T7" fmla="*/ 42 h 42"/>
                  <a:gd name="T8" fmla="*/ 0 w 226"/>
                  <a:gd name="T9" fmla="*/ 3 h 42"/>
                  <a:gd name="T10" fmla="*/ 0 w 226"/>
                  <a:gd name="T11" fmla="*/ 2 h 42"/>
                  <a:gd name="T12" fmla="*/ 0 w 226"/>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6" h="42">
                    <a:moveTo>
                      <a:pt x="0" y="0"/>
                    </a:moveTo>
                    <a:lnTo>
                      <a:pt x="226" y="39"/>
                    </a:lnTo>
                    <a:lnTo>
                      <a:pt x="224" y="41"/>
                    </a:lnTo>
                    <a:lnTo>
                      <a:pt x="224" y="42"/>
                    </a:lnTo>
                    <a:lnTo>
                      <a:pt x="0" y="3"/>
                    </a:lnTo>
                    <a:lnTo>
                      <a:pt x="0" y="2"/>
                    </a:lnTo>
                    <a:lnTo>
                      <a:pt x="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2" name="Freeform 224">
                <a:extLst>
                  <a:ext uri="{FF2B5EF4-FFF2-40B4-BE49-F238E27FC236}">
                    <a16:creationId xmlns:a16="http://schemas.microsoft.com/office/drawing/2014/main" id="{9CF3A68E-7C3C-43ED-825A-B10941343B72}"/>
                  </a:ext>
                </a:extLst>
              </p:cNvPr>
              <p:cNvSpPr>
                <a:spLocks/>
              </p:cNvSpPr>
              <p:nvPr/>
            </p:nvSpPr>
            <p:spPr bwMode="auto">
              <a:xfrm>
                <a:off x="4608" y="2257"/>
                <a:ext cx="224" cy="42"/>
              </a:xfrm>
              <a:custGeom>
                <a:avLst/>
                <a:gdLst>
                  <a:gd name="T0" fmla="*/ 0 w 224"/>
                  <a:gd name="T1" fmla="*/ 0 h 42"/>
                  <a:gd name="T2" fmla="*/ 224 w 224"/>
                  <a:gd name="T3" fmla="*/ 39 h 42"/>
                  <a:gd name="T4" fmla="*/ 224 w 224"/>
                  <a:gd name="T5" fmla="*/ 40 h 42"/>
                  <a:gd name="T6" fmla="*/ 222 w 224"/>
                  <a:gd name="T7" fmla="*/ 42 h 42"/>
                  <a:gd name="T8" fmla="*/ 0 w 224"/>
                  <a:gd name="T9" fmla="*/ 3 h 42"/>
                  <a:gd name="T10" fmla="*/ 0 w 224"/>
                  <a:gd name="T11" fmla="*/ 1 h 42"/>
                  <a:gd name="T12" fmla="*/ 0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0" y="0"/>
                    </a:moveTo>
                    <a:lnTo>
                      <a:pt x="224" y="39"/>
                    </a:lnTo>
                    <a:lnTo>
                      <a:pt x="224" y="40"/>
                    </a:lnTo>
                    <a:lnTo>
                      <a:pt x="222" y="42"/>
                    </a:lnTo>
                    <a:lnTo>
                      <a:pt x="0" y="3"/>
                    </a:lnTo>
                    <a:lnTo>
                      <a:pt x="0" y="1"/>
                    </a:lnTo>
                    <a:lnTo>
                      <a:pt x="0" y="0"/>
                    </a:ln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3" name="Freeform 225">
                <a:extLst>
                  <a:ext uri="{FF2B5EF4-FFF2-40B4-BE49-F238E27FC236}">
                    <a16:creationId xmlns:a16="http://schemas.microsoft.com/office/drawing/2014/main" id="{6E21CD94-5640-46B3-9386-728B2915A23B}"/>
                  </a:ext>
                </a:extLst>
              </p:cNvPr>
              <p:cNvSpPr>
                <a:spLocks/>
              </p:cNvSpPr>
              <p:nvPr/>
            </p:nvSpPr>
            <p:spPr bwMode="auto">
              <a:xfrm>
                <a:off x="4608" y="2258"/>
                <a:ext cx="224" cy="43"/>
              </a:xfrm>
              <a:custGeom>
                <a:avLst/>
                <a:gdLst>
                  <a:gd name="T0" fmla="*/ 0 w 224"/>
                  <a:gd name="T1" fmla="*/ 0 h 43"/>
                  <a:gd name="T2" fmla="*/ 224 w 224"/>
                  <a:gd name="T3" fmla="*/ 39 h 43"/>
                  <a:gd name="T4" fmla="*/ 222 w 224"/>
                  <a:gd name="T5" fmla="*/ 41 h 43"/>
                  <a:gd name="T6" fmla="*/ 222 w 224"/>
                  <a:gd name="T7" fmla="*/ 43 h 43"/>
                  <a:gd name="T8" fmla="*/ 0 w 224"/>
                  <a:gd name="T9" fmla="*/ 4 h 43"/>
                  <a:gd name="T10" fmla="*/ 0 w 224"/>
                  <a:gd name="T11" fmla="*/ 2 h 43"/>
                  <a:gd name="T12" fmla="*/ 0 w 224"/>
                  <a:gd name="T13" fmla="*/ 0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3">
                    <a:moveTo>
                      <a:pt x="0" y="0"/>
                    </a:moveTo>
                    <a:lnTo>
                      <a:pt x="224" y="39"/>
                    </a:lnTo>
                    <a:lnTo>
                      <a:pt x="222" y="41"/>
                    </a:lnTo>
                    <a:lnTo>
                      <a:pt x="222" y="43"/>
                    </a:lnTo>
                    <a:lnTo>
                      <a:pt x="0" y="4"/>
                    </a:lnTo>
                    <a:lnTo>
                      <a:pt x="0" y="2"/>
                    </a:lnTo>
                    <a:lnTo>
                      <a:pt x="0" y="0"/>
                    </a:lnTo>
                    <a:close/>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4" name="Freeform 226">
                <a:extLst>
                  <a:ext uri="{FF2B5EF4-FFF2-40B4-BE49-F238E27FC236}">
                    <a16:creationId xmlns:a16="http://schemas.microsoft.com/office/drawing/2014/main" id="{0D86466D-9821-43E5-A9FF-85938F212093}"/>
                  </a:ext>
                </a:extLst>
              </p:cNvPr>
              <p:cNvSpPr>
                <a:spLocks/>
              </p:cNvSpPr>
              <p:nvPr/>
            </p:nvSpPr>
            <p:spPr bwMode="auto">
              <a:xfrm>
                <a:off x="4606" y="2260"/>
                <a:ext cx="224" cy="42"/>
              </a:xfrm>
              <a:custGeom>
                <a:avLst/>
                <a:gdLst>
                  <a:gd name="T0" fmla="*/ 2 w 224"/>
                  <a:gd name="T1" fmla="*/ 0 h 42"/>
                  <a:gd name="T2" fmla="*/ 224 w 224"/>
                  <a:gd name="T3" fmla="*/ 39 h 42"/>
                  <a:gd name="T4" fmla="*/ 224 w 224"/>
                  <a:gd name="T5" fmla="*/ 41 h 42"/>
                  <a:gd name="T6" fmla="*/ 223 w 224"/>
                  <a:gd name="T7" fmla="*/ 42 h 42"/>
                  <a:gd name="T8" fmla="*/ 0 w 224"/>
                  <a:gd name="T9" fmla="*/ 4 h 42"/>
                  <a:gd name="T10" fmla="*/ 2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4" y="41"/>
                    </a:lnTo>
                    <a:lnTo>
                      <a:pt x="223" y="42"/>
                    </a:lnTo>
                    <a:lnTo>
                      <a:pt x="0" y="4"/>
                    </a:lnTo>
                    <a:lnTo>
                      <a:pt x="2"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5" name="Freeform 227">
                <a:extLst>
                  <a:ext uri="{FF2B5EF4-FFF2-40B4-BE49-F238E27FC236}">
                    <a16:creationId xmlns:a16="http://schemas.microsoft.com/office/drawing/2014/main" id="{F56CC098-B699-4506-B0A8-4E9EE2173EFE}"/>
                  </a:ext>
                </a:extLst>
              </p:cNvPr>
              <p:cNvSpPr>
                <a:spLocks/>
              </p:cNvSpPr>
              <p:nvPr/>
            </p:nvSpPr>
            <p:spPr bwMode="auto">
              <a:xfrm>
                <a:off x="4606" y="2262"/>
                <a:ext cx="224" cy="42"/>
              </a:xfrm>
              <a:custGeom>
                <a:avLst/>
                <a:gdLst>
                  <a:gd name="T0" fmla="*/ 2 w 224"/>
                  <a:gd name="T1" fmla="*/ 0 h 42"/>
                  <a:gd name="T2" fmla="*/ 224 w 224"/>
                  <a:gd name="T3" fmla="*/ 39 h 42"/>
                  <a:gd name="T4" fmla="*/ 223 w 224"/>
                  <a:gd name="T5" fmla="*/ 40 h 42"/>
                  <a:gd name="T6" fmla="*/ 223 w 224"/>
                  <a:gd name="T7" fmla="*/ 42 h 42"/>
                  <a:gd name="T8" fmla="*/ 0 w 224"/>
                  <a:gd name="T9" fmla="*/ 3 h 42"/>
                  <a:gd name="T10" fmla="*/ 0 w 224"/>
                  <a:gd name="T11" fmla="*/ 2 h 42"/>
                  <a:gd name="T12" fmla="*/ 2 w 224"/>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4" h="42">
                    <a:moveTo>
                      <a:pt x="2" y="0"/>
                    </a:moveTo>
                    <a:lnTo>
                      <a:pt x="224" y="39"/>
                    </a:lnTo>
                    <a:lnTo>
                      <a:pt x="223" y="40"/>
                    </a:lnTo>
                    <a:lnTo>
                      <a:pt x="223" y="42"/>
                    </a:lnTo>
                    <a:lnTo>
                      <a:pt x="0" y="3"/>
                    </a:lnTo>
                    <a:lnTo>
                      <a:pt x="0" y="2"/>
                    </a:lnTo>
                    <a:lnTo>
                      <a:pt x="2" y="0"/>
                    </a:lnTo>
                    <a:close/>
                  </a:path>
                </a:pathLst>
              </a:custGeom>
              <a:solidFill>
                <a:srgbClr val="EF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6" name="Freeform 228">
                <a:extLst>
                  <a:ext uri="{FF2B5EF4-FFF2-40B4-BE49-F238E27FC236}">
                    <a16:creationId xmlns:a16="http://schemas.microsoft.com/office/drawing/2014/main" id="{502C6801-B3EF-413D-8FAB-88FADAD69812}"/>
                  </a:ext>
                </a:extLst>
              </p:cNvPr>
              <p:cNvSpPr>
                <a:spLocks/>
              </p:cNvSpPr>
              <p:nvPr/>
            </p:nvSpPr>
            <p:spPr bwMode="auto">
              <a:xfrm>
                <a:off x="4606" y="2264"/>
                <a:ext cx="223" cy="42"/>
              </a:xfrm>
              <a:custGeom>
                <a:avLst/>
                <a:gdLst>
                  <a:gd name="T0" fmla="*/ 0 w 223"/>
                  <a:gd name="T1" fmla="*/ 0 h 42"/>
                  <a:gd name="T2" fmla="*/ 223 w 223"/>
                  <a:gd name="T3" fmla="*/ 38 h 42"/>
                  <a:gd name="T4" fmla="*/ 223 w 223"/>
                  <a:gd name="T5" fmla="*/ 40 h 42"/>
                  <a:gd name="T6" fmla="*/ 221 w 223"/>
                  <a:gd name="T7" fmla="*/ 42 h 42"/>
                  <a:gd name="T8" fmla="*/ 0 w 223"/>
                  <a:gd name="T9" fmla="*/ 3 h 42"/>
                  <a:gd name="T10" fmla="*/ 0 w 223"/>
                  <a:gd name="T11" fmla="*/ 1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8"/>
                    </a:lnTo>
                    <a:lnTo>
                      <a:pt x="223" y="40"/>
                    </a:lnTo>
                    <a:lnTo>
                      <a:pt x="221" y="42"/>
                    </a:lnTo>
                    <a:lnTo>
                      <a:pt x="0" y="3"/>
                    </a:lnTo>
                    <a:lnTo>
                      <a:pt x="0" y="1"/>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7" name="Freeform 229">
                <a:extLst>
                  <a:ext uri="{FF2B5EF4-FFF2-40B4-BE49-F238E27FC236}">
                    <a16:creationId xmlns:a16="http://schemas.microsoft.com/office/drawing/2014/main" id="{1B39B92D-CA64-43C0-81B6-97BED9D0C307}"/>
                  </a:ext>
                </a:extLst>
              </p:cNvPr>
              <p:cNvSpPr>
                <a:spLocks/>
              </p:cNvSpPr>
              <p:nvPr/>
            </p:nvSpPr>
            <p:spPr bwMode="auto">
              <a:xfrm>
                <a:off x="4606" y="2265"/>
                <a:ext cx="223" cy="42"/>
              </a:xfrm>
              <a:custGeom>
                <a:avLst/>
                <a:gdLst>
                  <a:gd name="T0" fmla="*/ 0 w 223"/>
                  <a:gd name="T1" fmla="*/ 0 h 42"/>
                  <a:gd name="T2" fmla="*/ 223 w 223"/>
                  <a:gd name="T3" fmla="*/ 39 h 42"/>
                  <a:gd name="T4" fmla="*/ 221 w 223"/>
                  <a:gd name="T5" fmla="*/ 41 h 42"/>
                  <a:gd name="T6" fmla="*/ 219 w 223"/>
                  <a:gd name="T7" fmla="*/ 42 h 42"/>
                  <a:gd name="T8" fmla="*/ 0 w 223"/>
                  <a:gd name="T9" fmla="*/ 4 h 42"/>
                  <a:gd name="T10" fmla="*/ 0 w 223"/>
                  <a:gd name="T11" fmla="*/ 2 h 42"/>
                  <a:gd name="T12" fmla="*/ 0 w 223"/>
                  <a:gd name="T13" fmla="*/ 0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23" h="42">
                    <a:moveTo>
                      <a:pt x="0" y="0"/>
                    </a:moveTo>
                    <a:lnTo>
                      <a:pt x="223" y="39"/>
                    </a:lnTo>
                    <a:lnTo>
                      <a:pt x="221" y="41"/>
                    </a:lnTo>
                    <a:lnTo>
                      <a:pt x="219" y="42"/>
                    </a:lnTo>
                    <a:lnTo>
                      <a:pt x="0" y="4"/>
                    </a:lnTo>
                    <a:lnTo>
                      <a:pt x="0" y="2"/>
                    </a:lnTo>
                    <a:lnTo>
                      <a:pt x="0"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8" name="Freeform 230">
                <a:extLst>
                  <a:ext uri="{FF2B5EF4-FFF2-40B4-BE49-F238E27FC236}">
                    <a16:creationId xmlns:a16="http://schemas.microsoft.com/office/drawing/2014/main" id="{9145F6E2-B022-4473-B5B1-74A52F906537}"/>
                  </a:ext>
                </a:extLst>
              </p:cNvPr>
              <p:cNvSpPr>
                <a:spLocks/>
              </p:cNvSpPr>
              <p:nvPr/>
            </p:nvSpPr>
            <p:spPr bwMode="auto">
              <a:xfrm>
                <a:off x="4606" y="2267"/>
                <a:ext cx="221" cy="42"/>
              </a:xfrm>
              <a:custGeom>
                <a:avLst/>
                <a:gdLst>
                  <a:gd name="T0" fmla="*/ 0 w 221"/>
                  <a:gd name="T1" fmla="*/ 0 h 42"/>
                  <a:gd name="T2" fmla="*/ 221 w 221"/>
                  <a:gd name="T3" fmla="*/ 39 h 42"/>
                  <a:gd name="T4" fmla="*/ 221 w 221"/>
                  <a:gd name="T5" fmla="*/ 39 h 42"/>
                  <a:gd name="T6" fmla="*/ 219 w 221"/>
                  <a:gd name="T7" fmla="*/ 40 h 42"/>
                  <a:gd name="T8" fmla="*/ 219 w 221"/>
                  <a:gd name="T9" fmla="*/ 40 h 42"/>
                  <a:gd name="T10" fmla="*/ 218 w 221"/>
                  <a:gd name="T11" fmla="*/ 42 h 42"/>
                  <a:gd name="T12" fmla="*/ 0 w 221"/>
                  <a:gd name="T13" fmla="*/ 3 h 42"/>
                  <a:gd name="T14" fmla="*/ 0 w 221"/>
                  <a:gd name="T15" fmla="*/ 2 h 42"/>
                  <a:gd name="T16" fmla="*/ 0 w 221"/>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1" h="42">
                    <a:moveTo>
                      <a:pt x="0" y="0"/>
                    </a:moveTo>
                    <a:lnTo>
                      <a:pt x="221" y="39"/>
                    </a:lnTo>
                    <a:lnTo>
                      <a:pt x="219" y="40"/>
                    </a:lnTo>
                    <a:lnTo>
                      <a:pt x="218" y="42"/>
                    </a:lnTo>
                    <a:lnTo>
                      <a:pt x="0" y="3"/>
                    </a:lnTo>
                    <a:lnTo>
                      <a:pt x="0" y="2"/>
                    </a:lnTo>
                    <a:lnTo>
                      <a:pt x="0" y="0"/>
                    </a:lnTo>
                    <a:close/>
                  </a:path>
                </a:pathLst>
              </a:custGeom>
              <a:solidFill>
                <a:srgbClr val="EBE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89" name="Freeform 231">
                <a:extLst>
                  <a:ext uri="{FF2B5EF4-FFF2-40B4-BE49-F238E27FC236}">
                    <a16:creationId xmlns:a16="http://schemas.microsoft.com/office/drawing/2014/main" id="{CD65957E-21A8-4D42-B913-34DAB350C038}"/>
                  </a:ext>
                </a:extLst>
              </p:cNvPr>
              <p:cNvSpPr>
                <a:spLocks/>
              </p:cNvSpPr>
              <p:nvPr/>
            </p:nvSpPr>
            <p:spPr bwMode="auto">
              <a:xfrm>
                <a:off x="4606" y="2269"/>
                <a:ext cx="219" cy="40"/>
              </a:xfrm>
              <a:custGeom>
                <a:avLst/>
                <a:gdLst>
                  <a:gd name="T0" fmla="*/ 0 w 219"/>
                  <a:gd name="T1" fmla="*/ 0 h 40"/>
                  <a:gd name="T2" fmla="*/ 219 w 219"/>
                  <a:gd name="T3" fmla="*/ 38 h 40"/>
                  <a:gd name="T4" fmla="*/ 219 w 219"/>
                  <a:gd name="T5" fmla="*/ 38 h 40"/>
                  <a:gd name="T6" fmla="*/ 219 w 219"/>
                  <a:gd name="T7" fmla="*/ 38 h 40"/>
                  <a:gd name="T8" fmla="*/ 218 w 219"/>
                  <a:gd name="T9" fmla="*/ 40 h 40"/>
                  <a:gd name="T10" fmla="*/ 216 w 219"/>
                  <a:gd name="T11" fmla="*/ 40 h 40"/>
                  <a:gd name="T12" fmla="*/ 0 w 219"/>
                  <a:gd name="T13" fmla="*/ 3 h 40"/>
                  <a:gd name="T14" fmla="*/ 0 w 219"/>
                  <a:gd name="T15" fmla="*/ 1 h 40"/>
                  <a:gd name="T16" fmla="*/ 0 w 219"/>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9" h="40">
                    <a:moveTo>
                      <a:pt x="0" y="0"/>
                    </a:moveTo>
                    <a:lnTo>
                      <a:pt x="219" y="38"/>
                    </a:lnTo>
                    <a:lnTo>
                      <a:pt x="218" y="40"/>
                    </a:lnTo>
                    <a:lnTo>
                      <a:pt x="216" y="40"/>
                    </a:lnTo>
                    <a:lnTo>
                      <a:pt x="0" y="3"/>
                    </a:lnTo>
                    <a:lnTo>
                      <a:pt x="0" y="1"/>
                    </a:lnTo>
                    <a:lnTo>
                      <a:pt x="0" y="0"/>
                    </a:lnTo>
                    <a:close/>
                  </a:path>
                </a:pathLst>
              </a:custGeom>
              <a:solidFill>
                <a:srgbClr val="E9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0" name="Freeform 232">
                <a:extLst>
                  <a:ext uri="{FF2B5EF4-FFF2-40B4-BE49-F238E27FC236}">
                    <a16:creationId xmlns:a16="http://schemas.microsoft.com/office/drawing/2014/main" id="{13E8E0ED-A197-4A78-9EC3-78DADDA8C7D7}"/>
                  </a:ext>
                </a:extLst>
              </p:cNvPr>
              <p:cNvSpPr>
                <a:spLocks/>
              </p:cNvSpPr>
              <p:nvPr/>
            </p:nvSpPr>
            <p:spPr bwMode="auto">
              <a:xfrm>
                <a:off x="4606" y="2270"/>
                <a:ext cx="218" cy="41"/>
              </a:xfrm>
              <a:custGeom>
                <a:avLst/>
                <a:gdLst>
                  <a:gd name="T0" fmla="*/ 0 w 218"/>
                  <a:gd name="T1" fmla="*/ 0 h 41"/>
                  <a:gd name="T2" fmla="*/ 218 w 218"/>
                  <a:gd name="T3" fmla="*/ 39 h 41"/>
                  <a:gd name="T4" fmla="*/ 216 w 218"/>
                  <a:gd name="T5" fmla="*/ 39 h 41"/>
                  <a:gd name="T6" fmla="*/ 214 w 218"/>
                  <a:gd name="T7" fmla="*/ 41 h 41"/>
                  <a:gd name="T8" fmla="*/ 0 w 218"/>
                  <a:gd name="T9" fmla="*/ 4 h 41"/>
                  <a:gd name="T10" fmla="*/ 0 w 218"/>
                  <a:gd name="T11" fmla="*/ 2 h 41"/>
                  <a:gd name="T12" fmla="*/ 0 w 218"/>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8" h="41">
                    <a:moveTo>
                      <a:pt x="0" y="0"/>
                    </a:moveTo>
                    <a:lnTo>
                      <a:pt x="218" y="39"/>
                    </a:lnTo>
                    <a:lnTo>
                      <a:pt x="216" y="39"/>
                    </a:lnTo>
                    <a:lnTo>
                      <a:pt x="214" y="41"/>
                    </a:lnTo>
                    <a:lnTo>
                      <a:pt x="0" y="4"/>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1" name="Freeform 233">
                <a:extLst>
                  <a:ext uri="{FF2B5EF4-FFF2-40B4-BE49-F238E27FC236}">
                    <a16:creationId xmlns:a16="http://schemas.microsoft.com/office/drawing/2014/main" id="{3D0149F7-F932-4328-8453-27D1ADFA2EFC}"/>
                  </a:ext>
                </a:extLst>
              </p:cNvPr>
              <p:cNvSpPr>
                <a:spLocks/>
              </p:cNvSpPr>
              <p:nvPr/>
            </p:nvSpPr>
            <p:spPr bwMode="auto">
              <a:xfrm>
                <a:off x="4606" y="2272"/>
                <a:ext cx="216" cy="41"/>
              </a:xfrm>
              <a:custGeom>
                <a:avLst/>
                <a:gdLst>
                  <a:gd name="T0" fmla="*/ 0 w 216"/>
                  <a:gd name="T1" fmla="*/ 0 h 41"/>
                  <a:gd name="T2" fmla="*/ 216 w 216"/>
                  <a:gd name="T3" fmla="*/ 37 h 41"/>
                  <a:gd name="T4" fmla="*/ 214 w 216"/>
                  <a:gd name="T5" fmla="*/ 39 h 41"/>
                  <a:gd name="T6" fmla="*/ 213 w 216"/>
                  <a:gd name="T7" fmla="*/ 41 h 41"/>
                  <a:gd name="T8" fmla="*/ 0 w 216"/>
                  <a:gd name="T9" fmla="*/ 3 h 41"/>
                  <a:gd name="T10" fmla="*/ 0 w 216"/>
                  <a:gd name="T11" fmla="*/ 2 h 41"/>
                  <a:gd name="T12" fmla="*/ 0 w 216"/>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 h="41">
                    <a:moveTo>
                      <a:pt x="0" y="0"/>
                    </a:moveTo>
                    <a:lnTo>
                      <a:pt x="216" y="37"/>
                    </a:lnTo>
                    <a:lnTo>
                      <a:pt x="214" y="39"/>
                    </a:lnTo>
                    <a:lnTo>
                      <a:pt x="213" y="41"/>
                    </a:lnTo>
                    <a:lnTo>
                      <a:pt x="0" y="3"/>
                    </a:lnTo>
                    <a:lnTo>
                      <a:pt x="0" y="2"/>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2" name="Freeform 234">
                <a:extLst>
                  <a:ext uri="{FF2B5EF4-FFF2-40B4-BE49-F238E27FC236}">
                    <a16:creationId xmlns:a16="http://schemas.microsoft.com/office/drawing/2014/main" id="{21116BD2-545E-44CC-BAF9-5B26550E44A0}"/>
                  </a:ext>
                </a:extLst>
              </p:cNvPr>
              <p:cNvSpPr>
                <a:spLocks/>
              </p:cNvSpPr>
              <p:nvPr/>
            </p:nvSpPr>
            <p:spPr bwMode="auto">
              <a:xfrm>
                <a:off x="4606" y="2274"/>
                <a:ext cx="214" cy="40"/>
              </a:xfrm>
              <a:custGeom>
                <a:avLst/>
                <a:gdLst>
                  <a:gd name="T0" fmla="*/ 0 w 214"/>
                  <a:gd name="T1" fmla="*/ 0 h 40"/>
                  <a:gd name="T2" fmla="*/ 214 w 214"/>
                  <a:gd name="T3" fmla="*/ 37 h 40"/>
                  <a:gd name="T4" fmla="*/ 213 w 214"/>
                  <a:gd name="T5" fmla="*/ 39 h 40"/>
                  <a:gd name="T6" fmla="*/ 211 w 214"/>
                  <a:gd name="T7" fmla="*/ 40 h 40"/>
                  <a:gd name="T8" fmla="*/ 0 w 214"/>
                  <a:gd name="T9" fmla="*/ 3 h 40"/>
                  <a:gd name="T10" fmla="*/ 0 w 214"/>
                  <a:gd name="T11" fmla="*/ 1 h 40"/>
                  <a:gd name="T12" fmla="*/ 0 w 214"/>
                  <a:gd name="T13" fmla="*/ 0 h 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4" h="40">
                    <a:moveTo>
                      <a:pt x="0" y="0"/>
                    </a:moveTo>
                    <a:lnTo>
                      <a:pt x="214" y="37"/>
                    </a:lnTo>
                    <a:lnTo>
                      <a:pt x="213" y="39"/>
                    </a:lnTo>
                    <a:lnTo>
                      <a:pt x="211" y="40"/>
                    </a:lnTo>
                    <a:lnTo>
                      <a:pt x="0" y="3"/>
                    </a:lnTo>
                    <a:lnTo>
                      <a:pt x="0" y="1"/>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3" name="Freeform 235">
                <a:extLst>
                  <a:ext uri="{FF2B5EF4-FFF2-40B4-BE49-F238E27FC236}">
                    <a16:creationId xmlns:a16="http://schemas.microsoft.com/office/drawing/2014/main" id="{9480A308-F6F6-49B4-AFDB-EC1139EE86D1}"/>
                  </a:ext>
                </a:extLst>
              </p:cNvPr>
              <p:cNvSpPr>
                <a:spLocks/>
              </p:cNvSpPr>
              <p:nvPr/>
            </p:nvSpPr>
            <p:spPr bwMode="auto">
              <a:xfrm>
                <a:off x="4606" y="2275"/>
                <a:ext cx="213" cy="41"/>
              </a:xfrm>
              <a:custGeom>
                <a:avLst/>
                <a:gdLst>
                  <a:gd name="T0" fmla="*/ 0 w 213"/>
                  <a:gd name="T1" fmla="*/ 0 h 41"/>
                  <a:gd name="T2" fmla="*/ 213 w 213"/>
                  <a:gd name="T3" fmla="*/ 38 h 41"/>
                  <a:gd name="T4" fmla="*/ 211 w 213"/>
                  <a:gd name="T5" fmla="*/ 39 h 41"/>
                  <a:gd name="T6" fmla="*/ 209 w 213"/>
                  <a:gd name="T7" fmla="*/ 41 h 41"/>
                  <a:gd name="T8" fmla="*/ 0 w 213"/>
                  <a:gd name="T9" fmla="*/ 4 h 41"/>
                  <a:gd name="T10" fmla="*/ 0 w 213"/>
                  <a:gd name="T11" fmla="*/ 2 h 41"/>
                  <a:gd name="T12" fmla="*/ 0 w 213"/>
                  <a:gd name="T13" fmla="*/ 0 h 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3" h="41">
                    <a:moveTo>
                      <a:pt x="0" y="0"/>
                    </a:moveTo>
                    <a:lnTo>
                      <a:pt x="213" y="38"/>
                    </a:lnTo>
                    <a:lnTo>
                      <a:pt x="211" y="39"/>
                    </a:lnTo>
                    <a:lnTo>
                      <a:pt x="209" y="41"/>
                    </a:lnTo>
                    <a:lnTo>
                      <a:pt x="0" y="4"/>
                    </a:lnTo>
                    <a:lnTo>
                      <a:pt x="0" y="2"/>
                    </a:lnTo>
                    <a:lnTo>
                      <a:pt x="0" y="0"/>
                    </a:lnTo>
                    <a:close/>
                  </a:path>
                </a:pathLst>
              </a:custGeom>
              <a:solidFill>
                <a:srgbClr val="E6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4" name="Freeform 236">
                <a:extLst>
                  <a:ext uri="{FF2B5EF4-FFF2-40B4-BE49-F238E27FC236}">
                    <a16:creationId xmlns:a16="http://schemas.microsoft.com/office/drawing/2014/main" id="{78665B7C-C514-4CD2-97E9-8CAB38AF7A92}"/>
                  </a:ext>
                </a:extLst>
              </p:cNvPr>
              <p:cNvSpPr>
                <a:spLocks/>
              </p:cNvSpPr>
              <p:nvPr/>
            </p:nvSpPr>
            <p:spPr bwMode="auto">
              <a:xfrm>
                <a:off x="4606" y="2277"/>
                <a:ext cx="211" cy="39"/>
              </a:xfrm>
              <a:custGeom>
                <a:avLst/>
                <a:gdLst>
                  <a:gd name="T0" fmla="*/ 0 w 211"/>
                  <a:gd name="T1" fmla="*/ 0 h 39"/>
                  <a:gd name="T2" fmla="*/ 211 w 211"/>
                  <a:gd name="T3" fmla="*/ 37 h 39"/>
                  <a:gd name="T4" fmla="*/ 209 w 211"/>
                  <a:gd name="T5" fmla="*/ 39 h 39"/>
                  <a:gd name="T6" fmla="*/ 206 w 211"/>
                  <a:gd name="T7" fmla="*/ 39 h 39"/>
                  <a:gd name="T8" fmla="*/ 0 w 211"/>
                  <a:gd name="T9" fmla="*/ 3 h 39"/>
                  <a:gd name="T10" fmla="*/ 0 w 211"/>
                  <a:gd name="T11" fmla="*/ 2 h 39"/>
                  <a:gd name="T12" fmla="*/ 0 w 211"/>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1" h="39">
                    <a:moveTo>
                      <a:pt x="0" y="0"/>
                    </a:moveTo>
                    <a:lnTo>
                      <a:pt x="211" y="37"/>
                    </a:lnTo>
                    <a:lnTo>
                      <a:pt x="209" y="39"/>
                    </a:lnTo>
                    <a:lnTo>
                      <a:pt x="206" y="39"/>
                    </a:lnTo>
                    <a:lnTo>
                      <a:pt x="0" y="3"/>
                    </a:lnTo>
                    <a:lnTo>
                      <a:pt x="0" y="2"/>
                    </a:lnTo>
                    <a:lnTo>
                      <a:pt x="0" y="0"/>
                    </a:lnTo>
                    <a:close/>
                  </a:path>
                </a:pathLst>
              </a:custGeom>
              <a:solidFill>
                <a:srgbClr val="E4E4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5" name="Freeform 237">
                <a:extLst>
                  <a:ext uri="{FF2B5EF4-FFF2-40B4-BE49-F238E27FC236}">
                    <a16:creationId xmlns:a16="http://schemas.microsoft.com/office/drawing/2014/main" id="{BE2CAB3B-023D-4F72-A53C-DAE6248512DF}"/>
                  </a:ext>
                </a:extLst>
              </p:cNvPr>
              <p:cNvSpPr>
                <a:spLocks/>
              </p:cNvSpPr>
              <p:nvPr/>
            </p:nvSpPr>
            <p:spPr bwMode="auto">
              <a:xfrm>
                <a:off x="4606" y="2279"/>
                <a:ext cx="209" cy="39"/>
              </a:xfrm>
              <a:custGeom>
                <a:avLst/>
                <a:gdLst>
                  <a:gd name="T0" fmla="*/ 0 w 209"/>
                  <a:gd name="T1" fmla="*/ 0 h 39"/>
                  <a:gd name="T2" fmla="*/ 209 w 209"/>
                  <a:gd name="T3" fmla="*/ 37 h 39"/>
                  <a:gd name="T4" fmla="*/ 206 w 209"/>
                  <a:gd name="T5" fmla="*/ 37 h 39"/>
                  <a:gd name="T6" fmla="*/ 204 w 209"/>
                  <a:gd name="T7" fmla="*/ 39 h 39"/>
                  <a:gd name="T8" fmla="*/ 0 w 209"/>
                  <a:gd name="T9" fmla="*/ 3 h 39"/>
                  <a:gd name="T10" fmla="*/ 0 w 209"/>
                  <a:gd name="T11" fmla="*/ 1 h 39"/>
                  <a:gd name="T12" fmla="*/ 0 w 209"/>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39">
                    <a:moveTo>
                      <a:pt x="0" y="0"/>
                    </a:moveTo>
                    <a:lnTo>
                      <a:pt x="209" y="37"/>
                    </a:lnTo>
                    <a:lnTo>
                      <a:pt x="206" y="37"/>
                    </a:lnTo>
                    <a:lnTo>
                      <a:pt x="204" y="39"/>
                    </a:lnTo>
                    <a:lnTo>
                      <a:pt x="0" y="3"/>
                    </a:lnTo>
                    <a:lnTo>
                      <a:pt x="0" y="1"/>
                    </a:lnTo>
                    <a:lnTo>
                      <a:pt x="0" y="0"/>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6" name="Freeform 238">
                <a:extLst>
                  <a:ext uri="{FF2B5EF4-FFF2-40B4-BE49-F238E27FC236}">
                    <a16:creationId xmlns:a16="http://schemas.microsoft.com/office/drawing/2014/main" id="{AD189437-D86D-45C7-B1FD-16CB83A3CB48}"/>
                  </a:ext>
                </a:extLst>
              </p:cNvPr>
              <p:cNvSpPr>
                <a:spLocks/>
              </p:cNvSpPr>
              <p:nvPr/>
            </p:nvSpPr>
            <p:spPr bwMode="auto">
              <a:xfrm>
                <a:off x="4606" y="2280"/>
                <a:ext cx="206" cy="39"/>
              </a:xfrm>
              <a:custGeom>
                <a:avLst/>
                <a:gdLst>
                  <a:gd name="T0" fmla="*/ 0 w 206"/>
                  <a:gd name="T1" fmla="*/ 0 h 39"/>
                  <a:gd name="T2" fmla="*/ 206 w 206"/>
                  <a:gd name="T3" fmla="*/ 36 h 39"/>
                  <a:gd name="T4" fmla="*/ 204 w 206"/>
                  <a:gd name="T5" fmla="*/ 38 h 39"/>
                  <a:gd name="T6" fmla="*/ 203 w 206"/>
                  <a:gd name="T7" fmla="*/ 39 h 39"/>
                  <a:gd name="T8" fmla="*/ 0 w 206"/>
                  <a:gd name="T9" fmla="*/ 4 h 39"/>
                  <a:gd name="T10" fmla="*/ 0 w 206"/>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6" h="39">
                    <a:moveTo>
                      <a:pt x="0" y="0"/>
                    </a:moveTo>
                    <a:lnTo>
                      <a:pt x="206" y="36"/>
                    </a:lnTo>
                    <a:lnTo>
                      <a:pt x="204" y="38"/>
                    </a:lnTo>
                    <a:lnTo>
                      <a:pt x="203" y="39"/>
                    </a:lnTo>
                    <a:lnTo>
                      <a:pt x="0" y="4"/>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7" name="Freeform 239">
                <a:extLst>
                  <a:ext uri="{FF2B5EF4-FFF2-40B4-BE49-F238E27FC236}">
                    <a16:creationId xmlns:a16="http://schemas.microsoft.com/office/drawing/2014/main" id="{B2DF07F0-E198-4971-BC66-BC52FB54018D}"/>
                  </a:ext>
                </a:extLst>
              </p:cNvPr>
              <p:cNvSpPr>
                <a:spLocks/>
              </p:cNvSpPr>
              <p:nvPr/>
            </p:nvSpPr>
            <p:spPr bwMode="auto">
              <a:xfrm>
                <a:off x="4606" y="2282"/>
                <a:ext cx="204" cy="39"/>
              </a:xfrm>
              <a:custGeom>
                <a:avLst/>
                <a:gdLst>
                  <a:gd name="T0" fmla="*/ 0 w 204"/>
                  <a:gd name="T1" fmla="*/ 0 h 39"/>
                  <a:gd name="T2" fmla="*/ 204 w 204"/>
                  <a:gd name="T3" fmla="*/ 36 h 39"/>
                  <a:gd name="T4" fmla="*/ 203 w 204"/>
                  <a:gd name="T5" fmla="*/ 37 h 39"/>
                  <a:gd name="T6" fmla="*/ 201 w 204"/>
                  <a:gd name="T7" fmla="*/ 39 h 39"/>
                  <a:gd name="T8" fmla="*/ 0 w 204"/>
                  <a:gd name="T9" fmla="*/ 4 h 39"/>
                  <a:gd name="T10" fmla="*/ 0 w 204"/>
                  <a:gd name="T11" fmla="*/ 2 h 39"/>
                  <a:gd name="T12" fmla="*/ 0 w 204"/>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 h="39">
                    <a:moveTo>
                      <a:pt x="0" y="0"/>
                    </a:moveTo>
                    <a:lnTo>
                      <a:pt x="204" y="36"/>
                    </a:lnTo>
                    <a:lnTo>
                      <a:pt x="203" y="37"/>
                    </a:lnTo>
                    <a:lnTo>
                      <a:pt x="201" y="39"/>
                    </a:lnTo>
                    <a:lnTo>
                      <a:pt x="0" y="4"/>
                    </a:lnTo>
                    <a:lnTo>
                      <a:pt x="0" y="2"/>
                    </a:lnTo>
                    <a:lnTo>
                      <a:pt x="0" y="0"/>
                    </a:lnTo>
                    <a:close/>
                  </a:path>
                </a:pathLst>
              </a:custGeom>
              <a:solidFill>
                <a:srgbClr val="E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8" name="Freeform 240">
                <a:extLst>
                  <a:ext uri="{FF2B5EF4-FFF2-40B4-BE49-F238E27FC236}">
                    <a16:creationId xmlns:a16="http://schemas.microsoft.com/office/drawing/2014/main" id="{A770F9BA-8E7D-4D98-A189-8E21F8FBC3B0}"/>
                  </a:ext>
                </a:extLst>
              </p:cNvPr>
              <p:cNvSpPr>
                <a:spLocks/>
              </p:cNvSpPr>
              <p:nvPr/>
            </p:nvSpPr>
            <p:spPr bwMode="auto">
              <a:xfrm>
                <a:off x="4606" y="2284"/>
                <a:ext cx="203" cy="39"/>
              </a:xfrm>
              <a:custGeom>
                <a:avLst/>
                <a:gdLst>
                  <a:gd name="T0" fmla="*/ 0 w 203"/>
                  <a:gd name="T1" fmla="*/ 0 h 39"/>
                  <a:gd name="T2" fmla="*/ 203 w 203"/>
                  <a:gd name="T3" fmla="*/ 35 h 39"/>
                  <a:gd name="T4" fmla="*/ 201 w 203"/>
                  <a:gd name="T5" fmla="*/ 37 h 39"/>
                  <a:gd name="T6" fmla="*/ 197 w 203"/>
                  <a:gd name="T7" fmla="*/ 39 h 39"/>
                  <a:gd name="T8" fmla="*/ 0 w 203"/>
                  <a:gd name="T9" fmla="*/ 3 h 39"/>
                  <a:gd name="T10" fmla="*/ 0 w 203"/>
                  <a:gd name="T11" fmla="*/ 2 h 39"/>
                  <a:gd name="T12" fmla="*/ 0 w 203"/>
                  <a:gd name="T13" fmla="*/ 0 h 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3" h="39">
                    <a:moveTo>
                      <a:pt x="0" y="0"/>
                    </a:moveTo>
                    <a:lnTo>
                      <a:pt x="203" y="35"/>
                    </a:lnTo>
                    <a:lnTo>
                      <a:pt x="201" y="37"/>
                    </a:lnTo>
                    <a:lnTo>
                      <a:pt x="197" y="39"/>
                    </a:lnTo>
                    <a:lnTo>
                      <a:pt x="0" y="3"/>
                    </a:lnTo>
                    <a:lnTo>
                      <a:pt x="0" y="2"/>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499" name="Freeform 241">
                <a:extLst>
                  <a:ext uri="{FF2B5EF4-FFF2-40B4-BE49-F238E27FC236}">
                    <a16:creationId xmlns:a16="http://schemas.microsoft.com/office/drawing/2014/main" id="{CAF52B09-119C-4684-90E4-79628A7B8B64}"/>
                  </a:ext>
                </a:extLst>
              </p:cNvPr>
              <p:cNvSpPr>
                <a:spLocks/>
              </p:cNvSpPr>
              <p:nvPr/>
            </p:nvSpPr>
            <p:spPr bwMode="auto">
              <a:xfrm>
                <a:off x="4606" y="2286"/>
                <a:ext cx="201" cy="37"/>
              </a:xfrm>
              <a:custGeom>
                <a:avLst/>
                <a:gdLst>
                  <a:gd name="T0" fmla="*/ 0 w 201"/>
                  <a:gd name="T1" fmla="*/ 0 h 37"/>
                  <a:gd name="T2" fmla="*/ 201 w 201"/>
                  <a:gd name="T3" fmla="*/ 35 h 37"/>
                  <a:gd name="T4" fmla="*/ 197 w 201"/>
                  <a:gd name="T5" fmla="*/ 37 h 37"/>
                  <a:gd name="T6" fmla="*/ 196 w 201"/>
                  <a:gd name="T7" fmla="*/ 37 h 37"/>
                  <a:gd name="T8" fmla="*/ 0 w 201"/>
                  <a:gd name="T9" fmla="*/ 3 h 37"/>
                  <a:gd name="T10" fmla="*/ 0 w 201"/>
                  <a:gd name="T11" fmla="*/ 1 h 37"/>
                  <a:gd name="T12" fmla="*/ 0 w 20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37">
                    <a:moveTo>
                      <a:pt x="0" y="0"/>
                    </a:moveTo>
                    <a:lnTo>
                      <a:pt x="201" y="35"/>
                    </a:lnTo>
                    <a:lnTo>
                      <a:pt x="197" y="37"/>
                    </a:lnTo>
                    <a:lnTo>
                      <a:pt x="196" y="37"/>
                    </a:lnTo>
                    <a:lnTo>
                      <a:pt x="0" y="3"/>
                    </a:lnTo>
                    <a:lnTo>
                      <a:pt x="0" y="1"/>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0" name="Freeform 242">
                <a:extLst>
                  <a:ext uri="{FF2B5EF4-FFF2-40B4-BE49-F238E27FC236}">
                    <a16:creationId xmlns:a16="http://schemas.microsoft.com/office/drawing/2014/main" id="{7EB77281-1660-4828-87E6-C4AFE1CE8F8E}"/>
                  </a:ext>
                </a:extLst>
              </p:cNvPr>
              <p:cNvSpPr>
                <a:spLocks/>
              </p:cNvSpPr>
              <p:nvPr/>
            </p:nvSpPr>
            <p:spPr bwMode="auto">
              <a:xfrm>
                <a:off x="4606" y="2287"/>
                <a:ext cx="197" cy="37"/>
              </a:xfrm>
              <a:custGeom>
                <a:avLst/>
                <a:gdLst>
                  <a:gd name="T0" fmla="*/ 0 w 197"/>
                  <a:gd name="T1" fmla="*/ 0 h 37"/>
                  <a:gd name="T2" fmla="*/ 197 w 197"/>
                  <a:gd name="T3" fmla="*/ 36 h 37"/>
                  <a:gd name="T4" fmla="*/ 196 w 197"/>
                  <a:gd name="T5" fmla="*/ 36 h 37"/>
                  <a:gd name="T6" fmla="*/ 194 w 197"/>
                  <a:gd name="T7" fmla="*/ 37 h 37"/>
                  <a:gd name="T8" fmla="*/ 0 w 197"/>
                  <a:gd name="T9" fmla="*/ 4 h 37"/>
                  <a:gd name="T10" fmla="*/ 0 w 197"/>
                  <a:gd name="T11" fmla="*/ 2 h 37"/>
                  <a:gd name="T12" fmla="*/ 0 w 197"/>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7" h="37">
                    <a:moveTo>
                      <a:pt x="0" y="0"/>
                    </a:moveTo>
                    <a:lnTo>
                      <a:pt x="197" y="36"/>
                    </a:lnTo>
                    <a:lnTo>
                      <a:pt x="196" y="36"/>
                    </a:lnTo>
                    <a:lnTo>
                      <a:pt x="194" y="37"/>
                    </a:lnTo>
                    <a:lnTo>
                      <a:pt x="0" y="4"/>
                    </a:lnTo>
                    <a:lnTo>
                      <a:pt x="0" y="2"/>
                    </a:lnTo>
                    <a:lnTo>
                      <a:pt x="0" y="0"/>
                    </a:lnTo>
                    <a:close/>
                  </a:path>
                </a:pathLst>
              </a:custGeom>
              <a:solidFill>
                <a:srgbClr val="DE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1" name="Freeform 243">
                <a:extLst>
                  <a:ext uri="{FF2B5EF4-FFF2-40B4-BE49-F238E27FC236}">
                    <a16:creationId xmlns:a16="http://schemas.microsoft.com/office/drawing/2014/main" id="{0B00DFF1-24B9-4111-9C22-B5E6BF1C5740}"/>
                  </a:ext>
                </a:extLst>
              </p:cNvPr>
              <p:cNvSpPr>
                <a:spLocks/>
              </p:cNvSpPr>
              <p:nvPr/>
            </p:nvSpPr>
            <p:spPr bwMode="auto">
              <a:xfrm>
                <a:off x="4606" y="2289"/>
                <a:ext cx="196" cy="37"/>
              </a:xfrm>
              <a:custGeom>
                <a:avLst/>
                <a:gdLst>
                  <a:gd name="T0" fmla="*/ 0 w 196"/>
                  <a:gd name="T1" fmla="*/ 0 h 37"/>
                  <a:gd name="T2" fmla="*/ 196 w 196"/>
                  <a:gd name="T3" fmla="*/ 34 h 37"/>
                  <a:gd name="T4" fmla="*/ 194 w 196"/>
                  <a:gd name="T5" fmla="*/ 35 h 37"/>
                  <a:gd name="T6" fmla="*/ 191 w 196"/>
                  <a:gd name="T7" fmla="*/ 37 h 37"/>
                  <a:gd name="T8" fmla="*/ 0 w 196"/>
                  <a:gd name="T9" fmla="*/ 3 h 37"/>
                  <a:gd name="T10" fmla="*/ 0 w 196"/>
                  <a:gd name="T11" fmla="*/ 2 h 37"/>
                  <a:gd name="T12" fmla="*/ 0 w 196"/>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6" h="37">
                    <a:moveTo>
                      <a:pt x="0" y="0"/>
                    </a:moveTo>
                    <a:lnTo>
                      <a:pt x="196" y="34"/>
                    </a:lnTo>
                    <a:lnTo>
                      <a:pt x="194" y="35"/>
                    </a:lnTo>
                    <a:lnTo>
                      <a:pt x="191" y="37"/>
                    </a:lnTo>
                    <a:lnTo>
                      <a:pt x="0" y="3"/>
                    </a:lnTo>
                    <a:lnTo>
                      <a:pt x="0" y="2"/>
                    </a:lnTo>
                    <a:lnTo>
                      <a:pt x="0" y="0"/>
                    </a:lnTo>
                    <a:close/>
                  </a:path>
                </a:pathLst>
              </a:cu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2" name="Freeform 244">
                <a:extLst>
                  <a:ext uri="{FF2B5EF4-FFF2-40B4-BE49-F238E27FC236}">
                    <a16:creationId xmlns:a16="http://schemas.microsoft.com/office/drawing/2014/main" id="{57284EC9-AF5F-435D-9237-3B8154F9A2AC}"/>
                  </a:ext>
                </a:extLst>
              </p:cNvPr>
              <p:cNvSpPr>
                <a:spLocks/>
              </p:cNvSpPr>
              <p:nvPr/>
            </p:nvSpPr>
            <p:spPr bwMode="auto">
              <a:xfrm>
                <a:off x="4606" y="2291"/>
                <a:ext cx="194" cy="37"/>
              </a:xfrm>
              <a:custGeom>
                <a:avLst/>
                <a:gdLst>
                  <a:gd name="T0" fmla="*/ 0 w 194"/>
                  <a:gd name="T1" fmla="*/ 0 h 37"/>
                  <a:gd name="T2" fmla="*/ 194 w 194"/>
                  <a:gd name="T3" fmla="*/ 33 h 37"/>
                  <a:gd name="T4" fmla="*/ 191 w 194"/>
                  <a:gd name="T5" fmla="*/ 35 h 37"/>
                  <a:gd name="T6" fmla="*/ 189 w 194"/>
                  <a:gd name="T7" fmla="*/ 37 h 37"/>
                  <a:gd name="T8" fmla="*/ 0 w 194"/>
                  <a:gd name="T9" fmla="*/ 3 h 37"/>
                  <a:gd name="T10" fmla="*/ 0 w 194"/>
                  <a:gd name="T11" fmla="*/ 1 h 37"/>
                  <a:gd name="T12" fmla="*/ 0 w 194"/>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4" h="37">
                    <a:moveTo>
                      <a:pt x="0" y="0"/>
                    </a:moveTo>
                    <a:lnTo>
                      <a:pt x="194" y="33"/>
                    </a:lnTo>
                    <a:lnTo>
                      <a:pt x="191" y="35"/>
                    </a:lnTo>
                    <a:lnTo>
                      <a:pt x="189" y="37"/>
                    </a:lnTo>
                    <a:lnTo>
                      <a:pt x="0" y="3"/>
                    </a:lnTo>
                    <a:lnTo>
                      <a:pt x="0" y="1"/>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3" name="Freeform 245">
                <a:extLst>
                  <a:ext uri="{FF2B5EF4-FFF2-40B4-BE49-F238E27FC236}">
                    <a16:creationId xmlns:a16="http://schemas.microsoft.com/office/drawing/2014/main" id="{06FB3A35-A6F9-4551-90FC-B415BBE1F876}"/>
                  </a:ext>
                </a:extLst>
              </p:cNvPr>
              <p:cNvSpPr>
                <a:spLocks/>
              </p:cNvSpPr>
              <p:nvPr/>
            </p:nvSpPr>
            <p:spPr bwMode="auto">
              <a:xfrm>
                <a:off x="4606" y="2292"/>
                <a:ext cx="191" cy="37"/>
              </a:xfrm>
              <a:custGeom>
                <a:avLst/>
                <a:gdLst>
                  <a:gd name="T0" fmla="*/ 0 w 191"/>
                  <a:gd name="T1" fmla="*/ 0 h 37"/>
                  <a:gd name="T2" fmla="*/ 191 w 191"/>
                  <a:gd name="T3" fmla="*/ 34 h 37"/>
                  <a:gd name="T4" fmla="*/ 189 w 191"/>
                  <a:gd name="T5" fmla="*/ 36 h 37"/>
                  <a:gd name="T6" fmla="*/ 187 w 191"/>
                  <a:gd name="T7" fmla="*/ 37 h 37"/>
                  <a:gd name="T8" fmla="*/ 0 w 191"/>
                  <a:gd name="T9" fmla="*/ 4 h 37"/>
                  <a:gd name="T10" fmla="*/ 0 w 191"/>
                  <a:gd name="T11" fmla="*/ 2 h 37"/>
                  <a:gd name="T12" fmla="*/ 0 w 191"/>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91" h="37">
                    <a:moveTo>
                      <a:pt x="0" y="0"/>
                    </a:moveTo>
                    <a:lnTo>
                      <a:pt x="191" y="34"/>
                    </a:lnTo>
                    <a:lnTo>
                      <a:pt x="189" y="36"/>
                    </a:lnTo>
                    <a:lnTo>
                      <a:pt x="187" y="37"/>
                    </a:lnTo>
                    <a:lnTo>
                      <a:pt x="0" y="4"/>
                    </a:lnTo>
                    <a:lnTo>
                      <a:pt x="0" y="2"/>
                    </a:lnTo>
                    <a:lnTo>
                      <a:pt x="0" y="0"/>
                    </a:lnTo>
                    <a:close/>
                  </a:path>
                </a:pathLst>
              </a:custGeom>
              <a:solidFill>
                <a:srgbClr val="DBDB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4" name="Freeform 246">
                <a:extLst>
                  <a:ext uri="{FF2B5EF4-FFF2-40B4-BE49-F238E27FC236}">
                    <a16:creationId xmlns:a16="http://schemas.microsoft.com/office/drawing/2014/main" id="{8F615D82-A6BC-4157-88C4-D189D7439D94}"/>
                  </a:ext>
                </a:extLst>
              </p:cNvPr>
              <p:cNvSpPr>
                <a:spLocks/>
              </p:cNvSpPr>
              <p:nvPr/>
            </p:nvSpPr>
            <p:spPr bwMode="auto">
              <a:xfrm>
                <a:off x="4606" y="2294"/>
                <a:ext cx="189" cy="35"/>
              </a:xfrm>
              <a:custGeom>
                <a:avLst/>
                <a:gdLst>
                  <a:gd name="T0" fmla="*/ 0 w 189"/>
                  <a:gd name="T1" fmla="*/ 0 h 35"/>
                  <a:gd name="T2" fmla="*/ 189 w 189"/>
                  <a:gd name="T3" fmla="*/ 34 h 35"/>
                  <a:gd name="T4" fmla="*/ 187 w 189"/>
                  <a:gd name="T5" fmla="*/ 35 h 35"/>
                  <a:gd name="T6" fmla="*/ 184 w 189"/>
                  <a:gd name="T7" fmla="*/ 35 h 35"/>
                  <a:gd name="T8" fmla="*/ 0 w 189"/>
                  <a:gd name="T9" fmla="*/ 3 h 35"/>
                  <a:gd name="T10" fmla="*/ 0 w 189"/>
                  <a:gd name="T11" fmla="*/ 2 h 35"/>
                  <a:gd name="T12" fmla="*/ 0 w 189"/>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9" h="35">
                    <a:moveTo>
                      <a:pt x="0" y="0"/>
                    </a:moveTo>
                    <a:lnTo>
                      <a:pt x="189" y="34"/>
                    </a:lnTo>
                    <a:lnTo>
                      <a:pt x="187" y="35"/>
                    </a:lnTo>
                    <a:lnTo>
                      <a:pt x="184" y="35"/>
                    </a:lnTo>
                    <a:lnTo>
                      <a:pt x="0" y="3"/>
                    </a:lnTo>
                    <a:lnTo>
                      <a:pt x="0" y="2"/>
                    </a:lnTo>
                    <a:lnTo>
                      <a:pt x="0" y="0"/>
                    </a:lnTo>
                    <a:close/>
                  </a:path>
                </a:pathLst>
              </a:custGeom>
              <a:solidFill>
                <a:srgbClr val="DA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5" name="Freeform 247">
                <a:extLst>
                  <a:ext uri="{FF2B5EF4-FFF2-40B4-BE49-F238E27FC236}">
                    <a16:creationId xmlns:a16="http://schemas.microsoft.com/office/drawing/2014/main" id="{DAE79A81-4D37-49D2-834B-90C1C778915F}"/>
                  </a:ext>
                </a:extLst>
              </p:cNvPr>
              <p:cNvSpPr>
                <a:spLocks/>
              </p:cNvSpPr>
              <p:nvPr/>
            </p:nvSpPr>
            <p:spPr bwMode="auto">
              <a:xfrm>
                <a:off x="4606" y="2296"/>
                <a:ext cx="187" cy="35"/>
              </a:xfrm>
              <a:custGeom>
                <a:avLst/>
                <a:gdLst>
                  <a:gd name="T0" fmla="*/ 0 w 187"/>
                  <a:gd name="T1" fmla="*/ 0 h 35"/>
                  <a:gd name="T2" fmla="*/ 187 w 187"/>
                  <a:gd name="T3" fmla="*/ 33 h 35"/>
                  <a:gd name="T4" fmla="*/ 184 w 187"/>
                  <a:gd name="T5" fmla="*/ 33 h 35"/>
                  <a:gd name="T6" fmla="*/ 182 w 187"/>
                  <a:gd name="T7" fmla="*/ 35 h 35"/>
                  <a:gd name="T8" fmla="*/ 0 w 187"/>
                  <a:gd name="T9" fmla="*/ 3 h 35"/>
                  <a:gd name="T10" fmla="*/ 0 w 187"/>
                  <a:gd name="T11" fmla="*/ 1 h 35"/>
                  <a:gd name="T12" fmla="*/ 0 w 187"/>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7" h="35">
                    <a:moveTo>
                      <a:pt x="0" y="0"/>
                    </a:moveTo>
                    <a:lnTo>
                      <a:pt x="187" y="33"/>
                    </a:lnTo>
                    <a:lnTo>
                      <a:pt x="184" y="33"/>
                    </a:lnTo>
                    <a:lnTo>
                      <a:pt x="182" y="35"/>
                    </a:lnTo>
                    <a:lnTo>
                      <a:pt x="0" y="3"/>
                    </a:lnTo>
                    <a:lnTo>
                      <a:pt x="0" y="1"/>
                    </a:lnTo>
                    <a:lnTo>
                      <a:pt x="0" y="0"/>
                    </a:lnTo>
                    <a:close/>
                  </a:path>
                </a:pathLst>
              </a:custGeom>
              <a:solidFill>
                <a:srgbClr val="D8D8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6" name="Freeform 248">
                <a:extLst>
                  <a:ext uri="{FF2B5EF4-FFF2-40B4-BE49-F238E27FC236}">
                    <a16:creationId xmlns:a16="http://schemas.microsoft.com/office/drawing/2014/main" id="{2E22D644-29EE-47D3-BA6D-2359185474A7}"/>
                  </a:ext>
                </a:extLst>
              </p:cNvPr>
              <p:cNvSpPr>
                <a:spLocks/>
              </p:cNvSpPr>
              <p:nvPr/>
            </p:nvSpPr>
            <p:spPr bwMode="auto">
              <a:xfrm>
                <a:off x="4606" y="2297"/>
                <a:ext cx="184" cy="36"/>
              </a:xfrm>
              <a:custGeom>
                <a:avLst/>
                <a:gdLst>
                  <a:gd name="T0" fmla="*/ 0 w 184"/>
                  <a:gd name="T1" fmla="*/ 0 h 36"/>
                  <a:gd name="T2" fmla="*/ 184 w 184"/>
                  <a:gd name="T3" fmla="*/ 32 h 36"/>
                  <a:gd name="T4" fmla="*/ 182 w 184"/>
                  <a:gd name="T5" fmla="*/ 34 h 36"/>
                  <a:gd name="T6" fmla="*/ 179 w 184"/>
                  <a:gd name="T7" fmla="*/ 36 h 36"/>
                  <a:gd name="T8" fmla="*/ 0 w 184"/>
                  <a:gd name="T9" fmla="*/ 4 h 36"/>
                  <a:gd name="T10" fmla="*/ 0 w 184"/>
                  <a:gd name="T11" fmla="*/ 2 h 36"/>
                  <a:gd name="T12" fmla="*/ 0 w 184"/>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4" h="36">
                    <a:moveTo>
                      <a:pt x="0" y="0"/>
                    </a:moveTo>
                    <a:lnTo>
                      <a:pt x="184" y="32"/>
                    </a:lnTo>
                    <a:lnTo>
                      <a:pt x="182" y="34"/>
                    </a:lnTo>
                    <a:lnTo>
                      <a:pt x="179" y="36"/>
                    </a:lnTo>
                    <a:lnTo>
                      <a:pt x="0" y="4"/>
                    </a:lnTo>
                    <a:lnTo>
                      <a:pt x="0" y="2"/>
                    </a:lnTo>
                    <a:lnTo>
                      <a:pt x="0" y="0"/>
                    </a:lnTo>
                    <a:close/>
                  </a:path>
                </a:pathLst>
              </a:custGeom>
              <a:solidFill>
                <a:srgbClr val="D7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7" name="Freeform 249">
                <a:extLst>
                  <a:ext uri="{FF2B5EF4-FFF2-40B4-BE49-F238E27FC236}">
                    <a16:creationId xmlns:a16="http://schemas.microsoft.com/office/drawing/2014/main" id="{9C48BFF1-4310-4F12-94EF-1BFBE010E067}"/>
                  </a:ext>
                </a:extLst>
              </p:cNvPr>
              <p:cNvSpPr>
                <a:spLocks/>
              </p:cNvSpPr>
              <p:nvPr/>
            </p:nvSpPr>
            <p:spPr bwMode="auto">
              <a:xfrm>
                <a:off x="4606" y="2299"/>
                <a:ext cx="182" cy="36"/>
              </a:xfrm>
              <a:custGeom>
                <a:avLst/>
                <a:gdLst>
                  <a:gd name="T0" fmla="*/ 0 w 182"/>
                  <a:gd name="T1" fmla="*/ 0 h 36"/>
                  <a:gd name="T2" fmla="*/ 182 w 182"/>
                  <a:gd name="T3" fmla="*/ 32 h 36"/>
                  <a:gd name="T4" fmla="*/ 179 w 182"/>
                  <a:gd name="T5" fmla="*/ 34 h 36"/>
                  <a:gd name="T6" fmla="*/ 177 w 182"/>
                  <a:gd name="T7" fmla="*/ 36 h 36"/>
                  <a:gd name="T8" fmla="*/ 2 w 182"/>
                  <a:gd name="T9" fmla="*/ 3 h 36"/>
                  <a:gd name="T10" fmla="*/ 0 w 182"/>
                  <a:gd name="T11" fmla="*/ 2 h 36"/>
                  <a:gd name="T12" fmla="*/ 0 w 1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2" h="36">
                    <a:moveTo>
                      <a:pt x="0" y="0"/>
                    </a:moveTo>
                    <a:lnTo>
                      <a:pt x="182" y="32"/>
                    </a:lnTo>
                    <a:lnTo>
                      <a:pt x="179" y="34"/>
                    </a:lnTo>
                    <a:lnTo>
                      <a:pt x="177" y="36"/>
                    </a:lnTo>
                    <a:lnTo>
                      <a:pt x="2" y="3"/>
                    </a:lnTo>
                    <a:lnTo>
                      <a:pt x="0" y="2"/>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8" name="Freeform 250">
                <a:extLst>
                  <a:ext uri="{FF2B5EF4-FFF2-40B4-BE49-F238E27FC236}">
                    <a16:creationId xmlns:a16="http://schemas.microsoft.com/office/drawing/2014/main" id="{29DC225B-9133-49DB-9C1C-A94129A3E94F}"/>
                  </a:ext>
                </a:extLst>
              </p:cNvPr>
              <p:cNvSpPr>
                <a:spLocks/>
              </p:cNvSpPr>
              <p:nvPr/>
            </p:nvSpPr>
            <p:spPr bwMode="auto">
              <a:xfrm>
                <a:off x="4606" y="2301"/>
                <a:ext cx="179" cy="34"/>
              </a:xfrm>
              <a:custGeom>
                <a:avLst/>
                <a:gdLst>
                  <a:gd name="T0" fmla="*/ 0 w 179"/>
                  <a:gd name="T1" fmla="*/ 0 h 34"/>
                  <a:gd name="T2" fmla="*/ 179 w 179"/>
                  <a:gd name="T3" fmla="*/ 32 h 34"/>
                  <a:gd name="T4" fmla="*/ 177 w 179"/>
                  <a:gd name="T5" fmla="*/ 34 h 34"/>
                  <a:gd name="T6" fmla="*/ 174 w 179"/>
                  <a:gd name="T7" fmla="*/ 34 h 34"/>
                  <a:gd name="T8" fmla="*/ 2 w 179"/>
                  <a:gd name="T9" fmla="*/ 3 h 34"/>
                  <a:gd name="T10" fmla="*/ 2 w 179"/>
                  <a:gd name="T11" fmla="*/ 1 h 34"/>
                  <a:gd name="T12" fmla="*/ 0 w 179"/>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34">
                    <a:moveTo>
                      <a:pt x="0" y="0"/>
                    </a:moveTo>
                    <a:lnTo>
                      <a:pt x="179" y="32"/>
                    </a:lnTo>
                    <a:lnTo>
                      <a:pt x="177" y="34"/>
                    </a:lnTo>
                    <a:lnTo>
                      <a:pt x="174" y="34"/>
                    </a:lnTo>
                    <a:lnTo>
                      <a:pt x="2" y="3"/>
                    </a:lnTo>
                    <a:lnTo>
                      <a:pt x="2" y="1"/>
                    </a:lnTo>
                    <a:lnTo>
                      <a:pt x="0" y="0"/>
                    </a:lnTo>
                    <a:close/>
                  </a:path>
                </a:pathLst>
              </a:custGeom>
              <a:solidFill>
                <a:srgbClr val="D5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09" name="Freeform 251">
                <a:extLst>
                  <a:ext uri="{FF2B5EF4-FFF2-40B4-BE49-F238E27FC236}">
                    <a16:creationId xmlns:a16="http://schemas.microsoft.com/office/drawing/2014/main" id="{E6BEAA5E-36EB-4A78-B880-D75B62D030E1}"/>
                  </a:ext>
                </a:extLst>
              </p:cNvPr>
              <p:cNvSpPr>
                <a:spLocks/>
              </p:cNvSpPr>
              <p:nvPr/>
            </p:nvSpPr>
            <p:spPr bwMode="auto">
              <a:xfrm>
                <a:off x="4608" y="2302"/>
                <a:ext cx="175" cy="34"/>
              </a:xfrm>
              <a:custGeom>
                <a:avLst/>
                <a:gdLst>
                  <a:gd name="T0" fmla="*/ 0 w 175"/>
                  <a:gd name="T1" fmla="*/ 0 h 34"/>
                  <a:gd name="T2" fmla="*/ 175 w 175"/>
                  <a:gd name="T3" fmla="*/ 33 h 34"/>
                  <a:gd name="T4" fmla="*/ 172 w 175"/>
                  <a:gd name="T5" fmla="*/ 33 h 34"/>
                  <a:gd name="T6" fmla="*/ 170 w 175"/>
                  <a:gd name="T7" fmla="*/ 34 h 34"/>
                  <a:gd name="T8" fmla="*/ 0 w 175"/>
                  <a:gd name="T9" fmla="*/ 4 h 34"/>
                  <a:gd name="T10" fmla="*/ 0 w 175"/>
                  <a:gd name="T11" fmla="*/ 2 h 34"/>
                  <a:gd name="T12" fmla="*/ 0 w 175"/>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5" h="34">
                    <a:moveTo>
                      <a:pt x="0" y="0"/>
                    </a:moveTo>
                    <a:lnTo>
                      <a:pt x="175" y="33"/>
                    </a:lnTo>
                    <a:lnTo>
                      <a:pt x="172" y="33"/>
                    </a:lnTo>
                    <a:lnTo>
                      <a:pt x="170" y="34"/>
                    </a:lnTo>
                    <a:lnTo>
                      <a:pt x="0" y="4"/>
                    </a:lnTo>
                    <a:lnTo>
                      <a:pt x="0" y="2"/>
                    </a:lnTo>
                    <a:lnTo>
                      <a:pt x="0" y="0"/>
                    </a:lnTo>
                    <a:close/>
                  </a:path>
                </a:pathLst>
              </a:custGeom>
              <a:solidFill>
                <a:srgbClr val="D4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0" name="Freeform 252">
                <a:extLst>
                  <a:ext uri="{FF2B5EF4-FFF2-40B4-BE49-F238E27FC236}">
                    <a16:creationId xmlns:a16="http://schemas.microsoft.com/office/drawing/2014/main" id="{FAE66CE5-4BB7-41F2-9DD0-A2627815033B}"/>
                  </a:ext>
                </a:extLst>
              </p:cNvPr>
              <p:cNvSpPr>
                <a:spLocks/>
              </p:cNvSpPr>
              <p:nvPr/>
            </p:nvSpPr>
            <p:spPr bwMode="auto">
              <a:xfrm>
                <a:off x="4608" y="2304"/>
                <a:ext cx="172" cy="34"/>
              </a:xfrm>
              <a:custGeom>
                <a:avLst/>
                <a:gdLst>
                  <a:gd name="T0" fmla="*/ 0 w 172"/>
                  <a:gd name="T1" fmla="*/ 0 h 34"/>
                  <a:gd name="T2" fmla="*/ 172 w 172"/>
                  <a:gd name="T3" fmla="*/ 31 h 34"/>
                  <a:gd name="T4" fmla="*/ 170 w 172"/>
                  <a:gd name="T5" fmla="*/ 32 h 34"/>
                  <a:gd name="T6" fmla="*/ 167 w 172"/>
                  <a:gd name="T7" fmla="*/ 34 h 34"/>
                  <a:gd name="T8" fmla="*/ 0 w 172"/>
                  <a:gd name="T9" fmla="*/ 3 h 34"/>
                  <a:gd name="T10" fmla="*/ 0 w 172"/>
                  <a:gd name="T11" fmla="*/ 2 h 34"/>
                  <a:gd name="T12" fmla="*/ 0 w 172"/>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2" h="34">
                    <a:moveTo>
                      <a:pt x="0" y="0"/>
                    </a:moveTo>
                    <a:lnTo>
                      <a:pt x="172" y="31"/>
                    </a:lnTo>
                    <a:lnTo>
                      <a:pt x="170" y="32"/>
                    </a:lnTo>
                    <a:lnTo>
                      <a:pt x="167" y="34"/>
                    </a:lnTo>
                    <a:lnTo>
                      <a:pt x="0" y="3"/>
                    </a:lnTo>
                    <a:lnTo>
                      <a:pt x="0" y="2"/>
                    </a:lnTo>
                    <a:lnTo>
                      <a:pt x="0" y="0"/>
                    </a:lnTo>
                    <a:close/>
                  </a:path>
                </a:pathLst>
              </a:custGeom>
              <a:solidFill>
                <a:srgbClr val="D3D2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1" name="Freeform 253">
                <a:extLst>
                  <a:ext uri="{FF2B5EF4-FFF2-40B4-BE49-F238E27FC236}">
                    <a16:creationId xmlns:a16="http://schemas.microsoft.com/office/drawing/2014/main" id="{97FE6F1A-BFBF-4B0B-BA76-D1FB442D5616}"/>
                  </a:ext>
                </a:extLst>
              </p:cNvPr>
              <p:cNvSpPr>
                <a:spLocks/>
              </p:cNvSpPr>
              <p:nvPr/>
            </p:nvSpPr>
            <p:spPr bwMode="auto">
              <a:xfrm>
                <a:off x="4608" y="2306"/>
                <a:ext cx="170" cy="34"/>
              </a:xfrm>
              <a:custGeom>
                <a:avLst/>
                <a:gdLst>
                  <a:gd name="T0" fmla="*/ 0 w 170"/>
                  <a:gd name="T1" fmla="*/ 0 h 34"/>
                  <a:gd name="T2" fmla="*/ 170 w 170"/>
                  <a:gd name="T3" fmla="*/ 30 h 34"/>
                  <a:gd name="T4" fmla="*/ 167 w 170"/>
                  <a:gd name="T5" fmla="*/ 32 h 34"/>
                  <a:gd name="T6" fmla="*/ 165 w 170"/>
                  <a:gd name="T7" fmla="*/ 34 h 34"/>
                  <a:gd name="T8" fmla="*/ 0 w 170"/>
                  <a:gd name="T9" fmla="*/ 3 h 34"/>
                  <a:gd name="T10" fmla="*/ 0 w 170"/>
                  <a:gd name="T11" fmla="*/ 1 h 34"/>
                  <a:gd name="T12" fmla="*/ 0 w 170"/>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 h="34">
                    <a:moveTo>
                      <a:pt x="0" y="0"/>
                    </a:moveTo>
                    <a:lnTo>
                      <a:pt x="170" y="30"/>
                    </a:lnTo>
                    <a:lnTo>
                      <a:pt x="167" y="32"/>
                    </a:lnTo>
                    <a:lnTo>
                      <a:pt x="165" y="34"/>
                    </a:lnTo>
                    <a:lnTo>
                      <a:pt x="0" y="3"/>
                    </a:lnTo>
                    <a:lnTo>
                      <a:pt x="0" y="1"/>
                    </a:lnTo>
                    <a:lnTo>
                      <a:pt x="0" y="0"/>
                    </a:lnTo>
                    <a:close/>
                  </a:path>
                </a:pathLst>
              </a:custGeom>
              <a:solidFill>
                <a:srgbClr val="D1D0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2" name="Freeform 254">
                <a:extLst>
                  <a:ext uri="{FF2B5EF4-FFF2-40B4-BE49-F238E27FC236}">
                    <a16:creationId xmlns:a16="http://schemas.microsoft.com/office/drawing/2014/main" id="{0C9D5989-2862-485E-B08B-B1432346A6A3}"/>
                  </a:ext>
                </a:extLst>
              </p:cNvPr>
              <p:cNvSpPr>
                <a:spLocks/>
              </p:cNvSpPr>
              <p:nvPr/>
            </p:nvSpPr>
            <p:spPr bwMode="auto">
              <a:xfrm>
                <a:off x="4608" y="2307"/>
                <a:ext cx="167" cy="33"/>
              </a:xfrm>
              <a:custGeom>
                <a:avLst/>
                <a:gdLst>
                  <a:gd name="T0" fmla="*/ 0 w 167"/>
                  <a:gd name="T1" fmla="*/ 0 h 33"/>
                  <a:gd name="T2" fmla="*/ 167 w 167"/>
                  <a:gd name="T3" fmla="*/ 31 h 33"/>
                  <a:gd name="T4" fmla="*/ 165 w 167"/>
                  <a:gd name="T5" fmla="*/ 33 h 33"/>
                  <a:gd name="T6" fmla="*/ 162 w 167"/>
                  <a:gd name="T7" fmla="*/ 33 h 33"/>
                  <a:gd name="T8" fmla="*/ 1 w 167"/>
                  <a:gd name="T9" fmla="*/ 6 h 33"/>
                  <a:gd name="T10" fmla="*/ 0 w 167"/>
                  <a:gd name="T11" fmla="*/ 2 h 33"/>
                  <a:gd name="T12" fmla="*/ 0 w 167"/>
                  <a:gd name="T13" fmla="*/ 0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33">
                    <a:moveTo>
                      <a:pt x="0" y="0"/>
                    </a:moveTo>
                    <a:lnTo>
                      <a:pt x="167" y="31"/>
                    </a:lnTo>
                    <a:lnTo>
                      <a:pt x="165" y="33"/>
                    </a:lnTo>
                    <a:lnTo>
                      <a:pt x="162" y="33"/>
                    </a:lnTo>
                    <a:lnTo>
                      <a:pt x="1" y="6"/>
                    </a:lnTo>
                    <a:lnTo>
                      <a:pt x="0" y="2"/>
                    </a:lnTo>
                    <a:lnTo>
                      <a:pt x="0" y="0"/>
                    </a:lnTo>
                    <a:close/>
                  </a:path>
                </a:pathLst>
              </a:custGeom>
              <a:solidFill>
                <a:srgbClr val="D0C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3" name="Freeform 255">
                <a:extLst>
                  <a:ext uri="{FF2B5EF4-FFF2-40B4-BE49-F238E27FC236}">
                    <a16:creationId xmlns:a16="http://schemas.microsoft.com/office/drawing/2014/main" id="{A5EC4BE3-6E77-41FD-A44D-80F2BDC14107}"/>
                  </a:ext>
                </a:extLst>
              </p:cNvPr>
              <p:cNvSpPr>
                <a:spLocks/>
              </p:cNvSpPr>
              <p:nvPr/>
            </p:nvSpPr>
            <p:spPr bwMode="auto">
              <a:xfrm>
                <a:off x="4608" y="2309"/>
                <a:ext cx="165" cy="32"/>
              </a:xfrm>
              <a:custGeom>
                <a:avLst/>
                <a:gdLst>
                  <a:gd name="T0" fmla="*/ 0 w 165"/>
                  <a:gd name="T1" fmla="*/ 0 h 32"/>
                  <a:gd name="T2" fmla="*/ 165 w 165"/>
                  <a:gd name="T3" fmla="*/ 31 h 32"/>
                  <a:gd name="T4" fmla="*/ 162 w 165"/>
                  <a:gd name="T5" fmla="*/ 31 h 32"/>
                  <a:gd name="T6" fmla="*/ 160 w 165"/>
                  <a:gd name="T7" fmla="*/ 32 h 32"/>
                  <a:gd name="T8" fmla="*/ 1 w 165"/>
                  <a:gd name="T9" fmla="*/ 5 h 32"/>
                  <a:gd name="T10" fmla="*/ 1 w 165"/>
                  <a:gd name="T11" fmla="*/ 4 h 32"/>
                  <a:gd name="T12" fmla="*/ 0 w 165"/>
                  <a:gd name="T13" fmla="*/ 0 h 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5" h="32">
                    <a:moveTo>
                      <a:pt x="0" y="0"/>
                    </a:moveTo>
                    <a:lnTo>
                      <a:pt x="165" y="31"/>
                    </a:lnTo>
                    <a:lnTo>
                      <a:pt x="162" y="31"/>
                    </a:lnTo>
                    <a:lnTo>
                      <a:pt x="160" y="32"/>
                    </a:lnTo>
                    <a:lnTo>
                      <a:pt x="1" y="5"/>
                    </a:lnTo>
                    <a:lnTo>
                      <a:pt x="1" y="4"/>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4" name="Freeform 256">
                <a:extLst>
                  <a:ext uri="{FF2B5EF4-FFF2-40B4-BE49-F238E27FC236}">
                    <a16:creationId xmlns:a16="http://schemas.microsoft.com/office/drawing/2014/main" id="{3F25B710-AF0C-43AC-A5B1-A312E41EC220}"/>
                  </a:ext>
                </a:extLst>
              </p:cNvPr>
              <p:cNvSpPr>
                <a:spLocks/>
              </p:cNvSpPr>
              <p:nvPr/>
            </p:nvSpPr>
            <p:spPr bwMode="auto">
              <a:xfrm>
                <a:off x="4609" y="2313"/>
                <a:ext cx="161" cy="30"/>
              </a:xfrm>
              <a:custGeom>
                <a:avLst/>
                <a:gdLst>
                  <a:gd name="T0" fmla="*/ 0 w 161"/>
                  <a:gd name="T1" fmla="*/ 0 h 30"/>
                  <a:gd name="T2" fmla="*/ 161 w 161"/>
                  <a:gd name="T3" fmla="*/ 27 h 30"/>
                  <a:gd name="T4" fmla="*/ 159 w 161"/>
                  <a:gd name="T5" fmla="*/ 28 h 30"/>
                  <a:gd name="T6" fmla="*/ 156 w 161"/>
                  <a:gd name="T7" fmla="*/ 30 h 30"/>
                  <a:gd name="T8" fmla="*/ 0 w 161"/>
                  <a:gd name="T9" fmla="*/ 3 h 30"/>
                  <a:gd name="T10" fmla="*/ 0 w 161"/>
                  <a:gd name="T11" fmla="*/ 1 h 30"/>
                  <a:gd name="T12" fmla="*/ 0 w 161"/>
                  <a:gd name="T13" fmla="*/ 0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30">
                    <a:moveTo>
                      <a:pt x="0" y="0"/>
                    </a:moveTo>
                    <a:lnTo>
                      <a:pt x="161" y="27"/>
                    </a:lnTo>
                    <a:lnTo>
                      <a:pt x="159" y="28"/>
                    </a:lnTo>
                    <a:lnTo>
                      <a:pt x="156" y="30"/>
                    </a:lnTo>
                    <a:lnTo>
                      <a:pt x="0" y="3"/>
                    </a:lnTo>
                    <a:lnTo>
                      <a:pt x="0" y="1"/>
                    </a:lnTo>
                    <a:lnTo>
                      <a:pt x="0" y="0"/>
                    </a:lnTo>
                    <a:close/>
                  </a:path>
                </a:pathLst>
              </a:custGeom>
              <a:solidFill>
                <a:srgbClr val="C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5" name="Freeform 257">
                <a:extLst>
                  <a:ext uri="{FF2B5EF4-FFF2-40B4-BE49-F238E27FC236}">
                    <a16:creationId xmlns:a16="http://schemas.microsoft.com/office/drawing/2014/main" id="{5CF6ECBF-0979-4664-A9F0-C974EEE21F18}"/>
                  </a:ext>
                </a:extLst>
              </p:cNvPr>
              <p:cNvSpPr>
                <a:spLocks/>
              </p:cNvSpPr>
              <p:nvPr/>
            </p:nvSpPr>
            <p:spPr bwMode="auto">
              <a:xfrm>
                <a:off x="4609" y="2314"/>
                <a:ext cx="159" cy="31"/>
              </a:xfrm>
              <a:custGeom>
                <a:avLst/>
                <a:gdLst>
                  <a:gd name="T0" fmla="*/ 0 w 159"/>
                  <a:gd name="T1" fmla="*/ 0 h 31"/>
                  <a:gd name="T2" fmla="*/ 159 w 159"/>
                  <a:gd name="T3" fmla="*/ 27 h 31"/>
                  <a:gd name="T4" fmla="*/ 156 w 159"/>
                  <a:gd name="T5" fmla="*/ 29 h 31"/>
                  <a:gd name="T6" fmla="*/ 152 w 159"/>
                  <a:gd name="T7" fmla="*/ 31 h 31"/>
                  <a:gd name="T8" fmla="*/ 0 w 159"/>
                  <a:gd name="T9" fmla="*/ 4 h 31"/>
                  <a:gd name="T10" fmla="*/ 0 w 159"/>
                  <a:gd name="T11" fmla="*/ 2 h 31"/>
                  <a:gd name="T12" fmla="*/ 0 w 159"/>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31">
                    <a:moveTo>
                      <a:pt x="0" y="0"/>
                    </a:moveTo>
                    <a:lnTo>
                      <a:pt x="159" y="27"/>
                    </a:lnTo>
                    <a:lnTo>
                      <a:pt x="156" y="29"/>
                    </a:lnTo>
                    <a:lnTo>
                      <a:pt x="152" y="31"/>
                    </a:lnTo>
                    <a:lnTo>
                      <a:pt x="0" y="4"/>
                    </a:lnTo>
                    <a:lnTo>
                      <a:pt x="0" y="2"/>
                    </a:lnTo>
                    <a:lnTo>
                      <a:pt x="0" y="0"/>
                    </a:lnTo>
                    <a:close/>
                  </a:path>
                </a:pathLst>
              </a:custGeom>
              <a:solidFill>
                <a:srgbClr val="CECE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6" name="Freeform 258">
                <a:extLst>
                  <a:ext uri="{FF2B5EF4-FFF2-40B4-BE49-F238E27FC236}">
                    <a16:creationId xmlns:a16="http://schemas.microsoft.com/office/drawing/2014/main" id="{3611966E-3ADB-4A90-B324-5AD661FC7F7B}"/>
                  </a:ext>
                </a:extLst>
              </p:cNvPr>
              <p:cNvSpPr>
                <a:spLocks/>
              </p:cNvSpPr>
              <p:nvPr/>
            </p:nvSpPr>
            <p:spPr bwMode="auto">
              <a:xfrm>
                <a:off x="4609" y="2316"/>
                <a:ext cx="156" cy="29"/>
              </a:xfrm>
              <a:custGeom>
                <a:avLst/>
                <a:gdLst>
                  <a:gd name="T0" fmla="*/ 0 w 156"/>
                  <a:gd name="T1" fmla="*/ 0 h 29"/>
                  <a:gd name="T2" fmla="*/ 156 w 156"/>
                  <a:gd name="T3" fmla="*/ 27 h 29"/>
                  <a:gd name="T4" fmla="*/ 152 w 156"/>
                  <a:gd name="T5" fmla="*/ 29 h 29"/>
                  <a:gd name="T6" fmla="*/ 151 w 156"/>
                  <a:gd name="T7" fmla="*/ 29 h 29"/>
                  <a:gd name="T8" fmla="*/ 2 w 156"/>
                  <a:gd name="T9" fmla="*/ 3 h 29"/>
                  <a:gd name="T10" fmla="*/ 0 w 156"/>
                  <a:gd name="T11" fmla="*/ 2 h 29"/>
                  <a:gd name="T12" fmla="*/ 0 w 156"/>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6" h="29">
                    <a:moveTo>
                      <a:pt x="0" y="0"/>
                    </a:moveTo>
                    <a:lnTo>
                      <a:pt x="156" y="27"/>
                    </a:lnTo>
                    <a:lnTo>
                      <a:pt x="152" y="29"/>
                    </a:lnTo>
                    <a:lnTo>
                      <a:pt x="151" y="29"/>
                    </a:lnTo>
                    <a:lnTo>
                      <a:pt x="2" y="3"/>
                    </a:lnTo>
                    <a:lnTo>
                      <a:pt x="0" y="2"/>
                    </a:lnTo>
                    <a:lnTo>
                      <a:pt x="0" y="0"/>
                    </a:lnTo>
                    <a:close/>
                  </a:path>
                </a:pathLst>
              </a:custGeom>
              <a:solidFill>
                <a:srgbClr val="CDCD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7" name="Freeform 259">
                <a:extLst>
                  <a:ext uri="{FF2B5EF4-FFF2-40B4-BE49-F238E27FC236}">
                    <a16:creationId xmlns:a16="http://schemas.microsoft.com/office/drawing/2014/main" id="{A6E9EC7C-7843-4253-A595-E95E65715F7A}"/>
                  </a:ext>
                </a:extLst>
              </p:cNvPr>
              <p:cNvSpPr>
                <a:spLocks/>
              </p:cNvSpPr>
              <p:nvPr/>
            </p:nvSpPr>
            <p:spPr bwMode="auto">
              <a:xfrm>
                <a:off x="4609" y="2318"/>
                <a:ext cx="152" cy="28"/>
              </a:xfrm>
              <a:custGeom>
                <a:avLst/>
                <a:gdLst>
                  <a:gd name="T0" fmla="*/ 0 w 152"/>
                  <a:gd name="T1" fmla="*/ 0 h 28"/>
                  <a:gd name="T2" fmla="*/ 152 w 152"/>
                  <a:gd name="T3" fmla="*/ 27 h 28"/>
                  <a:gd name="T4" fmla="*/ 151 w 152"/>
                  <a:gd name="T5" fmla="*/ 27 h 28"/>
                  <a:gd name="T6" fmla="*/ 147 w 152"/>
                  <a:gd name="T7" fmla="*/ 28 h 28"/>
                  <a:gd name="T8" fmla="*/ 2 w 152"/>
                  <a:gd name="T9" fmla="*/ 3 h 28"/>
                  <a:gd name="T10" fmla="*/ 2 w 152"/>
                  <a:gd name="T11" fmla="*/ 1 h 28"/>
                  <a:gd name="T12" fmla="*/ 0 w 152"/>
                  <a:gd name="T13" fmla="*/ 0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28">
                    <a:moveTo>
                      <a:pt x="0" y="0"/>
                    </a:moveTo>
                    <a:lnTo>
                      <a:pt x="152" y="27"/>
                    </a:lnTo>
                    <a:lnTo>
                      <a:pt x="151" y="27"/>
                    </a:lnTo>
                    <a:lnTo>
                      <a:pt x="147" y="28"/>
                    </a:lnTo>
                    <a:lnTo>
                      <a:pt x="2" y="3"/>
                    </a:lnTo>
                    <a:lnTo>
                      <a:pt x="2" y="1"/>
                    </a:lnTo>
                    <a:lnTo>
                      <a:pt x="0" y="0"/>
                    </a:ln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8" name="Freeform 260">
                <a:extLst>
                  <a:ext uri="{FF2B5EF4-FFF2-40B4-BE49-F238E27FC236}">
                    <a16:creationId xmlns:a16="http://schemas.microsoft.com/office/drawing/2014/main" id="{E6173674-B31C-4807-AF01-376B2A823C15}"/>
                  </a:ext>
                </a:extLst>
              </p:cNvPr>
              <p:cNvSpPr>
                <a:spLocks/>
              </p:cNvSpPr>
              <p:nvPr/>
            </p:nvSpPr>
            <p:spPr bwMode="auto">
              <a:xfrm>
                <a:off x="4611" y="2319"/>
                <a:ext cx="149" cy="29"/>
              </a:xfrm>
              <a:custGeom>
                <a:avLst/>
                <a:gdLst>
                  <a:gd name="T0" fmla="*/ 0 w 149"/>
                  <a:gd name="T1" fmla="*/ 0 h 29"/>
                  <a:gd name="T2" fmla="*/ 149 w 149"/>
                  <a:gd name="T3" fmla="*/ 26 h 29"/>
                  <a:gd name="T4" fmla="*/ 145 w 149"/>
                  <a:gd name="T5" fmla="*/ 27 h 29"/>
                  <a:gd name="T6" fmla="*/ 142 w 149"/>
                  <a:gd name="T7" fmla="*/ 29 h 29"/>
                  <a:gd name="T8" fmla="*/ 0 w 149"/>
                  <a:gd name="T9" fmla="*/ 4 h 29"/>
                  <a:gd name="T10" fmla="*/ 0 w 149"/>
                  <a:gd name="T11" fmla="*/ 2 h 29"/>
                  <a:gd name="T12" fmla="*/ 0 w 149"/>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9" h="29">
                    <a:moveTo>
                      <a:pt x="0" y="0"/>
                    </a:moveTo>
                    <a:lnTo>
                      <a:pt x="149" y="26"/>
                    </a:lnTo>
                    <a:lnTo>
                      <a:pt x="145" y="27"/>
                    </a:lnTo>
                    <a:lnTo>
                      <a:pt x="142" y="29"/>
                    </a:lnTo>
                    <a:lnTo>
                      <a:pt x="0" y="4"/>
                    </a:lnTo>
                    <a:lnTo>
                      <a:pt x="0" y="2"/>
                    </a:lnTo>
                    <a:lnTo>
                      <a:pt x="0" y="0"/>
                    </a:lnTo>
                    <a:close/>
                  </a:path>
                </a:pathLst>
              </a:custGeom>
              <a:solidFill>
                <a:srgbClr val="CBCB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19" name="Freeform 261">
                <a:extLst>
                  <a:ext uri="{FF2B5EF4-FFF2-40B4-BE49-F238E27FC236}">
                    <a16:creationId xmlns:a16="http://schemas.microsoft.com/office/drawing/2014/main" id="{6F4D16E4-E8E2-4D85-A8A6-CCE59E54368E}"/>
                  </a:ext>
                </a:extLst>
              </p:cNvPr>
              <p:cNvSpPr>
                <a:spLocks/>
              </p:cNvSpPr>
              <p:nvPr/>
            </p:nvSpPr>
            <p:spPr bwMode="auto">
              <a:xfrm>
                <a:off x="4611" y="2321"/>
                <a:ext cx="145" cy="27"/>
              </a:xfrm>
              <a:custGeom>
                <a:avLst/>
                <a:gdLst>
                  <a:gd name="T0" fmla="*/ 0 w 145"/>
                  <a:gd name="T1" fmla="*/ 0 h 27"/>
                  <a:gd name="T2" fmla="*/ 145 w 145"/>
                  <a:gd name="T3" fmla="*/ 25 h 27"/>
                  <a:gd name="T4" fmla="*/ 142 w 145"/>
                  <a:gd name="T5" fmla="*/ 27 h 27"/>
                  <a:gd name="T6" fmla="*/ 140 w 145"/>
                  <a:gd name="T7" fmla="*/ 27 h 27"/>
                  <a:gd name="T8" fmla="*/ 2 w 145"/>
                  <a:gd name="T9" fmla="*/ 3 h 27"/>
                  <a:gd name="T10" fmla="*/ 0 w 145"/>
                  <a:gd name="T11" fmla="*/ 2 h 27"/>
                  <a:gd name="T12" fmla="*/ 0 w 14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5" h="27">
                    <a:moveTo>
                      <a:pt x="0" y="0"/>
                    </a:moveTo>
                    <a:lnTo>
                      <a:pt x="145" y="25"/>
                    </a:lnTo>
                    <a:lnTo>
                      <a:pt x="142" y="27"/>
                    </a:lnTo>
                    <a:lnTo>
                      <a:pt x="140" y="27"/>
                    </a:lnTo>
                    <a:lnTo>
                      <a:pt x="2" y="3"/>
                    </a:lnTo>
                    <a:lnTo>
                      <a:pt x="0" y="2"/>
                    </a:lnTo>
                    <a:lnTo>
                      <a:pt x="0" y="0"/>
                    </a:lnTo>
                    <a:close/>
                  </a:path>
                </a:pathLst>
              </a:custGeom>
              <a:solidFill>
                <a:srgbClr val="C2C2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0" name="Freeform 262">
                <a:extLst>
                  <a:ext uri="{FF2B5EF4-FFF2-40B4-BE49-F238E27FC236}">
                    <a16:creationId xmlns:a16="http://schemas.microsoft.com/office/drawing/2014/main" id="{312BCB4C-EB18-4692-BF54-1C688F70A945}"/>
                  </a:ext>
                </a:extLst>
              </p:cNvPr>
              <p:cNvSpPr>
                <a:spLocks/>
              </p:cNvSpPr>
              <p:nvPr/>
            </p:nvSpPr>
            <p:spPr bwMode="auto">
              <a:xfrm>
                <a:off x="4611" y="2323"/>
                <a:ext cx="142" cy="27"/>
              </a:xfrm>
              <a:custGeom>
                <a:avLst/>
                <a:gdLst>
                  <a:gd name="T0" fmla="*/ 0 w 142"/>
                  <a:gd name="T1" fmla="*/ 0 h 27"/>
                  <a:gd name="T2" fmla="*/ 142 w 142"/>
                  <a:gd name="T3" fmla="*/ 25 h 27"/>
                  <a:gd name="T4" fmla="*/ 140 w 142"/>
                  <a:gd name="T5" fmla="*/ 25 h 27"/>
                  <a:gd name="T6" fmla="*/ 137 w 142"/>
                  <a:gd name="T7" fmla="*/ 27 h 27"/>
                  <a:gd name="T8" fmla="*/ 2 w 142"/>
                  <a:gd name="T9" fmla="*/ 3 h 27"/>
                  <a:gd name="T10" fmla="*/ 2 w 142"/>
                  <a:gd name="T11" fmla="*/ 1 h 27"/>
                  <a:gd name="T12" fmla="*/ 0 w 142"/>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2" h="27">
                    <a:moveTo>
                      <a:pt x="0" y="0"/>
                    </a:moveTo>
                    <a:lnTo>
                      <a:pt x="142" y="25"/>
                    </a:lnTo>
                    <a:lnTo>
                      <a:pt x="140" y="25"/>
                    </a:lnTo>
                    <a:lnTo>
                      <a:pt x="137" y="27"/>
                    </a:lnTo>
                    <a:lnTo>
                      <a:pt x="2" y="3"/>
                    </a:lnTo>
                    <a:lnTo>
                      <a:pt x="2" y="1"/>
                    </a:lnTo>
                    <a:lnTo>
                      <a:pt x="0" y="0"/>
                    </a:lnTo>
                    <a:close/>
                  </a:path>
                </a:pathLst>
              </a:custGeom>
              <a:solidFill>
                <a:srgbClr val="BDBD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1" name="Freeform 263">
                <a:extLst>
                  <a:ext uri="{FF2B5EF4-FFF2-40B4-BE49-F238E27FC236}">
                    <a16:creationId xmlns:a16="http://schemas.microsoft.com/office/drawing/2014/main" id="{19FFA38D-EE64-4725-8654-FEDA886C89F1}"/>
                  </a:ext>
                </a:extLst>
              </p:cNvPr>
              <p:cNvSpPr>
                <a:spLocks/>
              </p:cNvSpPr>
              <p:nvPr/>
            </p:nvSpPr>
            <p:spPr bwMode="auto">
              <a:xfrm>
                <a:off x="4613" y="2324"/>
                <a:ext cx="138" cy="27"/>
              </a:xfrm>
              <a:custGeom>
                <a:avLst/>
                <a:gdLst>
                  <a:gd name="T0" fmla="*/ 0 w 138"/>
                  <a:gd name="T1" fmla="*/ 0 h 27"/>
                  <a:gd name="T2" fmla="*/ 138 w 138"/>
                  <a:gd name="T3" fmla="*/ 24 h 27"/>
                  <a:gd name="T4" fmla="*/ 135 w 138"/>
                  <a:gd name="T5" fmla="*/ 26 h 27"/>
                  <a:gd name="T6" fmla="*/ 131 w 138"/>
                  <a:gd name="T7" fmla="*/ 27 h 27"/>
                  <a:gd name="T8" fmla="*/ 1 w 138"/>
                  <a:gd name="T9" fmla="*/ 4 h 27"/>
                  <a:gd name="T10" fmla="*/ 0 w 138"/>
                  <a:gd name="T11" fmla="*/ 2 h 27"/>
                  <a:gd name="T12" fmla="*/ 0 w 138"/>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8" h="27">
                    <a:moveTo>
                      <a:pt x="0" y="0"/>
                    </a:moveTo>
                    <a:lnTo>
                      <a:pt x="138" y="24"/>
                    </a:lnTo>
                    <a:lnTo>
                      <a:pt x="135" y="26"/>
                    </a:lnTo>
                    <a:lnTo>
                      <a:pt x="131" y="27"/>
                    </a:lnTo>
                    <a:lnTo>
                      <a:pt x="1" y="4"/>
                    </a:lnTo>
                    <a:lnTo>
                      <a:pt x="0" y="2"/>
                    </a:lnTo>
                    <a:lnTo>
                      <a:pt x="0" y="0"/>
                    </a:lnTo>
                    <a:close/>
                  </a:path>
                </a:pathLst>
              </a:custGeom>
              <a:solidFill>
                <a:srgbClr val="B8B8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2" name="Freeform 264">
                <a:extLst>
                  <a:ext uri="{FF2B5EF4-FFF2-40B4-BE49-F238E27FC236}">
                    <a16:creationId xmlns:a16="http://schemas.microsoft.com/office/drawing/2014/main" id="{061D1159-2775-4784-A502-743F9F3C3ED3}"/>
                  </a:ext>
                </a:extLst>
              </p:cNvPr>
              <p:cNvSpPr>
                <a:spLocks/>
              </p:cNvSpPr>
              <p:nvPr/>
            </p:nvSpPr>
            <p:spPr bwMode="auto">
              <a:xfrm>
                <a:off x="4613" y="2326"/>
                <a:ext cx="135" cy="27"/>
              </a:xfrm>
              <a:custGeom>
                <a:avLst/>
                <a:gdLst>
                  <a:gd name="T0" fmla="*/ 0 w 135"/>
                  <a:gd name="T1" fmla="*/ 0 h 27"/>
                  <a:gd name="T2" fmla="*/ 135 w 135"/>
                  <a:gd name="T3" fmla="*/ 24 h 27"/>
                  <a:gd name="T4" fmla="*/ 131 w 135"/>
                  <a:gd name="T5" fmla="*/ 25 h 27"/>
                  <a:gd name="T6" fmla="*/ 130 w 135"/>
                  <a:gd name="T7" fmla="*/ 27 h 27"/>
                  <a:gd name="T8" fmla="*/ 1 w 135"/>
                  <a:gd name="T9" fmla="*/ 3 h 27"/>
                  <a:gd name="T10" fmla="*/ 1 w 135"/>
                  <a:gd name="T11" fmla="*/ 2 h 27"/>
                  <a:gd name="T12" fmla="*/ 0 w 135"/>
                  <a:gd name="T13" fmla="*/ 0 h 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27">
                    <a:moveTo>
                      <a:pt x="0" y="0"/>
                    </a:moveTo>
                    <a:lnTo>
                      <a:pt x="135" y="24"/>
                    </a:lnTo>
                    <a:lnTo>
                      <a:pt x="131" y="25"/>
                    </a:lnTo>
                    <a:lnTo>
                      <a:pt x="130" y="27"/>
                    </a:lnTo>
                    <a:lnTo>
                      <a:pt x="1" y="3"/>
                    </a:lnTo>
                    <a:lnTo>
                      <a:pt x="1" y="2"/>
                    </a:lnTo>
                    <a:lnTo>
                      <a:pt x="0" y="0"/>
                    </a:lnTo>
                    <a:close/>
                  </a:path>
                </a:pathLst>
              </a:custGeom>
              <a:solidFill>
                <a:srgbClr val="AE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3" name="Freeform 265">
                <a:extLst>
                  <a:ext uri="{FF2B5EF4-FFF2-40B4-BE49-F238E27FC236}">
                    <a16:creationId xmlns:a16="http://schemas.microsoft.com/office/drawing/2014/main" id="{3779BC55-5195-4354-A61C-F2B3D3B834E6}"/>
                  </a:ext>
                </a:extLst>
              </p:cNvPr>
              <p:cNvSpPr>
                <a:spLocks/>
              </p:cNvSpPr>
              <p:nvPr/>
            </p:nvSpPr>
            <p:spPr bwMode="auto">
              <a:xfrm>
                <a:off x="4614" y="2328"/>
                <a:ext cx="130" cy="25"/>
              </a:xfrm>
              <a:custGeom>
                <a:avLst/>
                <a:gdLst>
                  <a:gd name="T0" fmla="*/ 0 w 130"/>
                  <a:gd name="T1" fmla="*/ 0 h 25"/>
                  <a:gd name="T2" fmla="*/ 130 w 130"/>
                  <a:gd name="T3" fmla="*/ 23 h 25"/>
                  <a:gd name="T4" fmla="*/ 129 w 130"/>
                  <a:gd name="T5" fmla="*/ 25 h 25"/>
                  <a:gd name="T6" fmla="*/ 125 w 130"/>
                  <a:gd name="T7" fmla="*/ 25 h 25"/>
                  <a:gd name="T8" fmla="*/ 2 w 130"/>
                  <a:gd name="T9" fmla="*/ 3 h 25"/>
                  <a:gd name="T10" fmla="*/ 0 w 130"/>
                  <a:gd name="T11" fmla="*/ 1 h 25"/>
                  <a:gd name="T12" fmla="*/ 0 w 130"/>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0" h="25">
                    <a:moveTo>
                      <a:pt x="0" y="0"/>
                    </a:moveTo>
                    <a:lnTo>
                      <a:pt x="130" y="23"/>
                    </a:lnTo>
                    <a:lnTo>
                      <a:pt x="129" y="25"/>
                    </a:lnTo>
                    <a:lnTo>
                      <a:pt x="125" y="25"/>
                    </a:lnTo>
                    <a:lnTo>
                      <a:pt x="2" y="3"/>
                    </a:lnTo>
                    <a:lnTo>
                      <a:pt x="0" y="1"/>
                    </a:lnTo>
                    <a:lnTo>
                      <a:pt x="0" y="0"/>
                    </a:lnTo>
                    <a:close/>
                  </a:path>
                </a:pathLst>
              </a:custGeom>
              <a:solidFill>
                <a:srgbClr val="AAA9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4" name="Freeform 266">
                <a:extLst>
                  <a:ext uri="{FF2B5EF4-FFF2-40B4-BE49-F238E27FC236}">
                    <a16:creationId xmlns:a16="http://schemas.microsoft.com/office/drawing/2014/main" id="{395E81A4-6CD9-4299-83AF-BDD2D9278AF9}"/>
                  </a:ext>
                </a:extLst>
              </p:cNvPr>
              <p:cNvSpPr>
                <a:spLocks/>
              </p:cNvSpPr>
              <p:nvPr/>
            </p:nvSpPr>
            <p:spPr bwMode="auto">
              <a:xfrm>
                <a:off x="4614" y="2329"/>
                <a:ext cx="129" cy="26"/>
              </a:xfrm>
              <a:custGeom>
                <a:avLst/>
                <a:gdLst>
                  <a:gd name="T0" fmla="*/ 0 w 129"/>
                  <a:gd name="T1" fmla="*/ 0 h 26"/>
                  <a:gd name="T2" fmla="*/ 129 w 129"/>
                  <a:gd name="T3" fmla="*/ 24 h 26"/>
                  <a:gd name="T4" fmla="*/ 125 w 129"/>
                  <a:gd name="T5" fmla="*/ 24 h 26"/>
                  <a:gd name="T6" fmla="*/ 122 w 129"/>
                  <a:gd name="T7" fmla="*/ 26 h 26"/>
                  <a:gd name="T8" fmla="*/ 2 w 129"/>
                  <a:gd name="T9" fmla="*/ 6 h 26"/>
                  <a:gd name="T10" fmla="*/ 2 w 129"/>
                  <a:gd name="T11" fmla="*/ 2 h 26"/>
                  <a:gd name="T12" fmla="*/ 0 w 129"/>
                  <a:gd name="T13" fmla="*/ 0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9" h="26">
                    <a:moveTo>
                      <a:pt x="0" y="0"/>
                    </a:moveTo>
                    <a:lnTo>
                      <a:pt x="129" y="24"/>
                    </a:lnTo>
                    <a:lnTo>
                      <a:pt x="125" y="24"/>
                    </a:lnTo>
                    <a:lnTo>
                      <a:pt x="122" y="26"/>
                    </a:lnTo>
                    <a:lnTo>
                      <a:pt x="2" y="6"/>
                    </a:lnTo>
                    <a:lnTo>
                      <a:pt x="2" y="2"/>
                    </a:lnTo>
                    <a:lnTo>
                      <a:pt x="0" y="0"/>
                    </a:lnTo>
                    <a:close/>
                  </a:path>
                </a:pathLst>
              </a:custGeom>
              <a:solidFill>
                <a:srgbClr val="A6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5" name="Freeform 267">
                <a:extLst>
                  <a:ext uri="{FF2B5EF4-FFF2-40B4-BE49-F238E27FC236}">
                    <a16:creationId xmlns:a16="http://schemas.microsoft.com/office/drawing/2014/main" id="{4AE7F8AE-E72F-432B-A42E-4124754148F2}"/>
                  </a:ext>
                </a:extLst>
              </p:cNvPr>
              <p:cNvSpPr>
                <a:spLocks/>
              </p:cNvSpPr>
              <p:nvPr/>
            </p:nvSpPr>
            <p:spPr bwMode="auto">
              <a:xfrm>
                <a:off x="4616" y="2331"/>
                <a:ext cx="123" cy="25"/>
              </a:xfrm>
              <a:custGeom>
                <a:avLst/>
                <a:gdLst>
                  <a:gd name="T0" fmla="*/ 0 w 123"/>
                  <a:gd name="T1" fmla="*/ 0 h 25"/>
                  <a:gd name="T2" fmla="*/ 123 w 123"/>
                  <a:gd name="T3" fmla="*/ 22 h 25"/>
                  <a:gd name="T4" fmla="*/ 120 w 123"/>
                  <a:gd name="T5" fmla="*/ 24 h 25"/>
                  <a:gd name="T6" fmla="*/ 117 w 123"/>
                  <a:gd name="T7" fmla="*/ 25 h 25"/>
                  <a:gd name="T8" fmla="*/ 2 w 123"/>
                  <a:gd name="T9" fmla="*/ 5 h 25"/>
                  <a:gd name="T10" fmla="*/ 0 w 123"/>
                  <a:gd name="T11" fmla="*/ 4 h 25"/>
                  <a:gd name="T12" fmla="*/ 0 w 123"/>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3" h="25">
                    <a:moveTo>
                      <a:pt x="0" y="0"/>
                    </a:moveTo>
                    <a:lnTo>
                      <a:pt x="123" y="22"/>
                    </a:lnTo>
                    <a:lnTo>
                      <a:pt x="120" y="24"/>
                    </a:lnTo>
                    <a:lnTo>
                      <a:pt x="117" y="25"/>
                    </a:lnTo>
                    <a:lnTo>
                      <a:pt x="2" y="5"/>
                    </a:lnTo>
                    <a:lnTo>
                      <a:pt x="0" y="4"/>
                    </a:lnTo>
                    <a:lnTo>
                      <a:pt x="0" y="0"/>
                    </a:lnTo>
                    <a:close/>
                  </a:path>
                </a:pathLst>
              </a:custGeom>
              <a:solidFill>
                <a:srgbClr val="9F9E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6" name="Freeform 268">
                <a:extLst>
                  <a:ext uri="{FF2B5EF4-FFF2-40B4-BE49-F238E27FC236}">
                    <a16:creationId xmlns:a16="http://schemas.microsoft.com/office/drawing/2014/main" id="{473C425F-2106-4C42-A8B5-A5056DC25B8A}"/>
                  </a:ext>
                </a:extLst>
              </p:cNvPr>
              <p:cNvSpPr>
                <a:spLocks/>
              </p:cNvSpPr>
              <p:nvPr/>
            </p:nvSpPr>
            <p:spPr bwMode="auto">
              <a:xfrm>
                <a:off x="4616" y="2335"/>
                <a:ext cx="120" cy="21"/>
              </a:xfrm>
              <a:custGeom>
                <a:avLst/>
                <a:gdLst>
                  <a:gd name="T0" fmla="*/ 0 w 120"/>
                  <a:gd name="T1" fmla="*/ 0 h 21"/>
                  <a:gd name="T2" fmla="*/ 120 w 120"/>
                  <a:gd name="T3" fmla="*/ 20 h 21"/>
                  <a:gd name="T4" fmla="*/ 117 w 120"/>
                  <a:gd name="T5" fmla="*/ 21 h 21"/>
                  <a:gd name="T6" fmla="*/ 113 w 120"/>
                  <a:gd name="T7" fmla="*/ 21 h 21"/>
                  <a:gd name="T8" fmla="*/ 2 w 120"/>
                  <a:gd name="T9" fmla="*/ 3 h 21"/>
                  <a:gd name="T10" fmla="*/ 2 w 120"/>
                  <a:gd name="T11" fmla="*/ 1 h 21"/>
                  <a:gd name="T12" fmla="*/ 0 w 120"/>
                  <a:gd name="T13" fmla="*/ 0 h 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 h="21">
                    <a:moveTo>
                      <a:pt x="0" y="0"/>
                    </a:moveTo>
                    <a:lnTo>
                      <a:pt x="120" y="20"/>
                    </a:lnTo>
                    <a:lnTo>
                      <a:pt x="117" y="21"/>
                    </a:lnTo>
                    <a:lnTo>
                      <a:pt x="113" y="21"/>
                    </a:lnTo>
                    <a:lnTo>
                      <a:pt x="2" y="3"/>
                    </a:lnTo>
                    <a:lnTo>
                      <a:pt x="2" y="1"/>
                    </a:lnTo>
                    <a:lnTo>
                      <a:pt x="0" y="0"/>
                    </a:lnTo>
                    <a:close/>
                  </a:path>
                </a:pathLst>
              </a:custGeom>
              <a:solidFill>
                <a:srgbClr val="9A9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7" name="Freeform 269">
                <a:extLst>
                  <a:ext uri="{FF2B5EF4-FFF2-40B4-BE49-F238E27FC236}">
                    <a16:creationId xmlns:a16="http://schemas.microsoft.com/office/drawing/2014/main" id="{959B2D16-AA3D-4A40-BA12-839814BBE5E1}"/>
                  </a:ext>
                </a:extLst>
              </p:cNvPr>
              <p:cNvSpPr>
                <a:spLocks/>
              </p:cNvSpPr>
              <p:nvPr/>
            </p:nvSpPr>
            <p:spPr bwMode="auto">
              <a:xfrm>
                <a:off x="4618" y="2336"/>
                <a:ext cx="115" cy="22"/>
              </a:xfrm>
              <a:custGeom>
                <a:avLst/>
                <a:gdLst>
                  <a:gd name="T0" fmla="*/ 0 w 115"/>
                  <a:gd name="T1" fmla="*/ 0 h 22"/>
                  <a:gd name="T2" fmla="*/ 115 w 115"/>
                  <a:gd name="T3" fmla="*/ 20 h 22"/>
                  <a:gd name="T4" fmla="*/ 111 w 115"/>
                  <a:gd name="T5" fmla="*/ 20 h 22"/>
                  <a:gd name="T6" fmla="*/ 108 w 115"/>
                  <a:gd name="T7" fmla="*/ 22 h 22"/>
                  <a:gd name="T8" fmla="*/ 66 w 115"/>
                  <a:gd name="T9" fmla="*/ 15 h 22"/>
                  <a:gd name="T10" fmla="*/ 61 w 115"/>
                  <a:gd name="T11" fmla="*/ 14 h 22"/>
                  <a:gd name="T12" fmla="*/ 55 w 115"/>
                  <a:gd name="T13" fmla="*/ 14 h 22"/>
                  <a:gd name="T14" fmla="*/ 1 w 115"/>
                  <a:gd name="T15" fmla="*/ 4 h 22"/>
                  <a:gd name="T16" fmla="*/ 0 w 115"/>
                  <a:gd name="T17" fmla="*/ 2 h 22"/>
                  <a:gd name="T18" fmla="*/ 0 w 115"/>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5" h="22">
                    <a:moveTo>
                      <a:pt x="0" y="0"/>
                    </a:moveTo>
                    <a:lnTo>
                      <a:pt x="115" y="20"/>
                    </a:lnTo>
                    <a:lnTo>
                      <a:pt x="111" y="20"/>
                    </a:lnTo>
                    <a:lnTo>
                      <a:pt x="108" y="22"/>
                    </a:lnTo>
                    <a:lnTo>
                      <a:pt x="66" y="15"/>
                    </a:lnTo>
                    <a:lnTo>
                      <a:pt x="61" y="14"/>
                    </a:lnTo>
                    <a:lnTo>
                      <a:pt x="55" y="14"/>
                    </a:lnTo>
                    <a:lnTo>
                      <a:pt x="1" y="4"/>
                    </a:lnTo>
                    <a:lnTo>
                      <a:pt x="0" y="2"/>
                    </a:lnTo>
                    <a:lnTo>
                      <a:pt x="0" y="0"/>
                    </a:lnTo>
                    <a:close/>
                  </a:path>
                </a:pathLst>
              </a:custGeom>
              <a:solidFill>
                <a:srgbClr val="96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8" name="Freeform 270">
                <a:extLst>
                  <a:ext uri="{FF2B5EF4-FFF2-40B4-BE49-F238E27FC236}">
                    <a16:creationId xmlns:a16="http://schemas.microsoft.com/office/drawing/2014/main" id="{6523F3C0-A140-47E8-A8D3-E2558BD2D707}"/>
                  </a:ext>
                </a:extLst>
              </p:cNvPr>
              <p:cNvSpPr>
                <a:spLocks/>
              </p:cNvSpPr>
              <p:nvPr/>
            </p:nvSpPr>
            <p:spPr bwMode="auto">
              <a:xfrm>
                <a:off x="4618" y="2338"/>
                <a:ext cx="111" cy="22"/>
              </a:xfrm>
              <a:custGeom>
                <a:avLst/>
                <a:gdLst>
                  <a:gd name="T0" fmla="*/ 0 w 111"/>
                  <a:gd name="T1" fmla="*/ 0 h 22"/>
                  <a:gd name="T2" fmla="*/ 111 w 111"/>
                  <a:gd name="T3" fmla="*/ 18 h 22"/>
                  <a:gd name="T4" fmla="*/ 108 w 111"/>
                  <a:gd name="T5" fmla="*/ 20 h 22"/>
                  <a:gd name="T6" fmla="*/ 106 w 111"/>
                  <a:gd name="T7" fmla="*/ 22 h 22"/>
                  <a:gd name="T8" fmla="*/ 67 w 111"/>
                  <a:gd name="T9" fmla="*/ 15 h 22"/>
                  <a:gd name="T10" fmla="*/ 64 w 111"/>
                  <a:gd name="T11" fmla="*/ 12 h 22"/>
                  <a:gd name="T12" fmla="*/ 61 w 111"/>
                  <a:gd name="T13" fmla="*/ 12 h 22"/>
                  <a:gd name="T14" fmla="*/ 55 w 111"/>
                  <a:gd name="T15" fmla="*/ 12 h 22"/>
                  <a:gd name="T16" fmla="*/ 50 w 111"/>
                  <a:gd name="T17" fmla="*/ 12 h 22"/>
                  <a:gd name="T18" fmla="*/ 1 w 111"/>
                  <a:gd name="T19" fmla="*/ 3 h 22"/>
                  <a:gd name="T20" fmla="*/ 1 w 111"/>
                  <a:gd name="T21" fmla="*/ 2 h 22"/>
                  <a:gd name="T22" fmla="*/ 0 w 111"/>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1" h="22">
                    <a:moveTo>
                      <a:pt x="0" y="0"/>
                    </a:moveTo>
                    <a:lnTo>
                      <a:pt x="111" y="18"/>
                    </a:lnTo>
                    <a:lnTo>
                      <a:pt x="108" y="20"/>
                    </a:lnTo>
                    <a:lnTo>
                      <a:pt x="106" y="22"/>
                    </a:lnTo>
                    <a:lnTo>
                      <a:pt x="67" y="15"/>
                    </a:lnTo>
                    <a:lnTo>
                      <a:pt x="64" y="12"/>
                    </a:lnTo>
                    <a:lnTo>
                      <a:pt x="61" y="12"/>
                    </a:lnTo>
                    <a:lnTo>
                      <a:pt x="55" y="12"/>
                    </a:lnTo>
                    <a:lnTo>
                      <a:pt x="50" y="12"/>
                    </a:lnTo>
                    <a:lnTo>
                      <a:pt x="1" y="3"/>
                    </a:lnTo>
                    <a:lnTo>
                      <a:pt x="1" y="2"/>
                    </a:lnTo>
                    <a:lnTo>
                      <a:pt x="0" y="0"/>
                    </a:lnTo>
                    <a:close/>
                  </a:path>
                </a:pathLst>
              </a:custGeom>
              <a:solidFill>
                <a:srgbClr val="8E8D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29" name="Freeform 271">
                <a:extLst>
                  <a:ext uri="{FF2B5EF4-FFF2-40B4-BE49-F238E27FC236}">
                    <a16:creationId xmlns:a16="http://schemas.microsoft.com/office/drawing/2014/main" id="{29D2C7F8-D140-48C0-B85F-69F01096ABD8}"/>
                  </a:ext>
                </a:extLst>
              </p:cNvPr>
              <p:cNvSpPr>
                <a:spLocks noEditPoints="1"/>
              </p:cNvSpPr>
              <p:nvPr/>
            </p:nvSpPr>
            <p:spPr bwMode="auto">
              <a:xfrm>
                <a:off x="4619" y="2340"/>
                <a:ext cx="107" cy="20"/>
              </a:xfrm>
              <a:custGeom>
                <a:avLst/>
                <a:gdLst>
                  <a:gd name="T0" fmla="*/ 0 w 107"/>
                  <a:gd name="T1" fmla="*/ 0 h 20"/>
                  <a:gd name="T2" fmla="*/ 54 w 107"/>
                  <a:gd name="T3" fmla="*/ 10 h 20"/>
                  <a:gd name="T4" fmla="*/ 49 w 107"/>
                  <a:gd name="T5" fmla="*/ 10 h 20"/>
                  <a:gd name="T6" fmla="*/ 46 w 107"/>
                  <a:gd name="T7" fmla="*/ 11 h 20"/>
                  <a:gd name="T8" fmla="*/ 2 w 107"/>
                  <a:gd name="T9" fmla="*/ 3 h 20"/>
                  <a:gd name="T10" fmla="*/ 0 w 107"/>
                  <a:gd name="T11" fmla="*/ 1 h 20"/>
                  <a:gd name="T12" fmla="*/ 0 w 107"/>
                  <a:gd name="T13" fmla="*/ 0 h 20"/>
                  <a:gd name="T14" fmla="*/ 65 w 107"/>
                  <a:gd name="T15" fmla="*/ 11 h 20"/>
                  <a:gd name="T16" fmla="*/ 107 w 107"/>
                  <a:gd name="T17" fmla="*/ 18 h 20"/>
                  <a:gd name="T18" fmla="*/ 103 w 107"/>
                  <a:gd name="T19" fmla="*/ 20 h 20"/>
                  <a:gd name="T20" fmla="*/ 102 w 107"/>
                  <a:gd name="T21" fmla="*/ 20 h 20"/>
                  <a:gd name="T22" fmla="*/ 68 w 107"/>
                  <a:gd name="T23" fmla="*/ 15 h 20"/>
                  <a:gd name="T24" fmla="*/ 66 w 107"/>
                  <a:gd name="T25" fmla="*/ 13 h 20"/>
                  <a:gd name="T26" fmla="*/ 65 w 107"/>
                  <a:gd name="T27" fmla="*/ 11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20">
                    <a:moveTo>
                      <a:pt x="0" y="0"/>
                    </a:moveTo>
                    <a:lnTo>
                      <a:pt x="54" y="10"/>
                    </a:lnTo>
                    <a:lnTo>
                      <a:pt x="49" y="10"/>
                    </a:lnTo>
                    <a:lnTo>
                      <a:pt x="46" y="11"/>
                    </a:lnTo>
                    <a:lnTo>
                      <a:pt x="2" y="3"/>
                    </a:lnTo>
                    <a:lnTo>
                      <a:pt x="0" y="1"/>
                    </a:lnTo>
                    <a:lnTo>
                      <a:pt x="0" y="0"/>
                    </a:lnTo>
                    <a:close/>
                    <a:moveTo>
                      <a:pt x="65" y="11"/>
                    </a:moveTo>
                    <a:lnTo>
                      <a:pt x="107" y="18"/>
                    </a:lnTo>
                    <a:lnTo>
                      <a:pt x="103" y="20"/>
                    </a:lnTo>
                    <a:lnTo>
                      <a:pt x="102" y="20"/>
                    </a:lnTo>
                    <a:lnTo>
                      <a:pt x="68" y="15"/>
                    </a:lnTo>
                    <a:lnTo>
                      <a:pt x="66" y="13"/>
                    </a:lnTo>
                    <a:lnTo>
                      <a:pt x="65" y="11"/>
                    </a:lnTo>
                    <a:close/>
                  </a:path>
                </a:pathLst>
              </a:custGeom>
              <a:solidFill>
                <a:srgbClr val="8B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0" name="Freeform 272">
                <a:extLst>
                  <a:ext uri="{FF2B5EF4-FFF2-40B4-BE49-F238E27FC236}">
                    <a16:creationId xmlns:a16="http://schemas.microsoft.com/office/drawing/2014/main" id="{D9BB2B47-86B9-4A86-8B74-F4A559D7FA78}"/>
                  </a:ext>
                </a:extLst>
              </p:cNvPr>
              <p:cNvSpPr>
                <a:spLocks noEditPoints="1"/>
              </p:cNvSpPr>
              <p:nvPr/>
            </p:nvSpPr>
            <p:spPr bwMode="auto">
              <a:xfrm>
                <a:off x="4619" y="2341"/>
                <a:ext cx="105" cy="21"/>
              </a:xfrm>
              <a:custGeom>
                <a:avLst/>
                <a:gdLst>
                  <a:gd name="T0" fmla="*/ 0 w 105"/>
                  <a:gd name="T1" fmla="*/ 0 h 21"/>
                  <a:gd name="T2" fmla="*/ 49 w 105"/>
                  <a:gd name="T3" fmla="*/ 9 h 21"/>
                  <a:gd name="T4" fmla="*/ 46 w 105"/>
                  <a:gd name="T5" fmla="*/ 10 h 21"/>
                  <a:gd name="T6" fmla="*/ 43 w 105"/>
                  <a:gd name="T7" fmla="*/ 10 h 21"/>
                  <a:gd name="T8" fmla="*/ 4 w 105"/>
                  <a:gd name="T9" fmla="*/ 4 h 21"/>
                  <a:gd name="T10" fmla="*/ 2 w 105"/>
                  <a:gd name="T11" fmla="*/ 2 h 21"/>
                  <a:gd name="T12" fmla="*/ 0 w 105"/>
                  <a:gd name="T13" fmla="*/ 0 h 21"/>
                  <a:gd name="T14" fmla="*/ 66 w 105"/>
                  <a:gd name="T15" fmla="*/ 12 h 21"/>
                  <a:gd name="T16" fmla="*/ 105 w 105"/>
                  <a:gd name="T17" fmla="*/ 19 h 21"/>
                  <a:gd name="T18" fmla="*/ 102 w 105"/>
                  <a:gd name="T19" fmla="*/ 19 h 21"/>
                  <a:gd name="T20" fmla="*/ 98 w 105"/>
                  <a:gd name="T21" fmla="*/ 21 h 21"/>
                  <a:gd name="T22" fmla="*/ 70 w 105"/>
                  <a:gd name="T23" fmla="*/ 15 h 21"/>
                  <a:gd name="T24" fmla="*/ 68 w 105"/>
                  <a:gd name="T25" fmla="*/ 14 h 21"/>
                  <a:gd name="T26" fmla="*/ 66 w 105"/>
                  <a:gd name="T27" fmla="*/ 12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5" h="21">
                    <a:moveTo>
                      <a:pt x="0" y="0"/>
                    </a:moveTo>
                    <a:lnTo>
                      <a:pt x="49" y="9"/>
                    </a:lnTo>
                    <a:lnTo>
                      <a:pt x="46" y="10"/>
                    </a:lnTo>
                    <a:lnTo>
                      <a:pt x="43" y="10"/>
                    </a:lnTo>
                    <a:lnTo>
                      <a:pt x="4" y="4"/>
                    </a:lnTo>
                    <a:lnTo>
                      <a:pt x="2" y="2"/>
                    </a:lnTo>
                    <a:lnTo>
                      <a:pt x="0" y="0"/>
                    </a:lnTo>
                    <a:close/>
                    <a:moveTo>
                      <a:pt x="66" y="12"/>
                    </a:moveTo>
                    <a:lnTo>
                      <a:pt x="105" y="19"/>
                    </a:lnTo>
                    <a:lnTo>
                      <a:pt x="102" y="19"/>
                    </a:lnTo>
                    <a:lnTo>
                      <a:pt x="98" y="21"/>
                    </a:lnTo>
                    <a:lnTo>
                      <a:pt x="70" y="15"/>
                    </a:lnTo>
                    <a:lnTo>
                      <a:pt x="68" y="14"/>
                    </a:lnTo>
                    <a:lnTo>
                      <a:pt x="66" y="12"/>
                    </a:lnTo>
                    <a:close/>
                  </a:path>
                </a:pathLst>
              </a:custGeom>
              <a:solidFill>
                <a:srgbClr val="8786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1" name="Freeform 273">
                <a:extLst>
                  <a:ext uri="{FF2B5EF4-FFF2-40B4-BE49-F238E27FC236}">
                    <a16:creationId xmlns:a16="http://schemas.microsoft.com/office/drawing/2014/main" id="{46772DDA-8B16-4716-A78B-AC9266FBE1EF}"/>
                  </a:ext>
                </a:extLst>
              </p:cNvPr>
              <p:cNvSpPr>
                <a:spLocks noEditPoints="1"/>
              </p:cNvSpPr>
              <p:nvPr/>
            </p:nvSpPr>
            <p:spPr bwMode="auto">
              <a:xfrm>
                <a:off x="4621" y="2343"/>
                <a:ext cx="100" cy="20"/>
              </a:xfrm>
              <a:custGeom>
                <a:avLst/>
                <a:gdLst>
                  <a:gd name="T0" fmla="*/ 0 w 100"/>
                  <a:gd name="T1" fmla="*/ 0 h 20"/>
                  <a:gd name="T2" fmla="*/ 44 w 100"/>
                  <a:gd name="T3" fmla="*/ 8 h 20"/>
                  <a:gd name="T4" fmla="*/ 41 w 100"/>
                  <a:gd name="T5" fmla="*/ 8 h 20"/>
                  <a:gd name="T6" fmla="*/ 37 w 100"/>
                  <a:gd name="T7" fmla="*/ 10 h 20"/>
                  <a:gd name="T8" fmla="*/ 4 w 100"/>
                  <a:gd name="T9" fmla="*/ 3 h 20"/>
                  <a:gd name="T10" fmla="*/ 2 w 100"/>
                  <a:gd name="T11" fmla="*/ 2 h 20"/>
                  <a:gd name="T12" fmla="*/ 0 w 100"/>
                  <a:gd name="T13" fmla="*/ 0 h 20"/>
                  <a:gd name="T14" fmla="*/ 66 w 100"/>
                  <a:gd name="T15" fmla="*/ 12 h 20"/>
                  <a:gd name="T16" fmla="*/ 100 w 100"/>
                  <a:gd name="T17" fmla="*/ 17 h 20"/>
                  <a:gd name="T18" fmla="*/ 96 w 100"/>
                  <a:gd name="T19" fmla="*/ 19 h 20"/>
                  <a:gd name="T20" fmla="*/ 93 w 100"/>
                  <a:gd name="T21" fmla="*/ 20 h 20"/>
                  <a:gd name="T22" fmla="*/ 69 w 100"/>
                  <a:gd name="T23" fmla="*/ 15 h 20"/>
                  <a:gd name="T24" fmla="*/ 68 w 100"/>
                  <a:gd name="T25" fmla="*/ 13 h 20"/>
                  <a:gd name="T26" fmla="*/ 66 w 100"/>
                  <a:gd name="T27" fmla="*/ 12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 h="20">
                    <a:moveTo>
                      <a:pt x="0" y="0"/>
                    </a:moveTo>
                    <a:lnTo>
                      <a:pt x="44" y="8"/>
                    </a:lnTo>
                    <a:lnTo>
                      <a:pt x="41" y="8"/>
                    </a:lnTo>
                    <a:lnTo>
                      <a:pt x="37" y="10"/>
                    </a:lnTo>
                    <a:lnTo>
                      <a:pt x="4" y="3"/>
                    </a:lnTo>
                    <a:lnTo>
                      <a:pt x="2" y="2"/>
                    </a:lnTo>
                    <a:lnTo>
                      <a:pt x="0" y="0"/>
                    </a:lnTo>
                    <a:close/>
                    <a:moveTo>
                      <a:pt x="66" y="12"/>
                    </a:moveTo>
                    <a:lnTo>
                      <a:pt x="100" y="17"/>
                    </a:lnTo>
                    <a:lnTo>
                      <a:pt x="96" y="19"/>
                    </a:lnTo>
                    <a:lnTo>
                      <a:pt x="93" y="20"/>
                    </a:lnTo>
                    <a:lnTo>
                      <a:pt x="69" y="15"/>
                    </a:lnTo>
                    <a:lnTo>
                      <a:pt x="68" y="13"/>
                    </a:lnTo>
                    <a:lnTo>
                      <a:pt x="66" y="12"/>
                    </a:lnTo>
                    <a:close/>
                  </a:path>
                </a:pathLst>
              </a:custGeom>
              <a:solidFill>
                <a:srgbClr val="807F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2" name="Freeform 274">
                <a:extLst>
                  <a:ext uri="{FF2B5EF4-FFF2-40B4-BE49-F238E27FC236}">
                    <a16:creationId xmlns:a16="http://schemas.microsoft.com/office/drawing/2014/main" id="{11D70CA6-BE15-451A-B5F4-FA4F553EF2F1}"/>
                  </a:ext>
                </a:extLst>
              </p:cNvPr>
              <p:cNvSpPr>
                <a:spLocks noEditPoints="1"/>
              </p:cNvSpPr>
              <p:nvPr/>
            </p:nvSpPr>
            <p:spPr bwMode="auto">
              <a:xfrm>
                <a:off x="4623" y="2345"/>
                <a:ext cx="94" cy="18"/>
              </a:xfrm>
              <a:custGeom>
                <a:avLst/>
                <a:gdLst>
                  <a:gd name="T0" fmla="*/ 0 w 94"/>
                  <a:gd name="T1" fmla="*/ 0 h 18"/>
                  <a:gd name="T2" fmla="*/ 39 w 94"/>
                  <a:gd name="T3" fmla="*/ 6 h 18"/>
                  <a:gd name="T4" fmla="*/ 35 w 94"/>
                  <a:gd name="T5" fmla="*/ 8 h 18"/>
                  <a:gd name="T6" fmla="*/ 34 w 94"/>
                  <a:gd name="T7" fmla="*/ 10 h 18"/>
                  <a:gd name="T8" fmla="*/ 2 w 94"/>
                  <a:gd name="T9" fmla="*/ 5 h 18"/>
                  <a:gd name="T10" fmla="*/ 2 w 94"/>
                  <a:gd name="T11" fmla="*/ 1 h 18"/>
                  <a:gd name="T12" fmla="*/ 0 w 94"/>
                  <a:gd name="T13" fmla="*/ 0 h 18"/>
                  <a:gd name="T14" fmla="*/ 66 w 94"/>
                  <a:gd name="T15" fmla="*/ 11 h 18"/>
                  <a:gd name="T16" fmla="*/ 94 w 94"/>
                  <a:gd name="T17" fmla="*/ 17 h 18"/>
                  <a:gd name="T18" fmla="*/ 91 w 94"/>
                  <a:gd name="T19" fmla="*/ 18 h 18"/>
                  <a:gd name="T20" fmla="*/ 88 w 94"/>
                  <a:gd name="T21" fmla="*/ 18 h 18"/>
                  <a:gd name="T22" fmla="*/ 67 w 94"/>
                  <a:gd name="T23" fmla="*/ 15 h 18"/>
                  <a:gd name="T24" fmla="*/ 67 w 94"/>
                  <a:gd name="T25" fmla="*/ 13 h 18"/>
                  <a:gd name="T26" fmla="*/ 66 w 94"/>
                  <a:gd name="T27" fmla="*/ 11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4" h="18">
                    <a:moveTo>
                      <a:pt x="0" y="0"/>
                    </a:moveTo>
                    <a:lnTo>
                      <a:pt x="39" y="6"/>
                    </a:lnTo>
                    <a:lnTo>
                      <a:pt x="35" y="8"/>
                    </a:lnTo>
                    <a:lnTo>
                      <a:pt x="34" y="10"/>
                    </a:lnTo>
                    <a:lnTo>
                      <a:pt x="2" y="5"/>
                    </a:lnTo>
                    <a:lnTo>
                      <a:pt x="2" y="1"/>
                    </a:lnTo>
                    <a:lnTo>
                      <a:pt x="0" y="0"/>
                    </a:lnTo>
                    <a:close/>
                    <a:moveTo>
                      <a:pt x="66" y="11"/>
                    </a:moveTo>
                    <a:lnTo>
                      <a:pt x="94" y="17"/>
                    </a:lnTo>
                    <a:lnTo>
                      <a:pt x="91" y="18"/>
                    </a:lnTo>
                    <a:lnTo>
                      <a:pt x="88" y="18"/>
                    </a:lnTo>
                    <a:lnTo>
                      <a:pt x="67" y="15"/>
                    </a:lnTo>
                    <a:lnTo>
                      <a:pt x="67" y="13"/>
                    </a:lnTo>
                    <a:lnTo>
                      <a:pt x="66" y="11"/>
                    </a:lnTo>
                    <a:close/>
                  </a:path>
                </a:pathLst>
              </a:custGeom>
              <a:solidFill>
                <a:srgbClr val="7D7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3" name="Freeform 275">
                <a:extLst>
                  <a:ext uri="{FF2B5EF4-FFF2-40B4-BE49-F238E27FC236}">
                    <a16:creationId xmlns:a16="http://schemas.microsoft.com/office/drawing/2014/main" id="{5860D061-FD4F-45BA-A6C1-D4A40F6882BD}"/>
                  </a:ext>
                </a:extLst>
              </p:cNvPr>
              <p:cNvSpPr>
                <a:spLocks noEditPoints="1"/>
              </p:cNvSpPr>
              <p:nvPr/>
            </p:nvSpPr>
            <p:spPr bwMode="auto">
              <a:xfrm>
                <a:off x="4625" y="2346"/>
                <a:ext cx="89" cy="19"/>
              </a:xfrm>
              <a:custGeom>
                <a:avLst/>
                <a:gdLst>
                  <a:gd name="T0" fmla="*/ 0 w 89"/>
                  <a:gd name="T1" fmla="*/ 0 h 19"/>
                  <a:gd name="T2" fmla="*/ 33 w 89"/>
                  <a:gd name="T3" fmla="*/ 7 h 19"/>
                  <a:gd name="T4" fmla="*/ 32 w 89"/>
                  <a:gd name="T5" fmla="*/ 9 h 19"/>
                  <a:gd name="T6" fmla="*/ 28 w 89"/>
                  <a:gd name="T7" fmla="*/ 10 h 19"/>
                  <a:gd name="T8" fmla="*/ 1 w 89"/>
                  <a:gd name="T9" fmla="*/ 5 h 19"/>
                  <a:gd name="T10" fmla="*/ 0 w 89"/>
                  <a:gd name="T11" fmla="*/ 4 h 19"/>
                  <a:gd name="T12" fmla="*/ 0 w 89"/>
                  <a:gd name="T13" fmla="*/ 0 h 19"/>
                  <a:gd name="T14" fmla="*/ 65 w 89"/>
                  <a:gd name="T15" fmla="*/ 12 h 19"/>
                  <a:gd name="T16" fmla="*/ 89 w 89"/>
                  <a:gd name="T17" fmla="*/ 17 h 19"/>
                  <a:gd name="T18" fmla="*/ 86 w 89"/>
                  <a:gd name="T19" fmla="*/ 17 h 19"/>
                  <a:gd name="T20" fmla="*/ 82 w 89"/>
                  <a:gd name="T21" fmla="*/ 19 h 19"/>
                  <a:gd name="T22" fmla="*/ 67 w 89"/>
                  <a:gd name="T23" fmla="*/ 17 h 19"/>
                  <a:gd name="T24" fmla="*/ 65 w 89"/>
                  <a:gd name="T25" fmla="*/ 14 h 19"/>
                  <a:gd name="T26" fmla="*/ 65 w 89"/>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9" h="19">
                    <a:moveTo>
                      <a:pt x="0" y="0"/>
                    </a:moveTo>
                    <a:lnTo>
                      <a:pt x="33" y="7"/>
                    </a:lnTo>
                    <a:lnTo>
                      <a:pt x="32" y="9"/>
                    </a:lnTo>
                    <a:lnTo>
                      <a:pt x="28" y="10"/>
                    </a:lnTo>
                    <a:lnTo>
                      <a:pt x="1" y="5"/>
                    </a:lnTo>
                    <a:lnTo>
                      <a:pt x="0" y="4"/>
                    </a:lnTo>
                    <a:lnTo>
                      <a:pt x="0" y="0"/>
                    </a:lnTo>
                    <a:close/>
                    <a:moveTo>
                      <a:pt x="65" y="12"/>
                    </a:moveTo>
                    <a:lnTo>
                      <a:pt x="89" y="17"/>
                    </a:lnTo>
                    <a:lnTo>
                      <a:pt x="86" y="17"/>
                    </a:lnTo>
                    <a:lnTo>
                      <a:pt x="82" y="19"/>
                    </a:lnTo>
                    <a:lnTo>
                      <a:pt x="67" y="17"/>
                    </a:lnTo>
                    <a:lnTo>
                      <a:pt x="65" y="14"/>
                    </a:lnTo>
                    <a:lnTo>
                      <a:pt x="65" y="12"/>
                    </a:lnTo>
                    <a:close/>
                  </a:path>
                </a:pathLst>
              </a:custGeom>
              <a:solidFill>
                <a:srgbClr val="7977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4" name="Freeform 276">
                <a:extLst>
                  <a:ext uri="{FF2B5EF4-FFF2-40B4-BE49-F238E27FC236}">
                    <a16:creationId xmlns:a16="http://schemas.microsoft.com/office/drawing/2014/main" id="{92F154AA-EFC2-41BC-9370-8A1EB95048DE}"/>
                  </a:ext>
                </a:extLst>
              </p:cNvPr>
              <p:cNvSpPr>
                <a:spLocks noEditPoints="1"/>
              </p:cNvSpPr>
              <p:nvPr/>
            </p:nvSpPr>
            <p:spPr bwMode="auto">
              <a:xfrm>
                <a:off x="4625" y="2350"/>
                <a:ext cx="86" cy="17"/>
              </a:xfrm>
              <a:custGeom>
                <a:avLst/>
                <a:gdLst>
                  <a:gd name="T0" fmla="*/ 0 w 86"/>
                  <a:gd name="T1" fmla="*/ 0 h 17"/>
                  <a:gd name="T2" fmla="*/ 32 w 86"/>
                  <a:gd name="T3" fmla="*/ 5 h 17"/>
                  <a:gd name="T4" fmla="*/ 28 w 86"/>
                  <a:gd name="T5" fmla="*/ 6 h 17"/>
                  <a:gd name="T6" fmla="*/ 27 w 86"/>
                  <a:gd name="T7" fmla="*/ 6 h 17"/>
                  <a:gd name="T8" fmla="*/ 3 w 86"/>
                  <a:gd name="T9" fmla="*/ 3 h 17"/>
                  <a:gd name="T10" fmla="*/ 1 w 86"/>
                  <a:gd name="T11" fmla="*/ 1 h 17"/>
                  <a:gd name="T12" fmla="*/ 0 w 86"/>
                  <a:gd name="T13" fmla="*/ 0 h 17"/>
                  <a:gd name="T14" fmla="*/ 65 w 86"/>
                  <a:gd name="T15" fmla="*/ 10 h 17"/>
                  <a:gd name="T16" fmla="*/ 86 w 86"/>
                  <a:gd name="T17" fmla="*/ 13 h 17"/>
                  <a:gd name="T18" fmla="*/ 82 w 86"/>
                  <a:gd name="T19" fmla="*/ 15 h 17"/>
                  <a:gd name="T20" fmla="*/ 79 w 86"/>
                  <a:gd name="T21" fmla="*/ 17 h 17"/>
                  <a:gd name="T22" fmla="*/ 67 w 86"/>
                  <a:gd name="T23" fmla="*/ 15 h 17"/>
                  <a:gd name="T24" fmla="*/ 67 w 86"/>
                  <a:gd name="T25" fmla="*/ 13 h 17"/>
                  <a:gd name="T26" fmla="*/ 65 w 86"/>
                  <a:gd name="T27" fmla="*/ 1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6" h="17">
                    <a:moveTo>
                      <a:pt x="0" y="0"/>
                    </a:moveTo>
                    <a:lnTo>
                      <a:pt x="32" y="5"/>
                    </a:lnTo>
                    <a:lnTo>
                      <a:pt x="28" y="6"/>
                    </a:lnTo>
                    <a:lnTo>
                      <a:pt x="27" y="6"/>
                    </a:lnTo>
                    <a:lnTo>
                      <a:pt x="3" y="3"/>
                    </a:lnTo>
                    <a:lnTo>
                      <a:pt x="1" y="1"/>
                    </a:lnTo>
                    <a:lnTo>
                      <a:pt x="0" y="0"/>
                    </a:lnTo>
                    <a:close/>
                    <a:moveTo>
                      <a:pt x="65" y="10"/>
                    </a:moveTo>
                    <a:lnTo>
                      <a:pt x="86" y="13"/>
                    </a:lnTo>
                    <a:lnTo>
                      <a:pt x="82" y="15"/>
                    </a:lnTo>
                    <a:lnTo>
                      <a:pt x="79" y="17"/>
                    </a:lnTo>
                    <a:lnTo>
                      <a:pt x="67" y="15"/>
                    </a:lnTo>
                    <a:lnTo>
                      <a:pt x="67" y="13"/>
                    </a:lnTo>
                    <a:lnTo>
                      <a:pt x="65" y="10"/>
                    </a:lnTo>
                    <a:close/>
                  </a:path>
                </a:pathLst>
              </a:custGeom>
              <a:solidFill>
                <a:srgbClr val="7270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5" name="Freeform 277">
                <a:extLst>
                  <a:ext uri="{FF2B5EF4-FFF2-40B4-BE49-F238E27FC236}">
                    <a16:creationId xmlns:a16="http://schemas.microsoft.com/office/drawing/2014/main" id="{09A2AE24-D3E0-4188-89B4-78BA4A34E9DE}"/>
                  </a:ext>
                </a:extLst>
              </p:cNvPr>
              <p:cNvSpPr>
                <a:spLocks noEditPoints="1"/>
              </p:cNvSpPr>
              <p:nvPr/>
            </p:nvSpPr>
            <p:spPr bwMode="auto">
              <a:xfrm>
                <a:off x="4626" y="2351"/>
                <a:ext cx="81" cy="16"/>
              </a:xfrm>
              <a:custGeom>
                <a:avLst/>
                <a:gdLst>
                  <a:gd name="T0" fmla="*/ 0 w 81"/>
                  <a:gd name="T1" fmla="*/ 0 h 16"/>
                  <a:gd name="T2" fmla="*/ 27 w 81"/>
                  <a:gd name="T3" fmla="*/ 5 h 16"/>
                  <a:gd name="T4" fmla="*/ 26 w 81"/>
                  <a:gd name="T5" fmla="*/ 5 h 16"/>
                  <a:gd name="T6" fmla="*/ 24 w 81"/>
                  <a:gd name="T7" fmla="*/ 7 h 16"/>
                  <a:gd name="T8" fmla="*/ 4 w 81"/>
                  <a:gd name="T9" fmla="*/ 4 h 16"/>
                  <a:gd name="T10" fmla="*/ 2 w 81"/>
                  <a:gd name="T11" fmla="*/ 2 h 16"/>
                  <a:gd name="T12" fmla="*/ 0 w 81"/>
                  <a:gd name="T13" fmla="*/ 0 h 16"/>
                  <a:gd name="T14" fmla="*/ 66 w 81"/>
                  <a:gd name="T15" fmla="*/ 12 h 16"/>
                  <a:gd name="T16" fmla="*/ 81 w 81"/>
                  <a:gd name="T17" fmla="*/ 14 h 16"/>
                  <a:gd name="T18" fmla="*/ 78 w 81"/>
                  <a:gd name="T19" fmla="*/ 16 h 16"/>
                  <a:gd name="T20" fmla="*/ 73 w 81"/>
                  <a:gd name="T21" fmla="*/ 16 h 16"/>
                  <a:gd name="T22" fmla="*/ 66 w 81"/>
                  <a:gd name="T23" fmla="*/ 16 h 16"/>
                  <a:gd name="T24" fmla="*/ 66 w 81"/>
                  <a:gd name="T25" fmla="*/ 14 h 16"/>
                  <a:gd name="T26" fmla="*/ 66 w 81"/>
                  <a:gd name="T27" fmla="*/ 12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1" h="16">
                    <a:moveTo>
                      <a:pt x="0" y="0"/>
                    </a:moveTo>
                    <a:lnTo>
                      <a:pt x="27" y="5"/>
                    </a:lnTo>
                    <a:lnTo>
                      <a:pt x="26" y="5"/>
                    </a:lnTo>
                    <a:lnTo>
                      <a:pt x="24" y="7"/>
                    </a:lnTo>
                    <a:lnTo>
                      <a:pt x="4" y="4"/>
                    </a:lnTo>
                    <a:lnTo>
                      <a:pt x="2" y="2"/>
                    </a:lnTo>
                    <a:lnTo>
                      <a:pt x="0" y="0"/>
                    </a:lnTo>
                    <a:close/>
                    <a:moveTo>
                      <a:pt x="66" y="12"/>
                    </a:moveTo>
                    <a:lnTo>
                      <a:pt x="81" y="14"/>
                    </a:lnTo>
                    <a:lnTo>
                      <a:pt x="78" y="16"/>
                    </a:lnTo>
                    <a:lnTo>
                      <a:pt x="73" y="16"/>
                    </a:lnTo>
                    <a:lnTo>
                      <a:pt x="66" y="16"/>
                    </a:lnTo>
                    <a:lnTo>
                      <a:pt x="66" y="14"/>
                    </a:lnTo>
                    <a:lnTo>
                      <a:pt x="66" y="12"/>
                    </a:lnTo>
                    <a:close/>
                  </a:path>
                </a:pathLst>
              </a:custGeom>
              <a:solidFill>
                <a:srgbClr val="6F6D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6" name="Freeform 278">
                <a:extLst>
                  <a:ext uri="{FF2B5EF4-FFF2-40B4-BE49-F238E27FC236}">
                    <a16:creationId xmlns:a16="http://schemas.microsoft.com/office/drawing/2014/main" id="{B46779A5-1B22-4FA5-A6AA-EAF28295D658}"/>
                  </a:ext>
                </a:extLst>
              </p:cNvPr>
              <p:cNvSpPr>
                <a:spLocks noEditPoints="1"/>
              </p:cNvSpPr>
              <p:nvPr/>
            </p:nvSpPr>
            <p:spPr bwMode="auto">
              <a:xfrm>
                <a:off x="4628" y="2353"/>
                <a:ext cx="76" cy="15"/>
              </a:xfrm>
              <a:custGeom>
                <a:avLst/>
                <a:gdLst>
                  <a:gd name="T0" fmla="*/ 0 w 76"/>
                  <a:gd name="T1" fmla="*/ 0 h 15"/>
                  <a:gd name="T2" fmla="*/ 24 w 76"/>
                  <a:gd name="T3" fmla="*/ 3 h 15"/>
                  <a:gd name="T4" fmla="*/ 22 w 76"/>
                  <a:gd name="T5" fmla="*/ 5 h 15"/>
                  <a:gd name="T6" fmla="*/ 18 w 76"/>
                  <a:gd name="T7" fmla="*/ 7 h 15"/>
                  <a:gd name="T8" fmla="*/ 3 w 76"/>
                  <a:gd name="T9" fmla="*/ 3 h 15"/>
                  <a:gd name="T10" fmla="*/ 2 w 76"/>
                  <a:gd name="T11" fmla="*/ 2 h 15"/>
                  <a:gd name="T12" fmla="*/ 0 w 76"/>
                  <a:gd name="T13" fmla="*/ 0 h 15"/>
                  <a:gd name="T14" fmla="*/ 64 w 76"/>
                  <a:gd name="T15" fmla="*/ 12 h 15"/>
                  <a:gd name="T16" fmla="*/ 76 w 76"/>
                  <a:gd name="T17" fmla="*/ 14 h 15"/>
                  <a:gd name="T18" fmla="*/ 71 w 76"/>
                  <a:gd name="T19" fmla="*/ 14 h 15"/>
                  <a:gd name="T20" fmla="*/ 67 w 76"/>
                  <a:gd name="T21" fmla="*/ 15 h 15"/>
                  <a:gd name="T22" fmla="*/ 64 w 76"/>
                  <a:gd name="T23" fmla="*/ 15 h 15"/>
                  <a:gd name="T24" fmla="*/ 64 w 76"/>
                  <a:gd name="T25" fmla="*/ 14 h 15"/>
                  <a:gd name="T26" fmla="*/ 64 w 76"/>
                  <a:gd name="T27" fmla="*/ 12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6" h="15">
                    <a:moveTo>
                      <a:pt x="0" y="0"/>
                    </a:moveTo>
                    <a:lnTo>
                      <a:pt x="24" y="3"/>
                    </a:lnTo>
                    <a:lnTo>
                      <a:pt x="22" y="5"/>
                    </a:lnTo>
                    <a:lnTo>
                      <a:pt x="18" y="7"/>
                    </a:lnTo>
                    <a:lnTo>
                      <a:pt x="3" y="3"/>
                    </a:lnTo>
                    <a:lnTo>
                      <a:pt x="2" y="2"/>
                    </a:lnTo>
                    <a:lnTo>
                      <a:pt x="0" y="0"/>
                    </a:lnTo>
                    <a:close/>
                    <a:moveTo>
                      <a:pt x="64" y="12"/>
                    </a:moveTo>
                    <a:lnTo>
                      <a:pt x="76" y="14"/>
                    </a:lnTo>
                    <a:lnTo>
                      <a:pt x="71" y="14"/>
                    </a:lnTo>
                    <a:lnTo>
                      <a:pt x="67" y="15"/>
                    </a:lnTo>
                    <a:lnTo>
                      <a:pt x="64" y="15"/>
                    </a:lnTo>
                    <a:lnTo>
                      <a:pt x="64" y="14"/>
                    </a:lnTo>
                    <a:lnTo>
                      <a:pt x="64" y="12"/>
                    </a:lnTo>
                    <a:close/>
                  </a:path>
                </a:pathLst>
              </a:custGeom>
              <a:solidFill>
                <a:srgbClr val="6C6A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7" name="Freeform 279">
                <a:extLst>
                  <a:ext uri="{FF2B5EF4-FFF2-40B4-BE49-F238E27FC236}">
                    <a16:creationId xmlns:a16="http://schemas.microsoft.com/office/drawing/2014/main" id="{A00B7A15-2A47-4A23-BBFE-3B8A8F71E4AD}"/>
                  </a:ext>
                </a:extLst>
              </p:cNvPr>
              <p:cNvSpPr>
                <a:spLocks noEditPoints="1"/>
              </p:cNvSpPr>
              <p:nvPr/>
            </p:nvSpPr>
            <p:spPr bwMode="auto">
              <a:xfrm>
                <a:off x="4630" y="2355"/>
                <a:ext cx="69" cy="15"/>
              </a:xfrm>
              <a:custGeom>
                <a:avLst/>
                <a:gdLst>
                  <a:gd name="T0" fmla="*/ 0 w 69"/>
                  <a:gd name="T1" fmla="*/ 0 h 15"/>
                  <a:gd name="T2" fmla="*/ 20 w 69"/>
                  <a:gd name="T3" fmla="*/ 3 h 15"/>
                  <a:gd name="T4" fmla="*/ 16 w 69"/>
                  <a:gd name="T5" fmla="*/ 5 h 15"/>
                  <a:gd name="T6" fmla="*/ 15 w 69"/>
                  <a:gd name="T7" fmla="*/ 7 h 15"/>
                  <a:gd name="T8" fmla="*/ 3 w 69"/>
                  <a:gd name="T9" fmla="*/ 5 h 15"/>
                  <a:gd name="T10" fmla="*/ 1 w 69"/>
                  <a:gd name="T11" fmla="*/ 1 h 15"/>
                  <a:gd name="T12" fmla="*/ 0 w 69"/>
                  <a:gd name="T13" fmla="*/ 0 h 15"/>
                  <a:gd name="T14" fmla="*/ 62 w 69"/>
                  <a:gd name="T15" fmla="*/ 12 h 15"/>
                  <a:gd name="T16" fmla="*/ 69 w 69"/>
                  <a:gd name="T17" fmla="*/ 12 h 15"/>
                  <a:gd name="T18" fmla="*/ 65 w 69"/>
                  <a:gd name="T19" fmla="*/ 13 h 15"/>
                  <a:gd name="T20" fmla="*/ 64 w 69"/>
                  <a:gd name="T21" fmla="*/ 15 h 15"/>
                  <a:gd name="T22" fmla="*/ 62 w 69"/>
                  <a:gd name="T23" fmla="*/ 13 h 15"/>
                  <a:gd name="T24" fmla="*/ 62 w 69"/>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 h="15">
                    <a:moveTo>
                      <a:pt x="0" y="0"/>
                    </a:moveTo>
                    <a:lnTo>
                      <a:pt x="20" y="3"/>
                    </a:lnTo>
                    <a:lnTo>
                      <a:pt x="16" y="5"/>
                    </a:lnTo>
                    <a:lnTo>
                      <a:pt x="15" y="7"/>
                    </a:lnTo>
                    <a:lnTo>
                      <a:pt x="3" y="5"/>
                    </a:lnTo>
                    <a:lnTo>
                      <a:pt x="1" y="1"/>
                    </a:lnTo>
                    <a:lnTo>
                      <a:pt x="0" y="0"/>
                    </a:lnTo>
                    <a:close/>
                    <a:moveTo>
                      <a:pt x="62" y="12"/>
                    </a:moveTo>
                    <a:lnTo>
                      <a:pt x="69" y="12"/>
                    </a:lnTo>
                    <a:lnTo>
                      <a:pt x="65" y="13"/>
                    </a:lnTo>
                    <a:lnTo>
                      <a:pt x="64" y="15"/>
                    </a:lnTo>
                    <a:lnTo>
                      <a:pt x="62" y="13"/>
                    </a:lnTo>
                    <a:lnTo>
                      <a:pt x="62" y="12"/>
                    </a:lnTo>
                    <a:close/>
                  </a:path>
                </a:pathLst>
              </a:custGeom>
              <a:solidFill>
                <a:srgbClr val="6562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8" name="Freeform 280">
                <a:extLst>
                  <a:ext uri="{FF2B5EF4-FFF2-40B4-BE49-F238E27FC236}">
                    <a16:creationId xmlns:a16="http://schemas.microsoft.com/office/drawing/2014/main" id="{B9C327D8-BE05-4F3E-937A-CD3BD94B00E8}"/>
                  </a:ext>
                </a:extLst>
              </p:cNvPr>
              <p:cNvSpPr>
                <a:spLocks noEditPoints="1"/>
              </p:cNvSpPr>
              <p:nvPr/>
            </p:nvSpPr>
            <p:spPr bwMode="auto">
              <a:xfrm>
                <a:off x="4631" y="2356"/>
                <a:ext cx="64" cy="14"/>
              </a:xfrm>
              <a:custGeom>
                <a:avLst/>
                <a:gdLst>
                  <a:gd name="T0" fmla="*/ 0 w 64"/>
                  <a:gd name="T1" fmla="*/ 0 h 14"/>
                  <a:gd name="T2" fmla="*/ 15 w 64"/>
                  <a:gd name="T3" fmla="*/ 4 h 14"/>
                  <a:gd name="T4" fmla="*/ 14 w 64"/>
                  <a:gd name="T5" fmla="*/ 6 h 14"/>
                  <a:gd name="T6" fmla="*/ 12 w 64"/>
                  <a:gd name="T7" fmla="*/ 7 h 14"/>
                  <a:gd name="T8" fmla="*/ 4 w 64"/>
                  <a:gd name="T9" fmla="*/ 6 h 14"/>
                  <a:gd name="T10" fmla="*/ 2 w 64"/>
                  <a:gd name="T11" fmla="*/ 4 h 14"/>
                  <a:gd name="T12" fmla="*/ 0 w 64"/>
                  <a:gd name="T13" fmla="*/ 0 h 14"/>
                  <a:gd name="T14" fmla="*/ 61 w 64"/>
                  <a:gd name="T15" fmla="*/ 12 h 14"/>
                  <a:gd name="T16" fmla="*/ 64 w 64"/>
                  <a:gd name="T17" fmla="*/ 12 h 14"/>
                  <a:gd name="T18" fmla="*/ 63 w 64"/>
                  <a:gd name="T19" fmla="*/ 12 h 14"/>
                  <a:gd name="T20" fmla="*/ 63 w 64"/>
                  <a:gd name="T21" fmla="*/ 14 h 14"/>
                  <a:gd name="T22" fmla="*/ 61 w 64"/>
                  <a:gd name="T23" fmla="*/ 12 h 14"/>
                  <a:gd name="T24" fmla="*/ 61 w 64"/>
                  <a:gd name="T25" fmla="*/ 12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14">
                    <a:moveTo>
                      <a:pt x="0" y="0"/>
                    </a:moveTo>
                    <a:lnTo>
                      <a:pt x="15" y="4"/>
                    </a:lnTo>
                    <a:lnTo>
                      <a:pt x="14" y="6"/>
                    </a:lnTo>
                    <a:lnTo>
                      <a:pt x="12" y="7"/>
                    </a:lnTo>
                    <a:lnTo>
                      <a:pt x="4" y="6"/>
                    </a:lnTo>
                    <a:lnTo>
                      <a:pt x="2" y="4"/>
                    </a:lnTo>
                    <a:lnTo>
                      <a:pt x="0" y="0"/>
                    </a:lnTo>
                    <a:close/>
                    <a:moveTo>
                      <a:pt x="61" y="12"/>
                    </a:moveTo>
                    <a:lnTo>
                      <a:pt x="64" y="12"/>
                    </a:lnTo>
                    <a:lnTo>
                      <a:pt x="63" y="12"/>
                    </a:lnTo>
                    <a:lnTo>
                      <a:pt x="63" y="14"/>
                    </a:lnTo>
                    <a:lnTo>
                      <a:pt x="61" y="12"/>
                    </a:lnTo>
                    <a:close/>
                  </a:path>
                </a:pathLst>
              </a:custGeom>
              <a:solidFill>
                <a:srgbClr val="615E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39" name="Freeform 281">
                <a:extLst>
                  <a:ext uri="{FF2B5EF4-FFF2-40B4-BE49-F238E27FC236}">
                    <a16:creationId xmlns:a16="http://schemas.microsoft.com/office/drawing/2014/main" id="{7D540E99-82E2-4B0A-9D5D-C8155830B3D9}"/>
                  </a:ext>
                </a:extLst>
              </p:cNvPr>
              <p:cNvSpPr>
                <a:spLocks/>
              </p:cNvSpPr>
              <p:nvPr/>
            </p:nvSpPr>
            <p:spPr bwMode="auto">
              <a:xfrm>
                <a:off x="4633" y="2360"/>
                <a:ext cx="12" cy="3"/>
              </a:xfrm>
              <a:custGeom>
                <a:avLst/>
                <a:gdLst>
                  <a:gd name="T0" fmla="*/ 0 w 12"/>
                  <a:gd name="T1" fmla="*/ 0 h 3"/>
                  <a:gd name="T2" fmla="*/ 12 w 12"/>
                  <a:gd name="T3" fmla="*/ 2 h 3"/>
                  <a:gd name="T4" fmla="*/ 10 w 12"/>
                  <a:gd name="T5" fmla="*/ 3 h 3"/>
                  <a:gd name="T6" fmla="*/ 8 w 12"/>
                  <a:gd name="T7" fmla="*/ 3 h 3"/>
                  <a:gd name="T8" fmla="*/ 5 w 12"/>
                  <a:gd name="T9" fmla="*/ 3 h 3"/>
                  <a:gd name="T10" fmla="*/ 3 w 12"/>
                  <a:gd name="T11" fmla="*/ 2 h 3"/>
                  <a:gd name="T12" fmla="*/ 0 w 12"/>
                  <a:gd name="T13" fmla="*/ 0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3">
                    <a:moveTo>
                      <a:pt x="0" y="0"/>
                    </a:moveTo>
                    <a:lnTo>
                      <a:pt x="12" y="2"/>
                    </a:lnTo>
                    <a:lnTo>
                      <a:pt x="10" y="3"/>
                    </a:lnTo>
                    <a:lnTo>
                      <a:pt x="8" y="3"/>
                    </a:lnTo>
                    <a:lnTo>
                      <a:pt x="5" y="3"/>
                    </a:lnTo>
                    <a:lnTo>
                      <a:pt x="3" y="2"/>
                    </a:lnTo>
                    <a:lnTo>
                      <a:pt x="0" y="0"/>
                    </a:lnTo>
                    <a:close/>
                  </a:path>
                </a:pathLst>
              </a:custGeom>
              <a:solidFill>
                <a:srgbClr val="5C5A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40" name="Freeform 282">
                <a:extLst>
                  <a:ext uri="{FF2B5EF4-FFF2-40B4-BE49-F238E27FC236}">
                    <a16:creationId xmlns:a16="http://schemas.microsoft.com/office/drawing/2014/main" id="{EA19EB5E-19D8-41BB-B423-6AD165AEE162}"/>
                  </a:ext>
                </a:extLst>
              </p:cNvPr>
              <p:cNvSpPr>
                <a:spLocks/>
              </p:cNvSpPr>
              <p:nvPr/>
            </p:nvSpPr>
            <p:spPr bwMode="auto">
              <a:xfrm>
                <a:off x="4635" y="2362"/>
                <a:ext cx="8" cy="3"/>
              </a:xfrm>
              <a:custGeom>
                <a:avLst/>
                <a:gdLst>
                  <a:gd name="T0" fmla="*/ 0 w 8"/>
                  <a:gd name="T1" fmla="*/ 0 h 3"/>
                  <a:gd name="T2" fmla="*/ 8 w 8"/>
                  <a:gd name="T3" fmla="*/ 1 h 3"/>
                  <a:gd name="T4" fmla="*/ 6 w 8"/>
                  <a:gd name="T5" fmla="*/ 1 h 3"/>
                  <a:gd name="T6" fmla="*/ 5 w 8"/>
                  <a:gd name="T7" fmla="*/ 3 h 3"/>
                  <a:gd name="T8" fmla="*/ 3 w 8"/>
                  <a:gd name="T9" fmla="*/ 1 h 3"/>
                  <a:gd name="T10" fmla="*/ 0 w 8"/>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3">
                    <a:moveTo>
                      <a:pt x="0" y="0"/>
                    </a:moveTo>
                    <a:lnTo>
                      <a:pt x="8" y="1"/>
                    </a:lnTo>
                    <a:lnTo>
                      <a:pt x="6" y="1"/>
                    </a:lnTo>
                    <a:lnTo>
                      <a:pt x="5" y="3"/>
                    </a:lnTo>
                    <a:lnTo>
                      <a:pt x="3" y="1"/>
                    </a:lnTo>
                    <a:lnTo>
                      <a:pt x="0" y="0"/>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41" name="Freeform 283">
                <a:extLst>
                  <a:ext uri="{FF2B5EF4-FFF2-40B4-BE49-F238E27FC236}">
                    <a16:creationId xmlns:a16="http://schemas.microsoft.com/office/drawing/2014/main" id="{06C74BFC-88F4-472D-9AF9-B6E9C9BB8DB9}"/>
                  </a:ext>
                </a:extLst>
              </p:cNvPr>
              <p:cNvSpPr>
                <a:spLocks/>
              </p:cNvSpPr>
              <p:nvPr/>
            </p:nvSpPr>
            <p:spPr bwMode="auto">
              <a:xfrm>
                <a:off x="4638" y="2363"/>
                <a:ext cx="3" cy="2"/>
              </a:xfrm>
              <a:custGeom>
                <a:avLst/>
                <a:gdLst>
                  <a:gd name="T0" fmla="*/ 0 w 3"/>
                  <a:gd name="T1" fmla="*/ 0 h 2"/>
                  <a:gd name="T2" fmla="*/ 3 w 3"/>
                  <a:gd name="T3" fmla="*/ 0 h 2"/>
                  <a:gd name="T4" fmla="*/ 2 w 3"/>
                  <a:gd name="T5" fmla="*/ 2 h 2"/>
                  <a:gd name="T6" fmla="*/ 2 w 3"/>
                  <a:gd name="T7" fmla="*/ 2 h 2"/>
                  <a:gd name="T8" fmla="*/ 0 w 3"/>
                  <a:gd name="T9" fmla="*/ 0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0"/>
                    </a:lnTo>
                    <a:lnTo>
                      <a:pt x="2" y="2"/>
                    </a:lnTo>
                    <a:lnTo>
                      <a:pt x="0" y="0"/>
                    </a:lnTo>
                    <a:close/>
                  </a:path>
                </a:pathLst>
              </a:custGeom>
              <a:solidFill>
                <a:srgbClr val="524F4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42" name="Freeform 284">
                <a:extLst>
                  <a:ext uri="{FF2B5EF4-FFF2-40B4-BE49-F238E27FC236}">
                    <a16:creationId xmlns:a16="http://schemas.microsoft.com/office/drawing/2014/main" id="{835816CA-4A40-4C0A-AB8E-651CC7095625}"/>
                  </a:ext>
                </a:extLst>
              </p:cNvPr>
              <p:cNvSpPr>
                <a:spLocks/>
              </p:cNvSpPr>
              <p:nvPr/>
            </p:nvSpPr>
            <p:spPr bwMode="auto">
              <a:xfrm>
                <a:off x="4606" y="2155"/>
                <a:ext cx="230" cy="215"/>
              </a:xfrm>
              <a:custGeom>
                <a:avLst/>
                <a:gdLst>
                  <a:gd name="T0" fmla="*/ 221 w 230"/>
                  <a:gd name="T1" fmla="*/ 109 h 215"/>
                  <a:gd name="T2" fmla="*/ 224 w 230"/>
                  <a:gd name="T3" fmla="*/ 114 h 215"/>
                  <a:gd name="T4" fmla="*/ 228 w 230"/>
                  <a:gd name="T5" fmla="*/ 119 h 215"/>
                  <a:gd name="T6" fmla="*/ 230 w 230"/>
                  <a:gd name="T7" fmla="*/ 125 h 215"/>
                  <a:gd name="T8" fmla="*/ 230 w 230"/>
                  <a:gd name="T9" fmla="*/ 131 h 215"/>
                  <a:gd name="T10" fmla="*/ 228 w 230"/>
                  <a:gd name="T11" fmla="*/ 136 h 215"/>
                  <a:gd name="T12" fmla="*/ 226 w 230"/>
                  <a:gd name="T13" fmla="*/ 141 h 215"/>
                  <a:gd name="T14" fmla="*/ 224 w 230"/>
                  <a:gd name="T15" fmla="*/ 147 h 215"/>
                  <a:gd name="T16" fmla="*/ 219 w 230"/>
                  <a:gd name="T17" fmla="*/ 152 h 215"/>
                  <a:gd name="T18" fmla="*/ 208 w 230"/>
                  <a:gd name="T19" fmla="*/ 161 h 215"/>
                  <a:gd name="T20" fmla="*/ 192 w 230"/>
                  <a:gd name="T21" fmla="*/ 171 h 215"/>
                  <a:gd name="T22" fmla="*/ 176 w 230"/>
                  <a:gd name="T23" fmla="*/ 180 h 215"/>
                  <a:gd name="T24" fmla="*/ 159 w 230"/>
                  <a:gd name="T25" fmla="*/ 188 h 215"/>
                  <a:gd name="T26" fmla="*/ 122 w 230"/>
                  <a:gd name="T27" fmla="*/ 203 h 215"/>
                  <a:gd name="T28" fmla="*/ 88 w 230"/>
                  <a:gd name="T29" fmla="*/ 215 h 215"/>
                  <a:gd name="T30" fmla="*/ 84 w 230"/>
                  <a:gd name="T31" fmla="*/ 205 h 215"/>
                  <a:gd name="T32" fmla="*/ 81 w 230"/>
                  <a:gd name="T33" fmla="*/ 198 h 215"/>
                  <a:gd name="T34" fmla="*/ 76 w 230"/>
                  <a:gd name="T35" fmla="*/ 195 h 215"/>
                  <a:gd name="T36" fmla="*/ 69 w 230"/>
                  <a:gd name="T37" fmla="*/ 193 h 215"/>
                  <a:gd name="T38" fmla="*/ 62 w 230"/>
                  <a:gd name="T39" fmla="*/ 195 h 215"/>
                  <a:gd name="T40" fmla="*/ 52 w 230"/>
                  <a:gd name="T41" fmla="*/ 198 h 215"/>
                  <a:gd name="T42" fmla="*/ 44 w 230"/>
                  <a:gd name="T43" fmla="*/ 203 h 215"/>
                  <a:gd name="T44" fmla="*/ 34 w 230"/>
                  <a:gd name="T45" fmla="*/ 210 h 215"/>
                  <a:gd name="T46" fmla="*/ 25 w 230"/>
                  <a:gd name="T47" fmla="*/ 201 h 215"/>
                  <a:gd name="T48" fmla="*/ 17 w 230"/>
                  <a:gd name="T49" fmla="*/ 191 h 215"/>
                  <a:gd name="T50" fmla="*/ 12 w 230"/>
                  <a:gd name="T51" fmla="*/ 181 h 215"/>
                  <a:gd name="T52" fmla="*/ 7 w 230"/>
                  <a:gd name="T53" fmla="*/ 171 h 215"/>
                  <a:gd name="T54" fmla="*/ 3 w 230"/>
                  <a:gd name="T55" fmla="*/ 158 h 215"/>
                  <a:gd name="T56" fmla="*/ 0 w 230"/>
                  <a:gd name="T57" fmla="*/ 146 h 215"/>
                  <a:gd name="T58" fmla="*/ 0 w 230"/>
                  <a:gd name="T59" fmla="*/ 132 h 215"/>
                  <a:gd name="T60" fmla="*/ 0 w 230"/>
                  <a:gd name="T61" fmla="*/ 119 h 215"/>
                  <a:gd name="T62" fmla="*/ 2 w 230"/>
                  <a:gd name="T63" fmla="*/ 103 h 215"/>
                  <a:gd name="T64" fmla="*/ 3 w 230"/>
                  <a:gd name="T65" fmla="*/ 90 h 215"/>
                  <a:gd name="T66" fmla="*/ 8 w 230"/>
                  <a:gd name="T67" fmla="*/ 75 h 215"/>
                  <a:gd name="T68" fmla="*/ 13 w 230"/>
                  <a:gd name="T69" fmla="*/ 60 h 215"/>
                  <a:gd name="T70" fmla="*/ 20 w 230"/>
                  <a:gd name="T71" fmla="*/ 44 h 215"/>
                  <a:gd name="T72" fmla="*/ 29 w 230"/>
                  <a:gd name="T73" fmla="*/ 29 h 215"/>
                  <a:gd name="T74" fmla="*/ 39 w 230"/>
                  <a:gd name="T75" fmla="*/ 16 h 215"/>
                  <a:gd name="T76" fmla="*/ 51 w 230"/>
                  <a:gd name="T77" fmla="*/ 0 h 215"/>
                  <a:gd name="T78" fmla="*/ 61 w 230"/>
                  <a:gd name="T79" fmla="*/ 7 h 215"/>
                  <a:gd name="T80" fmla="*/ 71 w 230"/>
                  <a:gd name="T81" fmla="*/ 12 h 215"/>
                  <a:gd name="T82" fmla="*/ 73 w 230"/>
                  <a:gd name="T83" fmla="*/ 27 h 215"/>
                  <a:gd name="T84" fmla="*/ 78 w 230"/>
                  <a:gd name="T85" fmla="*/ 41 h 215"/>
                  <a:gd name="T86" fmla="*/ 84 w 230"/>
                  <a:gd name="T87" fmla="*/ 51 h 215"/>
                  <a:gd name="T88" fmla="*/ 91 w 230"/>
                  <a:gd name="T89" fmla="*/ 56 h 215"/>
                  <a:gd name="T90" fmla="*/ 94 w 230"/>
                  <a:gd name="T91" fmla="*/ 58 h 215"/>
                  <a:gd name="T92" fmla="*/ 98 w 230"/>
                  <a:gd name="T93" fmla="*/ 58 h 215"/>
                  <a:gd name="T94" fmla="*/ 101 w 230"/>
                  <a:gd name="T95" fmla="*/ 58 h 215"/>
                  <a:gd name="T96" fmla="*/ 103 w 230"/>
                  <a:gd name="T97" fmla="*/ 56 h 215"/>
                  <a:gd name="T98" fmla="*/ 106 w 230"/>
                  <a:gd name="T99" fmla="*/ 53 h 215"/>
                  <a:gd name="T100" fmla="*/ 108 w 230"/>
                  <a:gd name="T101" fmla="*/ 48 h 215"/>
                  <a:gd name="T102" fmla="*/ 108 w 230"/>
                  <a:gd name="T103" fmla="*/ 41 h 215"/>
                  <a:gd name="T104" fmla="*/ 108 w 230"/>
                  <a:gd name="T105" fmla="*/ 33 h 215"/>
                  <a:gd name="T106" fmla="*/ 137 w 230"/>
                  <a:gd name="T107" fmla="*/ 48 h 215"/>
                  <a:gd name="T108" fmla="*/ 169 w 230"/>
                  <a:gd name="T109" fmla="*/ 66 h 215"/>
                  <a:gd name="T110" fmla="*/ 184 w 230"/>
                  <a:gd name="T111" fmla="*/ 76 h 215"/>
                  <a:gd name="T112" fmla="*/ 199 w 230"/>
                  <a:gd name="T113" fmla="*/ 88 h 215"/>
                  <a:gd name="T114" fmla="*/ 211 w 230"/>
                  <a:gd name="T115" fmla="*/ 98 h 215"/>
                  <a:gd name="T116" fmla="*/ 221 w 230"/>
                  <a:gd name="T117" fmla="*/ 109 h 2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0" h="215">
                    <a:moveTo>
                      <a:pt x="221" y="109"/>
                    </a:moveTo>
                    <a:lnTo>
                      <a:pt x="224" y="114"/>
                    </a:lnTo>
                    <a:lnTo>
                      <a:pt x="228" y="119"/>
                    </a:lnTo>
                    <a:lnTo>
                      <a:pt x="230" y="125"/>
                    </a:lnTo>
                    <a:lnTo>
                      <a:pt x="230" y="131"/>
                    </a:lnTo>
                    <a:lnTo>
                      <a:pt x="228" y="136"/>
                    </a:lnTo>
                    <a:lnTo>
                      <a:pt x="226" y="141"/>
                    </a:lnTo>
                    <a:lnTo>
                      <a:pt x="224" y="147"/>
                    </a:lnTo>
                    <a:lnTo>
                      <a:pt x="219" y="152"/>
                    </a:lnTo>
                    <a:lnTo>
                      <a:pt x="208" y="161"/>
                    </a:lnTo>
                    <a:lnTo>
                      <a:pt x="192" y="171"/>
                    </a:lnTo>
                    <a:lnTo>
                      <a:pt x="176" y="180"/>
                    </a:lnTo>
                    <a:lnTo>
                      <a:pt x="159" y="188"/>
                    </a:lnTo>
                    <a:lnTo>
                      <a:pt x="122" y="203"/>
                    </a:lnTo>
                    <a:lnTo>
                      <a:pt x="88" y="215"/>
                    </a:lnTo>
                    <a:lnTo>
                      <a:pt x="84" y="205"/>
                    </a:lnTo>
                    <a:lnTo>
                      <a:pt x="81" y="198"/>
                    </a:lnTo>
                    <a:lnTo>
                      <a:pt x="76" y="195"/>
                    </a:lnTo>
                    <a:lnTo>
                      <a:pt x="69" y="193"/>
                    </a:lnTo>
                    <a:lnTo>
                      <a:pt x="62" y="195"/>
                    </a:lnTo>
                    <a:lnTo>
                      <a:pt x="52" y="198"/>
                    </a:lnTo>
                    <a:lnTo>
                      <a:pt x="44" y="203"/>
                    </a:lnTo>
                    <a:lnTo>
                      <a:pt x="34" y="210"/>
                    </a:lnTo>
                    <a:lnTo>
                      <a:pt x="25" y="201"/>
                    </a:lnTo>
                    <a:lnTo>
                      <a:pt x="17" y="191"/>
                    </a:lnTo>
                    <a:lnTo>
                      <a:pt x="12" y="181"/>
                    </a:lnTo>
                    <a:lnTo>
                      <a:pt x="7" y="171"/>
                    </a:lnTo>
                    <a:lnTo>
                      <a:pt x="3" y="158"/>
                    </a:lnTo>
                    <a:lnTo>
                      <a:pt x="0" y="146"/>
                    </a:lnTo>
                    <a:lnTo>
                      <a:pt x="0" y="132"/>
                    </a:lnTo>
                    <a:lnTo>
                      <a:pt x="0" y="119"/>
                    </a:lnTo>
                    <a:lnTo>
                      <a:pt x="2" y="103"/>
                    </a:lnTo>
                    <a:lnTo>
                      <a:pt x="3" y="90"/>
                    </a:lnTo>
                    <a:lnTo>
                      <a:pt x="8" y="75"/>
                    </a:lnTo>
                    <a:lnTo>
                      <a:pt x="13" y="60"/>
                    </a:lnTo>
                    <a:lnTo>
                      <a:pt x="20" y="44"/>
                    </a:lnTo>
                    <a:lnTo>
                      <a:pt x="29" y="29"/>
                    </a:lnTo>
                    <a:lnTo>
                      <a:pt x="39" y="16"/>
                    </a:lnTo>
                    <a:lnTo>
                      <a:pt x="51" y="0"/>
                    </a:lnTo>
                    <a:lnTo>
                      <a:pt x="61" y="7"/>
                    </a:lnTo>
                    <a:lnTo>
                      <a:pt x="71" y="12"/>
                    </a:lnTo>
                    <a:lnTo>
                      <a:pt x="73" y="27"/>
                    </a:lnTo>
                    <a:lnTo>
                      <a:pt x="78" y="41"/>
                    </a:lnTo>
                    <a:lnTo>
                      <a:pt x="84" y="51"/>
                    </a:lnTo>
                    <a:lnTo>
                      <a:pt x="91" y="56"/>
                    </a:lnTo>
                    <a:lnTo>
                      <a:pt x="94" y="58"/>
                    </a:lnTo>
                    <a:lnTo>
                      <a:pt x="98" y="58"/>
                    </a:lnTo>
                    <a:lnTo>
                      <a:pt x="101" y="58"/>
                    </a:lnTo>
                    <a:lnTo>
                      <a:pt x="103" y="56"/>
                    </a:lnTo>
                    <a:lnTo>
                      <a:pt x="106" y="53"/>
                    </a:lnTo>
                    <a:lnTo>
                      <a:pt x="108" y="48"/>
                    </a:lnTo>
                    <a:lnTo>
                      <a:pt x="108" y="41"/>
                    </a:lnTo>
                    <a:lnTo>
                      <a:pt x="108" y="33"/>
                    </a:lnTo>
                    <a:lnTo>
                      <a:pt x="137" y="48"/>
                    </a:lnTo>
                    <a:lnTo>
                      <a:pt x="169" y="66"/>
                    </a:lnTo>
                    <a:lnTo>
                      <a:pt x="184" y="76"/>
                    </a:lnTo>
                    <a:lnTo>
                      <a:pt x="199" y="88"/>
                    </a:lnTo>
                    <a:lnTo>
                      <a:pt x="211" y="98"/>
                    </a:lnTo>
                    <a:lnTo>
                      <a:pt x="221" y="10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43" name="Freeform 285">
                <a:extLst>
                  <a:ext uri="{FF2B5EF4-FFF2-40B4-BE49-F238E27FC236}">
                    <a16:creationId xmlns:a16="http://schemas.microsoft.com/office/drawing/2014/main" id="{3FE502E1-6846-420E-99F3-B9316FBAE19F}"/>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44" name="Freeform 286">
                <a:extLst>
                  <a:ext uri="{FF2B5EF4-FFF2-40B4-BE49-F238E27FC236}">
                    <a16:creationId xmlns:a16="http://schemas.microsoft.com/office/drawing/2014/main" id="{AF801923-9A65-458D-8099-91EFC05811E1}"/>
                  </a:ext>
                </a:extLst>
              </p:cNvPr>
              <p:cNvSpPr>
                <a:spLocks/>
              </p:cNvSpPr>
              <p:nvPr/>
            </p:nvSpPr>
            <p:spPr bwMode="auto">
              <a:xfrm>
                <a:off x="4592" y="2350"/>
                <a:ext cx="102" cy="404"/>
              </a:xfrm>
              <a:custGeom>
                <a:avLst/>
                <a:gdLst>
                  <a:gd name="T0" fmla="*/ 102 w 102"/>
                  <a:gd name="T1" fmla="*/ 20 h 404"/>
                  <a:gd name="T2" fmla="*/ 98 w 102"/>
                  <a:gd name="T3" fmla="*/ 12 h 404"/>
                  <a:gd name="T4" fmla="*/ 97 w 102"/>
                  <a:gd name="T5" fmla="*/ 6 h 404"/>
                  <a:gd name="T6" fmla="*/ 92 w 102"/>
                  <a:gd name="T7" fmla="*/ 1 h 404"/>
                  <a:gd name="T8" fmla="*/ 85 w 102"/>
                  <a:gd name="T9" fmla="*/ 0 h 404"/>
                  <a:gd name="T10" fmla="*/ 78 w 102"/>
                  <a:gd name="T11" fmla="*/ 0 h 404"/>
                  <a:gd name="T12" fmla="*/ 70 w 102"/>
                  <a:gd name="T13" fmla="*/ 1 h 404"/>
                  <a:gd name="T14" fmla="*/ 60 w 102"/>
                  <a:gd name="T15" fmla="*/ 6 h 404"/>
                  <a:gd name="T16" fmla="*/ 49 w 102"/>
                  <a:gd name="T17" fmla="*/ 15 h 404"/>
                  <a:gd name="T18" fmla="*/ 44 w 102"/>
                  <a:gd name="T19" fmla="*/ 57 h 404"/>
                  <a:gd name="T20" fmla="*/ 39 w 102"/>
                  <a:gd name="T21" fmla="*/ 101 h 404"/>
                  <a:gd name="T22" fmla="*/ 34 w 102"/>
                  <a:gd name="T23" fmla="*/ 148 h 404"/>
                  <a:gd name="T24" fmla="*/ 27 w 102"/>
                  <a:gd name="T25" fmla="*/ 196 h 404"/>
                  <a:gd name="T26" fmla="*/ 21 w 102"/>
                  <a:gd name="T27" fmla="*/ 246 h 404"/>
                  <a:gd name="T28" fmla="*/ 14 w 102"/>
                  <a:gd name="T29" fmla="*/ 297 h 404"/>
                  <a:gd name="T30" fmla="*/ 7 w 102"/>
                  <a:gd name="T31" fmla="*/ 350 h 404"/>
                  <a:gd name="T32" fmla="*/ 0 w 102"/>
                  <a:gd name="T33" fmla="*/ 402 h 404"/>
                  <a:gd name="T34" fmla="*/ 2 w 102"/>
                  <a:gd name="T35" fmla="*/ 404 h 404"/>
                  <a:gd name="T36" fmla="*/ 4 w 102"/>
                  <a:gd name="T37" fmla="*/ 404 h 404"/>
                  <a:gd name="T38" fmla="*/ 7 w 102"/>
                  <a:gd name="T39" fmla="*/ 400 h 404"/>
                  <a:gd name="T40" fmla="*/ 11 w 102"/>
                  <a:gd name="T41" fmla="*/ 397 h 404"/>
                  <a:gd name="T42" fmla="*/ 33 w 102"/>
                  <a:gd name="T43" fmla="*/ 343 h 404"/>
                  <a:gd name="T44" fmla="*/ 49 w 102"/>
                  <a:gd name="T45" fmla="*/ 292 h 404"/>
                  <a:gd name="T46" fmla="*/ 66 w 102"/>
                  <a:gd name="T47" fmla="*/ 241 h 404"/>
                  <a:gd name="T48" fmla="*/ 78 w 102"/>
                  <a:gd name="T49" fmla="*/ 194 h 404"/>
                  <a:gd name="T50" fmla="*/ 88 w 102"/>
                  <a:gd name="T51" fmla="*/ 147 h 404"/>
                  <a:gd name="T52" fmla="*/ 95 w 102"/>
                  <a:gd name="T53" fmla="*/ 103 h 404"/>
                  <a:gd name="T54" fmla="*/ 100 w 102"/>
                  <a:gd name="T55" fmla="*/ 61 h 404"/>
                  <a:gd name="T56" fmla="*/ 102 w 102"/>
                  <a:gd name="T57" fmla="*/ 20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2" h="404">
                    <a:moveTo>
                      <a:pt x="102" y="20"/>
                    </a:moveTo>
                    <a:lnTo>
                      <a:pt x="98" y="12"/>
                    </a:lnTo>
                    <a:lnTo>
                      <a:pt x="97" y="6"/>
                    </a:lnTo>
                    <a:lnTo>
                      <a:pt x="92" y="1"/>
                    </a:lnTo>
                    <a:lnTo>
                      <a:pt x="85" y="0"/>
                    </a:lnTo>
                    <a:lnTo>
                      <a:pt x="78" y="0"/>
                    </a:lnTo>
                    <a:lnTo>
                      <a:pt x="70" y="1"/>
                    </a:lnTo>
                    <a:lnTo>
                      <a:pt x="60" y="6"/>
                    </a:lnTo>
                    <a:lnTo>
                      <a:pt x="49" y="15"/>
                    </a:lnTo>
                    <a:lnTo>
                      <a:pt x="44" y="57"/>
                    </a:lnTo>
                    <a:lnTo>
                      <a:pt x="39" y="101"/>
                    </a:lnTo>
                    <a:lnTo>
                      <a:pt x="34" y="148"/>
                    </a:lnTo>
                    <a:lnTo>
                      <a:pt x="27" y="196"/>
                    </a:lnTo>
                    <a:lnTo>
                      <a:pt x="21" y="246"/>
                    </a:lnTo>
                    <a:lnTo>
                      <a:pt x="14" y="297"/>
                    </a:lnTo>
                    <a:lnTo>
                      <a:pt x="7" y="350"/>
                    </a:lnTo>
                    <a:lnTo>
                      <a:pt x="0" y="402"/>
                    </a:lnTo>
                    <a:lnTo>
                      <a:pt x="2" y="404"/>
                    </a:lnTo>
                    <a:lnTo>
                      <a:pt x="4" y="404"/>
                    </a:lnTo>
                    <a:lnTo>
                      <a:pt x="7" y="400"/>
                    </a:lnTo>
                    <a:lnTo>
                      <a:pt x="11" y="397"/>
                    </a:lnTo>
                    <a:lnTo>
                      <a:pt x="33" y="343"/>
                    </a:lnTo>
                    <a:lnTo>
                      <a:pt x="49" y="292"/>
                    </a:lnTo>
                    <a:lnTo>
                      <a:pt x="66" y="241"/>
                    </a:lnTo>
                    <a:lnTo>
                      <a:pt x="78" y="194"/>
                    </a:lnTo>
                    <a:lnTo>
                      <a:pt x="88" y="147"/>
                    </a:lnTo>
                    <a:lnTo>
                      <a:pt x="95" y="103"/>
                    </a:lnTo>
                    <a:lnTo>
                      <a:pt x="100" y="61"/>
                    </a:lnTo>
                    <a:lnTo>
                      <a:pt x="102" y="2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45" name="Freeform 287">
                <a:extLst>
                  <a:ext uri="{FF2B5EF4-FFF2-40B4-BE49-F238E27FC236}">
                    <a16:creationId xmlns:a16="http://schemas.microsoft.com/office/drawing/2014/main" id="{2202FA19-F728-455A-9A1E-876FF01AC09C}"/>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46" name="Freeform 288">
                <a:extLst>
                  <a:ext uri="{FF2B5EF4-FFF2-40B4-BE49-F238E27FC236}">
                    <a16:creationId xmlns:a16="http://schemas.microsoft.com/office/drawing/2014/main" id="{2AE613BB-12CD-4588-9896-81867F0079EA}"/>
                  </a:ext>
                </a:extLst>
              </p:cNvPr>
              <p:cNvSpPr>
                <a:spLocks/>
              </p:cNvSpPr>
              <p:nvPr/>
            </p:nvSpPr>
            <p:spPr bwMode="auto">
              <a:xfrm>
                <a:off x="4677" y="1728"/>
                <a:ext cx="78" cy="490"/>
              </a:xfrm>
              <a:custGeom>
                <a:avLst/>
                <a:gdLst>
                  <a:gd name="T0" fmla="*/ 0 w 78"/>
                  <a:gd name="T1" fmla="*/ 441 h 490"/>
                  <a:gd name="T2" fmla="*/ 5 w 78"/>
                  <a:gd name="T3" fmla="*/ 460 h 490"/>
                  <a:gd name="T4" fmla="*/ 10 w 78"/>
                  <a:gd name="T5" fmla="*/ 473 h 490"/>
                  <a:gd name="T6" fmla="*/ 17 w 78"/>
                  <a:gd name="T7" fmla="*/ 483 h 490"/>
                  <a:gd name="T8" fmla="*/ 22 w 78"/>
                  <a:gd name="T9" fmla="*/ 488 h 490"/>
                  <a:gd name="T10" fmla="*/ 25 w 78"/>
                  <a:gd name="T11" fmla="*/ 490 h 490"/>
                  <a:gd name="T12" fmla="*/ 27 w 78"/>
                  <a:gd name="T13" fmla="*/ 490 h 490"/>
                  <a:gd name="T14" fmla="*/ 30 w 78"/>
                  <a:gd name="T15" fmla="*/ 488 h 490"/>
                  <a:gd name="T16" fmla="*/ 32 w 78"/>
                  <a:gd name="T17" fmla="*/ 487 h 490"/>
                  <a:gd name="T18" fmla="*/ 34 w 78"/>
                  <a:gd name="T19" fmla="*/ 478 h 490"/>
                  <a:gd name="T20" fmla="*/ 35 w 78"/>
                  <a:gd name="T21" fmla="*/ 468 h 490"/>
                  <a:gd name="T22" fmla="*/ 44 w 78"/>
                  <a:gd name="T23" fmla="*/ 412 h 490"/>
                  <a:gd name="T24" fmla="*/ 51 w 78"/>
                  <a:gd name="T25" fmla="*/ 358 h 490"/>
                  <a:gd name="T26" fmla="*/ 56 w 78"/>
                  <a:gd name="T27" fmla="*/ 302 h 490"/>
                  <a:gd name="T28" fmla="*/ 61 w 78"/>
                  <a:gd name="T29" fmla="*/ 245 h 490"/>
                  <a:gd name="T30" fmla="*/ 66 w 78"/>
                  <a:gd name="T31" fmla="*/ 187 h 490"/>
                  <a:gd name="T32" fmla="*/ 71 w 78"/>
                  <a:gd name="T33" fmla="*/ 130 h 490"/>
                  <a:gd name="T34" fmla="*/ 74 w 78"/>
                  <a:gd name="T35" fmla="*/ 73 h 490"/>
                  <a:gd name="T36" fmla="*/ 78 w 78"/>
                  <a:gd name="T37" fmla="*/ 12 h 490"/>
                  <a:gd name="T38" fmla="*/ 76 w 78"/>
                  <a:gd name="T39" fmla="*/ 3 h 490"/>
                  <a:gd name="T40" fmla="*/ 74 w 78"/>
                  <a:gd name="T41" fmla="*/ 0 h 490"/>
                  <a:gd name="T42" fmla="*/ 71 w 78"/>
                  <a:gd name="T43" fmla="*/ 3 h 490"/>
                  <a:gd name="T44" fmla="*/ 69 w 78"/>
                  <a:gd name="T45" fmla="*/ 10 h 490"/>
                  <a:gd name="T46" fmla="*/ 64 w 78"/>
                  <a:gd name="T47" fmla="*/ 59 h 490"/>
                  <a:gd name="T48" fmla="*/ 59 w 78"/>
                  <a:gd name="T49" fmla="*/ 108 h 490"/>
                  <a:gd name="T50" fmla="*/ 54 w 78"/>
                  <a:gd name="T51" fmla="*/ 155 h 490"/>
                  <a:gd name="T52" fmla="*/ 47 w 78"/>
                  <a:gd name="T53" fmla="*/ 203 h 490"/>
                  <a:gd name="T54" fmla="*/ 40 w 78"/>
                  <a:gd name="T55" fmla="*/ 248 h 490"/>
                  <a:gd name="T56" fmla="*/ 32 w 78"/>
                  <a:gd name="T57" fmla="*/ 294 h 490"/>
                  <a:gd name="T58" fmla="*/ 23 w 78"/>
                  <a:gd name="T59" fmla="*/ 336 h 490"/>
                  <a:gd name="T60" fmla="*/ 15 w 78"/>
                  <a:gd name="T61" fmla="*/ 378 h 490"/>
                  <a:gd name="T62" fmla="*/ 10 w 78"/>
                  <a:gd name="T63" fmla="*/ 395 h 490"/>
                  <a:gd name="T64" fmla="*/ 7 w 78"/>
                  <a:gd name="T65" fmla="*/ 409 h 490"/>
                  <a:gd name="T66" fmla="*/ 2 w 78"/>
                  <a:gd name="T67" fmla="*/ 424 h 490"/>
                  <a:gd name="T68" fmla="*/ 0 w 78"/>
                  <a:gd name="T69" fmla="*/ 441 h 4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90">
                    <a:moveTo>
                      <a:pt x="0" y="441"/>
                    </a:moveTo>
                    <a:lnTo>
                      <a:pt x="5" y="460"/>
                    </a:lnTo>
                    <a:lnTo>
                      <a:pt x="10" y="473"/>
                    </a:lnTo>
                    <a:lnTo>
                      <a:pt x="17" y="483"/>
                    </a:lnTo>
                    <a:lnTo>
                      <a:pt x="22" y="488"/>
                    </a:lnTo>
                    <a:lnTo>
                      <a:pt x="25" y="490"/>
                    </a:lnTo>
                    <a:lnTo>
                      <a:pt x="27" y="490"/>
                    </a:lnTo>
                    <a:lnTo>
                      <a:pt x="30" y="488"/>
                    </a:lnTo>
                    <a:lnTo>
                      <a:pt x="32" y="487"/>
                    </a:lnTo>
                    <a:lnTo>
                      <a:pt x="34" y="478"/>
                    </a:lnTo>
                    <a:lnTo>
                      <a:pt x="35" y="468"/>
                    </a:lnTo>
                    <a:lnTo>
                      <a:pt x="44" y="412"/>
                    </a:lnTo>
                    <a:lnTo>
                      <a:pt x="51" y="358"/>
                    </a:lnTo>
                    <a:lnTo>
                      <a:pt x="56" y="302"/>
                    </a:lnTo>
                    <a:lnTo>
                      <a:pt x="61" y="245"/>
                    </a:lnTo>
                    <a:lnTo>
                      <a:pt x="66" y="187"/>
                    </a:lnTo>
                    <a:lnTo>
                      <a:pt x="71" y="130"/>
                    </a:lnTo>
                    <a:lnTo>
                      <a:pt x="74" y="73"/>
                    </a:lnTo>
                    <a:lnTo>
                      <a:pt x="78" y="12"/>
                    </a:lnTo>
                    <a:lnTo>
                      <a:pt x="76" y="3"/>
                    </a:lnTo>
                    <a:lnTo>
                      <a:pt x="74" y="0"/>
                    </a:lnTo>
                    <a:lnTo>
                      <a:pt x="71" y="3"/>
                    </a:lnTo>
                    <a:lnTo>
                      <a:pt x="69" y="10"/>
                    </a:lnTo>
                    <a:lnTo>
                      <a:pt x="64" y="59"/>
                    </a:lnTo>
                    <a:lnTo>
                      <a:pt x="59" y="108"/>
                    </a:lnTo>
                    <a:lnTo>
                      <a:pt x="54" y="155"/>
                    </a:lnTo>
                    <a:lnTo>
                      <a:pt x="47" y="203"/>
                    </a:lnTo>
                    <a:lnTo>
                      <a:pt x="40" y="248"/>
                    </a:lnTo>
                    <a:lnTo>
                      <a:pt x="32" y="294"/>
                    </a:lnTo>
                    <a:lnTo>
                      <a:pt x="23" y="336"/>
                    </a:lnTo>
                    <a:lnTo>
                      <a:pt x="15" y="378"/>
                    </a:lnTo>
                    <a:lnTo>
                      <a:pt x="10" y="395"/>
                    </a:lnTo>
                    <a:lnTo>
                      <a:pt x="7" y="409"/>
                    </a:lnTo>
                    <a:lnTo>
                      <a:pt x="2" y="424"/>
                    </a:lnTo>
                    <a:lnTo>
                      <a:pt x="0" y="441"/>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47" name="Freeform 289">
                <a:extLst>
                  <a:ext uri="{FF2B5EF4-FFF2-40B4-BE49-F238E27FC236}">
                    <a16:creationId xmlns:a16="http://schemas.microsoft.com/office/drawing/2014/main" id="{68D926C8-4252-4FC0-BA2B-A1516570CBB2}"/>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48" name="Freeform 290">
                <a:extLst>
                  <a:ext uri="{FF2B5EF4-FFF2-40B4-BE49-F238E27FC236}">
                    <a16:creationId xmlns:a16="http://schemas.microsoft.com/office/drawing/2014/main" id="{CB75ABF0-B742-4B11-AC35-02E3A458C279}"/>
                  </a:ext>
                </a:extLst>
              </p:cNvPr>
              <p:cNvSpPr>
                <a:spLocks/>
              </p:cNvSpPr>
              <p:nvPr/>
            </p:nvSpPr>
            <p:spPr bwMode="auto">
              <a:xfrm>
                <a:off x="1528" y="2089"/>
                <a:ext cx="2171" cy="976"/>
              </a:xfrm>
              <a:custGeom>
                <a:avLst/>
                <a:gdLst>
                  <a:gd name="T0" fmla="*/ 1248 w 2171"/>
                  <a:gd name="T1" fmla="*/ 0 h 976"/>
                  <a:gd name="T2" fmla="*/ 1376 w 2171"/>
                  <a:gd name="T3" fmla="*/ 6 h 976"/>
                  <a:gd name="T4" fmla="*/ 1504 w 2171"/>
                  <a:gd name="T5" fmla="*/ 12 h 976"/>
                  <a:gd name="T6" fmla="*/ 1567 w 2171"/>
                  <a:gd name="T7" fmla="*/ 17 h 976"/>
                  <a:gd name="T8" fmla="*/ 1629 w 2171"/>
                  <a:gd name="T9" fmla="*/ 22 h 976"/>
                  <a:gd name="T10" fmla="*/ 1690 w 2171"/>
                  <a:gd name="T11" fmla="*/ 29 h 976"/>
                  <a:gd name="T12" fmla="*/ 1749 w 2171"/>
                  <a:gd name="T13" fmla="*/ 36 h 976"/>
                  <a:gd name="T14" fmla="*/ 1808 w 2171"/>
                  <a:gd name="T15" fmla="*/ 44 h 976"/>
                  <a:gd name="T16" fmla="*/ 1866 w 2171"/>
                  <a:gd name="T17" fmla="*/ 55 h 976"/>
                  <a:gd name="T18" fmla="*/ 1920 w 2171"/>
                  <a:gd name="T19" fmla="*/ 66 h 976"/>
                  <a:gd name="T20" fmla="*/ 1972 w 2171"/>
                  <a:gd name="T21" fmla="*/ 80 h 976"/>
                  <a:gd name="T22" fmla="*/ 2024 w 2171"/>
                  <a:gd name="T23" fmla="*/ 97 h 976"/>
                  <a:gd name="T24" fmla="*/ 2072 w 2171"/>
                  <a:gd name="T25" fmla="*/ 114 h 976"/>
                  <a:gd name="T26" fmla="*/ 2095 w 2171"/>
                  <a:gd name="T27" fmla="*/ 124 h 976"/>
                  <a:gd name="T28" fmla="*/ 2117 w 2171"/>
                  <a:gd name="T29" fmla="*/ 134 h 976"/>
                  <a:gd name="T30" fmla="*/ 2139 w 2171"/>
                  <a:gd name="T31" fmla="*/ 146 h 976"/>
                  <a:gd name="T32" fmla="*/ 2161 w 2171"/>
                  <a:gd name="T33" fmla="*/ 158 h 976"/>
                  <a:gd name="T34" fmla="*/ 2168 w 2171"/>
                  <a:gd name="T35" fmla="*/ 163 h 976"/>
                  <a:gd name="T36" fmla="*/ 2171 w 2171"/>
                  <a:gd name="T37" fmla="*/ 169 h 976"/>
                  <a:gd name="T38" fmla="*/ 2170 w 2171"/>
                  <a:gd name="T39" fmla="*/ 175 h 976"/>
                  <a:gd name="T40" fmla="*/ 2166 w 2171"/>
                  <a:gd name="T41" fmla="*/ 181 h 976"/>
                  <a:gd name="T42" fmla="*/ 623 w 2171"/>
                  <a:gd name="T43" fmla="*/ 960 h 976"/>
                  <a:gd name="T44" fmla="*/ 608 w 2171"/>
                  <a:gd name="T45" fmla="*/ 965 h 976"/>
                  <a:gd name="T46" fmla="*/ 593 w 2171"/>
                  <a:gd name="T47" fmla="*/ 970 h 976"/>
                  <a:gd name="T48" fmla="*/ 577 w 2171"/>
                  <a:gd name="T49" fmla="*/ 974 h 976"/>
                  <a:gd name="T50" fmla="*/ 564 w 2171"/>
                  <a:gd name="T51" fmla="*/ 976 h 976"/>
                  <a:gd name="T52" fmla="*/ 534 w 2171"/>
                  <a:gd name="T53" fmla="*/ 976 h 976"/>
                  <a:gd name="T54" fmla="*/ 507 w 2171"/>
                  <a:gd name="T55" fmla="*/ 972 h 976"/>
                  <a:gd name="T56" fmla="*/ 459 w 2171"/>
                  <a:gd name="T57" fmla="*/ 964 h 976"/>
                  <a:gd name="T58" fmla="*/ 415 w 2171"/>
                  <a:gd name="T59" fmla="*/ 955 h 976"/>
                  <a:gd name="T60" fmla="*/ 375 w 2171"/>
                  <a:gd name="T61" fmla="*/ 949 h 976"/>
                  <a:gd name="T62" fmla="*/ 334 w 2171"/>
                  <a:gd name="T63" fmla="*/ 940 h 976"/>
                  <a:gd name="T64" fmla="*/ 295 w 2171"/>
                  <a:gd name="T65" fmla="*/ 932 h 976"/>
                  <a:gd name="T66" fmla="*/ 258 w 2171"/>
                  <a:gd name="T67" fmla="*/ 923 h 976"/>
                  <a:gd name="T68" fmla="*/ 221 w 2171"/>
                  <a:gd name="T69" fmla="*/ 913 h 976"/>
                  <a:gd name="T70" fmla="*/ 186 w 2171"/>
                  <a:gd name="T71" fmla="*/ 905 h 976"/>
                  <a:gd name="T72" fmla="*/ 181 w 2171"/>
                  <a:gd name="T73" fmla="*/ 889 h 976"/>
                  <a:gd name="T74" fmla="*/ 177 w 2171"/>
                  <a:gd name="T75" fmla="*/ 874 h 976"/>
                  <a:gd name="T76" fmla="*/ 169 w 2171"/>
                  <a:gd name="T77" fmla="*/ 900 h 976"/>
                  <a:gd name="T78" fmla="*/ 130 w 2171"/>
                  <a:gd name="T79" fmla="*/ 889 h 976"/>
                  <a:gd name="T80" fmla="*/ 91 w 2171"/>
                  <a:gd name="T81" fmla="*/ 879 h 976"/>
                  <a:gd name="T82" fmla="*/ 51 w 2171"/>
                  <a:gd name="T83" fmla="*/ 867 h 976"/>
                  <a:gd name="T84" fmla="*/ 10 w 2171"/>
                  <a:gd name="T85" fmla="*/ 856 h 976"/>
                  <a:gd name="T86" fmla="*/ 3 w 2171"/>
                  <a:gd name="T87" fmla="*/ 852 h 976"/>
                  <a:gd name="T88" fmla="*/ 2 w 2171"/>
                  <a:gd name="T89" fmla="*/ 847 h 976"/>
                  <a:gd name="T90" fmla="*/ 0 w 2171"/>
                  <a:gd name="T91" fmla="*/ 842 h 976"/>
                  <a:gd name="T92" fmla="*/ 3 w 2171"/>
                  <a:gd name="T93" fmla="*/ 837 h 976"/>
                  <a:gd name="T94" fmla="*/ 1248 w 2171"/>
                  <a:gd name="T95" fmla="*/ 0 h 9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71" h="976">
                    <a:moveTo>
                      <a:pt x="1248" y="0"/>
                    </a:moveTo>
                    <a:lnTo>
                      <a:pt x="1376" y="6"/>
                    </a:lnTo>
                    <a:lnTo>
                      <a:pt x="1504" y="12"/>
                    </a:lnTo>
                    <a:lnTo>
                      <a:pt x="1567" y="17"/>
                    </a:lnTo>
                    <a:lnTo>
                      <a:pt x="1629" y="22"/>
                    </a:lnTo>
                    <a:lnTo>
                      <a:pt x="1690" y="29"/>
                    </a:lnTo>
                    <a:lnTo>
                      <a:pt x="1749" y="36"/>
                    </a:lnTo>
                    <a:lnTo>
                      <a:pt x="1808" y="44"/>
                    </a:lnTo>
                    <a:lnTo>
                      <a:pt x="1866" y="55"/>
                    </a:lnTo>
                    <a:lnTo>
                      <a:pt x="1920" y="66"/>
                    </a:lnTo>
                    <a:lnTo>
                      <a:pt x="1972" y="80"/>
                    </a:lnTo>
                    <a:lnTo>
                      <a:pt x="2024" y="97"/>
                    </a:lnTo>
                    <a:lnTo>
                      <a:pt x="2072" y="114"/>
                    </a:lnTo>
                    <a:lnTo>
                      <a:pt x="2095" y="124"/>
                    </a:lnTo>
                    <a:lnTo>
                      <a:pt x="2117" y="134"/>
                    </a:lnTo>
                    <a:lnTo>
                      <a:pt x="2139" y="146"/>
                    </a:lnTo>
                    <a:lnTo>
                      <a:pt x="2161" y="158"/>
                    </a:lnTo>
                    <a:lnTo>
                      <a:pt x="2168" y="163"/>
                    </a:lnTo>
                    <a:lnTo>
                      <a:pt x="2171" y="169"/>
                    </a:lnTo>
                    <a:lnTo>
                      <a:pt x="2170" y="175"/>
                    </a:lnTo>
                    <a:lnTo>
                      <a:pt x="2166" y="181"/>
                    </a:lnTo>
                    <a:lnTo>
                      <a:pt x="623" y="960"/>
                    </a:lnTo>
                    <a:lnTo>
                      <a:pt x="608" y="965"/>
                    </a:lnTo>
                    <a:lnTo>
                      <a:pt x="593" y="970"/>
                    </a:lnTo>
                    <a:lnTo>
                      <a:pt x="577" y="974"/>
                    </a:lnTo>
                    <a:lnTo>
                      <a:pt x="564" y="976"/>
                    </a:lnTo>
                    <a:lnTo>
                      <a:pt x="534" y="976"/>
                    </a:lnTo>
                    <a:lnTo>
                      <a:pt x="507" y="972"/>
                    </a:lnTo>
                    <a:lnTo>
                      <a:pt x="459" y="964"/>
                    </a:lnTo>
                    <a:lnTo>
                      <a:pt x="415" y="955"/>
                    </a:lnTo>
                    <a:lnTo>
                      <a:pt x="375" y="949"/>
                    </a:lnTo>
                    <a:lnTo>
                      <a:pt x="334" y="940"/>
                    </a:lnTo>
                    <a:lnTo>
                      <a:pt x="295" y="932"/>
                    </a:lnTo>
                    <a:lnTo>
                      <a:pt x="258" y="923"/>
                    </a:lnTo>
                    <a:lnTo>
                      <a:pt x="221" y="913"/>
                    </a:lnTo>
                    <a:lnTo>
                      <a:pt x="186" y="905"/>
                    </a:lnTo>
                    <a:lnTo>
                      <a:pt x="181" y="889"/>
                    </a:lnTo>
                    <a:lnTo>
                      <a:pt x="177" y="874"/>
                    </a:lnTo>
                    <a:lnTo>
                      <a:pt x="169" y="900"/>
                    </a:lnTo>
                    <a:lnTo>
                      <a:pt x="130" y="889"/>
                    </a:lnTo>
                    <a:lnTo>
                      <a:pt x="91" y="879"/>
                    </a:lnTo>
                    <a:lnTo>
                      <a:pt x="51" y="867"/>
                    </a:lnTo>
                    <a:lnTo>
                      <a:pt x="10" y="856"/>
                    </a:lnTo>
                    <a:lnTo>
                      <a:pt x="3" y="852"/>
                    </a:lnTo>
                    <a:lnTo>
                      <a:pt x="2" y="847"/>
                    </a:lnTo>
                    <a:lnTo>
                      <a:pt x="0" y="842"/>
                    </a:lnTo>
                    <a:lnTo>
                      <a:pt x="3" y="837"/>
                    </a:lnTo>
                    <a:lnTo>
                      <a:pt x="1248" y="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49" name="Freeform 291">
                <a:extLst>
                  <a:ext uri="{FF2B5EF4-FFF2-40B4-BE49-F238E27FC236}">
                    <a16:creationId xmlns:a16="http://schemas.microsoft.com/office/drawing/2014/main" id="{B3B48390-6C19-40C3-AD42-307A576CC5DD}"/>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50" name="Freeform 292">
                <a:extLst>
                  <a:ext uri="{FF2B5EF4-FFF2-40B4-BE49-F238E27FC236}">
                    <a16:creationId xmlns:a16="http://schemas.microsoft.com/office/drawing/2014/main" id="{26676412-7DFA-4A57-9059-87CD0520EFBD}"/>
                  </a:ext>
                </a:extLst>
              </p:cNvPr>
              <p:cNvSpPr>
                <a:spLocks/>
              </p:cNvSpPr>
              <p:nvPr/>
            </p:nvSpPr>
            <p:spPr bwMode="auto">
              <a:xfrm>
                <a:off x="3328" y="2774"/>
                <a:ext cx="137" cy="127"/>
              </a:xfrm>
              <a:custGeom>
                <a:avLst/>
                <a:gdLst>
                  <a:gd name="T0" fmla="*/ 69 w 137"/>
                  <a:gd name="T1" fmla="*/ 127 h 127"/>
                  <a:gd name="T2" fmla="*/ 83 w 137"/>
                  <a:gd name="T3" fmla="*/ 125 h 127"/>
                  <a:gd name="T4" fmla="*/ 96 w 137"/>
                  <a:gd name="T5" fmla="*/ 122 h 127"/>
                  <a:gd name="T6" fmla="*/ 106 w 137"/>
                  <a:gd name="T7" fmla="*/ 115 h 127"/>
                  <a:gd name="T8" fmla="*/ 116 w 137"/>
                  <a:gd name="T9" fmla="*/ 108 h 127"/>
                  <a:gd name="T10" fmla="*/ 125 w 137"/>
                  <a:gd name="T11" fmla="*/ 98 h 127"/>
                  <a:gd name="T12" fmla="*/ 132 w 137"/>
                  <a:gd name="T13" fmla="*/ 88 h 127"/>
                  <a:gd name="T14" fmla="*/ 135 w 137"/>
                  <a:gd name="T15" fmla="*/ 76 h 127"/>
                  <a:gd name="T16" fmla="*/ 137 w 137"/>
                  <a:gd name="T17" fmla="*/ 62 h 127"/>
                  <a:gd name="T18" fmla="*/ 135 w 137"/>
                  <a:gd name="T19" fmla="*/ 51 h 127"/>
                  <a:gd name="T20" fmla="*/ 132 w 137"/>
                  <a:gd name="T21" fmla="*/ 39 h 127"/>
                  <a:gd name="T22" fmla="*/ 125 w 137"/>
                  <a:gd name="T23" fmla="*/ 29 h 127"/>
                  <a:gd name="T24" fmla="*/ 116 w 137"/>
                  <a:gd name="T25" fmla="*/ 18 h 127"/>
                  <a:gd name="T26" fmla="*/ 106 w 137"/>
                  <a:gd name="T27" fmla="*/ 12 h 127"/>
                  <a:gd name="T28" fmla="*/ 96 w 137"/>
                  <a:gd name="T29" fmla="*/ 5 h 127"/>
                  <a:gd name="T30" fmla="*/ 83 w 137"/>
                  <a:gd name="T31" fmla="*/ 2 h 127"/>
                  <a:gd name="T32" fmla="*/ 69 w 137"/>
                  <a:gd name="T33" fmla="*/ 0 h 127"/>
                  <a:gd name="T34" fmla="*/ 56 w 137"/>
                  <a:gd name="T35" fmla="*/ 2 h 127"/>
                  <a:gd name="T36" fmla="*/ 42 w 137"/>
                  <a:gd name="T37" fmla="*/ 5 h 127"/>
                  <a:gd name="T38" fmla="*/ 30 w 137"/>
                  <a:gd name="T39" fmla="*/ 12 h 127"/>
                  <a:gd name="T40" fmla="*/ 20 w 137"/>
                  <a:gd name="T41" fmla="*/ 18 h 127"/>
                  <a:gd name="T42" fmla="*/ 12 w 137"/>
                  <a:gd name="T43" fmla="*/ 29 h 127"/>
                  <a:gd name="T44" fmla="*/ 5 w 137"/>
                  <a:gd name="T45" fmla="*/ 39 h 127"/>
                  <a:gd name="T46" fmla="*/ 2 w 137"/>
                  <a:gd name="T47" fmla="*/ 51 h 127"/>
                  <a:gd name="T48" fmla="*/ 0 w 137"/>
                  <a:gd name="T49" fmla="*/ 62 h 127"/>
                  <a:gd name="T50" fmla="*/ 2 w 137"/>
                  <a:gd name="T51" fmla="*/ 76 h 127"/>
                  <a:gd name="T52" fmla="*/ 5 w 137"/>
                  <a:gd name="T53" fmla="*/ 88 h 127"/>
                  <a:gd name="T54" fmla="*/ 12 w 137"/>
                  <a:gd name="T55" fmla="*/ 98 h 127"/>
                  <a:gd name="T56" fmla="*/ 20 w 137"/>
                  <a:gd name="T57" fmla="*/ 108 h 127"/>
                  <a:gd name="T58" fmla="*/ 30 w 137"/>
                  <a:gd name="T59" fmla="*/ 115 h 127"/>
                  <a:gd name="T60" fmla="*/ 42 w 137"/>
                  <a:gd name="T61" fmla="*/ 122 h 127"/>
                  <a:gd name="T62" fmla="*/ 56 w 137"/>
                  <a:gd name="T63" fmla="*/ 125 h 127"/>
                  <a:gd name="T64" fmla="*/ 69 w 137"/>
                  <a:gd name="T65" fmla="*/ 127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7" h="127">
                    <a:moveTo>
                      <a:pt x="69" y="127"/>
                    </a:moveTo>
                    <a:lnTo>
                      <a:pt x="83" y="125"/>
                    </a:lnTo>
                    <a:lnTo>
                      <a:pt x="96" y="122"/>
                    </a:lnTo>
                    <a:lnTo>
                      <a:pt x="106" y="115"/>
                    </a:lnTo>
                    <a:lnTo>
                      <a:pt x="116" y="108"/>
                    </a:lnTo>
                    <a:lnTo>
                      <a:pt x="125" y="98"/>
                    </a:lnTo>
                    <a:lnTo>
                      <a:pt x="132" y="88"/>
                    </a:lnTo>
                    <a:lnTo>
                      <a:pt x="135" y="76"/>
                    </a:lnTo>
                    <a:lnTo>
                      <a:pt x="137" y="62"/>
                    </a:lnTo>
                    <a:lnTo>
                      <a:pt x="135" y="51"/>
                    </a:lnTo>
                    <a:lnTo>
                      <a:pt x="132" y="39"/>
                    </a:lnTo>
                    <a:lnTo>
                      <a:pt x="125" y="29"/>
                    </a:lnTo>
                    <a:lnTo>
                      <a:pt x="116" y="18"/>
                    </a:lnTo>
                    <a:lnTo>
                      <a:pt x="106" y="12"/>
                    </a:lnTo>
                    <a:lnTo>
                      <a:pt x="96" y="5"/>
                    </a:lnTo>
                    <a:lnTo>
                      <a:pt x="83" y="2"/>
                    </a:lnTo>
                    <a:lnTo>
                      <a:pt x="69" y="0"/>
                    </a:lnTo>
                    <a:lnTo>
                      <a:pt x="56" y="2"/>
                    </a:lnTo>
                    <a:lnTo>
                      <a:pt x="42" y="5"/>
                    </a:lnTo>
                    <a:lnTo>
                      <a:pt x="30" y="12"/>
                    </a:lnTo>
                    <a:lnTo>
                      <a:pt x="20" y="18"/>
                    </a:lnTo>
                    <a:lnTo>
                      <a:pt x="12" y="29"/>
                    </a:lnTo>
                    <a:lnTo>
                      <a:pt x="5" y="39"/>
                    </a:lnTo>
                    <a:lnTo>
                      <a:pt x="2" y="51"/>
                    </a:lnTo>
                    <a:lnTo>
                      <a:pt x="0" y="62"/>
                    </a:lnTo>
                    <a:lnTo>
                      <a:pt x="2" y="76"/>
                    </a:lnTo>
                    <a:lnTo>
                      <a:pt x="5" y="88"/>
                    </a:lnTo>
                    <a:lnTo>
                      <a:pt x="12" y="98"/>
                    </a:lnTo>
                    <a:lnTo>
                      <a:pt x="20" y="108"/>
                    </a:lnTo>
                    <a:lnTo>
                      <a:pt x="30" y="115"/>
                    </a:lnTo>
                    <a:lnTo>
                      <a:pt x="42" y="122"/>
                    </a:lnTo>
                    <a:lnTo>
                      <a:pt x="56" y="125"/>
                    </a:lnTo>
                    <a:lnTo>
                      <a:pt x="69" y="127"/>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51" name="Line 293">
                <a:extLst>
                  <a:ext uri="{FF2B5EF4-FFF2-40B4-BE49-F238E27FC236}">
                    <a16:creationId xmlns:a16="http://schemas.microsoft.com/office/drawing/2014/main" id="{44AB1702-8A57-4E89-BC4E-6B10E803425D}"/>
                  </a:ext>
                </a:extLst>
              </p:cNvPr>
              <p:cNvSpPr>
                <a:spLocks noChangeShapeType="1"/>
              </p:cNvSpPr>
              <p:nvPr/>
            </p:nvSpPr>
            <p:spPr bwMode="auto">
              <a:xfrm flipV="1">
                <a:off x="3635" y="1517"/>
                <a:ext cx="385" cy="229"/>
              </a:xfrm>
              <a:prstGeom prst="line">
                <a:avLst/>
              </a:prstGeom>
              <a:noFill/>
              <a:ln w="3175">
                <a:solidFill>
                  <a:srgbClr val="1F1A17"/>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52552" name="Freeform 294">
                <a:extLst>
                  <a:ext uri="{FF2B5EF4-FFF2-40B4-BE49-F238E27FC236}">
                    <a16:creationId xmlns:a16="http://schemas.microsoft.com/office/drawing/2014/main" id="{0C901B07-09A8-4DEC-AD34-5B05B4CFA5B5}"/>
                  </a:ext>
                </a:extLst>
              </p:cNvPr>
              <p:cNvSpPr>
                <a:spLocks/>
              </p:cNvSpPr>
              <p:nvPr/>
            </p:nvSpPr>
            <p:spPr bwMode="auto">
              <a:xfrm>
                <a:off x="3584" y="2326"/>
                <a:ext cx="1049" cy="58"/>
              </a:xfrm>
              <a:custGeom>
                <a:avLst/>
                <a:gdLst>
                  <a:gd name="T0" fmla="*/ 1049 w 1049"/>
                  <a:gd name="T1" fmla="*/ 34 h 58"/>
                  <a:gd name="T2" fmla="*/ 1039 w 1049"/>
                  <a:gd name="T3" fmla="*/ 36 h 58"/>
                  <a:gd name="T4" fmla="*/ 1030 w 1049"/>
                  <a:gd name="T5" fmla="*/ 36 h 58"/>
                  <a:gd name="T6" fmla="*/ 1022 w 1049"/>
                  <a:gd name="T7" fmla="*/ 34 h 58"/>
                  <a:gd name="T8" fmla="*/ 1010 w 1049"/>
                  <a:gd name="T9" fmla="*/ 30 h 58"/>
                  <a:gd name="T10" fmla="*/ 970 w 1049"/>
                  <a:gd name="T11" fmla="*/ 37 h 58"/>
                  <a:gd name="T12" fmla="*/ 926 w 1049"/>
                  <a:gd name="T13" fmla="*/ 44 h 58"/>
                  <a:gd name="T14" fmla="*/ 882 w 1049"/>
                  <a:gd name="T15" fmla="*/ 49 h 58"/>
                  <a:gd name="T16" fmla="*/ 835 w 1049"/>
                  <a:gd name="T17" fmla="*/ 52 h 58"/>
                  <a:gd name="T18" fmla="*/ 787 w 1049"/>
                  <a:gd name="T19" fmla="*/ 56 h 58"/>
                  <a:gd name="T20" fmla="*/ 740 w 1049"/>
                  <a:gd name="T21" fmla="*/ 58 h 58"/>
                  <a:gd name="T22" fmla="*/ 691 w 1049"/>
                  <a:gd name="T23" fmla="*/ 58 h 58"/>
                  <a:gd name="T24" fmla="*/ 640 w 1049"/>
                  <a:gd name="T25" fmla="*/ 58 h 58"/>
                  <a:gd name="T26" fmla="*/ 537 w 1049"/>
                  <a:gd name="T27" fmla="*/ 54 h 58"/>
                  <a:gd name="T28" fmla="*/ 431 w 1049"/>
                  <a:gd name="T29" fmla="*/ 49 h 58"/>
                  <a:gd name="T30" fmla="*/ 325 w 1049"/>
                  <a:gd name="T31" fmla="*/ 39 h 58"/>
                  <a:gd name="T32" fmla="*/ 215 w 1049"/>
                  <a:gd name="T33" fmla="*/ 29 h 58"/>
                  <a:gd name="T34" fmla="*/ 213 w 1049"/>
                  <a:gd name="T35" fmla="*/ 22 h 58"/>
                  <a:gd name="T36" fmla="*/ 210 w 1049"/>
                  <a:gd name="T37" fmla="*/ 19 h 58"/>
                  <a:gd name="T38" fmla="*/ 144 w 1049"/>
                  <a:gd name="T39" fmla="*/ 12 h 58"/>
                  <a:gd name="T40" fmla="*/ 139 w 1049"/>
                  <a:gd name="T41" fmla="*/ 12 h 58"/>
                  <a:gd name="T42" fmla="*/ 134 w 1049"/>
                  <a:gd name="T43" fmla="*/ 14 h 58"/>
                  <a:gd name="T44" fmla="*/ 130 w 1049"/>
                  <a:gd name="T45" fmla="*/ 15 h 58"/>
                  <a:gd name="T46" fmla="*/ 129 w 1049"/>
                  <a:gd name="T47" fmla="*/ 17 h 58"/>
                  <a:gd name="T48" fmla="*/ 97 w 1049"/>
                  <a:gd name="T49" fmla="*/ 14 h 58"/>
                  <a:gd name="T50" fmla="*/ 65 w 1049"/>
                  <a:gd name="T51" fmla="*/ 9 h 58"/>
                  <a:gd name="T52" fmla="*/ 33 w 1049"/>
                  <a:gd name="T53" fmla="*/ 5 h 58"/>
                  <a:gd name="T54" fmla="*/ 0 w 1049"/>
                  <a:gd name="T55" fmla="*/ 0 h 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049" h="58">
                    <a:moveTo>
                      <a:pt x="1049" y="34"/>
                    </a:moveTo>
                    <a:lnTo>
                      <a:pt x="1039" y="36"/>
                    </a:lnTo>
                    <a:lnTo>
                      <a:pt x="1030" y="36"/>
                    </a:lnTo>
                    <a:lnTo>
                      <a:pt x="1022" y="34"/>
                    </a:lnTo>
                    <a:lnTo>
                      <a:pt x="1010" y="30"/>
                    </a:lnTo>
                    <a:lnTo>
                      <a:pt x="970" y="37"/>
                    </a:lnTo>
                    <a:lnTo>
                      <a:pt x="926" y="44"/>
                    </a:lnTo>
                    <a:lnTo>
                      <a:pt x="882" y="49"/>
                    </a:lnTo>
                    <a:lnTo>
                      <a:pt x="835" y="52"/>
                    </a:lnTo>
                    <a:lnTo>
                      <a:pt x="787" y="56"/>
                    </a:lnTo>
                    <a:lnTo>
                      <a:pt x="740" y="58"/>
                    </a:lnTo>
                    <a:lnTo>
                      <a:pt x="691" y="58"/>
                    </a:lnTo>
                    <a:lnTo>
                      <a:pt x="640" y="58"/>
                    </a:lnTo>
                    <a:lnTo>
                      <a:pt x="537" y="54"/>
                    </a:lnTo>
                    <a:lnTo>
                      <a:pt x="431" y="49"/>
                    </a:lnTo>
                    <a:lnTo>
                      <a:pt x="325" y="39"/>
                    </a:lnTo>
                    <a:lnTo>
                      <a:pt x="215" y="29"/>
                    </a:lnTo>
                    <a:lnTo>
                      <a:pt x="213" y="22"/>
                    </a:lnTo>
                    <a:lnTo>
                      <a:pt x="210" y="19"/>
                    </a:lnTo>
                    <a:lnTo>
                      <a:pt x="144" y="12"/>
                    </a:lnTo>
                    <a:lnTo>
                      <a:pt x="139" y="12"/>
                    </a:lnTo>
                    <a:lnTo>
                      <a:pt x="134" y="14"/>
                    </a:lnTo>
                    <a:lnTo>
                      <a:pt x="130" y="15"/>
                    </a:lnTo>
                    <a:lnTo>
                      <a:pt x="129" y="17"/>
                    </a:lnTo>
                    <a:lnTo>
                      <a:pt x="97" y="14"/>
                    </a:lnTo>
                    <a:lnTo>
                      <a:pt x="65" y="9"/>
                    </a:lnTo>
                    <a:lnTo>
                      <a:pt x="33" y="5"/>
                    </a:lnTo>
                    <a:lnTo>
                      <a:pt x="0"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53" name="Freeform 295">
                <a:extLst>
                  <a:ext uri="{FF2B5EF4-FFF2-40B4-BE49-F238E27FC236}">
                    <a16:creationId xmlns:a16="http://schemas.microsoft.com/office/drawing/2014/main" id="{932F7E88-F75A-4DEF-8BB5-DB99301DF6F2}"/>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54" name="Freeform 296">
                <a:extLst>
                  <a:ext uri="{FF2B5EF4-FFF2-40B4-BE49-F238E27FC236}">
                    <a16:creationId xmlns:a16="http://schemas.microsoft.com/office/drawing/2014/main" id="{8386B96C-2A87-4E8B-B06A-BEEF9C214E17}"/>
                  </a:ext>
                </a:extLst>
              </p:cNvPr>
              <p:cNvSpPr>
                <a:spLocks/>
              </p:cNvSpPr>
              <p:nvPr/>
            </p:nvSpPr>
            <p:spPr bwMode="auto">
              <a:xfrm>
                <a:off x="756" y="1746"/>
                <a:ext cx="919" cy="271"/>
              </a:xfrm>
              <a:custGeom>
                <a:avLst/>
                <a:gdLst>
                  <a:gd name="T0" fmla="*/ 919 w 919"/>
                  <a:gd name="T1" fmla="*/ 70 h 271"/>
                  <a:gd name="T2" fmla="*/ 314 w 919"/>
                  <a:gd name="T3" fmla="*/ 262 h 271"/>
                  <a:gd name="T4" fmla="*/ 289 w 919"/>
                  <a:gd name="T5" fmla="*/ 267 h 271"/>
                  <a:gd name="T6" fmla="*/ 260 w 919"/>
                  <a:gd name="T7" fmla="*/ 271 h 271"/>
                  <a:gd name="T8" fmla="*/ 227 w 919"/>
                  <a:gd name="T9" fmla="*/ 271 h 271"/>
                  <a:gd name="T10" fmla="*/ 190 w 919"/>
                  <a:gd name="T11" fmla="*/ 269 h 271"/>
                  <a:gd name="T12" fmla="*/ 147 w 919"/>
                  <a:gd name="T13" fmla="*/ 266 h 271"/>
                  <a:gd name="T14" fmla="*/ 102 w 919"/>
                  <a:gd name="T15" fmla="*/ 259 h 271"/>
                  <a:gd name="T16" fmla="*/ 54 w 919"/>
                  <a:gd name="T17" fmla="*/ 249 h 271"/>
                  <a:gd name="T18" fmla="*/ 2 w 919"/>
                  <a:gd name="T19" fmla="*/ 239 h 271"/>
                  <a:gd name="T20" fmla="*/ 0 w 919"/>
                  <a:gd name="T21" fmla="*/ 237 h 271"/>
                  <a:gd name="T22" fmla="*/ 0 w 919"/>
                  <a:gd name="T23" fmla="*/ 235 h 271"/>
                  <a:gd name="T24" fmla="*/ 2 w 919"/>
                  <a:gd name="T25" fmla="*/ 234 h 271"/>
                  <a:gd name="T26" fmla="*/ 6 w 919"/>
                  <a:gd name="T27" fmla="*/ 232 h 271"/>
                  <a:gd name="T28" fmla="*/ 468 w 919"/>
                  <a:gd name="T29" fmla="*/ 33 h 271"/>
                  <a:gd name="T30" fmla="*/ 602 w 919"/>
                  <a:gd name="T31" fmla="*/ 7 h 271"/>
                  <a:gd name="T32" fmla="*/ 640 w 919"/>
                  <a:gd name="T33" fmla="*/ 9 h 271"/>
                  <a:gd name="T34" fmla="*/ 661 w 919"/>
                  <a:gd name="T35" fmla="*/ 0 h 271"/>
                  <a:gd name="T36" fmla="*/ 694 w 919"/>
                  <a:gd name="T37" fmla="*/ 2 h 271"/>
                  <a:gd name="T38" fmla="*/ 730 w 919"/>
                  <a:gd name="T39" fmla="*/ 4 h 271"/>
                  <a:gd name="T40" fmla="*/ 765 w 919"/>
                  <a:gd name="T41" fmla="*/ 9 h 271"/>
                  <a:gd name="T42" fmla="*/ 801 w 919"/>
                  <a:gd name="T43" fmla="*/ 14 h 271"/>
                  <a:gd name="T44" fmla="*/ 836 w 919"/>
                  <a:gd name="T45" fmla="*/ 22 h 271"/>
                  <a:gd name="T46" fmla="*/ 867 w 919"/>
                  <a:gd name="T47" fmla="*/ 31 h 271"/>
                  <a:gd name="T48" fmla="*/ 882 w 919"/>
                  <a:gd name="T49" fmla="*/ 38 h 271"/>
                  <a:gd name="T50" fmla="*/ 894 w 919"/>
                  <a:gd name="T51" fmla="*/ 43 h 271"/>
                  <a:gd name="T52" fmla="*/ 905 w 919"/>
                  <a:gd name="T53" fmla="*/ 51 h 271"/>
                  <a:gd name="T54" fmla="*/ 916 w 919"/>
                  <a:gd name="T55" fmla="*/ 58 h 271"/>
                  <a:gd name="T56" fmla="*/ 919 w 919"/>
                  <a:gd name="T57" fmla="*/ 65 h 271"/>
                  <a:gd name="T58" fmla="*/ 919 w 919"/>
                  <a:gd name="T59" fmla="*/ 70 h 2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19" h="271">
                    <a:moveTo>
                      <a:pt x="919" y="70"/>
                    </a:moveTo>
                    <a:lnTo>
                      <a:pt x="314" y="262"/>
                    </a:lnTo>
                    <a:lnTo>
                      <a:pt x="289" y="267"/>
                    </a:lnTo>
                    <a:lnTo>
                      <a:pt x="260" y="271"/>
                    </a:lnTo>
                    <a:lnTo>
                      <a:pt x="227" y="271"/>
                    </a:lnTo>
                    <a:lnTo>
                      <a:pt x="190" y="269"/>
                    </a:lnTo>
                    <a:lnTo>
                      <a:pt x="147" y="266"/>
                    </a:lnTo>
                    <a:lnTo>
                      <a:pt x="102" y="259"/>
                    </a:lnTo>
                    <a:lnTo>
                      <a:pt x="54" y="249"/>
                    </a:lnTo>
                    <a:lnTo>
                      <a:pt x="2" y="239"/>
                    </a:lnTo>
                    <a:lnTo>
                      <a:pt x="0" y="237"/>
                    </a:lnTo>
                    <a:lnTo>
                      <a:pt x="0" y="235"/>
                    </a:lnTo>
                    <a:lnTo>
                      <a:pt x="2" y="234"/>
                    </a:lnTo>
                    <a:lnTo>
                      <a:pt x="6" y="232"/>
                    </a:lnTo>
                    <a:lnTo>
                      <a:pt x="468" y="33"/>
                    </a:lnTo>
                    <a:lnTo>
                      <a:pt x="602" y="7"/>
                    </a:lnTo>
                    <a:lnTo>
                      <a:pt x="640" y="9"/>
                    </a:lnTo>
                    <a:lnTo>
                      <a:pt x="661" y="0"/>
                    </a:lnTo>
                    <a:lnTo>
                      <a:pt x="694" y="2"/>
                    </a:lnTo>
                    <a:lnTo>
                      <a:pt x="730" y="4"/>
                    </a:lnTo>
                    <a:lnTo>
                      <a:pt x="765" y="9"/>
                    </a:lnTo>
                    <a:lnTo>
                      <a:pt x="801" y="14"/>
                    </a:lnTo>
                    <a:lnTo>
                      <a:pt x="836" y="22"/>
                    </a:lnTo>
                    <a:lnTo>
                      <a:pt x="867" y="31"/>
                    </a:lnTo>
                    <a:lnTo>
                      <a:pt x="882" y="38"/>
                    </a:lnTo>
                    <a:lnTo>
                      <a:pt x="894" y="43"/>
                    </a:lnTo>
                    <a:lnTo>
                      <a:pt x="905" y="51"/>
                    </a:lnTo>
                    <a:lnTo>
                      <a:pt x="916" y="58"/>
                    </a:lnTo>
                    <a:lnTo>
                      <a:pt x="919" y="65"/>
                    </a:lnTo>
                    <a:lnTo>
                      <a:pt x="919" y="70"/>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55" name="Freeform 297">
                <a:extLst>
                  <a:ext uri="{FF2B5EF4-FFF2-40B4-BE49-F238E27FC236}">
                    <a16:creationId xmlns:a16="http://schemas.microsoft.com/office/drawing/2014/main" id="{3615F617-2162-4C6F-99A4-74BE2A5FE2C2}"/>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56" name="Freeform 298">
                <a:extLst>
                  <a:ext uri="{FF2B5EF4-FFF2-40B4-BE49-F238E27FC236}">
                    <a16:creationId xmlns:a16="http://schemas.microsoft.com/office/drawing/2014/main" id="{0A822C9E-43F5-40BC-B777-BF03098B8824}"/>
                  </a:ext>
                </a:extLst>
              </p:cNvPr>
              <p:cNvSpPr>
                <a:spLocks/>
              </p:cNvSpPr>
              <p:nvPr/>
            </p:nvSpPr>
            <p:spPr bwMode="auto">
              <a:xfrm>
                <a:off x="3205" y="2754"/>
                <a:ext cx="356" cy="131"/>
              </a:xfrm>
              <a:custGeom>
                <a:avLst/>
                <a:gdLst>
                  <a:gd name="T0" fmla="*/ 8 w 356"/>
                  <a:gd name="T1" fmla="*/ 0 h 131"/>
                  <a:gd name="T2" fmla="*/ 3 w 356"/>
                  <a:gd name="T3" fmla="*/ 3 h 131"/>
                  <a:gd name="T4" fmla="*/ 1 w 356"/>
                  <a:gd name="T5" fmla="*/ 8 h 131"/>
                  <a:gd name="T6" fmla="*/ 0 w 356"/>
                  <a:gd name="T7" fmla="*/ 11 h 131"/>
                  <a:gd name="T8" fmla="*/ 0 w 356"/>
                  <a:gd name="T9" fmla="*/ 17 h 131"/>
                  <a:gd name="T10" fmla="*/ 38 w 356"/>
                  <a:gd name="T11" fmla="*/ 40 h 131"/>
                  <a:gd name="T12" fmla="*/ 76 w 356"/>
                  <a:gd name="T13" fmla="*/ 60 h 131"/>
                  <a:gd name="T14" fmla="*/ 113 w 356"/>
                  <a:gd name="T15" fmla="*/ 79 h 131"/>
                  <a:gd name="T16" fmla="*/ 150 w 356"/>
                  <a:gd name="T17" fmla="*/ 94 h 131"/>
                  <a:gd name="T18" fmla="*/ 185 w 356"/>
                  <a:gd name="T19" fmla="*/ 108 h 131"/>
                  <a:gd name="T20" fmla="*/ 221 w 356"/>
                  <a:gd name="T21" fmla="*/ 118 h 131"/>
                  <a:gd name="T22" fmla="*/ 255 w 356"/>
                  <a:gd name="T23" fmla="*/ 125 h 131"/>
                  <a:gd name="T24" fmla="*/ 288 w 356"/>
                  <a:gd name="T25" fmla="*/ 130 h 131"/>
                  <a:gd name="T26" fmla="*/ 310 w 356"/>
                  <a:gd name="T27" fmla="*/ 131 h 131"/>
                  <a:gd name="T28" fmla="*/ 327 w 356"/>
                  <a:gd name="T29" fmla="*/ 131 h 131"/>
                  <a:gd name="T30" fmla="*/ 342 w 356"/>
                  <a:gd name="T31" fmla="*/ 128 h 131"/>
                  <a:gd name="T32" fmla="*/ 351 w 356"/>
                  <a:gd name="T33" fmla="*/ 123 h 131"/>
                  <a:gd name="T34" fmla="*/ 354 w 356"/>
                  <a:gd name="T35" fmla="*/ 120 h 131"/>
                  <a:gd name="T36" fmla="*/ 356 w 356"/>
                  <a:gd name="T37" fmla="*/ 116 h 131"/>
                  <a:gd name="T38" fmla="*/ 356 w 356"/>
                  <a:gd name="T39" fmla="*/ 111 h 131"/>
                  <a:gd name="T40" fmla="*/ 356 w 356"/>
                  <a:gd name="T41" fmla="*/ 106 h 131"/>
                  <a:gd name="T42" fmla="*/ 352 w 356"/>
                  <a:gd name="T43" fmla="*/ 101 h 131"/>
                  <a:gd name="T44" fmla="*/ 349 w 356"/>
                  <a:gd name="T45" fmla="*/ 94 h 131"/>
                  <a:gd name="T46" fmla="*/ 344 w 356"/>
                  <a:gd name="T47" fmla="*/ 86 h 131"/>
                  <a:gd name="T48" fmla="*/ 337 w 356"/>
                  <a:gd name="T49" fmla="*/ 77 h 131"/>
                  <a:gd name="T50" fmla="*/ 325 w 356"/>
                  <a:gd name="T51" fmla="*/ 66 h 131"/>
                  <a:gd name="T52" fmla="*/ 314 w 356"/>
                  <a:gd name="T53" fmla="*/ 55 h 131"/>
                  <a:gd name="T54" fmla="*/ 298 w 356"/>
                  <a:gd name="T55" fmla="*/ 45 h 131"/>
                  <a:gd name="T56" fmla="*/ 283 w 356"/>
                  <a:gd name="T57" fmla="*/ 37 h 131"/>
                  <a:gd name="T58" fmla="*/ 266 w 356"/>
                  <a:gd name="T59" fmla="*/ 28 h 131"/>
                  <a:gd name="T60" fmla="*/ 248 w 356"/>
                  <a:gd name="T61" fmla="*/ 23 h 131"/>
                  <a:gd name="T62" fmla="*/ 228 w 356"/>
                  <a:gd name="T63" fmla="*/ 17 h 131"/>
                  <a:gd name="T64" fmla="*/ 207 w 356"/>
                  <a:gd name="T65" fmla="*/ 11 h 131"/>
                  <a:gd name="T66" fmla="*/ 162 w 356"/>
                  <a:gd name="T67" fmla="*/ 5 h 131"/>
                  <a:gd name="T68" fmla="*/ 114 w 356"/>
                  <a:gd name="T69" fmla="*/ 1 h 131"/>
                  <a:gd name="T70" fmla="*/ 62 w 356"/>
                  <a:gd name="T71" fmla="*/ 0 h 131"/>
                  <a:gd name="T72" fmla="*/ 8 w 356"/>
                  <a:gd name="T73" fmla="*/ 0 h 1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56" h="131">
                    <a:moveTo>
                      <a:pt x="8" y="0"/>
                    </a:moveTo>
                    <a:lnTo>
                      <a:pt x="3" y="3"/>
                    </a:lnTo>
                    <a:lnTo>
                      <a:pt x="1" y="8"/>
                    </a:lnTo>
                    <a:lnTo>
                      <a:pt x="0" y="11"/>
                    </a:lnTo>
                    <a:lnTo>
                      <a:pt x="0" y="17"/>
                    </a:lnTo>
                    <a:lnTo>
                      <a:pt x="38" y="40"/>
                    </a:lnTo>
                    <a:lnTo>
                      <a:pt x="76" y="60"/>
                    </a:lnTo>
                    <a:lnTo>
                      <a:pt x="113" y="79"/>
                    </a:lnTo>
                    <a:lnTo>
                      <a:pt x="150" y="94"/>
                    </a:lnTo>
                    <a:lnTo>
                      <a:pt x="185" y="108"/>
                    </a:lnTo>
                    <a:lnTo>
                      <a:pt x="221" y="118"/>
                    </a:lnTo>
                    <a:lnTo>
                      <a:pt x="255" y="125"/>
                    </a:lnTo>
                    <a:lnTo>
                      <a:pt x="288" y="130"/>
                    </a:lnTo>
                    <a:lnTo>
                      <a:pt x="310" y="131"/>
                    </a:lnTo>
                    <a:lnTo>
                      <a:pt x="327" y="131"/>
                    </a:lnTo>
                    <a:lnTo>
                      <a:pt x="342" y="128"/>
                    </a:lnTo>
                    <a:lnTo>
                      <a:pt x="351" y="123"/>
                    </a:lnTo>
                    <a:lnTo>
                      <a:pt x="354" y="120"/>
                    </a:lnTo>
                    <a:lnTo>
                      <a:pt x="356" y="116"/>
                    </a:lnTo>
                    <a:lnTo>
                      <a:pt x="356" y="111"/>
                    </a:lnTo>
                    <a:lnTo>
                      <a:pt x="356" y="106"/>
                    </a:lnTo>
                    <a:lnTo>
                      <a:pt x="352" y="101"/>
                    </a:lnTo>
                    <a:lnTo>
                      <a:pt x="349" y="94"/>
                    </a:lnTo>
                    <a:lnTo>
                      <a:pt x="344" y="86"/>
                    </a:lnTo>
                    <a:lnTo>
                      <a:pt x="337" y="77"/>
                    </a:lnTo>
                    <a:lnTo>
                      <a:pt x="325" y="66"/>
                    </a:lnTo>
                    <a:lnTo>
                      <a:pt x="314" y="55"/>
                    </a:lnTo>
                    <a:lnTo>
                      <a:pt x="298" y="45"/>
                    </a:lnTo>
                    <a:lnTo>
                      <a:pt x="283" y="37"/>
                    </a:lnTo>
                    <a:lnTo>
                      <a:pt x="266" y="28"/>
                    </a:lnTo>
                    <a:lnTo>
                      <a:pt x="248" y="23"/>
                    </a:lnTo>
                    <a:lnTo>
                      <a:pt x="228" y="17"/>
                    </a:lnTo>
                    <a:lnTo>
                      <a:pt x="207" y="11"/>
                    </a:lnTo>
                    <a:lnTo>
                      <a:pt x="162" y="5"/>
                    </a:lnTo>
                    <a:lnTo>
                      <a:pt x="114" y="1"/>
                    </a:lnTo>
                    <a:lnTo>
                      <a:pt x="62" y="0"/>
                    </a:lnTo>
                    <a:lnTo>
                      <a:pt x="8"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57" name="Freeform 299">
                <a:extLst>
                  <a:ext uri="{FF2B5EF4-FFF2-40B4-BE49-F238E27FC236}">
                    <a16:creationId xmlns:a16="http://schemas.microsoft.com/office/drawing/2014/main" id="{479E36F9-1426-431B-B6E0-35CEAD47CAE2}"/>
                  </a:ext>
                </a:extLst>
              </p:cNvPr>
              <p:cNvSpPr>
                <a:spLocks/>
              </p:cNvSpPr>
              <p:nvPr/>
            </p:nvSpPr>
            <p:spPr bwMode="auto">
              <a:xfrm>
                <a:off x="3205" y="2767"/>
                <a:ext cx="319" cy="117"/>
              </a:xfrm>
              <a:custGeom>
                <a:avLst/>
                <a:gdLst>
                  <a:gd name="T0" fmla="*/ 0 w 319"/>
                  <a:gd name="T1" fmla="*/ 0 h 117"/>
                  <a:gd name="T2" fmla="*/ 1 w 319"/>
                  <a:gd name="T3" fmla="*/ 4 h 117"/>
                  <a:gd name="T4" fmla="*/ 3 w 319"/>
                  <a:gd name="T5" fmla="*/ 7 h 117"/>
                  <a:gd name="T6" fmla="*/ 43 w 319"/>
                  <a:gd name="T7" fmla="*/ 25 h 117"/>
                  <a:gd name="T8" fmla="*/ 84 w 319"/>
                  <a:gd name="T9" fmla="*/ 46 h 117"/>
                  <a:gd name="T10" fmla="*/ 126 w 319"/>
                  <a:gd name="T11" fmla="*/ 64 h 117"/>
                  <a:gd name="T12" fmla="*/ 167 w 319"/>
                  <a:gd name="T13" fmla="*/ 81 h 117"/>
                  <a:gd name="T14" fmla="*/ 207 w 319"/>
                  <a:gd name="T15" fmla="*/ 96 h 117"/>
                  <a:gd name="T16" fmla="*/ 248 w 319"/>
                  <a:gd name="T17" fmla="*/ 108 h 117"/>
                  <a:gd name="T18" fmla="*/ 266 w 319"/>
                  <a:gd name="T19" fmla="*/ 113 h 117"/>
                  <a:gd name="T20" fmla="*/ 285 w 319"/>
                  <a:gd name="T21" fmla="*/ 115 h 117"/>
                  <a:gd name="T22" fmla="*/ 302 w 319"/>
                  <a:gd name="T23" fmla="*/ 117 h 117"/>
                  <a:gd name="T24" fmla="*/ 319 w 319"/>
                  <a:gd name="T25" fmla="*/ 117 h 117"/>
                  <a:gd name="T26" fmla="*/ 315 w 319"/>
                  <a:gd name="T27" fmla="*/ 113 h 117"/>
                  <a:gd name="T28" fmla="*/ 309 w 319"/>
                  <a:gd name="T29" fmla="*/ 108 h 117"/>
                  <a:gd name="T30" fmla="*/ 298 w 319"/>
                  <a:gd name="T31" fmla="*/ 102 h 117"/>
                  <a:gd name="T32" fmla="*/ 285 w 319"/>
                  <a:gd name="T33" fmla="*/ 95 h 117"/>
                  <a:gd name="T34" fmla="*/ 253 w 319"/>
                  <a:gd name="T35" fmla="*/ 83 h 117"/>
                  <a:gd name="T36" fmla="*/ 219 w 319"/>
                  <a:gd name="T37" fmla="*/ 74 h 117"/>
                  <a:gd name="T38" fmla="*/ 177 w 319"/>
                  <a:gd name="T39" fmla="*/ 64 h 117"/>
                  <a:gd name="T40" fmla="*/ 136 w 319"/>
                  <a:gd name="T41" fmla="*/ 53 h 117"/>
                  <a:gd name="T42" fmla="*/ 99 w 319"/>
                  <a:gd name="T43" fmla="*/ 39 h 117"/>
                  <a:gd name="T44" fmla="*/ 65 w 319"/>
                  <a:gd name="T45" fmla="*/ 27 h 117"/>
                  <a:gd name="T46" fmla="*/ 16 w 319"/>
                  <a:gd name="T47" fmla="*/ 9 h 117"/>
                  <a:gd name="T48" fmla="*/ 0 w 319"/>
                  <a:gd name="T49" fmla="*/ 0 h 1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19" h="117">
                    <a:moveTo>
                      <a:pt x="0" y="0"/>
                    </a:moveTo>
                    <a:lnTo>
                      <a:pt x="1" y="4"/>
                    </a:lnTo>
                    <a:lnTo>
                      <a:pt x="3" y="7"/>
                    </a:lnTo>
                    <a:lnTo>
                      <a:pt x="43" y="25"/>
                    </a:lnTo>
                    <a:lnTo>
                      <a:pt x="84" y="46"/>
                    </a:lnTo>
                    <a:lnTo>
                      <a:pt x="126" y="64"/>
                    </a:lnTo>
                    <a:lnTo>
                      <a:pt x="167" y="81"/>
                    </a:lnTo>
                    <a:lnTo>
                      <a:pt x="207" y="96"/>
                    </a:lnTo>
                    <a:lnTo>
                      <a:pt x="248" y="108"/>
                    </a:lnTo>
                    <a:lnTo>
                      <a:pt x="266" y="113"/>
                    </a:lnTo>
                    <a:lnTo>
                      <a:pt x="285" y="115"/>
                    </a:lnTo>
                    <a:lnTo>
                      <a:pt x="302" y="117"/>
                    </a:lnTo>
                    <a:lnTo>
                      <a:pt x="319" y="117"/>
                    </a:lnTo>
                    <a:lnTo>
                      <a:pt x="315" y="113"/>
                    </a:lnTo>
                    <a:lnTo>
                      <a:pt x="309" y="108"/>
                    </a:lnTo>
                    <a:lnTo>
                      <a:pt x="298" y="102"/>
                    </a:lnTo>
                    <a:lnTo>
                      <a:pt x="285" y="95"/>
                    </a:lnTo>
                    <a:lnTo>
                      <a:pt x="253" y="83"/>
                    </a:lnTo>
                    <a:lnTo>
                      <a:pt x="219" y="74"/>
                    </a:lnTo>
                    <a:lnTo>
                      <a:pt x="177" y="64"/>
                    </a:lnTo>
                    <a:lnTo>
                      <a:pt x="136" y="53"/>
                    </a:lnTo>
                    <a:lnTo>
                      <a:pt x="99" y="39"/>
                    </a:lnTo>
                    <a:lnTo>
                      <a:pt x="65" y="27"/>
                    </a:lnTo>
                    <a:lnTo>
                      <a:pt x="16" y="9"/>
                    </a:lnTo>
                    <a:lnTo>
                      <a:pt x="0" y="0"/>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58" name="Freeform 300">
                <a:extLst>
                  <a:ext uri="{FF2B5EF4-FFF2-40B4-BE49-F238E27FC236}">
                    <a16:creationId xmlns:a16="http://schemas.microsoft.com/office/drawing/2014/main" id="{7BBE1DD4-D4CD-4084-883F-9C2ECF603116}"/>
                  </a:ext>
                </a:extLst>
              </p:cNvPr>
              <p:cNvSpPr>
                <a:spLocks/>
              </p:cNvSpPr>
              <p:nvPr/>
            </p:nvSpPr>
            <p:spPr bwMode="auto">
              <a:xfrm>
                <a:off x="3205" y="2771"/>
                <a:ext cx="288" cy="113"/>
              </a:xfrm>
              <a:custGeom>
                <a:avLst/>
                <a:gdLst>
                  <a:gd name="T0" fmla="*/ 0 w 288"/>
                  <a:gd name="T1" fmla="*/ 0 h 113"/>
                  <a:gd name="T2" fmla="*/ 38 w 288"/>
                  <a:gd name="T3" fmla="*/ 23 h 113"/>
                  <a:gd name="T4" fmla="*/ 76 w 288"/>
                  <a:gd name="T5" fmla="*/ 43 h 113"/>
                  <a:gd name="T6" fmla="*/ 113 w 288"/>
                  <a:gd name="T7" fmla="*/ 62 h 113"/>
                  <a:gd name="T8" fmla="*/ 150 w 288"/>
                  <a:gd name="T9" fmla="*/ 77 h 113"/>
                  <a:gd name="T10" fmla="*/ 185 w 288"/>
                  <a:gd name="T11" fmla="*/ 91 h 113"/>
                  <a:gd name="T12" fmla="*/ 221 w 288"/>
                  <a:gd name="T13" fmla="*/ 101 h 113"/>
                  <a:gd name="T14" fmla="*/ 255 w 288"/>
                  <a:gd name="T15" fmla="*/ 108 h 113"/>
                  <a:gd name="T16" fmla="*/ 288 w 288"/>
                  <a:gd name="T17" fmla="*/ 113 h 113"/>
                  <a:gd name="T18" fmla="*/ 287 w 288"/>
                  <a:gd name="T19" fmla="*/ 109 h 113"/>
                  <a:gd name="T20" fmla="*/ 282 w 288"/>
                  <a:gd name="T21" fmla="*/ 104 h 113"/>
                  <a:gd name="T22" fmla="*/ 275 w 288"/>
                  <a:gd name="T23" fmla="*/ 98 h 113"/>
                  <a:gd name="T24" fmla="*/ 266 w 288"/>
                  <a:gd name="T25" fmla="*/ 92 h 113"/>
                  <a:gd name="T26" fmla="*/ 258 w 288"/>
                  <a:gd name="T27" fmla="*/ 87 h 113"/>
                  <a:gd name="T28" fmla="*/ 246 w 288"/>
                  <a:gd name="T29" fmla="*/ 82 h 113"/>
                  <a:gd name="T30" fmla="*/ 233 w 288"/>
                  <a:gd name="T31" fmla="*/ 77 h 113"/>
                  <a:gd name="T32" fmla="*/ 219 w 288"/>
                  <a:gd name="T33" fmla="*/ 72 h 113"/>
                  <a:gd name="T34" fmla="*/ 138 w 288"/>
                  <a:gd name="T35" fmla="*/ 49 h 113"/>
                  <a:gd name="T36" fmla="*/ 65 w 288"/>
                  <a:gd name="T37" fmla="*/ 25 h 113"/>
                  <a:gd name="T38" fmla="*/ 16 w 288"/>
                  <a:gd name="T39" fmla="*/ 6 h 113"/>
                  <a:gd name="T40" fmla="*/ 0 w 288"/>
                  <a:gd name="T41" fmla="*/ 0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8" h="113">
                    <a:moveTo>
                      <a:pt x="0" y="0"/>
                    </a:moveTo>
                    <a:lnTo>
                      <a:pt x="38" y="23"/>
                    </a:lnTo>
                    <a:lnTo>
                      <a:pt x="76" y="43"/>
                    </a:lnTo>
                    <a:lnTo>
                      <a:pt x="113" y="62"/>
                    </a:lnTo>
                    <a:lnTo>
                      <a:pt x="150" y="77"/>
                    </a:lnTo>
                    <a:lnTo>
                      <a:pt x="185" y="91"/>
                    </a:lnTo>
                    <a:lnTo>
                      <a:pt x="221" y="101"/>
                    </a:lnTo>
                    <a:lnTo>
                      <a:pt x="255" y="108"/>
                    </a:lnTo>
                    <a:lnTo>
                      <a:pt x="288" y="113"/>
                    </a:lnTo>
                    <a:lnTo>
                      <a:pt x="287" y="109"/>
                    </a:lnTo>
                    <a:lnTo>
                      <a:pt x="282" y="104"/>
                    </a:lnTo>
                    <a:lnTo>
                      <a:pt x="275" y="98"/>
                    </a:lnTo>
                    <a:lnTo>
                      <a:pt x="266" y="92"/>
                    </a:lnTo>
                    <a:lnTo>
                      <a:pt x="258" y="87"/>
                    </a:lnTo>
                    <a:lnTo>
                      <a:pt x="246" y="82"/>
                    </a:lnTo>
                    <a:lnTo>
                      <a:pt x="233" y="77"/>
                    </a:lnTo>
                    <a:lnTo>
                      <a:pt x="219" y="72"/>
                    </a:lnTo>
                    <a:lnTo>
                      <a:pt x="138" y="49"/>
                    </a:lnTo>
                    <a:lnTo>
                      <a:pt x="65" y="25"/>
                    </a:lnTo>
                    <a:lnTo>
                      <a:pt x="16" y="6"/>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59" name="Freeform 301">
                <a:extLst>
                  <a:ext uri="{FF2B5EF4-FFF2-40B4-BE49-F238E27FC236}">
                    <a16:creationId xmlns:a16="http://schemas.microsoft.com/office/drawing/2014/main" id="{2AEB7D53-DDEC-4B79-ABEC-5F39DA94B070}"/>
                  </a:ext>
                </a:extLst>
              </p:cNvPr>
              <p:cNvSpPr>
                <a:spLocks/>
              </p:cNvSpPr>
              <p:nvPr/>
            </p:nvSpPr>
            <p:spPr bwMode="auto">
              <a:xfrm>
                <a:off x="3213" y="2754"/>
                <a:ext cx="329" cy="86"/>
              </a:xfrm>
              <a:custGeom>
                <a:avLst/>
                <a:gdLst>
                  <a:gd name="T0" fmla="*/ 0 w 329"/>
                  <a:gd name="T1" fmla="*/ 0 h 86"/>
                  <a:gd name="T2" fmla="*/ 8 w 329"/>
                  <a:gd name="T3" fmla="*/ 6 h 86"/>
                  <a:gd name="T4" fmla="*/ 39 w 329"/>
                  <a:gd name="T5" fmla="*/ 20 h 86"/>
                  <a:gd name="T6" fmla="*/ 86 w 329"/>
                  <a:gd name="T7" fmla="*/ 37 h 86"/>
                  <a:gd name="T8" fmla="*/ 140 w 329"/>
                  <a:gd name="T9" fmla="*/ 55 h 86"/>
                  <a:gd name="T10" fmla="*/ 169 w 329"/>
                  <a:gd name="T11" fmla="*/ 64 h 86"/>
                  <a:gd name="T12" fmla="*/ 198 w 329"/>
                  <a:gd name="T13" fmla="*/ 72 h 86"/>
                  <a:gd name="T14" fmla="*/ 226 w 329"/>
                  <a:gd name="T15" fmla="*/ 77 h 86"/>
                  <a:gd name="T16" fmla="*/ 253 w 329"/>
                  <a:gd name="T17" fmla="*/ 82 h 86"/>
                  <a:gd name="T18" fmla="*/ 277 w 329"/>
                  <a:gd name="T19" fmla="*/ 86 h 86"/>
                  <a:gd name="T20" fmla="*/ 299 w 329"/>
                  <a:gd name="T21" fmla="*/ 86 h 86"/>
                  <a:gd name="T22" fmla="*/ 307 w 329"/>
                  <a:gd name="T23" fmla="*/ 86 h 86"/>
                  <a:gd name="T24" fmla="*/ 316 w 329"/>
                  <a:gd name="T25" fmla="*/ 84 h 86"/>
                  <a:gd name="T26" fmla="*/ 324 w 329"/>
                  <a:gd name="T27" fmla="*/ 81 h 86"/>
                  <a:gd name="T28" fmla="*/ 329 w 329"/>
                  <a:gd name="T29" fmla="*/ 77 h 86"/>
                  <a:gd name="T30" fmla="*/ 317 w 329"/>
                  <a:gd name="T31" fmla="*/ 66 h 86"/>
                  <a:gd name="T32" fmla="*/ 306 w 329"/>
                  <a:gd name="T33" fmla="*/ 55 h 86"/>
                  <a:gd name="T34" fmla="*/ 290 w 329"/>
                  <a:gd name="T35" fmla="*/ 45 h 86"/>
                  <a:gd name="T36" fmla="*/ 275 w 329"/>
                  <a:gd name="T37" fmla="*/ 37 h 86"/>
                  <a:gd name="T38" fmla="*/ 258 w 329"/>
                  <a:gd name="T39" fmla="*/ 28 h 86"/>
                  <a:gd name="T40" fmla="*/ 240 w 329"/>
                  <a:gd name="T41" fmla="*/ 23 h 86"/>
                  <a:gd name="T42" fmla="*/ 220 w 329"/>
                  <a:gd name="T43" fmla="*/ 17 h 86"/>
                  <a:gd name="T44" fmla="*/ 199 w 329"/>
                  <a:gd name="T45" fmla="*/ 11 h 86"/>
                  <a:gd name="T46" fmla="*/ 154 w 329"/>
                  <a:gd name="T47" fmla="*/ 5 h 86"/>
                  <a:gd name="T48" fmla="*/ 106 w 329"/>
                  <a:gd name="T49" fmla="*/ 1 h 86"/>
                  <a:gd name="T50" fmla="*/ 54 w 329"/>
                  <a:gd name="T51" fmla="*/ 0 h 86"/>
                  <a:gd name="T52" fmla="*/ 0 w 329"/>
                  <a:gd name="T53" fmla="*/ 0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29" h="86">
                    <a:moveTo>
                      <a:pt x="0" y="0"/>
                    </a:moveTo>
                    <a:lnTo>
                      <a:pt x="8" y="6"/>
                    </a:lnTo>
                    <a:lnTo>
                      <a:pt x="39" y="20"/>
                    </a:lnTo>
                    <a:lnTo>
                      <a:pt x="86" y="37"/>
                    </a:lnTo>
                    <a:lnTo>
                      <a:pt x="140" y="55"/>
                    </a:lnTo>
                    <a:lnTo>
                      <a:pt x="169" y="64"/>
                    </a:lnTo>
                    <a:lnTo>
                      <a:pt x="198" y="72"/>
                    </a:lnTo>
                    <a:lnTo>
                      <a:pt x="226" y="77"/>
                    </a:lnTo>
                    <a:lnTo>
                      <a:pt x="253" y="82"/>
                    </a:lnTo>
                    <a:lnTo>
                      <a:pt x="277" y="86"/>
                    </a:lnTo>
                    <a:lnTo>
                      <a:pt x="299" y="86"/>
                    </a:lnTo>
                    <a:lnTo>
                      <a:pt x="307" y="86"/>
                    </a:lnTo>
                    <a:lnTo>
                      <a:pt x="316" y="84"/>
                    </a:lnTo>
                    <a:lnTo>
                      <a:pt x="324" y="81"/>
                    </a:lnTo>
                    <a:lnTo>
                      <a:pt x="329" y="77"/>
                    </a:lnTo>
                    <a:lnTo>
                      <a:pt x="317" y="66"/>
                    </a:lnTo>
                    <a:lnTo>
                      <a:pt x="306" y="55"/>
                    </a:lnTo>
                    <a:lnTo>
                      <a:pt x="290" y="45"/>
                    </a:lnTo>
                    <a:lnTo>
                      <a:pt x="275" y="37"/>
                    </a:lnTo>
                    <a:lnTo>
                      <a:pt x="258" y="28"/>
                    </a:lnTo>
                    <a:lnTo>
                      <a:pt x="240" y="23"/>
                    </a:lnTo>
                    <a:lnTo>
                      <a:pt x="220" y="17"/>
                    </a:lnTo>
                    <a:lnTo>
                      <a:pt x="199" y="11"/>
                    </a:lnTo>
                    <a:lnTo>
                      <a:pt x="154" y="5"/>
                    </a:lnTo>
                    <a:lnTo>
                      <a:pt x="106" y="1"/>
                    </a:lnTo>
                    <a:lnTo>
                      <a:pt x="54" y="0"/>
                    </a:lnTo>
                    <a:lnTo>
                      <a:pt x="0" y="0"/>
                    </a:lnTo>
                    <a:close/>
                  </a:path>
                </a:pathLst>
              </a:custGeom>
              <a:solidFill>
                <a:srgbClr val="FAC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0" name="Freeform 302">
                <a:extLst>
                  <a:ext uri="{FF2B5EF4-FFF2-40B4-BE49-F238E27FC236}">
                    <a16:creationId xmlns:a16="http://schemas.microsoft.com/office/drawing/2014/main" id="{17E599BF-8CC7-4603-8B88-8EFAFC056072}"/>
                  </a:ext>
                </a:extLst>
              </p:cNvPr>
              <p:cNvSpPr>
                <a:spLocks/>
              </p:cNvSpPr>
              <p:nvPr/>
            </p:nvSpPr>
            <p:spPr bwMode="auto">
              <a:xfrm>
                <a:off x="3210" y="2755"/>
                <a:ext cx="344" cy="98"/>
              </a:xfrm>
              <a:custGeom>
                <a:avLst/>
                <a:gdLst>
                  <a:gd name="T0" fmla="*/ 3 w 344"/>
                  <a:gd name="T1" fmla="*/ 0 h 98"/>
                  <a:gd name="T2" fmla="*/ 15 w 344"/>
                  <a:gd name="T3" fmla="*/ 7 h 98"/>
                  <a:gd name="T4" fmla="*/ 49 w 344"/>
                  <a:gd name="T5" fmla="*/ 21 h 98"/>
                  <a:gd name="T6" fmla="*/ 96 w 344"/>
                  <a:gd name="T7" fmla="*/ 39 h 98"/>
                  <a:gd name="T8" fmla="*/ 150 w 344"/>
                  <a:gd name="T9" fmla="*/ 58 h 98"/>
                  <a:gd name="T10" fmla="*/ 179 w 344"/>
                  <a:gd name="T11" fmla="*/ 68 h 98"/>
                  <a:gd name="T12" fmla="*/ 207 w 344"/>
                  <a:gd name="T13" fmla="*/ 76 h 98"/>
                  <a:gd name="T14" fmla="*/ 236 w 344"/>
                  <a:gd name="T15" fmla="*/ 83 h 98"/>
                  <a:gd name="T16" fmla="*/ 261 w 344"/>
                  <a:gd name="T17" fmla="*/ 88 h 98"/>
                  <a:gd name="T18" fmla="*/ 285 w 344"/>
                  <a:gd name="T19" fmla="*/ 90 h 98"/>
                  <a:gd name="T20" fmla="*/ 307 w 344"/>
                  <a:gd name="T21" fmla="*/ 92 h 98"/>
                  <a:gd name="T22" fmla="*/ 315 w 344"/>
                  <a:gd name="T23" fmla="*/ 90 h 98"/>
                  <a:gd name="T24" fmla="*/ 324 w 344"/>
                  <a:gd name="T25" fmla="*/ 88 h 98"/>
                  <a:gd name="T26" fmla="*/ 331 w 344"/>
                  <a:gd name="T27" fmla="*/ 86 h 98"/>
                  <a:gd name="T28" fmla="*/ 337 w 344"/>
                  <a:gd name="T29" fmla="*/ 83 h 98"/>
                  <a:gd name="T30" fmla="*/ 341 w 344"/>
                  <a:gd name="T31" fmla="*/ 88 h 98"/>
                  <a:gd name="T32" fmla="*/ 344 w 344"/>
                  <a:gd name="T33" fmla="*/ 92 h 98"/>
                  <a:gd name="T34" fmla="*/ 337 w 344"/>
                  <a:gd name="T35" fmla="*/ 95 h 98"/>
                  <a:gd name="T36" fmla="*/ 326 w 344"/>
                  <a:gd name="T37" fmla="*/ 98 h 98"/>
                  <a:gd name="T38" fmla="*/ 310 w 344"/>
                  <a:gd name="T39" fmla="*/ 98 h 98"/>
                  <a:gd name="T40" fmla="*/ 293 w 344"/>
                  <a:gd name="T41" fmla="*/ 97 h 98"/>
                  <a:gd name="T42" fmla="*/ 273 w 344"/>
                  <a:gd name="T43" fmla="*/ 95 h 98"/>
                  <a:gd name="T44" fmla="*/ 251 w 344"/>
                  <a:gd name="T45" fmla="*/ 92 h 98"/>
                  <a:gd name="T46" fmla="*/ 226 w 344"/>
                  <a:gd name="T47" fmla="*/ 86 h 98"/>
                  <a:gd name="T48" fmla="*/ 201 w 344"/>
                  <a:gd name="T49" fmla="*/ 80 h 98"/>
                  <a:gd name="T50" fmla="*/ 147 w 344"/>
                  <a:gd name="T51" fmla="*/ 65 h 98"/>
                  <a:gd name="T52" fmla="*/ 94 w 344"/>
                  <a:gd name="T53" fmla="*/ 46 h 98"/>
                  <a:gd name="T54" fmla="*/ 67 w 344"/>
                  <a:gd name="T55" fmla="*/ 36 h 98"/>
                  <a:gd name="T56" fmla="*/ 44 w 344"/>
                  <a:gd name="T57" fmla="*/ 24 h 98"/>
                  <a:gd name="T58" fmla="*/ 20 w 344"/>
                  <a:gd name="T59" fmla="*/ 14 h 98"/>
                  <a:gd name="T60" fmla="*/ 0 w 344"/>
                  <a:gd name="T61" fmla="*/ 2 h 98"/>
                  <a:gd name="T62" fmla="*/ 3 w 344"/>
                  <a:gd name="T63" fmla="*/ 0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8">
                    <a:moveTo>
                      <a:pt x="3" y="0"/>
                    </a:moveTo>
                    <a:lnTo>
                      <a:pt x="15" y="7"/>
                    </a:lnTo>
                    <a:lnTo>
                      <a:pt x="49" y="21"/>
                    </a:lnTo>
                    <a:lnTo>
                      <a:pt x="96" y="39"/>
                    </a:lnTo>
                    <a:lnTo>
                      <a:pt x="150" y="58"/>
                    </a:lnTo>
                    <a:lnTo>
                      <a:pt x="179" y="68"/>
                    </a:lnTo>
                    <a:lnTo>
                      <a:pt x="207" y="76"/>
                    </a:lnTo>
                    <a:lnTo>
                      <a:pt x="236" y="83"/>
                    </a:lnTo>
                    <a:lnTo>
                      <a:pt x="261" y="88"/>
                    </a:lnTo>
                    <a:lnTo>
                      <a:pt x="285" y="90"/>
                    </a:lnTo>
                    <a:lnTo>
                      <a:pt x="307" y="92"/>
                    </a:lnTo>
                    <a:lnTo>
                      <a:pt x="315" y="90"/>
                    </a:lnTo>
                    <a:lnTo>
                      <a:pt x="324" y="88"/>
                    </a:lnTo>
                    <a:lnTo>
                      <a:pt x="331" y="86"/>
                    </a:lnTo>
                    <a:lnTo>
                      <a:pt x="337" y="83"/>
                    </a:lnTo>
                    <a:lnTo>
                      <a:pt x="341" y="88"/>
                    </a:lnTo>
                    <a:lnTo>
                      <a:pt x="344" y="92"/>
                    </a:lnTo>
                    <a:lnTo>
                      <a:pt x="337" y="95"/>
                    </a:lnTo>
                    <a:lnTo>
                      <a:pt x="326" y="98"/>
                    </a:lnTo>
                    <a:lnTo>
                      <a:pt x="310" y="98"/>
                    </a:lnTo>
                    <a:lnTo>
                      <a:pt x="293" y="97"/>
                    </a:lnTo>
                    <a:lnTo>
                      <a:pt x="273" y="95"/>
                    </a:lnTo>
                    <a:lnTo>
                      <a:pt x="251" y="92"/>
                    </a:lnTo>
                    <a:lnTo>
                      <a:pt x="226" y="86"/>
                    </a:lnTo>
                    <a:lnTo>
                      <a:pt x="201" y="80"/>
                    </a:lnTo>
                    <a:lnTo>
                      <a:pt x="147" y="65"/>
                    </a:lnTo>
                    <a:lnTo>
                      <a:pt x="94" y="46"/>
                    </a:lnTo>
                    <a:lnTo>
                      <a:pt x="67" y="36"/>
                    </a:lnTo>
                    <a:lnTo>
                      <a:pt x="44" y="24"/>
                    </a:lnTo>
                    <a:lnTo>
                      <a:pt x="20" y="14"/>
                    </a:lnTo>
                    <a:lnTo>
                      <a:pt x="0" y="2"/>
                    </a:lnTo>
                    <a:lnTo>
                      <a:pt x="3" y="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1" name="Freeform 303">
                <a:extLst>
                  <a:ext uri="{FF2B5EF4-FFF2-40B4-BE49-F238E27FC236}">
                    <a16:creationId xmlns:a16="http://schemas.microsoft.com/office/drawing/2014/main" id="{034E6E7D-4CFB-4B33-9DE4-7AC8F9FDA67F}"/>
                  </a:ext>
                </a:extLst>
              </p:cNvPr>
              <p:cNvSpPr>
                <a:spLocks/>
              </p:cNvSpPr>
              <p:nvPr/>
            </p:nvSpPr>
            <p:spPr bwMode="auto">
              <a:xfrm>
                <a:off x="3211" y="2754"/>
                <a:ext cx="338" cy="94"/>
              </a:xfrm>
              <a:custGeom>
                <a:avLst/>
                <a:gdLst>
                  <a:gd name="T0" fmla="*/ 2 w 338"/>
                  <a:gd name="T1" fmla="*/ 0 h 94"/>
                  <a:gd name="T2" fmla="*/ 10 w 338"/>
                  <a:gd name="T3" fmla="*/ 6 h 94"/>
                  <a:gd name="T4" fmla="*/ 41 w 338"/>
                  <a:gd name="T5" fmla="*/ 20 h 94"/>
                  <a:gd name="T6" fmla="*/ 88 w 338"/>
                  <a:gd name="T7" fmla="*/ 37 h 94"/>
                  <a:gd name="T8" fmla="*/ 142 w 338"/>
                  <a:gd name="T9" fmla="*/ 55 h 94"/>
                  <a:gd name="T10" fmla="*/ 171 w 338"/>
                  <a:gd name="T11" fmla="*/ 64 h 94"/>
                  <a:gd name="T12" fmla="*/ 200 w 338"/>
                  <a:gd name="T13" fmla="*/ 72 h 94"/>
                  <a:gd name="T14" fmla="*/ 228 w 338"/>
                  <a:gd name="T15" fmla="*/ 77 h 94"/>
                  <a:gd name="T16" fmla="*/ 255 w 338"/>
                  <a:gd name="T17" fmla="*/ 82 h 94"/>
                  <a:gd name="T18" fmla="*/ 279 w 338"/>
                  <a:gd name="T19" fmla="*/ 86 h 94"/>
                  <a:gd name="T20" fmla="*/ 301 w 338"/>
                  <a:gd name="T21" fmla="*/ 86 h 94"/>
                  <a:gd name="T22" fmla="*/ 309 w 338"/>
                  <a:gd name="T23" fmla="*/ 86 h 94"/>
                  <a:gd name="T24" fmla="*/ 318 w 338"/>
                  <a:gd name="T25" fmla="*/ 84 h 94"/>
                  <a:gd name="T26" fmla="*/ 326 w 338"/>
                  <a:gd name="T27" fmla="*/ 81 h 94"/>
                  <a:gd name="T28" fmla="*/ 331 w 338"/>
                  <a:gd name="T29" fmla="*/ 77 h 94"/>
                  <a:gd name="T30" fmla="*/ 335 w 338"/>
                  <a:gd name="T31" fmla="*/ 82 h 94"/>
                  <a:gd name="T32" fmla="*/ 338 w 338"/>
                  <a:gd name="T33" fmla="*/ 87 h 94"/>
                  <a:gd name="T34" fmla="*/ 331 w 338"/>
                  <a:gd name="T35" fmla="*/ 91 h 94"/>
                  <a:gd name="T36" fmla="*/ 321 w 338"/>
                  <a:gd name="T37" fmla="*/ 93 h 94"/>
                  <a:gd name="T38" fmla="*/ 306 w 338"/>
                  <a:gd name="T39" fmla="*/ 94 h 94"/>
                  <a:gd name="T40" fmla="*/ 289 w 338"/>
                  <a:gd name="T41" fmla="*/ 93 h 94"/>
                  <a:gd name="T42" fmla="*/ 269 w 338"/>
                  <a:gd name="T43" fmla="*/ 91 h 94"/>
                  <a:gd name="T44" fmla="*/ 247 w 338"/>
                  <a:gd name="T45" fmla="*/ 87 h 94"/>
                  <a:gd name="T46" fmla="*/ 223 w 338"/>
                  <a:gd name="T47" fmla="*/ 82 h 94"/>
                  <a:gd name="T48" fmla="*/ 198 w 338"/>
                  <a:gd name="T49" fmla="*/ 77 h 94"/>
                  <a:gd name="T50" fmla="*/ 146 w 338"/>
                  <a:gd name="T51" fmla="*/ 62 h 94"/>
                  <a:gd name="T52" fmla="*/ 93 w 338"/>
                  <a:gd name="T53" fmla="*/ 44 h 94"/>
                  <a:gd name="T54" fmla="*/ 68 w 338"/>
                  <a:gd name="T55" fmla="*/ 35 h 94"/>
                  <a:gd name="T56" fmla="*/ 44 w 338"/>
                  <a:gd name="T57" fmla="*/ 23 h 94"/>
                  <a:gd name="T58" fmla="*/ 22 w 338"/>
                  <a:gd name="T59" fmla="*/ 13 h 94"/>
                  <a:gd name="T60" fmla="*/ 0 w 338"/>
                  <a:gd name="T61" fmla="*/ 1 h 94"/>
                  <a:gd name="T62" fmla="*/ 2 w 338"/>
                  <a:gd name="T63" fmla="*/ 1 h 94"/>
                  <a:gd name="T64" fmla="*/ 2 w 338"/>
                  <a:gd name="T65" fmla="*/ 0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8" h="94">
                    <a:moveTo>
                      <a:pt x="2" y="0"/>
                    </a:moveTo>
                    <a:lnTo>
                      <a:pt x="10" y="6"/>
                    </a:lnTo>
                    <a:lnTo>
                      <a:pt x="41" y="20"/>
                    </a:lnTo>
                    <a:lnTo>
                      <a:pt x="88" y="37"/>
                    </a:lnTo>
                    <a:lnTo>
                      <a:pt x="142" y="55"/>
                    </a:lnTo>
                    <a:lnTo>
                      <a:pt x="171" y="64"/>
                    </a:lnTo>
                    <a:lnTo>
                      <a:pt x="200" y="72"/>
                    </a:lnTo>
                    <a:lnTo>
                      <a:pt x="228" y="77"/>
                    </a:lnTo>
                    <a:lnTo>
                      <a:pt x="255" y="82"/>
                    </a:lnTo>
                    <a:lnTo>
                      <a:pt x="279" y="86"/>
                    </a:lnTo>
                    <a:lnTo>
                      <a:pt x="301" y="86"/>
                    </a:lnTo>
                    <a:lnTo>
                      <a:pt x="309" y="86"/>
                    </a:lnTo>
                    <a:lnTo>
                      <a:pt x="318" y="84"/>
                    </a:lnTo>
                    <a:lnTo>
                      <a:pt x="326" y="81"/>
                    </a:lnTo>
                    <a:lnTo>
                      <a:pt x="331" y="77"/>
                    </a:lnTo>
                    <a:lnTo>
                      <a:pt x="335" y="82"/>
                    </a:lnTo>
                    <a:lnTo>
                      <a:pt x="338" y="87"/>
                    </a:lnTo>
                    <a:lnTo>
                      <a:pt x="331" y="91"/>
                    </a:lnTo>
                    <a:lnTo>
                      <a:pt x="321" y="93"/>
                    </a:lnTo>
                    <a:lnTo>
                      <a:pt x="306" y="94"/>
                    </a:lnTo>
                    <a:lnTo>
                      <a:pt x="289" y="93"/>
                    </a:lnTo>
                    <a:lnTo>
                      <a:pt x="269" y="91"/>
                    </a:lnTo>
                    <a:lnTo>
                      <a:pt x="247" y="87"/>
                    </a:lnTo>
                    <a:lnTo>
                      <a:pt x="223" y="82"/>
                    </a:lnTo>
                    <a:lnTo>
                      <a:pt x="198" y="77"/>
                    </a:lnTo>
                    <a:lnTo>
                      <a:pt x="146" y="62"/>
                    </a:lnTo>
                    <a:lnTo>
                      <a:pt x="93" y="44"/>
                    </a:lnTo>
                    <a:lnTo>
                      <a:pt x="68" y="35"/>
                    </a:lnTo>
                    <a:lnTo>
                      <a:pt x="44" y="23"/>
                    </a:lnTo>
                    <a:lnTo>
                      <a:pt x="22" y="13"/>
                    </a:lnTo>
                    <a:lnTo>
                      <a:pt x="0" y="1"/>
                    </a:lnTo>
                    <a:lnTo>
                      <a:pt x="2" y="1"/>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2" name="Freeform 304">
                <a:extLst>
                  <a:ext uri="{FF2B5EF4-FFF2-40B4-BE49-F238E27FC236}">
                    <a16:creationId xmlns:a16="http://schemas.microsoft.com/office/drawing/2014/main" id="{0013EB1C-C35F-4E50-81E0-DE61885DDB02}"/>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close/>
                  </a:path>
                </a:pathLst>
              </a:custGeom>
              <a:solidFill>
                <a:srgbClr val="4E4B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3" name="Freeform 305">
                <a:extLst>
                  <a:ext uri="{FF2B5EF4-FFF2-40B4-BE49-F238E27FC236}">
                    <a16:creationId xmlns:a16="http://schemas.microsoft.com/office/drawing/2014/main" id="{4E8B4B84-1720-47ED-9AE9-81AC9DDBC335}"/>
                  </a:ext>
                </a:extLst>
              </p:cNvPr>
              <p:cNvSpPr>
                <a:spLocks/>
              </p:cNvSpPr>
              <p:nvPr/>
            </p:nvSpPr>
            <p:spPr bwMode="auto">
              <a:xfrm>
                <a:off x="3427" y="2338"/>
                <a:ext cx="374" cy="444"/>
              </a:xfrm>
              <a:custGeom>
                <a:avLst/>
                <a:gdLst>
                  <a:gd name="T0" fmla="*/ 284 w 374"/>
                  <a:gd name="T1" fmla="*/ 8 h 444"/>
                  <a:gd name="T2" fmla="*/ 287 w 374"/>
                  <a:gd name="T3" fmla="*/ 5 h 444"/>
                  <a:gd name="T4" fmla="*/ 291 w 374"/>
                  <a:gd name="T5" fmla="*/ 2 h 444"/>
                  <a:gd name="T6" fmla="*/ 298 w 374"/>
                  <a:gd name="T7" fmla="*/ 0 h 444"/>
                  <a:gd name="T8" fmla="*/ 303 w 374"/>
                  <a:gd name="T9" fmla="*/ 0 h 444"/>
                  <a:gd name="T10" fmla="*/ 363 w 374"/>
                  <a:gd name="T11" fmla="*/ 7 h 444"/>
                  <a:gd name="T12" fmla="*/ 367 w 374"/>
                  <a:gd name="T13" fmla="*/ 7 h 444"/>
                  <a:gd name="T14" fmla="*/ 370 w 374"/>
                  <a:gd name="T15" fmla="*/ 10 h 444"/>
                  <a:gd name="T16" fmla="*/ 372 w 374"/>
                  <a:gd name="T17" fmla="*/ 13 h 444"/>
                  <a:gd name="T18" fmla="*/ 374 w 374"/>
                  <a:gd name="T19" fmla="*/ 17 h 444"/>
                  <a:gd name="T20" fmla="*/ 374 w 374"/>
                  <a:gd name="T21" fmla="*/ 24 h 444"/>
                  <a:gd name="T22" fmla="*/ 372 w 374"/>
                  <a:gd name="T23" fmla="*/ 30 h 444"/>
                  <a:gd name="T24" fmla="*/ 362 w 374"/>
                  <a:gd name="T25" fmla="*/ 54 h 444"/>
                  <a:gd name="T26" fmla="*/ 350 w 374"/>
                  <a:gd name="T27" fmla="*/ 79 h 444"/>
                  <a:gd name="T28" fmla="*/ 336 w 374"/>
                  <a:gd name="T29" fmla="*/ 105 h 444"/>
                  <a:gd name="T30" fmla="*/ 321 w 374"/>
                  <a:gd name="T31" fmla="*/ 130 h 444"/>
                  <a:gd name="T32" fmla="*/ 304 w 374"/>
                  <a:gd name="T33" fmla="*/ 155 h 444"/>
                  <a:gd name="T34" fmla="*/ 287 w 374"/>
                  <a:gd name="T35" fmla="*/ 181 h 444"/>
                  <a:gd name="T36" fmla="*/ 269 w 374"/>
                  <a:gd name="T37" fmla="*/ 206 h 444"/>
                  <a:gd name="T38" fmla="*/ 247 w 374"/>
                  <a:gd name="T39" fmla="*/ 231 h 444"/>
                  <a:gd name="T40" fmla="*/ 203 w 374"/>
                  <a:gd name="T41" fmla="*/ 284 h 444"/>
                  <a:gd name="T42" fmla="*/ 154 w 374"/>
                  <a:gd name="T43" fmla="*/ 338 h 444"/>
                  <a:gd name="T44" fmla="*/ 100 w 374"/>
                  <a:gd name="T45" fmla="*/ 390 h 444"/>
                  <a:gd name="T46" fmla="*/ 43 w 374"/>
                  <a:gd name="T47" fmla="*/ 444 h 444"/>
                  <a:gd name="T48" fmla="*/ 0 w 374"/>
                  <a:gd name="T49" fmla="*/ 431 h 444"/>
                  <a:gd name="T50" fmla="*/ 39 w 374"/>
                  <a:gd name="T51" fmla="*/ 389 h 444"/>
                  <a:gd name="T52" fmla="*/ 78 w 374"/>
                  <a:gd name="T53" fmla="*/ 340 h 444"/>
                  <a:gd name="T54" fmla="*/ 119 w 374"/>
                  <a:gd name="T55" fmla="*/ 287 h 444"/>
                  <a:gd name="T56" fmla="*/ 159 w 374"/>
                  <a:gd name="T57" fmla="*/ 231 h 444"/>
                  <a:gd name="T58" fmla="*/ 196 w 374"/>
                  <a:gd name="T59" fmla="*/ 174 h 444"/>
                  <a:gd name="T60" fmla="*/ 230 w 374"/>
                  <a:gd name="T61" fmla="*/ 117 h 444"/>
                  <a:gd name="T62" fmla="*/ 247 w 374"/>
                  <a:gd name="T63" fmla="*/ 88 h 444"/>
                  <a:gd name="T64" fmla="*/ 260 w 374"/>
                  <a:gd name="T65" fmla="*/ 61 h 444"/>
                  <a:gd name="T66" fmla="*/ 274 w 374"/>
                  <a:gd name="T67" fmla="*/ 35 h 444"/>
                  <a:gd name="T68" fmla="*/ 284 w 374"/>
                  <a:gd name="T69" fmla="*/ 8 h 4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74" h="444">
                    <a:moveTo>
                      <a:pt x="284" y="8"/>
                    </a:moveTo>
                    <a:lnTo>
                      <a:pt x="287" y="5"/>
                    </a:lnTo>
                    <a:lnTo>
                      <a:pt x="291" y="2"/>
                    </a:lnTo>
                    <a:lnTo>
                      <a:pt x="298" y="0"/>
                    </a:lnTo>
                    <a:lnTo>
                      <a:pt x="303" y="0"/>
                    </a:lnTo>
                    <a:lnTo>
                      <a:pt x="363" y="7"/>
                    </a:lnTo>
                    <a:lnTo>
                      <a:pt x="367" y="7"/>
                    </a:lnTo>
                    <a:lnTo>
                      <a:pt x="370" y="10"/>
                    </a:lnTo>
                    <a:lnTo>
                      <a:pt x="372" y="13"/>
                    </a:lnTo>
                    <a:lnTo>
                      <a:pt x="374" y="17"/>
                    </a:lnTo>
                    <a:lnTo>
                      <a:pt x="374" y="24"/>
                    </a:lnTo>
                    <a:lnTo>
                      <a:pt x="372" y="30"/>
                    </a:lnTo>
                    <a:lnTo>
                      <a:pt x="362" y="54"/>
                    </a:lnTo>
                    <a:lnTo>
                      <a:pt x="350" y="79"/>
                    </a:lnTo>
                    <a:lnTo>
                      <a:pt x="336" y="105"/>
                    </a:lnTo>
                    <a:lnTo>
                      <a:pt x="321" y="130"/>
                    </a:lnTo>
                    <a:lnTo>
                      <a:pt x="304" y="155"/>
                    </a:lnTo>
                    <a:lnTo>
                      <a:pt x="287" y="181"/>
                    </a:lnTo>
                    <a:lnTo>
                      <a:pt x="269" y="206"/>
                    </a:lnTo>
                    <a:lnTo>
                      <a:pt x="247" y="231"/>
                    </a:lnTo>
                    <a:lnTo>
                      <a:pt x="203" y="284"/>
                    </a:lnTo>
                    <a:lnTo>
                      <a:pt x="154" y="338"/>
                    </a:lnTo>
                    <a:lnTo>
                      <a:pt x="100" y="390"/>
                    </a:lnTo>
                    <a:lnTo>
                      <a:pt x="43" y="444"/>
                    </a:lnTo>
                    <a:lnTo>
                      <a:pt x="0" y="431"/>
                    </a:lnTo>
                    <a:lnTo>
                      <a:pt x="39" y="389"/>
                    </a:lnTo>
                    <a:lnTo>
                      <a:pt x="78" y="340"/>
                    </a:lnTo>
                    <a:lnTo>
                      <a:pt x="119" y="287"/>
                    </a:lnTo>
                    <a:lnTo>
                      <a:pt x="159" y="231"/>
                    </a:lnTo>
                    <a:lnTo>
                      <a:pt x="196" y="174"/>
                    </a:lnTo>
                    <a:lnTo>
                      <a:pt x="230" y="117"/>
                    </a:lnTo>
                    <a:lnTo>
                      <a:pt x="247" y="88"/>
                    </a:lnTo>
                    <a:lnTo>
                      <a:pt x="260" y="61"/>
                    </a:lnTo>
                    <a:lnTo>
                      <a:pt x="274" y="35"/>
                    </a:lnTo>
                    <a:lnTo>
                      <a:pt x="284" y="8"/>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564" name="Freeform 306">
                <a:extLst>
                  <a:ext uri="{FF2B5EF4-FFF2-40B4-BE49-F238E27FC236}">
                    <a16:creationId xmlns:a16="http://schemas.microsoft.com/office/drawing/2014/main" id="{2A83BB4C-9893-4C8F-AC64-94A276169E89}"/>
                  </a:ext>
                </a:extLst>
              </p:cNvPr>
              <p:cNvSpPr>
                <a:spLocks/>
              </p:cNvSpPr>
              <p:nvPr/>
            </p:nvSpPr>
            <p:spPr bwMode="auto">
              <a:xfrm>
                <a:off x="3402" y="1692"/>
                <a:ext cx="117" cy="21"/>
              </a:xfrm>
              <a:custGeom>
                <a:avLst/>
                <a:gdLst>
                  <a:gd name="T0" fmla="*/ 117 w 117"/>
                  <a:gd name="T1" fmla="*/ 21 h 21"/>
                  <a:gd name="T2" fmla="*/ 0 w 117"/>
                  <a:gd name="T3" fmla="*/ 0 h 21"/>
                  <a:gd name="T4" fmla="*/ 29 w 117"/>
                  <a:gd name="T5" fmla="*/ 4 h 21"/>
                  <a:gd name="T6" fmla="*/ 58 w 117"/>
                  <a:gd name="T7" fmla="*/ 9 h 21"/>
                  <a:gd name="T8" fmla="*/ 88 w 117"/>
                  <a:gd name="T9" fmla="*/ 14 h 21"/>
                  <a:gd name="T10" fmla="*/ 117 w 117"/>
                  <a:gd name="T11" fmla="*/ 21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7" h="21">
                    <a:moveTo>
                      <a:pt x="117" y="21"/>
                    </a:moveTo>
                    <a:lnTo>
                      <a:pt x="0" y="0"/>
                    </a:lnTo>
                    <a:lnTo>
                      <a:pt x="29" y="4"/>
                    </a:lnTo>
                    <a:lnTo>
                      <a:pt x="58" y="9"/>
                    </a:lnTo>
                    <a:lnTo>
                      <a:pt x="88" y="14"/>
                    </a:lnTo>
                    <a:lnTo>
                      <a:pt x="117" y="21"/>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5" name="Freeform 307">
                <a:extLst>
                  <a:ext uri="{FF2B5EF4-FFF2-40B4-BE49-F238E27FC236}">
                    <a16:creationId xmlns:a16="http://schemas.microsoft.com/office/drawing/2014/main" id="{9A1C18EC-6A9D-4BEC-835B-0D805C861A8E}"/>
                  </a:ext>
                </a:extLst>
              </p:cNvPr>
              <p:cNvSpPr>
                <a:spLocks/>
              </p:cNvSpPr>
              <p:nvPr/>
            </p:nvSpPr>
            <p:spPr bwMode="auto">
              <a:xfrm>
                <a:off x="3368" y="1687"/>
                <a:ext cx="181" cy="32"/>
              </a:xfrm>
              <a:custGeom>
                <a:avLst/>
                <a:gdLst>
                  <a:gd name="T0" fmla="*/ 181 w 181"/>
                  <a:gd name="T1" fmla="*/ 32 h 32"/>
                  <a:gd name="T2" fmla="*/ 0 w 181"/>
                  <a:gd name="T3" fmla="*/ 0 h 32"/>
                  <a:gd name="T4" fmla="*/ 46 w 181"/>
                  <a:gd name="T5" fmla="*/ 7 h 32"/>
                  <a:gd name="T6" fmla="*/ 92 w 181"/>
                  <a:gd name="T7" fmla="*/ 14 h 32"/>
                  <a:gd name="T8" fmla="*/ 137 w 181"/>
                  <a:gd name="T9" fmla="*/ 22 h 32"/>
                  <a:gd name="T10" fmla="*/ 181 w 181"/>
                  <a:gd name="T11" fmla="*/ 32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1" h="32">
                    <a:moveTo>
                      <a:pt x="181" y="32"/>
                    </a:moveTo>
                    <a:lnTo>
                      <a:pt x="0" y="0"/>
                    </a:lnTo>
                    <a:lnTo>
                      <a:pt x="46" y="7"/>
                    </a:lnTo>
                    <a:lnTo>
                      <a:pt x="92" y="14"/>
                    </a:lnTo>
                    <a:lnTo>
                      <a:pt x="137" y="22"/>
                    </a:lnTo>
                    <a:lnTo>
                      <a:pt x="181" y="3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6" name="Freeform 308">
                <a:extLst>
                  <a:ext uri="{FF2B5EF4-FFF2-40B4-BE49-F238E27FC236}">
                    <a16:creationId xmlns:a16="http://schemas.microsoft.com/office/drawing/2014/main" id="{A843E363-D185-45DB-BD50-3B71933C44E6}"/>
                  </a:ext>
                </a:extLst>
              </p:cNvPr>
              <p:cNvSpPr>
                <a:spLocks/>
              </p:cNvSpPr>
              <p:nvPr/>
            </p:nvSpPr>
            <p:spPr bwMode="auto">
              <a:xfrm>
                <a:off x="3343" y="1686"/>
                <a:ext cx="228" cy="40"/>
              </a:xfrm>
              <a:custGeom>
                <a:avLst/>
                <a:gdLst>
                  <a:gd name="T0" fmla="*/ 59 w 228"/>
                  <a:gd name="T1" fmla="*/ 6 h 40"/>
                  <a:gd name="T2" fmla="*/ 176 w 228"/>
                  <a:gd name="T3" fmla="*/ 27 h 40"/>
                  <a:gd name="T4" fmla="*/ 189 w 228"/>
                  <a:gd name="T5" fmla="*/ 30 h 40"/>
                  <a:gd name="T6" fmla="*/ 203 w 228"/>
                  <a:gd name="T7" fmla="*/ 33 h 40"/>
                  <a:gd name="T8" fmla="*/ 214 w 228"/>
                  <a:gd name="T9" fmla="*/ 37 h 40"/>
                  <a:gd name="T10" fmla="*/ 228 w 228"/>
                  <a:gd name="T11" fmla="*/ 40 h 40"/>
                  <a:gd name="T12" fmla="*/ 0 w 228"/>
                  <a:gd name="T13" fmla="*/ 0 h 40"/>
                  <a:gd name="T14" fmla="*/ 14 w 228"/>
                  <a:gd name="T15" fmla="*/ 1 h 40"/>
                  <a:gd name="T16" fmla="*/ 29 w 228"/>
                  <a:gd name="T17" fmla="*/ 3 h 40"/>
                  <a:gd name="T18" fmla="*/ 44 w 228"/>
                  <a:gd name="T19" fmla="*/ 5 h 40"/>
                  <a:gd name="T20" fmla="*/ 59 w 228"/>
                  <a:gd name="T21" fmla="*/ 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8" h="40">
                    <a:moveTo>
                      <a:pt x="59" y="6"/>
                    </a:moveTo>
                    <a:lnTo>
                      <a:pt x="176" y="27"/>
                    </a:lnTo>
                    <a:lnTo>
                      <a:pt x="189" y="30"/>
                    </a:lnTo>
                    <a:lnTo>
                      <a:pt x="203" y="33"/>
                    </a:lnTo>
                    <a:lnTo>
                      <a:pt x="214" y="37"/>
                    </a:lnTo>
                    <a:lnTo>
                      <a:pt x="228" y="40"/>
                    </a:lnTo>
                    <a:lnTo>
                      <a:pt x="0" y="0"/>
                    </a:lnTo>
                    <a:lnTo>
                      <a:pt x="14" y="1"/>
                    </a:lnTo>
                    <a:lnTo>
                      <a:pt x="29" y="3"/>
                    </a:lnTo>
                    <a:lnTo>
                      <a:pt x="44" y="5"/>
                    </a:lnTo>
                    <a:lnTo>
                      <a:pt x="59" y="6"/>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7" name="Freeform 309">
                <a:extLst>
                  <a:ext uri="{FF2B5EF4-FFF2-40B4-BE49-F238E27FC236}">
                    <a16:creationId xmlns:a16="http://schemas.microsoft.com/office/drawing/2014/main" id="{32B1732C-2340-40F3-B7BB-DE09EC38ADD4}"/>
                  </a:ext>
                </a:extLst>
              </p:cNvPr>
              <p:cNvSpPr>
                <a:spLocks/>
              </p:cNvSpPr>
              <p:nvPr/>
            </p:nvSpPr>
            <p:spPr bwMode="auto">
              <a:xfrm>
                <a:off x="3321" y="1684"/>
                <a:ext cx="269" cy="47"/>
              </a:xfrm>
              <a:custGeom>
                <a:avLst/>
                <a:gdLst>
                  <a:gd name="T0" fmla="*/ 47 w 269"/>
                  <a:gd name="T1" fmla="*/ 3 h 47"/>
                  <a:gd name="T2" fmla="*/ 228 w 269"/>
                  <a:gd name="T3" fmla="*/ 35 h 47"/>
                  <a:gd name="T4" fmla="*/ 248 w 269"/>
                  <a:gd name="T5" fmla="*/ 42 h 47"/>
                  <a:gd name="T6" fmla="*/ 269 w 269"/>
                  <a:gd name="T7" fmla="*/ 47 h 47"/>
                  <a:gd name="T8" fmla="*/ 0 w 269"/>
                  <a:gd name="T9" fmla="*/ 0 h 47"/>
                  <a:gd name="T10" fmla="*/ 24 w 269"/>
                  <a:gd name="T11" fmla="*/ 2 h 47"/>
                  <a:gd name="T12" fmla="*/ 47 w 269"/>
                  <a:gd name="T13" fmla="*/ 3 h 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9" h="47">
                    <a:moveTo>
                      <a:pt x="47" y="3"/>
                    </a:moveTo>
                    <a:lnTo>
                      <a:pt x="228" y="35"/>
                    </a:lnTo>
                    <a:lnTo>
                      <a:pt x="248" y="42"/>
                    </a:lnTo>
                    <a:lnTo>
                      <a:pt x="269" y="47"/>
                    </a:lnTo>
                    <a:lnTo>
                      <a:pt x="0" y="0"/>
                    </a:lnTo>
                    <a:lnTo>
                      <a:pt x="24" y="2"/>
                    </a:lnTo>
                    <a:lnTo>
                      <a:pt x="47" y="3"/>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8" name="Freeform 310">
                <a:extLst>
                  <a:ext uri="{FF2B5EF4-FFF2-40B4-BE49-F238E27FC236}">
                    <a16:creationId xmlns:a16="http://schemas.microsoft.com/office/drawing/2014/main" id="{388F77A9-222D-4537-9A85-25EE95F5906C}"/>
                  </a:ext>
                </a:extLst>
              </p:cNvPr>
              <p:cNvSpPr>
                <a:spLocks/>
              </p:cNvSpPr>
              <p:nvPr/>
            </p:nvSpPr>
            <p:spPr bwMode="auto">
              <a:xfrm>
                <a:off x="3303" y="1684"/>
                <a:ext cx="302" cy="52"/>
              </a:xfrm>
              <a:custGeom>
                <a:avLst/>
                <a:gdLst>
                  <a:gd name="T0" fmla="*/ 40 w 302"/>
                  <a:gd name="T1" fmla="*/ 2 h 52"/>
                  <a:gd name="T2" fmla="*/ 268 w 302"/>
                  <a:gd name="T3" fmla="*/ 42 h 52"/>
                  <a:gd name="T4" fmla="*/ 285 w 302"/>
                  <a:gd name="T5" fmla="*/ 47 h 52"/>
                  <a:gd name="T6" fmla="*/ 302 w 302"/>
                  <a:gd name="T7" fmla="*/ 52 h 52"/>
                  <a:gd name="T8" fmla="*/ 0 w 302"/>
                  <a:gd name="T9" fmla="*/ 0 h 52"/>
                  <a:gd name="T10" fmla="*/ 20 w 302"/>
                  <a:gd name="T11" fmla="*/ 0 h 52"/>
                  <a:gd name="T12" fmla="*/ 40 w 302"/>
                  <a:gd name="T13" fmla="*/ 2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2" h="52">
                    <a:moveTo>
                      <a:pt x="40" y="2"/>
                    </a:moveTo>
                    <a:lnTo>
                      <a:pt x="268" y="42"/>
                    </a:lnTo>
                    <a:lnTo>
                      <a:pt x="285" y="47"/>
                    </a:lnTo>
                    <a:lnTo>
                      <a:pt x="302" y="52"/>
                    </a:lnTo>
                    <a:lnTo>
                      <a:pt x="0" y="0"/>
                    </a:lnTo>
                    <a:lnTo>
                      <a:pt x="20" y="0"/>
                    </a:lnTo>
                    <a:lnTo>
                      <a:pt x="40" y="2"/>
                    </a:lnTo>
                    <a:close/>
                  </a:path>
                </a:pathLst>
              </a:custGeom>
              <a:solidFill>
                <a:srgbClr val="BED8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69" name="Freeform 311">
                <a:extLst>
                  <a:ext uri="{FF2B5EF4-FFF2-40B4-BE49-F238E27FC236}">
                    <a16:creationId xmlns:a16="http://schemas.microsoft.com/office/drawing/2014/main" id="{ED524F7F-E34D-43C0-BA04-6F025E80602E}"/>
                  </a:ext>
                </a:extLst>
              </p:cNvPr>
              <p:cNvSpPr>
                <a:spLocks/>
              </p:cNvSpPr>
              <p:nvPr/>
            </p:nvSpPr>
            <p:spPr bwMode="auto">
              <a:xfrm>
                <a:off x="3286" y="1682"/>
                <a:ext cx="334" cy="59"/>
              </a:xfrm>
              <a:custGeom>
                <a:avLst/>
                <a:gdLst>
                  <a:gd name="T0" fmla="*/ 35 w 334"/>
                  <a:gd name="T1" fmla="*/ 2 h 59"/>
                  <a:gd name="T2" fmla="*/ 304 w 334"/>
                  <a:gd name="T3" fmla="*/ 49 h 59"/>
                  <a:gd name="T4" fmla="*/ 319 w 334"/>
                  <a:gd name="T5" fmla="*/ 54 h 59"/>
                  <a:gd name="T6" fmla="*/ 334 w 334"/>
                  <a:gd name="T7" fmla="*/ 59 h 59"/>
                  <a:gd name="T8" fmla="*/ 0 w 334"/>
                  <a:gd name="T9" fmla="*/ 0 h 59"/>
                  <a:gd name="T10" fmla="*/ 18 w 334"/>
                  <a:gd name="T11" fmla="*/ 2 h 59"/>
                  <a:gd name="T12" fmla="*/ 35 w 334"/>
                  <a:gd name="T13" fmla="*/ 2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4" h="59">
                    <a:moveTo>
                      <a:pt x="35" y="2"/>
                    </a:moveTo>
                    <a:lnTo>
                      <a:pt x="304" y="49"/>
                    </a:lnTo>
                    <a:lnTo>
                      <a:pt x="319" y="54"/>
                    </a:lnTo>
                    <a:lnTo>
                      <a:pt x="334" y="59"/>
                    </a:lnTo>
                    <a:lnTo>
                      <a:pt x="0" y="0"/>
                    </a:lnTo>
                    <a:lnTo>
                      <a:pt x="18" y="2"/>
                    </a:lnTo>
                    <a:lnTo>
                      <a:pt x="35"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0" name="Freeform 312">
                <a:extLst>
                  <a:ext uri="{FF2B5EF4-FFF2-40B4-BE49-F238E27FC236}">
                    <a16:creationId xmlns:a16="http://schemas.microsoft.com/office/drawing/2014/main" id="{97304291-8735-421D-BE9C-AB5B595EBDF5}"/>
                  </a:ext>
                </a:extLst>
              </p:cNvPr>
              <p:cNvSpPr>
                <a:spLocks/>
              </p:cNvSpPr>
              <p:nvPr/>
            </p:nvSpPr>
            <p:spPr bwMode="auto">
              <a:xfrm>
                <a:off x="3270" y="1682"/>
                <a:ext cx="362" cy="64"/>
              </a:xfrm>
              <a:custGeom>
                <a:avLst/>
                <a:gdLst>
                  <a:gd name="T0" fmla="*/ 33 w 362"/>
                  <a:gd name="T1" fmla="*/ 2 h 64"/>
                  <a:gd name="T2" fmla="*/ 335 w 362"/>
                  <a:gd name="T3" fmla="*/ 54 h 64"/>
                  <a:gd name="T4" fmla="*/ 348 w 362"/>
                  <a:gd name="T5" fmla="*/ 59 h 64"/>
                  <a:gd name="T6" fmla="*/ 362 w 362"/>
                  <a:gd name="T7" fmla="*/ 64 h 64"/>
                  <a:gd name="T8" fmla="*/ 0 w 362"/>
                  <a:gd name="T9" fmla="*/ 0 h 64"/>
                  <a:gd name="T10" fmla="*/ 17 w 362"/>
                  <a:gd name="T11" fmla="*/ 0 h 64"/>
                  <a:gd name="T12" fmla="*/ 33 w 362"/>
                  <a:gd name="T13" fmla="*/ 2 h 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2" h="64">
                    <a:moveTo>
                      <a:pt x="33" y="2"/>
                    </a:moveTo>
                    <a:lnTo>
                      <a:pt x="335" y="54"/>
                    </a:lnTo>
                    <a:lnTo>
                      <a:pt x="348" y="59"/>
                    </a:lnTo>
                    <a:lnTo>
                      <a:pt x="362" y="64"/>
                    </a:lnTo>
                    <a:lnTo>
                      <a:pt x="0" y="0"/>
                    </a:lnTo>
                    <a:lnTo>
                      <a:pt x="17" y="0"/>
                    </a:lnTo>
                    <a:lnTo>
                      <a:pt x="33" y="2"/>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1" name="Freeform 313">
                <a:extLst>
                  <a:ext uri="{FF2B5EF4-FFF2-40B4-BE49-F238E27FC236}">
                    <a16:creationId xmlns:a16="http://schemas.microsoft.com/office/drawing/2014/main" id="{79D5950E-16CD-4E4A-A3D7-AD081795E0B0}"/>
                  </a:ext>
                </a:extLst>
              </p:cNvPr>
              <p:cNvSpPr>
                <a:spLocks/>
              </p:cNvSpPr>
              <p:nvPr/>
            </p:nvSpPr>
            <p:spPr bwMode="auto">
              <a:xfrm>
                <a:off x="3257" y="1682"/>
                <a:ext cx="387" cy="68"/>
              </a:xfrm>
              <a:custGeom>
                <a:avLst/>
                <a:gdLst>
                  <a:gd name="T0" fmla="*/ 29 w 387"/>
                  <a:gd name="T1" fmla="*/ 0 h 68"/>
                  <a:gd name="T2" fmla="*/ 363 w 387"/>
                  <a:gd name="T3" fmla="*/ 59 h 68"/>
                  <a:gd name="T4" fmla="*/ 375 w 387"/>
                  <a:gd name="T5" fmla="*/ 64 h 68"/>
                  <a:gd name="T6" fmla="*/ 387 w 387"/>
                  <a:gd name="T7" fmla="*/ 68 h 68"/>
                  <a:gd name="T8" fmla="*/ 0 w 387"/>
                  <a:gd name="T9" fmla="*/ 0 h 68"/>
                  <a:gd name="T10" fmla="*/ 13 w 387"/>
                  <a:gd name="T11" fmla="*/ 0 h 68"/>
                  <a:gd name="T12" fmla="*/ 29 w 387"/>
                  <a:gd name="T13" fmla="*/ 0 h 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68">
                    <a:moveTo>
                      <a:pt x="29" y="0"/>
                    </a:moveTo>
                    <a:lnTo>
                      <a:pt x="363" y="59"/>
                    </a:lnTo>
                    <a:lnTo>
                      <a:pt x="375" y="64"/>
                    </a:lnTo>
                    <a:lnTo>
                      <a:pt x="387" y="68"/>
                    </a:lnTo>
                    <a:lnTo>
                      <a:pt x="0" y="0"/>
                    </a:lnTo>
                    <a:lnTo>
                      <a:pt x="13" y="0"/>
                    </a:lnTo>
                    <a:lnTo>
                      <a:pt x="29" y="0"/>
                    </a:lnTo>
                    <a:close/>
                  </a:path>
                </a:pathLst>
              </a:custGeom>
              <a:solidFill>
                <a:srgbClr val="C0D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2" name="Freeform 314">
                <a:extLst>
                  <a:ext uri="{FF2B5EF4-FFF2-40B4-BE49-F238E27FC236}">
                    <a16:creationId xmlns:a16="http://schemas.microsoft.com/office/drawing/2014/main" id="{9BAFE491-4A05-44FA-869C-C8A460A98C61}"/>
                  </a:ext>
                </a:extLst>
              </p:cNvPr>
              <p:cNvSpPr>
                <a:spLocks/>
              </p:cNvSpPr>
              <p:nvPr/>
            </p:nvSpPr>
            <p:spPr bwMode="auto">
              <a:xfrm>
                <a:off x="3242" y="1682"/>
                <a:ext cx="412" cy="73"/>
              </a:xfrm>
              <a:custGeom>
                <a:avLst/>
                <a:gdLst>
                  <a:gd name="T0" fmla="*/ 28 w 412"/>
                  <a:gd name="T1" fmla="*/ 0 h 73"/>
                  <a:gd name="T2" fmla="*/ 390 w 412"/>
                  <a:gd name="T3" fmla="*/ 64 h 73"/>
                  <a:gd name="T4" fmla="*/ 402 w 412"/>
                  <a:gd name="T5" fmla="*/ 68 h 73"/>
                  <a:gd name="T6" fmla="*/ 412 w 412"/>
                  <a:gd name="T7" fmla="*/ 73 h 73"/>
                  <a:gd name="T8" fmla="*/ 0 w 412"/>
                  <a:gd name="T9" fmla="*/ 0 h 73"/>
                  <a:gd name="T10" fmla="*/ 15 w 412"/>
                  <a:gd name="T11" fmla="*/ 0 h 73"/>
                  <a:gd name="T12" fmla="*/ 28 w 41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12" h="73">
                    <a:moveTo>
                      <a:pt x="28" y="0"/>
                    </a:moveTo>
                    <a:lnTo>
                      <a:pt x="390" y="64"/>
                    </a:lnTo>
                    <a:lnTo>
                      <a:pt x="402" y="68"/>
                    </a:lnTo>
                    <a:lnTo>
                      <a:pt x="412" y="73"/>
                    </a:lnTo>
                    <a:lnTo>
                      <a:pt x="0" y="0"/>
                    </a:lnTo>
                    <a:lnTo>
                      <a:pt x="15" y="0"/>
                    </a:lnTo>
                    <a:lnTo>
                      <a:pt x="28"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3" name="Freeform 315">
                <a:extLst>
                  <a:ext uri="{FF2B5EF4-FFF2-40B4-BE49-F238E27FC236}">
                    <a16:creationId xmlns:a16="http://schemas.microsoft.com/office/drawing/2014/main" id="{01B7FB87-AED7-41AA-9B3F-7A2A9A9F764B}"/>
                  </a:ext>
                </a:extLst>
              </p:cNvPr>
              <p:cNvSpPr>
                <a:spLocks/>
              </p:cNvSpPr>
              <p:nvPr/>
            </p:nvSpPr>
            <p:spPr bwMode="auto">
              <a:xfrm>
                <a:off x="3230" y="1682"/>
                <a:ext cx="436" cy="76"/>
              </a:xfrm>
              <a:custGeom>
                <a:avLst/>
                <a:gdLst>
                  <a:gd name="T0" fmla="*/ 27 w 436"/>
                  <a:gd name="T1" fmla="*/ 0 h 76"/>
                  <a:gd name="T2" fmla="*/ 414 w 436"/>
                  <a:gd name="T3" fmla="*/ 68 h 76"/>
                  <a:gd name="T4" fmla="*/ 424 w 436"/>
                  <a:gd name="T5" fmla="*/ 73 h 76"/>
                  <a:gd name="T6" fmla="*/ 436 w 436"/>
                  <a:gd name="T7" fmla="*/ 76 h 76"/>
                  <a:gd name="T8" fmla="*/ 0 w 436"/>
                  <a:gd name="T9" fmla="*/ 0 h 76"/>
                  <a:gd name="T10" fmla="*/ 13 w 436"/>
                  <a:gd name="T11" fmla="*/ 0 h 76"/>
                  <a:gd name="T12" fmla="*/ 27 w 436"/>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6" h="76">
                    <a:moveTo>
                      <a:pt x="27" y="0"/>
                    </a:moveTo>
                    <a:lnTo>
                      <a:pt x="414" y="68"/>
                    </a:lnTo>
                    <a:lnTo>
                      <a:pt x="424" y="73"/>
                    </a:lnTo>
                    <a:lnTo>
                      <a:pt x="436" y="76"/>
                    </a:lnTo>
                    <a:lnTo>
                      <a:pt x="0" y="0"/>
                    </a:lnTo>
                    <a:lnTo>
                      <a:pt x="13" y="0"/>
                    </a:lnTo>
                    <a:lnTo>
                      <a:pt x="27"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4" name="Freeform 316">
                <a:extLst>
                  <a:ext uri="{FF2B5EF4-FFF2-40B4-BE49-F238E27FC236}">
                    <a16:creationId xmlns:a16="http://schemas.microsoft.com/office/drawing/2014/main" id="{77CE1496-7723-4668-9EB1-E0539E21B75C}"/>
                  </a:ext>
                </a:extLst>
              </p:cNvPr>
              <p:cNvSpPr>
                <a:spLocks/>
              </p:cNvSpPr>
              <p:nvPr/>
            </p:nvSpPr>
            <p:spPr bwMode="auto">
              <a:xfrm>
                <a:off x="3216" y="1682"/>
                <a:ext cx="458" cy="80"/>
              </a:xfrm>
              <a:custGeom>
                <a:avLst/>
                <a:gdLst>
                  <a:gd name="T0" fmla="*/ 26 w 458"/>
                  <a:gd name="T1" fmla="*/ 0 h 80"/>
                  <a:gd name="T2" fmla="*/ 438 w 458"/>
                  <a:gd name="T3" fmla="*/ 73 h 80"/>
                  <a:gd name="T4" fmla="*/ 448 w 458"/>
                  <a:gd name="T5" fmla="*/ 76 h 80"/>
                  <a:gd name="T6" fmla="*/ 458 w 458"/>
                  <a:gd name="T7" fmla="*/ 80 h 80"/>
                  <a:gd name="T8" fmla="*/ 0 w 458"/>
                  <a:gd name="T9" fmla="*/ 0 h 80"/>
                  <a:gd name="T10" fmla="*/ 14 w 458"/>
                  <a:gd name="T11" fmla="*/ 0 h 80"/>
                  <a:gd name="T12" fmla="*/ 26 w 458"/>
                  <a:gd name="T13" fmla="*/ 0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8" h="80">
                    <a:moveTo>
                      <a:pt x="26" y="0"/>
                    </a:moveTo>
                    <a:lnTo>
                      <a:pt x="438" y="73"/>
                    </a:lnTo>
                    <a:lnTo>
                      <a:pt x="448" y="76"/>
                    </a:lnTo>
                    <a:lnTo>
                      <a:pt x="458" y="80"/>
                    </a:lnTo>
                    <a:lnTo>
                      <a:pt x="0" y="0"/>
                    </a:lnTo>
                    <a:lnTo>
                      <a:pt x="14" y="0"/>
                    </a:lnTo>
                    <a:lnTo>
                      <a:pt x="26" y="0"/>
                    </a:lnTo>
                    <a:close/>
                  </a:path>
                </a:pathLst>
              </a:custGeom>
              <a:solidFill>
                <a:srgbClr val="C0D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5" name="Freeform 317">
                <a:extLst>
                  <a:ext uri="{FF2B5EF4-FFF2-40B4-BE49-F238E27FC236}">
                    <a16:creationId xmlns:a16="http://schemas.microsoft.com/office/drawing/2014/main" id="{0CCA1FA0-A6F6-4346-8A0D-4AE7787DFA1C}"/>
                  </a:ext>
                </a:extLst>
              </p:cNvPr>
              <p:cNvSpPr>
                <a:spLocks/>
              </p:cNvSpPr>
              <p:nvPr/>
            </p:nvSpPr>
            <p:spPr bwMode="auto">
              <a:xfrm>
                <a:off x="3205" y="1682"/>
                <a:ext cx="479" cy="85"/>
              </a:xfrm>
              <a:custGeom>
                <a:avLst/>
                <a:gdLst>
                  <a:gd name="T0" fmla="*/ 25 w 479"/>
                  <a:gd name="T1" fmla="*/ 0 h 85"/>
                  <a:gd name="T2" fmla="*/ 461 w 479"/>
                  <a:gd name="T3" fmla="*/ 76 h 85"/>
                  <a:gd name="T4" fmla="*/ 469 w 479"/>
                  <a:gd name="T5" fmla="*/ 80 h 85"/>
                  <a:gd name="T6" fmla="*/ 479 w 479"/>
                  <a:gd name="T7" fmla="*/ 85 h 85"/>
                  <a:gd name="T8" fmla="*/ 0 w 479"/>
                  <a:gd name="T9" fmla="*/ 0 h 85"/>
                  <a:gd name="T10" fmla="*/ 13 w 479"/>
                  <a:gd name="T11" fmla="*/ 0 h 85"/>
                  <a:gd name="T12" fmla="*/ 25 w 479"/>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9" h="85">
                    <a:moveTo>
                      <a:pt x="25" y="0"/>
                    </a:moveTo>
                    <a:lnTo>
                      <a:pt x="461" y="76"/>
                    </a:lnTo>
                    <a:lnTo>
                      <a:pt x="469" y="80"/>
                    </a:lnTo>
                    <a:lnTo>
                      <a:pt x="479" y="85"/>
                    </a:lnTo>
                    <a:lnTo>
                      <a:pt x="0" y="0"/>
                    </a:lnTo>
                    <a:lnTo>
                      <a:pt x="13" y="0"/>
                    </a:lnTo>
                    <a:lnTo>
                      <a:pt x="25"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6" name="Freeform 318">
                <a:extLst>
                  <a:ext uri="{FF2B5EF4-FFF2-40B4-BE49-F238E27FC236}">
                    <a16:creationId xmlns:a16="http://schemas.microsoft.com/office/drawing/2014/main" id="{4D13E2D2-E9FD-4D9F-9420-DCA803FBD631}"/>
                  </a:ext>
                </a:extLst>
              </p:cNvPr>
              <p:cNvSpPr>
                <a:spLocks/>
              </p:cNvSpPr>
              <p:nvPr/>
            </p:nvSpPr>
            <p:spPr bwMode="auto">
              <a:xfrm>
                <a:off x="3193" y="1682"/>
                <a:ext cx="500" cy="88"/>
              </a:xfrm>
              <a:custGeom>
                <a:avLst/>
                <a:gdLst>
                  <a:gd name="T0" fmla="*/ 23 w 500"/>
                  <a:gd name="T1" fmla="*/ 0 h 88"/>
                  <a:gd name="T2" fmla="*/ 481 w 500"/>
                  <a:gd name="T3" fmla="*/ 80 h 88"/>
                  <a:gd name="T4" fmla="*/ 489 w 500"/>
                  <a:gd name="T5" fmla="*/ 83 h 88"/>
                  <a:gd name="T6" fmla="*/ 500 w 500"/>
                  <a:gd name="T7" fmla="*/ 88 h 88"/>
                  <a:gd name="T8" fmla="*/ 0 w 500"/>
                  <a:gd name="T9" fmla="*/ 0 h 88"/>
                  <a:gd name="T10" fmla="*/ 12 w 500"/>
                  <a:gd name="T11" fmla="*/ 0 h 88"/>
                  <a:gd name="T12" fmla="*/ 23 w 500"/>
                  <a:gd name="T13" fmla="*/ 0 h 8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0" h="88">
                    <a:moveTo>
                      <a:pt x="23" y="0"/>
                    </a:moveTo>
                    <a:lnTo>
                      <a:pt x="481" y="80"/>
                    </a:lnTo>
                    <a:lnTo>
                      <a:pt x="489" y="83"/>
                    </a:lnTo>
                    <a:lnTo>
                      <a:pt x="500" y="88"/>
                    </a:lnTo>
                    <a:lnTo>
                      <a:pt x="0" y="0"/>
                    </a:lnTo>
                    <a:lnTo>
                      <a:pt x="12" y="0"/>
                    </a:lnTo>
                    <a:lnTo>
                      <a:pt x="23"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7" name="Freeform 319">
                <a:extLst>
                  <a:ext uri="{FF2B5EF4-FFF2-40B4-BE49-F238E27FC236}">
                    <a16:creationId xmlns:a16="http://schemas.microsoft.com/office/drawing/2014/main" id="{9A6CC0F1-4C17-4006-98A8-A05D89D9A7CC}"/>
                  </a:ext>
                </a:extLst>
              </p:cNvPr>
              <p:cNvSpPr>
                <a:spLocks/>
              </p:cNvSpPr>
              <p:nvPr/>
            </p:nvSpPr>
            <p:spPr bwMode="auto">
              <a:xfrm>
                <a:off x="3183" y="1682"/>
                <a:ext cx="518" cy="91"/>
              </a:xfrm>
              <a:custGeom>
                <a:avLst/>
                <a:gdLst>
                  <a:gd name="T0" fmla="*/ 22 w 518"/>
                  <a:gd name="T1" fmla="*/ 0 h 91"/>
                  <a:gd name="T2" fmla="*/ 501 w 518"/>
                  <a:gd name="T3" fmla="*/ 85 h 91"/>
                  <a:gd name="T4" fmla="*/ 510 w 518"/>
                  <a:gd name="T5" fmla="*/ 88 h 91"/>
                  <a:gd name="T6" fmla="*/ 518 w 518"/>
                  <a:gd name="T7" fmla="*/ 91 h 91"/>
                  <a:gd name="T8" fmla="*/ 0 w 518"/>
                  <a:gd name="T9" fmla="*/ 0 h 91"/>
                  <a:gd name="T10" fmla="*/ 11 w 518"/>
                  <a:gd name="T11" fmla="*/ 0 h 91"/>
                  <a:gd name="T12" fmla="*/ 22 w 518"/>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8" h="91">
                    <a:moveTo>
                      <a:pt x="22" y="0"/>
                    </a:moveTo>
                    <a:lnTo>
                      <a:pt x="501" y="85"/>
                    </a:lnTo>
                    <a:lnTo>
                      <a:pt x="510" y="88"/>
                    </a:lnTo>
                    <a:lnTo>
                      <a:pt x="518" y="91"/>
                    </a:lnTo>
                    <a:lnTo>
                      <a:pt x="0" y="0"/>
                    </a:lnTo>
                    <a:lnTo>
                      <a:pt x="11"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8" name="Freeform 320">
                <a:extLst>
                  <a:ext uri="{FF2B5EF4-FFF2-40B4-BE49-F238E27FC236}">
                    <a16:creationId xmlns:a16="http://schemas.microsoft.com/office/drawing/2014/main" id="{D164E21A-CAEA-4A69-80FF-AC019B027C6E}"/>
                  </a:ext>
                </a:extLst>
              </p:cNvPr>
              <p:cNvSpPr>
                <a:spLocks/>
              </p:cNvSpPr>
              <p:nvPr/>
            </p:nvSpPr>
            <p:spPr bwMode="auto">
              <a:xfrm>
                <a:off x="3171" y="1682"/>
                <a:ext cx="537" cy="95"/>
              </a:xfrm>
              <a:custGeom>
                <a:avLst/>
                <a:gdLst>
                  <a:gd name="T0" fmla="*/ 22 w 537"/>
                  <a:gd name="T1" fmla="*/ 0 h 95"/>
                  <a:gd name="T2" fmla="*/ 522 w 537"/>
                  <a:gd name="T3" fmla="*/ 88 h 95"/>
                  <a:gd name="T4" fmla="*/ 528 w 537"/>
                  <a:gd name="T5" fmla="*/ 91 h 95"/>
                  <a:gd name="T6" fmla="*/ 537 w 537"/>
                  <a:gd name="T7" fmla="*/ 95 h 95"/>
                  <a:gd name="T8" fmla="*/ 0 w 537"/>
                  <a:gd name="T9" fmla="*/ 0 h 95"/>
                  <a:gd name="T10" fmla="*/ 12 w 537"/>
                  <a:gd name="T11" fmla="*/ 0 h 95"/>
                  <a:gd name="T12" fmla="*/ 22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22" y="0"/>
                    </a:moveTo>
                    <a:lnTo>
                      <a:pt x="522" y="88"/>
                    </a:lnTo>
                    <a:lnTo>
                      <a:pt x="528" y="91"/>
                    </a:lnTo>
                    <a:lnTo>
                      <a:pt x="537" y="95"/>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79" name="Freeform 321">
                <a:extLst>
                  <a:ext uri="{FF2B5EF4-FFF2-40B4-BE49-F238E27FC236}">
                    <a16:creationId xmlns:a16="http://schemas.microsoft.com/office/drawing/2014/main" id="{AD6D670D-4A8D-4966-A6C6-0230D010CF38}"/>
                  </a:ext>
                </a:extLst>
              </p:cNvPr>
              <p:cNvSpPr>
                <a:spLocks/>
              </p:cNvSpPr>
              <p:nvPr/>
            </p:nvSpPr>
            <p:spPr bwMode="auto">
              <a:xfrm>
                <a:off x="3161" y="1682"/>
                <a:ext cx="555" cy="98"/>
              </a:xfrm>
              <a:custGeom>
                <a:avLst/>
                <a:gdLst>
                  <a:gd name="T0" fmla="*/ 22 w 555"/>
                  <a:gd name="T1" fmla="*/ 0 h 98"/>
                  <a:gd name="T2" fmla="*/ 540 w 555"/>
                  <a:gd name="T3" fmla="*/ 91 h 98"/>
                  <a:gd name="T4" fmla="*/ 547 w 555"/>
                  <a:gd name="T5" fmla="*/ 95 h 98"/>
                  <a:gd name="T6" fmla="*/ 555 w 555"/>
                  <a:gd name="T7" fmla="*/ 98 h 98"/>
                  <a:gd name="T8" fmla="*/ 0 w 555"/>
                  <a:gd name="T9" fmla="*/ 0 h 98"/>
                  <a:gd name="T10" fmla="*/ 12 w 555"/>
                  <a:gd name="T11" fmla="*/ 0 h 98"/>
                  <a:gd name="T12" fmla="*/ 22 w 555"/>
                  <a:gd name="T13" fmla="*/ 0 h 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5" h="98">
                    <a:moveTo>
                      <a:pt x="22" y="0"/>
                    </a:moveTo>
                    <a:lnTo>
                      <a:pt x="540" y="91"/>
                    </a:lnTo>
                    <a:lnTo>
                      <a:pt x="547" y="95"/>
                    </a:lnTo>
                    <a:lnTo>
                      <a:pt x="555" y="98"/>
                    </a:lnTo>
                    <a:lnTo>
                      <a:pt x="0" y="0"/>
                    </a:lnTo>
                    <a:lnTo>
                      <a:pt x="12" y="0"/>
                    </a:lnTo>
                    <a:lnTo>
                      <a:pt x="22"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0" name="Freeform 322">
                <a:extLst>
                  <a:ext uri="{FF2B5EF4-FFF2-40B4-BE49-F238E27FC236}">
                    <a16:creationId xmlns:a16="http://schemas.microsoft.com/office/drawing/2014/main" id="{2256460D-59F2-4595-9A0D-5C515B975577}"/>
                  </a:ext>
                </a:extLst>
              </p:cNvPr>
              <p:cNvSpPr>
                <a:spLocks/>
              </p:cNvSpPr>
              <p:nvPr/>
            </p:nvSpPr>
            <p:spPr bwMode="auto">
              <a:xfrm>
                <a:off x="3151" y="1682"/>
                <a:ext cx="572" cy="102"/>
              </a:xfrm>
              <a:custGeom>
                <a:avLst/>
                <a:gdLst>
                  <a:gd name="T0" fmla="*/ 20 w 572"/>
                  <a:gd name="T1" fmla="*/ 0 h 102"/>
                  <a:gd name="T2" fmla="*/ 557 w 572"/>
                  <a:gd name="T3" fmla="*/ 95 h 102"/>
                  <a:gd name="T4" fmla="*/ 565 w 572"/>
                  <a:gd name="T5" fmla="*/ 98 h 102"/>
                  <a:gd name="T6" fmla="*/ 572 w 572"/>
                  <a:gd name="T7" fmla="*/ 102 h 102"/>
                  <a:gd name="T8" fmla="*/ 0 w 572"/>
                  <a:gd name="T9" fmla="*/ 0 h 102"/>
                  <a:gd name="T10" fmla="*/ 10 w 572"/>
                  <a:gd name="T11" fmla="*/ 0 h 102"/>
                  <a:gd name="T12" fmla="*/ 20 w 572"/>
                  <a:gd name="T13" fmla="*/ 0 h 1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2" h="102">
                    <a:moveTo>
                      <a:pt x="20" y="0"/>
                    </a:moveTo>
                    <a:lnTo>
                      <a:pt x="557" y="95"/>
                    </a:lnTo>
                    <a:lnTo>
                      <a:pt x="565" y="98"/>
                    </a:lnTo>
                    <a:lnTo>
                      <a:pt x="572" y="102"/>
                    </a:lnTo>
                    <a:lnTo>
                      <a:pt x="0" y="0"/>
                    </a:lnTo>
                    <a:lnTo>
                      <a:pt x="10" y="0"/>
                    </a:lnTo>
                    <a:lnTo>
                      <a:pt x="20" y="0"/>
                    </a:lnTo>
                    <a:close/>
                  </a:path>
                </a:pathLst>
              </a:custGeom>
              <a:solidFill>
                <a:srgbClr val="C2DB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1" name="Freeform 323">
                <a:extLst>
                  <a:ext uri="{FF2B5EF4-FFF2-40B4-BE49-F238E27FC236}">
                    <a16:creationId xmlns:a16="http://schemas.microsoft.com/office/drawing/2014/main" id="{09BD5D05-4DB8-4CFF-9426-D31F0702342B}"/>
                  </a:ext>
                </a:extLst>
              </p:cNvPr>
              <p:cNvSpPr>
                <a:spLocks/>
              </p:cNvSpPr>
              <p:nvPr/>
            </p:nvSpPr>
            <p:spPr bwMode="auto">
              <a:xfrm>
                <a:off x="3140" y="1682"/>
                <a:ext cx="590" cy="105"/>
              </a:xfrm>
              <a:custGeom>
                <a:avLst/>
                <a:gdLst>
                  <a:gd name="T0" fmla="*/ 21 w 590"/>
                  <a:gd name="T1" fmla="*/ 0 h 105"/>
                  <a:gd name="T2" fmla="*/ 576 w 590"/>
                  <a:gd name="T3" fmla="*/ 98 h 105"/>
                  <a:gd name="T4" fmla="*/ 583 w 590"/>
                  <a:gd name="T5" fmla="*/ 102 h 105"/>
                  <a:gd name="T6" fmla="*/ 590 w 590"/>
                  <a:gd name="T7" fmla="*/ 105 h 105"/>
                  <a:gd name="T8" fmla="*/ 0 w 590"/>
                  <a:gd name="T9" fmla="*/ 2 h 105"/>
                  <a:gd name="T10" fmla="*/ 11 w 590"/>
                  <a:gd name="T11" fmla="*/ 0 h 105"/>
                  <a:gd name="T12" fmla="*/ 21 w 590"/>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0" h="105">
                    <a:moveTo>
                      <a:pt x="21" y="0"/>
                    </a:moveTo>
                    <a:lnTo>
                      <a:pt x="576" y="98"/>
                    </a:lnTo>
                    <a:lnTo>
                      <a:pt x="583" y="102"/>
                    </a:lnTo>
                    <a:lnTo>
                      <a:pt x="590" y="105"/>
                    </a:lnTo>
                    <a:lnTo>
                      <a:pt x="0" y="2"/>
                    </a:lnTo>
                    <a:lnTo>
                      <a:pt x="11" y="0"/>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2" name="Freeform 324">
                <a:extLst>
                  <a:ext uri="{FF2B5EF4-FFF2-40B4-BE49-F238E27FC236}">
                    <a16:creationId xmlns:a16="http://schemas.microsoft.com/office/drawing/2014/main" id="{2CE41AA4-FF76-4C82-9880-C3E29B0C3F5D}"/>
                  </a:ext>
                </a:extLst>
              </p:cNvPr>
              <p:cNvSpPr>
                <a:spLocks/>
              </p:cNvSpPr>
              <p:nvPr/>
            </p:nvSpPr>
            <p:spPr bwMode="auto">
              <a:xfrm>
                <a:off x="3134" y="1682"/>
                <a:ext cx="602" cy="108"/>
              </a:xfrm>
              <a:custGeom>
                <a:avLst/>
                <a:gdLst>
                  <a:gd name="T0" fmla="*/ 17 w 602"/>
                  <a:gd name="T1" fmla="*/ 0 h 108"/>
                  <a:gd name="T2" fmla="*/ 589 w 602"/>
                  <a:gd name="T3" fmla="*/ 102 h 108"/>
                  <a:gd name="T4" fmla="*/ 596 w 602"/>
                  <a:gd name="T5" fmla="*/ 105 h 108"/>
                  <a:gd name="T6" fmla="*/ 602 w 602"/>
                  <a:gd name="T7" fmla="*/ 108 h 108"/>
                  <a:gd name="T8" fmla="*/ 0 w 602"/>
                  <a:gd name="T9" fmla="*/ 2 h 108"/>
                  <a:gd name="T10" fmla="*/ 5 w 602"/>
                  <a:gd name="T11" fmla="*/ 2 h 108"/>
                  <a:gd name="T12" fmla="*/ 6 w 602"/>
                  <a:gd name="T13" fmla="*/ 2 h 108"/>
                  <a:gd name="T14" fmla="*/ 11 w 602"/>
                  <a:gd name="T15" fmla="*/ 2 h 108"/>
                  <a:gd name="T16" fmla="*/ 17 w 602"/>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2" h="108">
                    <a:moveTo>
                      <a:pt x="17" y="0"/>
                    </a:moveTo>
                    <a:lnTo>
                      <a:pt x="589" y="102"/>
                    </a:lnTo>
                    <a:lnTo>
                      <a:pt x="596" y="105"/>
                    </a:lnTo>
                    <a:lnTo>
                      <a:pt x="602" y="108"/>
                    </a:lnTo>
                    <a:lnTo>
                      <a:pt x="0" y="2"/>
                    </a:lnTo>
                    <a:lnTo>
                      <a:pt x="5" y="2"/>
                    </a:lnTo>
                    <a:lnTo>
                      <a:pt x="6" y="2"/>
                    </a:lnTo>
                    <a:lnTo>
                      <a:pt x="11" y="2"/>
                    </a:lnTo>
                    <a:lnTo>
                      <a:pt x="17"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3" name="Freeform 325">
                <a:extLst>
                  <a:ext uri="{FF2B5EF4-FFF2-40B4-BE49-F238E27FC236}">
                    <a16:creationId xmlns:a16="http://schemas.microsoft.com/office/drawing/2014/main" id="{D56C3A80-130A-45D9-9A77-8A40EC4C6CE0}"/>
                  </a:ext>
                </a:extLst>
              </p:cNvPr>
              <p:cNvSpPr>
                <a:spLocks/>
              </p:cNvSpPr>
              <p:nvPr/>
            </p:nvSpPr>
            <p:spPr bwMode="auto">
              <a:xfrm>
                <a:off x="3125" y="1684"/>
                <a:ext cx="618" cy="110"/>
              </a:xfrm>
              <a:custGeom>
                <a:avLst/>
                <a:gdLst>
                  <a:gd name="T0" fmla="*/ 15 w 618"/>
                  <a:gd name="T1" fmla="*/ 0 h 110"/>
                  <a:gd name="T2" fmla="*/ 605 w 618"/>
                  <a:gd name="T3" fmla="*/ 103 h 110"/>
                  <a:gd name="T4" fmla="*/ 611 w 618"/>
                  <a:gd name="T5" fmla="*/ 106 h 110"/>
                  <a:gd name="T6" fmla="*/ 618 w 618"/>
                  <a:gd name="T7" fmla="*/ 110 h 110"/>
                  <a:gd name="T8" fmla="*/ 0 w 618"/>
                  <a:gd name="T9" fmla="*/ 2 h 110"/>
                  <a:gd name="T10" fmla="*/ 10 w 618"/>
                  <a:gd name="T11" fmla="*/ 0 h 110"/>
                  <a:gd name="T12" fmla="*/ 15 w 618"/>
                  <a:gd name="T13" fmla="*/ 0 h 110"/>
                  <a:gd name="T14" fmla="*/ 15 w 618"/>
                  <a:gd name="T15" fmla="*/ 0 h 110"/>
                  <a:gd name="T16" fmla="*/ 15 w 618"/>
                  <a:gd name="T17" fmla="*/ 0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8" h="110">
                    <a:moveTo>
                      <a:pt x="15" y="0"/>
                    </a:moveTo>
                    <a:lnTo>
                      <a:pt x="605" y="103"/>
                    </a:lnTo>
                    <a:lnTo>
                      <a:pt x="611" y="106"/>
                    </a:lnTo>
                    <a:lnTo>
                      <a:pt x="618" y="110"/>
                    </a:lnTo>
                    <a:lnTo>
                      <a:pt x="0" y="2"/>
                    </a:lnTo>
                    <a:lnTo>
                      <a:pt x="10" y="0"/>
                    </a:lnTo>
                    <a:lnTo>
                      <a:pt x="15"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4" name="Freeform 326">
                <a:extLst>
                  <a:ext uri="{FF2B5EF4-FFF2-40B4-BE49-F238E27FC236}">
                    <a16:creationId xmlns:a16="http://schemas.microsoft.com/office/drawing/2014/main" id="{FF77E238-A207-4C17-8DF7-48718F94E578}"/>
                  </a:ext>
                </a:extLst>
              </p:cNvPr>
              <p:cNvSpPr>
                <a:spLocks/>
              </p:cNvSpPr>
              <p:nvPr/>
            </p:nvSpPr>
            <p:spPr bwMode="auto">
              <a:xfrm>
                <a:off x="3113" y="1684"/>
                <a:ext cx="637" cy="113"/>
              </a:xfrm>
              <a:custGeom>
                <a:avLst/>
                <a:gdLst>
                  <a:gd name="T0" fmla="*/ 21 w 637"/>
                  <a:gd name="T1" fmla="*/ 0 h 113"/>
                  <a:gd name="T2" fmla="*/ 623 w 637"/>
                  <a:gd name="T3" fmla="*/ 106 h 113"/>
                  <a:gd name="T4" fmla="*/ 630 w 637"/>
                  <a:gd name="T5" fmla="*/ 110 h 113"/>
                  <a:gd name="T6" fmla="*/ 637 w 637"/>
                  <a:gd name="T7" fmla="*/ 113 h 113"/>
                  <a:gd name="T8" fmla="*/ 0 w 637"/>
                  <a:gd name="T9" fmla="*/ 2 h 113"/>
                  <a:gd name="T10" fmla="*/ 14 w 637"/>
                  <a:gd name="T11" fmla="*/ 2 h 113"/>
                  <a:gd name="T12" fmla="*/ 21 w 637"/>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7" h="113">
                    <a:moveTo>
                      <a:pt x="21" y="0"/>
                    </a:moveTo>
                    <a:lnTo>
                      <a:pt x="623" y="106"/>
                    </a:lnTo>
                    <a:lnTo>
                      <a:pt x="630" y="110"/>
                    </a:lnTo>
                    <a:lnTo>
                      <a:pt x="637" y="113"/>
                    </a:lnTo>
                    <a:lnTo>
                      <a:pt x="0" y="2"/>
                    </a:lnTo>
                    <a:lnTo>
                      <a:pt x="14" y="2"/>
                    </a:lnTo>
                    <a:lnTo>
                      <a:pt x="21"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5" name="Freeform 327">
                <a:extLst>
                  <a:ext uri="{FF2B5EF4-FFF2-40B4-BE49-F238E27FC236}">
                    <a16:creationId xmlns:a16="http://schemas.microsoft.com/office/drawing/2014/main" id="{3A6420B0-CFDB-4D06-AE16-B229B159C9FA}"/>
                  </a:ext>
                </a:extLst>
              </p:cNvPr>
              <p:cNvSpPr>
                <a:spLocks/>
              </p:cNvSpPr>
              <p:nvPr/>
            </p:nvSpPr>
            <p:spPr bwMode="auto">
              <a:xfrm>
                <a:off x="3103" y="1686"/>
                <a:ext cx="654" cy="115"/>
              </a:xfrm>
              <a:custGeom>
                <a:avLst/>
                <a:gdLst>
                  <a:gd name="T0" fmla="*/ 22 w 654"/>
                  <a:gd name="T1" fmla="*/ 0 h 115"/>
                  <a:gd name="T2" fmla="*/ 640 w 654"/>
                  <a:gd name="T3" fmla="*/ 108 h 115"/>
                  <a:gd name="T4" fmla="*/ 647 w 654"/>
                  <a:gd name="T5" fmla="*/ 111 h 115"/>
                  <a:gd name="T6" fmla="*/ 654 w 654"/>
                  <a:gd name="T7" fmla="*/ 115 h 115"/>
                  <a:gd name="T8" fmla="*/ 0 w 654"/>
                  <a:gd name="T9" fmla="*/ 0 h 115"/>
                  <a:gd name="T10" fmla="*/ 12 w 654"/>
                  <a:gd name="T11" fmla="*/ 0 h 115"/>
                  <a:gd name="T12" fmla="*/ 22 w 654"/>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4" h="115">
                    <a:moveTo>
                      <a:pt x="22" y="0"/>
                    </a:moveTo>
                    <a:lnTo>
                      <a:pt x="640" y="108"/>
                    </a:lnTo>
                    <a:lnTo>
                      <a:pt x="647" y="111"/>
                    </a:lnTo>
                    <a:lnTo>
                      <a:pt x="654" y="115"/>
                    </a:lnTo>
                    <a:lnTo>
                      <a:pt x="0" y="0"/>
                    </a:lnTo>
                    <a:lnTo>
                      <a:pt x="12" y="0"/>
                    </a:lnTo>
                    <a:lnTo>
                      <a:pt x="22" y="0"/>
                    </a:lnTo>
                    <a:close/>
                  </a:path>
                </a:pathLst>
              </a:custGeom>
              <a:solidFill>
                <a:srgbClr val="C4D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6" name="Freeform 328">
                <a:extLst>
                  <a:ext uri="{FF2B5EF4-FFF2-40B4-BE49-F238E27FC236}">
                    <a16:creationId xmlns:a16="http://schemas.microsoft.com/office/drawing/2014/main" id="{33728B1E-EFD3-4993-9F2A-5BDA248FB5C9}"/>
                  </a:ext>
                </a:extLst>
              </p:cNvPr>
              <p:cNvSpPr>
                <a:spLocks/>
              </p:cNvSpPr>
              <p:nvPr/>
            </p:nvSpPr>
            <p:spPr bwMode="auto">
              <a:xfrm>
                <a:off x="3091" y="1686"/>
                <a:ext cx="672" cy="118"/>
              </a:xfrm>
              <a:custGeom>
                <a:avLst/>
                <a:gdLst>
                  <a:gd name="T0" fmla="*/ 22 w 672"/>
                  <a:gd name="T1" fmla="*/ 0 h 118"/>
                  <a:gd name="T2" fmla="*/ 659 w 672"/>
                  <a:gd name="T3" fmla="*/ 111 h 118"/>
                  <a:gd name="T4" fmla="*/ 666 w 672"/>
                  <a:gd name="T5" fmla="*/ 115 h 118"/>
                  <a:gd name="T6" fmla="*/ 672 w 672"/>
                  <a:gd name="T7" fmla="*/ 118 h 118"/>
                  <a:gd name="T8" fmla="*/ 0 w 672"/>
                  <a:gd name="T9" fmla="*/ 0 h 118"/>
                  <a:gd name="T10" fmla="*/ 12 w 672"/>
                  <a:gd name="T11" fmla="*/ 0 h 118"/>
                  <a:gd name="T12" fmla="*/ 22 w 672"/>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2" h="118">
                    <a:moveTo>
                      <a:pt x="22" y="0"/>
                    </a:moveTo>
                    <a:lnTo>
                      <a:pt x="659" y="111"/>
                    </a:lnTo>
                    <a:lnTo>
                      <a:pt x="666" y="115"/>
                    </a:lnTo>
                    <a:lnTo>
                      <a:pt x="672" y="118"/>
                    </a:lnTo>
                    <a:lnTo>
                      <a:pt x="0" y="0"/>
                    </a:lnTo>
                    <a:lnTo>
                      <a:pt x="12" y="0"/>
                    </a:lnTo>
                    <a:lnTo>
                      <a:pt x="22" y="0"/>
                    </a:lnTo>
                    <a:close/>
                  </a:path>
                </a:pathLst>
              </a:custGeom>
              <a:solidFill>
                <a:srgbClr val="C5D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7" name="Freeform 329">
                <a:extLst>
                  <a:ext uri="{FF2B5EF4-FFF2-40B4-BE49-F238E27FC236}">
                    <a16:creationId xmlns:a16="http://schemas.microsoft.com/office/drawing/2014/main" id="{5B09EE75-A9DB-4878-8607-5980C42A3321}"/>
                  </a:ext>
                </a:extLst>
              </p:cNvPr>
              <p:cNvSpPr>
                <a:spLocks/>
              </p:cNvSpPr>
              <p:nvPr/>
            </p:nvSpPr>
            <p:spPr bwMode="auto">
              <a:xfrm>
                <a:off x="3078" y="1686"/>
                <a:ext cx="691" cy="121"/>
              </a:xfrm>
              <a:custGeom>
                <a:avLst/>
                <a:gdLst>
                  <a:gd name="T0" fmla="*/ 25 w 691"/>
                  <a:gd name="T1" fmla="*/ 0 h 121"/>
                  <a:gd name="T2" fmla="*/ 679 w 691"/>
                  <a:gd name="T3" fmla="*/ 115 h 121"/>
                  <a:gd name="T4" fmla="*/ 684 w 691"/>
                  <a:gd name="T5" fmla="*/ 118 h 121"/>
                  <a:gd name="T6" fmla="*/ 691 w 691"/>
                  <a:gd name="T7" fmla="*/ 121 h 121"/>
                  <a:gd name="T8" fmla="*/ 0 w 691"/>
                  <a:gd name="T9" fmla="*/ 0 h 121"/>
                  <a:gd name="T10" fmla="*/ 13 w 691"/>
                  <a:gd name="T11" fmla="*/ 0 h 121"/>
                  <a:gd name="T12" fmla="*/ 25 w 691"/>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1" h="121">
                    <a:moveTo>
                      <a:pt x="25" y="0"/>
                    </a:moveTo>
                    <a:lnTo>
                      <a:pt x="679" y="115"/>
                    </a:lnTo>
                    <a:lnTo>
                      <a:pt x="684" y="118"/>
                    </a:lnTo>
                    <a:lnTo>
                      <a:pt x="691" y="121"/>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8" name="Freeform 330">
                <a:extLst>
                  <a:ext uri="{FF2B5EF4-FFF2-40B4-BE49-F238E27FC236}">
                    <a16:creationId xmlns:a16="http://schemas.microsoft.com/office/drawing/2014/main" id="{D910EB33-50D6-4B86-8595-F5D8767E726F}"/>
                  </a:ext>
                </a:extLst>
              </p:cNvPr>
              <p:cNvSpPr>
                <a:spLocks/>
              </p:cNvSpPr>
              <p:nvPr/>
            </p:nvSpPr>
            <p:spPr bwMode="auto">
              <a:xfrm>
                <a:off x="3066" y="1686"/>
                <a:ext cx="708" cy="125"/>
              </a:xfrm>
              <a:custGeom>
                <a:avLst/>
                <a:gdLst>
                  <a:gd name="T0" fmla="*/ 25 w 708"/>
                  <a:gd name="T1" fmla="*/ 0 h 125"/>
                  <a:gd name="T2" fmla="*/ 697 w 708"/>
                  <a:gd name="T3" fmla="*/ 118 h 125"/>
                  <a:gd name="T4" fmla="*/ 703 w 708"/>
                  <a:gd name="T5" fmla="*/ 121 h 125"/>
                  <a:gd name="T6" fmla="*/ 708 w 708"/>
                  <a:gd name="T7" fmla="*/ 125 h 125"/>
                  <a:gd name="T8" fmla="*/ 0 w 708"/>
                  <a:gd name="T9" fmla="*/ 0 h 125"/>
                  <a:gd name="T10" fmla="*/ 14 w 708"/>
                  <a:gd name="T11" fmla="*/ 0 h 125"/>
                  <a:gd name="T12" fmla="*/ 25 w 708"/>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8" h="125">
                    <a:moveTo>
                      <a:pt x="25" y="0"/>
                    </a:moveTo>
                    <a:lnTo>
                      <a:pt x="697" y="118"/>
                    </a:lnTo>
                    <a:lnTo>
                      <a:pt x="703" y="121"/>
                    </a:lnTo>
                    <a:lnTo>
                      <a:pt x="708" y="125"/>
                    </a:lnTo>
                    <a:lnTo>
                      <a:pt x="0" y="0"/>
                    </a:lnTo>
                    <a:lnTo>
                      <a:pt x="14"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89" name="Freeform 331">
                <a:extLst>
                  <a:ext uri="{FF2B5EF4-FFF2-40B4-BE49-F238E27FC236}">
                    <a16:creationId xmlns:a16="http://schemas.microsoft.com/office/drawing/2014/main" id="{0D2EFC3F-A6E3-4837-8E75-273F8AD54457}"/>
                  </a:ext>
                </a:extLst>
              </p:cNvPr>
              <p:cNvSpPr>
                <a:spLocks/>
              </p:cNvSpPr>
              <p:nvPr/>
            </p:nvSpPr>
            <p:spPr bwMode="auto">
              <a:xfrm>
                <a:off x="3053" y="1686"/>
                <a:ext cx="727" cy="128"/>
              </a:xfrm>
              <a:custGeom>
                <a:avLst/>
                <a:gdLst>
                  <a:gd name="T0" fmla="*/ 25 w 727"/>
                  <a:gd name="T1" fmla="*/ 0 h 128"/>
                  <a:gd name="T2" fmla="*/ 716 w 727"/>
                  <a:gd name="T3" fmla="*/ 121 h 128"/>
                  <a:gd name="T4" fmla="*/ 721 w 727"/>
                  <a:gd name="T5" fmla="*/ 125 h 128"/>
                  <a:gd name="T6" fmla="*/ 727 w 727"/>
                  <a:gd name="T7" fmla="*/ 128 h 128"/>
                  <a:gd name="T8" fmla="*/ 0 w 727"/>
                  <a:gd name="T9" fmla="*/ 0 h 128"/>
                  <a:gd name="T10" fmla="*/ 13 w 727"/>
                  <a:gd name="T11" fmla="*/ 0 h 128"/>
                  <a:gd name="T12" fmla="*/ 25 w 727"/>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128">
                    <a:moveTo>
                      <a:pt x="25" y="0"/>
                    </a:moveTo>
                    <a:lnTo>
                      <a:pt x="716" y="121"/>
                    </a:lnTo>
                    <a:lnTo>
                      <a:pt x="721" y="125"/>
                    </a:lnTo>
                    <a:lnTo>
                      <a:pt x="727" y="128"/>
                    </a:lnTo>
                    <a:lnTo>
                      <a:pt x="0" y="0"/>
                    </a:lnTo>
                    <a:lnTo>
                      <a:pt x="13"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90" name="Freeform 332">
                <a:extLst>
                  <a:ext uri="{FF2B5EF4-FFF2-40B4-BE49-F238E27FC236}">
                    <a16:creationId xmlns:a16="http://schemas.microsoft.com/office/drawing/2014/main" id="{8469CC4B-35F1-440B-B62E-AA4C5242E85B}"/>
                  </a:ext>
                </a:extLst>
              </p:cNvPr>
              <p:cNvSpPr>
                <a:spLocks/>
              </p:cNvSpPr>
              <p:nvPr/>
            </p:nvSpPr>
            <p:spPr bwMode="auto">
              <a:xfrm>
                <a:off x="3041" y="1686"/>
                <a:ext cx="744" cy="131"/>
              </a:xfrm>
              <a:custGeom>
                <a:avLst/>
                <a:gdLst>
                  <a:gd name="T0" fmla="*/ 25 w 744"/>
                  <a:gd name="T1" fmla="*/ 0 h 131"/>
                  <a:gd name="T2" fmla="*/ 733 w 744"/>
                  <a:gd name="T3" fmla="*/ 125 h 131"/>
                  <a:gd name="T4" fmla="*/ 739 w 744"/>
                  <a:gd name="T5" fmla="*/ 128 h 131"/>
                  <a:gd name="T6" fmla="*/ 744 w 744"/>
                  <a:gd name="T7" fmla="*/ 131 h 131"/>
                  <a:gd name="T8" fmla="*/ 0 w 744"/>
                  <a:gd name="T9" fmla="*/ 0 h 131"/>
                  <a:gd name="T10" fmla="*/ 12 w 744"/>
                  <a:gd name="T11" fmla="*/ 0 h 131"/>
                  <a:gd name="T12" fmla="*/ 25 w 744"/>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4" h="131">
                    <a:moveTo>
                      <a:pt x="25" y="0"/>
                    </a:moveTo>
                    <a:lnTo>
                      <a:pt x="733" y="125"/>
                    </a:lnTo>
                    <a:lnTo>
                      <a:pt x="739" y="128"/>
                    </a:lnTo>
                    <a:lnTo>
                      <a:pt x="744" y="131"/>
                    </a:lnTo>
                    <a:lnTo>
                      <a:pt x="0" y="0"/>
                    </a:lnTo>
                    <a:lnTo>
                      <a:pt x="12" y="0"/>
                    </a:lnTo>
                    <a:lnTo>
                      <a:pt x="25"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91" name="Freeform 333">
                <a:extLst>
                  <a:ext uri="{FF2B5EF4-FFF2-40B4-BE49-F238E27FC236}">
                    <a16:creationId xmlns:a16="http://schemas.microsoft.com/office/drawing/2014/main" id="{42D95B53-FACE-4093-8895-A596C9504D00}"/>
                  </a:ext>
                </a:extLst>
              </p:cNvPr>
              <p:cNvSpPr>
                <a:spLocks/>
              </p:cNvSpPr>
              <p:nvPr/>
            </p:nvSpPr>
            <p:spPr bwMode="auto">
              <a:xfrm>
                <a:off x="3027" y="1686"/>
                <a:ext cx="763" cy="135"/>
              </a:xfrm>
              <a:custGeom>
                <a:avLst/>
                <a:gdLst>
                  <a:gd name="T0" fmla="*/ 26 w 763"/>
                  <a:gd name="T1" fmla="*/ 0 h 135"/>
                  <a:gd name="T2" fmla="*/ 753 w 763"/>
                  <a:gd name="T3" fmla="*/ 128 h 135"/>
                  <a:gd name="T4" fmla="*/ 758 w 763"/>
                  <a:gd name="T5" fmla="*/ 131 h 135"/>
                  <a:gd name="T6" fmla="*/ 763 w 763"/>
                  <a:gd name="T7" fmla="*/ 135 h 135"/>
                  <a:gd name="T8" fmla="*/ 0 w 763"/>
                  <a:gd name="T9" fmla="*/ 0 h 135"/>
                  <a:gd name="T10" fmla="*/ 14 w 763"/>
                  <a:gd name="T11" fmla="*/ 0 h 135"/>
                  <a:gd name="T12" fmla="*/ 26 w 763"/>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5">
                    <a:moveTo>
                      <a:pt x="26" y="0"/>
                    </a:moveTo>
                    <a:lnTo>
                      <a:pt x="753" y="128"/>
                    </a:lnTo>
                    <a:lnTo>
                      <a:pt x="758" y="131"/>
                    </a:lnTo>
                    <a:lnTo>
                      <a:pt x="763" y="135"/>
                    </a:lnTo>
                    <a:lnTo>
                      <a:pt x="0" y="0"/>
                    </a:lnTo>
                    <a:lnTo>
                      <a:pt x="14" y="0"/>
                    </a:lnTo>
                    <a:lnTo>
                      <a:pt x="26"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92" name="Freeform 334">
                <a:extLst>
                  <a:ext uri="{FF2B5EF4-FFF2-40B4-BE49-F238E27FC236}">
                    <a16:creationId xmlns:a16="http://schemas.microsoft.com/office/drawing/2014/main" id="{6F6AAA46-8A26-40D9-893E-3D2D75D9DC59}"/>
                  </a:ext>
                </a:extLst>
              </p:cNvPr>
              <p:cNvSpPr>
                <a:spLocks/>
              </p:cNvSpPr>
              <p:nvPr/>
            </p:nvSpPr>
            <p:spPr bwMode="auto">
              <a:xfrm>
                <a:off x="3014" y="1686"/>
                <a:ext cx="782" cy="138"/>
              </a:xfrm>
              <a:custGeom>
                <a:avLst/>
                <a:gdLst>
                  <a:gd name="T0" fmla="*/ 27 w 782"/>
                  <a:gd name="T1" fmla="*/ 0 h 138"/>
                  <a:gd name="T2" fmla="*/ 771 w 782"/>
                  <a:gd name="T3" fmla="*/ 131 h 138"/>
                  <a:gd name="T4" fmla="*/ 776 w 782"/>
                  <a:gd name="T5" fmla="*/ 135 h 138"/>
                  <a:gd name="T6" fmla="*/ 782 w 782"/>
                  <a:gd name="T7" fmla="*/ 138 h 138"/>
                  <a:gd name="T8" fmla="*/ 0 w 782"/>
                  <a:gd name="T9" fmla="*/ 0 h 138"/>
                  <a:gd name="T10" fmla="*/ 13 w 782"/>
                  <a:gd name="T11" fmla="*/ 0 h 138"/>
                  <a:gd name="T12" fmla="*/ 27 w 782"/>
                  <a:gd name="T13" fmla="*/ 0 h 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 h="138">
                    <a:moveTo>
                      <a:pt x="27" y="0"/>
                    </a:moveTo>
                    <a:lnTo>
                      <a:pt x="771" y="131"/>
                    </a:lnTo>
                    <a:lnTo>
                      <a:pt x="776" y="135"/>
                    </a:lnTo>
                    <a:lnTo>
                      <a:pt x="782" y="138"/>
                    </a:lnTo>
                    <a:lnTo>
                      <a:pt x="0" y="0"/>
                    </a:lnTo>
                    <a:lnTo>
                      <a:pt x="13" y="0"/>
                    </a:lnTo>
                    <a:lnTo>
                      <a:pt x="27" y="0"/>
                    </a:lnTo>
                    <a:close/>
                  </a:path>
                </a:pathLst>
              </a:custGeom>
              <a:solidFill>
                <a:srgbClr val="C7DD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93" name="Freeform 335">
                <a:extLst>
                  <a:ext uri="{FF2B5EF4-FFF2-40B4-BE49-F238E27FC236}">
                    <a16:creationId xmlns:a16="http://schemas.microsoft.com/office/drawing/2014/main" id="{1211EE6C-116B-4FA9-BC5F-7294D67B88E9}"/>
                  </a:ext>
                </a:extLst>
              </p:cNvPr>
              <p:cNvSpPr>
                <a:spLocks/>
              </p:cNvSpPr>
              <p:nvPr/>
            </p:nvSpPr>
            <p:spPr bwMode="auto">
              <a:xfrm>
                <a:off x="3000" y="1686"/>
                <a:ext cx="801" cy="140"/>
              </a:xfrm>
              <a:custGeom>
                <a:avLst/>
                <a:gdLst>
                  <a:gd name="T0" fmla="*/ 27 w 801"/>
                  <a:gd name="T1" fmla="*/ 0 h 140"/>
                  <a:gd name="T2" fmla="*/ 790 w 801"/>
                  <a:gd name="T3" fmla="*/ 135 h 140"/>
                  <a:gd name="T4" fmla="*/ 796 w 801"/>
                  <a:gd name="T5" fmla="*/ 138 h 140"/>
                  <a:gd name="T6" fmla="*/ 801 w 801"/>
                  <a:gd name="T7" fmla="*/ 140 h 140"/>
                  <a:gd name="T8" fmla="*/ 0 w 801"/>
                  <a:gd name="T9" fmla="*/ 0 h 140"/>
                  <a:gd name="T10" fmla="*/ 14 w 801"/>
                  <a:gd name="T11" fmla="*/ 0 h 140"/>
                  <a:gd name="T12" fmla="*/ 27 w 801"/>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1" h="140">
                    <a:moveTo>
                      <a:pt x="27" y="0"/>
                    </a:moveTo>
                    <a:lnTo>
                      <a:pt x="790" y="135"/>
                    </a:lnTo>
                    <a:lnTo>
                      <a:pt x="796" y="138"/>
                    </a:lnTo>
                    <a:lnTo>
                      <a:pt x="801" y="140"/>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594" name="Freeform 336">
                <a:extLst>
                  <a:ext uri="{FF2B5EF4-FFF2-40B4-BE49-F238E27FC236}">
                    <a16:creationId xmlns:a16="http://schemas.microsoft.com/office/drawing/2014/main" id="{A26FE925-A0DC-4896-B63B-65CFFBCE951F}"/>
                  </a:ext>
                </a:extLst>
              </p:cNvPr>
              <p:cNvSpPr>
                <a:spLocks/>
              </p:cNvSpPr>
              <p:nvPr/>
            </p:nvSpPr>
            <p:spPr bwMode="auto">
              <a:xfrm>
                <a:off x="2987" y="1686"/>
                <a:ext cx="820" cy="143"/>
              </a:xfrm>
              <a:custGeom>
                <a:avLst/>
                <a:gdLst>
                  <a:gd name="T0" fmla="*/ 27 w 820"/>
                  <a:gd name="T1" fmla="*/ 0 h 143"/>
                  <a:gd name="T2" fmla="*/ 809 w 820"/>
                  <a:gd name="T3" fmla="*/ 138 h 143"/>
                  <a:gd name="T4" fmla="*/ 815 w 820"/>
                  <a:gd name="T5" fmla="*/ 140 h 143"/>
                  <a:gd name="T6" fmla="*/ 820 w 820"/>
                  <a:gd name="T7" fmla="*/ 143 h 143"/>
                  <a:gd name="T8" fmla="*/ 0 w 820"/>
                  <a:gd name="T9" fmla="*/ 0 h 143"/>
                  <a:gd name="T10" fmla="*/ 13 w 820"/>
                  <a:gd name="T11" fmla="*/ 0 h 143"/>
                  <a:gd name="T12" fmla="*/ 27 w 820"/>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0" h="143">
                    <a:moveTo>
                      <a:pt x="27" y="0"/>
                    </a:moveTo>
                    <a:lnTo>
                      <a:pt x="809" y="138"/>
                    </a:lnTo>
                    <a:lnTo>
                      <a:pt x="815" y="140"/>
                    </a:lnTo>
                    <a:lnTo>
                      <a:pt x="820" y="143"/>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grpSp>
        <p:sp>
          <p:nvSpPr>
            <p:cNvPr id="52236" name="Freeform 337">
              <a:extLst>
                <a:ext uri="{FF2B5EF4-FFF2-40B4-BE49-F238E27FC236}">
                  <a16:creationId xmlns:a16="http://schemas.microsoft.com/office/drawing/2014/main" id="{575894B6-8273-4AAC-BE0F-E3AF2948106A}"/>
                </a:ext>
              </a:extLst>
            </p:cNvPr>
            <p:cNvSpPr>
              <a:spLocks/>
            </p:cNvSpPr>
            <p:nvPr/>
          </p:nvSpPr>
          <p:spPr bwMode="auto">
            <a:xfrm>
              <a:off x="2973" y="1686"/>
              <a:ext cx="838" cy="147"/>
            </a:xfrm>
            <a:custGeom>
              <a:avLst/>
              <a:gdLst>
                <a:gd name="T0" fmla="*/ 27 w 838"/>
                <a:gd name="T1" fmla="*/ 0 h 147"/>
                <a:gd name="T2" fmla="*/ 828 w 838"/>
                <a:gd name="T3" fmla="*/ 140 h 147"/>
                <a:gd name="T4" fmla="*/ 833 w 838"/>
                <a:gd name="T5" fmla="*/ 143 h 147"/>
                <a:gd name="T6" fmla="*/ 838 w 838"/>
                <a:gd name="T7" fmla="*/ 147 h 147"/>
                <a:gd name="T8" fmla="*/ 0 w 838"/>
                <a:gd name="T9" fmla="*/ 0 h 147"/>
                <a:gd name="T10" fmla="*/ 14 w 838"/>
                <a:gd name="T11" fmla="*/ 0 h 147"/>
                <a:gd name="T12" fmla="*/ 27 w 838"/>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147">
                  <a:moveTo>
                    <a:pt x="27" y="0"/>
                  </a:moveTo>
                  <a:lnTo>
                    <a:pt x="828" y="140"/>
                  </a:lnTo>
                  <a:lnTo>
                    <a:pt x="833" y="143"/>
                  </a:lnTo>
                  <a:lnTo>
                    <a:pt x="838" y="147"/>
                  </a:lnTo>
                  <a:lnTo>
                    <a:pt x="0" y="0"/>
                  </a:lnTo>
                  <a:lnTo>
                    <a:pt x="14"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37" name="Freeform 338">
              <a:extLst>
                <a:ext uri="{FF2B5EF4-FFF2-40B4-BE49-F238E27FC236}">
                  <a16:creationId xmlns:a16="http://schemas.microsoft.com/office/drawing/2014/main" id="{96E6FEB5-F7C4-4503-BA80-EF952AE89733}"/>
                </a:ext>
              </a:extLst>
            </p:cNvPr>
            <p:cNvSpPr>
              <a:spLocks/>
            </p:cNvSpPr>
            <p:nvPr/>
          </p:nvSpPr>
          <p:spPr bwMode="auto">
            <a:xfrm>
              <a:off x="2960" y="1684"/>
              <a:ext cx="856" cy="152"/>
            </a:xfrm>
            <a:custGeom>
              <a:avLst/>
              <a:gdLst>
                <a:gd name="T0" fmla="*/ 27 w 856"/>
                <a:gd name="T1" fmla="*/ 2 h 152"/>
                <a:gd name="T2" fmla="*/ 847 w 856"/>
                <a:gd name="T3" fmla="*/ 145 h 152"/>
                <a:gd name="T4" fmla="*/ 851 w 856"/>
                <a:gd name="T5" fmla="*/ 149 h 152"/>
                <a:gd name="T6" fmla="*/ 856 w 856"/>
                <a:gd name="T7" fmla="*/ 152 h 152"/>
                <a:gd name="T8" fmla="*/ 0 w 856"/>
                <a:gd name="T9" fmla="*/ 0 h 152"/>
                <a:gd name="T10" fmla="*/ 13 w 856"/>
                <a:gd name="T11" fmla="*/ 2 h 152"/>
                <a:gd name="T12" fmla="*/ 27 w 856"/>
                <a:gd name="T13" fmla="*/ 2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6" h="152">
                  <a:moveTo>
                    <a:pt x="27" y="2"/>
                  </a:moveTo>
                  <a:lnTo>
                    <a:pt x="847" y="145"/>
                  </a:lnTo>
                  <a:lnTo>
                    <a:pt x="851" y="149"/>
                  </a:lnTo>
                  <a:lnTo>
                    <a:pt x="856" y="152"/>
                  </a:lnTo>
                  <a:lnTo>
                    <a:pt x="0" y="0"/>
                  </a:lnTo>
                  <a:lnTo>
                    <a:pt x="13" y="2"/>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38" name="Freeform 339">
              <a:extLst>
                <a:ext uri="{FF2B5EF4-FFF2-40B4-BE49-F238E27FC236}">
                  <a16:creationId xmlns:a16="http://schemas.microsoft.com/office/drawing/2014/main" id="{973A4F12-BE53-47F1-9054-A8A405DA1C36}"/>
                </a:ext>
              </a:extLst>
            </p:cNvPr>
            <p:cNvSpPr>
              <a:spLocks/>
            </p:cNvSpPr>
            <p:nvPr/>
          </p:nvSpPr>
          <p:spPr bwMode="auto">
            <a:xfrm>
              <a:off x="2946" y="1684"/>
              <a:ext cx="875" cy="155"/>
            </a:xfrm>
            <a:custGeom>
              <a:avLst/>
              <a:gdLst>
                <a:gd name="T0" fmla="*/ 27 w 875"/>
                <a:gd name="T1" fmla="*/ 2 h 155"/>
                <a:gd name="T2" fmla="*/ 865 w 875"/>
                <a:gd name="T3" fmla="*/ 149 h 155"/>
                <a:gd name="T4" fmla="*/ 870 w 875"/>
                <a:gd name="T5" fmla="*/ 152 h 155"/>
                <a:gd name="T6" fmla="*/ 875 w 875"/>
                <a:gd name="T7" fmla="*/ 155 h 155"/>
                <a:gd name="T8" fmla="*/ 0 w 875"/>
                <a:gd name="T9" fmla="*/ 0 h 155"/>
                <a:gd name="T10" fmla="*/ 14 w 875"/>
                <a:gd name="T11" fmla="*/ 0 h 155"/>
                <a:gd name="T12" fmla="*/ 27 w 875"/>
                <a:gd name="T13" fmla="*/ 2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5" h="155">
                  <a:moveTo>
                    <a:pt x="27" y="2"/>
                  </a:moveTo>
                  <a:lnTo>
                    <a:pt x="865" y="149"/>
                  </a:lnTo>
                  <a:lnTo>
                    <a:pt x="870" y="152"/>
                  </a:lnTo>
                  <a:lnTo>
                    <a:pt x="875" y="155"/>
                  </a:lnTo>
                  <a:lnTo>
                    <a:pt x="0" y="0"/>
                  </a:lnTo>
                  <a:lnTo>
                    <a:pt x="14" y="0"/>
                  </a:lnTo>
                  <a:lnTo>
                    <a:pt x="27" y="2"/>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39" name="Freeform 340">
              <a:extLst>
                <a:ext uri="{FF2B5EF4-FFF2-40B4-BE49-F238E27FC236}">
                  <a16:creationId xmlns:a16="http://schemas.microsoft.com/office/drawing/2014/main" id="{4871DCAF-F514-47EA-9452-0E53C6A3BDBD}"/>
                </a:ext>
              </a:extLst>
            </p:cNvPr>
            <p:cNvSpPr>
              <a:spLocks/>
            </p:cNvSpPr>
            <p:nvPr/>
          </p:nvSpPr>
          <p:spPr bwMode="auto">
            <a:xfrm>
              <a:off x="2933" y="1684"/>
              <a:ext cx="893" cy="159"/>
            </a:xfrm>
            <a:custGeom>
              <a:avLst/>
              <a:gdLst>
                <a:gd name="T0" fmla="*/ 27 w 893"/>
                <a:gd name="T1" fmla="*/ 0 h 159"/>
                <a:gd name="T2" fmla="*/ 883 w 893"/>
                <a:gd name="T3" fmla="*/ 152 h 159"/>
                <a:gd name="T4" fmla="*/ 888 w 893"/>
                <a:gd name="T5" fmla="*/ 155 h 159"/>
                <a:gd name="T6" fmla="*/ 893 w 893"/>
                <a:gd name="T7" fmla="*/ 159 h 159"/>
                <a:gd name="T8" fmla="*/ 0 w 893"/>
                <a:gd name="T9" fmla="*/ 0 h 159"/>
                <a:gd name="T10" fmla="*/ 13 w 893"/>
                <a:gd name="T11" fmla="*/ 0 h 159"/>
                <a:gd name="T12" fmla="*/ 27 w 89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3" h="159">
                  <a:moveTo>
                    <a:pt x="27" y="0"/>
                  </a:moveTo>
                  <a:lnTo>
                    <a:pt x="883" y="152"/>
                  </a:lnTo>
                  <a:lnTo>
                    <a:pt x="888" y="155"/>
                  </a:lnTo>
                  <a:lnTo>
                    <a:pt x="893" y="159"/>
                  </a:lnTo>
                  <a:lnTo>
                    <a:pt x="0" y="0"/>
                  </a:lnTo>
                  <a:lnTo>
                    <a:pt x="13" y="0"/>
                  </a:lnTo>
                  <a:lnTo>
                    <a:pt x="27" y="0"/>
                  </a:lnTo>
                  <a:close/>
                </a:path>
              </a:pathLst>
            </a:custGeom>
            <a:solidFill>
              <a:srgbClr val="C9DE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0" name="Freeform 341">
              <a:extLst>
                <a:ext uri="{FF2B5EF4-FFF2-40B4-BE49-F238E27FC236}">
                  <a16:creationId xmlns:a16="http://schemas.microsoft.com/office/drawing/2014/main" id="{E59BB85F-6895-4FF6-A612-E06149CCFD28}"/>
                </a:ext>
              </a:extLst>
            </p:cNvPr>
            <p:cNvSpPr>
              <a:spLocks/>
            </p:cNvSpPr>
            <p:nvPr/>
          </p:nvSpPr>
          <p:spPr bwMode="auto">
            <a:xfrm>
              <a:off x="2918" y="1684"/>
              <a:ext cx="913" cy="160"/>
            </a:xfrm>
            <a:custGeom>
              <a:avLst/>
              <a:gdLst>
                <a:gd name="T0" fmla="*/ 28 w 913"/>
                <a:gd name="T1" fmla="*/ 0 h 160"/>
                <a:gd name="T2" fmla="*/ 903 w 913"/>
                <a:gd name="T3" fmla="*/ 155 h 160"/>
                <a:gd name="T4" fmla="*/ 908 w 913"/>
                <a:gd name="T5" fmla="*/ 159 h 160"/>
                <a:gd name="T6" fmla="*/ 913 w 913"/>
                <a:gd name="T7" fmla="*/ 160 h 160"/>
                <a:gd name="T8" fmla="*/ 0 w 913"/>
                <a:gd name="T9" fmla="*/ 0 h 160"/>
                <a:gd name="T10" fmla="*/ 15 w 913"/>
                <a:gd name="T11" fmla="*/ 0 h 160"/>
                <a:gd name="T12" fmla="*/ 28 w 913"/>
                <a:gd name="T13" fmla="*/ 0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3" h="160">
                  <a:moveTo>
                    <a:pt x="28" y="0"/>
                  </a:moveTo>
                  <a:lnTo>
                    <a:pt x="903" y="155"/>
                  </a:lnTo>
                  <a:lnTo>
                    <a:pt x="908" y="159"/>
                  </a:lnTo>
                  <a:lnTo>
                    <a:pt x="913" y="160"/>
                  </a:lnTo>
                  <a:lnTo>
                    <a:pt x="0" y="0"/>
                  </a:lnTo>
                  <a:lnTo>
                    <a:pt x="15" y="0"/>
                  </a:lnTo>
                  <a:lnTo>
                    <a:pt x="28" y="0"/>
                  </a:lnTo>
                  <a:close/>
                </a:path>
              </a:pathLst>
            </a:custGeom>
            <a:solidFill>
              <a:srgbClr val="CBDF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1" name="Freeform 342">
              <a:extLst>
                <a:ext uri="{FF2B5EF4-FFF2-40B4-BE49-F238E27FC236}">
                  <a16:creationId xmlns:a16="http://schemas.microsoft.com/office/drawing/2014/main" id="{9898B85B-5FBD-48D8-BEF7-ED307110E03F}"/>
                </a:ext>
              </a:extLst>
            </p:cNvPr>
            <p:cNvSpPr>
              <a:spLocks/>
            </p:cNvSpPr>
            <p:nvPr/>
          </p:nvSpPr>
          <p:spPr bwMode="auto">
            <a:xfrm>
              <a:off x="2916" y="1684"/>
              <a:ext cx="918" cy="164"/>
            </a:xfrm>
            <a:custGeom>
              <a:avLst/>
              <a:gdLst>
                <a:gd name="T0" fmla="*/ 17 w 918"/>
                <a:gd name="T1" fmla="*/ 0 h 164"/>
                <a:gd name="T2" fmla="*/ 910 w 918"/>
                <a:gd name="T3" fmla="*/ 159 h 164"/>
                <a:gd name="T4" fmla="*/ 915 w 918"/>
                <a:gd name="T5" fmla="*/ 160 h 164"/>
                <a:gd name="T6" fmla="*/ 918 w 918"/>
                <a:gd name="T7" fmla="*/ 164 h 164"/>
                <a:gd name="T8" fmla="*/ 0 w 918"/>
                <a:gd name="T9" fmla="*/ 2 h 164"/>
                <a:gd name="T10" fmla="*/ 0 w 918"/>
                <a:gd name="T11" fmla="*/ 2 h 164"/>
                <a:gd name="T12" fmla="*/ 0 w 918"/>
                <a:gd name="T13" fmla="*/ 0 h 164"/>
                <a:gd name="T14" fmla="*/ 8 w 918"/>
                <a:gd name="T15" fmla="*/ 0 h 164"/>
                <a:gd name="T16" fmla="*/ 17 w 918"/>
                <a:gd name="T17" fmla="*/ 0 h 1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8" h="164">
                  <a:moveTo>
                    <a:pt x="17" y="0"/>
                  </a:moveTo>
                  <a:lnTo>
                    <a:pt x="910" y="159"/>
                  </a:lnTo>
                  <a:lnTo>
                    <a:pt x="915" y="160"/>
                  </a:lnTo>
                  <a:lnTo>
                    <a:pt x="918" y="164"/>
                  </a:lnTo>
                  <a:lnTo>
                    <a:pt x="0" y="2"/>
                  </a:lnTo>
                  <a:lnTo>
                    <a:pt x="0" y="0"/>
                  </a:lnTo>
                  <a:lnTo>
                    <a:pt x="8" y="0"/>
                  </a:lnTo>
                  <a:lnTo>
                    <a:pt x="17"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2" name="Freeform 343">
              <a:extLst>
                <a:ext uri="{FF2B5EF4-FFF2-40B4-BE49-F238E27FC236}">
                  <a16:creationId xmlns:a16="http://schemas.microsoft.com/office/drawing/2014/main" id="{193685FD-A314-4C47-875F-11A343A0700C}"/>
                </a:ext>
              </a:extLst>
            </p:cNvPr>
            <p:cNvSpPr>
              <a:spLocks/>
            </p:cNvSpPr>
            <p:nvPr/>
          </p:nvSpPr>
          <p:spPr bwMode="auto">
            <a:xfrm>
              <a:off x="2914" y="1684"/>
              <a:ext cx="925" cy="167"/>
            </a:xfrm>
            <a:custGeom>
              <a:avLst/>
              <a:gdLst>
                <a:gd name="T0" fmla="*/ 4 w 925"/>
                <a:gd name="T1" fmla="*/ 0 h 167"/>
                <a:gd name="T2" fmla="*/ 917 w 925"/>
                <a:gd name="T3" fmla="*/ 160 h 167"/>
                <a:gd name="T4" fmla="*/ 920 w 925"/>
                <a:gd name="T5" fmla="*/ 164 h 167"/>
                <a:gd name="T6" fmla="*/ 925 w 925"/>
                <a:gd name="T7" fmla="*/ 167 h 167"/>
                <a:gd name="T8" fmla="*/ 0 w 925"/>
                <a:gd name="T9" fmla="*/ 3 h 167"/>
                <a:gd name="T10" fmla="*/ 0 w 925"/>
                <a:gd name="T11" fmla="*/ 2 h 167"/>
                <a:gd name="T12" fmla="*/ 2 w 925"/>
                <a:gd name="T13" fmla="*/ 0 h 167"/>
                <a:gd name="T14" fmla="*/ 4 w 925"/>
                <a:gd name="T15" fmla="*/ 0 h 167"/>
                <a:gd name="T16" fmla="*/ 4 w 925"/>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25" h="167">
                  <a:moveTo>
                    <a:pt x="4" y="0"/>
                  </a:moveTo>
                  <a:lnTo>
                    <a:pt x="917" y="160"/>
                  </a:lnTo>
                  <a:lnTo>
                    <a:pt x="920" y="164"/>
                  </a:lnTo>
                  <a:lnTo>
                    <a:pt x="925" y="167"/>
                  </a:lnTo>
                  <a:lnTo>
                    <a:pt x="0" y="3"/>
                  </a:lnTo>
                  <a:lnTo>
                    <a:pt x="0" y="2"/>
                  </a:lnTo>
                  <a:lnTo>
                    <a:pt x="2" y="0"/>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3" name="Freeform 344">
              <a:extLst>
                <a:ext uri="{FF2B5EF4-FFF2-40B4-BE49-F238E27FC236}">
                  <a16:creationId xmlns:a16="http://schemas.microsoft.com/office/drawing/2014/main" id="{6266AA78-B643-4DBE-BB6F-47052DC78778}"/>
                </a:ext>
              </a:extLst>
            </p:cNvPr>
            <p:cNvSpPr>
              <a:spLocks/>
            </p:cNvSpPr>
            <p:nvPr/>
          </p:nvSpPr>
          <p:spPr bwMode="auto">
            <a:xfrm>
              <a:off x="2912" y="1686"/>
              <a:ext cx="932" cy="169"/>
            </a:xfrm>
            <a:custGeom>
              <a:avLst/>
              <a:gdLst>
                <a:gd name="T0" fmla="*/ 4 w 932"/>
                <a:gd name="T1" fmla="*/ 0 h 169"/>
                <a:gd name="T2" fmla="*/ 922 w 932"/>
                <a:gd name="T3" fmla="*/ 162 h 169"/>
                <a:gd name="T4" fmla="*/ 927 w 932"/>
                <a:gd name="T5" fmla="*/ 165 h 169"/>
                <a:gd name="T6" fmla="*/ 932 w 932"/>
                <a:gd name="T7" fmla="*/ 169 h 169"/>
                <a:gd name="T8" fmla="*/ 0 w 932"/>
                <a:gd name="T9" fmla="*/ 3 h 169"/>
                <a:gd name="T10" fmla="*/ 2 w 932"/>
                <a:gd name="T11" fmla="*/ 1 h 169"/>
                <a:gd name="T12" fmla="*/ 4 w 932"/>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169">
                  <a:moveTo>
                    <a:pt x="4" y="0"/>
                  </a:moveTo>
                  <a:lnTo>
                    <a:pt x="922" y="162"/>
                  </a:lnTo>
                  <a:lnTo>
                    <a:pt x="927" y="165"/>
                  </a:lnTo>
                  <a:lnTo>
                    <a:pt x="932" y="169"/>
                  </a:lnTo>
                  <a:lnTo>
                    <a:pt x="0" y="3"/>
                  </a:lnTo>
                  <a:lnTo>
                    <a:pt x="2" y="1"/>
                  </a:lnTo>
                  <a:lnTo>
                    <a:pt x="4"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4" name="Freeform 345">
              <a:extLst>
                <a:ext uri="{FF2B5EF4-FFF2-40B4-BE49-F238E27FC236}">
                  <a16:creationId xmlns:a16="http://schemas.microsoft.com/office/drawing/2014/main" id="{592732AC-E8E0-4E8F-A29A-9BD111EC2363}"/>
                </a:ext>
              </a:extLst>
            </p:cNvPr>
            <p:cNvSpPr>
              <a:spLocks/>
            </p:cNvSpPr>
            <p:nvPr/>
          </p:nvSpPr>
          <p:spPr bwMode="auto">
            <a:xfrm>
              <a:off x="2912" y="1687"/>
              <a:ext cx="936" cy="169"/>
            </a:xfrm>
            <a:custGeom>
              <a:avLst/>
              <a:gdLst>
                <a:gd name="T0" fmla="*/ 2 w 936"/>
                <a:gd name="T1" fmla="*/ 0 h 169"/>
                <a:gd name="T2" fmla="*/ 927 w 936"/>
                <a:gd name="T3" fmla="*/ 164 h 169"/>
                <a:gd name="T4" fmla="*/ 932 w 936"/>
                <a:gd name="T5" fmla="*/ 168 h 169"/>
                <a:gd name="T6" fmla="*/ 936 w 936"/>
                <a:gd name="T7" fmla="*/ 169 h 169"/>
                <a:gd name="T8" fmla="*/ 0 w 936"/>
                <a:gd name="T9" fmla="*/ 5 h 169"/>
                <a:gd name="T10" fmla="*/ 0 w 936"/>
                <a:gd name="T11" fmla="*/ 2 h 169"/>
                <a:gd name="T12" fmla="*/ 2 w 936"/>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6" h="169">
                  <a:moveTo>
                    <a:pt x="2" y="0"/>
                  </a:moveTo>
                  <a:lnTo>
                    <a:pt x="927" y="164"/>
                  </a:lnTo>
                  <a:lnTo>
                    <a:pt x="932" y="168"/>
                  </a:lnTo>
                  <a:lnTo>
                    <a:pt x="936" y="169"/>
                  </a:lnTo>
                  <a:lnTo>
                    <a:pt x="0" y="5"/>
                  </a:lnTo>
                  <a:lnTo>
                    <a:pt x="0" y="2"/>
                  </a:lnTo>
                  <a:lnTo>
                    <a:pt x="2" y="0"/>
                  </a:lnTo>
                  <a:close/>
                </a:path>
              </a:pathLst>
            </a:custGeom>
            <a:solidFill>
              <a:srgbClr val="CBE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5" name="Freeform 346">
              <a:extLst>
                <a:ext uri="{FF2B5EF4-FFF2-40B4-BE49-F238E27FC236}">
                  <a16:creationId xmlns:a16="http://schemas.microsoft.com/office/drawing/2014/main" id="{90499501-BA15-49FC-B987-4448D546051B}"/>
                </a:ext>
              </a:extLst>
            </p:cNvPr>
            <p:cNvSpPr>
              <a:spLocks/>
            </p:cNvSpPr>
            <p:nvPr/>
          </p:nvSpPr>
          <p:spPr bwMode="auto">
            <a:xfrm>
              <a:off x="2911" y="1689"/>
              <a:ext cx="942" cy="171"/>
            </a:xfrm>
            <a:custGeom>
              <a:avLst/>
              <a:gdLst>
                <a:gd name="T0" fmla="*/ 1 w 942"/>
                <a:gd name="T1" fmla="*/ 0 h 171"/>
                <a:gd name="T2" fmla="*/ 933 w 942"/>
                <a:gd name="T3" fmla="*/ 166 h 171"/>
                <a:gd name="T4" fmla="*/ 937 w 942"/>
                <a:gd name="T5" fmla="*/ 167 h 171"/>
                <a:gd name="T6" fmla="*/ 942 w 942"/>
                <a:gd name="T7" fmla="*/ 171 h 171"/>
                <a:gd name="T8" fmla="*/ 0 w 942"/>
                <a:gd name="T9" fmla="*/ 5 h 171"/>
                <a:gd name="T10" fmla="*/ 1 w 942"/>
                <a:gd name="T11" fmla="*/ 3 h 171"/>
                <a:gd name="T12" fmla="*/ 1 w 942"/>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2" h="171">
                  <a:moveTo>
                    <a:pt x="1" y="0"/>
                  </a:moveTo>
                  <a:lnTo>
                    <a:pt x="933" y="166"/>
                  </a:lnTo>
                  <a:lnTo>
                    <a:pt x="937" y="167"/>
                  </a:lnTo>
                  <a:lnTo>
                    <a:pt x="942" y="171"/>
                  </a:lnTo>
                  <a:lnTo>
                    <a:pt x="0" y="5"/>
                  </a:lnTo>
                  <a:lnTo>
                    <a:pt x="1" y="3"/>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6" name="Freeform 347">
              <a:extLst>
                <a:ext uri="{FF2B5EF4-FFF2-40B4-BE49-F238E27FC236}">
                  <a16:creationId xmlns:a16="http://schemas.microsoft.com/office/drawing/2014/main" id="{5F5982C7-E757-42C0-85E3-46822F80A972}"/>
                </a:ext>
              </a:extLst>
            </p:cNvPr>
            <p:cNvSpPr>
              <a:spLocks/>
            </p:cNvSpPr>
            <p:nvPr/>
          </p:nvSpPr>
          <p:spPr bwMode="auto">
            <a:xfrm>
              <a:off x="2911" y="1692"/>
              <a:ext cx="945" cy="171"/>
            </a:xfrm>
            <a:custGeom>
              <a:avLst/>
              <a:gdLst>
                <a:gd name="T0" fmla="*/ 1 w 945"/>
                <a:gd name="T1" fmla="*/ 0 h 171"/>
                <a:gd name="T2" fmla="*/ 937 w 945"/>
                <a:gd name="T3" fmla="*/ 164 h 171"/>
                <a:gd name="T4" fmla="*/ 942 w 945"/>
                <a:gd name="T5" fmla="*/ 168 h 171"/>
                <a:gd name="T6" fmla="*/ 945 w 945"/>
                <a:gd name="T7" fmla="*/ 171 h 171"/>
                <a:gd name="T8" fmla="*/ 0 w 945"/>
                <a:gd name="T9" fmla="*/ 4 h 171"/>
                <a:gd name="T10" fmla="*/ 0 w 945"/>
                <a:gd name="T11" fmla="*/ 2 h 171"/>
                <a:gd name="T12" fmla="*/ 1 w 945"/>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5" h="171">
                  <a:moveTo>
                    <a:pt x="1" y="0"/>
                  </a:moveTo>
                  <a:lnTo>
                    <a:pt x="937" y="164"/>
                  </a:lnTo>
                  <a:lnTo>
                    <a:pt x="942" y="168"/>
                  </a:lnTo>
                  <a:lnTo>
                    <a:pt x="945" y="171"/>
                  </a:lnTo>
                  <a:lnTo>
                    <a:pt x="0" y="4"/>
                  </a:lnTo>
                  <a:lnTo>
                    <a:pt x="0" y="2"/>
                  </a:lnTo>
                  <a:lnTo>
                    <a:pt x="1"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7" name="Freeform 348">
              <a:extLst>
                <a:ext uri="{FF2B5EF4-FFF2-40B4-BE49-F238E27FC236}">
                  <a16:creationId xmlns:a16="http://schemas.microsoft.com/office/drawing/2014/main" id="{F4E249A5-DFA6-42D9-BD66-9D2E9DD198D5}"/>
                </a:ext>
              </a:extLst>
            </p:cNvPr>
            <p:cNvSpPr>
              <a:spLocks/>
            </p:cNvSpPr>
            <p:nvPr/>
          </p:nvSpPr>
          <p:spPr bwMode="auto">
            <a:xfrm>
              <a:off x="2911" y="1694"/>
              <a:ext cx="950" cy="172"/>
            </a:xfrm>
            <a:custGeom>
              <a:avLst/>
              <a:gdLst>
                <a:gd name="T0" fmla="*/ 0 w 950"/>
                <a:gd name="T1" fmla="*/ 0 h 172"/>
                <a:gd name="T2" fmla="*/ 942 w 950"/>
                <a:gd name="T3" fmla="*/ 166 h 172"/>
                <a:gd name="T4" fmla="*/ 945 w 950"/>
                <a:gd name="T5" fmla="*/ 169 h 172"/>
                <a:gd name="T6" fmla="*/ 950 w 950"/>
                <a:gd name="T7" fmla="*/ 172 h 172"/>
                <a:gd name="T8" fmla="*/ 0 w 950"/>
                <a:gd name="T9" fmla="*/ 3 h 172"/>
                <a:gd name="T10" fmla="*/ 0 w 950"/>
                <a:gd name="T11" fmla="*/ 2 h 172"/>
                <a:gd name="T12" fmla="*/ 0 w 950"/>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0" h="172">
                  <a:moveTo>
                    <a:pt x="0" y="0"/>
                  </a:moveTo>
                  <a:lnTo>
                    <a:pt x="942" y="166"/>
                  </a:lnTo>
                  <a:lnTo>
                    <a:pt x="945" y="169"/>
                  </a:lnTo>
                  <a:lnTo>
                    <a:pt x="950" y="172"/>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8" name="Freeform 349">
              <a:extLst>
                <a:ext uri="{FF2B5EF4-FFF2-40B4-BE49-F238E27FC236}">
                  <a16:creationId xmlns:a16="http://schemas.microsoft.com/office/drawing/2014/main" id="{E8B50678-EC41-4974-ACCB-6743D011C7DC}"/>
                </a:ext>
              </a:extLst>
            </p:cNvPr>
            <p:cNvSpPr>
              <a:spLocks/>
            </p:cNvSpPr>
            <p:nvPr/>
          </p:nvSpPr>
          <p:spPr bwMode="auto">
            <a:xfrm>
              <a:off x="2911" y="1696"/>
              <a:ext cx="954" cy="172"/>
            </a:xfrm>
            <a:custGeom>
              <a:avLst/>
              <a:gdLst>
                <a:gd name="T0" fmla="*/ 0 w 954"/>
                <a:gd name="T1" fmla="*/ 0 h 172"/>
                <a:gd name="T2" fmla="*/ 945 w 954"/>
                <a:gd name="T3" fmla="*/ 167 h 172"/>
                <a:gd name="T4" fmla="*/ 950 w 954"/>
                <a:gd name="T5" fmla="*/ 170 h 172"/>
                <a:gd name="T6" fmla="*/ 954 w 954"/>
                <a:gd name="T7" fmla="*/ 172 h 172"/>
                <a:gd name="T8" fmla="*/ 0 w 954"/>
                <a:gd name="T9" fmla="*/ 5 h 172"/>
                <a:gd name="T10" fmla="*/ 0 w 954"/>
                <a:gd name="T11" fmla="*/ 1 h 172"/>
                <a:gd name="T12" fmla="*/ 0 w 954"/>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4" h="172">
                  <a:moveTo>
                    <a:pt x="0" y="0"/>
                  </a:moveTo>
                  <a:lnTo>
                    <a:pt x="945" y="167"/>
                  </a:lnTo>
                  <a:lnTo>
                    <a:pt x="950" y="170"/>
                  </a:lnTo>
                  <a:lnTo>
                    <a:pt x="954" y="172"/>
                  </a:lnTo>
                  <a:lnTo>
                    <a:pt x="0" y="5"/>
                  </a:lnTo>
                  <a:lnTo>
                    <a:pt x="0" y="1"/>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49" name="Freeform 350">
              <a:extLst>
                <a:ext uri="{FF2B5EF4-FFF2-40B4-BE49-F238E27FC236}">
                  <a16:creationId xmlns:a16="http://schemas.microsoft.com/office/drawing/2014/main" id="{9E335C03-B0D6-45BE-9122-EDAB2468639C}"/>
                </a:ext>
              </a:extLst>
            </p:cNvPr>
            <p:cNvSpPr>
              <a:spLocks/>
            </p:cNvSpPr>
            <p:nvPr/>
          </p:nvSpPr>
          <p:spPr bwMode="auto">
            <a:xfrm>
              <a:off x="2911" y="1697"/>
              <a:ext cx="957" cy="174"/>
            </a:xfrm>
            <a:custGeom>
              <a:avLst/>
              <a:gdLst>
                <a:gd name="T0" fmla="*/ 0 w 957"/>
                <a:gd name="T1" fmla="*/ 0 h 174"/>
                <a:gd name="T2" fmla="*/ 950 w 957"/>
                <a:gd name="T3" fmla="*/ 169 h 174"/>
                <a:gd name="T4" fmla="*/ 954 w 957"/>
                <a:gd name="T5" fmla="*/ 171 h 174"/>
                <a:gd name="T6" fmla="*/ 957 w 957"/>
                <a:gd name="T7" fmla="*/ 174 h 174"/>
                <a:gd name="T8" fmla="*/ 0 w 957"/>
                <a:gd name="T9" fmla="*/ 6 h 174"/>
                <a:gd name="T10" fmla="*/ 0 w 957"/>
                <a:gd name="T11" fmla="*/ 4 h 174"/>
                <a:gd name="T12" fmla="*/ 0 w 957"/>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4">
                  <a:moveTo>
                    <a:pt x="0" y="0"/>
                  </a:moveTo>
                  <a:lnTo>
                    <a:pt x="950" y="169"/>
                  </a:lnTo>
                  <a:lnTo>
                    <a:pt x="954" y="171"/>
                  </a:lnTo>
                  <a:lnTo>
                    <a:pt x="957" y="174"/>
                  </a:lnTo>
                  <a:lnTo>
                    <a:pt x="0" y="6"/>
                  </a:lnTo>
                  <a:lnTo>
                    <a:pt x="0" y="4"/>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0" name="Freeform 351">
              <a:extLst>
                <a:ext uri="{FF2B5EF4-FFF2-40B4-BE49-F238E27FC236}">
                  <a16:creationId xmlns:a16="http://schemas.microsoft.com/office/drawing/2014/main" id="{74566BFC-95B0-4746-B79C-DBD3B347E807}"/>
                </a:ext>
              </a:extLst>
            </p:cNvPr>
            <p:cNvSpPr>
              <a:spLocks/>
            </p:cNvSpPr>
            <p:nvPr/>
          </p:nvSpPr>
          <p:spPr bwMode="auto">
            <a:xfrm>
              <a:off x="2911" y="1701"/>
              <a:ext cx="962" cy="174"/>
            </a:xfrm>
            <a:custGeom>
              <a:avLst/>
              <a:gdLst>
                <a:gd name="T0" fmla="*/ 0 w 962"/>
                <a:gd name="T1" fmla="*/ 0 h 174"/>
                <a:gd name="T2" fmla="*/ 954 w 962"/>
                <a:gd name="T3" fmla="*/ 167 h 174"/>
                <a:gd name="T4" fmla="*/ 957 w 962"/>
                <a:gd name="T5" fmla="*/ 170 h 174"/>
                <a:gd name="T6" fmla="*/ 962 w 962"/>
                <a:gd name="T7" fmla="*/ 174 h 174"/>
                <a:gd name="T8" fmla="*/ 0 w 962"/>
                <a:gd name="T9" fmla="*/ 3 h 174"/>
                <a:gd name="T10" fmla="*/ 0 w 962"/>
                <a:gd name="T11" fmla="*/ 2 h 174"/>
                <a:gd name="T12" fmla="*/ 0 w 962"/>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2" h="174">
                  <a:moveTo>
                    <a:pt x="0" y="0"/>
                  </a:moveTo>
                  <a:lnTo>
                    <a:pt x="954" y="167"/>
                  </a:lnTo>
                  <a:lnTo>
                    <a:pt x="957" y="170"/>
                  </a:lnTo>
                  <a:lnTo>
                    <a:pt x="962" y="174"/>
                  </a:lnTo>
                  <a:lnTo>
                    <a:pt x="0" y="3"/>
                  </a:lnTo>
                  <a:lnTo>
                    <a:pt x="0" y="2"/>
                  </a:lnTo>
                  <a:lnTo>
                    <a:pt x="0" y="0"/>
                  </a:lnTo>
                  <a:close/>
                </a:path>
              </a:pathLst>
            </a:custGeom>
            <a:solidFill>
              <a:srgbClr val="CD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1" name="Freeform 352">
              <a:extLst>
                <a:ext uri="{FF2B5EF4-FFF2-40B4-BE49-F238E27FC236}">
                  <a16:creationId xmlns:a16="http://schemas.microsoft.com/office/drawing/2014/main" id="{9EABB475-5EBE-4817-84E9-63C9BF5B0399}"/>
                </a:ext>
              </a:extLst>
            </p:cNvPr>
            <p:cNvSpPr>
              <a:spLocks/>
            </p:cNvSpPr>
            <p:nvPr/>
          </p:nvSpPr>
          <p:spPr bwMode="auto">
            <a:xfrm>
              <a:off x="2911" y="1703"/>
              <a:ext cx="966" cy="175"/>
            </a:xfrm>
            <a:custGeom>
              <a:avLst/>
              <a:gdLst>
                <a:gd name="T0" fmla="*/ 0 w 966"/>
                <a:gd name="T1" fmla="*/ 0 h 175"/>
                <a:gd name="T2" fmla="*/ 957 w 966"/>
                <a:gd name="T3" fmla="*/ 168 h 175"/>
                <a:gd name="T4" fmla="*/ 962 w 966"/>
                <a:gd name="T5" fmla="*/ 172 h 175"/>
                <a:gd name="T6" fmla="*/ 966 w 966"/>
                <a:gd name="T7" fmla="*/ 175 h 175"/>
                <a:gd name="T8" fmla="*/ 0 w 966"/>
                <a:gd name="T9" fmla="*/ 5 h 175"/>
                <a:gd name="T10" fmla="*/ 0 w 966"/>
                <a:gd name="T11" fmla="*/ 1 h 175"/>
                <a:gd name="T12" fmla="*/ 0 w 966"/>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6" h="175">
                  <a:moveTo>
                    <a:pt x="0" y="0"/>
                  </a:moveTo>
                  <a:lnTo>
                    <a:pt x="957" y="168"/>
                  </a:lnTo>
                  <a:lnTo>
                    <a:pt x="962" y="172"/>
                  </a:lnTo>
                  <a:lnTo>
                    <a:pt x="966" y="175"/>
                  </a:lnTo>
                  <a:lnTo>
                    <a:pt x="0" y="5"/>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2" name="Freeform 353">
              <a:extLst>
                <a:ext uri="{FF2B5EF4-FFF2-40B4-BE49-F238E27FC236}">
                  <a16:creationId xmlns:a16="http://schemas.microsoft.com/office/drawing/2014/main" id="{F0FB0954-66FD-4D0E-A419-BCA41A4224B1}"/>
                </a:ext>
              </a:extLst>
            </p:cNvPr>
            <p:cNvSpPr>
              <a:spLocks/>
            </p:cNvSpPr>
            <p:nvPr/>
          </p:nvSpPr>
          <p:spPr bwMode="auto">
            <a:xfrm>
              <a:off x="2911" y="1704"/>
              <a:ext cx="969" cy="176"/>
            </a:xfrm>
            <a:custGeom>
              <a:avLst/>
              <a:gdLst>
                <a:gd name="T0" fmla="*/ 0 w 969"/>
                <a:gd name="T1" fmla="*/ 0 h 176"/>
                <a:gd name="T2" fmla="*/ 962 w 969"/>
                <a:gd name="T3" fmla="*/ 171 h 176"/>
                <a:gd name="T4" fmla="*/ 966 w 969"/>
                <a:gd name="T5" fmla="*/ 174 h 176"/>
                <a:gd name="T6" fmla="*/ 969 w 969"/>
                <a:gd name="T7" fmla="*/ 176 h 176"/>
                <a:gd name="T8" fmla="*/ 0 w 969"/>
                <a:gd name="T9" fmla="*/ 5 h 176"/>
                <a:gd name="T10" fmla="*/ 0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2" y="171"/>
                  </a:lnTo>
                  <a:lnTo>
                    <a:pt x="966" y="174"/>
                  </a:lnTo>
                  <a:lnTo>
                    <a:pt x="969" y="176"/>
                  </a:lnTo>
                  <a:lnTo>
                    <a:pt x="0" y="5"/>
                  </a:lnTo>
                  <a:lnTo>
                    <a:pt x="0"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3" name="Freeform 354">
              <a:extLst>
                <a:ext uri="{FF2B5EF4-FFF2-40B4-BE49-F238E27FC236}">
                  <a16:creationId xmlns:a16="http://schemas.microsoft.com/office/drawing/2014/main" id="{3A2D675E-72A6-4443-9ED5-3A32D85CD80B}"/>
                </a:ext>
              </a:extLst>
            </p:cNvPr>
            <p:cNvSpPr>
              <a:spLocks/>
            </p:cNvSpPr>
            <p:nvPr/>
          </p:nvSpPr>
          <p:spPr bwMode="auto">
            <a:xfrm>
              <a:off x="2911" y="1708"/>
              <a:ext cx="972" cy="175"/>
            </a:xfrm>
            <a:custGeom>
              <a:avLst/>
              <a:gdLst>
                <a:gd name="T0" fmla="*/ 0 w 972"/>
                <a:gd name="T1" fmla="*/ 0 h 175"/>
                <a:gd name="T2" fmla="*/ 966 w 972"/>
                <a:gd name="T3" fmla="*/ 170 h 175"/>
                <a:gd name="T4" fmla="*/ 969 w 972"/>
                <a:gd name="T5" fmla="*/ 172 h 175"/>
                <a:gd name="T6" fmla="*/ 972 w 972"/>
                <a:gd name="T7" fmla="*/ 175 h 175"/>
                <a:gd name="T8" fmla="*/ 1 w 972"/>
                <a:gd name="T9" fmla="*/ 3 h 175"/>
                <a:gd name="T10" fmla="*/ 0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66" y="170"/>
                  </a:lnTo>
                  <a:lnTo>
                    <a:pt x="969" y="172"/>
                  </a:lnTo>
                  <a:lnTo>
                    <a:pt x="972" y="175"/>
                  </a:lnTo>
                  <a:lnTo>
                    <a:pt x="1" y="3"/>
                  </a:lnTo>
                  <a:lnTo>
                    <a:pt x="0" y="1"/>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4" name="Freeform 355">
              <a:extLst>
                <a:ext uri="{FF2B5EF4-FFF2-40B4-BE49-F238E27FC236}">
                  <a16:creationId xmlns:a16="http://schemas.microsoft.com/office/drawing/2014/main" id="{73649768-9FE3-4C98-8A74-8E4DCE4A0F57}"/>
                </a:ext>
              </a:extLst>
            </p:cNvPr>
            <p:cNvSpPr>
              <a:spLocks/>
            </p:cNvSpPr>
            <p:nvPr/>
          </p:nvSpPr>
          <p:spPr bwMode="auto">
            <a:xfrm>
              <a:off x="2911" y="1709"/>
              <a:ext cx="977" cy="178"/>
            </a:xfrm>
            <a:custGeom>
              <a:avLst/>
              <a:gdLst>
                <a:gd name="T0" fmla="*/ 0 w 977"/>
                <a:gd name="T1" fmla="*/ 0 h 178"/>
                <a:gd name="T2" fmla="*/ 969 w 977"/>
                <a:gd name="T3" fmla="*/ 171 h 178"/>
                <a:gd name="T4" fmla="*/ 972 w 977"/>
                <a:gd name="T5" fmla="*/ 174 h 178"/>
                <a:gd name="T6" fmla="*/ 977 w 977"/>
                <a:gd name="T7" fmla="*/ 178 h 178"/>
                <a:gd name="T8" fmla="*/ 1 w 977"/>
                <a:gd name="T9" fmla="*/ 5 h 178"/>
                <a:gd name="T10" fmla="*/ 1 w 977"/>
                <a:gd name="T11" fmla="*/ 4 h 178"/>
                <a:gd name="T12" fmla="*/ 0 w 977"/>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7" h="178">
                  <a:moveTo>
                    <a:pt x="0" y="0"/>
                  </a:moveTo>
                  <a:lnTo>
                    <a:pt x="969" y="171"/>
                  </a:lnTo>
                  <a:lnTo>
                    <a:pt x="972" y="174"/>
                  </a:lnTo>
                  <a:lnTo>
                    <a:pt x="977" y="178"/>
                  </a:lnTo>
                  <a:lnTo>
                    <a:pt x="1" y="5"/>
                  </a:lnTo>
                  <a:lnTo>
                    <a:pt x="1" y="4"/>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5" name="Freeform 356">
              <a:extLst>
                <a:ext uri="{FF2B5EF4-FFF2-40B4-BE49-F238E27FC236}">
                  <a16:creationId xmlns:a16="http://schemas.microsoft.com/office/drawing/2014/main" id="{CF0FC0B8-4CD0-47F8-9BE7-1DD671929996}"/>
                </a:ext>
              </a:extLst>
            </p:cNvPr>
            <p:cNvSpPr>
              <a:spLocks/>
            </p:cNvSpPr>
            <p:nvPr/>
          </p:nvSpPr>
          <p:spPr bwMode="auto">
            <a:xfrm>
              <a:off x="2912" y="1711"/>
              <a:ext cx="980" cy="177"/>
            </a:xfrm>
            <a:custGeom>
              <a:avLst/>
              <a:gdLst>
                <a:gd name="T0" fmla="*/ 0 w 980"/>
                <a:gd name="T1" fmla="*/ 0 h 177"/>
                <a:gd name="T2" fmla="*/ 971 w 980"/>
                <a:gd name="T3" fmla="*/ 172 h 177"/>
                <a:gd name="T4" fmla="*/ 976 w 980"/>
                <a:gd name="T5" fmla="*/ 176 h 177"/>
                <a:gd name="T6" fmla="*/ 980 w 980"/>
                <a:gd name="T7" fmla="*/ 177 h 177"/>
                <a:gd name="T8" fmla="*/ 2 w 980"/>
                <a:gd name="T9" fmla="*/ 5 h 177"/>
                <a:gd name="T10" fmla="*/ 0 w 980"/>
                <a:gd name="T11" fmla="*/ 3 h 177"/>
                <a:gd name="T12" fmla="*/ 0 w 980"/>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0" h="177">
                  <a:moveTo>
                    <a:pt x="0" y="0"/>
                  </a:moveTo>
                  <a:lnTo>
                    <a:pt x="971" y="172"/>
                  </a:lnTo>
                  <a:lnTo>
                    <a:pt x="976" y="176"/>
                  </a:lnTo>
                  <a:lnTo>
                    <a:pt x="980" y="177"/>
                  </a:lnTo>
                  <a:lnTo>
                    <a:pt x="2" y="5"/>
                  </a:lnTo>
                  <a:lnTo>
                    <a:pt x="0" y="3"/>
                  </a:lnTo>
                  <a:lnTo>
                    <a:pt x="0" y="0"/>
                  </a:lnTo>
                  <a:close/>
                </a:path>
              </a:pathLst>
            </a:custGeom>
            <a:solidFill>
              <a:srgbClr val="CFE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6" name="Freeform 357">
              <a:extLst>
                <a:ext uri="{FF2B5EF4-FFF2-40B4-BE49-F238E27FC236}">
                  <a16:creationId xmlns:a16="http://schemas.microsoft.com/office/drawing/2014/main" id="{CABE0E7E-E254-4000-A7BA-6EA65AB014E8}"/>
                </a:ext>
              </a:extLst>
            </p:cNvPr>
            <p:cNvSpPr>
              <a:spLocks/>
            </p:cNvSpPr>
            <p:nvPr/>
          </p:nvSpPr>
          <p:spPr bwMode="auto">
            <a:xfrm>
              <a:off x="2912" y="1714"/>
              <a:ext cx="983" cy="178"/>
            </a:xfrm>
            <a:custGeom>
              <a:avLst/>
              <a:gdLst>
                <a:gd name="T0" fmla="*/ 0 w 983"/>
                <a:gd name="T1" fmla="*/ 0 h 178"/>
                <a:gd name="T2" fmla="*/ 976 w 983"/>
                <a:gd name="T3" fmla="*/ 173 h 178"/>
                <a:gd name="T4" fmla="*/ 980 w 983"/>
                <a:gd name="T5" fmla="*/ 174 h 178"/>
                <a:gd name="T6" fmla="*/ 983 w 983"/>
                <a:gd name="T7" fmla="*/ 178 h 178"/>
                <a:gd name="T8" fmla="*/ 4 w 983"/>
                <a:gd name="T9" fmla="*/ 5 h 178"/>
                <a:gd name="T10" fmla="*/ 4 w 983"/>
                <a:gd name="T11" fmla="*/ 5 h 178"/>
                <a:gd name="T12" fmla="*/ 4 w 983"/>
                <a:gd name="T13" fmla="*/ 5 h 178"/>
                <a:gd name="T14" fmla="*/ 2 w 983"/>
                <a:gd name="T15" fmla="*/ 2 h 178"/>
                <a:gd name="T16" fmla="*/ 0 w 983"/>
                <a:gd name="T17" fmla="*/ 0 h 1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3" h="178">
                  <a:moveTo>
                    <a:pt x="0" y="0"/>
                  </a:moveTo>
                  <a:lnTo>
                    <a:pt x="976" y="173"/>
                  </a:lnTo>
                  <a:lnTo>
                    <a:pt x="980" y="174"/>
                  </a:lnTo>
                  <a:lnTo>
                    <a:pt x="983" y="178"/>
                  </a:lnTo>
                  <a:lnTo>
                    <a:pt x="4" y="5"/>
                  </a:lnTo>
                  <a:lnTo>
                    <a:pt x="2" y="2"/>
                  </a:lnTo>
                  <a:lnTo>
                    <a:pt x="0" y="0"/>
                  </a:lnTo>
                  <a:close/>
                </a:path>
              </a:pathLst>
            </a:custGeom>
            <a:solidFill>
              <a:srgbClr val="D0E2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7" name="Freeform 358">
              <a:extLst>
                <a:ext uri="{FF2B5EF4-FFF2-40B4-BE49-F238E27FC236}">
                  <a16:creationId xmlns:a16="http://schemas.microsoft.com/office/drawing/2014/main" id="{8DC49665-2539-481D-8F54-35D617955B52}"/>
                </a:ext>
              </a:extLst>
            </p:cNvPr>
            <p:cNvSpPr>
              <a:spLocks/>
            </p:cNvSpPr>
            <p:nvPr/>
          </p:nvSpPr>
          <p:spPr bwMode="auto">
            <a:xfrm>
              <a:off x="2914" y="1716"/>
              <a:ext cx="985" cy="179"/>
            </a:xfrm>
            <a:custGeom>
              <a:avLst/>
              <a:gdLst>
                <a:gd name="T0" fmla="*/ 0 w 985"/>
                <a:gd name="T1" fmla="*/ 0 h 179"/>
                <a:gd name="T2" fmla="*/ 978 w 985"/>
                <a:gd name="T3" fmla="*/ 172 h 179"/>
                <a:gd name="T4" fmla="*/ 981 w 985"/>
                <a:gd name="T5" fmla="*/ 176 h 179"/>
                <a:gd name="T6" fmla="*/ 985 w 985"/>
                <a:gd name="T7" fmla="*/ 179 h 179"/>
                <a:gd name="T8" fmla="*/ 4 w 985"/>
                <a:gd name="T9" fmla="*/ 5 h 179"/>
                <a:gd name="T10" fmla="*/ 4 w 985"/>
                <a:gd name="T11" fmla="*/ 3 h 179"/>
                <a:gd name="T12" fmla="*/ 2 w 985"/>
                <a:gd name="T13" fmla="*/ 3 h 179"/>
                <a:gd name="T14" fmla="*/ 2 w 985"/>
                <a:gd name="T15" fmla="*/ 2 h 179"/>
                <a:gd name="T16" fmla="*/ 0 w 985"/>
                <a:gd name="T17" fmla="*/ 0 h 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85" h="179">
                  <a:moveTo>
                    <a:pt x="0" y="0"/>
                  </a:moveTo>
                  <a:lnTo>
                    <a:pt x="978" y="172"/>
                  </a:lnTo>
                  <a:lnTo>
                    <a:pt x="981" y="176"/>
                  </a:lnTo>
                  <a:lnTo>
                    <a:pt x="985" y="179"/>
                  </a:lnTo>
                  <a:lnTo>
                    <a:pt x="4" y="5"/>
                  </a:lnTo>
                  <a:lnTo>
                    <a:pt x="4" y="3"/>
                  </a:lnTo>
                  <a:lnTo>
                    <a:pt x="2" y="3"/>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8" name="Freeform 359">
              <a:extLst>
                <a:ext uri="{FF2B5EF4-FFF2-40B4-BE49-F238E27FC236}">
                  <a16:creationId xmlns:a16="http://schemas.microsoft.com/office/drawing/2014/main" id="{7FABED94-9228-43C1-9D61-2639CD7E59C0}"/>
                </a:ext>
              </a:extLst>
            </p:cNvPr>
            <p:cNvSpPr>
              <a:spLocks/>
            </p:cNvSpPr>
            <p:nvPr/>
          </p:nvSpPr>
          <p:spPr bwMode="auto">
            <a:xfrm>
              <a:off x="2916" y="1719"/>
              <a:ext cx="986" cy="178"/>
            </a:xfrm>
            <a:custGeom>
              <a:avLst/>
              <a:gdLst>
                <a:gd name="T0" fmla="*/ 0 w 986"/>
                <a:gd name="T1" fmla="*/ 0 h 178"/>
                <a:gd name="T2" fmla="*/ 979 w 986"/>
                <a:gd name="T3" fmla="*/ 173 h 178"/>
                <a:gd name="T4" fmla="*/ 983 w 986"/>
                <a:gd name="T5" fmla="*/ 176 h 178"/>
                <a:gd name="T6" fmla="*/ 986 w 986"/>
                <a:gd name="T7" fmla="*/ 178 h 178"/>
                <a:gd name="T8" fmla="*/ 3 w 986"/>
                <a:gd name="T9" fmla="*/ 5 h 178"/>
                <a:gd name="T10" fmla="*/ 2 w 986"/>
                <a:gd name="T11" fmla="*/ 2 h 178"/>
                <a:gd name="T12" fmla="*/ 0 w 98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8">
                  <a:moveTo>
                    <a:pt x="0" y="0"/>
                  </a:moveTo>
                  <a:lnTo>
                    <a:pt x="979" y="173"/>
                  </a:lnTo>
                  <a:lnTo>
                    <a:pt x="983" y="176"/>
                  </a:lnTo>
                  <a:lnTo>
                    <a:pt x="986" y="178"/>
                  </a:lnTo>
                  <a:lnTo>
                    <a:pt x="3" y="5"/>
                  </a:lnTo>
                  <a:lnTo>
                    <a:pt x="2"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59" name="Freeform 360">
              <a:extLst>
                <a:ext uri="{FF2B5EF4-FFF2-40B4-BE49-F238E27FC236}">
                  <a16:creationId xmlns:a16="http://schemas.microsoft.com/office/drawing/2014/main" id="{92F3ECBB-8525-422B-944D-7E824E870475}"/>
                </a:ext>
              </a:extLst>
            </p:cNvPr>
            <p:cNvSpPr>
              <a:spLocks/>
            </p:cNvSpPr>
            <p:nvPr/>
          </p:nvSpPr>
          <p:spPr bwMode="auto">
            <a:xfrm>
              <a:off x="2918" y="1721"/>
              <a:ext cx="987" cy="179"/>
            </a:xfrm>
            <a:custGeom>
              <a:avLst/>
              <a:gdLst>
                <a:gd name="T0" fmla="*/ 0 w 987"/>
                <a:gd name="T1" fmla="*/ 0 h 179"/>
                <a:gd name="T2" fmla="*/ 981 w 987"/>
                <a:gd name="T3" fmla="*/ 174 h 179"/>
                <a:gd name="T4" fmla="*/ 984 w 987"/>
                <a:gd name="T5" fmla="*/ 176 h 179"/>
                <a:gd name="T6" fmla="*/ 987 w 987"/>
                <a:gd name="T7" fmla="*/ 179 h 179"/>
                <a:gd name="T8" fmla="*/ 3 w 987"/>
                <a:gd name="T9" fmla="*/ 5 h 179"/>
                <a:gd name="T10" fmla="*/ 1 w 987"/>
                <a:gd name="T11" fmla="*/ 3 h 179"/>
                <a:gd name="T12" fmla="*/ 0 w 987"/>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7" h="179">
                  <a:moveTo>
                    <a:pt x="0" y="0"/>
                  </a:moveTo>
                  <a:lnTo>
                    <a:pt x="981" y="174"/>
                  </a:lnTo>
                  <a:lnTo>
                    <a:pt x="984" y="176"/>
                  </a:lnTo>
                  <a:lnTo>
                    <a:pt x="987" y="179"/>
                  </a:lnTo>
                  <a:lnTo>
                    <a:pt x="3" y="5"/>
                  </a:lnTo>
                  <a:lnTo>
                    <a:pt x="1" y="3"/>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0" name="Freeform 361">
              <a:extLst>
                <a:ext uri="{FF2B5EF4-FFF2-40B4-BE49-F238E27FC236}">
                  <a16:creationId xmlns:a16="http://schemas.microsoft.com/office/drawing/2014/main" id="{D6F738A1-398C-42CA-AB67-38F214E04A13}"/>
                </a:ext>
              </a:extLst>
            </p:cNvPr>
            <p:cNvSpPr>
              <a:spLocks/>
            </p:cNvSpPr>
            <p:nvPr/>
          </p:nvSpPr>
          <p:spPr bwMode="auto">
            <a:xfrm>
              <a:off x="2919" y="1724"/>
              <a:ext cx="990" cy="180"/>
            </a:xfrm>
            <a:custGeom>
              <a:avLst/>
              <a:gdLst>
                <a:gd name="T0" fmla="*/ 0 w 990"/>
                <a:gd name="T1" fmla="*/ 0 h 180"/>
                <a:gd name="T2" fmla="*/ 983 w 990"/>
                <a:gd name="T3" fmla="*/ 173 h 180"/>
                <a:gd name="T4" fmla="*/ 986 w 990"/>
                <a:gd name="T5" fmla="*/ 176 h 180"/>
                <a:gd name="T6" fmla="*/ 990 w 990"/>
                <a:gd name="T7" fmla="*/ 180 h 180"/>
                <a:gd name="T8" fmla="*/ 5 w 990"/>
                <a:gd name="T9" fmla="*/ 6 h 180"/>
                <a:gd name="T10" fmla="*/ 4 w 990"/>
                <a:gd name="T11" fmla="*/ 2 h 180"/>
                <a:gd name="T12" fmla="*/ 0 w 990"/>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0" h="180">
                  <a:moveTo>
                    <a:pt x="0" y="0"/>
                  </a:moveTo>
                  <a:lnTo>
                    <a:pt x="983" y="173"/>
                  </a:lnTo>
                  <a:lnTo>
                    <a:pt x="986" y="176"/>
                  </a:lnTo>
                  <a:lnTo>
                    <a:pt x="990" y="180"/>
                  </a:lnTo>
                  <a:lnTo>
                    <a:pt x="5" y="6"/>
                  </a:lnTo>
                  <a:lnTo>
                    <a:pt x="4" y="2"/>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1" name="Freeform 362">
              <a:extLst>
                <a:ext uri="{FF2B5EF4-FFF2-40B4-BE49-F238E27FC236}">
                  <a16:creationId xmlns:a16="http://schemas.microsoft.com/office/drawing/2014/main" id="{CA8E29B6-E631-4F45-B3BA-EADFC166DBCF}"/>
                </a:ext>
              </a:extLst>
            </p:cNvPr>
            <p:cNvSpPr>
              <a:spLocks/>
            </p:cNvSpPr>
            <p:nvPr/>
          </p:nvSpPr>
          <p:spPr bwMode="auto">
            <a:xfrm>
              <a:off x="2921" y="1726"/>
              <a:ext cx="991" cy="179"/>
            </a:xfrm>
            <a:custGeom>
              <a:avLst/>
              <a:gdLst>
                <a:gd name="T0" fmla="*/ 0 w 991"/>
                <a:gd name="T1" fmla="*/ 0 h 179"/>
                <a:gd name="T2" fmla="*/ 984 w 991"/>
                <a:gd name="T3" fmla="*/ 174 h 179"/>
                <a:gd name="T4" fmla="*/ 988 w 991"/>
                <a:gd name="T5" fmla="*/ 178 h 179"/>
                <a:gd name="T6" fmla="*/ 991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4" y="174"/>
                  </a:lnTo>
                  <a:lnTo>
                    <a:pt x="988" y="178"/>
                  </a:lnTo>
                  <a:lnTo>
                    <a:pt x="991" y="179"/>
                  </a:lnTo>
                  <a:lnTo>
                    <a:pt x="5" y="5"/>
                  </a:lnTo>
                  <a:lnTo>
                    <a:pt x="3" y="4"/>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2" name="Freeform 363">
              <a:extLst>
                <a:ext uri="{FF2B5EF4-FFF2-40B4-BE49-F238E27FC236}">
                  <a16:creationId xmlns:a16="http://schemas.microsoft.com/office/drawing/2014/main" id="{B2F005B2-34E0-4046-BAE0-C4BBD713B893}"/>
                </a:ext>
              </a:extLst>
            </p:cNvPr>
            <p:cNvSpPr>
              <a:spLocks/>
            </p:cNvSpPr>
            <p:nvPr/>
          </p:nvSpPr>
          <p:spPr bwMode="auto">
            <a:xfrm>
              <a:off x="2924" y="1730"/>
              <a:ext cx="991" cy="179"/>
            </a:xfrm>
            <a:custGeom>
              <a:avLst/>
              <a:gdLst>
                <a:gd name="T0" fmla="*/ 0 w 991"/>
                <a:gd name="T1" fmla="*/ 0 h 179"/>
                <a:gd name="T2" fmla="*/ 985 w 991"/>
                <a:gd name="T3" fmla="*/ 174 h 179"/>
                <a:gd name="T4" fmla="*/ 988 w 991"/>
                <a:gd name="T5" fmla="*/ 175 h 179"/>
                <a:gd name="T6" fmla="*/ 991 w 991"/>
                <a:gd name="T7" fmla="*/ 179 h 179"/>
                <a:gd name="T8" fmla="*/ 4 w 991"/>
                <a:gd name="T9" fmla="*/ 5 h 179"/>
                <a:gd name="T10" fmla="*/ 2 w 991"/>
                <a:gd name="T11" fmla="*/ 1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85" y="174"/>
                  </a:lnTo>
                  <a:lnTo>
                    <a:pt x="988" y="175"/>
                  </a:lnTo>
                  <a:lnTo>
                    <a:pt x="991" y="179"/>
                  </a:lnTo>
                  <a:lnTo>
                    <a:pt x="4" y="5"/>
                  </a:lnTo>
                  <a:lnTo>
                    <a:pt x="2" y="1"/>
                  </a:lnTo>
                  <a:lnTo>
                    <a:pt x="0" y="0"/>
                  </a:lnTo>
                  <a:close/>
                </a:path>
              </a:pathLst>
            </a:custGeom>
            <a:solidFill>
              <a:srgbClr val="D1E3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3" name="Freeform 364">
              <a:extLst>
                <a:ext uri="{FF2B5EF4-FFF2-40B4-BE49-F238E27FC236}">
                  <a16:creationId xmlns:a16="http://schemas.microsoft.com/office/drawing/2014/main" id="{4F4A6A65-4F43-4C80-9E34-10283BC1FF9B}"/>
                </a:ext>
              </a:extLst>
            </p:cNvPr>
            <p:cNvSpPr>
              <a:spLocks/>
            </p:cNvSpPr>
            <p:nvPr/>
          </p:nvSpPr>
          <p:spPr bwMode="auto">
            <a:xfrm>
              <a:off x="2926" y="1731"/>
              <a:ext cx="993" cy="181"/>
            </a:xfrm>
            <a:custGeom>
              <a:avLst/>
              <a:gdLst>
                <a:gd name="T0" fmla="*/ 0 w 993"/>
                <a:gd name="T1" fmla="*/ 0 h 181"/>
                <a:gd name="T2" fmla="*/ 986 w 993"/>
                <a:gd name="T3" fmla="*/ 174 h 181"/>
                <a:gd name="T4" fmla="*/ 989 w 993"/>
                <a:gd name="T5" fmla="*/ 178 h 181"/>
                <a:gd name="T6" fmla="*/ 993 w 993"/>
                <a:gd name="T7" fmla="*/ 181 h 181"/>
                <a:gd name="T8" fmla="*/ 3 w 993"/>
                <a:gd name="T9" fmla="*/ 5 h 181"/>
                <a:gd name="T10" fmla="*/ 2 w 993"/>
                <a:gd name="T11" fmla="*/ 4 h 181"/>
                <a:gd name="T12" fmla="*/ 0 w 993"/>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3" h="181">
                  <a:moveTo>
                    <a:pt x="0" y="0"/>
                  </a:moveTo>
                  <a:lnTo>
                    <a:pt x="986" y="174"/>
                  </a:lnTo>
                  <a:lnTo>
                    <a:pt x="989" y="178"/>
                  </a:lnTo>
                  <a:lnTo>
                    <a:pt x="993" y="181"/>
                  </a:lnTo>
                  <a:lnTo>
                    <a:pt x="3"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4" name="Freeform 365">
              <a:extLst>
                <a:ext uri="{FF2B5EF4-FFF2-40B4-BE49-F238E27FC236}">
                  <a16:creationId xmlns:a16="http://schemas.microsoft.com/office/drawing/2014/main" id="{48242BE7-AF43-4B4F-A53B-FB083045ADAF}"/>
                </a:ext>
              </a:extLst>
            </p:cNvPr>
            <p:cNvSpPr>
              <a:spLocks/>
            </p:cNvSpPr>
            <p:nvPr/>
          </p:nvSpPr>
          <p:spPr bwMode="auto">
            <a:xfrm>
              <a:off x="2928" y="1735"/>
              <a:ext cx="994" cy="179"/>
            </a:xfrm>
            <a:custGeom>
              <a:avLst/>
              <a:gdLst>
                <a:gd name="T0" fmla="*/ 0 w 994"/>
                <a:gd name="T1" fmla="*/ 0 h 179"/>
                <a:gd name="T2" fmla="*/ 987 w 994"/>
                <a:gd name="T3" fmla="*/ 174 h 179"/>
                <a:gd name="T4" fmla="*/ 991 w 994"/>
                <a:gd name="T5" fmla="*/ 177 h 179"/>
                <a:gd name="T6" fmla="*/ 994 w 994"/>
                <a:gd name="T7" fmla="*/ 179 h 179"/>
                <a:gd name="T8" fmla="*/ 3 w 994"/>
                <a:gd name="T9" fmla="*/ 5 h 179"/>
                <a:gd name="T10" fmla="*/ 1 w 994"/>
                <a:gd name="T11" fmla="*/ 1 h 179"/>
                <a:gd name="T12" fmla="*/ 0 w 994"/>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4" h="179">
                  <a:moveTo>
                    <a:pt x="0" y="0"/>
                  </a:moveTo>
                  <a:lnTo>
                    <a:pt x="987" y="174"/>
                  </a:lnTo>
                  <a:lnTo>
                    <a:pt x="991" y="177"/>
                  </a:lnTo>
                  <a:lnTo>
                    <a:pt x="994" y="179"/>
                  </a:lnTo>
                  <a:lnTo>
                    <a:pt x="3" y="5"/>
                  </a:lnTo>
                  <a:lnTo>
                    <a:pt x="1"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5" name="Freeform 366">
              <a:extLst>
                <a:ext uri="{FF2B5EF4-FFF2-40B4-BE49-F238E27FC236}">
                  <a16:creationId xmlns:a16="http://schemas.microsoft.com/office/drawing/2014/main" id="{3FD1701A-7032-42CB-8F76-BF46C532D82D}"/>
                </a:ext>
              </a:extLst>
            </p:cNvPr>
            <p:cNvSpPr>
              <a:spLocks/>
            </p:cNvSpPr>
            <p:nvPr/>
          </p:nvSpPr>
          <p:spPr bwMode="auto">
            <a:xfrm>
              <a:off x="2929" y="1736"/>
              <a:ext cx="997" cy="181"/>
            </a:xfrm>
            <a:custGeom>
              <a:avLst/>
              <a:gdLst>
                <a:gd name="T0" fmla="*/ 0 w 997"/>
                <a:gd name="T1" fmla="*/ 0 h 181"/>
                <a:gd name="T2" fmla="*/ 990 w 997"/>
                <a:gd name="T3" fmla="*/ 176 h 181"/>
                <a:gd name="T4" fmla="*/ 993 w 997"/>
                <a:gd name="T5" fmla="*/ 178 h 181"/>
                <a:gd name="T6" fmla="*/ 997 w 997"/>
                <a:gd name="T7" fmla="*/ 181 h 181"/>
                <a:gd name="T8" fmla="*/ 4 w 997"/>
                <a:gd name="T9" fmla="*/ 5 h 181"/>
                <a:gd name="T10" fmla="*/ 2 w 997"/>
                <a:gd name="T11" fmla="*/ 4 h 181"/>
                <a:gd name="T12" fmla="*/ 0 w 997"/>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7" h="181">
                  <a:moveTo>
                    <a:pt x="0" y="0"/>
                  </a:moveTo>
                  <a:lnTo>
                    <a:pt x="990" y="176"/>
                  </a:lnTo>
                  <a:lnTo>
                    <a:pt x="993" y="178"/>
                  </a:lnTo>
                  <a:lnTo>
                    <a:pt x="997" y="181"/>
                  </a:lnTo>
                  <a:lnTo>
                    <a:pt x="4" y="5"/>
                  </a:lnTo>
                  <a:lnTo>
                    <a:pt x="2"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6" name="Freeform 367">
              <a:extLst>
                <a:ext uri="{FF2B5EF4-FFF2-40B4-BE49-F238E27FC236}">
                  <a16:creationId xmlns:a16="http://schemas.microsoft.com/office/drawing/2014/main" id="{2CB11A41-8415-4B80-AD86-1D694442C661}"/>
                </a:ext>
              </a:extLst>
            </p:cNvPr>
            <p:cNvSpPr>
              <a:spLocks/>
            </p:cNvSpPr>
            <p:nvPr/>
          </p:nvSpPr>
          <p:spPr bwMode="auto">
            <a:xfrm>
              <a:off x="2931" y="1740"/>
              <a:ext cx="998" cy="181"/>
            </a:xfrm>
            <a:custGeom>
              <a:avLst/>
              <a:gdLst>
                <a:gd name="T0" fmla="*/ 0 w 998"/>
                <a:gd name="T1" fmla="*/ 0 h 181"/>
                <a:gd name="T2" fmla="*/ 991 w 998"/>
                <a:gd name="T3" fmla="*/ 174 h 181"/>
                <a:gd name="T4" fmla="*/ 995 w 998"/>
                <a:gd name="T5" fmla="*/ 177 h 181"/>
                <a:gd name="T6" fmla="*/ 998 w 998"/>
                <a:gd name="T7" fmla="*/ 181 h 181"/>
                <a:gd name="T8" fmla="*/ 3 w 998"/>
                <a:gd name="T9" fmla="*/ 5 h 181"/>
                <a:gd name="T10" fmla="*/ 2 w 998"/>
                <a:gd name="T11" fmla="*/ 1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1" y="174"/>
                  </a:lnTo>
                  <a:lnTo>
                    <a:pt x="995" y="177"/>
                  </a:lnTo>
                  <a:lnTo>
                    <a:pt x="998" y="181"/>
                  </a:lnTo>
                  <a:lnTo>
                    <a:pt x="3" y="5"/>
                  </a:lnTo>
                  <a:lnTo>
                    <a:pt x="2"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7" name="Freeform 368">
              <a:extLst>
                <a:ext uri="{FF2B5EF4-FFF2-40B4-BE49-F238E27FC236}">
                  <a16:creationId xmlns:a16="http://schemas.microsoft.com/office/drawing/2014/main" id="{4CDF497F-CA74-4F65-BD77-DC63B449BA14}"/>
                </a:ext>
              </a:extLst>
            </p:cNvPr>
            <p:cNvSpPr>
              <a:spLocks/>
            </p:cNvSpPr>
            <p:nvPr/>
          </p:nvSpPr>
          <p:spPr bwMode="auto">
            <a:xfrm>
              <a:off x="2933" y="1741"/>
              <a:ext cx="999" cy="181"/>
            </a:xfrm>
            <a:custGeom>
              <a:avLst/>
              <a:gdLst>
                <a:gd name="T0" fmla="*/ 0 w 999"/>
                <a:gd name="T1" fmla="*/ 0 h 181"/>
                <a:gd name="T2" fmla="*/ 993 w 999"/>
                <a:gd name="T3" fmla="*/ 176 h 181"/>
                <a:gd name="T4" fmla="*/ 996 w 999"/>
                <a:gd name="T5" fmla="*/ 180 h 181"/>
                <a:gd name="T6" fmla="*/ 999 w 999"/>
                <a:gd name="T7" fmla="*/ 181 h 181"/>
                <a:gd name="T8" fmla="*/ 5 w 999"/>
                <a:gd name="T9" fmla="*/ 5 h 181"/>
                <a:gd name="T10" fmla="*/ 1 w 999"/>
                <a:gd name="T11" fmla="*/ 4 h 181"/>
                <a:gd name="T12" fmla="*/ 0 w 999"/>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9" h="181">
                  <a:moveTo>
                    <a:pt x="0" y="0"/>
                  </a:moveTo>
                  <a:lnTo>
                    <a:pt x="993" y="176"/>
                  </a:lnTo>
                  <a:lnTo>
                    <a:pt x="996" y="180"/>
                  </a:lnTo>
                  <a:lnTo>
                    <a:pt x="999" y="181"/>
                  </a:lnTo>
                  <a:lnTo>
                    <a:pt x="5" y="5"/>
                  </a:lnTo>
                  <a:lnTo>
                    <a:pt x="1" y="4"/>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8" name="Freeform 369">
              <a:extLst>
                <a:ext uri="{FF2B5EF4-FFF2-40B4-BE49-F238E27FC236}">
                  <a16:creationId xmlns:a16="http://schemas.microsoft.com/office/drawing/2014/main" id="{38C746E3-C69E-43F4-8F60-FAAAD545D870}"/>
                </a:ext>
              </a:extLst>
            </p:cNvPr>
            <p:cNvSpPr>
              <a:spLocks/>
            </p:cNvSpPr>
            <p:nvPr/>
          </p:nvSpPr>
          <p:spPr bwMode="auto">
            <a:xfrm>
              <a:off x="2934" y="1745"/>
              <a:ext cx="1002" cy="181"/>
            </a:xfrm>
            <a:custGeom>
              <a:avLst/>
              <a:gdLst>
                <a:gd name="T0" fmla="*/ 0 w 1002"/>
                <a:gd name="T1" fmla="*/ 0 h 181"/>
                <a:gd name="T2" fmla="*/ 995 w 1002"/>
                <a:gd name="T3" fmla="*/ 176 h 181"/>
                <a:gd name="T4" fmla="*/ 998 w 1002"/>
                <a:gd name="T5" fmla="*/ 177 h 181"/>
                <a:gd name="T6" fmla="*/ 1002 w 1002"/>
                <a:gd name="T7" fmla="*/ 181 h 181"/>
                <a:gd name="T8" fmla="*/ 6 w 1002"/>
                <a:gd name="T9" fmla="*/ 5 h 181"/>
                <a:gd name="T10" fmla="*/ 4 w 1002"/>
                <a:gd name="T11" fmla="*/ 1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5" y="176"/>
                  </a:lnTo>
                  <a:lnTo>
                    <a:pt x="998" y="177"/>
                  </a:lnTo>
                  <a:lnTo>
                    <a:pt x="1002" y="181"/>
                  </a:lnTo>
                  <a:lnTo>
                    <a:pt x="6" y="5"/>
                  </a:lnTo>
                  <a:lnTo>
                    <a:pt x="4" y="1"/>
                  </a:lnTo>
                  <a:lnTo>
                    <a:pt x="0" y="0"/>
                  </a:lnTo>
                  <a:close/>
                </a:path>
              </a:pathLst>
            </a:custGeom>
            <a:solidFill>
              <a:srgbClr val="D3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69" name="Freeform 370">
              <a:extLst>
                <a:ext uri="{FF2B5EF4-FFF2-40B4-BE49-F238E27FC236}">
                  <a16:creationId xmlns:a16="http://schemas.microsoft.com/office/drawing/2014/main" id="{1AC46E08-D17F-422C-9DE2-172A095CFEA8}"/>
                </a:ext>
              </a:extLst>
            </p:cNvPr>
            <p:cNvSpPr>
              <a:spLocks/>
            </p:cNvSpPr>
            <p:nvPr/>
          </p:nvSpPr>
          <p:spPr bwMode="auto">
            <a:xfrm>
              <a:off x="2938" y="1746"/>
              <a:ext cx="1001" cy="183"/>
            </a:xfrm>
            <a:custGeom>
              <a:avLst/>
              <a:gdLst>
                <a:gd name="T0" fmla="*/ 0 w 1001"/>
                <a:gd name="T1" fmla="*/ 0 h 183"/>
                <a:gd name="T2" fmla="*/ 994 w 1001"/>
                <a:gd name="T3" fmla="*/ 176 h 183"/>
                <a:gd name="T4" fmla="*/ 998 w 1001"/>
                <a:gd name="T5" fmla="*/ 180 h 183"/>
                <a:gd name="T6" fmla="*/ 1001 w 1001"/>
                <a:gd name="T7" fmla="*/ 183 h 183"/>
                <a:gd name="T8" fmla="*/ 3 w 1001"/>
                <a:gd name="T9" fmla="*/ 6 h 183"/>
                <a:gd name="T10" fmla="*/ 2 w 1001"/>
                <a:gd name="T11" fmla="*/ 4 h 183"/>
                <a:gd name="T12" fmla="*/ 0 w 1001"/>
                <a:gd name="T13" fmla="*/ 0 h 18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3">
                  <a:moveTo>
                    <a:pt x="0" y="0"/>
                  </a:moveTo>
                  <a:lnTo>
                    <a:pt x="994" y="176"/>
                  </a:lnTo>
                  <a:lnTo>
                    <a:pt x="998" y="180"/>
                  </a:lnTo>
                  <a:lnTo>
                    <a:pt x="1001" y="183"/>
                  </a:lnTo>
                  <a:lnTo>
                    <a:pt x="3" y="6"/>
                  </a:lnTo>
                  <a:lnTo>
                    <a:pt x="2" y="4"/>
                  </a:lnTo>
                  <a:lnTo>
                    <a:pt x="0" y="0"/>
                  </a:lnTo>
                  <a:close/>
                </a:path>
              </a:pathLst>
            </a:custGeom>
            <a:solidFill>
              <a:srgbClr val="D5E5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0" name="Freeform 371">
              <a:extLst>
                <a:ext uri="{FF2B5EF4-FFF2-40B4-BE49-F238E27FC236}">
                  <a16:creationId xmlns:a16="http://schemas.microsoft.com/office/drawing/2014/main" id="{75E78489-1416-4964-8FFF-6B5D714B47FD}"/>
                </a:ext>
              </a:extLst>
            </p:cNvPr>
            <p:cNvSpPr>
              <a:spLocks/>
            </p:cNvSpPr>
            <p:nvPr/>
          </p:nvSpPr>
          <p:spPr bwMode="auto">
            <a:xfrm>
              <a:off x="2940" y="1750"/>
              <a:ext cx="1002" cy="181"/>
            </a:xfrm>
            <a:custGeom>
              <a:avLst/>
              <a:gdLst>
                <a:gd name="T0" fmla="*/ 0 w 1002"/>
                <a:gd name="T1" fmla="*/ 0 h 181"/>
                <a:gd name="T2" fmla="*/ 996 w 1002"/>
                <a:gd name="T3" fmla="*/ 176 h 181"/>
                <a:gd name="T4" fmla="*/ 999 w 1002"/>
                <a:gd name="T5" fmla="*/ 179 h 181"/>
                <a:gd name="T6" fmla="*/ 1002 w 1002"/>
                <a:gd name="T7" fmla="*/ 181 h 181"/>
                <a:gd name="T8" fmla="*/ 3 w 1002"/>
                <a:gd name="T9" fmla="*/ 5 h 181"/>
                <a:gd name="T10" fmla="*/ 1 w 1002"/>
                <a:gd name="T11" fmla="*/ 2 h 181"/>
                <a:gd name="T12" fmla="*/ 0 w 1002"/>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2" h="181">
                  <a:moveTo>
                    <a:pt x="0" y="0"/>
                  </a:moveTo>
                  <a:lnTo>
                    <a:pt x="996" y="176"/>
                  </a:lnTo>
                  <a:lnTo>
                    <a:pt x="999" y="179"/>
                  </a:lnTo>
                  <a:lnTo>
                    <a:pt x="1002" y="181"/>
                  </a:lnTo>
                  <a:lnTo>
                    <a:pt x="3" y="5"/>
                  </a:lnTo>
                  <a:lnTo>
                    <a:pt x="1"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1" name="Freeform 372">
              <a:extLst>
                <a:ext uri="{FF2B5EF4-FFF2-40B4-BE49-F238E27FC236}">
                  <a16:creationId xmlns:a16="http://schemas.microsoft.com/office/drawing/2014/main" id="{CA25E77E-9EAB-416D-B700-CBF0D4A5DC0D}"/>
                </a:ext>
              </a:extLst>
            </p:cNvPr>
            <p:cNvSpPr>
              <a:spLocks/>
            </p:cNvSpPr>
            <p:nvPr/>
          </p:nvSpPr>
          <p:spPr bwMode="auto">
            <a:xfrm>
              <a:off x="2941" y="1752"/>
              <a:ext cx="1005" cy="182"/>
            </a:xfrm>
            <a:custGeom>
              <a:avLst/>
              <a:gdLst>
                <a:gd name="T0" fmla="*/ 0 w 1005"/>
                <a:gd name="T1" fmla="*/ 0 h 182"/>
                <a:gd name="T2" fmla="*/ 998 w 1005"/>
                <a:gd name="T3" fmla="*/ 177 h 182"/>
                <a:gd name="T4" fmla="*/ 1000 w 1005"/>
                <a:gd name="T5" fmla="*/ 179 h 182"/>
                <a:gd name="T6" fmla="*/ 1003 w 1005"/>
                <a:gd name="T7" fmla="*/ 180 h 182"/>
                <a:gd name="T8" fmla="*/ 1003 w 1005"/>
                <a:gd name="T9" fmla="*/ 182 h 182"/>
                <a:gd name="T10" fmla="*/ 1005 w 1005"/>
                <a:gd name="T11" fmla="*/ 182 h 182"/>
                <a:gd name="T12" fmla="*/ 4 w 1005"/>
                <a:gd name="T13" fmla="*/ 6 h 182"/>
                <a:gd name="T14" fmla="*/ 2 w 1005"/>
                <a:gd name="T15" fmla="*/ 3 h 182"/>
                <a:gd name="T16" fmla="*/ 0 w 1005"/>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05" h="182">
                  <a:moveTo>
                    <a:pt x="0" y="0"/>
                  </a:moveTo>
                  <a:lnTo>
                    <a:pt x="998" y="177"/>
                  </a:lnTo>
                  <a:lnTo>
                    <a:pt x="1000" y="179"/>
                  </a:lnTo>
                  <a:lnTo>
                    <a:pt x="1003" y="180"/>
                  </a:lnTo>
                  <a:lnTo>
                    <a:pt x="1003" y="182"/>
                  </a:lnTo>
                  <a:lnTo>
                    <a:pt x="1005" y="182"/>
                  </a:lnTo>
                  <a:lnTo>
                    <a:pt x="4" y="6"/>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2" name="Freeform 373">
              <a:extLst>
                <a:ext uri="{FF2B5EF4-FFF2-40B4-BE49-F238E27FC236}">
                  <a16:creationId xmlns:a16="http://schemas.microsoft.com/office/drawing/2014/main" id="{BF7A5430-1B9B-494D-B66B-A487782D554F}"/>
                </a:ext>
              </a:extLst>
            </p:cNvPr>
            <p:cNvSpPr>
              <a:spLocks/>
            </p:cNvSpPr>
            <p:nvPr/>
          </p:nvSpPr>
          <p:spPr bwMode="auto">
            <a:xfrm>
              <a:off x="2943" y="1755"/>
              <a:ext cx="1013" cy="182"/>
            </a:xfrm>
            <a:custGeom>
              <a:avLst/>
              <a:gdLst>
                <a:gd name="T0" fmla="*/ 0 w 1013"/>
                <a:gd name="T1" fmla="*/ 0 h 182"/>
                <a:gd name="T2" fmla="*/ 999 w 1013"/>
                <a:gd name="T3" fmla="*/ 176 h 182"/>
                <a:gd name="T4" fmla="*/ 999 w 1013"/>
                <a:gd name="T5" fmla="*/ 177 h 182"/>
                <a:gd name="T6" fmla="*/ 1001 w 1013"/>
                <a:gd name="T7" fmla="*/ 177 h 182"/>
                <a:gd name="T8" fmla="*/ 1006 w 1013"/>
                <a:gd name="T9" fmla="*/ 181 h 182"/>
                <a:gd name="T10" fmla="*/ 1013 w 1013"/>
                <a:gd name="T11" fmla="*/ 182 h 182"/>
                <a:gd name="T12" fmla="*/ 5 w 1013"/>
                <a:gd name="T13" fmla="*/ 5 h 182"/>
                <a:gd name="T14" fmla="*/ 2 w 1013"/>
                <a:gd name="T15" fmla="*/ 3 h 182"/>
                <a:gd name="T16" fmla="*/ 0 w 1013"/>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82">
                  <a:moveTo>
                    <a:pt x="0" y="0"/>
                  </a:moveTo>
                  <a:lnTo>
                    <a:pt x="999" y="176"/>
                  </a:lnTo>
                  <a:lnTo>
                    <a:pt x="999" y="177"/>
                  </a:lnTo>
                  <a:lnTo>
                    <a:pt x="1001" y="177"/>
                  </a:lnTo>
                  <a:lnTo>
                    <a:pt x="1006" y="181"/>
                  </a:lnTo>
                  <a:lnTo>
                    <a:pt x="1013" y="182"/>
                  </a:lnTo>
                  <a:lnTo>
                    <a:pt x="5"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3" name="Freeform 374">
              <a:extLst>
                <a:ext uri="{FF2B5EF4-FFF2-40B4-BE49-F238E27FC236}">
                  <a16:creationId xmlns:a16="http://schemas.microsoft.com/office/drawing/2014/main" id="{73F0A38E-B833-471A-B35C-F26FF774879B}"/>
                </a:ext>
              </a:extLst>
            </p:cNvPr>
            <p:cNvSpPr>
              <a:spLocks/>
            </p:cNvSpPr>
            <p:nvPr/>
          </p:nvSpPr>
          <p:spPr bwMode="auto">
            <a:xfrm>
              <a:off x="2945" y="1758"/>
              <a:ext cx="1014" cy="183"/>
            </a:xfrm>
            <a:custGeom>
              <a:avLst/>
              <a:gdLst>
                <a:gd name="T0" fmla="*/ 0 w 1014"/>
                <a:gd name="T1" fmla="*/ 0 h 183"/>
                <a:gd name="T2" fmla="*/ 1001 w 1014"/>
                <a:gd name="T3" fmla="*/ 176 h 183"/>
                <a:gd name="T4" fmla="*/ 1006 w 1014"/>
                <a:gd name="T5" fmla="*/ 178 h 183"/>
                <a:gd name="T6" fmla="*/ 1014 w 1014"/>
                <a:gd name="T7" fmla="*/ 181 h 183"/>
                <a:gd name="T8" fmla="*/ 1013 w 1014"/>
                <a:gd name="T9" fmla="*/ 181 h 183"/>
                <a:gd name="T10" fmla="*/ 1013 w 1014"/>
                <a:gd name="T11" fmla="*/ 183 h 183"/>
                <a:gd name="T12" fmla="*/ 5 w 1014"/>
                <a:gd name="T13" fmla="*/ 5 h 183"/>
                <a:gd name="T14" fmla="*/ 3 w 1014"/>
                <a:gd name="T15" fmla="*/ 2 h 183"/>
                <a:gd name="T16" fmla="*/ 0 w 1014"/>
                <a:gd name="T17" fmla="*/ 0 h 1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4" h="183">
                  <a:moveTo>
                    <a:pt x="0" y="0"/>
                  </a:moveTo>
                  <a:lnTo>
                    <a:pt x="1001" y="176"/>
                  </a:lnTo>
                  <a:lnTo>
                    <a:pt x="1006" y="178"/>
                  </a:lnTo>
                  <a:lnTo>
                    <a:pt x="1014" y="181"/>
                  </a:lnTo>
                  <a:lnTo>
                    <a:pt x="1013" y="181"/>
                  </a:lnTo>
                  <a:lnTo>
                    <a:pt x="1013" y="183"/>
                  </a:lnTo>
                  <a:lnTo>
                    <a:pt x="5" y="5"/>
                  </a:lnTo>
                  <a:lnTo>
                    <a:pt x="3" y="2"/>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4" name="Freeform 375">
              <a:extLst>
                <a:ext uri="{FF2B5EF4-FFF2-40B4-BE49-F238E27FC236}">
                  <a16:creationId xmlns:a16="http://schemas.microsoft.com/office/drawing/2014/main" id="{C22BCEE1-96D2-4CE1-ACCA-F9F79444905A}"/>
                </a:ext>
              </a:extLst>
            </p:cNvPr>
            <p:cNvSpPr>
              <a:spLocks/>
            </p:cNvSpPr>
            <p:nvPr/>
          </p:nvSpPr>
          <p:spPr bwMode="auto">
            <a:xfrm>
              <a:off x="2948" y="1760"/>
              <a:ext cx="1011" cy="182"/>
            </a:xfrm>
            <a:custGeom>
              <a:avLst/>
              <a:gdLst>
                <a:gd name="T0" fmla="*/ 0 w 1011"/>
                <a:gd name="T1" fmla="*/ 0 h 182"/>
                <a:gd name="T2" fmla="*/ 1008 w 1011"/>
                <a:gd name="T3" fmla="*/ 177 h 182"/>
                <a:gd name="T4" fmla="*/ 1010 w 1011"/>
                <a:gd name="T5" fmla="*/ 179 h 182"/>
                <a:gd name="T6" fmla="*/ 1011 w 1011"/>
                <a:gd name="T7" fmla="*/ 179 h 182"/>
                <a:gd name="T8" fmla="*/ 1010 w 1011"/>
                <a:gd name="T9" fmla="*/ 181 h 182"/>
                <a:gd name="T10" fmla="*/ 1008 w 1011"/>
                <a:gd name="T11" fmla="*/ 182 h 182"/>
                <a:gd name="T12" fmla="*/ 3 w 1011"/>
                <a:gd name="T13" fmla="*/ 5 h 182"/>
                <a:gd name="T14" fmla="*/ 2 w 1011"/>
                <a:gd name="T15" fmla="*/ 3 h 182"/>
                <a:gd name="T16" fmla="*/ 0 w 1011"/>
                <a:gd name="T17" fmla="*/ 0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1" h="182">
                  <a:moveTo>
                    <a:pt x="0" y="0"/>
                  </a:moveTo>
                  <a:lnTo>
                    <a:pt x="1008" y="177"/>
                  </a:lnTo>
                  <a:lnTo>
                    <a:pt x="1010" y="179"/>
                  </a:lnTo>
                  <a:lnTo>
                    <a:pt x="1011" y="179"/>
                  </a:lnTo>
                  <a:lnTo>
                    <a:pt x="1010" y="181"/>
                  </a:lnTo>
                  <a:lnTo>
                    <a:pt x="1008" y="182"/>
                  </a:lnTo>
                  <a:lnTo>
                    <a:pt x="3" y="5"/>
                  </a:lnTo>
                  <a:lnTo>
                    <a:pt x="2" y="3"/>
                  </a:lnTo>
                  <a:lnTo>
                    <a:pt x="0" y="0"/>
                  </a:lnTo>
                  <a:close/>
                </a:path>
              </a:pathLst>
            </a:custGeom>
            <a:solidFill>
              <a:srgbClr val="D5E5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5" name="Freeform 376">
              <a:extLst>
                <a:ext uri="{FF2B5EF4-FFF2-40B4-BE49-F238E27FC236}">
                  <a16:creationId xmlns:a16="http://schemas.microsoft.com/office/drawing/2014/main" id="{4BA25BE7-BC37-42B0-88B9-C501C3A5A10A}"/>
                </a:ext>
              </a:extLst>
            </p:cNvPr>
            <p:cNvSpPr>
              <a:spLocks/>
            </p:cNvSpPr>
            <p:nvPr/>
          </p:nvSpPr>
          <p:spPr bwMode="auto">
            <a:xfrm>
              <a:off x="2950" y="1763"/>
              <a:ext cx="1008" cy="181"/>
            </a:xfrm>
            <a:custGeom>
              <a:avLst/>
              <a:gdLst>
                <a:gd name="T0" fmla="*/ 0 w 1008"/>
                <a:gd name="T1" fmla="*/ 0 h 181"/>
                <a:gd name="T2" fmla="*/ 1008 w 1008"/>
                <a:gd name="T3" fmla="*/ 178 h 181"/>
                <a:gd name="T4" fmla="*/ 1006 w 1008"/>
                <a:gd name="T5" fmla="*/ 179 h 181"/>
                <a:gd name="T6" fmla="*/ 1004 w 1008"/>
                <a:gd name="T7" fmla="*/ 181 h 181"/>
                <a:gd name="T8" fmla="*/ 3 w 1008"/>
                <a:gd name="T9" fmla="*/ 5 h 181"/>
                <a:gd name="T10" fmla="*/ 1 w 1008"/>
                <a:gd name="T11" fmla="*/ 2 h 181"/>
                <a:gd name="T12" fmla="*/ 0 w 100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8" h="181">
                  <a:moveTo>
                    <a:pt x="0" y="0"/>
                  </a:moveTo>
                  <a:lnTo>
                    <a:pt x="1008" y="178"/>
                  </a:lnTo>
                  <a:lnTo>
                    <a:pt x="1006" y="179"/>
                  </a:lnTo>
                  <a:lnTo>
                    <a:pt x="1004" y="181"/>
                  </a:lnTo>
                  <a:lnTo>
                    <a:pt x="3" y="5"/>
                  </a:lnTo>
                  <a:lnTo>
                    <a:pt x="1"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6" name="Freeform 377">
              <a:extLst>
                <a:ext uri="{FF2B5EF4-FFF2-40B4-BE49-F238E27FC236}">
                  <a16:creationId xmlns:a16="http://schemas.microsoft.com/office/drawing/2014/main" id="{7B4816F0-9092-46BE-B976-B16F17746ADB}"/>
                </a:ext>
              </a:extLst>
            </p:cNvPr>
            <p:cNvSpPr>
              <a:spLocks/>
            </p:cNvSpPr>
            <p:nvPr/>
          </p:nvSpPr>
          <p:spPr bwMode="auto">
            <a:xfrm>
              <a:off x="2951" y="1765"/>
              <a:ext cx="1005" cy="181"/>
            </a:xfrm>
            <a:custGeom>
              <a:avLst/>
              <a:gdLst>
                <a:gd name="T0" fmla="*/ 0 w 1005"/>
                <a:gd name="T1" fmla="*/ 0 h 181"/>
                <a:gd name="T2" fmla="*/ 1005 w 1005"/>
                <a:gd name="T3" fmla="*/ 177 h 181"/>
                <a:gd name="T4" fmla="*/ 1003 w 1005"/>
                <a:gd name="T5" fmla="*/ 179 h 181"/>
                <a:gd name="T6" fmla="*/ 1003 w 1005"/>
                <a:gd name="T7" fmla="*/ 181 h 181"/>
                <a:gd name="T8" fmla="*/ 5 w 1005"/>
                <a:gd name="T9" fmla="*/ 5 h 181"/>
                <a:gd name="T10" fmla="*/ 2 w 1005"/>
                <a:gd name="T11" fmla="*/ 3 h 181"/>
                <a:gd name="T12" fmla="*/ 0 w 1005"/>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5" h="181">
                  <a:moveTo>
                    <a:pt x="0" y="0"/>
                  </a:moveTo>
                  <a:lnTo>
                    <a:pt x="1005" y="177"/>
                  </a:lnTo>
                  <a:lnTo>
                    <a:pt x="1003" y="179"/>
                  </a:lnTo>
                  <a:lnTo>
                    <a:pt x="1003" y="181"/>
                  </a:lnTo>
                  <a:lnTo>
                    <a:pt x="5"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7" name="Freeform 378">
              <a:extLst>
                <a:ext uri="{FF2B5EF4-FFF2-40B4-BE49-F238E27FC236}">
                  <a16:creationId xmlns:a16="http://schemas.microsoft.com/office/drawing/2014/main" id="{3E92B3C6-C39A-4345-9B34-AA521E171378}"/>
                </a:ext>
              </a:extLst>
            </p:cNvPr>
            <p:cNvSpPr>
              <a:spLocks/>
            </p:cNvSpPr>
            <p:nvPr/>
          </p:nvSpPr>
          <p:spPr bwMode="auto">
            <a:xfrm>
              <a:off x="2953" y="1768"/>
              <a:ext cx="1001" cy="180"/>
            </a:xfrm>
            <a:custGeom>
              <a:avLst/>
              <a:gdLst>
                <a:gd name="T0" fmla="*/ 0 w 1001"/>
                <a:gd name="T1" fmla="*/ 0 h 180"/>
                <a:gd name="T2" fmla="*/ 1001 w 1001"/>
                <a:gd name="T3" fmla="*/ 176 h 180"/>
                <a:gd name="T4" fmla="*/ 1001 w 1001"/>
                <a:gd name="T5" fmla="*/ 178 h 180"/>
                <a:gd name="T6" fmla="*/ 1000 w 1001"/>
                <a:gd name="T7" fmla="*/ 180 h 180"/>
                <a:gd name="T8" fmla="*/ 5 w 1001"/>
                <a:gd name="T9" fmla="*/ 5 h 180"/>
                <a:gd name="T10" fmla="*/ 3 w 1001"/>
                <a:gd name="T11" fmla="*/ 2 h 180"/>
                <a:gd name="T12" fmla="*/ 0 w 1001"/>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1" h="180">
                  <a:moveTo>
                    <a:pt x="0" y="0"/>
                  </a:moveTo>
                  <a:lnTo>
                    <a:pt x="1001" y="176"/>
                  </a:lnTo>
                  <a:lnTo>
                    <a:pt x="1001" y="178"/>
                  </a:lnTo>
                  <a:lnTo>
                    <a:pt x="1000" y="180"/>
                  </a:lnTo>
                  <a:lnTo>
                    <a:pt x="5" y="5"/>
                  </a:lnTo>
                  <a:lnTo>
                    <a:pt x="3"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8" name="Freeform 379">
              <a:extLst>
                <a:ext uri="{FF2B5EF4-FFF2-40B4-BE49-F238E27FC236}">
                  <a16:creationId xmlns:a16="http://schemas.microsoft.com/office/drawing/2014/main" id="{29885F3D-8ECF-43D2-B519-5141491C4FF5}"/>
                </a:ext>
              </a:extLst>
            </p:cNvPr>
            <p:cNvSpPr>
              <a:spLocks/>
            </p:cNvSpPr>
            <p:nvPr/>
          </p:nvSpPr>
          <p:spPr bwMode="auto">
            <a:xfrm>
              <a:off x="2956" y="1770"/>
              <a:ext cx="998" cy="181"/>
            </a:xfrm>
            <a:custGeom>
              <a:avLst/>
              <a:gdLst>
                <a:gd name="T0" fmla="*/ 0 w 998"/>
                <a:gd name="T1" fmla="*/ 0 h 181"/>
                <a:gd name="T2" fmla="*/ 998 w 998"/>
                <a:gd name="T3" fmla="*/ 176 h 181"/>
                <a:gd name="T4" fmla="*/ 997 w 998"/>
                <a:gd name="T5" fmla="*/ 178 h 181"/>
                <a:gd name="T6" fmla="*/ 995 w 998"/>
                <a:gd name="T7" fmla="*/ 181 h 181"/>
                <a:gd name="T8" fmla="*/ 4 w 998"/>
                <a:gd name="T9" fmla="*/ 5 h 181"/>
                <a:gd name="T10" fmla="*/ 2 w 998"/>
                <a:gd name="T11" fmla="*/ 3 h 181"/>
                <a:gd name="T12" fmla="*/ 0 w 998"/>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8" h="181">
                  <a:moveTo>
                    <a:pt x="0" y="0"/>
                  </a:moveTo>
                  <a:lnTo>
                    <a:pt x="998" y="176"/>
                  </a:lnTo>
                  <a:lnTo>
                    <a:pt x="997" y="178"/>
                  </a:lnTo>
                  <a:lnTo>
                    <a:pt x="995" y="181"/>
                  </a:lnTo>
                  <a:lnTo>
                    <a:pt x="4" y="5"/>
                  </a:lnTo>
                  <a:lnTo>
                    <a:pt x="2" y="3"/>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79" name="Freeform 380">
              <a:extLst>
                <a:ext uri="{FF2B5EF4-FFF2-40B4-BE49-F238E27FC236}">
                  <a16:creationId xmlns:a16="http://schemas.microsoft.com/office/drawing/2014/main" id="{40A2E62B-6C8D-45E2-B046-4DE2760C244D}"/>
                </a:ext>
              </a:extLst>
            </p:cNvPr>
            <p:cNvSpPr>
              <a:spLocks/>
            </p:cNvSpPr>
            <p:nvPr/>
          </p:nvSpPr>
          <p:spPr bwMode="auto">
            <a:xfrm>
              <a:off x="2958" y="1773"/>
              <a:ext cx="995" cy="180"/>
            </a:xfrm>
            <a:custGeom>
              <a:avLst/>
              <a:gdLst>
                <a:gd name="T0" fmla="*/ 0 w 995"/>
                <a:gd name="T1" fmla="*/ 0 h 180"/>
                <a:gd name="T2" fmla="*/ 995 w 995"/>
                <a:gd name="T3" fmla="*/ 175 h 180"/>
                <a:gd name="T4" fmla="*/ 993 w 995"/>
                <a:gd name="T5" fmla="*/ 178 h 180"/>
                <a:gd name="T6" fmla="*/ 991 w 995"/>
                <a:gd name="T7" fmla="*/ 180 h 180"/>
                <a:gd name="T8" fmla="*/ 5 w 995"/>
                <a:gd name="T9" fmla="*/ 6 h 180"/>
                <a:gd name="T10" fmla="*/ 2 w 995"/>
                <a:gd name="T11" fmla="*/ 2 h 180"/>
                <a:gd name="T12" fmla="*/ 0 w 995"/>
                <a:gd name="T13" fmla="*/ 0 h 1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5" h="180">
                  <a:moveTo>
                    <a:pt x="0" y="0"/>
                  </a:moveTo>
                  <a:lnTo>
                    <a:pt x="995" y="175"/>
                  </a:lnTo>
                  <a:lnTo>
                    <a:pt x="993" y="178"/>
                  </a:lnTo>
                  <a:lnTo>
                    <a:pt x="991" y="180"/>
                  </a:lnTo>
                  <a:lnTo>
                    <a:pt x="5" y="6"/>
                  </a:lnTo>
                  <a:lnTo>
                    <a:pt x="2" y="2"/>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0" name="Freeform 381">
              <a:extLst>
                <a:ext uri="{FF2B5EF4-FFF2-40B4-BE49-F238E27FC236}">
                  <a16:creationId xmlns:a16="http://schemas.microsoft.com/office/drawing/2014/main" id="{4759E0D3-A990-4C93-A23F-B72838C24223}"/>
                </a:ext>
              </a:extLst>
            </p:cNvPr>
            <p:cNvSpPr>
              <a:spLocks/>
            </p:cNvSpPr>
            <p:nvPr/>
          </p:nvSpPr>
          <p:spPr bwMode="auto">
            <a:xfrm>
              <a:off x="2960" y="1775"/>
              <a:ext cx="991" cy="179"/>
            </a:xfrm>
            <a:custGeom>
              <a:avLst/>
              <a:gdLst>
                <a:gd name="T0" fmla="*/ 0 w 991"/>
                <a:gd name="T1" fmla="*/ 0 h 179"/>
                <a:gd name="T2" fmla="*/ 991 w 991"/>
                <a:gd name="T3" fmla="*/ 176 h 179"/>
                <a:gd name="T4" fmla="*/ 989 w 991"/>
                <a:gd name="T5" fmla="*/ 178 h 179"/>
                <a:gd name="T6" fmla="*/ 987 w 991"/>
                <a:gd name="T7" fmla="*/ 179 h 179"/>
                <a:gd name="T8" fmla="*/ 5 w 991"/>
                <a:gd name="T9" fmla="*/ 5 h 179"/>
                <a:gd name="T10" fmla="*/ 3 w 991"/>
                <a:gd name="T11" fmla="*/ 4 h 179"/>
                <a:gd name="T12" fmla="*/ 0 w 991"/>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1" h="179">
                  <a:moveTo>
                    <a:pt x="0" y="0"/>
                  </a:moveTo>
                  <a:lnTo>
                    <a:pt x="991" y="176"/>
                  </a:lnTo>
                  <a:lnTo>
                    <a:pt x="989" y="178"/>
                  </a:lnTo>
                  <a:lnTo>
                    <a:pt x="987" y="179"/>
                  </a:lnTo>
                  <a:lnTo>
                    <a:pt x="5" y="5"/>
                  </a:lnTo>
                  <a:lnTo>
                    <a:pt x="3" y="4"/>
                  </a:lnTo>
                  <a:lnTo>
                    <a:pt x="0" y="0"/>
                  </a:lnTo>
                  <a:close/>
                </a:path>
              </a:pathLst>
            </a:custGeom>
            <a:solidFill>
              <a:srgbClr val="D7E6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1" name="Freeform 382">
              <a:extLst>
                <a:ext uri="{FF2B5EF4-FFF2-40B4-BE49-F238E27FC236}">
                  <a16:creationId xmlns:a16="http://schemas.microsoft.com/office/drawing/2014/main" id="{417FB265-5C05-44E8-AE5C-913217E328B3}"/>
                </a:ext>
              </a:extLst>
            </p:cNvPr>
            <p:cNvSpPr>
              <a:spLocks/>
            </p:cNvSpPr>
            <p:nvPr/>
          </p:nvSpPr>
          <p:spPr bwMode="auto">
            <a:xfrm>
              <a:off x="2963" y="1779"/>
              <a:ext cx="986" cy="177"/>
            </a:xfrm>
            <a:custGeom>
              <a:avLst/>
              <a:gdLst>
                <a:gd name="T0" fmla="*/ 0 w 986"/>
                <a:gd name="T1" fmla="*/ 0 h 177"/>
                <a:gd name="T2" fmla="*/ 986 w 986"/>
                <a:gd name="T3" fmla="*/ 174 h 177"/>
                <a:gd name="T4" fmla="*/ 984 w 986"/>
                <a:gd name="T5" fmla="*/ 175 h 177"/>
                <a:gd name="T6" fmla="*/ 983 w 986"/>
                <a:gd name="T7" fmla="*/ 177 h 177"/>
                <a:gd name="T8" fmla="*/ 4 w 986"/>
                <a:gd name="T9" fmla="*/ 5 h 177"/>
                <a:gd name="T10" fmla="*/ 2 w 986"/>
                <a:gd name="T11" fmla="*/ 1 h 177"/>
                <a:gd name="T12" fmla="*/ 0 w 986"/>
                <a:gd name="T13" fmla="*/ 0 h 1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6" h="177">
                  <a:moveTo>
                    <a:pt x="0" y="0"/>
                  </a:moveTo>
                  <a:lnTo>
                    <a:pt x="986" y="174"/>
                  </a:lnTo>
                  <a:lnTo>
                    <a:pt x="984" y="175"/>
                  </a:lnTo>
                  <a:lnTo>
                    <a:pt x="983" y="177"/>
                  </a:lnTo>
                  <a:lnTo>
                    <a:pt x="4" y="5"/>
                  </a:lnTo>
                  <a:lnTo>
                    <a:pt x="2"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2" name="Freeform 383">
              <a:extLst>
                <a:ext uri="{FF2B5EF4-FFF2-40B4-BE49-F238E27FC236}">
                  <a16:creationId xmlns:a16="http://schemas.microsoft.com/office/drawing/2014/main" id="{6F7AA7A0-7910-48F4-B913-B7F7D64FB1F9}"/>
                </a:ext>
              </a:extLst>
            </p:cNvPr>
            <p:cNvSpPr>
              <a:spLocks/>
            </p:cNvSpPr>
            <p:nvPr/>
          </p:nvSpPr>
          <p:spPr bwMode="auto">
            <a:xfrm>
              <a:off x="2965" y="1780"/>
              <a:ext cx="982" cy="178"/>
            </a:xfrm>
            <a:custGeom>
              <a:avLst/>
              <a:gdLst>
                <a:gd name="T0" fmla="*/ 0 w 982"/>
                <a:gd name="T1" fmla="*/ 0 h 178"/>
                <a:gd name="T2" fmla="*/ 982 w 982"/>
                <a:gd name="T3" fmla="*/ 174 h 178"/>
                <a:gd name="T4" fmla="*/ 981 w 982"/>
                <a:gd name="T5" fmla="*/ 176 h 178"/>
                <a:gd name="T6" fmla="*/ 981 w 982"/>
                <a:gd name="T7" fmla="*/ 178 h 178"/>
                <a:gd name="T8" fmla="*/ 5 w 982"/>
                <a:gd name="T9" fmla="*/ 5 h 178"/>
                <a:gd name="T10" fmla="*/ 2 w 982"/>
                <a:gd name="T11" fmla="*/ 4 h 178"/>
                <a:gd name="T12" fmla="*/ 0 w 982"/>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2" h="178">
                  <a:moveTo>
                    <a:pt x="0" y="0"/>
                  </a:moveTo>
                  <a:lnTo>
                    <a:pt x="982" y="174"/>
                  </a:lnTo>
                  <a:lnTo>
                    <a:pt x="981" y="176"/>
                  </a:lnTo>
                  <a:lnTo>
                    <a:pt x="981" y="178"/>
                  </a:lnTo>
                  <a:lnTo>
                    <a:pt x="5" y="5"/>
                  </a:lnTo>
                  <a:lnTo>
                    <a:pt x="2" y="4"/>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3" name="Freeform 384">
              <a:extLst>
                <a:ext uri="{FF2B5EF4-FFF2-40B4-BE49-F238E27FC236}">
                  <a16:creationId xmlns:a16="http://schemas.microsoft.com/office/drawing/2014/main" id="{A9AFE0FE-9F90-4B3A-910F-3B5D009AB79F}"/>
                </a:ext>
              </a:extLst>
            </p:cNvPr>
            <p:cNvSpPr>
              <a:spLocks/>
            </p:cNvSpPr>
            <p:nvPr/>
          </p:nvSpPr>
          <p:spPr bwMode="auto">
            <a:xfrm>
              <a:off x="2967" y="1784"/>
              <a:ext cx="979" cy="175"/>
            </a:xfrm>
            <a:custGeom>
              <a:avLst/>
              <a:gdLst>
                <a:gd name="T0" fmla="*/ 0 w 979"/>
                <a:gd name="T1" fmla="*/ 0 h 175"/>
                <a:gd name="T2" fmla="*/ 979 w 979"/>
                <a:gd name="T3" fmla="*/ 172 h 175"/>
                <a:gd name="T4" fmla="*/ 979 w 979"/>
                <a:gd name="T5" fmla="*/ 174 h 175"/>
                <a:gd name="T6" fmla="*/ 977 w 979"/>
                <a:gd name="T7" fmla="*/ 175 h 175"/>
                <a:gd name="T8" fmla="*/ 5 w 979"/>
                <a:gd name="T9" fmla="*/ 5 h 175"/>
                <a:gd name="T10" fmla="*/ 3 w 979"/>
                <a:gd name="T11" fmla="*/ 1 h 175"/>
                <a:gd name="T12" fmla="*/ 0 w 979"/>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9" h="175">
                  <a:moveTo>
                    <a:pt x="0" y="0"/>
                  </a:moveTo>
                  <a:lnTo>
                    <a:pt x="979" y="172"/>
                  </a:lnTo>
                  <a:lnTo>
                    <a:pt x="979" y="174"/>
                  </a:lnTo>
                  <a:lnTo>
                    <a:pt x="977" y="175"/>
                  </a:lnTo>
                  <a:lnTo>
                    <a:pt x="5" y="5"/>
                  </a:lnTo>
                  <a:lnTo>
                    <a:pt x="3" y="1"/>
                  </a:lnTo>
                  <a:lnTo>
                    <a:pt x="0" y="0"/>
                  </a:lnTo>
                  <a:close/>
                </a:path>
              </a:pathLst>
            </a:custGeom>
            <a:solidFill>
              <a:srgbClr val="D9E7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4" name="Freeform 385">
              <a:extLst>
                <a:ext uri="{FF2B5EF4-FFF2-40B4-BE49-F238E27FC236}">
                  <a16:creationId xmlns:a16="http://schemas.microsoft.com/office/drawing/2014/main" id="{A14EC441-70A2-480A-BC0D-A423170F0FC9}"/>
                </a:ext>
              </a:extLst>
            </p:cNvPr>
            <p:cNvSpPr>
              <a:spLocks/>
            </p:cNvSpPr>
            <p:nvPr/>
          </p:nvSpPr>
          <p:spPr bwMode="auto">
            <a:xfrm>
              <a:off x="2970" y="1785"/>
              <a:ext cx="976" cy="178"/>
            </a:xfrm>
            <a:custGeom>
              <a:avLst/>
              <a:gdLst>
                <a:gd name="T0" fmla="*/ 0 w 976"/>
                <a:gd name="T1" fmla="*/ 0 h 178"/>
                <a:gd name="T2" fmla="*/ 976 w 976"/>
                <a:gd name="T3" fmla="*/ 173 h 178"/>
                <a:gd name="T4" fmla="*/ 974 w 976"/>
                <a:gd name="T5" fmla="*/ 174 h 178"/>
                <a:gd name="T6" fmla="*/ 972 w 976"/>
                <a:gd name="T7" fmla="*/ 178 h 178"/>
                <a:gd name="T8" fmla="*/ 3 w 976"/>
                <a:gd name="T9" fmla="*/ 5 h 178"/>
                <a:gd name="T10" fmla="*/ 2 w 976"/>
                <a:gd name="T11" fmla="*/ 4 h 178"/>
                <a:gd name="T12" fmla="*/ 0 w 976"/>
                <a:gd name="T13" fmla="*/ 0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178">
                  <a:moveTo>
                    <a:pt x="0" y="0"/>
                  </a:moveTo>
                  <a:lnTo>
                    <a:pt x="976" y="173"/>
                  </a:lnTo>
                  <a:lnTo>
                    <a:pt x="974" y="174"/>
                  </a:lnTo>
                  <a:lnTo>
                    <a:pt x="972" y="178"/>
                  </a:lnTo>
                  <a:lnTo>
                    <a:pt x="3" y="5"/>
                  </a:lnTo>
                  <a:lnTo>
                    <a:pt x="2"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5" name="Freeform 386">
              <a:extLst>
                <a:ext uri="{FF2B5EF4-FFF2-40B4-BE49-F238E27FC236}">
                  <a16:creationId xmlns:a16="http://schemas.microsoft.com/office/drawing/2014/main" id="{D3BF4CDD-7877-4CFD-A0DB-C8FBF42D09BF}"/>
                </a:ext>
              </a:extLst>
            </p:cNvPr>
            <p:cNvSpPr>
              <a:spLocks/>
            </p:cNvSpPr>
            <p:nvPr/>
          </p:nvSpPr>
          <p:spPr bwMode="auto">
            <a:xfrm>
              <a:off x="2972" y="1789"/>
              <a:ext cx="972" cy="175"/>
            </a:xfrm>
            <a:custGeom>
              <a:avLst/>
              <a:gdLst>
                <a:gd name="T0" fmla="*/ 0 w 972"/>
                <a:gd name="T1" fmla="*/ 0 h 175"/>
                <a:gd name="T2" fmla="*/ 972 w 972"/>
                <a:gd name="T3" fmla="*/ 170 h 175"/>
                <a:gd name="T4" fmla="*/ 970 w 972"/>
                <a:gd name="T5" fmla="*/ 174 h 175"/>
                <a:gd name="T6" fmla="*/ 969 w 972"/>
                <a:gd name="T7" fmla="*/ 175 h 175"/>
                <a:gd name="T8" fmla="*/ 5 w 972"/>
                <a:gd name="T9" fmla="*/ 5 h 175"/>
                <a:gd name="T10" fmla="*/ 1 w 972"/>
                <a:gd name="T11" fmla="*/ 1 h 175"/>
                <a:gd name="T12" fmla="*/ 0 w 972"/>
                <a:gd name="T13" fmla="*/ 0 h 1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2" h="175">
                  <a:moveTo>
                    <a:pt x="0" y="0"/>
                  </a:moveTo>
                  <a:lnTo>
                    <a:pt x="972" y="170"/>
                  </a:lnTo>
                  <a:lnTo>
                    <a:pt x="970" y="174"/>
                  </a:lnTo>
                  <a:lnTo>
                    <a:pt x="969" y="175"/>
                  </a:lnTo>
                  <a:lnTo>
                    <a:pt x="5" y="5"/>
                  </a:lnTo>
                  <a:lnTo>
                    <a:pt x="1" y="1"/>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6" name="Freeform 387">
              <a:extLst>
                <a:ext uri="{FF2B5EF4-FFF2-40B4-BE49-F238E27FC236}">
                  <a16:creationId xmlns:a16="http://schemas.microsoft.com/office/drawing/2014/main" id="{EBC5F31D-10EF-40C3-A20B-D3A3F5FD88AE}"/>
                </a:ext>
              </a:extLst>
            </p:cNvPr>
            <p:cNvSpPr>
              <a:spLocks/>
            </p:cNvSpPr>
            <p:nvPr/>
          </p:nvSpPr>
          <p:spPr bwMode="auto">
            <a:xfrm>
              <a:off x="2973" y="1790"/>
              <a:ext cx="969" cy="176"/>
            </a:xfrm>
            <a:custGeom>
              <a:avLst/>
              <a:gdLst>
                <a:gd name="T0" fmla="*/ 0 w 969"/>
                <a:gd name="T1" fmla="*/ 0 h 176"/>
                <a:gd name="T2" fmla="*/ 969 w 969"/>
                <a:gd name="T3" fmla="*/ 173 h 176"/>
                <a:gd name="T4" fmla="*/ 968 w 969"/>
                <a:gd name="T5" fmla="*/ 174 h 176"/>
                <a:gd name="T6" fmla="*/ 966 w 969"/>
                <a:gd name="T7" fmla="*/ 176 h 176"/>
                <a:gd name="T8" fmla="*/ 5 w 969"/>
                <a:gd name="T9" fmla="*/ 7 h 176"/>
                <a:gd name="T10" fmla="*/ 4 w 969"/>
                <a:gd name="T11" fmla="*/ 4 h 176"/>
                <a:gd name="T12" fmla="*/ 0 w 969"/>
                <a:gd name="T13" fmla="*/ 0 h 1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9" h="176">
                  <a:moveTo>
                    <a:pt x="0" y="0"/>
                  </a:moveTo>
                  <a:lnTo>
                    <a:pt x="969" y="173"/>
                  </a:lnTo>
                  <a:lnTo>
                    <a:pt x="968" y="174"/>
                  </a:lnTo>
                  <a:lnTo>
                    <a:pt x="966" y="176"/>
                  </a:lnTo>
                  <a:lnTo>
                    <a:pt x="5" y="7"/>
                  </a:lnTo>
                  <a:lnTo>
                    <a:pt x="4" y="4"/>
                  </a:lnTo>
                  <a:lnTo>
                    <a:pt x="0" y="0"/>
                  </a:lnTo>
                  <a:close/>
                </a:path>
              </a:pathLst>
            </a:custGeom>
            <a:solidFill>
              <a:srgbClr val="D9E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7" name="Freeform 388">
              <a:extLst>
                <a:ext uri="{FF2B5EF4-FFF2-40B4-BE49-F238E27FC236}">
                  <a16:creationId xmlns:a16="http://schemas.microsoft.com/office/drawing/2014/main" id="{1ED8FC01-FDDA-45BF-9A4B-D456BE396B09}"/>
                </a:ext>
              </a:extLst>
            </p:cNvPr>
            <p:cNvSpPr>
              <a:spLocks/>
            </p:cNvSpPr>
            <p:nvPr/>
          </p:nvSpPr>
          <p:spPr bwMode="auto">
            <a:xfrm>
              <a:off x="2977" y="1794"/>
              <a:ext cx="964" cy="174"/>
            </a:xfrm>
            <a:custGeom>
              <a:avLst/>
              <a:gdLst>
                <a:gd name="T0" fmla="*/ 0 w 964"/>
                <a:gd name="T1" fmla="*/ 0 h 174"/>
                <a:gd name="T2" fmla="*/ 964 w 964"/>
                <a:gd name="T3" fmla="*/ 170 h 174"/>
                <a:gd name="T4" fmla="*/ 962 w 964"/>
                <a:gd name="T5" fmla="*/ 172 h 174"/>
                <a:gd name="T6" fmla="*/ 960 w 964"/>
                <a:gd name="T7" fmla="*/ 174 h 174"/>
                <a:gd name="T8" fmla="*/ 3 w 964"/>
                <a:gd name="T9" fmla="*/ 5 h 174"/>
                <a:gd name="T10" fmla="*/ 1 w 964"/>
                <a:gd name="T11" fmla="*/ 3 h 174"/>
                <a:gd name="T12" fmla="*/ 0 w 964"/>
                <a:gd name="T13" fmla="*/ 0 h 1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4" h="174">
                  <a:moveTo>
                    <a:pt x="0" y="0"/>
                  </a:moveTo>
                  <a:lnTo>
                    <a:pt x="964" y="170"/>
                  </a:lnTo>
                  <a:lnTo>
                    <a:pt x="962" y="172"/>
                  </a:lnTo>
                  <a:lnTo>
                    <a:pt x="960" y="174"/>
                  </a:lnTo>
                  <a:lnTo>
                    <a:pt x="3" y="5"/>
                  </a:lnTo>
                  <a:lnTo>
                    <a:pt x="1"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8" name="Freeform 389">
              <a:extLst>
                <a:ext uri="{FF2B5EF4-FFF2-40B4-BE49-F238E27FC236}">
                  <a16:creationId xmlns:a16="http://schemas.microsoft.com/office/drawing/2014/main" id="{B3D49016-15D2-4C6C-9EAC-ECFD0B149269}"/>
                </a:ext>
              </a:extLst>
            </p:cNvPr>
            <p:cNvSpPr>
              <a:spLocks/>
            </p:cNvSpPr>
            <p:nvPr/>
          </p:nvSpPr>
          <p:spPr bwMode="auto">
            <a:xfrm>
              <a:off x="2978" y="1797"/>
              <a:ext cx="961" cy="173"/>
            </a:xfrm>
            <a:custGeom>
              <a:avLst/>
              <a:gdLst>
                <a:gd name="T0" fmla="*/ 0 w 961"/>
                <a:gd name="T1" fmla="*/ 0 h 173"/>
                <a:gd name="T2" fmla="*/ 961 w 961"/>
                <a:gd name="T3" fmla="*/ 169 h 173"/>
                <a:gd name="T4" fmla="*/ 959 w 961"/>
                <a:gd name="T5" fmla="*/ 171 h 173"/>
                <a:gd name="T6" fmla="*/ 958 w 961"/>
                <a:gd name="T7" fmla="*/ 173 h 173"/>
                <a:gd name="T8" fmla="*/ 5 w 961"/>
                <a:gd name="T9" fmla="*/ 5 h 173"/>
                <a:gd name="T10" fmla="*/ 2 w 961"/>
                <a:gd name="T11" fmla="*/ 2 h 173"/>
                <a:gd name="T12" fmla="*/ 0 w 961"/>
                <a:gd name="T13" fmla="*/ 0 h 1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1" h="173">
                  <a:moveTo>
                    <a:pt x="0" y="0"/>
                  </a:moveTo>
                  <a:lnTo>
                    <a:pt x="961" y="169"/>
                  </a:lnTo>
                  <a:lnTo>
                    <a:pt x="959" y="171"/>
                  </a:lnTo>
                  <a:lnTo>
                    <a:pt x="958" y="173"/>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89" name="Freeform 390">
              <a:extLst>
                <a:ext uri="{FF2B5EF4-FFF2-40B4-BE49-F238E27FC236}">
                  <a16:creationId xmlns:a16="http://schemas.microsoft.com/office/drawing/2014/main" id="{FCF7E661-2E8A-428A-B6F2-D826BD55AA12}"/>
                </a:ext>
              </a:extLst>
            </p:cNvPr>
            <p:cNvSpPr>
              <a:spLocks/>
            </p:cNvSpPr>
            <p:nvPr/>
          </p:nvSpPr>
          <p:spPr bwMode="auto">
            <a:xfrm>
              <a:off x="2980" y="1799"/>
              <a:ext cx="957" cy="172"/>
            </a:xfrm>
            <a:custGeom>
              <a:avLst/>
              <a:gdLst>
                <a:gd name="T0" fmla="*/ 0 w 957"/>
                <a:gd name="T1" fmla="*/ 0 h 172"/>
                <a:gd name="T2" fmla="*/ 957 w 957"/>
                <a:gd name="T3" fmla="*/ 169 h 172"/>
                <a:gd name="T4" fmla="*/ 956 w 957"/>
                <a:gd name="T5" fmla="*/ 171 h 172"/>
                <a:gd name="T6" fmla="*/ 954 w 957"/>
                <a:gd name="T7" fmla="*/ 172 h 172"/>
                <a:gd name="T8" fmla="*/ 5 w 957"/>
                <a:gd name="T9" fmla="*/ 5 h 172"/>
                <a:gd name="T10" fmla="*/ 3 w 957"/>
                <a:gd name="T11" fmla="*/ 3 h 172"/>
                <a:gd name="T12" fmla="*/ 0 w 957"/>
                <a:gd name="T13" fmla="*/ 0 h 1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7" h="172">
                  <a:moveTo>
                    <a:pt x="0" y="0"/>
                  </a:moveTo>
                  <a:lnTo>
                    <a:pt x="957" y="169"/>
                  </a:lnTo>
                  <a:lnTo>
                    <a:pt x="956" y="171"/>
                  </a:lnTo>
                  <a:lnTo>
                    <a:pt x="954" y="172"/>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0" name="Freeform 391">
              <a:extLst>
                <a:ext uri="{FF2B5EF4-FFF2-40B4-BE49-F238E27FC236}">
                  <a16:creationId xmlns:a16="http://schemas.microsoft.com/office/drawing/2014/main" id="{875B00D5-D028-497E-87D8-92CAC68EB303}"/>
                </a:ext>
              </a:extLst>
            </p:cNvPr>
            <p:cNvSpPr>
              <a:spLocks/>
            </p:cNvSpPr>
            <p:nvPr/>
          </p:nvSpPr>
          <p:spPr bwMode="auto">
            <a:xfrm>
              <a:off x="2983" y="1802"/>
              <a:ext cx="953" cy="171"/>
            </a:xfrm>
            <a:custGeom>
              <a:avLst/>
              <a:gdLst>
                <a:gd name="T0" fmla="*/ 0 w 953"/>
                <a:gd name="T1" fmla="*/ 0 h 171"/>
                <a:gd name="T2" fmla="*/ 953 w 953"/>
                <a:gd name="T3" fmla="*/ 168 h 171"/>
                <a:gd name="T4" fmla="*/ 951 w 953"/>
                <a:gd name="T5" fmla="*/ 169 h 171"/>
                <a:gd name="T6" fmla="*/ 949 w 953"/>
                <a:gd name="T7" fmla="*/ 171 h 171"/>
                <a:gd name="T8" fmla="*/ 5 w 953"/>
                <a:gd name="T9" fmla="*/ 5 h 171"/>
                <a:gd name="T10" fmla="*/ 2 w 953"/>
                <a:gd name="T11" fmla="*/ 2 h 171"/>
                <a:gd name="T12" fmla="*/ 0 w 953"/>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3" h="171">
                  <a:moveTo>
                    <a:pt x="0" y="0"/>
                  </a:moveTo>
                  <a:lnTo>
                    <a:pt x="953" y="168"/>
                  </a:lnTo>
                  <a:lnTo>
                    <a:pt x="951" y="169"/>
                  </a:lnTo>
                  <a:lnTo>
                    <a:pt x="949" y="171"/>
                  </a:lnTo>
                  <a:lnTo>
                    <a:pt x="5"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1" name="Freeform 392">
              <a:extLst>
                <a:ext uri="{FF2B5EF4-FFF2-40B4-BE49-F238E27FC236}">
                  <a16:creationId xmlns:a16="http://schemas.microsoft.com/office/drawing/2014/main" id="{8B836AFC-C27E-4E40-9522-92DCF3520B72}"/>
                </a:ext>
              </a:extLst>
            </p:cNvPr>
            <p:cNvSpPr>
              <a:spLocks/>
            </p:cNvSpPr>
            <p:nvPr/>
          </p:nvSpPr>
          <p:spPr bwMode="auto">
            <a:xfrm>
              <a:off x="2985" y="1804"/>
              <a:ext cx="949" cy="171"/>
            </a:xfrm>
            <a:custGeom>
              <a:avLst/>
              <a:gdLst>
                <a:gd name="T0" fmla="*/ 0 w 949"/>
                <a:gd name="T1" fmla="*/ 0 h 171"/>
                <a:gd name="T2" fmla="*/ 949 w 949"/>
                <a:gd name="T3" fmla="*/ 167 h 171"/>
                <a:gd name="T4" fmla="*/ 947 w 949"/>
                <a:gd name="T5" fmla="*/ 169 h 171"/>
                <a:gd name="T6" fmla="*/ 944 w 949"/>
                <a:gd name="T7" fmla="*/ 171 h 171"/>
                <a:gd name="T8" fmla="*/ 5 w 949"/>
                <a:gd name="T9" fmla="*/ 5 h 171"/>
                <a:gd name="T10" fmla="*/ 3 w 949"/>
                <a:gd name="T11" fmla="*/ 3 h 171"/>
                <a:gd name="T12" fmla="*/ 0 w 94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9" h="171">
                  <a:moveTo>
                    <a:pt x="0" y="0"/>
                  </a:moveTo>
                  <a:lnTo>
                    <a:pt x="949" y="167"/>
                  </a:lnTo>
                  <a:lnTo>
                    <a:pt x="947" y="169"/>
                  </a:lnTo>
                  <a:lnTo>
                    <a:pt x="944" y="171"/>
                  </a:lnTo>
                  <a:lnTo>
                    <a:pt x="5" y="5"/>
                  </a:lnTo>
                  <a:lnTo>
                    <a:pt x="3" y="3"/>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2" name="Freeform 393">
              <a:extLst>
                <a:ext uri="{FF2B5EF4-FFF2-40B4-BE49-F238E27FC236}">
                  <a16:creationId xmlns:a16="http://schemas.microsoft.com/office/drawing/2014/main" id="{7479522D-E403-4D0E-86AA-FD4EEBDD39E8}"/>
                </a:ext>
              </a:extLst>
            </p:cNvPr>
            <p:cNvSpPr>
              <a:spLocks/>
            </p:cNvSpPr>
            <p:nvPr/>
          </p:nvSpPr>
          <p:spPr bwMode="auto">
            <a:xfrm>
              <a:off x="2988" y="1807"/>
              <a:ext cx="944" cy="171"/>
            </a:xfrm>
            <a:custGeom>
              <a:avLst/>
              <a:gdLst>
                <a:gd name="T0" fmla="*/ 0 w 944"/>
                <a:gd name="T1" fmla="*/ 0 h 171"/>
                <a:gd name="T2" fmla="*/ 944 w 944"/>
                <a:gd name="T3" fmla="*/ 166 h 171"/>
                <a:gd name="T4" fmla="*/ 941 w 944"/>
                <a:gd name="T5" fmla="*/ 168 h 171"/>
                <a:gd name="T6" fmla="*/ 939 w 944"/>
                <a:gd name="T7" fmla="*/ 171 h 171"/>
                <a:gd name="T8" fmla="*/ 4 w 944"/>
                <a:gd name="T9" fmla="*/ 5 h 171"/>
                <a:gd name="T10" fmla="*/ 2 w 944"/>
                <a:gd name="T11" fmla="*/ 2 h 171"/>
                <a:gd name="T12" fmla="*/ 0 w 944"/>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44" h="171">
                  <a:moveTo>
                    <a:pt x="0" y="0"/>
                  </a:moveTo>
                  <a:lnTo>
                    <a:pt x="944" y="166"/>
                  </a:lnTo>
                  <a:lnTo>
                    <a:pt x="941" y="168"/>
                  </a:lnTo>
                  <a:lnTo>
                    <a:pt x="939" y="171"/>
                  </a:lnTo>
                  <a:lnTo>
                    <a:pt x="4" y="5"/>
                  </a:lnTo>
                  <a:lnTo>
                    <a:pt x="2" y="2"/>
                  </a:lnTo>
                  <a:lnTo>
                    <a:pt x="0" y="0"/>
                  </a:lnTo>
                  <a:close/>
                </a:path>
              </a:pathLst>
            </a:custGeom>
            <a:solidFill>
              <a:srgbClr val="DB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3" name="Freeform 394">
              <a:extLst>
                <a:ext uri="{FF2B5EF4-FFF2-40B4-BE49-F238E27FC236}">
                  <a16:creationId xmlns:a16="http://schemas.microsoft.com/office/drawing/2014/main" id="{F94E0464-86E1-4B45-AB47-5187EE196942}"/>
                </a:ext>
              </a:extLst>
            </p:cNvPr>
            <p:cNvSpPr>
              <a:spLocks/>
            </p:cNvSpPr>
            <p:nvPr/>
          </p:nvSpPr>
          <p:spPr bwMode="auto">
            <a:xfrm>
              <a:off x="2990" y="1809"/>
              <a:ext cx="939" cy="171"/>
            </a:xfrm>
            <a:custGeom>
              <a:avLst/>
              <a:gdLst>
                <a:gd name="T0" fmla="*/ 0 w 939"/>
                <a:gd name="T1" fmla="*/ 0 h 171"/>
                <a:gd name="T2" fmla="*/ 939 w 939"/>
                <a:gd name="T3" fmla="*/ 166 h 171"/>
                <a:gd name="T4" fmla="*/ 937 w 939"/>
                <a:gd name="T5" fmla="*/ 169 h 171"/>
                <a:gd name="T6" fmla="*/ 936 w 939"/>
                <a:gd name="T7" fmla="*/ 171 h 171"/>
                <a:gd name="T8" fmla="*/ 5 w 939"/>
                <a:gd name="T9" fmla="*/ 5 h 171"/>
                <a:gd name="T10" fmla="*/ 2 w 939"/>
                <a:gd name="T11" fmla="*/ 3 h 171"/>
                <a:gd name="T12" fmla="*/ 0 w 939"/>
                <a:gd name="T13" fmla="*/ 0 h 1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9" h="171">
                  <a:moveTo>
                    <a:pt x="0" y="0"/>
                  </a:moveTo>
                  <a:lnTo>
                    <a:pt x="939" y="166"/>
                  </a:lnTo>
                  <a:lnTo>
                    <a:pt x="937" y="169"/>
                  </a:lnTo>
                  <a:lnTo>
                    <a:pt x="936" y="171"/>
                  </a:lnTo>
                  <a:lnTo>
                    <a:pt x="5" y="5"/>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4" name="Freeform 395">
              <a:extLst>
                <a:ext uri="{FF2B5EF4-FFF2-40B4-BE49-F238E27FC236}">
                  <a16:creationId xmlns:a16="http://schemas.microsoft.com/office/drawing/2014/main" id="{590CEF92-D70D-47E9-9E95-62CE942C0048}"/>
                </a:ext>
              </a:extLst>
            </p:cNvPr>
            <p:cNvSpPr>
              <a:spLocks/>
            </p:cNvSpPr>
            <p:nvPr/>
          </p:nvSpPr>
          <p:spPr bwMode="auto">
            <a:xfrm>
              <a:off x="2992" y="1812"/>
              <a:ext cx="935" cy="169"/>
            </a:xfrm>
            <a:custGeom>
              <a:avLst/>
              <a:gdLst>
                <a:gd name="T0" fmla="*/ 0 w 935"/>
                <a:gd name="T1" fmla="*/ 0 h 169"/>
                <a:gd name="T2" fmla="*/ 935 w 935"/>
                <a:gd name="T3" fmla="*/ 166 h 169"/>
                <a:gd name="T4" fmla="*/ 934 w 935"/>
                <a:gd name="T5" fmla="*/ 168 h 169"/>
                <a:gd name="T6" fmla="*/ 932 w 935"/>
                <a:gd name="T7" fmla="*/ 169 h 169"/>
                <a:gd name="T8" fmla="*/ 5 w 935"/>
                <a:gd name="T9" fmla="*/ 5 h 169"/>
                <a:gd name="T10" fmla="*/ 3 w 935"/>
                <a:gd name="T11" fmla="*/ 2 h 169"/>
                <a:gd name="T12" fmla="*/ 0 w 935"/>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5" h="169">
                  <a:moveTo>
                    <a:pt x="0" y="0"/>
                  </a:moveTo>
                  <a:lnTo>
                    <a:pt x="935" y="166"/>
                  </a:lnTo>
                  <a:lnTo>
                    <a:pt x="934" y="168"/>
                  </a:lnTo>
                  <a:lnTo>
                    <a:pt x="932" y="169"/>
                  </a:lnTo>
                  <a:lnTo>
                    <a:pt x="5" y="5"/>
                  </a:lnTo>
                  <a:lnTo>
                    <a:pt x="3" y="2"/>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5" name="Freeform 396">
              <a:extLst>
                <a:ext uri="{FF2B5EF4-FFF2-40B4-BE49-F238E27FC236}">
                  <a16:creationId xmlns:a16="http://schemas.microsoft.com/office/drawing/2014/main" id="{C66D4337-7595-4A28-91B2-46DB83C76996}"/>
                </a:ext>
              </a:extLst>
            </p:cNvPr>
            <p:cNvSpPr>
              <a:spLocks/>
            </p:cNvSpPr>
            <p:nvPr/>
          </p:nvSpPr>
          <p:spPr bwMode="auto">
            <a:xfrm>
              <a:off x="2995" y="1814"/>
              <a:ext cx="931" cy="169"/>
            </a:xfrm>
            <a:custGeom>
              <a:avLst/>
              <a:gdLst>
                <a:gd name="T0" fmla="*/ 0 w 931"/>
                <a:gd name="T1" fmla="*/ 0 h 169"/>
                <a:gd name="T2" fmla="*/ 931 w 931"/>
                <a:gd name="T3" fmla="*/ 166 h 169"/>
                <a:gd name="T4" fmla="*/ 929 w 931"/>
                <a:gd name="T5" fmla="*/ 167 h 169"/>
                <a:gd name="T6" fmla="*/ 927 w 931"/>
                <a:gd name="T7" fmla="*/ 169 h 169"/>
                <a:gd name="T8" fmla="*/ 5 w 931"/>
                <a:gd name="T9" fmla="*/ 7 h 169"/>
                <a:gd name="T10" fmla="*/ 2 w 931"/>
                <a:gd name="T11" fmla="*/ 3 h 169"/>
                <a:gd name="T12" fmla="*/ 0 w 931"/>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1" h="169">
                  <a:moveTo>
                    <a:pt x="0" y="0"/>
                  </a:moveTo>
                  <a:lnTo>
                    <a:pt x="931" y="166"/>
                  </a:lnTo>
                  <a:lnTo>
                    <a:pt x="929" y="167"/>
                  </a:lnTo>
                  <a:lnTo>
                    <a:pt x="927" y="169"/>
                  </a:lnTo>
                  <a:lnTo>
                    <a:pt x="5" y="7"/>
                  </a:lnTo>
                  <a:lnTo>
                    <a:pt x="2" y="3"/>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6" name="Freeform 397">
              <a:extLst>
                <a:ext uri="{FF2B5EF4-FFF2-40B4-BE49-F238E27FC236}">
                  <a16:creationId xmlns:a16="http://schemas.microsoft.com/office/drawing/2014/main" id="{5F6CB9F0-D1B1-47C4-9E55-C7CEA14E1DB1}"/>
                </a:ext>
              </a:extLst>
            </p:cNvPr>
            <p:cNvSpPr>
              <a:spLocks/>
            </p:cNvSpPr>
            <p:nvPr/>
          </p:nvSpPr>
          <p:spPr bwMode="auto">
            <a:xfrm>
              <a:off x="2997" y="1817"/>
              <a:ext cx="927" cy="168"/>
            </a:xfrm>
            <a:custGeom>
              <a:avLst/>
              <a:gdLst>
                <a:gd name="T0" fmla="*/ 0 w 927"/>
                <a:gd name="T1" fmla="*/ 0 h 168"/>
                <a:gd name="T2" fmla="*/ 927 w 927"/>
                <a:gd name="T3" fmla="*/ 164 h 168"/>
                <a:gd name="T4" fmla="*/ 925 w 927"/>
                <a:gd name="T5" fmla="*/ 166 h 168"/>
                <a:gd name="T6" fmla="*/ 923 w 927"/>
                <a:gd name="T7" fmla="*/ 168 h 168"/>
                <a:gd name="T8" fmla="*/ 5 w 927"/>
                <a:gd name="T9" fmla="*/ 5 h 168"/>
                <a:gd name="T10" fmla="*/ 3 w 927"/>
                <a:gd name="T11" fmla="*/ 4 h 168"/>
                <a:gd name="T12" fmla="*/ 0 w 927"/>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7" h="168">
                  <a:moveTo>
                    <a:pt x="0" y="0"/>
                  </a:moveTo>
                  <a:lnTo>
                    <a:pt x="927" y="164"/>
                  </a:lnTo>
                  <a:lnTo>
                    <a:pt x="925" y="166"/>
                  </a:lnTo>
                  <a:lnTo>
                    <a:pt x="923" y="168"/>
                  </a:lnTo>
                  <a:lnTo>
                    <a:pt x="5" y="5"/>
                  </a:lnTo>
                  <a:lnTo>
                    <a:pt x="3" y="4"/>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7" name="Freeform 398">
              <a:extLst>
                <a:ext uri="{FF2B5EF4-FFF2-40B4-BE49-F238E27FC236}">
                  <a16:creationId xmlns:a16="http://schemas.microsoft.com/office/drawing/2014/main" id="{6E13B484-FF24-4223-9C39-703ABE192591}"/>
                </a:ext>
              </a:extLst>
            </p:cNvPr>
            <p:cNvSpPr>
              <a:spLocks/>
            </p:cNvSpPr>
            <p:nvPr/>
          </p:nvSpPr>
          <p:spPr bwMode="auto">
            <a:xfrm>
              <a:off x="3000" y="1821"/>
              <a:ext cx="922" cy="165"/>
            </a:xfrm>
            <a:custGeom>
              <a:avLst/>
              <a:gdLst>
                <a:gd name="T0" fmla="*/ 0 w 922"/>
                <a:gd name="T1" fmla="*/ 0 h 165"/>
                <a:gd name="T2" fmla="*/ 922 w 922"/>
                <a:gd name="T3" fmla="*/ 162 h 165"/>
                <a:gd name="T4" fmla="*/ 920 w 922"/>
                <a:gd name="T5" fmla="*/ 164 h 165"/>
                <a:gd name="T6" fmla="*/ 917 w 922"/>
                <a:gd name="T7" fmla="*/ 165 h 165"/>
                <a:gd name="T8" fmla="*/ 5 w 922"/>
                <a:gd name="T9" fmla="*/ 5 h 165"/>
                <a:gd name="T10" fmla="*/ 2 w 922"/>
                <a:gd name="T11" fmla="*/ 1 h 165"/>
                <a:gd name="T12" fmla="*/ 0 w 922"/>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2" h="165">
                  <a:moveTo>
                    <a:pt x="0" y="0"/>
                  </a:moveTo>
                  <a:lnTo>
                    <a:pt x="922" y="162"/>
                  </a:lnTo>
                  <a:lnTo>
                    <a:pt x="920" y="164"/>
                  </a:lnTo>
                  <a:lnTo>
                    <a:pt x="917" y="165"/>
                  </a:lnTo>
                  <a:lnTo>
                    <a:pt x="5" y="5"/>
                  </a:lnTo>
                  <a:lnTo>
                    <a:pt x="2" y="1"/>
                  </a:lnTo>
                  <a:lnTo>
                    <a:pt x="0" y="0"/>
                  </a:lnTo>
                  <a:close/>
                </a:path>
              </a:pathLst>
            </a:custGeom>
            <a:solidFill>
              <a:srgbClr val="DDE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8" name="Freeform 399">
              <a:extLst>
                <a:ext uri="{FF2B5EF4-FFF2-40B4-BE49-F238E27FC236}">
                  <a16:creationId xmlns:a16="http://schemas.microsoft.com/office/drawing/2014/main" id="{651123E3-42E8-4B79-9831-65BC5CA1D985}"/>
                </a:ext>
              </a:extLst>
            </p:cNvPr>
            <p:cNvSpPr>
              <a:spLocks/>
            </p:cNvSpPr>
            <p:nvPr/>
          </p:nvSpPr>
          <p:spPr bwMode="auto">
            <a:xfrm>
              <a:off x="3002" y="1822"/>
              <a:ext cx="918" cy="166"/>
            </a:xfrm>
            <a:custGeom>
              <a:avLst/>
              <a:gdLst>
                <a:gd name="T0" fmla="*/ 0 w 918"/>
                <a:gd name="T1" fmla="*/ 0 h 166"/>
                <a:gd name="T2" fmla="*/ 918 w 918"/>
                <a:gd name="T3" fmla="*/ 163 h 166"/>
                <a:gd name="T4" fmla="*/ 915 w 918"/>
                <a:gd name="T5" fmla="*/ 164 h 166"/>
                <a:gd name="T6" fmla="*/ 913 w 918"/>
                <a:gd name="T7" fmla="*/ 166 h 166"/>
                <a:gd name="T8" fmla="*/ 5 w 918"/>
                <a:gd name="T9" fmla="*/ 6 h 166"/>
                <a:gd name="T10" fmla="*/ 3 w 918"/>
                <a:gd name="T11" fmla="*/ 4 h 166"/>
                <a:gd name="T12" fmla="*/ 0 w 918"/>
                <a:gd name="T13" fmla="*/ 0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8" h="166">
                  <a:moveTo>
                    <a:pt x="0" y="0"/>
                  </a:moveTo>
                  <a:lnTo>
                    <a:pt x="918" y="163"/>
                  </a:lnTo>
                  <a:lnTo>
                    <a:pt x="915" y="164"/>
                  </a:lnTo>
                  <a:lnTo>
                    <a:pt x="913" y="166"/>
                  </a:lnTo>
                  <a:lnTo>
                    <a:pt x="5" y="6"/>
                  </a:lnTo>
                  <a:lnTo>
                    <a:pt x="3" y="4"/>
                  </a:lnTo>
                  <a:lnTo>
                    <a:pt x="0" y="0"/>
                  </a:lnTo>
                  <a:close/>
                </a:path>
              </a:pathLst>
            </a:custGeom>
            <a:solidFill>
              <a:srgbClr val="DDEA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299" name="Freeform 400">
              <a:extLst>
                <a:ext uri="{FF2B5EF4-FFF2-40B4-BE49-F238E27FC236}">
                  <a16:creationId xmlns:a16="http://schemas.microsoft.com/office/drawing/2014/main" id="{1D85A612-D3ED-412C-836F-28F5B4C3A784}"/>
                </a:ext>
              </a:extLst>
            </p:cNvPr>
            <p:cNvSpPr>
              <a:spLocks/>
            </p:cNvSpPr>
            <p:nvPr/>
          </p:nvSpPr>
          <p:spPr bwMode="auto">
            <a:xfrm>
              <a:off x="3005" y="1826"/>
              <a:ext cx="912" cy="164"/>
            </a:xfrm>
            <a:custGeom>
              <a:avLst/>
              <a:gdLst>
                <a:gd name="T0" fmla="*/ 0 w 912"/>
                <a:gd name="T1" fmla="*/ 0 h 164"/>
                <a:gd name="T2" fmla="*/ 912 w 912"/>
                <a:gd name="T3" fmla="*/ 160 h 164"/>
                <a:gd name="T4" fmla="*/ 910 w 912"/>
                <a:gd name="T5" fmla="*/ 162 h 164"/>
                <a:gd name="T6" fmla="*/ 909 w 912"/>
                <a:gd name="T7" fmla="*/ 164 h 164"/>
                <a:gd name="T8" fmla="*/ 5 w 912"/>
                <a:gd name="T9" fmla="*/ 5 h 164"/>
                <a:gd name="T10" fmla="*/ 2 w 912"/>
                <a:gd name="T11" fmla="*/ 2 h 164"/>
                <a:gd name="T12" fmla="*/ 0 w 912"/>
                <a:gd name="T13" fmla="*/ 0 h 1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2" h="164">
                  <a:moveTo>
                    <a:pt x="0" y="0"/>
                  </a:moveTo>
                  <a:lnTo>
                    <a:pt x="912" y="160"/>
                  </a:lnTo>
                  <a:lnTo>
                    <a:pt x="910" y="162"/>
                  </a:lnTo>
                  <a:lnTo>
                    <a:pt x="909" y="164"/>
                  </a:lnTo>
                  <a:lnTo>
                    <a:pt x="5" y="5"/>
                  </a:lnTo>
                  <a:lnTo>
                    <a:pt x="2"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0" name="Freeform 401">
              <a:extLst>
                <a:ext uri="{FF2B5EF4-FFF2-40B4-BE49-F238E27FC236}">
                  <a16:creationId xmlns:a16="http://schemas.microsoft.com/office/drawing/2014/main" id="{1B46C59A-23EE-48CF-85AD-D57562A752B6}"/>
                </a:ext>
              </a:extLst>
            </p:cNvPr>
            <p:cNvSpPr>
              <a:spLocks/>
            </p:cNvSpPr>
            <p:nvPr/>
          </p:nvSpPr>
          <p:spPr bwMode="auto">
            <a:xfrm>
              <a:off x="3007" y="1828"/>
              <a:ext cx="908" cy="163"/>
            </a:xfrm>
            <a:custGeom>
              <a:avLst/>
              <a:gdLst>
                <a:gd name="T0" fmla="*/ 0 w 908"/>
                <a:gd name="T1" fmla="*/ 0 h 163"/>
                <a:gd name="T2" fmla="*/ 908 w 908"/>
                <a:gd name="T3" fmla="*/ 160 h 163"/>
                <a:gd name="T4" fmla="*/ 907 w 908"/>
                <a:gd name="T5" fmla="*/ 162 h 163"/>
                <a:gd name="T6" fmla="*/ 905 w 908"/>
                <a:gd name="T7" fmla="*/ 163 h 163"/>
                <a:gd name="T8" fmla="*/ 5 w 908"/>
                <a:gd name="T9" fmla="*/ 5 h 163"/>
                <a:gd name="T10" fmla="*/ 3 w 908"/>
                <a:gd name="T11" fmla="*/ 3 h 163"/>
                <a:gd name="T12" fmla="*/ 0 w 908"/>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8" h="163">
                  <a:moveTo>
                    <a:pt x="0" y="0"/>
                  </a:moveTo>
                  <a:lnTo>
                    <a:pt x="908" y="160"/>
                  </a:lnTo>
                  <a:lnTo>
                    <a:pt x="907" y="162"/>
                  </a:lnTo>
                  <a:lnTo>
                    <a:pt x="905" y="163"/>
                  </a:lnTo>
                  <a:lnTo>
                    <a:pt x="5" y="5"/>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1" name="Freeform 402">
              <a:extLst>
                <a:ext uri="{FF2B5EF4-FFF2-40B4-BE49-F238E27FC236}">
                  <a16:creationId xmlns:a16="http://schemas.microsoft.com/office/drawing/2014/main" id="{90690256-6930-419A-98FE-122770E2E44D}"/>
                </a:ext>
              </a:extLst>
            </p:cNvPr>
            <p:cNvSpPr>
              <a:spLocks/>
            </p:cNvSpPr>
            <p:nvPr/>
          </p:nvSpPr>
          <p:spPr bwMode="auto">
            <a:xfrm>
              <a:off x="3010" y="1831"/>
              <a:ext cx="904" cy="162"/>
            </a:xfrm>
            <a:custGeom>
              <a:avLst/>
              <a:gdLst>
                <a:gd name="T0" fmla="*/ 0 w 904"/>
                <a:gd name="T1" fmla="*/ 0 h 162"/>
                <a:gd name="T2" fmla="*/ 904 w 904"/>
                <a:gd name="T3" fmla="*/ 159 h 162"/>
                <a:gd name="T4" fmla="*/ 902 w 904"/>
                <a:gd name="T5" fmla="*/ 160 h 162"/>
                <a:gd name="T6" fmla="*/ 899 w 904"/>
                <a:gd name="T7" fmla="*/ 162 h 162"/>
                <a:gd name="T8" fmla="*/ 5 w 904"/>
                <a:gd name="T9" fmla="*/ 5 h 162"/>
                <a:gd name="T10" fmla="*/ 2 w 904"/>
                <a:gd name="T11" fmla="*/ 3 h 162"/>
                <a:gd name="T12" fmla="*/ 0 w 90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4" h="162">
                  <a:moveTo>
                    <a:pt x="0" y="0"/>
                  </a:moveTo>
                  <a:lnTo>
                    <a:pt x="904" y="159"/>
                  </a:lnTo>
                  <a:lnTo>
                    <a:pt x="902" y="160"/>
                  </a:lnTo>
                  <a:lnTo>
                    <a:pt x="899" y="162"/>
                  </a:lnTo>
                  <a:lnTo>
                    <a:pt x="5"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2" name="Freeform 403">
              <a:extLst>
                <a:ext uri="{FF2B5EF4-FFF2-40B4-BE49-F238E27FC236}">
                  <a16:creationId xmlns:a16="http://schemas.microsoft.com/office/drawing/2014/main" id="{0C80AA5C-E66B-4D26-83E4-FD133032D2EF}"/>
                </a:ext>
              </a:extLst>
            </p:cNvPr>
            <p:cNvSpPr>
              <a:spLocks/>
            </p:cNvSpPr>
            <p:nvPr/>
          </p:nvSpPr>
          <p:spPr bwMode="auto">
            <a:xfrm>
              <a:off x="3012" y="1833"/>
              <a:ext cx="900" cy="162"/>
            </a:xfrm>
            <a:custGeom>
              <a:avLst/>
              <a:gdLst>
                <a:gd name="T0" fmla="*/ 0 w 900"/>
                <a:gd name="T1" fmla="*/ 0 h 162"/>
                <a:gd name="T2" fmla="*/ 900 w 900"/>
                <a:gd name="T3" fmla="*/ 158 h 162"/>
                <a:gd name="T4" fmla="*/ 897 w 900"/>
                <a:gd name="T5" fmla="*/ 160 h 162"/>
                <a:gd name="T6" fmla="*/ 895 w 900"/>
                <a:gd name="T7" fmla="*/ 162 h 162"/>
                <a:gd name="T8" fmla="*/ 5 w 900"/>
                <a:gd name="T9" fmla="*/ 6 h 162"/>
                <a:gd name="T10" fmla="*/ 3 w 900"/>
                <a:gd name="T11" fmla="*/ 3 h 162"/>
                <a:gd name="T12" fmla="*/ 0 w 900"/>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162">
                  <a:moveTo>
                    <a:pt x="0" y="0"/>
                  </a:moveTo>
                  <a:lnTo>
                    <a:pt x="900" y="158"/>
                  </a:lnTo>
                  <a:lnTo>
                    <a:pt x="897" y="160"/>
                  </a:lnTo>
                  <a:lnTo>
                    <a:pt x="895" y="162"/>
                  </a:lnTo>
                  <a:lnTo>
                    <a:pt x="5" y="6"/>
                  </a:lnTo>
                  <a:lnTo>
                    <a:pt x="3"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3" name="Freeform 404">
              <a:extLst>
                <a:ext uri="{FF2B5EF4-FFF2-40B4-BE49-F238E27FC236}">
                  <a16:creationId xmlns:a16="http://schemas.microsoft.com/office/drawing/2014/main" id="{4D796E43-3B4C-4A38-BCBC-D704EF7D94CD}"/>
                </a:ext>
              </a:extLst>
            </p:cNvPr>
            <p:cNvSpPr>
              <a:spLocks/>
            </p:cNvSpPr>
            <p:nvPr/>
          </p:nvSpPr>
          <p:spPr bwMode="auto">
            <a:xfrm>
              <a:off x="3015" y="1836"/>
              <a:ext cx="894" cy="162"/>
            </a:xfrm>
            <a:custGeom>
              <a:avLst/>
              <a:gdLst>
                <a:gd name="T0" fmla="*/ 0 w 894"/>
                <a:gd name="T1" fmla="*/ 0 h 162"/>
                <a:gd name="T2" fmla="*/ 894 w 894"/>
                <a:gd name="T3" fmla="*/ 157 h 162"/>
                <a:gd name="T4" fmla="*/ 892 w 894"/>
                <a:gd name="T5" fmla="*/ 159 h 162"/>
                <a:gd name="T6" fmla="*/ 889 w 894"/>
                <a:gd name="T7" fmla="*/ 162 h 162"/>
                <a:gd name="T8" fmla="*/ 6 w 894"/>
                <a:gd name="T9" fmla="*/ 5 h 162"/>
                <a:gd name="T10" fmla="*/ 2 w 894"/>
                <a:gd name="T11" fmla="*/ 3 h 162"/>
                <a:gd name="T12" fmla="*/ 0 w 894"/>
                <a:gd name="T13" fmla="*/ 0 h 1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4" h="162">
                  <a:moveTo>
                    <a:pt x="0" y="0"/>
                  </a:moveTo>
                  <a:lnTo>
                    <a:pt x="894" y="157"/>
                  </a:lnTo>
                  <a:lnTo>
                    <a:pt x="892" y="159"/>
                  </a:lnTo>
                  <a:lnTo>
                    <a:pt x="889" y="162"/>
                  </a:lnTo>
                  <a:lnTo>
                    <a:pt x="6" y="5"/>
                  </a:lnTo>
                  <a:lnTo>
                    <a:pt x="2" y="3"/>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4" name="Freeform 405">
              <a:extLst>
                <a:ext uri="{FF2B5EF4-FFF2-40B4-BE49-F238E27FC236}">
                  <a16:creationId xmlns:a16="http://schemas.microsoft.com/office/drawing/2014/main" id="{6AB6F1C8-0213-453B-9575-B28F3B806481}"/>
                </a:ext>
              </a:extLst>
            </p:cNvPr>
            <p:cNvSpPr>
              <a:spLocks/>
            </p:cNvSpPr>
            <p:nvPr/>
          </p:nvSpPr>
          <p:spPr bwMode="auto">
            <a:xfrm>
              <a:off x="3017" y="1839"/>
              <a:ext cx="890" cy="161"/>
            </a:xfrm>
            <a:custGeom>
              <a:avLst/>
              <a:gdLst>
                <a:gd name="T0" fmla="*/ 0 w 890"/>
                <a:gd name="T1" fmla="*/ 0 h 161"/>
                <a:gd name="T2" fmla="*/ 890 w 890"/>
                <a:gd name="T3" fmla="*/ 156 h 161"/>
                <a:gd name="T4" fmla="*/ 887 w 890"/>
                <a:gd name="T5" fmla="*/ 159 h 161"/>
                <a:gd name="T6" fmla="*/ 885 w 890"/>
                <a:gd name="T7" fmla="*/ 161 h 161"/>
                <a:gd name="T8" fmla="*/ 5 w 890"/>
                <a:gd name="T9" fmla="*/ 5 h 161"/>
                <a:gd name="T10" fmla="*/ 4 w 890"/>
                <a:gd name="T11" fmla="*/ 2 h 161"/>
                <a:gd name="T12" fmla="*/ 0 w 890"/>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0" h="161">
                  <a:moveTo>
                    <a:pt x="0" y="0"/>
                  </a:moveTo>
                  <a:lnTo>
                    <a:pt x="890" y="156"/>
                  </a:lnTo>
                  <a:lnTo>
                    <a:pt x="887" y="159"/>
                  </a:lnTo>
                  <a:lnTo>
                    <a:pt x="885" y="161"/>
                  </a:lnTo>
                  <a:lnTo>
                    <a:pt x="5" y="5"/>
                  </a:lnTo>
                  <a:lnTo>
                    <a:pt x="4" y="2"/>
                  </a:lnTo>
                  <a:lnTo>
                    <a:pt x="0" y="0"/>
                  </a:lnTo>
                  <a:close/>
                </a:path>
              </a:pathLst>
            </a:custGeom>
            <a:solidFill>
              <a:srgbClr val="DFEB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5" name="Freeform 406">
              <a:extLst>
                <a:ext uri="{FF2B5EF4-FFF2-40B4-BE49-F238E27FC236}">
                  <a16:creationId xmlns:a16="http://schemas.microsoft.com/office/drawing/2014/main" id="{F5C3433C-6B18-425D-99FE-5BFCC17C0469}"/>
                </a:ext>
              </a:extLst>
            </p:cNvPr>
            <p:cNvSpPr>
              <a:spLocks/>
            </p:cNvSpPr>
            <p:nvPr/>
          </p:nvSpPr>
          <p:spPr bwMode="auto">
            <a:xfrm>
              <a:off x="3021" y="1841"/>
              <a:ext cx="883" cy="161"/>
            </a:xfrm>
            <a:custGeom>
              <a:avLst/>
              <a:gdLst>
                <a:gd name="T0" fmla="*/ 0 w 883"/>
                <a:gd name="T1" fmla="*/ 0 h 161"/>
                <a:gd name="T2" fmla="*/ 883 w 883"/>
                <a:gd name="T3" fmla="*/ 157 h 161"/>
                <a:gd name="T4" fmla="*/ 881 w 883"/>
                <a:gd name="T5" fmla="*/ 159 h 161"/>
                <a:gd name="T6" fmla="*/ 878 w 883"/>
                <a:gd name="T7" fmla="*/ 161 h 161"/>
                <a:gd name="T8" fmla="*/ 5 w 883"/>
                <a:gd name="T9" fmla="*/ 5 h 161"/>
                <a:gd name="T10" fmla="*/ 1 w 883"/>
                <a:gd name="T11" fmla="*/ 3 h 161"/>
                <a:gd name="T12" fmla="*/ 0 w 883"/>
                <a:gd name="T13" fmla="*/ 0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3" h="161">
                  <a:moveTo>
                    <a:pt x="0" y="0"/>
                  </a:moveTo>
                  <a:lnTo>
                    <a:pt x="883" y="157"/>
                  </a:lnTo>
                  <a:lnTo>
                    <a:pt x="881" y="159"/>
                  </a:lnTo>
                  <a:lnTo>
                    <a:pt x="878" y="161"/>
                  </a:lnTo>
                  <a:lnTo>
                    <a:pt x="5" y="5"/>
                  </a:lnTo>
                  <a:lnTo>
                    <a:pt x="1"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6" name="Freeform 407">
              <a:extLst>
                <a:ext uri="{FF2B5EF4-FFF2-40B4-BE49-F238E27FC236}">
                  <a16:creationId xmlns:a16="http://schemas.microsoft.com/office/drawing/2014/main" id="{9F1B52CF-FECB-4AAF-806D-74A8EA9500B8}"/>
                </a:ext>
              </a:extLst>
            </p:cNvPr>
            <p:cNvSpPr>
              <a:spLocks/>
            </p:cNvSpPr>
            <p:nvPr/>
          </p:nvSpPr>
          <p:spPr bwMode="auto">
            <a:xfrm>
              <a:off x="3022" y="1844"/>
              <a:ext cx="880" cy="159"/>
            </a:xfrm>
            <a:custGeom>
              <a:avLst/>
              <a:gdLst>
                <a:gd name="T0" fmla="*/ 0 w 880"/>
                <a:gd name="T1" fmla="*/ 0 h 159"/>
                <a:gd name="T2" fmla="*/ 880 w 880"/>
                <a:gd name="T3" fmla="*/ 156 h 159"/>
                <a:gd name="T4" fmla="*/ 877 w 880"/>
                <a:gd name="T5" fmla="*/ 158 h 159"/>
                <a:gd name="T6" fmla="*/ 875 w 880"/>
                <a:gd name="T7" fmla="*/ 159 h 159"/>
                <a:gd name="T8" fmla="*/ 7 w 880"/>
                <a:gd name="T9" fmla="*/ 6 h 159"/>
                <a:gd name="T10" fmla="*/ 4 w 880"/>
                <a:gd name="T11" fmla="*/ 2 h 159"/>
                <a:gd name="T12" fmla="*/ 0 w 880"/>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0" h="159">
                  <a:moveTo>
                    <a:pt x="0" y="0"/>
                  </a:moveTo>
                  <a:lnTo>
                    <a:pt x="880" y="156"/>
                  </a:lnTo>
                  <a:lnTo>
                    <a:pt x="877" y="158"/>
                  </a:lnTo>
                  <a:lnTo>
                    <a:pt x="875" y="159"/>
                  </a:lnTo>
                  <a:lnTo>
                    <a:pt x="7" y="6"/>
                  </a:lnTo>
                  <a:lnTo>
                    <a:pt x="4"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7" name="Freeform 408">
              <a:extLst>
                <a:ext uri="{FF2B5EF4-FFF2-40B4-BE49-F238E27FC236}">
                  <a16:creationId xmlns:a16="http://schemas.microsoft.com/office/drawing/2014/main" id="{F98626B3-3126-4DC1-932E-6D2AAEACC97B}"/>
                </a:ext>
              </a:extLst>
            </p:cNvPr>
            <p:cNvSpPr>
              <a:spLocks/>
            </p:cNvSpPr>
            <p:nvPr/>
          </p:nvSpPr>
          <p:spPr bwMode="auto">
            <a:xfrm>
              <a:off x="3026" y="1846"/>
              <a:ext cx="873" cy="159"/>
            </a:xfrm>
            <a:custGeom>
              <a:avLst/>
              <a:gdLst>
                <a:gd name="T0" fmla="*/ 0 w 873"/>
                <a:gd name="T1" fmla="*/ 0 h 159"/>
                <a:gd name="T2" fmla="*/ 873 w 873"/>
                <a:gd name="T3" fmla="*/ 156 h 159"/>
                <a:gd name="T4" fmla="*/ 871 w 873"/>
                <a:gd name="T5" fmla="*/ 157 h 159"/>
                <a:gd name="T6" fmla="*/ 867 w 873"/>
                <a:gd name="T7" fmla="*/ 159 h 159"/>
                <a:gd name="T8" fmla="*/ 5 w 873"/>
                <a:gd name="T9" fmla="*/ 7 h 159"/>
                <a:gd name="T10" fmla="*/ 3 w 873"/>
                <a:gd name="T11" fmla="*/ 4 h 159"/>
                <a:gd name="T12" fmla="*/ 0 w 873"/>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3" h="159">
                  <a:moveTo>
                    <a:pt x="0" y="0"/>
                  </a:moveTo>
                  <a:lnTo>
                    <a:pt x="873" y="156"/>
                  </a:lnTo>
                  <a:lnTo>
                    <a:pt x="871" y="157"/>
                  </a:lnTo>
                  <a:lnTo>
                    <a:pt x="867" y="159"/>
                  </a:lnTo>
                  <a:lnTo>
                    <a:pt x="5" y="7"/>
                  </a:lnTo>
                  <a:lnTo>
                    <a:pt x="3" y="4"/>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8" name="Freeform 409">
              <a:extLst>
                <a:ext uri="{FF2B5EF4-FFF2-40B4-BE49-F238E27FC236}">
                  <a16:creationId xmlns:a16="http://schemas.microsoft.com/office/drawing/2014/main" id="{75B7EF48-DEC4-43F6-BCD8-7A73930D2328}"/>
                </a:ext>
              </a:extLst>
            </p:cNvPr>
            <p:cNvSpPr>
              <a:spLocks/>
            </p:cNvSpPr>
            <p:nvPr/>
          </p:nvSpPr>
          <p:spPr bwMode="auto">
            <a:xfrm>
              <a:off x="3029" y="1850"/>
              <a:ext cx="868" cy="157"/>
            </a:xfrm>
            <a:custGeom>
              <a:avLst/>
              <a:gdLst>
                <a:gd name="T0" fmla="*/ 0 w 868"/>
                <a:gd name="T1" fmla="*/ 0 h 157"/>
                <a:gd name="T2" fmla="*/ 868 w 868"/>
                <a:gd name="T3" fmla="*/ 153 h 157"/>
                <a:gd name="T4" fmla="*/ 864 w 868"/>
                <a:gd name="T5" fmla="*/ 155 h 157"/>
                <a:gd name="T6" fmla="*/ 863 w 868"/>
                <a:gd name="T7" fmla="*/ 157 h 157"/>
                <a:gd name="T8" fmla="*/ 5 w 868"/>
                <a:gd name="T9" fmla="*/ 5 h 157"/>
                <a:gd name="T10" fmla="*/ 2 w 868"/>
                <a:gd name="T11" fmla="*/ 3 h 157"/>
                <a:gd name="T12" fmla="*/ 0 w 868"/>
                <a:gd name="T13" fmla="*/ 0 h 1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8" h="157">
                  <a:moveTo>
                    <a:pt x="0" y="0"/>
                  </a:moveTo>
                  <a:lnTo>
                    <a:pt x="868" y="153"/>
                  </a:lnTo>
                  <a:lnTo>
                    <a:pt x="864" y="155"/>
                  </a:lnTo>
                  <a:lnTo>
                    <a:pt x="863" y="157"/>
                  </a:lnTo>
                  <a:lnTo>
                    <a:pt x="5" y="5"/>
                  </a:lnTo>
                  <a:lnTo>
                    <a:pt x="2"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09" name="Freeform 410">
              <a:extLst>
                <a:ext uri="{FF2B5EF4-FFF2-40B4-BE49-F238E27FC236}">
                  <a16:creationId xmlns:a16="http://schemas.microsoft.com/office/drawing/2014/main" id="{A96AED58-04EA-4E99-A4D3-E6BCC4F00B87}"/>
                </a:ext>
              </a:extLst>
            </p:cNvPr>
            <p:cNvSpPr>
              <a:spLocks/>
            </p:cNvSpPr>
            <p:nvPr/>
          </p:nvSpPr>
          <p:spPr bwMode="auto">
            <a:xfrm>
              <a:off x="3031" y="1853"/>
              <a:ext cx="862" cy="155"/>
            </a:xfrm>
            <a:custGeom>
              <a:avLst/>
              <a:gdLst>
                <a:gd name="T0" fmla="*/ 0 w 862"/>
                <a:gd name="T1" fmla="*/ 0 h 155"/>
                <a:gd name="T2" fmla="*/ 862 w 862"/>
                <a:gd name="T3" fmla="*/ 152 h 155"/>
                <a:gd name="T4" fmla="*/ 861 w 862"/>
                <a:gd name="T5" fmla="*/ 154 h 155"/>
                <a:gd name="T6" fmla="*/ 857 w 862"/>
                <a:gd name="T7" fmla="*/ 155 h 155"/>
                <a:gd name="T8" fmla="*/ 6 w 862"/>
                <a:gd name="T9" fmla="*/ 5 h 155"/>
                <a:gd name="T10" fmla="*/ 3 w 862"/>
                <a:gd name="T11" fmla="*/ 2 h 155"/>
                <a:gd name="T12" fmla="*/ 0 w 862"/>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2" h="155">
                  <a:moveTo>
                    <a:pt x="0" y="0"/>
                  </a:moveTo>
                  <a:lnTo>
                    <a:pt x="862" y="152"/>
                  </a:lnTo>
                  <a:lnTo>
                    <a:pt x="861" y="154"/>
                  </a:lnTo>
                  <a:lnTo>
                    <a:pt x="857" y="155"/>
                  </a:lnTo>
                  <a:lnTo>
                    <a:pt x="6" y="5"/>
                  </a:lnTo>
                  <a:lnTo>
                    <a:pt x="3" y="2"/>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0" name="Freeform 411">
              <a:extLst>
                <a:ext uri="{FF2B5EF4-FFF2-40B4-BE49-F238E27FC236}">
                  <a16:creationId xmlns:a16="http://schemas.microsoft.com/office/drawing/2014/main" id="{4C928952-8925-4656-BE32-5DAE6AD0B1D5}"/>
                </a:ext>
              </a:extLst>
            </p:cNvPr>
            <p:cNvSpPr>
              <a:spLocks/>
            </p:cNvSpPr>
            <p:nvPr/>
          </p:nvSpPr>
          <p:spPr bwMode="auto">
            <a:xfrm>
              <a:off x="3034" y="1855"/>
              <a:ext cx="858" cy="155"/>
            </a:xfrm>
            <a:custGeom>
              <a:avLst/>
              <a:gdLst>
                <a:gd name="T0" fmla="*/ 0 w 858"/>
                <a:gd name="T1" fmla="*/ 0 h 155"/>
                <a:gd name="T2" fmla="*/ 858 w 858"/>
                <a:gd name="T3" fmla="*/ 152 h 155"/>
                <a:gd name="T4" fmla="*/ 854 w 858"/>
                <a:gd name="T5" fmla="*/ 153 h 155"/>
                <a:gd name="T6" fmla="*/ 851 w 858"/>
                <a:gd name="T7" fmla="*/ 155 h 155"/>
                <a:gd name="T8" fmla="*/ 5 w 858"/>
                <a:gd name="T9" fmla="*/ 5 h 155"/>
                <a:gd name="T10" fmla="*/ 3 w 858"/>
                <a:gd name="T11" fmla="*/ 3 h 155"/>
                <a:gd name="T12" fmla="*/ 0 w 858"/>
                <a:gd name="T13" fmla="*/ 0 h 15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8" h="155">
                  <a:moveTo>
                    <a:pt x="0" y="0"/>
                  </a:moveTo>
                  <a:lnTo>
                    <a:pt x="858" y="152"/>
                  </a:lnTo>
                  <a:lnTo>
                    <a:pt x="854" y="153"/>
                  </a:lnTo>
                  <a:lnTo>
                    <a:pt x="851" y="155"/>
                  </a:lnTo>
                  <a:lnTo>
                    <a:pt x="5" y="5"/>
                  </a:lnTo>
                  <a:lnTo>
                    <a:pt x="3" y="3"/>
                  </a:lnTo>
                  <a:lnTo>
                    <a:pt x="0" y="0"/>
                  </a:lnTo>
                  <a:close/>
                </a:path>
              </a:pathLst>
            </a:custGeom>
            <a:solidFill>
              <a:srgbClr val="E0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1" name="Freeform 412">
              <a:extLst>
                <a:ext uri="{FF2B5EF4-FFF2-40B4-BE49-F238E27FC236}">
                  <a16:creationId xmlns:a16="http://schemas.microsoft.com/office/drawing/2014/main" id="{7F423181-00CF-405F-8A98-C5CDB4B3B15F}"/>
                </a:ext>
              </a:extLst>
            </p:cNvPr>
            <p:cNvSpPr>
              <a:spLocks/>
            </p:cNvSpPr>
            <p:nvPr/>
          </p:nvSpPr>
          <p:spPr bwMode="auto">
            <a:xfrm>
              <a:off x="3037" y="1858"/>
              <a:ext cx="851" cy="154"/>
            </a:xfrm>
            <a:custGeom>
              <a:avLst/>
              <a:gdLst>
                <a:gd name="T0" fmla="*/ 0 w 851"/>
                <a:gd name="T1" fmla="*/ 0 h 154"/>
                <a:gd name="T2" fmla="*/ 851 w 851"/>
                <a:gd name="T3" fmla="*/ 150 h 154"/>
                <a:gd name="T4" fmla="*/ 848 w 851"/>
                <a:gd name="T5" fmla="*/ 152 h 154"/>
                <a:gd name="T6" fmla="*/ 846 w 851"/>
                <a:gd name="T7" fmla="*/ 154 h 154"/>
                <a:gd name="T8" fmla="*/ 6 w 851"/>
                <a:gd name="T9" fmla="*/ 5 h 154"/>
                <a:gd name="T10" fmla="*/ 2 w 851"/>
                <a:gd name="T11" fmla="*/ 2 h 154"/>
                <a:gd name="T12" fmla="*/ 0 w 851"/>
                <a:gd name="T13" fmla="*/ 0 h 1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1" h="154">
                  <a:moveTo>
                    <a:pt x="0" y="0"/>
                  </a:moveTo>
                  <a:lnTo>
                    <a:pt x="851" y="150"/>
                  </a:lnTo>
                  <a:lnTo>
                    <a:pt x="848" y="152"/>
                  </a:lnTo>
                  <a:lnTo>
                    <a:pt x="846" y="154"/>
                  </a:lnTo>
                  <a:lnTo>
                    <a:pt x="6" y="5"/>
                  </a:lnTo>
                  <a:lnTo>
                    <a:pt x="2" y="2"/>
                  </a:lnTo>
                  <a:lnTo>
                    <a:pt x="0" y="0"/>
                  </a:lnTo>
                  <a:close/>
                </a:path>
              </a:pathLst>
            </a:custGeom>
            <a:solidFill>
              <a:srgbClr val="E2ED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2" name="Freeform 413">
              <a:extLst>
                <a:ext uri="{FF2B5EF4-FFF2-40B4-BE49-F238E27FC236}">
                  <a16:creationId xmlns:a16="http://schemas.microsoft.com/office/drawing/2014/main" id="{FB83EDA8-B8FF-4A43-9029-EFB92911E5A4}"/>
                </a:ext>
              </a:extLst>
            </p:cNvPr>
            <p:cNvSpPr>
              <a:spLocks/>
            </p:cNvSpPr>
            <p:nvPr/>
          </p:nvSpPr>
          <p:spPr bwMode="auto">
            <a:xfrm>
              <a:off x="3039" y="1860"/>
              <a:ext cx="846" cy="153"/>
            </a:xfrm>
            <a:custGeom>
              <a:avLst/>
              <a:gdLst>
                <a:gd name="T0" fmla="*/ 0 w 846"/>
                <a:gd name="T1" fmla="*/ 0 h 153"/>
                <a:gd name="T2" fmla="*/ 846 w 846"/>
                <a:gd name="T3" fmla="*/ 150 h 153"/>
                <a:gd name="T4" fmla="*/ 844 w 846"/>
                <a:gd name="T5" fmla="*/ 152 h 153"/>
                <a:gd name="T6" fmla="*/ 841 w 846"/>
                <a:gd name="T7" fmla="*/ 153 h 153"/>
                <a:gd name="T8" fmla="*/ 5 w 846"/>
                <a:gd name="T9" fmla="*/ 6 h 153"/>
                <a:gd name="T10" fmla="*/ 4 w 846"/>
                <a:gd name="T11" fmla="*/ 3 h 153"/>
                <a:gd name="T12" fmla="*/ 0 w 846"/>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6" h="153">
                  <a:moveTo>
                    <a:pt x="0" y="0"/>
                  </a:moveTo>
                  <a:lnTo>
                    <a:pt x="846" y="150"/>
                  </a:lnTo>
                  <a:lnTo>
                    <a:pt x="844" y="152"/>
                  </a:lnTo>
                  <a:lnTo>
                    <a:pt x="841" y="153"/>
                  </a:lnTo>
                  <a:lnTo>
                    <a:pt x="5" y="6"/>
                  </a:lnTo>
                  <a:lnTo>
                    <a:pt x="4"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3" name="Freeform 414">
              <a:extLst>
                <a:ext uri="{FF2B5EF4-FFF2-40B4-BE49-F238E27FC236}">
                  <a16:creationId xmlns:a16="http://schemas.microsoft.com/office/drawing/2014/main" id="{5CFC1324-DD0E-4606-BCFC-7D5D2AF68D68}"/>
                </a:ext>
              </a:extLst>
            </p:cNvPr>
            <p:cNvSpPr>
              <a:spLocks/>
            </p:cNvSpPr>
            <p:nvPr/>
          </p:nvSpPr>
          <p:spPr bwMode="auto">
            <a:xfrm>
              <a:off x="3043" y="1863"/>
              <a:ext cx="840" cy="152"/>
            </a:xfrm>
            <a:custGeom>
              <a:avLst/>
              <a:gdLst>
                <a:gd name="T0" fmla="*/ 0 w 840"/>
                <a:gd name="T1" fmla="*/ 0 h 152"/>
                <a:gd name="T2" fmla="*/ 840 w 840"/>
                <a:gd name="T3" fmla="*/ 149 h 152"/>
                <a:gd name="T4" fmla="*/ 837 w 840"/>
                <a:gd name="T5" fmla="*/ 150 h 152"/>
                <a:gd name="T6" fmla="*/ 834 w 840"/>
                <a:gd name="T7" fmla="*/ 152 h 152"/>
                <a:gd name="T8" fmla="*/ 5 w 840"/>
                <a:gd name="T9" fmla="*/ 5 h 152"/>
                <a:gd name="T10" fmla="*/ 1 w 840"/>
                <a:gd name="T11" fmla="*/ 3 h 152"/>
                <a:gd name="T12" fmla="*/ 0 w 840"/>
                <a:gd name="T13" fmla="*/ 0 h 1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0" h="152">
                  <a:moveTo>
                    <a:pt x="0" y="0"/>
                  </a:moveTo>
                  <a:lnTo>
                    <a:pt x="840" y="149"/>
                  </a:lnTo>
                  <a:lnTo>
                    <a:pt x="837" y="150"/>
                  </a:lnTo>
                  <a:lnTo>
                    <a:pt x="834" y="152"/>
                  </a:lnTo>
                  <a:lnTo>
                    <a:pt x="5" y="5"/>
                  </a:lnTo>
                  <a:lnTo>
                    <a:pt x="1"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4" name="Freeform 415">
              <a:extLst>
                <a:ext uri="{FF2B5EF4-FFF2-40B4-BE49-F238E27FC236}">
                  <a16:creationId xmlns:a16="http://schemas.microsoft.com/office/drawing/2014/main" id="{53781F27-08B3-4527-B806-3D4DAEC3EBBA}"/>
                </a:ext>
              </a:extLst>
            </p:cNvPr>
            <p:cNvSpPr>
              <a:spLocks/>
            </p:cNvSpPr>
            <p:nvPr/>
          </p:nvSpPr>
          <p:spPr bwMode="auto">
            <a:xfrm>
              <a:off x="3044" y="1866"/>
              <a:ext cx="836" cy="151"/>
            </a:xfrm>
            <a:custGeom>
              <a:avLst/>
              <a:gdLst>
                <a:gd name="T0" fmla="*/ 0 w 836"/>
                <a:gd name="T1" fmla="*/ 0 h 151"/>
                <a:gd name="T2" fmla="*/ 836 w 836"/>
                <a:gd name="T3" fmla="*/ 147 h 151"/>
                <a:gd name="T4" fmla="*/ 833 w 836"/>
                <a:gd name="T5" fmla="*/ 149 h 151"/>
                <a:gd name="T6" fmla="*/ 829 w 836"/>
                <a:gd name="T7" fmla="*/ 151 h 151"/>
                <a:gd name="T8" fmla="*/ 7 w 836"/>
                <a:gd name="T9" fmla="*/ 5 h 151"/>
                <a:gd name="T10" fmla="*/ 4 w 836"/>
                <a:gd name="T11" fmla="*/ 2 h 151"/>
                <a:gd name="T12" fmla="*/ 0 w 836"/>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6" h="151">
                  <a:moveTo>
                    <a:pt x="0" y="0"/>
                  </a:moveTo>
                  <a:lnTo>
                    <a:pt x="836" y="147"/>
                  </a:lnTo>
                  <a:lnTo>
                    <a:pt x="833" y="149"/>
                  </a:lnTo>
                  <a:lnTo>
                    <a:pt x="829" y="151"/>
                  </a:lnTo>
                  <a:lnTo>
                    <a:pt x="7" y="5"/>
                  </a:lnTo>
                  <a:lnTo>
                    <a:pt x="4"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5" name="Freeform 416">
              <a:extLst>
                <a:ext uri="{FF2B5EF4-FFF2-40B4-BE49-F238E27FC236}">
                  <a16:creationId xmlns:a16="http://schemas.microsoft.com/office/drawing/2014/main" id="{05E5DA82-2382-4DB7-AFAD-7A21269CF7C1}"/>
                </a:ext>
              </a:extLst>
            </p:cNvPr>
            <p:cNvSpPr>
              <a:spLocks/>
            </p:cNvSpPr>
            <p:nvPr/>
          </p:nvSpPr>
          <p:spPr bwMode="auto">
            <a:xfrm>
              <a:off x="3048" y="1868"/>
              <a:ext cx="829" cy="151"/>
            </a:xfrm>
            <a:custGeom>
              <a:avLst/>
              <a:gdLst>
                <a:gd name="T0" fmla="*/ 0 w 829"/>
                <a:gd name="T1" fmla="*/ 0 h 151"/>
                <a:gd name="T2" fmla="*/ 829 w 829"/>
                <a:gd name="T3" fmla="*/ 147 h 151"/>
                <a:gd name="T4" fmla="*/ 825 w 829"/>
                <a:gd name="T5" fmla="*/ 149 h 151"/>
                <a:gd name="T6" fmla="*/ 823 w 829"/>
                <a:gd name="T7" fmla="*/ 151 h 151"/>
                <a:gd name="T8" fmla="*/ 6 w 829"/>
                <a:gd name="T9" fmla="*/ 5 h 151"/>
                <a:gd name="T10" fmla="*/ 3 w 829"/>
                <a:gd name="T11" fmla="*/ 3 h 151"/>
                <a:gd name="T12" fmla="*/ 0 w 829"/>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9" h="151">
                  <a:moveTo>
                    <a:pt x="0" y="0"/>
                  </a:moveTo>
                  <a:lnTo>
                    <a:pt x="829" y="147"/>
                  </a:lnTo>
                  <a:lnTo>
                    <a:pt x="825" y="149"/>
                  </a:lnTo>
                  <a:lnTo>
                    <a:pt x="823" y="151"/>
                  </a:lnTo>
                  <a:lnTo>
                    <a:pt x="6" y="5"/>
                  </a:lnTo>
                  <a:lnTo>
                    <a:pt x="3" y="3"/>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6" name="Freeform 417">
              <a:extLst>
                <a:ext uri="{FF2B5EF4-FFF2-40B4-BE49-F238E27FC236}">
                  <a16:creationId xmlns:a16="http://schemas.microsoft.com/office/drawing/2014/main" id="{36453679-0C5C-4644-AC16-52ED144472F3}"/>
                </a:ext>
              </a:extLst>
            </p:cNvPr>
            <p:cNvSpPr>
              <a:spLocks/>
            </p:cNvSpPr>
            <p:nvPr/>
          </p:nvSpPr>
          <p:spPr bwMode="auto">
            <a:xfrm>
              <a:off x="3051" y="1871"/>
              <a:ext cx="822" cy="149"/>
            </a:xfrm>
            <a:custGeom>
              <a:avLst/>
              <a:gdLst>
                <a:gd name="T0" fmla="*/ 0 w 822"/>
                <a:gd name="T1" fmla="*/ 0 h 149"/>
                <a:gd name="T2" fmla="*/ 822 w 822"/>
                <a:gd name="T3" fmla="*/ 146 h 149"/>
                <a:gd name="T4" fmla="*/ 819 w 822"/>
                <a:gd name="T5" fmla="*/ 148 h 149"/>
                <a:gd name="T6" fmla="*/ 817 w 822"/>
                <a:gd name="T7" fmla="*/ 149 h 149"/>
                <a:gd name="T8" fmla="*/ 5 w 822"/>
                <a:gd name="T9" fmla="*/ 6 h 149"/>
                <a:gd name="T10" fmla="*/ 3 w 822"/>
                <a:gd name="T11" fmla="*/ 2 h 149"/>
                <a:gd name="T12" fmla="*/ 0 w 822"/>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2" h="149">
                  <a:moveTo>
                    <a:pt x="0" y="0"/>
                  </a:moveTo>
                  <a:lnTo>
                    <a:pt x="822" y="146"/>
                  </a:lnTo>
                  <a:lnTo>
                    <a:pt x="819" y="148"/>
                  </a:lnTo>
                  <a:lnTo>
                    <a:pt x="817" y="149"/>
                  </a:lnTo>
                  <a:lnTo>
                    <a:pt x="5" y="6"/>
                  </a:lnTo>
                  <a:lnTo>
                    <a:pt x="3" y="2"/>
                  </a:lnTo>
                  <a:lnTo>
                    <a:pt x="0" y="0"/>
                  </a:lnTo>
                  <a:close/>
                </a:path>
              </a:pathLst>
            </a:custGeom>
            <a:solidFill>
              <a:srgbClr val="E3ED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7" name="Freeform 418">
              <a:extLst>
                <a:ext uri="{FF2B5EF4-FFF2-40B4-BE49-F238E27FC236}">
                  <a16:creationId xmlns:a16="http://schemas.microsoft.com/office/drawing/2014/main" id="{D0E22E1C-E30A-4500-9932-359FB42D433A}"/>
                </a:ext>
              </a:extLst>
            </p:cNvPr>
            <p:cNvSpPr>
              <a:spLocks/>
            </p:cNvSpPr>
            <p:nvPr/>
          </p:nvSpPr>
          <p:spPr bwMode="auto">
            <a:xfrm>
              <a:off x="3054" y="1873"/>
              <a:ext cx="817" cy="149"/>
            </a:xfrm>
            <a:custGeom>
              <a:avLst/>
              <a:gdLst>
                <a:gd name="T0" fmla="*/ 0 w 817"/>
                <a:gd name="T1" fmla="*/ 0 h 149"/>
                <a:gd name="T2" fmla="*/ 817 w 817"/>
                <a:gd name="T3" fmla="*/ 146 h 149"/>
                <a:gd name="T4" fmla="*/ 814 w 817"/>
                <a:gd name="T5" fmla="*/ 147 h 149"/>
                <a:gd name="T6" fmla="*/ 811 w 817"/>
                <a:gd name="T7" fmla="*/ 149 h 149"/>
                <a:gd name="T8" fmla="*/ 5 w 817"/>
                <a:gd name="T9" fmla="*/ 7 h 149"/>
                <a:gd name="T10" fmla="*/ 2 w 817"/>
                <a:gd name="T11" fmla="*/ 4 h 149"/>
                <a:gd name="T12" fmla="*/ 0 w 817"/>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7" h="149">
                  <a:moveTo>
                    <a:pt x="0" y="0"/>
                  </a:moveTo>
                  <a:lnTo>
                    <a:pt x="817" y="146"/>
                  </a:lnTo>
                  <a:lnTo>
                    <a:pt x="814" y="147"/>
                  </a:lnTo>
                  <a:lnTo>
                    <a:pt x="811" y="149"/>
                  </a:lnTo>
                  <a:lnTo>
                    <a:pt x="5" y="7"/>
                  </a:lnTo>
                  <a:lnTo>
                    <a:pt x="2" y="4"/>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8" name="Freeform 419">
              <a:extLst>
                <a:ext uri="{FF2B5EF4-FFF2-40B4-BE49-F238E27FC236}">
                  <a16:creationId xmlns:a16="http://schemas.microsoft.com/office/drawing/2014/main" id="{263AF296-E1A9-462E-86DE-6EB75A4393D2}"/>
                </a:ext>
              </a:extLst>
            </p:cNvPr>
            <p:cNvSpPr>
              <a:spLocks/>
            </p:cNvSpPr>
            <p:nvPr/>
          </p:nvSpPr>
          <p:spPr bwMode="auto">
            <a:xfrm>
              <a:off x="3056" y="1877"/>
              <a:ext cx="812" cy="147"/>
            </a:xfrm>
            <a:custGeom>
              <a:avLst/>
              <a:gdLst>
                <a:gd name="T0" fmla="*/ 0 w 812"/>
                <a:gd name="T1" fmla="*/ 0 h 147"/>
                <a:gd name="T2" fmla="*/ 812 w 812"/>
                <a:gd name="T3" fmla="*/ 143 h 147"/>
                <a:gd name="T4" fmla="*/ 809 w 812"/>
                <a:gd name="T5" fmla="*/ 145 h 147"/>
                <a:gd name="T6" fmla="*/ 805 w 812"/>
                <a:gd name="T7" fmla="*/ 147 h 147"/>
                <a:gd name="T8" fmla="*/ 7 w 812"/>
                <a:gd name="T9" fmla="*/ 5 h 147"/>
                <a:gd name="T10" fmla="*/ 3 w 812"/>
                <a:gd name="T11" fmla="*/ 3 h 147"/>
                <a:gd name="T12" fmla="*/ 0 w 812"/>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2" h="147">
                  <a:moveTo>
                    <a:pt x="0" y="0"/>
                  </a:moveTo>
                  <a:lnTo>
                    <a:pt x="812" y="143"/>
                  </a:lnTo>
                  <a:lnTo>
                    <a:pt x="809" y="145"/>
                  </a:lnTo>
                  <a:lnTo>
                    <a:pt x="805" y="147"/>
                  </a:lnTo>
                  <a:lnTo>
                    <a:pt x="7" y="5"/>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19" name="Freeform 420">
              <a:extLst>
                <a:ext uri="{FF2B5EF4-FFF2-40B4-BE49-F238E27FC236}">
                  <a16:creationId xmlns:a16="http://schemas.microsoft.com/office/drawing/2014/main" id="{2F66E538-D3DA-48B5-8451-9527B38BA837}"/>
                </a:ext>
              </a:extLst>
            </p:cNvPr>
            <p:cNvSpPr>
              <a:spLocks/>
            </p:cNvSpPr>
            <p:nvPr/>
          </p:nvSpPr>
          <p:spPr bwMode="auto">
            <a:xfrm>
              <a:off x="3059" y="1880"/>
              <a:ext cx="806" cy="145"/>
            </a:xfrm>
            <a:custGeom>
              <a:avLst/>
              <a:gdLst>
                <a:gd name="T0" fmla="*/ 0 w 806"/>
                <a:gd name="T1" fmla="*/ 0 h 145"/>
                <a:gd name="T2" fmla="*/ 806 w 806"/>
                <a:gd name="T3" fmla="*/ 142 h 145"/>
                <a:gd name="T4" fmla="*/ 802 w 806"/>
                <a:gd name="T5" fmla="*/ 144 h 145"/>
                <a:gd name="T6" fmla="*/ 797 w 806"/>
                <a:gd name="T7" fmla="*/ 145 h 145"/>
                <a:gd name="T8" fmla="*/ 5 w 806"/>
                <a:gd name="T9" fmla="*/ 5 h 145"/>
                <a:gd name="T10" fmla="*/ 4 w 806"/>
                <a:gd name="T11" fmla="*/ 2 h 145"/>
                <a:gd name="T12" fmla="*/ 0 w 806"/>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6" h="145">
                  <a:moveTo>
                    <a:pt x="0" y="0"/>
                  </a:moveTo>
                  <a:lnTo>
                    <a:pt x="806" y="142"/>
                  </a:lnTo>
                  <a:lnTo>
                    <a:pt x="802" y="144"/>
                  </a:lnTo>
                  <a:lnTo>
                    <a:pt x="797" y="145"/>
                  </a:lnTo>
                  <a:lnTo>
                    <a:pt x="5" y="5"/>
                  </a:lnTo>
                  <a:lnTo>
                    <a:pt x="4" y="2"/>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0" name="Freeform 421">
              <a:extLst>
                <a:ext uri="{FF2B5EF4-FFF2-40B4-BE49-F238E27FC236}">
                  <a16:creationId xmlns:a16="http://schemas.microsoft.com/office/drawing/2014/main" id="{4C954E93-2737-48A5-B284-8F2B2EB1ADB6}"/>
                </a:ext>
              </a:extLst>
            </p:cNvPr>
            <p:cNvSpPr>
              <a:spLocks/>
            </p:cNvSpPr>
            <p:nvPr/>
          </p:nvSpPr>
          <p:spPr bwMode="auto">
            <a:xfrm>
              <a:off x="3063" y="1882"/>
              <a:ext cx="798" cy="143"/>
            </a:xfrm>
            <a:custGeom>
              <a:avLst/>
              <a:gdLst>
                <a:gd name="T0" fmla="*/ 0 w 798"/>
                <a:gd name="T1" fmla="*/ 0 h 143"/>
                <a:gd name="T2" fmla="*/ 798 w 798"/>
                <a:gd name="T3" fmla="*/ 142 h 143"/>
                <a:gd name="T4" fmla="*/ 793 w 798"/>
                <a:gd name="T5" fmla="*/ 143 h 143"/>
                <a:gd name="T6" fmla="*/ 790 w 798"/>
                <a:gd name="T7" fmla="*/ 143 h 143"/>
                <a:gd name="T8" fmla="*/ 5 w 798"/>
                <a:gd name="T9" fmla="*/ 5 h 143"/>
                <a:gd name="T10" fmla="*/ 1 w 798"/>
                <a:gd name="T11" fmla="*/ 3 h 143"/>
                <a:gd name="T12" fmla="*/ 0 w 798"/>
                <a:gd name="T13" fmla="*/ 0 h 1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8" h="143">
                  <a:moveTo>
                    <a:pt x="0" y="0"/>
                  </a:moveTo>
                  <a:lnTo>
                    <a:pt x="798" y="142"/>
                  </a:lnTo>
                  <a:lnTo>
                    <a:pt x="793" y="143"/>
                  </a:lnTo>
                  <a:lnTo>
                    <a:pt x="790" y="143"/>
                  </a:lnTo>
                  <a:lnTo>
                    <a:pt x="5" y="5"/>
                  </a:lnTo>
                  <a:lnTo>
                    <a:pt x="1"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1" name="Freeform 422">
              <a:extLst>
                <a:ext uri="{FF2B5EF4-FFF2-40B4-BE49-F238E27FC236}">
                  <a16:creationId xmlns:a16="http://schemas.microsoft.com/office/drawing/2014/main" id="{3C880E55-4BF6-49D3-A7E0-2EDB5AF8364F}"/>
                </a:ext>
              </a:extLst>
            </p:cNvPr>
            <p:cNvSpPr>
              <a:spLocks/>
            </p:cNvSpPr>
            <p:nvPr/>
          </p:nvSpPr>
          <p:spPr bwMode="auto">
            <a:xfrm>
              <a:off x="3064" y="1885"/>
              <a:ext cx="792" cy="142"/>
            </a:xfrm>
            <a:custGeom>
              <a:avLst/>
              <a:gdLst>
                <a:gd name="T0" fmla="*/ 0 w 792"/>
                <a:gd name="T1" fmla="*/ 0 h 142"/>
                <a:gd name="T2" fmla="*/ 792 w 792"/>
                <a:gd name="T3" fmla="*/ 140 h 142"/>
                <a:gd name="T4" fmla="*/ 789 w 792"/>
                <a:gd name="T5" fmla="*/ 140 h 142"/>
                <a:gd name="T6" fmla="*/ 786 w 792"/>
                <a:gd name="T7" fmla="*/ 142 h 142"/>
                <a:gd name="T8" fmla="*/ 7 w 792"/>
                <a:gd name="T9" fmla="*/ 5 h 142"/>
                <a:gd name="T10" fmla="*/ 4 w 792"/>
                <a:gd name="T11" fmla="*/ 3 h 142"/>
                <a:gd name="T12" fmla="*/ 0 w 792"/>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2" h="142">
                  <a:moveTo>
                    <a:pt x="0" y="0"/>
                  </a:moveTo>
                  <a:lnTo>
                    <a:pt x="792" y="140"/>
                  </a:lnTo>
                  <a:lnTo>
                    <a:pt x="789" y="140"/>
                  </a:lnTo>
                  <a:lnTo>
                    <a:pt x="786" y="142"/>
                  </a:lnTo>
                  <a:lnTo>
                    <a:pt x="7" y="5"/>
                  </a:lnTo>
                  <a:lnTo>
                    <a:pt x="4"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2" name="Freeform 423">
              <a:extLst>
                <a:ext uri="{FF2B5EF4-FFF2-40B4-BE49-F238E27FC236}">
                  <a16:creationId xmlns:a16="http://schemas.microsoft.com/office/drawing/2014/main" id="{7B3DB336-3E4F-4D1B-A19E-9BCE878B78CE}"/>
                </a:ext>
              </a:extLst>
            </p:cNvPr>
            <p:cNvSpPr>
              <a:spLocks/>
            </p:cNvSpPr>
            <p:nvPr/>
          </p:nvSpPr>
          <p:spPr bwMode="auto">
            <a:xfrm>
              <a:off x="3068" y="1887"/>
              <a:ext cx="785" cy="142"/>
            </a:xfrm>
            <a:custGeom>
              <a:avLst/>
              <a:gdLst>
                <a:gd name="T0" fmla="*/ 0 w 785"/>
                <a:gd name="T1" fmla="*/ 0 h 142"/>
                <a:gd name="T2" fmla="*/ 785 w 785"/>
                <a:gd name="T3" fmla="*/ 138 h 142"/>
                <a:gd name="T4" fmla="*/ 782 w 785"/>
                <a:gd name="T5" fmla="*/ 140 h 142"/>
                <a:gd name="T6" fmla="*/ 778 w 785"/>
                <a:gd name="T7" fmla="*/ 142 h 142"/>
                <a:gd name="T8" fmla="*/ 7 w 785"/>
                <a:gd name="T9" fmla="*/ 6 h 142"/>
                <a:gd name="T10" fmla="*/ 3 w 785"/>
                <a:gd name="T11" fmla="*/ 3 h 142"/>
                <a:gd name="T12" fmla="*/ 0 w 785"/>
                <a:gd name="T13" fmla="*/ 0 h 1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5" h="142">
                  <a:moveTo>
                    <a:pt x="0" y="0"/>
                  </a:moveTo>
                  <a:lnTo>
                    <a:pt x="785" y="138"/>
                  </a:lnTo>
                  <a:lnTo>
                    <a:pt x="782" y="140"/>
                  </a:lnTo>
                  <a:lnTo>
                    <a:pt x="778" y="142"/>
                  </a:lnTo>
                  <a:lnTo>
                    <a:pt x="7" y="6"/>
                  </a:lnTo>
                  <a:lnTo>
                    <a:pt x="3" y="3"/>
                  </a:lnTo>
                  <a:lnTo>
                    <a:pt x="0" y="0"/>
                  </a:lnTo>
                  <a:close/>
                </a:path>
              </a:pathLst>
            </a:custGeom>
            <a:solidFill>
              <a:srgbClr val="E4EE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3" name="Freeform 424">
              <a:extLst>
                <a:ext uri="{FF2B5EF4-FFF2-40B4-BE49-F238E27FC236}">
                  <a16:creationId xmlns:a16="http://schemas.microsoft.com/office/drawing/2014/main" id="{6042DB4C-4A48-4797-8598-EDB53A1899E1}"/>
                </a:ext>
              </a:extLst>
            </p:cNvPr>
            <p:cNvSpPr>
              <a:spLocks/>
            </p:cNvSpPr>
            <p:nvPr/>
          </p:nvSpPr>
          <p:spPr bwMode="auto">
            <a:xfrm>
              <a:off x="3071" y="1890"/>
              <a:ext cx="779" cy="140"/>
            </a:xfrm>
            <a:custGeom>
              <a:avLst/>
              <a:gdLst>
                <a:gd name="T0" fmla="*/ 0 w 779"/>
                <a:gd name="T1" fmla="*/ 0 h 140"/>
                <a:gd name="T2" fmla="*/ 779 w 779"/>
                <a:gd name="T3" fmla="*/ 137 h 140"/>
                <a:gd name="T4" fmla="*/ 775 w 779"/>
                <a:gd name="T5" fmla="*/ 139 h 140"/>
                <a:gd name="T6" fmla="*/ 770 w 779"/>
                <a:gd name="T7" fmla="*/ 140 h 140"/>
                <a:gd name="T8" fmla="*/ 7 w 779"/>
                <a:gd name="T9" fmla="*/ 5 h 140"/>
                <a:gd name="T10" fmla="*/ 4 w 779"/>
                <a:gd name="T11" fmla="*/ 3 h 140"/>
                <a:gd name="T12" fmla="*/ 0 w 779"/>
                <a:gd name="T13" fmla="*/ 0 h 1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9" h="140">
                  <a:moveTo>
                    <a:pt x="0" y="0"/>
                  </a:moveTo>
                  <a:lnTo>
                    <a:pt x="779" y="137"/>
                  </a:lnTo>
                  <a:lnTo>
                    <a:pt x="775" y="139"/>
                  </a:lnTo>
                  <a:lnTo>
                    <a:pt x="770" y="140"/>
                  </a:lnTo>
                  <a:lnTo>
                    <a:pt x="7" y="5"/>
                  </a:lnTo>
                  <a:lnTo>
                    <a:pt x="4" y="3"/>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4" name="Freeform 425">
              <a:extLst>
                <a:ext uri="{FF2B5EF4-FFF2-40B4-BE49-F238E27FC236}">
                  <a16:creationId xmlns:a16="http://schemas.microsoft.com/office/drawing/2014/main" id="{AFE75DFE-ACDE-4DA6-AB37-4424BF0402F1}"/>
                </a:ext>
              </a:extLst>
            </p:cNvPr>
            <p:cNvSpPr>
              <a:spLocks/>
            </p:cNvSpPr>
            <p:nvPr/>
          </p:nvSpPr>
          <p:spPr bwMode="auto">
            <a:xfrm>
              <a:off x="3075" y="1893"/>
              <a:ext cx="771" cy="139"/>
            </a:xfrm>
            <a:custGeom>
              <a:avLst/>
              <a:gdLst>
                <a:gd name="T0" fmla="*/ 0 w 771"/>
                <a:gd name="T1" fmla="*/ 0 h 139"/>
                <a:gd name="T2" fmla="*/ 771 w 771"/>
                <a:gd name="T3" fmla="*/ 136 h 139"/>
                <a:gd name="T4" fmla="*/ 766 w 771"/>
                <a:gd name="T5" fmla="*/ 137 h 139"/>
                <a:gd name="T6" fmla="*/ 763 w 771"/>
                <a:gd name="T7" fmla="*/ 139 h 139"/>
                <a:gd name="T8" fmla="*/ 5 w 771"/>
                <a:gd name="T9" fmla="*/ 6 h 139"/>
                <a:gd name="T10" fmla="*/ 3 w 771"/>
                <a:gd name="T11" fmla="*/ 2 h 139"/>
                <a:gd name="T12" fmla="*/ 0 w 771"/>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71" h="139">
                  <a:moveTo>
                    <a:pt x="0" y="0"/>
                  </a:moveTo>
                  <a:lnTo>
                    <a:pt x="771" y="136"/>
                  </a:lnTo>
                  <a:lnTo>
                    <a:pt x="766" y="137"/>
                  </a:lnTo>
                  <a:lnTo>
                    <a:pt x="763" y="139"/>
                  </a:lnTo>
                  <a:lnTo>
                    <a:pt x="5" y="6"/>
                  </a:lnTo>
                  <a:lnTo>
                    <a:pt x="3" y="2"/>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5" name="Freeform 426">
              <a:extLst>
                <a:ext uri="{FF2B5EF4-FFF2-40B4-BE49-F238E27FC236}">
                  <a16:creationId xmlns:a16="http://schemas.microsoft.com/office/drawing/2014/main" id="{161C7310-E592-4B52-8D3C-8C4158020D8D}"/>
                </a:ext>
              </a:extLst>
            </p:cNvPr>
            <p:cNvSpPr>
              <a:spLocks/>
            </p:cNvSpPr>
            <p:nvPr/>
          </p:nvSpPr>
          <p:spPr bwMode="auto">
            <a:xfrm>
              <a:off x="3078" y="1895"/>
              <a:ext cx="763" cy="139"/>
            </a:xfrm>
            <a:custGeom>
              <a:avLst/>
              <a:gdLst>
                <a:gd name="T0" fmla="*/ 0 w 763"/>
                <a:gd name="T1" fmla="*/ 0 h 139"/>
                <a:gd name="T2" fmla="*/ 763 w 763"/>
                <a:gd name="T3" fmla="*/ 135 h 139"/>
                <a:gd name="T4" fmla="*/ 760 w 763"/>
                <a:gd name="T5" fmla="*/ 137 h 139"/>
                <a:gd name="T6" fmla="*/ 756 w 763"/>
                <a:gd name="T7" fmla="*/ 139 h 139"/>
                <a:gd name="T8" fmla="*/ 5 w 763"/>
                <a:gd name="T9" fmla="*/ 7 h 139"/>
                <a:gd name="T10" fmla="*/ 2 w 763"/>
                <a:gd name="T11" fmla="*/ 4 h 139"/>
                <a:gd name="T12" fmla="*/ 0 w 763"/>
                <a:gd name="T13" fmla="*/ 0 h 1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3" h="139">
                  <a:moveTo>
                    <a:pt x="0" y="0"/>
                  </a:moveTo>
                  <a:lnTo>
                    <a:pt x="763" y="135"/>
                  </a:lnTo>
                  <a:lnTo>
                    <a:pt x="760" y="137"/>
                  </a:lnTo>
                  <a:lnTo>
                    <a:pt x="756" y="139"/>
                  </a:lnTo>
                  <a:lnTo>
                    <a:pt x="5" y="7"/>
                  </a:lnTo>
                  <a:lnTo>
                    <a:pt x="2" y="4"/>
                  </a:lnTo>
                  <a:lnTo>
                    <a:pt x="0" y="0"/>
                  </a:lnTo>
                  <a:close/>
                </a:path>
              </a:pathLst>
            </a:custGeom>
            <a:solidFill>
              <a:srgbClr val="E6EF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6" name="Freeform 427">
              <a:extLst>
                <a:ext uri="{FF2B5EF4-FFF2-40B4-BE49-F238E27FC236}">
                  <a16:creationId xmlns:a16="http://schemas.microsoft.com/office/drawing/2014/main" id="{FFF9FE73-C4F3-4255-BEE3-78B160788B58}"/>
                </a:ext>
              </a:extLst>
            </p:cNvPr>
            <p:cNvSpPr>
              <a:spLocks/>
            </p:cNvSpPr>
            <p:nvPr/>
          </p:nvSpPr>
          <p:spPr bwMode="auto">
            <a:xfrm>
              <a:off x="3080" y="1899"/>
              <a:ext cx="758" cy="136"/>
            </a:xfrm>
            <a:custGeom>
              <a:avLst/>
              <a:gdLst>
                <a:gd name="T0" fmla="*/ 0 w 758"/>
                <a:gd name="T1" fmla="*/ 0 h 136"/>
                <a:gd name="T2" fmla="*/ 758 w 758"/>
                <a:gd name="T3" fmla="*/ 133 h 136"/>
                <a:gd name="T4" fmla="*/ 753 w 758"/>
                <a:gd name="T5" fmla="*/ 135 h 136"/>
                <a:gd name="T6" fmla="*/ 749 w 758"/>
                <a:gd name="T7" fmla="*/ 136 h 136"/>
                <a:gd name="T8" fmla="*/ 6 w 758"/>
                <a:gd name="T9" fmla="*/ 5 h 136"/>
                <a:gd name="T10" fmla="*/ 3 w 758"/>
                <a:gd name="T11" fmla="*/ 3 h 136"/>
                <a:gd name="T12" fmla="*/ 0 w 758"/>
                <a:gd name="T13" fmla="*/ 0 h 1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8" h="136">
                  <a:moveTo>
                    <a:pt x="0" y="0"/>
                  </a:moveTo>
                  <a:lnTo>
                    <a:pt x="758" y="133"/>
                  </a:lnTo>
                  <a:lnTo>
                    <a:pt x="753" y="135"/>
                  </a:lnTo>
                  <a:lnTo>
                    <a:pt x="749" y="136"/>
                  </a:lnTo>
                  <a:lnTo>
                    <a:pt x="6" y="5"/>
                  </a:lnTo>
                  <a:lnTo>
                    <a:pt x="3" y="3"/>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7" name="Freeform 428">
              <a:extLst>
                <a:ext uri="{FF2B5EF4-FFF2-40B4-BE49-F238E27FC236}">
                  <a16:creationId xmlns:a16="http://schemas.microsoft.com/office/drawing/2014/main" id="{01AF8922-2146-4A4B-B3FB-50150938BCCF}"/>
                </a:ext>
              </a:extLst>
            </p:cNvPr>
            <p:cNvSpPr>
              <a:spLocks/>
            </p:cNvSpPr>
            <p:nvPr/>
          </p:nvSpPr>
          <p:spPr bwMode="auto">
            <a:xfrm>
              <a:off x="3083" y="1902"/>
              <a:ext cx="751" cy="135"/>
            </a:xfrm>
            <a:custGeom>
              <a:avLst/>
              <a:gdLst>
                <a:gd name="T0" fmla="*/ 0 w 751"/>
                <a:gd name="T1" fmla="*/ 0 h 135"/>
                <a:gd name="T2" fmla="*/ 751 w 751"/>
                <a:gd name="T3" fmla="*/ 132 h 135"/>
                <a:gd name="T4" fmla="*/ 746 w 751"/>
                <a:gd name="T5" fmla="*/ 133 h 135"/>
                <a:gd name="T6" fmla="*/ 741 w 751"/>
                <a:gd name="T7" fmla="*/ 135 h 135"/>
                <a:gd name="T8" fmla="*/ 7 w 751"/>
                <a:gd name="T9" fmla="*/ 5 h 135"/>
                <a:gd name="T10" fmla="*/ 3 w 751"/>
                <a:gd name="T11" fmla="*/ 2 h 135"/>
                <a:gd name="T12" fmla="*/ 0 w 751"/>
                <a:gd name="T13" fmla="*/ 0 h 1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1" h="135">
                  <a:moveTo>
                    <a:pt x="0" y="0"/>
                  </a:moveTo>
                  <a:lnTo>
                    <a:pt x="751" y="132"/>
                  </a:lnTo>
                  <a:lnTo>
                    <a:pt x="746" y="133"/>
                  </a:lnTo>
                  <a:lnTo>
                    <a:pt x="741" y="135"/>
                  </a:lnTo>
                  <a:lnTo>
                    <a:pt x="7" y="5"/>
                  </a:lnTo>
                  <a:lnTo>
                    <a:pt x="3" y="2"/>
                  </a:lnTo>
                  <a:lnTo>
                    <a:pt x="0" y="0"/>
                  </a:lnTo>
                  <a:close/>
                </a:path>
              </a:pathLst>
            </a:custGeom>
            <a:solidFill>
              <a:srgbClr val="E6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8" name="Freeform 429">
              <a:extLst>
                <a:ext uri="{FF2B5EF4-FFF2-40B4-BE49-F238E27FC236}">
                  <a16:creationId xmlns:a16="http://schemas.microsoft.com/office/drawing/2014/main" id="{805BBA80-1C2C-40D3-B23A-D3EF4ABF7D34}"/>
                </a:ext>
              </a:extLst>
            </p:cNvPr>
            <p:cNvSpPr>
              <a:spLocks/>
            </p:cNvSpPr>
            <p:nvPr/>
          </p:nvSpPr>
          <p:spPr bwMode="auto">
            <a:xfrm>
              <a:off x="3086" y="1904"/>
              <a:ext cx="743" cy="133"/>
            </a:xfrm>
            <a:custGeom>
              <a:avLst/>
              <a:gdLst>
                <a:gd name="T0" fmla="*/ 0 w 743"/>
                <a:gd name="T1" fmla="*/ 0 h 133"/>
                <a:gd name="T2" fmla="*/ 743 w 743"/>
                <a:gd name="T3" fmla="*/ 131 h 133"/>
                <a:gd name="T4" fmla="*/ 738 w 743"/>
                <a:gd name="T5" fmla="*/ 133 h 133"/>
                <a:gd name="T6" fmla="*/ 735 w 743"/>
                <a:gd name="T7" fmla="*/ 133 h 133"/>
                <a:gd name="T8" fmla="*/ 7 w 743"/>
                <a:gd name="T9" fmla="*/ 6 h 133"/>
                <a:gd name="T10" fmla="*/ 4 w 743"/>
                <a:gd name="T11" fmla="*/ 3 h 133"/>
                <a:gd name="T12" fmla="*/ 0 w 743"/>
                <a:gd name="T13" fmla="*/ 0 h 1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3" h="133">
                  <a:moveTo>
                    <a:pt x="0" y="0"/>
                  </a:moveTo>
                  <a:lnTo>
                    <a:pt x="743" y="131"/>
                  </a:lnTo>
                  <a:lnTo>
                    <a:pt x="738" y="133"/>
                  </a:lnTo>
                  <a:lnTo>
                    <a:pt x="735" y="133"/>
                  </a:lnTo>
                  <a:lnTo>
                    <a:pt x="7" y="6"/>
                  </a:lnTo>
                  <a:lnTo>
                    <a:pt x="4"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29" name="Freeform 430">
              <a:extLst>
                <a:ext uri="{FF2B5EF4-FFF2-40B4-BE49-F238E27FC236}">
                  <a16:creationId xmlns:a16="http://schemas.microsoft.com/office/drawing/2014/main" id="{DBAC65DC-A9F1-413F-BA5E-66752186C11B}"/>
                </a:ext>
              </a:extLst>
            </p:cNvPr>
            <p:cNvSpPr>
              <a:spLocks/>
            </p:cNvSpPr>
            <p:nvPr/>
          </p:nvSpPr>
          <p:spPr bwMode="auto">
            <a:xfrm>
              <a:off x="3090" y="1907"/>
              <a:ext cx="734" cy="132"/>
            </a:xfrm>
            <a:custGeom>
              <a:avLst/>
              <a:gdLst>
                <a:gd name="T0" fmla="*/ 0 w 734"/>
                <a:gd name="T1" fmla="*/ 0 h 132"/>
                <a:gd name="T2" fmla="*/ 734 w 734"/>
                <a:gd name="T3" fmla="*/ 130 h 132"/>
                <a:gd name="T4" fmla="*/ 729 w 734"/>
                <a:gd name="T5" fmla="*/ 130 h 132"/>
                <a:gd name="T6" fmla="*/ 726 w 734"/>
                <a:gd name="T7" fmla="*/ 132 h 132"/>
                <a:gd name="T8" fmla="*/ 7 w 734"/>
                <a:gd name="T9" fmla="*/ 5 h 132"/>
                <a:gd name="T10" fmla="*/ 3 w 734"/>
                <a:gd name="T11" fmla="*/ 3 h 132"/>
                <a:gd name="T12" fmla="*/ 0 w 734"/>
                <a:gd name="T13" fmla="*/ 0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4" h="132">
                  <a:moveTo>
                    <a:pt x="0" y="0"/>
                  </a:moveTo>
                  <a:lnTo>
                    <a:pt x="734" y="130"/>
                  </a:lnTo>
                  <a:lnTo>
                    <a:pt x="729" y="130"/>
                  </a:lnTo>
                  <a:lnTo>
                    <a:pt x="726" y="132"/>
                  </a:lnTo>
                  <a:lnTo>
                    <a:pt x="7"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0" name="Freeform 431">
              <a:extLst>
                <a:ext uri="{FF2B5EF4-FFF2-40B4-BE49-F238E27FC236}">
                  <a16:creationId xmlns:a16="http://schemas.microsoft.com/office/drawing/2014/main" id="{8B5FD6F5-6C21-40F2-BAE6-FBA4DE3F0C66}"/>
                </a:ext>
              </a:extLst>
            </p:cNvPr>
            <p:cNvSpPr>
              <a:spLocks/>
            </p:cNvSpPr>
            <p:nvPr/>
          </p:nvSpPr>
          <p:spPr bwMode="auto">
            <a:xfrm>
              <a:off x="3093" y="1910"/>
              <a:ext cx="728" cy="130"/>
            </a:xfrm>
            <a:custGeom>
              <a:avLst/>
              <a:gdLst>
                <a:gd name="T0" fmla="*/ 0 w 728"/>
                <a:gd name="T1" fmla="*/ 0 h 130"/>
                <a:gd name="T2" fmla="*/ 728 w 728"/>
                <a:gd name="T3" fmla="*/ 127 h 130"/>
                <a:gd name="T4" fmla="*/ 723 w 728"/>
                <a:gd name="T5" fmla="*/ 129 h 130"/>
                <a:gd name="T6" fmla="*/ 718 w 728"/>
                <a:gd name="T7" fmla="*/ 130 h 130"/>
                <a:gd name="T8" fmla="*/ 7 w 728"/>
                <a:gd name="T9" fmla="*/ 5 h 130"/>
                <a:gd name="T10" fmla="*/ 4 w 728"/>
                <a:gd name="T11" fmla="*/ 2 h 130"/>
                <a:gd name="T12" fmla="*/ 0 w 728"/>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8" h="130">
                  <a:moveTo>
                    <a:pt x="0" y="0"/>
                  </a:moveTo>
                  <a:lnTo>
                    <a:pt x="728" y="127"/>
                  </a:lnTo>
                  <a:lnTo>
                    <a:pt x="723" y="129"/>
                  </a:lnTo>
                  <a:lnTo>
                    <a:pt x="718" y="130"/>
                  </a:lnTo>
                  <a:lnTo>
                    <a:pt x="7" y="5"/>
                  </a:lnTo>
                  <a:lnTo>
                    <a:pt x="4"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1" name="Freeform 432">
              <a:extLst>
                <a:ext uri="{FF2B5EF4-FFF2-40B4-BE49-F238E27FC236}">
                  <a16:creationId xmlns:a16="http://schemas.microsoft.com/office/drawing/2014/main" id="{D2518B59-4391-422C-B00D-E6B7058409DC}"/>
                </a:ext>
              </a:extLst>
            </p:cNvPr>
            <p:cNvSpPr>
              <a:spLocks/>
            </p:cNvSpPr>
            <p:nvPr/>
          </p:nvSpPr>
          <p:spPr bwMode="auto">
            <a:xfrm>
              <a:off x="3097" y="1912"/>
              <a:ext cx="719" cy="130"/>
            </a:xfrm>
            <a:custGeom>
              <a:avLst/>
              <a:gdLst>
                <a:gd name="T0" fmla="*/ 0 w 719"/>
                <a:gd name="T1" fmla="*/ 0 h 130"/>
                <a:gd name="T2" fmla="*/ 719 w 719"/>
                <a:gd name="T3" fmla="*/ 127 h 130"/>
                <a:gd name="T4" fmla="*/ 714 w 719"/>
                <a:gd name="T5" fmla="*/ 128 h 130"/>
                <a:gd name="T6" fmla="*/ 709 w 719"/>
                <a:gd name="T7" fmla="*/ 130 h 130"/>
                <a:gd name="T8" fmla="*/ 5 w 719"/>
                <a:gd name="T9" fmla="*/ 5 h 130"/>
                <a:gd name="T10" fmla="*/ 3 w 719"/>
                <a:gd name="T11" fmla="*/ 3 h 130"/>
                <a:gd name="T12" fmla="*/ 0 w 719"/>
                <a:gd name="T13" fmla="*/ 0 h 1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9" h="130">
                  <a:moveTo>
                    <a:pt x="0" y="0"/>
                  </a:moveTo>
                  <a:lnTo>
                    <a:pt x="719" y="127"/>
                  </a:lnTo>
                  <a:lnTo>
                    <a:pt x="714" y="128"/>
                  </a:lnTo>
                  <a:lnTo>
                    <a:pt x="709" y="130"/>
                  </a:lnTo>
                  <a:lnTo>
                    <a:pt x="5" y="5"/>
                  </a:lnTo>
                  <a:lnTo>
                    <a:pt x="3" y="3"/>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2" name="Freeform 433">
              <a:extLst>
                <a:ext uri="{FF2B5EF4-FFF2-40B4-BE49-F238E27FC236}">
                  <a16:creationId xmlns:a16="http://schemas.microsoft.com/office/drawing/2014/main" id="{937610B6-6EA8-4024-8DC5-3CE1B383FDE8}"/>
                </a:ext>
              </a:extLst>
            </p:cNvPr>
            <p:cNvSpPr>
              <a:spLocks/>
            </p:cNvSpPr>
            <p:nvPr/>
          </p:nvSpPr>
          <p:spPr bwMode="auto">
            <a:xfrm>
              <a:off x="3100" y="1915"/>
              <a:ext cx="711" cy="129"/>
            </a:xfrm>
            <a:custGeom>
              <a:avLst/>
              <a:gdLst>
                <a:gd name="T0" fmla="*/ 0 w 711"/>
                <a:gd name="T1" fmla="*/ 0 h 129"/>
                <a:gd name="T2" fmla="*/ 711 w 711"/>
                <a:gd name="T3" fmla="*/ 125 h 129"/>
                <a:gd name="T4" fmla="*/ 706 w 711"/>
                <a:gd name="T5" fmla="*/ 127 h 129"/>
                <a:gd name="T6" fmla="*/ 701 w 711"/>
                <a:gd name="T7" fmla="*/ 129 h 129"/>
                <a:gd name="T8" fmla="*/ 5 w 711"/>
                <a:gd name="T9" fmla="*/ 6 h 129"/>
                <a:gd name="T10" fmla="*/ 2 w 711"/>
                <a:gd name="T11" fmla="*/ 2 h 129"/>
                <a:gd name="T12" fmla="*/ 0 w 711"/>
                <a:gd name="T13" fmla="*/ 0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1" h="129">
                  <a:moveTo>
                    <a:pt x="0" y="0"/>
                  </a:moveTo>
                  <a:lnTo>
                    <a:pt x="711" y="125"/>
                  </a:lnTo>
                  <a:lnTo>
                    <a:pt x="706" y="127"/>
                  </a:lnTo>
                  <a:lnTo>
                    <a:pt x="701" y="129"/>
                  </a:lnTo>
                  <a:lnTo>
                    <a:pt x="5" y="6"/>
                  </a:lnTo>
                  <a:lnTo>
                    <a:pt x="2" y="2"/>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3" name="Freeform 434">
              <a:extLst>
                <a:ext uri="{FF2B5EF4-FFF2-40B4-BE49-F238E27FC236}">
                  <a16:creationId xmlns:a16="http://schemas.microsoft.com/office/drawing/2014/main" id="{CFCBDEF3-1BE5-4673-8919-50036ABF4BCB}"/>
                </a:ext>
              </a:extLst>
            </p:cNvPr>
            <p:cNvSpPr>
              <a:spLocks/>
            </p:cNvSpPr>
            <p:nvPr/>
          </p:nvSpPr>
          <p:spPr bwMode="auto">
            <a:xfrm>
              <a:off x="3102" y="1917"/>
              <a:ext cx="704" cy="127"/>
            </a:xfrm>
            <a:custGeom>
              <a:avLst/>
              <a:gdLst>
                <a:gd name="T0" fmla="*/ 0 w 704"/>
                <a:gd name="T1" fmla="*/ 0 h 127"/>
                <a:gd name="T2" fmla="*/ 704 w 704"/>
                <a:gd name="T3" fmla="*/ 125 h 127"/>
                <a:gd name="T4" fmla="*/ 697 w 704"/>
                <a:gd name="T5" fmla="*/ 127 h 127"/>
                <a:gd name="T6" fmla="*/ 692 w 704"/>
                <a:gd name="T7" fmla="*/ 127 h 127"/>
                <a:gd name="T8" fmla="*/ 6 w 704"/>
                <a:gd name="T9" fmla="*/ 7 h 127"/>
                <a:gd name="T10" fmla="*/ 3 w 704"/>
                <a:gd name="T11" fmla="*/ 4 h 127"/>
                <a:gd name="T12" fmla="*/ 0 w 704"/>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4" h="127">
                  <a:moveTo>
                    <a:pt x="0" y="0"/>
                  </a:moveTo>
                  <a:lnTo>
                    <a:pt x="704" y="125"/>
                  </a:lnTo>
                  <a:lnTo>
                    <a:pt x="697" y="127"/>
                  </a:lnTo>
                  <a:lnTo>
                    <a:pt x="692" y="127"/>
                  </a:lnTo>
                  <a:lnTo>
                    <a:pt x="6" y="7"/>
                  </a:lnTo>
                  <a:lnTo>
                    <a:pt x="3" y="4"/>
                  </a:lnTo>
                  <a:lnTo>
                    <a:pt x="0" y="0"/>
                  </a:lnTo>
                  <a:close/>
                </a:path>
              </a:pathLst>
            </a:custGeom>
            <a:solidFill>
              <a:srgbClr val="E8F0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4" name="Freeform 435">
              <a:extLst>
                <a:ext uri="{FF2B5EF4-FFF2-40B4-BE49-F238E27FC236}">
                  <a16:creationId xmlns:a16="http://schemas.microsoft.com/office/drawing/2014/main" id="{0A78D209-CDAE-48A5-B690-9E5807EFA8E2}"/>
                </a:ext>
              </a:extLst>
            </p:cNvPr>
            <p:cNvSpPr>
              <a:spLocks/>
            </p:cNvSpPr>
            <p:nvPr/>
          </p:nvSpPr>
          <p:spPr bwMode="auto">
            <a:xfrm>
              <a:off x="3105" y="1921"/>
              <a:ext cx="696" cy="125"/>
            </a:xfrm>
            <a:custGeom>
              <a:avLst/>
              <a:gdLst>
                <a:gd name="T0" fmla="*/ 0 w 696"/>
                <a:gd name="T1" fmla="*/ 0 h 125"/>
                <a:gd name="T2" fmla="*/ 696 w 696"/>
                <a:gd name="T3" fmla="*/ 123 h 125"/>
                <a:gd name="T4" fmla="*/ 689 w 696"/>
                <a:gd name="T5" fmla="*/ 123 h 125"/>
                <a:gd name="T6" fmla="*/ 684 w 696"/>
                <a:gd name="T7" fmla="*/ 125 h 125"/>
                <a:gd name="T8" fmla="*/ 7 w 696"/>
                <a:gd name="T9" fmla="*/ 5 h 125"/>
                <a:gd name="T10" fmla="*/ 3 w 696"/>
                <a:gd name="T11" fmla="*/ 3 h 125"/>
                <a:gd name="T12" fmla="*/ 0 w 696"/>
                <a:gd name="T13" fmla="*/ 0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6" h="125">
                  <a:moveTo>
                    <a:pt x="0" y="0"/>
                  </a:moveTo>
                  <a:lnTo>
                    <a:pt x="696" y="123"/>
                  </a:lnTo>
                  <a:lnTo>
                    <a:pt x="689" y="123"/>
                  </a:lnTo>
                  <a:lnTo>
                    <a:pt x="684" y="125"/>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5" name="Freeform 436">
              <a:extLst>
                <a:ext uri="{FF2B5EF4-FFF2-40B4-BE49-F238E27FC236}">
                  <a16:creationId xmlns:a16="http://schemas.microsoft.com/office/drawing/2014/main" id="{9D6F851C-D422-42E0-97A0-46EDDD4E0EAD}"/>
                </a:ext>
              </a:extLst>
            </p:cNvPr>
            <p:cNvSpPr>
              <a:spLocks/>
            </p:cNvSpPr>
            <p:nvPr/>
          </p:nvSpPr>
          <p:spPr bwMode="auto">
            <a:xfrm>
              <a:off x="3108" y="1924"/>
              <a:ext cx="686" cy="123"/>
            </a:xfrm>
            <a:custGeom>
              <a:avLst/>
              <a:gdLst>
                <a:gd name="T0" fmla="*/ 0 w 686"/>
                <a:gd name="T1" fmla="*/ 0 h 123"/>
                <a:gd name="T2" fmla="*/ 686 w 686"/>
                <a:gd name="T3" fmla="*/ 120 h 123"/>
                <a:gd name="T4" fmla="*/ 681 w 686"/>
                <a:gd name="T5" fmla="*/ 122 h 123"/>
                <a:gd name="T6" fmla="*/ 674 w 686"/>
                <a:gd name="T7" fmla="*/ 123 h 123"/>
                <a:gd name="T8" fmla="*/ 7 w 686"/>
                <a:gd name="T9" fmla="*/ 5 h 123"/>
                <a:gd name="T10" fmla="*/ 4 w 686"/>
                <a:gd name="T11" fmla="*/ 2 h 123"/>
                <a:gd name="T12" fmla="*/ 0 w 686"/>
                <a:gd name="T13" fmla="*/ 0 h 1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6" h="123">
                  <a:moveTo>
                    <a:pt x="0" y="0"/>
                  </a:moveTo>
                  <a:lnTo>
                    <a:pt x="686" y="120"/>
                  </a:lnTo>
                  <a:lnTo>
                    <a:pt x="681" y="122"/>
                  </a:lnTo>
                  <a:lnTo>
                    <a:pt x="674" y="123"/>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6" name="Freeform 437">
              <a:extLst>
                <a:ext uri="{FF2B5EF4-FFF2-40B4-BE49-F238E27FC236}">
                  <a16:creationId xmlns:a16="http://schemas.microsoft.com/office/drawing/2014/main" id="{DD07FC2B-3AA5-47A4-91F4-DEC0C3EBA3CD}"/>
                </a:ext>
              </a:extLst>
            </p:cNvPr>
            <p:cNvSpPr>
              <a:spLocks/>
            </p:cNvSpPr>
            <p:nvPr/>
          </p:nvSpPr>
          <p:spPr bwMode="auto">
            <a:xfrm>
              <a:off x="3112" y="1926"/>
              <a:ext cx="677" cy="121"/>
            </a:xfrm>
            <a:custGeom>
              <a:avLst/>
              <a:gdLst>
                <a:gd name="T0" fmla="*/ 0 w 677"/>
                <a:gd name="T1" fmla="*/ 0 h 121"/>
                <a:gd name="T2" fmla="*/ 677 w 677"/>
                <a:gd name="T3" fmla="*/ 120 h 121"/>
                <a:gd name="T4" fmla="*/ 670 w 677"/>
                <a:gd name="T5" fmla="*/ 121 h 121"/>
                <a:gd name="T6" fmla="*/ 665 w 677"/>
                <a:gd name="T7" fmla="*/ 121 h 121"/>
                <a:gd name="T8" fmla="*/ 6 w 677"/>
                <a:gd name="T9" fmla="*/ 6 h 121"/>
                <a:gd name="T10" fmla="*/ 3 w 677"/>
                <a:gd name="T11" fmla="*/ 3 h 121"/>
                <a:gd name="T12" fmla="*/ 0 w 677"/>
                <a:gd name="T13" fmla="*/ 0 h 1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7" h="121">
                  <a:moveTo>
                    <a:pt x="0" y="0"/>
                  </a:moveTo>
                  <a:lnTo>
                    <a:pt x="677" y="120"/>
                  </a:lnTo>
                  <a:lnTo>
                    <a:pt x="670" y="121"/>
                  </a:lnTo>
                  <a:lnTo>
                    <a:pt x="665" y="121"/>
                  </a:lnTo>
                  <a:lnTo>
                    <a:pt x="6" y="6"/>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7" name="Freeform 438">
              <a:extLst>
                <a:ext uri="{FF2B5EF4-FFF2-40B4-BE49-F238E27FC236}">
                  <a16:creationId xmlns:a16="http://schemas.microsoft.com/office/drawing/2014/main" id="{3129367B-D359-4DBF-AAA7-754E72E6DCAC}"/>
                </a:ext>
              </a:extLst>
            </p:cNvPr>
            <p:cNvSpPr>
              <a:spLocks/>
            </p:cNvSpPr>
            <p:nvPr/>
          </p:nvSpPr>
          <p:spPr bwMode="auto">
            <a:xfrm>
              <a:off x="3115" y="1929"/>
              <a:ext cx="667" cy="120"/>
            </a:xfrm>
            <a:custGeom>
              <a:avLst/>
              <a:gdLst>
                <a:gd name="T0" fmla="*/ 0 w 667"/>
                <a:gd name="T1" fmla="*/ 0 h 120"/>
                <a:gd name="T2" fmla="*/ 667 w 667"/>
                <a:gd name="T3" fmla="*/ 118 h 120"/>
                <a:gd name="T4" fmla="*/ 660 w 667"/>
                <a:gd name="T5" fmla="*/ 118 h 120"/>
                <a:gd name="T6" fmla="*/ 655 w 667"/>
                <a:gd name="T7" fmla="*/ 120 h 120"/>
                <a:gd name="T8" fmla="*/ 7 w 667"/>
                <a:gd name="T9" fmla="*/ 5 h 120"/>
                <a:gd name="T10" fmla="*/ 3 w 667"/>
                <a:gd name="T11" fmla="*/ 3 h 120"/>
                <a:gd name="T12" fmla="*/ 0 w 667"/>
                <a:gd name="T13" fmla="*/ 0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7" h="120">
                  <a:moveTo>
                    <a:pt x="0" y="0"/>
                  </a:moveTo>
                  <a:lnTo>
                    <a:pt x="667" y="118"/>
                  </a:lnTo>
                  <a:lnTo>
                    <a:pt x="660" y="118"/>
                  </a:lnTo>
                  <a:lnTo>
                    <a:pt x="655" y="120"/>
                  </a:lnTo>
                  <a:lnTo>
                    <a:pt x="7" y="5"/>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8" name="Freeform 439">
              <a:extLst>
                <a:ext uri="{FF2B5EF4-FFF2-40B4-BE49-F238E27FC236}">
                  <a16:creationId xmlns:a16="http://schemas.microsoft.com/office/drawing/2014/main" id="{1AB23C54-CCE7-41A5-9F53-4C933921FDD8}"/>
                </a:ext>
              </a:extLst>
            </p:cNvPr>
            <p:cNvSpPr>
              <a:spLocks/>
            </p:cNvSpPr>
            <p:nvPr/>
          </p:nvSpPr>
          <p:spPr bwMode="auto">
            <a:xfrm>
              <a:off x="3118" y="1932"/>
              <a:ext cx="659" cy="119"/>
            </a:xfrm>
            <a:custGeom>
              <a:avLst/>
              <a:gdLst>
                <a:gd name="T0" fmla="*/ 0 w 659"/>
                <a:gd name="T1" fmla="*/ 0 h 119"/>
                <a:gd name="T2" fmla="*/ 659 w 659"/>
                <a:gd name="T3" fmla="*/ 115 h 119"/>
                <a:gd name="T4" fmla="*/ 652 w 659"/>
                <a:gd name="T5" fmla="*/ 117 h 119"/>
                <a:gd name="T6" fmla="*/ 645 w 659"/>
                <a:gd name="T7" fmla="*/ 119 h 119"/>
                <a:gd name="T8" fmla="*/ 7 w 659"/>
                <a:gd name="T9" fmla="*/ 5 h 119"/>
                <a:gd name="T10" fmla="*/ 4 w 659"/>
                <a:gd name="T11" fmla="*/ 2 h 119"/>
                <a:gd name="T12" fmla="*/ 0 w 65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9" h="119">
                  <a:moveTo>
                    <a:pt x="0" y="0"/>
                  </a:moveTo>
                  <a:lnTo>
                    <a:pt x="659" y="115"/>
                  </a:lnTo>
                  <a:lnTo>
                    <a:pt x="652" y="117"/>
                  </a:lnTo>
                  <a:lnTo>
                    <a:pt x="645" y="119"/>
                  </a:lnTo>
                  <a:lnTo>
                    <a:pt x="7" y="5"/>
                  </a:lnTo>
                  <a:lnTo>
                    <a:pt x="4" y="2"/>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39" name="Freeform 440">
              <a:extLst>
                <a:ext uri="{FF2B5EF4-FFF2-40B4-BE49-F238E27FC236}">
                  <a16:creationId xmlns:a16="http://schemas.microsoft.com/office/drawing/2014/main" id="{9559C1DD-BD4B-407F-BF62-BEDD47030FDD}"/>
                </a:ext>
              </a:extLst>
            </p:cNvPr>
            <p:cNvSpPr>
              <a:spLocks/>
            </p:cNvSpPr>
            <p:nvPr/>
          </p:nvSpPr>
          <p:spPr bwMode="auto">
            <a:xfrm>
              <a:off x="3122" y="1934"/>
              <a:ext cx="648" cy="117"/>
            </a:xfrm>
            <a:custGeom>
              <a:avLst/>
              <a:gdLst>
                <a:gd name="T0" fmla="*/ 0 w 648"/>
                <a:gd name="T1" fmla="*/ 0 h 117"/>
                <a:gd name="T2" fmla="*/ 648 w 648"/>
                <a:gd name="T3" fmla="*/ 115 h 117"/>
                <a:gd name="T4" fmla="*/ 641 w 648"/>
                <a:gd name="T5" fmla="*/ 117 h 117"/>
                <a:gd name="T6" fmla="*/ 633 w 648"/>
                <a:gd name="T7" fmla="*/ 117 h 117"/>
                <a:gd name="T8" fmla="*/ 7 w 648"/>
                <a:gd name="T9" fmla="*/ 7 h 117"/>
                <a:gd name="T10" fmla="*/ 3 w 648"/>
                <a:gd name="T11" fmla="*/ 3 h 117"/>
                <a:gd name="T12" fmla="*/ 0 w 648"/>
                <a:gd name="T13" fmla="*/ 0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8" h="117">
                  <a:moveTo>
                    <a:pt x="0" y="0"/>
                  </a:moveTo>
                  <a:lnTo>
                    <a:pt x="648" y="115"/>
                  </a:lnTo>
                  <a:lnTo>
                    <a:pt x="641" y="117"/>
                  </a:lnTo>
                  <a:lnTo>
                    <a:pt x="633" y="117"/>
                  </a:lnTo>
                  <a:lnTo>
                    <a:pt x="7" y="7"/>
                  </a:lnTo>
                  <a:lnTo>
                    <a:pt x="3" y="3"/>
                  </a:lnTo>
                  <a:lnTo>
                    <a:pt x="0" y="0"/>
                  </a:lnTo>
                  <a:close/>
                </a:path>
              </a:pathLst>
            </a:custGeom>
            <a:solidFill>
              <a:srgbClr val="E9F1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0" name="Freeform 441">
              <a:extLst>
                <a:ext uri="{FF2B5EF4-FFF2-40B4-BE49-F238E27FC236}">
                  <a16:creationId xmlns:a16="http://schemas.microsoft.com/office/drawing/2014/main" id="{1FA28AF4-3E98-418D-BDAC-9DA89167D12A}"/>
                </a:ext>
              </a:extLst>
            </p:cNvPr>
            <p:cNvSpPr>
              <a:spLocks/>
            </p:cNvSpPr>
            <p:nvPr/>
          </p:nvSpPr>
          <p:spPr bwMode="auto">
            <a:xfrm>
              <a:off x="3125" y="1937"/>
              <a:ext cx="638" cy="115"/>
            </a:xfrm>
            <a:custGeom>
              <a:avLst/>
              <a:gdLst>
                <a:gd name="T0" fmla="*/ 0 w 638"/>
                <a:gd name="T1" fmla="*/ 0 h 115"/>
                <a:gd name="T2" fmla="*/ 638 w 638"/>
                <a:gd name="T3" fmla="*/ 114 h 115"/>
                <a:gd name="T4" fmla="*/ 630 w 638"/>
                <a:gd name="T5" fmla="*/ 114 h 115"/>
                <a:gd name="T6" fmla="*/ 623 w 638"/>
                <a:gd name="T7" fmla="*/ 115 h 115"/>
                <a:gd name="T8" fmla="*/ 7 w 638"/>
                <a:gd name="T9" fmla="*/ 5 h 115"/>
                <a:gd name="T10" fmla="*/ 4 w 638"/>
                <a:gd name="T11" fmla="*/ 4 h 115"/>
                <a:gd name="T12" fmla="*/ 0 w 638"/>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8" h="115">
                  <a:moveTo>
                    <a:pt x="0" y="0"/>
                  </a:moveTo>
                  <a:lnTo>
                    <a:pt x="638" y="114"/>
                  </a:lnTo>
                  <a:lnTo>
                    <a:pt x="630" y="114"/>
                  </a:lnTo>
                  <a:lnTo>
                    <a:pt x="623" y="115"/>
                  </a:lnTo>
                  <a:lnTo>
                    <a:pt x="7" y="5"/>
                  </a:lnTo>
                  <a:lnTo>
                    <a:pt x="4" y="4"/>
                  </a:lnTo>
                  <a:lnTo>
                    <a:pt x="0" y="0"/>
                  </a:lnTo>
                  <a:close/>
                </a:path>
              </a:pathLst>
            </a:custGeom>
            <a:solidFill>
              <a:srgbClr val="EBF2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1" name="Freeform 442">
              <a:extLst>
                <a:ext uri="{FF2B5EF4-FFF2-40B4-BE49-F238E27FC236}">
                  <a16:creationId xmlns:a16="http://schemas.microsoft.com/office/drawing/2014/main" id="{3E468F82-FD21-4650-A1C5-B87D82F9ACFA}"/>
                </a:ext>
              </a:extLst>
            </p:cNvPr>
            <p:cNvSpPr>
              <a:spLocks/>
            </p:cNvSpPr>
            <p:nvPr/>
          </p:nvSpPr>
          <p:spPr bwMode="auto">
            <a:xfrm>
              <a:off x="3129" y="1941"/>
              <a:ext cx="626" cy="111"/>
            </a:xfrm>
            <a:custGeom>
              <a:avLst/>
              <a:gdLst>
                <a:gd name="T0" fmla="*/ 0 w 626"/>
                <a:gd name="T1" fmla="*/ 0 h 111"/>
                <a:gd name="T2" fmla="*/ 626 w 626"/>
                <a:gd name="T3" fmla="*/ 110 h 111"/>
                <a:gd name="T4" fmla="*/ 619 w 626"/>
                <a:gd name="T5" fmla="*/ 111 h 111"/>
                <a:gd name="T6" fmla="*/ 611 w 626"/>
                <a:gd name="T7" fmla="*/ 111 h 111"/>
                <a:gd name="T8" fmla="*/ 6 w 626"/>
                <a:gd name="T9" fmla="*/ 5 h 111"/>
                <a:gd name="T10" fmla="*/ 3 w 626"/>
                <a:gd name="T11" fmla="*/ 1 h 111"/>
                <a:gd name="T12" fmla="*/ 0 w 626"/>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6" h="111">
                  <a:moveTo>
                    <a:pt x="0" y="0"/>
                  </a:moveTo>
                  <a:lnTo>
                    <a:pt x="626" y="110"/>
                  </a:lnTo>
                  <a:lnTo>
                    <a:pt x="619" y="111"/>
                  </a:lnTo>
                  <a:lnTo>
                    <a:pt x="611" y="111"/>
                  </a:lnTo>
                  <a:lnTo>
                    <a:pt x="6" y="5"/>
                  </a:lnTo>
                  <a:lnTo>
                    <a:pt x="3" y="1"/>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2" name="Freeform 443">
              <a:extLst>
                <a:ext uri="{FF2B5EF4-FFF2-40B4-BE49-F238E27FC236}">
                  <a16:creationId xmlns:a16="http://schemas.microsoft.com/office/drawing/2014/main" id="{4948989E-6C38-47D3-ADB7-C87AF41AF5AE}"/>
                </a:ext>
              </a:extLst>
            </p:cNvPr>
            <p:cNvSpPr>
              <a:spLocks/>
            </p:cNvSpPr>
            <p:nvPr/>
          </p:nvSpPr>
          <p:spPr bwMode="auto">
            <a:xfrm>
              <a:off x="3132" y="1942"/>
              <a:ext cx="616" cy="112"/>
            </a:xfrm>
            <a:custGeom>
              <a:avLst/>
              <a:gdLst>
                <a:gd name="T0" fmla="*/ 0 w 616"/>
                <a:gd name="T1" fmla="*/ 0 h 112"/>
                <a:gd name="T2" fmla="*/ 616 w 616"/>
                <a:gd name="T3" fmla="*/ 110 h 112"/>
                <a:gd name="T4" fmla="*/ 608 w 616"/>
                <a:gd name="T5" fmla="*/ 110 h 112"/>
                <a:gd name="T6" fmla="*/ 599 w 616"/>
                <a:gd name="T7" fmla="*/ 112 h 112"/>
                <a:gd name="T8" fmla="*/ 7 w 616"/>
                <a:gd name="T9" fmla="*/ 7 h 112"/>
                <a:gd name="T10" fmla="*/ 3 w 616"/>
                <a:gd name="T11" fmla="*/ 4 h 112"/>
                <a:gd name="T12" fmla="*/ 0 w 616"/>
                <a:gd name="T13" fmla="*/ 0 h 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6" h="112">
                  <a:moveTo>
                    <a:pt x="0" y="0"/>
                  </a:moveTo>
                  <a:lnTo>
                    <a:pt x="616" y="110"/>
                  </a:lnTo>
                  <a:lnTo>
                    <a:pt x="608" y="110"/>
                  </a:lnTo>
                  <a:lnTo>
                    <a:pt x="599" y="112"/>
                  </a:lnTo>
                  <a:lnTo>
                    <a:pt x="7" y="7"/>
                  </a:lnTo>
                  <a:lnTo>
                    <a:pt x="3" y="4"/>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3" name="Freeform 444">
              <a:extLst>
                <a:ext uri="{FF2B5EF4-FFF2-40B4-BE49-F238E27FC236}">
                  <a16:creationId xmlns:a16="http://schemas.microsoft.com/office/drawing/2014/main" id="{726F7231-658E-4115-8888-922372700BC0}"/>
                </a:ext>
              </a:extLst>
            </p:cNvPr>
            <p:cNvSpPr>
              <a:spLocks/>
            </p:cNvSpPr>
            <p:nvPr/>
          </p:nvSpPr>
          <p:spPr bwMode="auto">
            <a:xfrm>
              <a:off x="3135" y="1946"/>
              <a:ext cx="605" cy="108"/>
            </a:xfrm>
            <a:custGeom>
              <a:avLst/>
              <a:gdLst>
                <a:gd name="T0" fmla="*/ 0 w 605"/>
                <a:gd name="T1" fmla="*/ 0 h 108"/>
                <a:gd name="T2" fmla="*/ 605 w 605"/>
                <a:gd name="T3" fmla="*/ 106 h 108"/>
                <a:gd name="T4" fmla="*/ 596 w 605"/>
                <a:gd name="T5" fmla="*/ 108 h 108"/>
                <a:gd name="T6" fmla="*/ 588 w 605"/>
                <a:gd name="T7" fmla="*/ 108 h 108"/>
                <a:gd name="T8" fmla="*/ 7 w 605"/>
                <a:gd name="T9" fmla="*/ 5 h 108"/>
                <a:gd name="T10" fmla="*/ 4 w 605"/>
                <a:gd name="T11" fmla="*/ 3 h 108"/>
                <a:gd name="T12" fmla="*/ 0 w 605"/>
                <a:gd name="T13" fmla="*/ 0 h 1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5" h="108">
                  <a:moveTo>
                    <a:pt x="0" y="0"/>
                  </a:moveTo>
                  <a:lnTo>
                    <a:pt x="605" y="106"/>
                  </a:lnTo>
                  <a:lnTo>
                    <a:pt x="596" y="108"/>
                  </a:lnTo>
                  <a:lnTo>
                    <a:pt x="588" y="108"/>
                  </a:lnTo>
                  <a:lnTo>
                    <a:pt x="7" y="5"/>
                  </a:lnTo>
                  <a:lnTo>
                    <a:pt x="4"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4" name="Freeform 445">
              <a:extLst>
                <a:ext uri="{FF2B5EF4-FFF2-40B4-BE49-F238E27FC236}">
                  <a16:creationId xmlns:a16="http://schemas.microsoft.com/office/drawing/2014/main" id="{063D868F-992B-4847-A60E-E00E300232FA}"/>
                </a:ext>
              </a:extLst>
            </p:cNvPr>
            <p:cNvSpPr>
              <a:spLocks/>
            </p:cNvSpPr>
            <p:nvPr/>
          </p:nvSpPr>
          <p:spPr bwMode="auto">
            <a:xfrm>
              <a:off x="3139" y="1949"/>
              <a:ext cx="592" cy="105"/>
            </a:xfrm>
            <a:custGeom>
              <a:avLst/>
              <a:gdLst>
                <a:gd name="T0" fmla="*/ 0 w 592"/>
                <a:gd name="T1" fmla="*/ 0 h 105"/>
                <a:gd name="T2" fmla="*/ 592 w 592"/>
                <a:gd name="T3" fmla="*/ 105 h 105"/>
                <a:gd name="T4" fmla="*/ 582 w 592"/>
                <a:gd name="T5" fmla="*/ 105 h 105"/>
                <a:gd name="T6" fmla="*/ 574 w 592"/>
                <a:gd name="T7" fmla="*/ 105 h 105"/>
                <a:gd name="T8" fmla="*/ 6 w 592"/>
                <a:gd name="T9" fmla="*/ 5 h 105"/>
                <a:gd name="T10" fmla="*/ 3 w 592"/>
                <a:gd name="T11" fmla="*/ 2 h 105"/>
                <a:gd name="T12" fmla="*/ 0 w 592"/>
                <a:gd name="T13" fmla="*/ 0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92" h="105">
                  <a:moveTo>
                    <a:pt x="0" y="0"/>
                  </a:moveTo>
                  <a:lnTo>
                    <a:pt x="592" y="105"/>
                  </a:lnTo>
                  <a:lnTo>
                    <a:pt x="582" y="105"/>
                  </a:lnTo>
                  <a:lnTo>
                    <a:pt x="574" y="105"/>
                  </a:lnTo>
                  <a:lnTo>
                    <a:pt x="6" y="5"/>
                  </a:lnTo>
                  <a:lnTo>
                    <a:pt x="3" y="2"/>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5" name="Freeform 446">
              <a:extLst>
                <a:ext uri="{FF2B5EF4-FFF2-40B4-BE49-F238E27FC236}">
                  <a16:creationId xmlns:a16="http://schemas.microsoft.com/office/drawing/2014/main" id="{A210D0C0-4B52-49EE-A11F-DC3D2A48E196}"/>
                </a:ext>
              </a:extLst>
            </p:cNvPr>
            <p:cNvSpPr>
              <a:spLocks/>
            </p:cNvSpPr>
            <p:nvPr/>
          </p:nvSpPr>
          <p:spPr bwMode="auto">
            <a:xfrm>
              <a:off x="3142" y="1951"/>
              <a:ext cx="581" cy="103"/>
            </a:xfrm>
            <a:custGeom>
              <a:avLst/>
              <a:gdLst>
                <a:gd name="T0" fmla="*/ 0 w 581"/>
                <a:gd name="T1" fmla="*/ 0 h 103"/>
                <a:gd name="T2" fmla="*/ 581 w 581"/>
                <a:gd name="T3" fmla="*/ 103 h 103"/>
                <a:gd name="T4" fmla="*/ 571 w 581"/>
                <a:gd name="T5" fmla="*/ 103 h 103"/>
                <a:gd name="T6" fmla="*/ 559 w 581"/>
                <a:gd name="T7" fmla="*/ 103 h 103"/>
                <a:gd name="T8" fmla="*/ 7 w 581"/>
                <a:gd name="T9" fmla="*/ 7 h 103"/>
                <a:gd name="T10" fmla="*/ 3 w 581"/>
                <a:gd name="T11" fmla="*/ 3 h 103"/>
                <a:gd name="T12" fmla="*/ 0 w 581"/>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1" h="103">
                  <a:moveTo>
                    <a:pt x="0" y="0"/>
                  </a:moveTo>
                  <a:lnTo>
                    <a:pt x="581" y="103"/>
                  </a:lnTo>
                  <a:lnTo>
                    <a:pt x="571" y="103"/>
                  </a:lnTo>
                  <a:lnTo>
                    <a:pt x="559" y="103"/>
                  </a:lnTo>
                  <a:lnTo>
                    <a:pt x="7" y="7"/>
                  </a:lnTo>
                  <a:lnTo>
                    <a:pt x="3" y="3"/>
                  </a:lnTo>
                  <a:lnTo>
                    <a:pt x="0" y="0"/>
                  </a:lnTo>
                  <a:close/>
                </a:path>
              </a:pathLst>
            </a:custGeom>
            <a:solidFill>
              <a:srgbClr val="EB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6" name="Freeform 447">
              <a:extLst>
                <a:ext uri="{FF2B5EF4-FFF2-40B4-BE49-F238E27FC236}">
                  <a16:creationId xmlns:a16="http://schemas.microsoft.com/office/drawing/2014/main" id="{D8F103E4-E821-42E9-9178-E24BC0FB69CD}"/>
                </a:ext>
              </a:extLst>
            </p:cNvPr>
            <p:cNvSpPr>
              <a:spLocks/>
            </p:cNvSpPr>
            <p:nvPr/>
          </p:nvSpPr>
          <p:spPr bwMode="auto">
            <a:xfrm>
              <a:off x="3145" y="1954"/>
              <a:ext cx="568" cy="100"/>
            </a:xfrm>
            <a:custGeom>
              <a:avLst/>
              <a:gdLst>
                <a:gd name="T0" fmla="*/ 0 w 568"/>
                <a:gd name="T1" fmla="*/ 0 h 100"/>
                <a:gd name="T2" fmla="*/ 568 w 568"/>
                <a:gd name="T3" fmla="*/ 100 h 100"/>
                <a:gd name="T4" fmla="*/ 556 w 568"/>
                <a:gd name="T5" fmla="*/ 100 h 100"/>
                <a:gd name="T6" fmla="*/ 544 w 568"/>
                <a:gd name="T7" fmla="*/ 100 h 100"/>
                <a:gd name="T8" fmla="*/ 7 w 568"/>
                <a:gd name="T9" fmla="*/ 5 h 100"/>
                <a:gd name="T10" fmla="*/ 7 w 568"/>
                <a:gd name="T11" fmla="*/ 5 h 100"/>
                <a:gd name="T12" fmla="*/ 7 w 568"/>
                <a:gd name="T13" fmla="*/ 5 h 100"/>
                <a:gd name="T14" fmla="*/ 4 w 568"/>
                <a:gd name="T15" fmla="*/ 2 h 100"/>
                <a:gd name="T16" fmla="*/ 0 w 568"/>
                <a:gd name="T17" fmla="*/ 0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8" h="100">
                  <a:moveTo>
                    <a:pt x="0" y="0"/>
                  </a:moveTo>
                  <a:lnTo>
                    <a:pt x="568" y="100"/>
                  </a:lnTo>
                  <a:lnTo>
                    <a:pt x="556" y="100"/>
                  </a:lnTo>
                  <a:lnTo>
                    <a:pt x="544" y="100"/>
                  </a:lnTo>
                  <a:lnTo>
                    <a:pt x="7" y="5"/>
                  </a:lnTo>
                  <a:lnTo>
                    <a:pt x="4" y="2"/>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7" name="Freeform 448">
              <a:extLst>
                <a:ext uri="{FF2B5EF4-FFF2-40B4-BE49-F238E27FC236}">
                  <a16:creationId xmlns:a16="http://schemas.microsoft.com/office/drawing/2014/main" id="{4B4087FB-4108-4999-83A5-DD4847FD21F6}"/>
                </a:ext>
              </a:extLst>
            </p:cNvPr>
            <p:cNvSpPr>
              <a:spLocks/>
            </p:cNvSpPr>
            <p:nvPr/>
          </p:nvSpPr>
          <p:spPr bwMode="auto">
            <a:xfrm>
              <a:off x="3149" y="1958"/>
              <a:ext cx="552" cy="96"/>
            </a:xfrm>
            <a:custGeom>
              <a:avLst/>
              <a:gdLst>
                <a:gd name="T0" fmla="*/ 0 w 552"/>
                <a:gd name="T1" fmla="*/ 0 h 96"/>
                <a:gd name="T2" fmla="*/ 552 w 552"/>
                <a:gd name="T3" fmla="*/ 96 h 96"/>
                <a:gd name="T4" fmla="*/ 540 w 552"/>
                <a:gd name="T5" fmla="*/ 96 h 96"/>
                <a:gd name="T6" fmla="*/ 528 w 552"/>
                <a:gd name="T7" fmla="*/ 96 h 96"/>
                <a:gd name="T8" fmla="*/ 7 w 552"/>
                <a:gd name="T9" fmla="*/ 5 h 96"/>
                <a:gd name="T10" fmla="*/ 5 w 552"/>
                <a:gd name="T11" fmla="*/ 3 h 96"/>
                <a:gd name="T12" fmla="*/ 3 w 552"/>
                <a:gd name="T13" fmla="*/ 1 h 96"/>
                <a:gd name="T14" fmla="*/ 2 w 552"/>
                <a:gd name="T15" fmla="*/ 0 h 96"/>
                <a:gd name="T16" fmla="*/ 0 w 552"/>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52" h="96">
                  <a:moveTo>
                    <a:pt x="0" y="0"/>
                  </a:moveTo>
                  <a:lnTo>
                    <a:pt x="552" y="96"/>
                  </a:lnTo>
                  <a:lnTo>
                    <a:pt x="540" y="96"/>
                  </a:lnTo>
                  <a:lnTo>
                    <a:pt x="528" y="96"/>
                  </a:lnTo>
                  <a:lnTo>
                    <a:pt x="7" y="5"/>
                  </a:lnTo>
                  <a:lnTo>
                    <a:pt x="5" y="3"/>
                  </a:lnTo>
                  <a:lnTo>
                    <a:pt x="3" y="1"/>
                  </a:lnTo>
                  <a:lnTo>
                    <a:pt x="2" y="0"/>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8" name="Freeform 449">
              <a:extLst>
                <a:ext uri="{FF2B5EF4-FFF2-40B4-BE49-F238E27FC236}">
                  <a16:creationId xmlns:a16="http://schemas.microsoft.com/office/drawing/2014/main" id="{45F3B7C1-A977-4F16-BDA9-5162AC3522F0}"/>
                </a:ext>
              </a:extLst>
            </p:cNvPr>
            <p:cNvSpPr>
              <a:spLocks/>
            </p:cNvSpPr>
            <p:nvPr/>
          </p:nvSpPr>
          <p:spPr bwMode="auto">
            <a:xfrm>
              <a:off x="3152" y="1959"/>
              <a:ext cx="537" cy="95"/>
            </a:xfrm>
            <a:custGeom>
              <a:avLst/>
              <a:gdLst>
                <a:gd name="T0" fmla="*/ 0 w 537"/>
                <a:gd name="T1" fmla="*/ 0 h 95"/>
                <a:gd name="T2" fmla="*/ 537 w 537"/>
                <a:gd name="T3" fmla="*/ 95 h 95"/>
                <a:gd name="T4" fmla="*/ 524 w 537"/>
                <a:gd name="T5" fmla="*/ 95 h 95"/>
                <a:gd name="T6" fmla="*/ 510 w 537"/>
                <a:gd name="T7" fmla="*/ 95 h 95"/>
                <a:gd name="T8" fmla="*/ 7 w 537"/>
                <a:gd name="T9" fmla="*/ 7 h 95"/>
                <a:gd name="T10" fmla="*/ 4 w 537"/>
                <a:gd name="T11" fmla="*/ 4 h 95"/>
                <a:gd name="T12" fmla="*/ 0 w 537"/>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7" h="95">
                  <a:moveTo>
                    <a:pt x="0" y="0"/>
                  </a:moveTo>
                  <a:lnTo>
                    <a:pt x="537" y="95"/>
                  </a:lnTo>
                  <a:lnTo>
                    <a:pt x="524" y="95"/>
                  </a:lnTo>
                  <a:lnTo>
                    <a:pt x="510" y="95"/>
                  </a:lnTo>
                  <a:lnTo>
                    <a:pt x="7" y="7"/>
                  </a:lnTo>
                  <a:lnTo>
                    <a:pt x="4"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49" name="Freeform 450">
              <a:extLst>
                <a:ext uri="{FF2B5EF4-FFF2-40B4-BE49-F238E27FC236}">
                  <a16:creationId xmlns:a16="http://schemas.microsoft.com/office/drawing/2014/main" id="{6072E09E-8638-4F44-94A8-8FC8B1E3D10F}"/>
                </a:ext>
              </a:extLst>
            </p:cNvPr>
            <p:cNvSpPr>
              <a:spLocks/>
            </p:cNvSpPr>
            <p:nvPr/>
          </p:nvSpPr>
          <p:spPr bwMode="auto">
            <a:xfrm>
              <a:off x="3156" y="1963"/>
              <a:ext cx="521" cy="91"/>
            </a:xfrm>
            <a:custGeom>
              <a:avLst/>
              <a:gdLst>
                <a:gd name="T0" fmla="*/ 0 w 521"/>
                <a:gd name="T1" fmla="*/ 0 h 91"/>
                <a:gd name="T2" fmla="*/ 521 w 521"/>
                <a:gd name="T3" fmla="*/ 91 h 91"/>
                <a:gd name="T4" fmla="*/ 508 w 521"/>
                <a:gd name="T5" fmla="*/ 91 h 91"/>
                <a:gd name="T6" fmla="*/ 496 w 521"/>
                <a:gd name="T7" fmla="*/ 91 h 91"/>
                <a:gd name="T8" fmla="*/ 449 w 521"/>
                <a:gd name="T9" fmla="*/ 83 h 91"/>
                <a:gd name="T10" fmla="*/ 8 w 521"/>
                <a:gd name="T11" fmla="*/ 7 h 91"/>
                <a:gd name="T12" fmla="*/ 5 w 521"/>
                <a:gd name="T13" fmla="*/ 3 h 91"/>
                <a:gd name="T14" fmla="*/ 0 w 521"/>
                <a:gd name="T15" fmla="*/ 0 h 9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1" h="91">
                  <a:moveTo>
                    <a:pt x="0" y="0"/>
                  </a:moveTo>
                  <a:lnTo>
                    <a:pt x="521" y="91"/>
                  </a:lnTo>
                  <a:lnTo>
                    <a:pt x="508" y="91"/>
                  </a:lnTo>
                  <a:lnTo>
                    <a:pt x="496" y="91"/>
                  </a:lnTo>
                  <a:lnTo>
                    <a:pt x="449" y="83"/>
                  </a:lnTo>
                  <a:lnTo>
                    <a:pt x="8" y="7"/>
                  </a:lnTo>
                  <a:lnTo>
                    <a:pt x="5"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0" name="Freeform 451">
              <a:extLst>
                <a:ext uri="{FF2B5EF4-FFF2-40B4-BE49-F238E27FC236}">
                  <a16:creationId xmlns:a16="http://schemas.microsoft.com/office/drawing/2014/main" id="{FC24C16D-3689-498C-89E1-8B0BA4774373}"/>
                </a:ext>
              </a:extLst>
            </p:cNvPr>
            <p:cNvSpPr>
              <a:spLocks/>
            </p:cNvSpPr>
            <p:nvPr/>
          </p:nvSpPr>
          <p:spPr bwMode="auto">
            <a:xfrm>
              <a:off x="3159" y="1966"/>
              <a:ext cx="503" cy="88"/>
            </a:xfrm>
            <a:custGeom>
              <a:avLst/>
              <a:gdLst>
                <a:gd name="T0" fmla="*/ 0 w 503"/>
                <a:gd name="T1" fmla="*/ 0 h 88"/>
                <a:gd name="T2" fmla="*/ 503 w 503"/>
                <a:gd name="T3" fmla="*/ 88 h 88"/>
                <a:gd name="T4" fmla="*/ 498 w 503"/>
                <a:gd name="T5" fmla="*/ 88 h 88"/>
                <a:gd name="T6" fmla="*/ 493 w 503"/>
                <a:gd name="T7" fmla="*/ 88 h 88"/>
                <a:gd name="T8" fmla="*/ 304 w 503"/>
                <a:gd name="T9" fmla="*/ 58 h 88"/>
                <a:gd name="T10" fmla="*/ 12 w 503"/>
                <a:gd name="T11" fmla="*/ 7 h 88"/>
                <a:gd name="T12" fmla="*/ 7 w 503"/>
                <a:gd name="T13" fmla="*/ 4 h 88"/>
                <a:gd name="T14" fmla="*/ 0 w 503"/>
                <a:gd name="T15" fmla="*/ 0 h 8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3" h="88">
                  <a:moveTo>
                    <a:pt x="0" y="0"/>
                  </a:moveTo>
                  <a:lnTo>
                    <a:pt x="503" y="88"/>
                  </a:lnTo>
                  <a:lnTo>
                    <a:pt x="498" y="88"/>
                  </a:lnTo>
                  <a:lnTo>
                    <a:pt x="493" y="88"/>
                  </a:lnTo>
                  <a:lnTo>
                    <a:pt x="304" y="58"/>
                  </a:lnTo>
                  <a:lnTo>
                    <a:pt x="12" y="7"/>
                  </a:lnTo>
                  <a:lnTo>
                    <a:pt x="7" y="4"/>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1" name="Freeform 452">
              <a:extLst>
                <a:ext uri="{FF2B5EF4-FFF2-40B4-BE49-F238E27FC236}">
                  <a16:creationId xmlns:a16="http://schemas.microsoft.com/office/drawing/2014/main" id="{E781319C-2AC6-457A-A11D-D324C432377A}"/>
                </a:ext>
              </a:extLst>
            </p:cNvPr>
            <p:cNvSpPr>
              <a:spLocks/>
            </p:cNvSpPr>
            <p:nvPr/>
          </p:nvSpPr>
          <p:spPr bwMode="auto">
            <a:xfrm>
              <a:off x="3164" y="1970"/>
              <a:ext cx="441" cy="76"/>
            </a:xfrm>
            <a:custGeom>
              <a:avLst/>
              <a:gdLst>
                <a:gd name="T0" fmla="*/ 0 w 441"/>
                <a:gd name="T1" fmla="*/ 0 h 76"/>
                <a:gd name="T2" fmla="*/ 441 w 441"/>
                <a:gd name="T3" fmla="*/ 76 h 76"/>
                <a:gd name="T4" fmla="*/ 159 w 441"/>
                <a:gd name="T5" fmla="*/ 32 h 76"/>
                <a:gd name="T6" fmla="*/ 19 w 441"/>
                <a:gd name="T7" fmla="*/ 6 h 76"/>
                <a:gd name="T8" fmla="*/ 9 w 441"/>
                <a:gd name="T9" fmla="*/ 3 h 76"/>
                <a:gd name="T10" fmla="*/ 0 w 441"/>
                <a:gd name="T11" fmla="*/ 0 h 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1" h="76">
                  <a:moveTo>
                    <a:pt x="0" y="0"/>
                  </a:moveTo>
                  <a:lnTo>
                    <a:pt x="441" y="76"/>
                  </a:lnTo>
                  <a:lnTo>
                    <a:pt x="159" y="32"/>
                  </a:lnTo>
                  <a:lnTo>
                    <a:pt x="19" y="6"/>
                  </a:lnTo>
                  <a:lnTo>
                    <a:pt x="9" y="3"/>
                  </a:lnTo>
                  <a:lnTo>
                    <a:pt x="0" y="0"/>
                  </a:lnTo>
                  <a:close/>
                </a:path>
              </a:pathLst>
            </a:custGeom>
            <a:solidFill>
              <a:srgbClr val="EDF3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2" name="Freeform 453">
              <a:extLst>
                <a:ext uri="{FF2B5EF4-FFF2-40B4-BE49-F238E27FC236}">
                  <a16:creationId xmlns:a16="http://schemas.microsoft.com/office/drawing/2014/main" id="{3951107F-84D8-458F-B663-E37F9422E3FA}"/>
                </a:ext>
              </a:extLst>
            </p:cNvPr>
            <p:cNvSpPr>
              <a:spLocks/>
            </p:cNvSpPr>
            <p:nvPr/>
          </p:nvSpPr>
          <p:spPr bwMode="auto">
            <a:xfrm>
              <a:off x="3171" y="1973"/>
              <a:ext cx="292" cy="51"/>
            </a:xfrm>
            <a:custGeom>
              <a:avLst/>
              <a:gdLst>
                <a:gd name="T0" fmla="*/ 0 w 292"/>
                <a:gd name="T1" fmla="*/ 0 h 51"/>
                <a:gd name="T2" fmla="*/ 292 w 292"/>
                <a:gd name="T3" fmla="*/ 51 h 51"/>
                <a:gd name="T4" fmla="*/ 35 w 292"/>
                <a:gd name="T5" fmla="*/ 10 h 51"/>
                <a:gd name="T6" fmla="*/ 17 w 292"/>
                <a:gd name="T7" fmla="*/ 5 h 51"/>
                <a:gd name="T8" fmla="*/ 0 w 292"/>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 h="51">
                  <a:moveTo>
                    <a:pt x="0" y="0"/>
                  </a:moveTo>
                  <a:lnTo>
                    <a:pt x="292" y="51"/>
                  </a:lnTo>
                  <a:lnTo>
                    <a:pt x="35" y="10"/>
                  </a:lnTo>
                  <a:lnTo>
                    <a:pt x="17" y="5"/>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3" name="Freeform 454">
              <a:extLst>
                <a:ext uri="{FF2B5EF4-FFF2-40B4-BE49-F238E27FC236}">
                  <a16:creationId xmlns:a16="http://schemas.microsoft.com/office/drawing/2014/main" id="{B62405DD-3230-4707-9519-07AE5D20D99D}"/>
                </a:ext>
              </a:extLst>
            </p:cNvPr>
            <p:cNvSpPr>
              <a:spLocks/>
            </p:cNvSpPr>
            <p:nvPr/>
          </p:nvSpPr>
          <p:spPr bwMode="auto">
            <a:xfrm>
              <a:off x="3183" y="1976"/>
              <a:ext cx="140" cy="26"/>
            </a:xfrm>
            <a:custGeom>
              <a:avLst/>
              <a:gdLst>
                <a:gd name="T0" fmla="*/ 0 w 140"/>
                <a:gd name="T1" fmla="*/ 0 h 26"/>
                <a:gd name="T2" fmla="*/ 140 w 140"/>
                <a:gd name="T3" fmla="*/ 26 h 26"/>
                <a:gd name="T4" fmla="*/ 23 w 140"/>
                <a:gd name="T5" fmla="*/ 7 h 26"/>
                <a:gd name="T6" fmla="*/ 11 w 140"/>
                <a:gd name="T7" fmla="*/ 4 h 26"/>
                <a:gd name="T8" fmla="*/ 0 w 140"/>
                <a:gd name="T9" fmla="*/ 0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26">
                  <a:moveTo>
                    <a:pt x="0" y="0"/>
                  </a:moveTo>
                  <a:lnTo>
                    <a:pt x="140" y="26"/>
                  </a:lnTo>
                  <a:lnTo>
                    <a:pt x="23" y="7"/>
                  </a:lnTo>
                  <a:lnTo>
                    <a:pt x="11" y="4"/>
                  </a:lnTo>
                  <a:lnTo>
                    <a:pt x="0" y="0"/>
                  </a:lnTo>
                  <a:close/>
                </a:path>
              </a:pathLst>
            </a:custGeom>
            <a:solidFill>
              <a:srgbClr val="EEF4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4" name="Freeform 455">
              <a:extLst>
                <a:ext uri="{FF2B5EF4-FFF2-40B4-BE49-F238E27FC236}">
                  <a16:creationId xmlns:a16="http://schemas.microsoft.com/office/drawing/2014/main" id="{0C0C1395-6122-461F-9A6F-F3B36F49DD46}"/>
                </a:ext>
              </a:extLst>
            </p:cNvPr>
            <p:cNvSpPr>
              <a:spLocks/>
            </p:cNvSpPr>
            <p:nvPr/>
          </p:nvSpPr>
          <p:spPr bwMode="auto">
            <a:xfrm>
              <a:off x="2911" y="1682"/>
              <a:ext cx="1048" cy="372"/>
            </a:xfrm>
            <a:custGeom>
              <a:avLst/>
              <a:gdLst>
                <a:gd name="T0" fmla="*/ 5 w 1048"/>
                <a:gd name="T1" fmla="*/ 2 h 372"/>
                <a:gd name="T2" fmla="*/ 1 w 1048"/>
                <a:gd name="T3" fmla="*/ 10 h 372"/>
                <a:gd name="T4" fmla="*/ 0 w 1048"/>
                <a:gd name="T5" fmla="*/ 21 h 372"/>
                <a:gd name="T6" fmla="*/ 1 w 1048"/>
                <a:gd name="T7" fmla="*/ 29 h 372"/>
                <a:gd name="T8" fmla="*/ 5 w 1048"/>
                <a:gd name="T9" fmla="*/ 37 h 372"/>
                <a:gd name="T10" fmla="*/ 30 w 1048"/>
                <a:gd name="T11" fmla="*/ 70 h 372"/>
                <a:gd name="T12" fmla="*/ 56 w 1048"/>
                <a:gd name="T13" fmla="*/ 102 h 372"/>
                <a:gd name="T14" fmla="*/ 84 w 1048"/>
                <a:gd name="T15" fmla="*/ 132 h 372"/>
                <a:gd name="T16" fmla="*/ 113 w 1048"/>
                <a:gd name="T17" fmla="*/ 162 h 372"/>
                <a:gd name="T18" fmla="*/ 143 w 1048"/>
                <a:gd name="T19" fmla="*/ 193 h 372"/>
                <a:gd name="T20" fmla="*/ 174 w 1048"/>
                <a:gd name="T21" fmla="*/ 222 h 372"/>
                <a:gd name="T22" fmla="*/ 207 w 1048"/>
                <a:gd name="T23" fmla="*/ 249 h 372"/>
                <a:gd name="T24" fmla="*/ 241 w 1048"/>
                <a:gd name="T25" fmla="*/ 277 h 372"/>
                <a:gd name="T26" fmla="*/ 251 w 1048"/>
                <a:gd name="T27" fmla="*/ 286 h 372"/>
                <a:gd name="T28" fmla="*/ 265 w 1048"/>
                <a:gd name="T29" fmla="*/ 293 h 372"/>
                <a:gd name="T30" fmla="*/ 280 w 1048"/>
                <a:gd name="T31" fmla="*/ 296 h 372"/>
                <a:gd name="T32" fmla="*/ 295 w 1048"/>
                <a:gd name="T33" fmla="*/ 301 h 372"/>
                <a:gd name="T34" fmla="*/ 741 w 1048"/>
                <a:gd name="T35" fmla="*/ 372 h 372"/>
                <a:gd name="T36" fmla="*/ 770 w 1048"/>
                <a:gd name="T37" fmla="*/ 372 h 372"/>
                <a:gd name="T38" fmla="*/ 795 w 1048"/>
                <a:gd name="T39" fmla="*/ 372 h 372"/>
                <a:gd name="T40" fmla="*/ 822 w 1048"/>
                <a:gd name="T41" fmla="*/ 370 h 372"/>
                <a:gd name="T42" fmla="*/ 846 w 1048"/>
                <a:gd name="T43" fmla="*/ 369 h 372"/>
                <a:gd name="T44" fmla="*/ 869 w 1048"/>
                <a:gd name="T45" fmla="*/ 365 h 372"/>
                <a:gd name="T46" fmla="*/ 891 w 1048"/>
                <a:gd name="T47" fmla="*/ 360 h 372"/>
                <a:gd name="T48" fmla="*/ 913 w 1048"/>
                <a:gd name="T49" fmla="*/ 355 h 372"/>
                <a:gd name="T50" fmla="*/ 932 w 1048"/>
                <a:gd name="T51" fmla="*/ 348 h 372"/>
                <a:gd name="T52" fmla="*/ 950 w 1048"/>
                <a:gd name="T53" fmla="*/ 340 h 372"/>
                <a:gd name="T54" fmla="*/ 969 w 1048"/>
                <a:gd name="T55" fmla="*/ 331 h 372"/>
                <a:gd name="T56" fmla="*/ 984 w 1048"/>
                <a:gd name="T57" fmla="*/ 321 h 372"/>
                <a:gd name="T58" fmla="*/ 999 w 1048"/>
                <a:gd name="T59" fmla="*/ 311 h 372"/>
                <a:gd name="T60" fmla="*/ 1013 w 1048"/>
                <a:gd name="T61" fmla="*/ 299 h 372"/>
                <a:gd name="T62" fmla="*/ 1026 w 1048"/>
                <a:gd name="T63" fmla="*/ 286 h 372"/>
                <a:gd name="T64" fmla="*/ 1036 w 1048"/>
                <a:gd name="T65" fmla="*/ 272 h 372"/>
                <a:gd name="T66" fmla="*/ 1048 w 1048"/>
                <a:gd name="T67" fmla="*/ 257 h 372"/>
                <a:gd name="T68" fmla="*/ 1038 w 1048"/>
                <a:gd name="T69" fmla="*/ 254 h 372"/>
                <a:gd name="T70" fmla="*/ 1033 w 1048"/>
                <a:gd name="T71" fmla="*/ 250 h 372"/>
                <a:gd name="T72" fmla="*/ 988 w 1048"/>
                <a:gd name="T73" fmla="*/ 213 h 372"/>
                <a:gd name="T74" fmla="*/ 944 w 1048"/>
                <a:gd name="T75" fmla="*/ 179 h 372"/>
                <a:gd name="T76" fmla="*/ 896 w 1048"/>
                <a:gd name="T77" fmla="*/ 149 h 372"/>
                <a:gd name="T78" fmla="*/ 851 w 1048"/>
                <a:gd name="T79" fmla="*/ 122 h 372"/>
                <a:gd name="T80" fmla="*/ 802 w 1048"/>
                <a:gd name="T81" fmla="*/ 97 h 372"/>
                <a:gd name="T82" fmla="*/ 753 w 1048"/>
                <a:gd name="T83" fmla="*/ 76 h 372"/>
                <a:gd name="T84" fmla="*/ 704 w 1048"/>
                <a:gd name="T85" fmla="*/ 58 h 372"/>
                <a:gd name="T86" fmla="*/ 653 w 1048"/>
                <a:gd name="T87" fmla="*/ 42 h 372"/>
                <a:gd name="T88" fmla="*/ 603 w 1048"/>
                <a:gd name="T89" fmla="*/ 29 h 372"/>
                <a:gd name="T90" fmla="*/ 550 w 1048"/>
                <a:gd name="T91" fmla="*/ 19 h 372"/>
                <a:gd name="T92" fmla="*/ 498 w 1048"/>
                <a:gd name="T93" fmla="*/ 10 h 372"/>
                <a:gd name="T94" fmla="*/ 446 w 1048"/>
                <a:gd name="T95" fmla="*/ 5 h 372"/>
                <a:gd name="T96" fmla="*/ 392 w 1048"/>
                <a:gd name="T97" fmla="*/ 2 h 372"/>
                <a:gd name="T98" fmla="*/ 337 w 1048"/>
                <a:gd name="T99" fmla="*/ 0 h 372"/>
                <a:gd name="T100" fmla="*/ 283 w 1048"/>
                <a:gd name="T101" fmla="*/ 0 h 372"/>
                <a:gd name="T102" fmla="*/ 229 w 1048"/>
                <a:gd name="T103" fmla="*/ 2 h 372"/>
                <a:gd name="T104" fmla="*/ 213 w 1048"/>
                <a:gd name="T105" fmla="*/ 4 h 372"/>
                <a:gd name="T106" fmla="*/ 167 w 1048"/>
                <a:gd name="T107" fmla="*/ 4 h 372"/>
                <a:gd name="T108" fmla="*/ 96 w 1048"/>
                <a:gd name="T109" fmla="*/ 4 h 372"/>
                <a:gd name="T110" fmla="*/ 5 w 1048"/>
                <a:gd name="T111" fmla="*/ 2 h 3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48" h="372">
                  <a:moveTo>
                    <a:pt x="5" y="2"/>
                  </a:moveTo>
                  <a:lnTo>
                    <a:pt x="1" y="10"/>
                  </a:lnTo>
                  <a:lnTo>
                    <a:pt x="0" y="21"/>
                  </a:lnTo>
                  <a:lnTo>
                    <a:pt x="1" y="29"/>
                  </a:lnTo>
                  <a:lnTo>
                    <a:pt x="5" y="37"/>
                  </a:lnTo>
                  <a:lnTo>
                    <a:pt x="30" y="70"/>
                  </a:lnTo>
                  <a:lnTo>
                    <a:pt x="56" y="102"/>
                  </a:lnTo>
                  <a:lnTo>
                    <a:pt x="84" y="132"/>
                  </a:lnTo>
                  <a:lnTo>
                    <a:pt x="113" y="162"/>
                  </a:lnTo>
                  <a:lnTo>
                    <a:pt x="143" y="193"/>
                  </a:lnTo>
                  <a:lnTo>
                    <a:pt x="174" y="222"/>
                  </a:lnTo>
                  <a:lnTo>
                    <a:pt x="207" y="249"/>
                  </a:lnTo>
                  <a:lnTo>
                    <a:pt x="241" y="277"/>
                  </a:lnTo>
                  <a:lnTo>
                    <a:pt x="251" y="286"/>
                  </a:lnTo>
                  <a:lnTo>
                    <a:pt x="265" y="293"/>
                  </a:lnTo>
                  <a:lnTo>
                    <a:pt x="280" y="296"/>
                  </a:lnTo>
                  <a:lnTo>
                    <a:pt x="295" y="301"/>
                  </a:lnTo>
                  <a:lnTo>
                    <a:pt x="741" y="372"/>
                  </a:lnTo>
                  <a:lnTo>
                    <a:pt x="770" y="372"/>
                  </a:lnTo>
                  <a:lnTo>
                    <a:pt x="795" y="372"/>
                  </a:lnTo>
                  <a:lnTo>
                    <a:pt x="822" y="370"/>
                  </a:lnTo>
                  <a:lnTo>
                    <a:pt x="846" y="369"/>
                  </a:lnTo>
                  <a:lnTo>
                    <a:pt x="869" y="365"/>
                  </a:lnTo>
                  <a:lnTo>
                    <a:pt x="891" y="360"/>
                  </a:lnTo>
                  <a:lnTo>
                    <a:pt x="913" y="355"/>
                  </a:lnTo>
                  <a:lnTo>
                    <a:pt x="932" y="348"/>
                  </a:lnTo>
                  <a:lnTo>
                    <a:pt x="950" y="340"/>
                  </a:lnTo>
                  <a:lnTo>
                    <a:pt x="969" y="331"/>
                  </a:lnTo>
                  <a:lnTo>
                    <a:pt x="984" y="321"/>
                  </a:lnTo>
                  <a:lnTo>
                    <a:pt x="999" y="311"/>
                  </a:lnTo>
                  <a:lnTo>
                    <a:pt x="1013" y="299"/>
                  </a:lnTo>
                  <a:lnTo>
                    <a:pt x="1026" y="286"/>
                  </a:lnTo>
                  <a:lnTo>
                    <a:pt x="1036" y="272"/>
                  </a:lnTo>
                  <a:lnTo>
                    <a:pt x="1048" y="257"/>
                  </a:lnTo>
                  <a:lnTo>
                    <a:pt x="1038" y="254"/>
                  </a:lnTo>
                  <a:lnTo>
                    <a:pt x="1033" y="250"/>
                  </a:lnTo>
                  <a:lnTo>
                    <a:pt x="988" y="213"/>
                  </a:lnTo>
                  <a:lnTo>
                    <a:pt x="944" y="179"/>
                  </a:lnTo>
                  <a:lnTo>
                    <a:pt x="896" y="149"/>
                  </a:lnTo>
                  <a:lnTo>
                    <a:pt x="851" y="122"/>
                  </a:lnTo>
                  <a:lnTo>
                    <a:pt x="802" y="97"/>
                  </a:lnTo>
                  <a:lnTo>
                    <a:pt x="753" y="76"/>
                  </a:lnTo>
                  <a:lnTo>
                    <a:pt x="704" y="58"/>
                  </a:lnTo>
                  <a:lnTo>
                    <a:pt x="653" y="42"/>
                  </a:lnTo>
                  <a:lnTo>
                    <a:pt x="603" y="29"/>
                  </a:lnTo>
                  <a:lnTo>
                    <a:pt x="550" y="19"/>
                  </a:lnTo>
                  <a:lnTo>
                    <a:pt x="498" y="10"/>
                  </a:lnTo>
                  <a:lnTo>
                    <a:pt x="446" y="5"/>
                  </a:lnTo>
                  <a:lnTo>
                    <a:pt x="392" y="2"/>
                  </a:lnTo>
                  <a:lnTo>
                    <a:pt x="337" y="0"/>
                  </a:lnTo>
                  <a:lnTo>
                    <a:pt x="283" y="0"/>
                  </a:lnTo>
                  <a:lnTo>
                    <a:pt x="229" y="2"/>
                  </a:lnTo>
                  <a:lnTo>
                    <a:pt x="213" y="4"/>
                  </a:lnTo>
                  <a:lnTo>
                    <a:pt x="167" y="4"/>
                  </a:lnTo>
                  <a:lnTo>
                    <a:pt x="96" y="4"/>
                  </a:lnTo>
                  <a:lnTo>
                    <a:pt x="5" y="2"/>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55" name="Freeform 456">
              <a:extLst>
                <a:ext uri="{FF2B5EF4-FFF2-40B4-BE49-F238E27FC236}">
                  <a16:creationId xmlns:a16="http://schemas.microsoft.com/office/drawing/2014/main" id="{50CA9727-7337-4F17-BA3A-187B864A5EE5}"/>
                </a:ext>
              </a:extLst>
            </p:cNvPr>
            <p:cNvSpPr>
              <a:spLocks/>
            </p:cNvSpPr>
            <p:nvPr/>
          </p:nvSpPr>
          <p:spPr bwMode="auto">
            <a:xfrm>
              <a:off x="2936" y="1699"/>
              <a:ext cx="998" cy="249"/>
            </a:xfrm>
            <a:custGeom>
              <a:avLst/>
              <a:gdLst>
                <a:gd name="T0" fmla="*/ 14 w 998"/>
                <a:gd name="T1" fmla="*/ 25 h 249"/>
                <a:gd name="T2" fmla="*/ 186 w 998"/>
                <a:gd name="T3" fmla="*/ 29 h 249"/>
                <a:gd name="T4" fmla="*/ 328 w 998"/>
                <a:gd name="T5" fmla="*/ 32 h 249"/>
                <a:gd name="T6" fmla="*/ 390 w 998"/>
                <a:gd name="T7" fmla="*/ 34 h 249"/>
                <a:gd name="T8" fmla="*/ 448 w 998"/>
                <a:gd name="T9" fmla="*/ 36 h 249"/>
                <a:gd name="T10" fmla="*/ 502 w 998"/>
                <a:gd name="T11" fmla="*/ 41 h 249"/>
                <a:gd name="T12" fmla="*/ 552 w 998"/>
                <a:gd name="T13" fmla="*/ 47 h 249"/>
                <a:gd name="T14" fmla="*/ 578 w 998"/>
                <a:gd name="T15" fmla="*/ 51 h 249"/>
                <a:gd name="T16" fmla="*/ 603 w 998"/>
                <a:gd name="T17" fmla="*/ 56 h 249"/>
                <a:gd name="T18" fmla="*/ 628 w 998"/>
                <a:gd name="T19" fmla="*/ 63 h 249"/>
                <a:gd name="T20" fmla="*/ 654 w 998"/>
                <a:gd name="T21" fmla="*/ 69 h 249"/>
                <a:gd name="T22" fmla="*/ 679 w 998"/>
                <a:gd name="T23" fmla="*/ 76 h 249"/>
                <a:gd name="T24" fmla="*/ 704 w 998"/>
                <a:gd name="T25" fmla="*/ 86 h 249"/>
                <a:gd name="T26" fmla="*/ 730 w 998"/>
                <a:gd name="T27" fmla="*/ 96 h 249"/>
                <a:gd name="T28" fmla="*/ 755 w 998"/>
                <a:gd name="T29" fmla="*/ 107 h 249"/>
                <a:gd name="T30" fmla="*/ 811 w 998"/>
                <a:gd name="T31" fmla="*/ 134 h 249"/>
                <a:gd name="T32" fmla="*/ 868 w 998"/>
                <a:gd name="T33" fmla="*/ 166 h 249"/>
                <a:gd name="T34" fmla="*/ 930 w 998"/>
                <a:gd name="T35" fmla="*/ 203 h 249"/>
                <a:gd name="T36" fmla="*/ 998 w 998"/>
                <a:gd name="T37" fmla="*/ 249 h 249"/>
                <a:gd name="T38" fmla="*/ 969 w 998"/>
                <a:gd name="T39" fmla="*/ 223 h 249"/>
                <a:gd name="T40" fmla="*/ 941 w 998"/>
                <a:gd name="T41" fmla="*/ 200 h 249"/>
                <a:gd name="T42" fmla="*/ 912 w 998"/>
                <a:gd name="T43" fmla="*/ 179 h 249"/>
                <a:gd name="T44" fmla="*/ 883 w 998"/>
                <a:gd name="T45" fmla="*/ 159 h 249"/>
                <a:gd name="T46" fmla="*/ 853 w 998"/>
                <a:gd name="T47" fmla="*/ 140 h 249"/>
                <a:gd name="T48" fmla="*/ 824 w 998"/>
                <a:gd name="T49" fmla="*/ 123 h 249"/>
                <a:gd name="T50" fmla="*/ 795 w 998"/>
                <a:gd name="T51" fmla="*/ 108 h 249"/>
                <a:gd name="T52" fmla="*/ 765 w 998"/>
                <a:gd name="T53" fmla="*/ 95 h 249"/>
                <a:gd name="T54" fmla="*/ 736 w 998"/>
                <a:gd name="T55" fmla="*/ 81 h 249"/>
                <a:gd name="T56" fmla="*/ 706 w 998"/>
                <a:gd name="T57" fmla="*/ 69 h 249"/>
                <a:gd name="T58" fmla="*/ 675 w 998"/>
                <a:gd name="T59" fmla="*/ 59 h 249"/>
                <a:gd name="T60" fmla="*/ 645 w 998"/>
                <a:gd name="T61" fmla="*/ 51 h 249"/>
                <a:gd name="T62" fmla="*/ 615 w 998"/>
                <a:gd name="T63" fmla="*/ 42 h 249"/>
                <a:gd name="T64" fmla="*/ 584 w 998"/>
                <a:gd name="T65" fmla="*/ 34 h 249"/>
                <a:gd name="T66" fmla="*/ 554 w 998"/>
                <a:gd name="T67" fmla="*/ 29 h 249"/>
                <a:gd name="T68" fmla="*/ 524 w 998"/>
                <a:gd name="T69" fmla="*/ 24 h 249"/>
                <a:gd name="T70" fmla="*/ 461 w 998"/>
                <a:gd name="T71" fmla="*/ 15 h 249"/>
                <a:gd name="T72" fmla="*/ 399 w 998"/>
                <a:gd name="T73" fmla="*/ 9 h 249"/>
                <a:gd name="T74" fmla="*/ 334 w 998"/>
                <a:gd name="T75" fmla="*/ 5 h 249"/>
                <a:gd name="T76" fmla="*/ 270 w 998"/>
                <a:gd name="T77" fmla="*/ 4 h 249"/>
                <a:gd name="T78" fmla="*/ 139 w 998"/>
                <a:gd name="T79" fmla="*/ 2 h 249"/>
                <a:gd name="T80" fmla="*/ 2 w 998"/>
                <a:gd name="T81" fmla="*/ 0 h 249"/>
                <a:gd name="T82" fmla="*/ 0 w 998"/>
                <a:gd name="T83" fmla="*/ 2 h 249"/>
                <a:gd name="T84" fmla="*/ 0 w 998"/>
                <a:gd name="T85" fmla="*/ 4 h 249"/>
                <a:gd name="T86" fmla="*/ 4 w 998"/>
                <a:gd name="T87" fmla="*/ 9 h 249"/>
                <a:gd name="T88" fmla="*/ 9 w 998"/>
                <a:gd name="T89" fmla="*/ 12 h 249"/>
                <a:gd name="T90" fmla="*/ 12 w 998"/>
                <a:gd name="T91" fmla="*/ 17 h 249"/>
                <a:gd name="T92" fmla="*/ 15 w 998"/>
                <a:gd name="T93" fmla="*/ 22 h 249"/>
                <a:gd name="T94" fmla="*/ 15 w 998"/>
                <a:gd name="T95" fmla="*/ 22 h 249"/>
                <a:gd name="T96" fmla="*/ 17 w 998"/>
                <a:gd name="T97" fmla="*/ 24 h 249"/>
                <a:gd name="T98" fmla="*/ 15 w 998"/>
                <a:gd name="T99" fmla="*/ 25 h 249"/>
                <a:gd name="T100" fmla="*/ 14 w 998"/>
                <a:gd name="T101" fmla="*/ 25 h 2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8" h="249">
                  <a:moveTo>
                    <a:pt x="14" y="25"/>
                  </a:moveTo>
                  <a:lnTo>
                    <a:pt x="186" y="29"/>
                  </a:lnTo>
                  <a:lnTo>
                    <a:pt x="328" y="32"/>
                  </a:lnTo>
                  <a:lnTo>
                    <a:pt x="390" y="34"/>
                  </a:lnTo>
                  <a:lnTo>
                    <a:pt x="448" y="36"/>
                  </a:lnTo>
                  <a:lnTo>
                    <a:pt x="502" y="41"/>
                  </a:lnTo>
                  <a:lnTo>
                    <a:pt x="552" y="47"/>
                  </a:lnTo>
                  <a:lnTo>
                    <a:pt x="578" y="51"/>
                  </a:lnTo>
                  <a:lnTo>
                    <a:pt x="603" y="56"/>
                  </a:lnTo>
                  <a:lnTo>
                    <a:pt x="628" y="63"/>
                  </a:lnTo>
                  <a:lnTo>
                    <a:pt x="654" y="69"/>
                  </a:lnTo>
                  <a:lnTo>
                    <a:pt x="679" y="76"/>
                  </a:lnTo>
                  <a:lnTo>
                    <a:pt x="704" y="86"/>
                  </a:lnTo>
                  <a:lnTo>
                    <a:pt x="730" y="96"/>
                  </a:lnTo>
                  <a:lnTo>
                    <a:pt x="755" y="107"/>
                  </a:lnTo>
                  <a:lnTo>
                    <a:pt x="811" y="134"/>
                  </a:lnTo>
                  <a:lnTo>
                    <a:pt x="868" y="166"/>
                  </a:lnTo>
                  <a:lnTo>
                    <a:pt x="930" y="203"/>
                  </a:lnTo>
                  <a:lnTo>
                    <a:pt x="998" y="249"/>
                  </a:lnTo>
                  <a:lnTo>
                    <a:pt x="969" y="223"/>
                  </a:lnTo>
                  <a:lnTo>
                    <a:pt x="941" y="200"/>
                  </a:lnTo>
                  <a:lnTo>
                    <a:pt x="912" y="179"/>
                  </a:lnTo>
                  <a:lnTo>
                    <a:pt x="883" y="159"/>
                  </a:lnTo>
                  <a:lnTo>
                    <a:pt x="853" y="140"/>
                  </a:lnTo>
                  <a:lnTo>
                    <a:pt x="824" y="123"/>
                  </a:lnTo>
                  <a:lnTo>
                    <a:pt x="795" y="108"/>
                  </a:lnTo>
                  <a:lnTo>
                    <a:pt x="765" y="95"/>
                  </a:lnTo>
                  <a:lnTo>
                    <a:pt x="736" y="81"/>
                  </a:lnTo>
                  <a:lnTo>
                    <a:pt x="706" y="69"/>
                  </a:lnTo>
                  <a:lnTo>
                    <a:pt x="675" y="59"/>
                  </a:lnTo>
                  <a:lnTo>
                    <a:pt x="645" y="51"/>
                  </a:lnTo>
                  <a:lnTo>
                    <a:pt x="615" y="42"/>
                  </a:lnTo>
                  <a:lnTo>
                    <a:pt x="584" y="34"/>
                  </a:lnTo>
                  <a:lnTo>
                    <a:pt x="554" y="29"/>
                  </a:lnTo>
                  <a:lnTo>
                    <a:pt x="524" y="24"/>
                  </a:lnTo>
                  <a:lnTo>
                    <a:pt x="461" y="15"/>
                  </a:lnTo>
                  <a:lnTo>
                    <a:pt x="399" y="9"/>
                  </a:lnTo>
                  <a:lnTo>
                    <a:pt x="334" y="5"/>
                  </a:lnTo>
                  <a:lnTo>
                    <a:pt x="270" y="4"/>
                  </a:lnTo>
                  <a:lnTo>
                    <a:pt x="139" y="2"/>
                  </a:lnTo>
                  <a:lnTo>
                    <a:pt x="2" y="0"/>
                  </a:lnTo>
                  <a:lnTo>
                    <a:pt x="0" y="2"/>
                  </a:lnTo>
                  <a:lnTo>
                    <a:pt x="0" y="4"/>
                  </a:lnTo>
                  <a:lnTo>
                    <a:pt x="4" y="9"/>
                  </a:lnTo>
                  <a:lnTo>
                    <a:pt x="9" y="12"/>
                  </a:lnTo>
                  <a:lnTo>
                    <a:pt x="12" y="17"/>
                  </a:lnTo>
                  <a:lnTo>
                    <a:pt x="15" y="22"/>
                  </a:lnTo>
                  <a:lnTo>
                    <a:pt x="17" y="24"/>
                  </a:lnTo>
                  <a:lnTo>
                    <a:pt x="15" y="25"/>
                  </a:lnTo>
                  <a:lnTo>
                    <a:pt x="1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6" name="Freeform 457">
              <a:extLst>
                <a:ext uri="{FF2B5EF4-FFF2-40B4-BE49-F238E27FC236}">
                  <a16:creationId xmlns:a16="http://schemas.microsoft.com/office/drawing/2014/main" id="{95799FA2-2D23-459B-8F63-CCD3C31AEE22}"/>
                </a:ext>
              </a:extLst>
            </p:cNvPr>
            <p:cNvSpPr>
              <a:spLocks/>
            </p:cNvSpPr>
            <p:nvPr/>
          </p:nvSpPr>
          <p:spPr bwMode="auto">
            <a:xfrm>
              <a:off x="2715" y="2111"/>
              <a:ext cx="981" cy="154"/>
            </a:xfrm>
            <a:custGeom>
              <a:avLst/>
              <a:gdLst>
                <a:gd name="T0" fmla="*/ 981 w 981"/>
                <a:gd name="T1" fmla="*/ 154 h 154"/>
                <a:gd name="T2" fmla="*/ 971 w 981"/>
                <a:gd name="T3" fmla="*/ 146 h 154"/>
                <a:gd name="T4" fmla="*/ 959 w 981"/>
                <a:gd name="T5" fmla="*/ 139 h 154"/>
                <a:gd name="T6" fmla="*/ 945 w 981"/>
                <a:gd name="T7" fmla="*/ 132 h 154"/>
                <a:gd name="T8" fmla="*/ 930 w 981"/>
                <a:gd name="T9" fmla="*/ 124 h 154"/>
                <a:gd name="T10" fmla="*/ 896 w 981"/>
                <a:gd name="T11" fmla="*/ 112 h 154"/>
                <a:gd name="T12" fmla="*/ 858 w 981"/>
                <a:gd name="T13" fmla="*/ 98 h 154"/>
                <a:gd name="T14" fmla="*/ 814 w 981"/>
                <a:gd name="T15" fmla="*/ 87 h 154"/>
                <a:gd name="T16" fmla="*/ 765 w 981"/>
                <a:gd name="T17" fmla="*/ 77 h 154"/>
                <a:gd name="T18" fmla="*/ 711 w 981"/>
                <a:gd name="T19" fmla="*/ 66 h 154"/>
                <a:gd name="T20" fmla="*/ 652 w 981"/>
                <a:gd name="T21" fmla="*/ 56 h 154"/>
                <a:gd name="T22" fmla="*/ 588 w 981"/>
                <a:gd name="T23" fmla="*/ 48 h 154"/>
                <a:gd name="T24" fmla="*/ 520 w 981"/>
                <a:gd name="T25" fmla="*/ 39 h 154"/>
                <a:gd name="T26" fmla="*/ 447 w 981"/>
                <a:gd name="T27" fmla="*/ 31 h 154"/>
                <a:gd name="T28" fmla="*/ 371 w 981"/>
                <a:gd name="T29" fmla="*/ 24 h 154"/>
                <a:gd name="T30" fmla="*/ 206 w 981"/>
                <a:gd name="T31" fmla="*/ 12 h 154"/>
                <a:gd name="T32" fmla="*/ 27 w 981"/>
                <a:gd name="T33" fmla="*/ 0 h 154"/>
                <a:gd name="T34" fmla="*/ 0 w 981"/>
                <a:gd name="T35" fmla="*/ 19 h 154"/>
                <a:gd name="T36" fmla="*/ 142 w 981"/>
                <a:gd name="T37" fmla="*/ 26 h 154"/>
                <a:gd name="T38" fmla="*/ 285 w 981"/>
                <a:gd name="T39" fmla="*/ 34 h 154"/>
                <a:gd name="T40" fmla="*/ 429 w 981"/>
                <a:gd name="T41" fmla="*/ 44 h 154"/>
                <a:gd name="T42" fmla="*/ 566 w 981"/>
                <a:gd name="T43" fmla="*/ 58 h 154"/>
                <a:gd name="T44" fmla="*/ 630 w 981"/>
                <a:gd name="T45" fmla="*/ 65 h 154"/>
                <a:gd name="T46" fmla="*/ 692 w 981"/>
                <a:gd name="T47" fmla="*/ 73 h 154"/>
                <a:gd name="T48" fmla="*/ 751 w 981"/>
                <a:gd name="T49" fmla="*/ 83 h 154"/>
                <a:gd name="T50" fmla="*/ 807 w 981"/>
                <a:gd name="T51" fmla="*/ 95 h 154"/>
                <a:gd name="T52" fmla="*/ 858 w 981"/>
                <a:gd name="T53" fmla="*/ 107 h 154"/>
                <a:gd name="T54" fmla="*/ 903 w 981"/>
                <a:gd name="T55" fmla="*/ 120 h 154"/>
                <a:gd name="T56" fmla="*/ 925 w 981"/>
                <a:gd name="T57" fmla="*/ 129 h 154"/>
                <a:gd name="T58" fmla="*/ 945 w 981"/>
                <a:gd name="T59" fmla="*/ 137 h 154"/>
                <a:gd name="T60" fmla="*/ 964 w 981"/>
                <a:gd name="T61" fmla="*/ 146 h 154"/>
                <a:gd name="T62" fmla="*/ 981 w 981"/>
                <a:gd name="T63" fmla="*/ 154 h 1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1" h="154">
                  <a:moveTo>
                    <a:pt x="981" y="154"/>
                  </a:moveTo>
                  <a:lnTo>
                    <a:pt x="971" y="146"/>
                  </a:lnTo>
                  <a:lnTo>
                    <a:pt x="959" y="139"/>
                  </a:lnTo>
                  <a:lnTo>
                    <a:pt x="945" y="132"/>
                  </a:lnTo>
                  <a:lnTo>
                    <a:pt x="930" y="124"/>
                  </a:lnTo>
                  <a:lnTo>
                    <a:pt x="896" y="112"/>
                  </a:lnTo>
                  <a:lnTo>
                    <a:pt x="858" y="98"/>
                  </a:lnTo>
                  <a:lnTo>
                    <a:pt x="814" y="87"/>
                  </a:lnTo>
                  <a:lnTo>
                    <a:pt x="765" y="77"/>
                  </a:lnTo>
                  <a:lnTo>
                    <a:pt x="711" y="66"/>
                  </a:lnTo>
                  <a:lnTo>
                    <a:pt x="652" y="56"/>
                  </a:lnTo>
                  <a:lnTo>
                    <a:pt x="588" y="48"/>
                  </a:lnTo>
                  <a:lnTo>
                    <a:pt x="520" y="39"/>
                  </a:lnTo>
                  <a:lnTo>
                    <a:pt x="447" y="31"/>
                  </a:lnTo>
                  <a:lnTo>
                    <a:pt x="371" y="24"/>
                  </a:lnTo>
                  <a:lnTo>
                    <a:pt x="206" y="12"/>
                  </a:lnTo>
                  <a:lnTo>
                    <a:pt x="27" y="0"/>
                  </a:lnTo>
                  <a:lnTo>
                    <a:pt x="0" y="19"/>
                  </a:lnTo>
                  <a:lnTo>
                    <a:pt x="142" y="26"/>
                  </a:lnTo>
                  <a:lnTo>
                    <a:pt x="285" y="34"/>
                  </a:lnTo>
                  <a:lnTo>
                    <a:pt x="429" y="44"/>
                  </a:lnTo>
                  <a:lnTo>
                    <a:pt x="566" y="58"/>
                  </a:lnTo>
                  <a:lnTo>
                    <a:pt x="630" y="65"/>
                  </a:lnTo>
                  <a:lnTo>
                    <a:pt x="692" y="73"/>
                  </a:lnTo>
                  <a:lnTo>
                    <a:pt x="751" y="83"/>
                  </a:lnTo>
                  <a:lnTo>
                    <a:pt x="807" y="95"/>
                  </a:lnTo>
                  <a:lnTo>
                    <a:pt x="858" y="107"/>
                  </a:lnTo>
                  <a:lnTo>
                    <a:pt x="903" y="120"/>
                  </a:lnTo>
                  <a:lnTo>
                    <a:pt x="925" y="129"/>
                  </a:lnTo>
                  <a:lnTo>
                    <a:pt x="945" y="137"/>
                  </a:lnTo>
                  <a:lnTo>
                    <a:pt x="964" y="146"/>
                  </a:lnTo>
                  <a:lnTo>
                    <a:pt x="981"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7" name="Freeform 458">
              <a:extLst>
                <a:ext uri="{FF2B5EF4-FFF2-40B4-BE49-F238E27FC236}">
                  <a16:creationId xmlns:a16="http://schemas.microsoft.com/office/drawing/2014/main" id="{AEEF9FBC-99C8-4A9D-9AEF-DA40D832DA59}"/>
                </a:ext>
              </a:extLst>
            </p:cNvPr>
            <p:cNvSpPr>
              <a:spLocks/>
            </p:cNvSpPr>
            <p:nvPr/>
          </p:nvSpPr>
          <p:spPr bwMode="auto">
            <a:xfrm>
              <a:off x="1324" y="1757"/>
              <a:ext cx="348" cy="59"/>
            </a:xfrm>
            <a:custGeom>
              <a:avLst/>
              <a:gdLst>
                <a:gd name="T0" fmla="*/ 348 w 348"/>
                <a:gd name="T1" fmla="*/ 59 h 59"/>
                <a:gd name="T2" fmla="*/ 344 w 348"/>
                <a:gd name="T3" fmla="*/ 52 h 59"/>
                <a:gd name="T4" fmla="*/ 339 w 348"/>
                <a:gd name="T5" fmla="*/ 47 h 59"/>
                <a:gd name="T6" fmla="*/ 329 w 348"/>
                <a:gd name="T7" fmla="*/ 42 h 59"/>
                <a:gd name="T8" fmla="*/ 317 w 348"/>
                <a:gd name="T9" fmla="*/ 37 h 59"/>
                <a:gd name="T10" fmla="*/ 285 w 348"/>
                <a:gd name="T11" fmla="*/ 27 h 59"/>
                <a:gd name="T12" fmla="*/ 245 w 348"/>
                <a:gd name="T13" fmla="*/ 18 h 59"/>
                <a:gd name="T14" fmla="*/ 196 w 348"/>
                <a:gd name="T15" fmla="*/ 11 h 59"/>
                <a:gd name="T16" fmla="*/ 140 w 348"/>
                <a:gd name="T17" fmla="*/ 6 h 59"/>
                <a:gd name="T18" fmla="*/ 81 w 348"/>
                <a:gd name="T19" fmla="*/ 1 h 59"/>
                <a:gd name="T20" fmla="*/ 18 w 348"/>
                <a:gd name="T21" fmla="*/ 0 h 59"/>
                <a:gd name="T22" fmla="*/ 0 w 348"/>
                <a:gd name="T23" fmla="*/ 3 h 59"/>
                <a:gd name="T24" fmla="*/ 45 w 348"/>
                <a:gd name="T25" fmla="*/ 8 h 59"/>
                <a:gd name="T26" fmla="*/ 98 w 348"/>
                <a:gd name="T27" fmla="*/ 13 h 59"/>
                <a:gd name="T28" fmla="*/ 152 w 348"/>
                <a:gd name="T29" fmla="*/ 18 h 59"/>
                <a:gd name="T30" fmla="*/ 204 w 348"/>
                <a:gd name="T31" fmla="*/ 23 h 59"/>
                <a:gd name="T32" fmla="*/ 253 w 348"/>
                <a:gd name="T33" fmla="*/ 30 h 59"/>
                <a:gd name="T34" fmla="*/ 295 w 348"/>
                <a:gd name="T35" fmla="*/ 38 h 59"/>
                <a:gd name="T36" fmla="*/ 314 w 348"/>
                <a:gd name="T37" fmla="*/ 42 h 59"/>
                <a:gd name="T38" fmla="*/ 327 w 348"/>
                <a:gd name="T39" fmla="*/ 47 h 59"/>
                <a:gd name="T40" fmla="*/ 339 w 348"/>
                <a:gd name="T41" fmla="*/ 54 h 59"/>
                <a:gd name="T42" fmla="*/ 348 w 348"/>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48" h="59">
                  <a:moveTo>
                    <a:pt x="348" y="59"/>
                  </a:moveTo>
                  <a:lnTo>
                    <a:pt x="344" y="52"/>
                  </a:lnTo>
                  <a:lnTo>
                    <a:pt x="339" y="47"/>
                  </a:lnTo>
                  <a:lnTo>
                    <a:pt x="329" y="42"/>
                  </a:lnTo>
                  <a:lnTo>
                    <a:pt x="317" y="37"/>
                  </a:lnTo>
                  <a:lnTo>
                    <a:pt x="285" y="27"/>
                  </a:lnTo>
                  <a:lnTo>
                    <a:pt x="245" y="18"/>
                  </a:lnTo>
                  <a:lnTo>
                    <a:pt x="196" y="11"/>
                  </a:lnTo>
                  <a:lnTo>
                    <a:pt x="140" y="6"/>
                  </a:lnTo>
                  <a:lnTo>
                    <a:pt x="81" y="1"/>
                  </a:lnTo>
                  <a:lnTo>
                    <a:pt x="18" y="0"/>
                  </a:lnTo>
                  <a:lnTo>
                    <a:pt x="0" y="3"/>
                  </a:lnTo>
                  <a:lnTo>
                    <a:pt x="45" y="8"/>
                  </a:lnTo>
                  <a:lnTo>
                    <a:pt x="98" y="13"/>
                  </a:lnTo>
                  <a:lnTo>
                    <a:pt x="152" y="18"/>
                  </a:lnTo>
                  <a:lnTo>
                    <a:pt x="204" y="23"/>
                  </a:lnTo>
                  <a:lnTo>
                    <a:pt x="253" y="30"/>
                  </a:lnTo>
                  <a:lnTo>
                    <a:pt x="295" y="38"/>
                  </a:lnTo>
                  <a:lnTo>
                    <a:pt x="314" y="42"/>
                  </a:lnTo>
                  <a:lnTo>
                    <a:pt x="327" y="47"/>
                  </a:lnTo>
                  <a:lnTo>
                    <a:pt x="339" y="54"/>
                  </a:lnTo>
                  <a:lnTo>
                    <a:pt x="348"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8" name="Freeform 459">
              <a:extLst>
                <a:ext uri="{FF2B5EF4-FFF2-40B4-BE49-F238E27FC236}">
                  <a16:creationId xmlns:a16="http://schemas.microsoft.com/office/drawing/2014/main" id="{6C367F35-6639-46E2-9A08-24F59A64F47F}"/>
                </a:ext>
              </a:extLst>
            </p:cNvPr>
            <p:cNvSpPr>
              <a:spLocks/>
            </p:cNvSpPr>
            <p:nvPr/>
          </p:nvSpPr>
          <p:spPr bwMode="auto">
            <a:xfrm>
              <a:off x="2624" y="2130"/>
              <a:ext cx="1074" cy="139"/>
            </a:xfrm>
            <a:custGeom>
              <a:avLst/>
              <a:gdLst>
                <a:gd name="T0" fmla="*/ 1070 w 1074"/>
                <a:gd name="T1" fmla="*/ 139 h 139"/>
                <a:gd name="T2" fmla="*/ 1072 w 1074"/>
                <a:gd name="T3" fmla="*/ 137 h 139"/>
                <a:gd name="T4" fmla="*/ 1074 w 1074"/>
                <a:gd name="T5" fmla="*/ 137 h 139"/>
                <a:gd name="T6" fmla="*/ 1062 w 1074"/>
                <a:gd name="T7" fmla="*/ 128 h 139"/>
                <a:gd name="T8" fmla="*/ 1050 w 1074"/>
                <a:gd name="T9" fmla="*/ 122 h 139"/>
                <a:gd name="T10" fmla="*/ 1035 w 1074"/>
                <a:gd name="T11" fmla="*/ 113 h 139"/>
                <a:gd name="T12" fmla="*/ 1020 w 1074"/>
                <a:gd name="T13" fmla="*/ 107 h 139"/>
                <a:gd name="T14" fmla="*/ 984 w 1074"/>
                <a:gd name="T15" fmla="*/ 95 h 139"/>
                <a:gd name="T16" fmla="*/ 942 w 1074"/>
                <a:gd name="T17" fmla="*/ 83 h 139"/>
                <a:gd name="T18" fmla="*/ 895 w 1074"/>
                <a:gd name="T19" fmla="*/ 71 h 139"/>
                <a:gd name="T20" fmla="*/ 842 w 1074"/>
                <a:gd name="T21" fmla="*/ 61 h 139"/>
                <a:gd name="T22" fmla="*/ 787 w 1074"/>
                <a:gd name="T23" fmla="*/ 52 h 139"/>
                <a:gd name="T24" fmla="*/ 724 w 1074"/>
                <a:gd name="T25" fmla="*/ 44 h 139"/>
                <a:gd name="T26" fmla="*/ 658 w 1074"/>
                <a:gd name="T27" fmla="*/ 37 h 139"/>
                <a:gd name="T28" fmla="*/ 587 w 1074"/>
                <a:gd name="T29" fmla="*/ 30 h 139"/>
                <a:gd name="T30" fmla="*/ 513 w 1074"/>
                <a:gd name="T31" fmla="*/ 24 h 139"/>
                <a:gd name="T32" fmla="*/ 435 w 1074"/>
                <a:gd name="T33" fmla="*/ 19 h 139"/>
                <a:gd name="T34" fmla="*/ 270 w 1074"/>
                <a:gd name="T35" fmla="*/ 8 h 139"/>
                <a:gd name="T36" fmla="*/ 91 w 1074"/>
                <a:gd name="T37" fmla="*/ 0 h 139"/>
                <a:gd name="T38" fmla="*/ 0 w 1074"/>
                <a:gd name="T39" fmla="*/ 63 h 139"/>
                <a:gd name="T40" fmla="*/ 121 w 1074"/>
                <a:gd name="T41" fmla="*/ 56 h 139"/>
                <a:gd name="T42" fmla="*/ 263 w 1074"/>
                <a:gd name="T43" fmla="*/ 52 h 139"/>
                <a:gd name="T44" fmla="*/ 341 w 1074"/>
                <a:gd name="T45" fmla="*/ 51 h 139"/>
                <a:gd name="T46" fmla="*/ 420 w 1074"/>
                <a:gd name="T47" fmla="*/ 51 h 139"/>
                <a:gd name="T48" fmla="*/ 500 w 1074"/>
                <a:gd name="T49" fmla="*/ 51 h 139"/>
                <a:gd name="T50" fmla="*/ 579 w 1074"/>
                <a:gd name="T51" fmla="*/ 54 h 139"/>
                <a:gd name="T52" fmla="*/ 658 w 1074"/>
                <a:gd name="T53" fmla="*/ 58 h 139"/>
                <a:gd name="T54" fmla="*/ 734 w 1074"/>
                <a:gd name="T55" fmla="*/ 63 h 139"/>
                <a:gd name="T56" fmla="*/ 805 w 1074"/>
                <a:gd name="T57" fmla="*/ 69 h 139"/>
                <a:gd name="T58" fmla="*/ 873 w 1074"/>
                <a:gd name="T59" fmla="*/ 79 h 139"/>
                <a:gd name="T60" fmla="*/ 905 w 1074"/>
                <a:gd name="T61" fmla="*/ 85 h 139"/>
                <a:gd name="T62" fmla="*/ 933 w 1074"/>
                <a:gd name="T63" fmla="*/ 90 h 139"/>
                <a:gd name="T64" fmla="*/ 962 w 1074"/>
                <a:gd name="T65" fmla="*/ 96 h 139"/>
                <a:gd name="T66" fmla="*/ 987 w 1074"/>
                <a:gd name="T67" fmla="*/ 103 h 139"/>
                <a:gd name="T68" fmla="*/ 1013 w 1074"/>
                <a:gd name="T69" fmla="*/ 112 h 139"/>
                <a:gd name="T70" fmla="*/ 1035 w 1074"/>
                <a:gd name="T71" fmla="*/ 120 h 139"/>
                <a:gd name="T72" fmla="*/ 1053 w 1074"/>
                <a:gd name="T73" fmla="*/ 130 h 139"/>
                <a:gd name="T74" fmla="*/ 1070 w 1074"/>
                <a:gd name="T75" fmla="*/ 139 h 1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4" h="139">
                  <a:moveTo>
                    <a:pt x="1070" y="139"/>
                  </a:moveTo>
                  <a:lnTo>
                    <a:pt x="1072" y="137"/>
                  </a:lnTo>
                  <a:lnTo>
                    <a:pt x="1074" y="137"/>
                  </a:lnTo>
                  <a:lnTo>
                    <a:pt x="1062" y="128"/>
                  </a:lnTo>
                  <a:lnTo>
                    <a:pt x="1050" y="122"/>
                  </a:lnTo>
                  <a:lnTo>
                    <a:pt x="1035" y="113"/>
                  </a:lnTo>
                  <a:lnTo>
                    <a:pt x="1020" y="107"/>
                  </a:lnTo>
                  <a:lnTo>
                    <a:pt x="984" y="95"/>
                  </a:lnTo>
                  <a:lnTo>
                    <a:pt x="942" y="83"/>
                  </a:lnTo>
                  <a:lnTo>
                    <a:pt x="895" y="71"/>
                  </a:lnTo>
                  <a:lnTo>
                    <a:pt x="842" y="61"/>
                  </a:lnTo>
                  <a:lnTo>
                    <a:pt x="787" y="52"/>
                  </a:lnTo>
                  <a:lnTo>
                    <a:pt x="724" y="44"/>
                  </a:lnTo>
                  <a:lnTo>
                    <a:pt x="658" y="37"/>
                  </a:lnTo>
                  <a:lnTo>
                    <a:pt x="587" y="30"/>
                  </a:lnTo>
                  <a:lnTo>
                    <a:pt x="513" y="24"/>
                  </a:lnTo>
                  <a:lnTo>
                    <a:pt x="435" y="19"/>
                  </a:lnTo>
                  <a:lnTo>
                    <a:pt x="270" y="8"/>
                  </a:lnTo>
                  <a:lnTo>
                    <a:pt x="91" y="0"/>
                  </a:lnTo>
                  <a:lnTo>
                    <a:pt x="0" y="63"/>
                  </a:lnTo>
                  <a:lnTo>
                    <a:pt x="121" y="56"/>
                  </a:lnTo>
                  <a:lnTo>
                    <a:pt x="263" y="52"/>
                  </a:lnTo>
                  <a:lnTo>
                    <a:pt x="341" y="51"/>
                  </a:lnTo>
                  <a:lnTo>
                    <a:pt x="420" y="51"/>
                  </a:lnTo>
                  <a:lnTo>
                    <a:pt x="500" y="51"/>
                  </a:lnTo>
                  <a:lnTo>
                    <a:pt x="579" y="54"/>
                  </a:lnTo>
                  <a:lnTo>
                    <a:pt x="658" y="58"/>
                  </a:lnTo>
                  <a:lnTo>
                    <a:pt x="734" y="63"/>
                  </a:lnTo>
                  <a:lnTo>
                    <a:pt x="805" y="69"/>
                  </a:lnTo>
                  <a:lnTo>
                    <a:pt x="873" y="79"/>
                  </a:lnTo>
                  <a:lnTo>
                    <a:pt x="905" y="85"/>
                  </a:lnTo>
                  <a:lnTo>
                    <a:pt x="933" y="90"/>
                  </a:lnTo>
                  <a:lnTo>
                    <a:pt x="962" y="96"/>
                  </a:lnTo>
                  <a:lnTo>
                    <a:pt x="987" y="103"/>
                  </a:lnTo>
                  <a:lnTo>
                    <a:pt x="1013" y="112"/>
                  </a:lnTo>
                  <a:lnTo>
                    <a:pt x="1035" y="120"/>
                  </a:lnTo>
                  <a:lnTo>
                    <a:pt x="1053" y="130"/>
                  </a:lnTo>
                  <a:lnTo>
                    <a:pt x="1070" y="139"/>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59" name="Freeform 460">
              <a:extLst>
                <a:ext uri="{FF2B5EF4-FFF2-40B4-BE49-F238E27FC236}">
                  <a16:creationId xmlns:a16="http://schemas.microsoft.com/office/drawing/2014/main" id="{29FDF9B3-B47B-4EF1-82D7-D2A67C22175D}"/>
                </a:ext>
              </a:extLst>
            </p:cNvPr>
            <p:cNvSpPr>
              <a:spLocks/>
            </p:cNvSpPr>
            <p:nvPr/>
          </p:nvSpPr>
          <p:spPr bwMode="auto">
            <a:xfrm>
              <a:off x="1244" y="1760"/>
              <a:ext cx="428" cy="57"/>
            </a:xfrm>
            <a:custGeom>
              <a:avLst/>
              <a:gdLst>
                <a:gd name="T0" fmla="*/ 426 w 428"/>
                <a:gd name="T1" fmla="*/ 57 h 57"/>
                <a:gd name="T2" fmla="*/ 426 w 428"/>
                <a:gd name="T3" fmla="*/ 56 h 57"/>
                <a:gd name="T4" fmla="*/ 428 w 428"/>
                <a:gd name="T5" fmla="*/ 56 h 57"/>
                <a:gd name="T6" fmla="*/ 422 w 428"/>
                <a:gd name="T7" fmla="*/ 51 h 57"/>
                <a:gd name="T8" fmla="*/ 416 w 428"/>
                <a:gd name="T9" fmla="*/ 44 h 57"/>
                <a:gd name="T10" fmla="*/ 404 w 428"/>
                <a:gd name="T11" fmla="*/ 39 h 57"/>
                <a:gd name="T12" fmla="*/ 389 w 428"/>
                <a:gd name="T13" fmla="*/ 34 h 57"/>
                <a:gd name="T14" fmla="*/ 352 w 428"/>
                <a:gd name="T15" fmla="*/ 25 h 57"/>
                <a:gd name="T16" fmla="*/ 306 w 428"/>
                <a:gd name="T17" fmla="*/ 17 h 57"/>
                <a:gd name="T18" fmla="*/ 252 w 428"/>
                <a:gd name="T19" fmla="*/ 10 h 57"/>
                <a:gd name="T20" fmla="*/ 195 w 428"/>
                <a:gd name="T21" fmla="*/ 5 h 57"/>
                <a:gd name="T22" fmla="*/ 135 w 428"/>
                <a:gd name="T23" fmla="*/ 2 h 57"/>
                <a:gd name="T24" fmla="*/ 76 w 428"/>
                <a:gd name="T25" fmla="*/ 0 h 57"/>
                <a:gd name="T26" fmla="*/ 0 w 428"/>
                <a:gd name="T27" fmla="*/ 15 h 57"/>
                <a:gd name="T28" fmla="*/ 44 w 428"/>
                <a:gd name="T29" fmla="*/ 12 h 57"/>
                <a:gd name="T30" fmla="*/ 103 w 428"/>
                <a:gd name="T31" fmla="*/ 12 h 57"/>
                <a:gd name="T32" fmla="*/ 171 w 428"/>
                <a:gd name="T33" fmla="*/ 13 h 57"/>
                <a:gd name="T34" fmla="*/ 240 w 428"/>
                <a:gd name="T35" fmla="*/ 17 h 57"/>
                <a:gd name="T36" fmla="*/ 274 w 428"/>
                <a:gd name="T37" fmla="*/ 19 h 57"/>
                <a:gd name="T38" fmla="*/ 306 w 428"/>
                <a:gd name="T39" fmla="*/ 22 h 57"/>
                <a:gd name="T40" fmla="*/ 336 w 428"/>
                <a:gd name="T41" fmla="*/ 27 h 57"/>
                <a:gd name="T42" fmla="*/ 363 w 428"/>
                <a:gd name="T43" fmla="*/ 30 h 57"/>
                <a:gd name="T44" fmla="*/ 385 w 428"/>
                <a:gd name="T45" fmla="*/ 37 h 57"/>
                <a:gd name="T46" fmla="*/ 404 w 428"/>
                <a:gd name="T47" fmla="*/ 42 h 57"/>
                <a:gd name="T48" fmla="*/ 412 w 428"/>
                <a:gd name="T49" fmla="*/ 46 h 57"/>
                <a:gd name="T50" fmla="*/ 417 w 428"/>
                <a:gd name="T51" fmla="*/ 49 h 57"/>
                <a:gd name="T52" fmla="*/ 422 w 428"/>
                <a:gd name="T53" fmla="*/ 52 h 57"/>
                <a:gd name="T54" fmla="*/ 426 w 428"/>
                <a:gd name="T55" fmla="*/ 57 h 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28" h="57">
                  <a:moveTo>
                    <a:pt x="426" y="57"/>
                  </a:moveTo>
                  <a:lnTo>
                    <a:pt x="426" y="56"/>
                  </a:lnTo>
                  <a:lnTo>
                    <a:pt x="428" y="56"/>
                  </a:lnTo>
                  <a:lnTo>
                    <a:pt x="422" y="51"/>
                  </a:lnTo>
                  <a:lnTo>
                    <a:pt x="416" y="44"/>
                  </a:lnTo>
                  <a:lnTo>
                    <a:pt x="404" y="39"/>
                  </a:lnTo>
                  <a:lnTo>
                    <a:pt x="389" y="34"/>
                  </a:lnTo>
                  <a:lnTo>
                    <a:pt x="352" y="25"/>
                  </a:lnTo>
                  <a:lnTo>
                    <a:pt x="306" y="17"/>
                  </a:lnTo>
                  <a:lnTo>
                    <a:pt x="252" y="10"/>
                  </a:lnTo>
                  <a:lnTo>
                    <a:pt x="195" y="5"/>
                  </a:lnTo>
                  <a:lnTo>
                    <a:pt x="135" y="2"/>
                  </a:lnTo>
                  <a:lnTo>
                    <a:pt x="76" y="0"/>
                  </a:lnTo>
                  <a:lnTo>
                    <a:pt x="0" y="15"/>
                  </a:lnTo>
                  <a:lnTo>
                    <a:pt x="44" y="12"/>
                  </a:lnTo>
                  <a:lnTo>
                    <a:pt x="103" y="12"/>
                  </a:lnTo>
                  <a:lnTo>
                    <a:pt x="171" y="13"/>
                  </a:lnTo>
                  <a:lnTo>
                    <a:pt x="240" y="17"/>
                  </a:lnTo>
                  <a:lnTo>
                    <a:pt x="274" y="19"/>
                  </a:lnTo>
                  <a:lnTo>
                    <a:pt x="306" y="22"/>
                  </a:lnTo>
                  <a:lnTo>
                    <a:pt x="336" y="27"/>
                  </a:lnTo>
                  <a:lnTo>
                    <a:pt x="363" y="30"/>
                  </a:lnTo>
                  <a:lnTo>
                    <a:pt x="385" y="37"/>
                  </a:lnTo>
                  <a:lnTo>
                    <a:pt x="404" y="42"/>
                  </a:lnTo>
                  <a:lnTo>
                    <a:pt x="412" y="46"/>
                  </a:lnTo>
                  <a:lnTo>
                    <a:pt x="417" y="49"/>
                  </a:lnTo>
                  <a:lnTo>
                    <a:pt x="422" y="52"/>
                  </a:lnTo>
                  <a:lnTo>
                    <a:pt x="426" y="57"/>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0" name="Freeform 461">
              <a:extLst>
                <a:ext uri="{FF2B5EF4-FFF2-40B4-BE49-F238E27FC236}">
                  <a16:creationId xmlns:a16="http://schemas.microsoft.com/office/drawing/2014/main" id="{59C88B98-1EE0-415D-A326-FA50E10A5C52}"/>
                </a:ext>
              </a:extLst>
            </p:cNvPr>
            <p:cNvSpPr>
              <a:spLocks/>
            </p:cNvSpPr>
            <p:nvPr/>
          </p:nvSpPr>
          <p:spPr bwMode="auto">
            <a:xfrm>
              <a:off x="2487" y="2191"/>
              <a:ext cx="1197" cy="93"/>
            </a:xfrm>
            <a:custGeom>
              <a:avLst/>
              <a:gdLst>
                <a:gd name="T0" fmla="*/ 1180 w 1197"/>
                <a:gd name="T1" fmla="*/ 91 h 93"/>
                <a:gd name="T2" fmla="*/ 1197 w 1197"/>
                <a:gd name="T3" fmla="*/ 83 h 93"/>
                <a:gd name="T4" fmla="*/ 1177 w 1197"/>
                <a:gd name="T5" fmla="*/ 73 h 93"/>
                <a:gd name="T6" fmla="*/ 1155 w 1197"/>
                <a:gd name="T7" fmla="*/ 62 h 93"/>
                <a:gd name="T8" fmla="*/ 1131 w 1197"/>
                <a:gd name="T9" fmla="*/ 54 h 93"/>
                <a:gd name="T10" fmla="*/ 1106 w 1197"/>
                <a:gd name="T11" fmla="*/ 46 h 93"/>
                <a:gd name="T12" fmla="*/ 1079 w 1197"/>
                <a:gd name="T13" fmla="*/ 39 h 93"/>
                <a:gd name="T14" fmla="*/ 1049 w 1197"/>
                <a:gd name="T15" fmla="*/ 32 h 93"/>
                <a:gd name="T16" fmla="*/ 1018 w 1197"/>
                <a:gd name="T17" fmla="*/ 27 h 93"/>
                <a:gd name="T18" fmla="*/ 986 w 1197"/>
                <a:gd name="T19" fmla="*/ 22 h 93"/>
                <a:gd name="T20" fmla="*/ 917 w 1197"/>
                <a:gd name="T21" fmla="*/ 13 h 93"/>
                <a:gd name="T22" fmla="*/ 844 w 1197"/>
                <a:gd name="T23" fmla="*/ 7 h 93"/>
                <a:gd name="T24" fmla="*/ 768 w 1197"/>
                <a:gd name="T25" fmla="*/ 3 h 93"/>
                <a:gd name="T26" fmla="*/ 691 w 1197"/>
                <a:gd name="T27" fmla="*/ 0 h 93"/>
                <a:gd name="T28" fmla="*/ 611 w 1197"/>
                <a:gd name="T29" fmla="*/ 0 h 93"/>
                <a:gd name="T30" fmla="*/ 532 w 1197"/>
                <a:gd name="T31" fmla="*/ 0 h 93"/>
                <a:gd name="T32" fmla="*/ 453 w 1197"/>
                <a:gd name="T33" fmla="*/ 2 h 93"/>
                <a:gd name="T34" fmla="*/ 377 w 1197"/>
                <a:gd name="T35" fmla="*/ 5 h 93"/>
                <a:gd name="T36" fmla="*/ 235 w 1197"/>
                <a:gd name="T37" fmla="*/ 12 h 93"/>
                <a:gd name="T38" fmla="*/ 111 w 1197"/>
                <a:gd name="T39" fmla="*/ 17 h 93"/>
                <a:gd name="T40" fmla="*/ 0 w 1197"/>
                <a:gd name="T41" fmla="*/ 93 h 93"/>
                <a:gd name="T42" fmla="*/ 56 w 1197"/>
                <a:gd name="T43" fmla="*/ 84 h 93"/>
                <a:gd name="T44" fmla="*/ 120 w 1197"/>
                <a:gd name="T45" fmla="*/ 74 h 93"/>
                <a:gd name="T46" fmla="*/ 193 w 1197"/>
                <a:gd name="T47" fmla="*/ 66 h 93"/>
                <a:gd name="T48" fmla="*/ 270 w 1197"/>
                <a:gd name="T49" fmla="*/ 57 h 93"/>
                <a:gd name="T50" fmla="*/ 355 w 1197"/>
                <a:gd name="T51" fmla="*/ 49 h 93"/>
                <a:gd name="T52" fmla="*/ 442 w 1197"/>
                <a:gd name="T53" fmla="*/ 42 h 93"/>
                <a:gd name="T54" fmla="*/ 532 w 1197"/>
                <a:gd name="T55" fmla="*/ 37 h 93"/>
                <a:gd name="T56" fmla="*/ 621 w 1197"/>
                <a:gd name="T57" fmla="*/ 32 h 93"/>
                <a:gd name="T58" fmla="*/ 709 w 1197"/>
                <a:gd name="T59" fmla="*/ 30 h 93"/>
                <a:gd name="T60" fmla="*/ 797 w 1197"/>
                <a:gd name="T61" fmla="*/ 30 h 93"/>
                <a:gd name="T62" fmla="*/ 878 w 1197"/>
                <a:gd name="T63" fmla="*/ 32 h 93"/>
                <a:gd name="T64" fmla="*/ 956 w 1197"/>
                <a:gd name="T65" fmla="*/ 37 h 93"/>
                <a:gd name="T66" fmla="*/ 993 w 1197"/>
                <a:gd name="T67" fmla="*/ 40 h 93"/>
                <a:gd name="T68" fmla="*/ 1027 w 1197"/>
                <a:gd name="T69" fmla="*/ 46 h 93"/>
                <a:gd name="T70" fmla="*/ 1059 w 1197"/>
                <a:gd name="T71" fmla="*/ 51 h 93"/>
                <a:gd name="T72" fmla="*/ 1087 w 1197"/>
                <a:gd name="T73" fmla="*/ 57 h 93"/>
                <a:gd name="T74" fmla="*/ 1116 w 1197"/>
                <a:gd name="T75" fmla="*/ 64 h 93"/>
                <a:gd name="T76" fmla="*/ 1140 w 1197"/>
                <a:gd name="T77" fmla="*/ 73 h 93"/>
                <a:gd name="T78" fmla="*/ 1162 w 1197"/>
                <a:gd name="T79" fmla="*/ 81 h 93"/>
                <a:gd name="T80" fmla="*/ 1180 w 1197"/>
                <a:gd name="T81" fmla="*/ 91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97" h="93">
                  <a:moveTo>
                    <a:pt x="1180" y="91"/>
                  </a:moveTo>
                  <a:lnTo>
                    <a:pt x="1197" y="83"/>
                  </a:lnTo>
                  <a:lnTo>
                    <a:pt x="1177" y="73"/>
                  </a:lnTo>
                  <a:lnTo>
                    <a:pt x="1155" y="62"/>
                  </a:lnTo>
                  <a:lnTo>
                    <a:pt x="1131" y="54"/>
                  </a:lnTo>
                  <a:lnTo>
                    <a:pt x="1106" y="46"/>
                  </a:lnTo>
                  <a:lnTo>
                    <a:pt x="1079" y="39"/>
                  </a:lnTo>
                  <a:lnTo>
                    <a:pt x="1049" y="32"/>
                  </a:lnTo>
                  <a:lnTo>
                    <a:pt x="1018" y="27"/>
                  </a:lnTo>
                  <a:lnTo>
                    <a:pt x="986" y="22"/>
                  </a:lnTo>
                  <a:lnTo>
                    <a:pt x="917" y="13"/>
                  </a:lnTo>
                  <a:lnTo>
                    <a:pt x="844" y="7"/>
                  </a:lnTo>
                  <a:lnTo>
                    <a:pt x="768" y="3"/>
                  </a:lnTo>
                  <a:lnTo>
                    <a:pt x="691" y="0"/>
                  </a:lnTo>
                  <a:lnTo>
                    <a:pt x="611" y="0"/>
                  </a:lnTo>
                  <a:lnTo>
                    <a:pt x="532" y="0"/>
                  </a:lnTo>
                  <a:lnTo>
                    <a:pt x="453" y="2"/>
                  </a:lnTo>
                  <a:lnTo>
                    <a:pt x="377" y="5"/>
                  </a:lnTo>
                  <a:lnTo>
                    <a:pt x="235" y="12"/>
                  </a:lnTo>
                  <a:lnTo>
                    <a:pt x="111" y="17"/>
                  </a:lnTo>
                  <a:lnTo>
                    <a:pt x="0" y="93"/>
                  </a:lnTo>
                  <a:lnTo>
                    <a:pt x="56" y="84"/>
                  </a:lnTo>
                  <a:lnTo>
                    <a:pt x="120" y="74"/>
                  </a:lnTo>
                  <a:lnTo>
                    <a:pt x="193" y="66"/>
                  </a:lnTo>
                  <a:lnTo>
                    <a:pt x="270" y="57"/>
                  </a:lnTo>
                  <a:lnTo>
                    <a:pt x="355" y="49"/>
                  </a:lnTo>
                  <a:lnTo>
                    <a:pt x="442" y="42"/>
                  </a:lnTo>
                  <a:lnTo>
                    <a:pt x="532" y="37"/>
                  </a:lnTo>
                  <a:lnTo>
                    <a:pt x="621" y="32"/>
                  </a:lnTo>
                  <a:lnTo>
                    <a:pt x="709" y="30"/>
                  </a:lnTo>
                  <a:lnTo>
                    <a:pt x="797" y="30"/>
                  </a:lnTo>
                  <a:lnTo>
                    <a:pt x="878" y="32"/>
                  </a:lnTo>
                  <a:lnTo>
                    <a:pt x="956" y="37"/>
                  </a:lnTo>
                  <a:lnTo>
                    <a:pt x="993" y="40"/>
                  </a:lnTo>
                  <a:lnTo>
                    <a:pt x="1027" y="46"/>
                  </a:lnTo>
                  <a:lnTo>
                    <a:pt x="1059" y="51"/>
                  </a:lnTo>
                  <a:lnTo>
                    <a:pt x="1087" y="57"/>
                  </a:lnTo>
                  <a:lnTo>
                    <a:pt x="1116" y="64"/>
                  </a:lnTo>
                  <a:lnTo>
                    <a:pt x="1140" y="73"/>
                  </a:lnTo>
                  <a:lnTo>
                    <a:pt x="1162" y="81"/>
                  </a:lnTo>
                  <a:lnTo>
                    <a:pt x="1180" y="9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1" name="Freeform 462">
              <a:extLst>
                <a:ext uri="{FF2B5EF4-FFF2-40B4-BE49-F238E27FC236}">
                  <a16:creationId xmlns:a16="http://schemas.microsoft.com/office/drawing/2014/main" id="{7863C12A-EE1F-46B7-8393-CCA69FDEA664}"/>
                </a:ext>
              </a:extLst>
            </p:cNvPr>
            <p:cNvSpPr>
              <a:spLocks/>
            </p:cNvSpPr>
            <p:nvPr/>
          </p:nvSpPr>
          <p:spPr bwMode="auto">
            <a:xfrm>
              <a:off x="1153" y="1779"/>
              <a:ext cx="512" cy="42"/>
            </a:xfrm>
            <a:custGeom>
              <a:avLst/>
              <a:gdLst>
                <a:gd name="T0" fmla="*/ 505 w 512"/>
                <a:gd name="T1" fmla="*/ 42 h 42"/>
                <a:gd name="T2" fmla="*/ 512 w 512"/>
                <a:gd name="T3" fmla="*/ 38 h 42"/>
                <a:gd name="T4" fmla="*/ 508 w 512"/>
                <a:gd name="T5" fmla="*/ 35 h 42"/>
                <a:gd name="T6" fmla="*/ 503 w 512"/>
                <a:gd name="T7" fmla="*/ 32 h 42"/>
                <a:gd name="T8" fmla="*/ 497 w 512"/>
                <a:gd name="T9" fmla="*/ 28 h 42"/>
                <a:gd name="T10" fmla="*/ 488 w 512"/>
                <a:gd name="T11" fmla="*/ 25 h 42"/>
                <a:gd name="T12" fmla="*/ 468 w 512"/>
                <a:gd name="T13" fmla="*/ 18 h 42"/>
                <a:gd name="T14" fmla="*/ 443 w 512"/>
                <a:gd name="T15" fmla="*/ 13 h 42"/>
                <a:gd name="T16" fmla="*/ 414 w 512"/>
                <a:gd name="T17" fmla="*/ 10 h 42"/>
                <a:gd name="T18" fmla="*/ 382 w 512"/>
                <a:gd name="T19" fmla="*/ 6 h 42"/>
                <a:gd name="T20" fmla="*/ 348 w 512"/>
                <a:gd name="T21" fmla="*/ 3 h 42"/>
                <a:gd name="T22" fmla="*/ 313 w 512"/>
                <a:gd name="T23" fmla="*/ 1 h 42"/>
                <a:gd name="T24" fmla="*/ 240 w 512"/>
                <a:gd name="T25" fmla="*/ 0 h 42"/>
                <a:gd name="T26" fmla="*/ 171 w 512"/>
                <a:gd name="T27" fmla="*/ 0 h 42"/>
                <a:gd name="T28" fmla="*/ 110 w 512"/>
                <a:gd name="T29" fmla="*/ 0 h 42"/>
                <a:gd name="T30" fmla="*/ 64 w 512"/>
                <a:gd name="T31" fmla="*/ 3 h 42"/>
                <a:gd name="T32" fmla="*/ 0 w 512"/>
                <a:gd name="T33" fmla="*/ 30 h 42"/>
                <a:gd name="T34" fmla="*/ 47 w 512"/>
                <a:gd name="T35" fmla="*/ 25 h 42"/>
                <a:gd name="T36" fmla="*/ 115 w 512"/>
                <a:gd name="T37" fmla="*/ 20 h 42"/>
                <a:gd name="T38" fmla="*/ 194 w 512"/>
                <a:gd name="T39" fmla="*/ 16 h 42"/>
                <a:gd name="T40" fmla="*/ 277 w 512"/>
                <a:gd name="T41" fmla="*/ 13 h 42"/>
                <a:gd name="T42" fmla="*/ 319 w 512"/>
                <a:gd name="T43" fmla="*/ 13 h 42"/>
                <a:gd name="T44" fmla="*/ 358 w 512"/>
                <a:gd name="T45" fmla="*/ 15 h 42"/>
                <a:gd name="T46" fmla="*/ 395 w 512"/>
                <a:gd name="T47" fmla="*/ 16 h 42"/>
                <a:gd name="T48" fmla="*/ 427 w 512"/>
                <a:gd name="T49" fmla="*/ 18 h 42"/>
                <a:gd name="T50" fmla="*/ 456 w 512"/>
                <a:gd name="T51" fmla="*/ 22 h 42"/>
                <a:gd name="T52" fmla="*/ 480 w 512"/>
                <a:gd name="T53" fmla="*/ 27 h 42"/>
                <a:gd name="T54" fmla="*/ 488 w 512"/>
                <a:gd name="T55" fmla="*/ 30 h 42"/>
                <a:gd name="T56" fmla="*/ 497 w 512"/>
                <a:gd name="T57" fmla="*/ 33 h 42"/>
                <a:gd name="T58" fmla="*/ 502 w 512"/>
                <a:gd name="T59" fmla="*/ 37 h 42"/>
                <a:gd name="T60" fmla="*/ 505 w 512"/>
                <a:gd name="T61" fmla="*/ 42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2" h="42">
                  <a:moveTo>
                    <a:pt x="505" y="42"/>
                  </a:moveTo>
                  <a:lnTo>
                    <a:pt x="512" y="38"/>
                  </a:lnTo>
                  <a:lnTo>
                    <a:pt x="508" y="35"/>
                  </a:lnTo>
                  <a:lnTo>
                    <a:pt x="503" y="32"/>
                  </a:lnTo>
                  <a:lnTo>
                    <a:pt x="497" y="28"/>
                  </a:lnTo>
                  <a:lnTo>
                    <a:pt x="488" y="25"/>
                  </a:lnTo>
                  <a:lnTo>
                    <a:pt x="468" y="18"/>
                  </a:lnTo>
                  <a:lnTo>
                    <a:pt x="443" y="13"/>
                  </a:lnTo>
                  <a:lnTo>
                    <a:pt x="414" y="10"/>
                  </a:lnTo>
                  <a:lnTo>
                    <a:pt x="382" y="6"/>
                  </a:lnTo>
                  <a:lnTo>
                    <a:pt x="348" y="3"/>
                  </a:lnTo>
                  <a:lnTo>
                    <a:pt x="313" y="1"/>
                  </a:lnTo>
                  <a:lnTo>
                    <a:pt x="240" y="0"/>
                  </a:lnTo>
                  <a:lnTo>
                    <a:pt x="171" y="0"/>
                  </a:lnTo>
                  <a:lnTo>
                    <a:pt x="110" y="0"/>
                  </a:lnTo>
                  <a:lnTo>
                    <a:pt x="64" y="3"/>
                  </a:lnTo>
                  <a:lnTo>
                    <a:pt x="0" y="30"/>
                  </a:lnTo>
                  <a:lnTo>
                    <a:pt x="47" y="25"/>
                  </a:lnTo>
                  <a:lnTo>
                    <a:pt x="115" y="20"/>
                  </a:lnTo>
                  <a:lnTo>
                    <a:pt x="194" y="16"/>
                  </a:lnTo>
                  <a:lnTo>
                    <a:pt x="277" y="13"/>
                  </a:lnTo>
                  <a:lnTo>
                    <a:pt x="319" y="13"/>
                  </a:lnTo>
                  <a:lnTo>
                    <a:pt x="358" y="15"/>
                  </a:lnTo>
                  <a:lnTo>
                    <a:pt x="395" y="16"/>
                  </a:lnTo>
                  <a:lnTo>
                    <a:pt x="427" y="18"/>
                  </a:lnTo>
                  <a:lnTo>
                    <a:pt x="456" y="22"/>
                  </a:lnTo>
                  <a:lnTo>
                    <a:pt x="480" y="27"/>
                  </a:lnTo>
                  <a:lnTo>
                    <a:pt x="488" y="30"/>
                  </a:lnTo>
                  <a:lnTo>
                    <a:pt x="497" y="33"/>
                  </a:lnTo>
                  <a:lnTo>
                    <a:pt x="502" y="37"/>
                  </a:lnTo>
                  <a:lnTo>
                    <a:pt x="505" y="4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2" name="Freeform 463">
              <a:extLst>
                <a:ext uri="{FF2B5EF4-FFF2-40B4-BE49-F238E27FC236}">
                  <a16:creationId xmlns:a16="http://schemas.microsoft.com/office/drawing/2014/main" id="{BD2C311E-00D1-4830-A2B5-FC236E1590E3}"/>
                </a:ext>
              </a:extLst>
            </p:cNvPr>
            <p:cNvSpPr>
              <a:spLocks/>
            </p:cNvSpPr>
            <p:nvPr/>
          </p:nvSpPr>
          <p:spPr bwMode="auto">
            <a:xfrm>
              <a:off x="1785" y="2267"/>
              <a:ext cx="1869" cy="796"/>
            </a:xfrm>
            <a:custGeom>
              <a:avLst/>
              <a:gdLst>
                <a:gd name="T0" fmla="*/ 376 w 1869"/>
                <a:gd name="T1" fmla="*/ 776 h 796"/>
                <a:gd name="T2" fmla="*/ 363 w 1869"/>
                <a:gd name="T3" fmla="*/ 782 h 796"/>
                <a:gd name="T4" fmla="*/ 347 w 1869"/>
                <a:gd name="T5" fmla="*/ 787 h 796"/>
                <a:gd name="T6" fmla="*/ 332 w 1869"/>
                <a:gd name="T7" fmla="*/ 792 h 796"/>
                <a:gd name="T8" fmla="*/ 317 w 1869"/>
                <a:gd name="T9" fmla="*/ 794 h 796"/>
                <a:gd name="T10" fmla="*/ 302 w 1869"/>
                <a:gd name="T11" fmla="*/ 796 h 796"/>
                <a:gd name="T12" fmla="*/ 285 w 1869"/>
                <a:gd name="T13" fmla="*/ 796 h 796"/>
                <a:gd name="T14" fmla="*/ 268 w 1869"/>
                <a:gd name="T15" fmla="*/ 796 h 796"/>
                <a:gd name="T16" fmla="*/ 248 w 1869"/>
                <a:gd name="T17" fmla="*/ 794 h 796"/>
                <a:gd name="T18" fmla="*/ 189 w 1869"/>
                <a:gd name="T19" fmla="*/ 782 h 796"/>
                <a:gd name="T20" fmla="*/ 123 w 1869"/>
                <a:gd name="T21" fmla="*/ 771 h 796"/>
                <a:gd name="T22" fmla="*/ 59 w 1869"/>
                <a:gd name="T23" fmla="*/ 757 h 796"/>
                <a:gd name="T24" fmla="*/ 0 w 1869"/>
                <a:gd name="T25" fmla="*/ 743 h 796"/>
                <a:gd name="T26" fmla="*/ 3 w 1869"/>
                <a:gd name="T27" fmla="*/ 732 h 796"/>
                <a:gd name="T28" fmla="*/ 11 w 1869"/>
                <a:gd name="T29" fmla="*/ 720 h 796"/>
                <a:gd name="T30" fmla="*/ 23 w 1869"/>
                <a:gd name="T31" fmla="*/ 708 h 796"/>
                <a:gd name="T32" fmla="*/ 42 w 1869"/>
                <a:gd name="T33" fmla="*/ 694 h 796"/>
                <a:gd name="T34" fmla="*/ 140 w 1869"/>
                <a:gd name="T35" fmla="*/ 671 h 796"/>
                <a:gd name="T36" fmla="*/ 241 w 1869"/>
                <a:gd name="T37" fmla="*/ 644 h 796"/>
                <a:gd name="T38" fmla="*/ 346 w 1869"/>
                <a:gd name="T39" fmla="*/ 613 h 796"/>
                <a:gd name="T40" fmla="*/ 454 w 1869"/>
                <a:gd name="T41" fmla="*/ 578 h 796"/>
                <a:gd name="T42" fmla="*/ 565 w 1869"/>
                <a:gd name="T43" fmla="*/ 542 h 796"/>
                <a:gd name="T44" fmla="*/ 678 w 1869"/>
                <a:gd name="T45" fmla="*/ 502 h 796"/>
                <a:gd name="T46" fmla="*/ 792 w 1869"/>
                <a:gd name="T47" fmla="*/ 460 h 796"/>
                <a:gd name="T48" fmla="*/ 908 w 1869"/>
                <a:gd name="T49" fmla="*/ 416 h 796"/>
                <a:gd name="T50" fmla="*/ 1023 w 1869"/>
                <a:gd name="T51" fmla="*/ 368 h 796"/>
                <a:gd name="T52" fmla="*/ 1139 w 1869"/>
                <a:gd name="T53" fmla="*/ 319 h 796"/>
                <a:gd name="T54" fmla="*/ 1258 w 1869"/>
                <a:gd name="T55" fmla="*/ 269 h 796"/>
                <a:gd name="T56" fmla="*/ 1372 w 1869"/>
                <a:gd name="T57" fmla="*/ 218 h 796"/>
                <a:gd name="T58" fmla="*/ 1489 w 1869"/>
                <a:gd name="T59" fmla="*/ 164 h 796"/>
                <a:gd name="T60" fmla="*/ 1602 w 1869"/>
                <a:gd name="T61" fmla="*/ 110 h 796"/>
                <a:gd name="T62" fmla="*/ 1713 w 1869"/>
                <a:gd name="T63" fmla="*/ 56 h 796"/>
                <a:gd name="T64" fmla="*/ 1825 w 1869"/>
                <a:gd name="T65" fmla="*/ 0 h 796"/>
                <a:gd name="T66" fmla="*/ 1838 w 1869"/>
                <a:gd name="T67" fmla="*/ 5 h 796"/>
                <a:gd name="T68" fmla="*/ 1850 w 1869"/>
                <a:gd name="T69" fmla="*/ 10 h 796"/>
                <a:gd name="T70" fmla="*/ 1862 w 1869"/>
                <a:gd name="T71" fmla="*/ 17 h 796"/>
                <a:gd name="T72" fmla="*/ 1869 w 1869"/>
                <a:gd name="T73" fmla="*/ 24 h 796"/>
                <a:gd name="T74" fmla="*/ 376 w 1869"/>
                <a:gd name="T75" fmla="*/ 776 h 7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869" h="796">
                  <a:moveTo>
                    <a:pt x="376" y="776"/>
                  </a:moveTo>
                  <a:lnTo>
                    <a:pt x="363" y="782"/>
                  </a:lnTo>
                  <a:lnTo>
                    <a:pt x="347" y="787"/>
                  </a:lnTo>
                  <a:lnTo>
                    <a:pt x="332" y="792"/>
                  </a:lnTo>
                  <a:lnTo>
                    <a:pt x="317" y="794"/>
                  </a:lnTo>
                  <a:lnTo>
                    <a:pt x="302" y="796"/>
                  </a:lnTo>
                  <a:lnTo>
                    <a:pt x="285" y="796"/>
                  </a:lnTo>
                  <a:lnTo>
                    <a:pt x="268" y="796"/>
                  </a:lnTo>
                  <a:lnTo>
                    <a:pt x="248" y="794"/>
                  </a:lnTo>
                  <a:lnTo>
                    <a:pt x="189" y="782"/>
                  </a:lnTo>
                  <a:lnTo>
                    <a:pt x="123" y="771"/>
                  </a:lnTo>
                  <a:lnTo>
                    <a:pt x="59" y="757"/>
                  </a:lnTo>
                  <a:lnTo>
                    <a:pt x="0" y="743"/>
                  </a:lnTo>
                  <a:lnTo>
                    <a:pt x="3" y="732"/>
                  </a:lnTo>
                  <a:lnTo>
                    <a:pt x="11" y="720"/>
                  </a:lnTo>
                  <a:lnTo>
                    <a:pt x="23" y="708"/>
                  </a:lnTo>
                  <a:lnTo>
                    <a:pt x="42" y="694"/>
                  </a:lnTo>
                  <a:lnTo>
                    <a:pt x="140" y="671"/>
                  </a:lnTo>
                  <a:lnTo>
                    <a:pt x="241" y="644"/>
                  </a:lnTo>
                  <a:lnTo>
                    <a:pt x="346" y="613"/>
                  </a:lnTo>
                  <a:lnTo>
                    <a:pt x="454" y="578"/>
                  </a:lnTo>
                  <a:lnTo>
                    <a:pt x="565" y="542"/>
                  </a:lnTo>
                  <a:lnTo>
                    <a:pt x="678" y="502"/>
                  </a:lnTo>
                  <a:lnTo>
                    <a:pt x="792" y="460"/>
                  </a:lnTo>
                  <a:lnTo>
                    <a:pt x="908" y="416"/>
                  </a:lnTo>
                  <a:lnTo>
                    <a:pt x="1023" y="368"/>
                  </a:lnTo>
                  <a:lnTo>
                    <a:pt x="1139" y="319"/>
                  </a:lnTo>
                  <a:lnTo>
                    <a:pt x="1258" y="269"/>
                  </a:lnTo>
                  <a:lnTo>
                    <a:pt x="1372" y="218"/>
                  </a:lnTo>
                  <a:lnTo>
                    <a:pt x="1489" y="164"/>
                  </a:lnTo>
                  <a:lnTo>
                    <a:pt x="1602" y="110"/>
                  </a:lnTo>
                  <a:lnTo>
                    <a:pt x="1713" y="56"/>
                  </a:lnTo>
                  <a:lnTo>
                    <a:pt x="1825" y="0"/>
                  </a:lnTo>
                  <a:lnTo>
                    <a:pt x="1838" y="5"/>
                  </a:lnTo>
                  <a:lnTo>
                    <a:pt x="1850" y="10"/>
                  </a:lnTo>
                  <a:lnTo>
                    <a:pt x="1862" y="17"/>
                  </a:lnTo>
                  <a:lnTo>
                    <a:pt x="1869" y="24"/>
                  </a:lnTo>
                  <a:lnTo>
                    <a:pt x="376" y="776"/>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3" name="Freeform 464">
              <a:extLst>
                <a:ext uri="{FF2B5EF4-FFF2-40B4-BE49-F238E27FC236}">
                  <a16:creationId xmlns:a16="http://schemas.microsoft.com/office/drawing/2014/main" id="{0A1C761C-926B-4D79-926A-78A28842DF70}"/>
                </a:ext>
              </a:extLst>
            </p:cNvPr>
            <p:cNvSpPr>
              <a:spLocks/>
            </p:cNvSpPr>
            <p:nvPr/>
          </p:nvSpPr>
          <p:spPr bwMode="auto">
            <a:xfrm>
              <a:off x="878" y="1814"/>
              <a:ext cx="773" cy="203"/>
            </a:xfrm>
            <a:custGeom>
              <a:avLst/>
              <a:gdLst>
                <a:gd name="T0" fmla="*/ 194 w 773"/>
                <a:gd name="T1" fmla="*/ 194 h 203"/>
                <a:gd name="T2" fmla="*/ 174 w 773"/>
                <a:gd name="T3" fmla="*/ 198 h 203"/>
                <a:gd name="T4" fmla="*/ 145 w 773"/>
                <a:gd name="T5" fmla="*/ 201 h 203"/>
                <a:gd name="T6" fmla="*/ 115 w 773"/>
                <a:gd name="T7" fmla="*/ 203 h 203"/>
                <a:gd name="T8" fmla="*/ 96 w 773"/>
                <a:gd name="T9" fmla="*/ 203 h 203"/>
                <a:gd name="T10" fmla="*/ 73 w 773"/>
                <a:gd name="T11" fmla="*/ 201 h 203"/>
                <a:gd name="T12" fmla="*/ 46 w 773"/>
                <a:gd name="T13" fmla="*/ 199 h 203"/>
                <a:gd name="T14" fmla="*/ 20 w 773"/>
                <a:gd name="T15" fmla="*/ 196 h 203"/>
                <a:gd name="T16" fmla="*/ 0 w 773"/>
                <a:gd name="T17" fmla="*/ 193 h 203"/>
                <a:gd name="T18" fmla="*/ 0 w 773"/>
                <a:gd name="T19" fmla="*/ 191 h 203"/>
                <a:gd name="T20" fmla="*/ 0 w 773"/>
                <a:gd name="T21" fmla="*/ 189 h 203"/>
                <a:gd name="T22" fmla="*/ 3 w 773"/>
                <a:gd name="T23" fmla="*/ 186 h 203"/>
                <a:gd name="T24" fmla="*/ 10 w 773"/>
                <a:gd name="T25" fmla="*/ 183 h 203"/>
                <a:gd name="T26" fmla="*/ 86 w 773"/>
                <a:gd name="T27" fmla="*/ 171 h 203"/>
                <a:gd name="T28" fmla="*/ 172 w 773"/>
                <a:gd name="T29" fmla="*/ 156 h 203"/>
                <a:gd name="T30" fmla="*/ 265 w 773"/>
                <a:gd name="T31" fmla="*/ 135 h 203"/>
                <a:gd name="T32" fmla="*/ 365 w 773"/>
                <a:gd name="T33" fmla="*/ 112 h 203"/>
                <a:gd name="T34" fmla="*/ 466 w 773"/>
                <a:gd name="T35" fmla="*/ 86 h 203"/>
                <a:gd name="T36" fmla="*/ 567 w 773"/>
                <a:gd name="T37" fmla="*/ 59 h 203"/>
                <a:gd name="T38" fmla="*/ 669 w 773"/>
                <a:gd name="T39" fmla="*/ 30 h 203"/>
                <a:gd name="T40" fmla="*/ 765 w 773"/>
                <a:gd name="T41" fmla="*/ 0 h 203"/>
                <a:gd name="T42" fmla="*/ 772 w 773"/>
                <a:gd name="T43" fmla="*/ 3 h 203"/>
                <a:gd name="T44" fmla="*/ 773 w 773"/>
                <a:gd name="T45" fmla="*/ 8 h 203"/>
                <a:gd name="T46" fmla="*/ 194 w 773"/>
                <a:gd name="T47" fmla="*/ 194 h 20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73" h="203">
                  <a:moveTo>
                    <a:pt x="194" y="194"/>
                  </a:moveTo>
                  <a:lnTo>
                    <a:pt x="174" y="198"/>
                  </a:lnTo>
                  <a:lnTo>
                    <a:pt x="145" y="201"/>
                  </a:lnTo>
                  <a:lnTo>
                    <a:pt x="115" y="203"/>
                  </a:lnTo>
                  <a:lnTo>
                    <a:pt x="96" y="203"/>
                  </a:lnTo>
                  <a:lnTo>
                    <a:pt x="73" y="201"/>
                  </a:lnTo>
                  <a:lnTo>
                    <a:pt x="46" y="199"/>
                  </a:lnTo>
                  <a:lnTo>
                    <a:pt x="20" y="196"/>
                  </a:lnTo>
                  <a:lnTo>
                    <a:pt x="0" y="193"/>
                  </a:lnTo>
                  <a:lnTo>
                    <a:pt x="0" y="191"/>
                  </a:lnTo>
                  <a:lnTo>
                    <a:pt x="0" y="189"/>
                  </a:lnTo>
                  <a:lnTo>
                    <a:pt x="3" y="186"/>
                  </a:lnTo>
                  <a:lnTo>
                    <a:pt x="10" y="183"/>
                  </a:lnTo>
                  <a:lnTo>
                    <a:pt x="86" y="171"/>
                  </a:lnTo>
                  <a:lnTo>
                    <a:pt x="172" y="156"/>
                  </a:lnTo>
                  <a:lnTo>
                    <a:pt x="265" y="135"/>
                  </a:lnTo>
                  <a:lnTo>
                    <a:pt x="365" y="112"/>
                  </a:lnTo>
                  <a:lnTo>
                    <a:pt x="466" y="86"/>
                  </a:lnTo>
                  <a:lnTo>
                    <a:pt x="567" y="59"/>
                  </a:lnTo>
                  <a:lnTo>
                    <a:pt x="669" y="30"/>
                  </a:lnTo>
                  <a:lnTo>
                    <a:pt x="765" y="0"/>
                  </a:lnTo>
                  <a:lnTo>
                    <a:pt x="772" y="3"/>
                  </a:lnTo>
                  <a:lnTo>
                    <a:pt x="773" y="8"/>
                  </a:lnTo>
                  <a:lnTo>
                    <a:pt x="194" y="194"/>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4" name="Freeform 465">
              <a:extLst>
                <a:ext uri="{FF2B5EF4-FFF2-40B4-BE49-F238E27FC236}">
                  <a16:creationId xmlns:a16="http://schemas.microsoft.com/office/drawing/2014/main" id="{1DAD47AA-BD5C-4D7F-B4C0-B1F273AEF962}"/>
                </a:ext>
              </a:extLst>
            </p:cNvPr>
            <p:cNvSpPr>
              <a:spLocks/>
            </p:cNvSpPr>
            <p:nvPr/>
          </p:nvSpPr>
          <p:spPr bwMode="auto">
            <a:xfrm>
              <a:off x="1746" y="2265"/>
              <a:ext cx="1864" cy="745"/>
            </a:xfrm>
            <a:custGeom>
              <a:avLst/>
              <a:gdLst>
                <a:gd name="T0" fmla="*/ 39 w 1864"/>
                <a:gd name="T1" fmla="*/ 685 h 745"/>
                <a:gd name="T2" fmla="*/ 29 w 1864"/>
                <a:gd name="T3" fmla="*/ 690 h 745"/>
                <a:gd name="T4" fmla="*/ 20 w 1864"/>
                <a:gd name="T5" fmla="*/ 695 h 745"/>
                <a:gd name="T6" fmla="*/ 13 w 1864"/>
                <a:gd name="T7" fmla="*/ 702 h 745"/>
                <a:gd name="T8" fmla="*/ 10 w 1864"/>
                <a:gd name="T9" fmla="*/ 710 h 745"/>
                <a:gd name="T10" fmla="*/ 3 w 1864"/>
                <a:gd name="T11" fmla="*/ 724 h 745"/>
                <a:gd name="T12" fmla="*/ 0 w 1864"/>
                <a:gd name="T13" fmla="*/ 737 h 745"/>
                <a:gd name="T14" fmla="*/ 39 w 1864"/>
                <a:gd name="T15" fmla="*/ 745 h 745"/>
                <a:gd name="T16" fmla="*/ 42 w 1864"/>
                <a:gd name="T17" fmla="*/ 734 h 745"/>
                <a:gd name="T18" fmla="*/ 50 w 1864"/>
                <a:gd name="T19" fmla="*/ 722 h 745"/>
                <a:gd name="T20" fmla="*/ 62 w 1864"/>
                <a:gd name="T21" fmla="*/ 710 h 745"/>
                <a:gd name="T22" fmla="*/ 81 w 1864"/>
                <a:gd name="T23" fmla="*/ 696 h 745"/>
                <a:gd name="T24" fmla="*/ 179 w 1864"/>
                <a:gd name="T25" fmla="*/ 673 h 745"/>
                <a:gd name="T26" fmla="*/ 280 w 1864"/>
                <a:gd name="T27" fmla="*/ 646 h 745"/>
                <a:gd name="T28" fmla="*/ 385 w 1864"/>
                <a:gd name="T29" fmla="*/ 615 h 745"/>
                <a:gd name="T30" fmla="*/ 493 w 1864"/>
                <a:gd name="T31" fmla="*/ 580 h 745"/>
                <a:gd name="T32" fmla="*/ 604 w 1864"/>
                <a:gd name="T33" fmla="*/ 544 h 745"/>
                <a:gd name="T34" fmla="*/ 717 w 1864"/>
                <a:gd name="T35" fmla="*/ 504 h 745"/>
                <a:gd name="T36" fmla="*/ 831 w 1864"/>
                <a:gd name="T37" fmla="*/ 462 h 745"/>
                <a:gd name="T38" fmla="*/ 947 w 1864"/>
                <a:gd name="T39" fmla="*/ 418 h 745"/>
                <a:gd name="T40" fmla="*/ 1062 w 1864"/>
                <a:gd name="T41" fmla="*/ 370 h 745"/>
                <a:gd name="T42" fmla="*/ 1178 w 1864"/>
                <a:gd name="T43" fmla="*/ 321 h 745"/>
                <a:gd name="T44" fmla="*/ 1297 w 1864"/>
                <a:gd name="T45" fmla="*/ 271 h 745"/>
                <a:gd name="T46" fmla="*/ 1411 w 1864"/>
                <a:gd name="T47" fmla="*/ 220 h 745"/>
                <a:gd name="T48" fmla="*/ 1528 w 1864"/>
                <a:gd name="T49" fmla="*/ 166 h 745"/>
                <a:gd name="T50" fmla="*/ 1641 w 1864"/>
                <a:gd name="T51" fmla="*/ 112 h 745"/>
                <a:gd name="T52" fmla="*/ 1752 w 1864"/>
                <a:gd name="T53" fmla="*/ 58 h 745"/>
                <a:gd name="T54" fmla="*/ 1864 w 1864"/>
                <a:gd name="T55" fmla="*/ 2 h 745"/>
                <a:gd name="T56" fmla="*/ 1854 w 1864"/>
                <a:gd name="T57" fmla="*/ 0 h 745"/>
                <a:gd name="T58" fmla="*/ 1727 w 1864"/>
                <a:gd name="T59" fmla="*/ 58 h 745"/>
                <a:gd name="T60" fmla="*/ 1602 w 1864"/>
                <a:gd name="T61" fmla="*/ 115 h 745"/>
                <a:gd name="T62" fmla="*/ 1479 w 1864"/>
                <a:gd name="T63" fmla="*/ 171 h 745"/>
                <a:gd name="T64" fmla="*/ 1356 w 1864"/>
                <a:gd name="T65" fmla="*/ 227 h 745"/>
                <a:gd name="T66" fmla="*/ 1234 w 1864"/>
                <a:gd name="T67" fmla="*/ 279 h 745"/>
                <a:gd name="T68" fmla="*/ 1116 w 1864"/>
                <a:gd name="T69" fmla="*/ 330 h 745"/>
                <a:gd name="T70" fmla="*/ 998 w 1864"/>
                <a:gd name="T71" fmla="*/ 379 h 745"/>
                <a:gd name="T72" fmla="*/ 881 w 1864"/>
                <a:gd name="T73" fmla="*/ 424 h 745"/>
                <a:gd name="T74" fmla="*/ 768 w 1864"/>
                <a:gd name="T75" fmla="*/ 468 h 745"/>
                <a:gd name="T76" fmla="*/ 657 w 1864"/>
                <a:gd name="T77" fmla="*/ 509 h 745"/>
                <a:gd name="T78" fmla="*/ 547 w 1864"/>
                <a:gd name="T79" fmla="*/ 546 h 745"/>
                <a:gd name="T80" fmla="*/ 439 w 1864"/>
                <a:gd name="T81" fmla="*/ 582 h 745"/>
                <a:gd name="T82" fmla="*/ 334 w 1864"/>
                <a:gd name="T83" fmla="*/ 612 h 745"/>
                <a:gd name="T84" fmla="*/ 233 w 1864"/>
                <a:gd name="T85" fmla="*/ 641 h 745"/>
                <a:gd name="T86" fmla="*/ 135 w 1864"/>
                <a:gd name="T87" fmla="*/ 664 h 745"/>
                <a:gd name="T88" fmla="*/ 39 w 1864"/>
                <a:gd name="T89" fmla="*/ 685 h 7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864" h="745">
                  <a:moveTo>
                    <a:pt x="39" y="685"/>
                  </a:moveTo>
                  <a:lnTo>
                    <a:pt x="29" y="690"/>
                  </a:lnTo>
                  <a:lnTo>
                    <a:pt x="20" y="695"/>
                  </a:lnTo>
                  <a:lnTo>
                    <a:pt x="13" y="702"/>
                  </a:lnTo>
                  <a:lnTo>
                    <a:pt x="10" y="710"/>
                  </a:lnTo>
                  <a:lnTo>
                    <a:pt x="3" y="724"/>
                  </a:lnTo>
                  <a:lnTo>
                    <a:pt x="0" y="737"/>
                  </a:lnTo>
                  <a:lnTo>
                    <a:pt x="39" y="745"/>
                  </a:lnTo>
                  <a:lnTo>
                    <a:pt x="42" y="734"/>
                  </a:lnTo>
                  <a:lnTo>
                    <a:pt x="50" y="722"/>
                  </a:lnTo>
                  <a:lnTo>
                    <a:pt x="62" y="710"/>
                  </a:lnTo>
                  <a:lnTo>
                    <a:pt x="81" y="696"/>
                  </a:lnTo>
                  <a:lnTo>
                    <a:pt x="179" y="673"/>
                  </a:lnTo>
                  <a:lnTo>
                    <a:pt x="280" y="646"/>
                  </a:lnTo>
                  <a:lnTo>
                    <a:pt x="385" y="615"/>
                  </a:lnTo>
                  <a:lnTo>
                    <a:pt x="493" y="580"/>
                  </a:lnTo>
                  <a:lnTo>
                    <a:pt x="604" y="544"/>
                  </a:lnTo>
                  <a:lnTo>
                    <a:pt x="717" y="504"/>
                  </a:lnTo>
                  <a:lnTo>
                    <a:pt x="831" y="462"/>
                  </a:lnTo>
                  <a:lnTo>
                    <a:pt x="947" y="418"/>
                  </a:lnTo>
                  <a:lnTo>
                    <a:pt x="1062" y="370"/>
                  </a:lnTo>
                  <a:lnTo>
                    <a:pt x="1178" y="321"/>
                  </a:lnTo>
                  <a:lnTo>
                    <a:pt x="1297" y="271"/>
                  </a:lnTo>
                  <a:lnTo>
                    <a:pt x="1411" y="220"/>
                  </a:lnTo>
                  <a:lnTo>
                    <a:pt x="1528" y="166"/>
                  </a:lnTo>
                  <a:lnTo>
                    <a:pt x="1641" y="112"/>
                  </a:lnTo>
                  <a:lnTo>
                    <a:pt x="1752" y="58"/>
                  </a:lnTo>
                  <a:lnTo>
                    <a:pt x="1864" y="2"/>
                  </a:lnTo>
                  <a:lnTo>
                    <a:pt x="1854" y="0"/>
                  </a:lnTo>
                  <a:lnTo>
                    <a:pt x="1727" y="58"/>
                  </a:lnTo>
                  <a:lnTo>
                    <a:pt x="1602" y="115"/>
                  </a:lnTo>
                  <a:lnTo>
                    <a:pt x="1479" y="171"/>
                  </a:lnTo>
                  <a:lnTo>
                    <a:pt x="1356" y="227"/>
                  </a:lnTo>
                  <a:lnTo>
                    <a:pt x="1234" y="279"/>
                  </a:lnTo>
                  <a:lnTo>
                    <a:pt x="1116" y="330"/>
                  </a:lnTo>
                  <a:lnTo>
                    <a:pt x="998" y="379"/>
                  </a:lnTo>
                  <a:lnTo>
                    <a:pt x="881" y="424"/>
                  </a:lnTo>
                  <a:lnTo>
                    <a:pt x="768" y="468"/>
                  </a:lnTo>
                  <a:lnTo>
                    <a:pt x="657" y="509"/>
                  </a:lnTo>
                  <a:lnTo>
                    <a:pt x="547" y="546"/>
                  </a:lnTo>
                  <a:lnTo>
                    <a:pt x="439" y="582"/>
                  </a:lnTo>
                  <a:lnTo>
                    <a:pt x="334" y="612"/>
                  </a:lnTo>
                  <a:lnTo>
                    <a:pt x="233" y="641"/>
                  </a:lnTo>
                  <a:lnTo>
                    <a:pt x="135" y="664"/>
                  </a:lnTo>
                  <a:lnTo>
                    <a:pt x="39" y="6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5" name="Freeform 466">
              <a:extLst>
                <a:ext uri="{FF2B5EF4-FFF2-40B4-BE49-F238E27FC236}">
                  <a16:creationId xmlns:a16="http://schemas.microsoft.com/office/drawing/2014/main" id="{D13125DA-7EA0-4838-80F1-9E1BF69614D7}"/>
                </a:ext>
              </a:extLst>
            </p:cNvPr>
            <p:cNvSpPr>
              <a:spLocks/>
            </p:cNvSpPr>
            <p:nvPr/>
          </p:nvSpPr>
          <p:spPr bwMode="auto">
            <a:xfrm>
              <a:off x="864" y="1814"/>
              <a:ext cx="779" cy="193"/>
            </a:xfrm>
            <a:custGeom>
              <a:avLst/>
              <a:gdLst>
                <a:gd name="T0" fmla="*/ 17 w 779"/>
                <a:gd name="T1" fmla="*/ 179 h 193"/>
                <a:gd name="T2" fmla="*/ 9 w 779"/>
                <a:gd name="T3" fmla="*/ 181 h 193"/>
                <a:gd name="T4" fmla="*/ 4 w 779"/>
                <a:gd name="T5" fmla="*/ 184 h 193"/>
                <a:gd name="T6" fmla="*/ 2 w 779"/>
                <a:gd name="T7" fmla="*/ 188 h 193"/>
                <a:gd name="T8" fmla="*/ 0 w 779"/>
                <a:gd name="T9" fmla="*/ 191 h 193"/>
                <a:gd name="T10" fmla="*/ 14 w 779"/>
                <a:gd name="T11" fmla="*/ 193 h 193"/>
                <a:gd name="T12" fmla="*/ 14 w 779"/>
                <a:gd name="T13" fmla="*/ 191 h 193"/>
                <a:gd name="T14" fmla="*/ 14 w 779"/>
                <a:gd name="T15" fmla="*/ 189 h 193"/>
                <a:gd name="T16" fmla="*/ 17 w 779"/>
                <a:gd name="T17" fmla="*/ 186 h 193"/>
                <a:gd name="T18" fmla="*/ 24 w 779"/>
                <a:gd name="T19" fmla="*/ 183 h 193"/>
                <a:gd name="T20" fmla="*/ 100 w 779"/>
                <a:gd name="T21" fmla="*/ 171 h 193"/>
                <a:gd name="T22" fmla="*/ 186 w 779"/>
                <a:gd name="T23" fmla="*/ 156 h 193"/>
                <a:gd name="T24" fmla="*/ 279 w 779"/>
                <a:gd name="T25" fmla="*/ 135 h 193"/>
                <a:gd name="T26" fmla="*/ 379 w 779"/>
                <a:gd name="T27" fmla="*/ 112 h 193"/>
                <a:gd name="T28" fmla="*/ 480 w 779"/>
                <a:gd name="T29" fmla="*/ 86 h 193"/>
                <a:gd name="T30" fmla="*/ 581 w 779"/>
                <a:gd name="T31" fmla="*/ 59 h 193"/>
                <a:gd name="T32" fmla="*/ 683 w 779"/>
                <a:gd name="T33" fmla="*/ 30 h 193"/>
                <a:gd name="T34" fmla="*/ 779 w 779"/>
                <a:gd name="T35" fmla="*/ 0 h 193"/>
                <a:gd name="T36" fmla="*/ 777 w 779"/>
                <a:gd name="T37" fmla="*/ 0 h 193"/>
                <a:gd name="T38" fmla="*/ 669 w 779"/>
                <a:gd name="T39" fmla="*/ 30 h 193"/>
                <a:gd name="T40" fmla="*/ 563 w 779"/>
                <a:gd name="T41" fmla="*/ 59 h 193"/>
                <a:gd name="T42" fmla="*/ 458 w 779"/>
                <a:gd name="T43" fmla="*/ 88 h 193"/>
                <a:gd name="T44" fmla="*/ 357 w 779"/>
                <a:gd name="T45" fmla="*/ 113 h 193"/>
                <a:gd name="T46" fmla="*/ 261 w 779"/>
                <a:gd name="T47" fmla="*/ 135 h 193"/>
                <a:gd name="T48" fmla="*/ 171 w 779"/>
                <a:gd name="T49" fmla="*/ 154 h 193"/>
                <a:gd name="T50" fmla="*/ 90 w 779"/>
                <a:gd name="T51" fmla="*/ 169 h 193"/>
                <a:gd name="T52" fmla="*/ 17 w 779"/>
                <a:gd name="T53" fmla="*/ 179 h 19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9" h="193">
                  <a:moveTo>
                    <a:pt x="17" y="179"/>
                  </a:moveTo>
                  <a:lnTo>
                    <a:pt x="9" y="181"/>
                  </a:lnTo>
                  <a:lnTo>
                    <a:pt x="4" y="184"/>
                  </a:lnTo>
                  <a:lnTo>
                    <a:pt x="2" y="188"/>
                  </a:lnTo>
                  <a:lnTo>
                    <a:pt x="0" y="191"/>
                  </a:lnTo>
                  <a:lnTo>
                    <a:pt x="14" y="193"/>
                  </a:lnTo>
                  <a:lnTo>
                    <a:pt x="14" y="191"/>
                  </a:lnTo>
                  <a:lnTo>
                    <a:pt x="14" y="189"/>
                  </a:lnTo>
                  <a:lnTo>
                    <a:pt x="17" y="186"/>
                  </a:lnTo>
                  <a:lnTo>
                    <a:pt x="24" y="183"/>
                  </a:lnTo>
                  <a:lnTo>
                    <a:pt x="100" y="171"/>
                  </a:lnTo>
                  <a:lnTo>
                    <a:pt x="186" y="156"/>
                  </a:lnTo>
                  <a:lnTo>
                    <a:pt x="279" y="135"/>
                  </a:lnTo>
                  <a:lnTo>
                    <a:pt x="379" y="112"/>
                  </a:lnTo>
                  <a:lnTo>
                    <a:pt x="480" y="86"/>
                  </a:lnTo>
                  <a:lnTo>
                    <a:pt x="581" y="59"/>
                  </a:lnTo>
                  <a:lnTo>
                    <a:pt x="683" y="30"/>
                  </a:lnTo>
                  <a:lnTo>
                    <a:pt x="779" y="0"/>
                  </a:lnTo>
                  <a:lnTo>
                    <a:pt x="777" y="0"/>
                  </a:lnTo>
                  <a:lnTo>
                    <a:pt x="669" y="30"/>
                  </a:lnTo>
                  <a:lnTo>
                    <a:pt x="563" y="59"/>
                  </a:lnTo>
                  <a:lnTo>
                    <a:pt x="458" y="88"/>
                  </a:lnTo>
                  <a:lnTo>
                    <a:pt x="357" y="113"/>
                  </a:lnTo>
                  <a:lnTo>
                    <a:pt x="261" y="135"/>
                  </a:lnTo>
                  <a:lnTo>
                    <a:pt x="171" y="154"/>
                  </a:lnTo>
                  <a:lnTo>
                    <a:pt x="90" y="169"/>
                  </a:lnTo>
                  <a:lnTo>
                    <a:pt x="17"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6" name="Freeform 467">
              <a:extLst>
                <a:ext uri="{FF2B5EF4-FFF2-40B4-BE49-F238E27FC236}">
                  <a16:creationId xmlns:a16="http://schemas.microsoft.com/office/drawing/2014/main" id="{8C7E7094-F235-4C0C-94FF-0AE523558604}"/>
                </a:ext>
              </a:extLst>
            </p:cNvPr>
            <p:cNvSpPr>
              <a:spLocks/>
            </p:cNvSpPr>
            <p:nvPr/>
          </p:nvSpPr>
          <p:spPr bwMode="auto">
            <a:xfrm>
              <a:off x="1530" y="2262"/>
              <a:ext cx="2009" cy="727"/>
            </a:xfrm>
            <a:custGeom>
              <a:avLst/>
              <a:gdLst>
                <a:gd name="T0" fmla="*/ 180 w 2009"/>
                <a:gd name="T1" fmla="*/ 544 h 727"/>
                <a:gd name="T2" fmla="*/ 3 w 2009"/>
                <a:gd name="T3" fmla="*/ 664 h 727"/>
                <a:gd name="T4" fmla="*/ 0 w 2009"/>
                <a:gd name="T5" fmla="*/ 666 h 727"/>
                <a:gd name="T6" fmla="*/ 0 w 2009"/>
                <a:gd name="T7" fmla="*/ 669 h 727"/>
                <a:gd name="T8" fmla="*/ 0 w 2009"/>
                <a:gd name="T9" fmla="*/ 672 h 727"/>
                <a:gd name="T10" fmla="*/ 0 w 2009"/>
                <a:gd name="T11" fmla="*/ 674 h 727"/>
                <a:gd name="T12" fmla="*/ 3 w 2009"/>
                <a:gd name="T13" fmla="*/ 679 h 727"/>
                <a:gd name="T14" fmla="*/ 6 w 2009"/>
                <a:gd name="T15" fmla="*/ 681 h 727"/>
                <a:gd name="T16" fmla="*/ 8 w 2009"/>
                <a:gd name="T17" fmla="*/ 683 h 727"/>
                <a:gd name="T18" fmla="*/ 94 w 2009"/>
                <a:gd name="T19" fmla="*/ 708 h 727"/>
                <a:gd name="T20" fmla="*/ 167 w 2009"/>
                <a:gd name="T21" fmla="*/ 727 h 727"/>
                <a:gd name="T22" fmla="*/ 172 w 2009"/>
                <a:gd name="T23" fmla="*/ 715 h 727"/>
                <a:gd name="T24" fmla="*/ 174 w 2009"/>
                <a:gd name="T25" fmla="*/ 699 h 727"/>
                <a:gd name="T26" fmla="*/ 174 w 2009"/>
                <a:gd name="T27" fmla="*/ 693 h 727"/>
                <a:gd name="T28" fmla="*/ 175 w 2009"/>
                <a:gd name="T29" fmla="*/ 686 h 727"/>
                <a:gd name="T30" fmla="*/ 177 w 2009"/>
                <a:gd name="T31" fmla="*/ 676 h 727"/>
                <a:gd name="T32" fmla="*/ 184 w 2009"/>
                <a:gd name="T33" fmla="*/ 666 h 727"/>
                <a:gd name="T34" fmla="*/ 282 w 2009"/>
                <a:gd name="T35" fmla="*/ 642 h 727"/>
                <a:gd name="T36" fmla="*/ 385 w 2009"/>
                <a:gd name="T37" fmla="*/ 615 h 727"/>
                <a:gd name="T38" fmla="*/ 493 w 2009"/>
                <a:gd name="T39" fmla="*/ 586 h 727"/>
                <a:gd name="T40" fmla="*/ 602 w 2009"/>
                <a:gd name="T41" fmla="*/ 554 h 727"/>
                <a:gd name="T42" fmla="*/ 717 w 2009"/>
                <a:gd name="T43" fmla="*/ 519 h 727"/>
                <a:gd name="T44" fmla="*/ 834 w 2009"/>
                <a:gd name="T45" fmla="*/ 481 h 727"/>
                <a:gd name="T46" fmla="*/ 952 w 2009"/>
                <a:gd name="T47" fmla="*/ 443 h 727"/>
                <a:gd name="T48" fmla="*/ 1072 w 2009"/>
                <a:gd name="T49" fmla="*/ 400 h 727"/>
                <a:gd name="T50" fmla="*/ 1192 w 2009"/>
                <a:gd name="T51" fmla="*/ 356 h 727"/>
                <a:gd name="T52" fmla="*/ 1313 w 2009"/>
                <a:gd name="T53" fmla="*/ 311 h 727"/>
                <a:gd name="T54" fmla="*/ 1433 w 2009"/>
                <a:gd name="T55" fmla="*/ 263 h 727"/>
                <a:gd name="T56" fmla="*/ 1553 w 2009"/>
                <a:gd name="T57" fmla="*/ 214 h 727"/>
                <a:gd name="T58" fmla="*/ 1670 w 2009"/>
                <a:gd name="T59" fmla="*/ 164 h 727"/>
                <a:gd name="T60" fmla="*/ 1786 w 2009"/>
                <a:gd name="T61" fmla="*/ 111 h 727"/>
                <a:gd name="T62" fmla="*/ 1899 w 2009"/>
                <a:gd name="T63" fmla="*/ 57 h 727"/>
                <a:gd name="T64" fmla="*/ 2009 w 2009"/>
                <a:gd name="T65" fmla="*/ 3 h 727"/>
                <a:gd name="T66" fmla="*/ 1999 w 2009"/>
                <a:gd name="T67" fmla="*/ 0 h 727"/>
                <a:gd name="T68" fmla="*/ 1872 w 2009"/>
                <a:gd name="T69" fmla="*/ 57 h 727"/>
                <a:gd name="T70" fmla="*/ 1747 w 2009"/>
                <a:gd name="T71" fmla="*/ 110 h 727"/>
                <a:gd name="T72" fmla="*/ 1624 w 2009"/>
                <a:gd name="T73" fmla="*/ 159 h 727"/>
                <a:gd name="T74" fmla="*/ 1501 w 2009"/>
                <a:gd name="T75" fmla="*/ 204 h 727"/>
                <a:gd name="T76" fmla="*/ 1379 w 2009"/>
                <a:gd name="T77" fmla="*/ 247 h 727"/>
                <a:gd name="T78" fmla="*/ 1259 w 2009"/>
                <a:gd name="T79" fmla="*/ 285 h 727"/>
                <a:gd name="T80" fmla="*/ 1141 w 2009"/>
                <a:gd name="T81" fmla="*/ 321 h 727"/>
                <a:gd name="T82" fmla="*/ 1026 w 2009"/>
                <a:gd name="T83" fmla="*/ 355 h 727"/>
                <a:gd name="T84" fmla="*/ 911 w 2009"/>
                <a:gd name="T85" fmla="*/ 385 h 727"/>
                <a:gd name="T86" fmla="*/ 800 w 2009"/>
                <a:gd name="T87" fmla="*/ 412 h 727"/>
                <a:gd name="T88" fmla="*/ 690 w 2009"/>
                <a:gd name="T89" fmla="*/ 439 h 727"/>
                <a:gd name="T90" fmla="*/ 582 w 2009"/>
                <a:gd name="T91" fmla="*/ 463 h 727"/>
                <a:gd name="T92" fmla="*/ 478 w 2009"/>
                <a:gd name="T93" fmla="*/ 485 h 727"/>
                <a:gd name="T94" fmla="*/ 376 w 2009"/>
                <a:gd name="T95" fmla="*/ 505 h 727"/>
                <a:gd name="T96" fmla="*/ 277 w 2009"/>
                <a:gd name="T97" fmla="*/ 525 h 727"/>
                <a:gd name="T98" fmla="*/ 180 w 2009"/>
                <a:gd name="T99" fmla="*/ 544 h 7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009" h="727">
                  <a:moveTo>
                    <a:pt x="180" y="544"/>
                  </a:moveTo>
                  <a:lnTo>
                    <a:pt x="3" y="664"/>
                  </a:lnTo>
                  <a:lnTo>
                    <a:pt x="0" y="666"/>
                  </a:lnTo>
                  <a:lnTo>
                    <a:pt x="0" y="669"/>
                  </a:lnTo>
                  <a:lnTo>
                    <a:pt x="0" y="672"/>
                  </a:lnTo>
                  <a:lnTo>
                    <a:pt x="0" y="674"/>
                  </a:lnTo>
                  <a:lnTo>
                    <a:pt x="3" y="679"/>
                  </a:lnTo>
                  <a:lnTo>
                    <a:pt x="6" y="681"/>
                  </a:lnTo>
                  <a:lnTo>
                    <a:pt x="8" y="683"/>
                  </a:lnTo>
                  <a:lnTo>
                    <a:pt x="94" y="708"/>
                  </a:lnTo>
                  <a:lnTo>
                    <a:pt x="167" y="727"/>
                  </a:lnTo>
                  <a:lnTo>
                    <a:pt x="172" y="715"/>
                  </a:lnTo>
                  <a:lnTo>
                    <a:pt x="174" y="699"/>
                  </a:lnTo>
                  <a:lnTo>
                    <a:pt x="174" y="693"/>
                  </a:lnTo>
                  <a:lnTo>
                    <a:pt x="175" y="686"/>
                  </a:lnTo>
                  <a:lnTo>
                    <a:pt x="177" y="676"/>
                  </a:lnTo>
                  <a:lnTo>
                    <a:pt x="184" y="666"/>
                  </a:lnTo>
                  <a:lnTo>
                    <a:pt x="282" y="642"/>
                  </a:lnTo>
                  <a:lnTo>
                    <a:pt x="385" y="615"/>
                  </a:lnTo>
                  <a:lnTo>
                    <a:pt x="493" y="586"/>
                  </a:lnTo>
                  <a:lnTo>
                    <a:pt x="602" y="554"/>
                  </a:lnTo>
                  <a:lnTo>
                    <a:pt x="717" y="519"/>
                  </a:lnTo>
                  <a:lnTo>
                    <a:pt x="834" y="481"/>
                  </a:lnTo>
                  <a:lnTo>
                    <a:pt x="952" y="443"/>
                  </a:lnTo>
                  <a:lnTo>
                    <a:pt x="1072" y="400"/>
                  </a:lnTo>
                  <a:lnTo>
                    <a:pt x="1192" y="356"/>
                  </a:lnTo>
                  <a:lnTo>
                    <a:pt x="1313" y="311"/>
                  </a:lnTo>
                  <a:lnTo>
                    <a:pt x="1433" y="263"/>
                  </a:lnTo>
                  <a:lnTo>
                    <a:pt x="1553" y="214"/>
                  </a:lnTo>
                  <a:lnTo>
                    <a:pt x="1670" y="164"/>
                  </a:lnTo>
                  <a:lnTo>
                    <a:pt x="1786" y="111"/>
                  </a:lnTo>
                  <a:lnTo>
                    <a:pt x="1899" y="57"/>
                  </a:lnTo>
                  <a:lnTo>
                    <a:pt x="2009" y="3"/>
                  </a:lnTo>
                  <a:lnTo>
                    <a:pt x="1999" y="0"/>
                  </a:lnTo>
                  <a:lnTo>
                    <a:pt x="1872" y="57"/>
                  </a:lnTo>
                  <a:lnTo>
                    <a:pt x="1747" y="110"/>
                  </a:lnTo>
                  <a:lnTo>
                    <a:pt x="1624" y="159"/>
                  </a:lnTo>
                  <a:lnTo>
                    <a:pt x="1501" y="204"/>
                  </a:lnTo>
                  <a:lnTo>
                    <a:pt x="1379" y="247"/>
                  </a:lnTo>
                  <a:lnTo>
                    <a:pt x="1259" y="285"/>
                  </a:lnTo>
                  <a:lnTo>
                    <a:pt x="1141" y="321"/>
                  </a:lnTo>
                  <a:lnTo>
                    <a:pt x="1026" y="355"/>
                  </a:lnTo>
                  <a:lnTo>
                    <a:pt x="911" y="385"/>
                  </a:lnTo>
                  <a:lnTo>
                    <a:pt x="800" y="412"/>
                  </a:lnTo>
                  <a:lnTo>
                    <a:pt x="690" y="439"/>
                  </a:lnTo>
                  <a:lnTo>
                    <a:pt x="582" y="463"/>
                  </a:lnTo>
                  <a:lnTo>
                    <a:pt x="478" y="485"/>
                  </a:lnTo>
                  <a:lnTo>
                    <a:pt x="376" y="505"/>
                  </a:lnTo>
                  <a:lnTo>
                    <a:pt x="277" y="525"/>
                  </a:lnTo>
                  <a:lnTo>
                    <a:pt x="180" y="54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7" name="Freeform 468">
              <a:extLst>
                <a:ext uri="{FF2B5EF4-FFF2-40B4-BE49-F238E27FC236}">
                  <a16:creationId xmlns:a16="http://schemas.microsoft.com/office/drawing/2014/main" id="{7B435721-22AD-4E28-9F8F-5C3B401F81C9}"/>
                </a:ext>
              </a:extLst>
            </p:cNvPr>
            <p:cNvSpPr>
              <a:spLocks/>
            </p:cNvSpPr>
            <p:nvPr/>
          </p:nvSpPr>
          <p:spPr bwMode="auto">
            <a:xfrm>
              <a:off x="758" y="1812"/>
              <a:ext cx="865" cy="186"/>
            </a:xfrm>
            <a:custGeom>
              <a:avLst/>
              <a:gdLst>
                <a:gd name="T0" fmla="*/ 83 w 865"/>
                <a:gd name="T1" fmla="*/ 132 h 186"/>
                <a:gd name="T2" fmla="*/ 4 w 865"/>
                <a:gd name="T3" fmla="*/ 166 h 186"/>
                <a:gd name="T4" fmla="*/ 0 w 865"/>
                <a:gd name="T5" fmla="*/ 169 h 186"/>
                <a:gd name="T6" fmla="*/ 0 w 865"/>
                <a:gd name="T7" fmla="*/ 171 h 186"/>
                <a:gd name="T8" fmla="*/ 0 w 865"/>
                <a:gd name="T9" fmla="*/ 171 h 186"/>
                <a:gd name="T10" fmla="*/ 19 w 865"/>
                <a:gd name="T11" fmla="*/ 176 h 186"/>
                <a:gd name="T12" fmla="*/ 37 w 865"/>
                <a:gd name="T13" fmla="*/ 179 h 186"/>
                <a:gd name="T14" fmla="*/ 54 w 865"/>
                <a:gd name="T15" fmla="*/ 183 h 186"/>
                <a:gd name="T16" fmla="*/ 73 w 865"/>
                <a:gd name="T17" fmla="*/ 186 h 186"/>
                <a:gd name="T18" fmla="*/ 73 w 865"/>
                <a:gd name="T19" fmla="*/ 185 h 186"/>
                <a:gd name="T20" fmla="*/ 73 w 865"/>
                <a:gd name="T21" fmla="*/ 181 h 186"/>
                <a:gd name="T22" fmla="*/ 74 w 865"/>
                <a:gd name="T23" fmla="*/ 178 h 186"/>
                <a:gd name="T24" fmla="*/ 76 w 865"/>
                <a:gd name="T25" fmla="*/ 176 h 186"/>
                <a:gd name="T26" fmla="*/ 88 w 865"/>
                <a:gd name="T27" fmla="*/ 171 h 186"/>
                <a:gd name="T28" fmla="*/ 103 w 865"/>
                <a:gd name="T29" fmla="*/ 163 h 186"/>
                <a:gd name="T30" fmla="*/ 181 w 865"/>
                <a:gd name="T31" fmla="*/ 152 h 186"/>
                <a:gd name="T32" fmla="*/ 267 w 865"/>
                <a:gd name="T33" fmla="*/ 137 h 186"/>
                <a:gd name="T34" fmla="*/ 361 w 865"/>
                <a:gd name="T35" fmla="*/ 120 h 186"/>
                <a:gd name="T36" fmla="*/ 461 w 865"/>
                <a:gd name="T37" fmla="*/ 102 h 186"/>
                <a:gd name="T38" fmla="*/ 562 w 865"/>
                <a:gd name="T39" fmla="*/ 80 h 186"/>
                <a:gd name="T40" fmla="*/ 665 w 865"/>
                <a:gd name="T41" fmla="*/ 54 h 186"/>
                <a:gd name="T42" fmla="*/ 767 w 865"/>
                <a:gd name="T43" fmla="*/ 29 h 186"/>
                <a:gd name="T44" fmla="*/ 865 w 865"/>
                <a:gd name="T45" fmla="*/ 0 h 186"/>
                <a:gd name="T46" fmla="*/ 861 w 865"/>
                <a:gd name="T47" fmla="*/ 0 h 186"/>
                <a:gd name="T48" fmla="*/ 807 w 865"/>
                <a:gd name="T49" fmla="*/ 14 h 186"/>
                <a:gd name="T50" fmla="*/ 753 w 865"/>
                <a:gd name="T51" fmla="*/ 27 h 186"/>
                <a:gd name="T52" fmla="*/ 699 w 865"/>
                <a:gd name="T53" fmla="*/ 41 h 186"/>
                <a:gd name="T54" fmla="*/ 645 w 865"/>
                <a:gd name="T55" fmla="*/ 53 h 186"/>
                <a:gd name="T56" fmla="*/ 537 w 865"/>
                <a:gd name="T57" fmla="*/ 73 h 186"/>
                <a:gd name="T58" fmla="*/ 432 w 865"/>
                <a:gd name="T59" fmla="*/ 90 h 186"/>
                <a:gd name="T60" fmla="*/ 333 w 865"/>
                <a:gd name="T61" fmla="*/ 103 h 186"/>
                <a:gd name="T62" fmla="*/ 240 w 865"/>
                <a:gd name="T63" fmla="*/ 115 h 186"/>
                <a:gd name="T64" fmla="*/ 155 w 865"/>
                <a:gd name="T65" fmla="*/ 124 h 186"/>
                <a:gd name="T66" fmla="*/ 83 w 865"/>
                <a:gd name="T67" fmla="*/ 132 h 1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5" h="186">
                  <a:moveTo>
                    <a:pt x="83" y="132"/>
                  </a:moveTo>
                  <a:lnTo>
                    <a:pt x="4" y="166"/>
                  </a:lnTo>
                  <a:lnTo>
                    <a:pt x="0" y="169"/>
                  </a:lnTo>
                  <a:lnTo>
                    <a:pt x="0" y="171"/>
                  </a:lnTo>
                  <a:lnTo>
                    <a:pt x="19" y="176"/>
                  </a:lnTo>
                  <a:lnTo>
                    <a:pt x="37" y="179"/>
                  </a:lnTo>
                  <a:lnTo>
                    <a:pt x="54" y="183"/>
                  </a:lnTo>
                  <a:lnTo>
                    <a:pt x="73" y="186"/>
                  </a:lnTo>
                  <a:lnTo>
                    <a:pt x="73" y="185"/>
                  </a:lnTo>
                  <a:lnTo>
                    <a:pt x="73" y="181"/>
                  </a:lnTo>
                  <a:lnTo>
                    <a:pt x="74" y="178"/>
                  </a:lnTo>
                  <a:lnTo>
                    <a:pt x="76" y="176"/>
                  </a:lnTo>
                  <a:lnTo>
                    <a:pt x="88" y="171"/>
                  </a:lnTo>
                  <a:lnTo>
                    <a:pt x="103" y="163"/>
                  </a:lnTo>
                  <a:lnTo>
                    <a:pt x="181" y="152"/>
                  </a:lnTo>
                  <a:lnTo>
                    <a:pt x="267" y="137"/>
                  </a:lnTo>
                  <a:lnTo>
                    <a:pt x="361" y="120"/>
                  </a:lnTo>
                  <a:lnTo>
                    <a:pt x="461" y="102"/>
                  </a:lnTo>
                  <a:lnTo>
                    <a:pt x="562" y="80"/>
                  </a:lnTo>
                  <a:lnTo>
                    <a:pt x="665" y="54"/>
                  </a:lnTo>
                  <a:lnTo>
                    <a:pt x="767" y="29"/>
                  </a:lnTo>
                  <a:lnTo>
                    <a:pt x="865" y="0"/>
                  </a:lnTo>
                  <a:lnTo>
                    <a:pt x="861" y="0"/>
                  </a:lnTo>
                  <a:lnTo>
                    <a:pt x="807" y="14"/>
                  </a:lnTo>
                  <a:lnTo>
                    <a:pt x="753" y="27"/>
                  </a:lnTo>
                  <a:lnTo>
                    <a:pt x="699" y="41"/>
                  </a:lnTo>
                  <a:lnTo>
                    <a:pt x="645" y="53"/>
                  </a:lnTo>
                  <a:lnTo>
                    <a:pt x="537" y="73"/>
                  </a:lnTo>
                  <a:lnTo>
                    <a:pt x="432" y="90"/>
                  </a:lnTo>
                  <a:lnTo>
                    <a:pt x="333" y="103"/>
                  </a:lnTo>
                  <a:lnTo>
                    <a:pt x="240" y="115"/>
                  </a:lnTo>
                  <a:lnTo>
                    <a:pt x="155" y="124"/>
                  </a:lnTo>
                  <a:lnTo>
                    <a:pt x="83" y="13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8" name="Freeform 469">
              <a:extLst>
                <a:ext uri="{FF2B5EF4-FFF2-40B4-BE49-F238E27FC236}">
                  <a16:creationId xmlns:a16="http://schemas.microsoft.com/office/drawing/2014/main" id="{1F8DA711-4BFE-4338-9B5C-14A701E41B1C}"/>
                </a:ext>
              </a:extLst>
            </p:cNvPr>
            <p:cNvSpPr>
              <a:spLocks/>
            </p:cNvSpPr>
            <p:nvPr/>
          </p:nvSpPr>
          <p:spPr bwMode="auto">
            <a:xfrm>
              <a:off x="1710" y="2264"/>
              <a:ext cx="1817" cy="542"/>
            </a:xfrm>
            <a:custGeom>
              <a:avLst/>
              <a:gdLst>
                <a:gd name="T0" fmla="*/ 0 w 1817"/>
                <a:gd name="T1" fmla="*/ 542 h 542"/>
                <a:gd name="T2" fmla="*/ 54 w 1817"/>
                <a:gd name="T3" fmla="*/ 505 h 542"/>
                <a:gd name="T4" fmla="*/ 80 w 1817"/>
                <a:gd name="T5" fmla="*/ 503 h 542"/>
                <a:gd name="T6" fmla="*/ 125 w 1817"/>
                <a:gd name="T7" fmla="*/ 496 h 542"/>
                <a:gd name="T8" fmla="*/ 188 w 1817"/>
                <a:gd name="T9" fmla="*/ 486 h 542"/>
                <a:gd name="T10" fmla="*/ 265 w 1817"/>
                <a:gd name="T11" fmla="*/ 471 h 542"/>
                <a:gd name="T12" fmla="*/ 358 w 1817"/>
                <a:gd name="T13" fmla="*/ 452 h 542"/>
                <a:gd name="T14" fmla="*/ 465 w 1817"/>
                <a:gd name="T15" fmla="*/ 430 h 542"/>
                <a:gd name="T16" fmla="*/ 579 w 1817"/>
                <a:gd name="T17" fmla="*/ 403 h 542"/>
                <a:gd name="T18" fmla="*/ 706 w 1817"/>
                <a:gd name="T19" fmla="*/ 373 h 542"/>
                <a:gd name="T20" fmla="*/ 838 w 1817"/>
                <a:gd name="T21" fmla="*/ 339 h 542"/>
                <a:gd name="T22" fmla="*/ 975 w 1817"/>
                <a:gd name="T23" fmla="*/ 302 h 542"/>
                <a:gd name="T24" fmla="*/ 1116 w 1817"/>
                <a:gd name="T25" fmla="*/ 261 h 542"/>
                <a:gd name="T26" fmla="*/ 1260 w 1817"/>
                <a:gd name="T27" fmla="*/ 216 h 542"/>
                <a:gd name="T28" fmla="*/ 1333 w 1817"/>
                <a:gd name="T29" fmla="*/ 192 h 542"/>
                <a:gd name="T30" fmla="*/ 1403 w 1817"/>
                <a:gd name="T31" fmla="*/ 167 h 542"/>
                <a:gd name="T32" fmla="*/ 1474 w 1817"/>
                <a:gd name="T33" fmla="*/ 141 h 542"/>
                <a:gd name="T34" fmla="*/ 1545 w 1817"/>
                <a:gd name="T35" fmla="*/ 114 h 542"/>
                <a:gd name="T36" fmla="*/ 1614 w 1817"/>
                <a:gd name="T37" fmla="*/ 87 h 542"/>
                <a:gd name="T38" fmla="*/ 1684 w 1817"/>
                <a:gd name="T39" fmla="*/ 59 h 542"/>
                <a:gd name="T40" fmla="*/ 1751 w 1817"/>
                <a:gd name="T41" fmla="*/ 30 h 542"/>
                <a:gd name="T42" fmla="*/ 1817 w 1817"/>
                <a:gd name="T43" fmla="*/ 0 h 542"/>
                <a:gd name="T44" fmla="*/ 1817 w 1817"/>
                <a:gd name="T45" fmla="*/ 0 h 542"/>
                <a:gd name="T46" fmla="*/ 1692 w 1817"/>
                <a:gd name="T47" fmla="*/ 55 h 542"/>
                <a:gd name="T48" fmla="*/ 1567 w 1817"/>
                <a:gd name="T49" fmla="*/ 109 h 542"/>
                <a:gd name="T50" fmla="*/ 1442 w 1817"/>
                <a:gd name="T51" fmla="*/ 158 h 542"/>
                <a:gd name="T52" fmla="*/ 1321 w 1817"/>
                <a:gd name="T53" fmla="*/ 202 h 542"/>
                <a:gd name="T54" fmla="*/ 1199 w 1817"/>
                <a:gd name="T55" fmla="*/ 245 h 542"/>
                <a:gd name="T56" fmla="*/ 1079 w 1817"/>
                <a:gd name="T57" fmla="*/ 283 h 542"/>
                <a:gd name="T58" fmla="*/ 961 w 1817"/>
                <a:gd name="T59" fmla="*/ 319 h 542"/>
                <a:gd name="T60" fmla="*/ 845 w 1817"/>
                <a:gd name="T61" fmla="*/ 353 h 542"/>
                <a:gd name="T62" fmla="*/ 731 w 1817"/>
                <a:gd name="T63" fmla="*/ 383 h 542"/>
                <a:gd name="T64" fmla="*/ 620 w 1817"/>
                <a:gd name="T65" fmla="*/ 410 h 542"/>
                <a:gd name="T66" fmla="*/ 510 w 1817"/>
                <a:gd name="T67" fmla="*/ 437 h 542"/>
                <a:gd name="T68" fmla="*/ 402 w 1817"/>
                <a:gd name="T69" fmla="*/ 461 h 542"/>
                <a:gd name="T70" fmla="*/ 298 w 1817"/>
                <a:gd name="T71" fmla="*/ 483 h 542"/>
                <a:gd name="T72" fmla="*/ 196 w 1817"/>
                <a:gd name="T73" fmla="*/ 503 h 542"/>
                <a:gd name="T74" fmla="*/ 97 w 1817"/>
                <a:gd name="T75" fmla="*/ 523 h 542"/>
                <a:gd name="T76" fmla="*/ 0 w 1817"/>
                <a:gd name="T77" fmla="*/ 542 h 5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17" h="542">
                  <a:moveTo>
                    <a:pt x="0" y="542"/>
                  </a:moveTo>
                  <a:lnTo>
                    <a:pt x="54" y="505"/>
                  </a:lnTo>
                  <a:lnTo>
                    <a:pt x="80" y="503"/>
                  </a:lnTo>
                  <a:lnTo>
                    <a:pt x="125" y="496"/>
                  </a:lnTo>
                  <a:lnTo>
                    <a:pt x="188" y="486"/>
                  </a:lnTo>
                  <a:lnTo>
                    <a:pt x="265" y="471"/>
                  </a:lnTo>
                  <a:lnTo>
                    <a:pt x="358" y="452"/>
                  </a:lnTo>
                  <a:lnTo>
                    <a:pt x="465" y="430"/>
                  </a:lnTo>
                  <a:lnTo>
                    <a:pt x="579" y="403"/>
                  </a:lnTo>
                  <a:lnTo>
                    <a:pt x="706" y="373"/>
                  </a:lnTo>
                  <a:lnTo>
                    <a:pt x="838" y="339"/>
                  </a:lnTo>
                  <a:lnTo>
                    <a:pt x="975" y="302"/>
                  </a:lnTo>
                  <a:lnTo>
                    <a:pt x="1116" y="261"/>
                  </a:lnTo>
                  <a:lnTo>
                    <a:pt x="1260" y="216"/>
                  </a:lnTo>
                  <a:lnTo>
                    <a:pt x="1333" y="192"/>
                  </a:lnTo>
                  <a:lnTo>
                    <a:pt x="1403" y="167"/>
                  </a:lnTo>
                  <a:lnTo>
                    <a:pt x="1474" y="141"/>
                  </a:lnTo>
                  <a:lnTo>
                    <a:pt x="1545" y="114"/>
                  </a:lnTo>
                  <a:lnTo>
                    <a:pt x="1614" y="87"/>
                  </a:lnTo>
                  <a:lnTo>
                    <a:pt x="1684" y="59"/>
                  </a:lnTo>
                  <a:lnTo>
                    <a:pt x="1751" y="30"/>
                  </a:lnTo>
                  <a:lnTo>
                    <a:pt x="1817" y="0"/>
                  </a:lnTo>
                  <a:lnTo>
                    <a:pt x="1692" y="55"/>
                  </a:lnTo>
                  <a:lnTo>
                    <a:pt x="1567" y="109"/>
                  </a:lnTo>
                  <a:lnTo>
                    <a:pt x="1442" y="158"/>
                  </a:lnTo>
                  <a:lnTo>
                    <a:pt x="1321" y="202"/>
                  </a:lnTo>
                  <a:lnTo>
                    <a:pt x="1199" y="245"/>
                  </a:lnTo>
                  <a:lnTo>
                    <a:pt x="1079" y="283"/>
                  </a:lnTo>
                  <a:lnTo>
                    <a:pt x="961" y="319"/>
                  </a:lnTo>
                  <a:lnTo>
                    <a:pt x="845" y="353"/>
                  </a:lnTo>
                  <a:lnTo>
                    <a:pt x="731" y="383"/>
                  </a:lnTo>
                  <a:lnTo>
                    <a:pt x="620" y="410"/>
                  </a:lnTo>
                  <a:lnTo>
                    <a:pt x="510" y="437"/>
                  </a:lnTo>
                  <a:lnTo>
                    <a:pt x="402" y="461"/>
                  </a:lnTo>
                  <a:lnTo>
                    <a:pt x="298" y="483"/>
                  </a:lnTo>
                  <a:lnTo>
                    <a:pt x="196" y="503"/>
                  </a:lnTo>
                  <a:lnTo>
                    <a:pt x="97" y="523"/>
                  </a:lnTo>
                  <a:lnTo>
                    <a:pt x="0" y="54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69" name="Freeform 470">
              <a:extLst>
                <a:ext uri="{FF2B5EF4-FFF2-40B4-BE49-F238E27FC236}">
                  <a16:creationId xmlns:a16="http://schemas.microsoft.com/office/drawing/2014/main" id="{F6DAC49A-FE42-4D71-9B49-51BA6DB12225}"/>
                </a:ext>
              </a:extLst>
            </p:cNvPr>
            <p:cNvSpPr>
              <a:spLocks/>
            </p:cNvSpPr>
            <p:nvPr/>
          </p:nvSpPr>
          <p:spPr bwMode="auto">
            <a:xfrm>
              <a:off x="841" y="1812"/>
              <a:ext cx="778" cy="132"/>
            </a:xfrm>
            <a:custGeom>
              <a:avLst/>
              <a:gdLst>
                <a:gd name="T0" fmla="*/ 0 w 778"/>
                <a:gd name="T1" fmla="*/ 132 h 132"/>
                <a:gd name="T2" fmla="*/ 23 w 778"/>
                <a:gd name="T3" fmla="*/ 122 h 132"/>
                <a:gd name="T4" fmla="*/ 52 w 778"/>
                <a:gd name="T5" fmla="*/ 120 h 132"/>
                <a:gd name="T6" fmla="*/ 111 w 778"/>
                <a:gd name="T7" fmla="*/ 115 h 132"/>
                <a:gd name="T8" fmla="*/ 196 w 778"/>
                <a:gd name="T9" fmla="*/ 105 h 132"/>
                <a:gd name="T10" fmla="*/ 300 w 778"/>
                <a:gd name="T11" fmla="*/ 93 h 132"/>
                <a:gd name="T12" fmla="*/ 417 w 778"/>
                <a:gd name="T13" fmla="*/ 76 h 132"/>
                <a:gd name="T14" fmla="*/ 538 w 778"/>
                <a:gd name="T15" fmla="*/ 54 h 132"/>
                <a:gd name="T16" fmla="*/ 601 w 778"/>
                <a:gd name="T17" fmla="*/ 43 h 132"/>
                <a:gd name="T18" fmla="*/ 662 w 778"/>
                <a:gd name="T19" fmla="*/ 29 h 132"/>
                <a:gd name="T20" fmla="*/ 721 w 778"/>
                <a:gd name="T21" fmla="*/ 16 h 132"/>
                <a:gd name="T22" fmla="*/ 778 w 778"/>
                <a:gd name="T23" fmla="*/ 0 h 132"/>
                <a:gd name="T24" fmla="*/ 778 w 778"/>
                <a:gd name="T25" fmla="*/ 0 h 132"/>
                <a:gd name="T26" fmla="*/ 724 w 778"/>
                <a:gd name="T27" fmla="*/ 14 h 132"/>
                <a:gd name="T28" fmla="*/ 670 w 778"/>
                <a:gd name="T29" fmla="*/ 29 h 132"/>
                <a:gd name="T30" fmla="*/ 616 w 778"/>
                <a:gd name="T31" fmla="*/ 41 h 132"/>
                <a:gd name="T32" fmla="*/ 560 w 778"/>
                <a:gd name="T33" fmla="*/ 53 h 132"/>
                <a:gd name="T34" fmla="*/ 454 w 778"/>
                <a:gd name="T35" fmla="*/ 73 h 132"/>
                <a:gd name="T36" fmla="*/ 349 w 778"/>
                <a:gd name="T37" fmla="*/ 90 h 132"/>
                <a:gd name="T38" fmla="*/ 250 w 778"/>
                <a:gd name="T39" fmla="*/ 103 h 132"/>
                <a:gd name="T40" fmla="*/ 157 w 778"/>
                <a:gd name="T41" fmla="*/ 115 h 132"/>
                <a:gd name="T42" fmla="*/ 72 w 778"/>
                <a:gd name="T43" fmla="*/ 124 h 132"/>
                <a:gd name="T44" fmla="*/ 0 w 778"/>
                <a:gd name="T45" fmla="*/ 132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78" h="132">
                  <a:moveTo>
                    <a:pt x="0" y="132"/>
                  </a:moveTo>
                  <a:lnTo>
                    <a:pt x="23" y="122"/>
                  </a:lnTo>
                  <a:lnTo>
                    <a:pt x="52" y="120"/>
                  </a:lnTo>
                  <a:lnTo>
                    <a:pt x="111" y="115"/>
                  </a:lnTo>
                  <a:lnTo>
                    <a:pt x="196" y="105"/>
                  </a:lnTo>
                  <a:lnTo>
                    <a:pt x="300" y="93"/>
                  </a:lnTo>
                  <a:lnTo>
                    <a:pt x="417" y="76"/>
                  </a:lnTo>
                  <a:lnTo>
                    <a:pt x="538" y="54"/>
                  </a:lnTo>
                  <a:lnTo>
                    <a:pt x="601" y="43"/>
                  </a:lnTo>
                  <a:lnTo>
                    <a:pt x="662" y="29"/>
                  </a:lnTo>
                  <a:lnTo>
                    <a:pt x="721" y="16"/>
                  </a:lnTo>
                  <a:lnTo>
                    <a:pt x="778" y="0"/>
                  </a:lnTo>
                  <a:lnTo>
                    <a:pt x="724" y="14"/>
                  </a:lnTo>
                  <a:lnTo>
                    <a:pt x="670" y="29"/>
                  </a:lnTo>
                  <a:lnTo>
                    <a:pt x="616" y="41"/>
                  </a:lnTo>
                  <a:lnTo>
                    <a:pt x="560" y="53"/>
                  </a:lnTo>
                  <a:lnTo>
                    <a:pt x="454" y="73"/>
                  </a:lnTo>
                  <a:lnTo>
                    <a:pt x="349" y="90"/>
                  </a:lnTo>
                  <a:lnTo>
                    <a:pt x="250" y="103"/>
                  </a:lnTo>
                  <a:lnTo>
                    <a:pt x="157" y="115"/>
                  </a:lnTo>
                  <a:lnTo>
                    <a:pt x="72" y="124"/>
                  </a:lnTo>
                  <a:lnTo>
                    <a:pt x="0" y="1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0" name="Freeform 471">
              <a:extLst>
                <a:ext uri="{FF2B5EF4-FFF2-40B4-BE49-F238E27FC236}">
                  <a16:creationId xmlns:a16="http://schemas.microsoft.com/office/drawing/2014/main" id="{A3427DC6-B1E7-48CB-A809-606832E484B6}"/>
                </a:ext>
              </a:extLst>
            </p:cNvPr>
            <p:cNvSpPr>
              <a:spLocks/>
            </p:cNvSpPr>
            <p:nvPr/>
          </p:nvSpPr>
          <p:spPr bwMode="auto">
            <a:xfrm>
              <a:off x="2056" y="2248"/>
              <a:ext cx="1474" cy="565"/>
            </a:xfrm>
            <a:custGeom>
              <a:avLst/>
              <a:gdLst>
                <a:gd name="T0" fmla="*/ 274 w 1474"/>
                <a:gd name="T1" fmla="*/ 240 h 565"/>
                <a:gd name="T2" fmla="*/ 269 w 1474"/>
                <a:gd name="T3" fmla="*/ 262 h 565"/>
                <a:gd name="T4" fmla="*/ 261 w 1474"/>
                <a:gd name="T5" fmla="*/ 284 h 565"/>
                <a:gd name="T6" fmla="*/ 249 w 1474"/>
                <a:gd name="T7" fmla="*/ 308 h 565"/>
                <a:gd name="T8" fmla="*/ 233 w 1474"/>
                <a:gd name="T9" fmla="*/ 332 h 565"/>
                <a:gd name="T10" fmla="*/ 218 w 1474"/>
                <a:gd name="T11" fmla="*/ 355 h 565"/>
                <a:gd name="T12" fmla="*/ 200 w 1474"/>
                <a:gd name="T13" fmla="*/ 379 h 565"/>
                <a:gd name="T14" fmla="*/ 181 w 1474"/>
                <a:gd name="T15" fmla="*/ 401 h 565"/>
                <a:gd name="T16" fmla="*/ 159 w 1474"/>
                <a:gd name="T17" fmla="*/ 424 h 565"/>
                <a:gd name="T18" fmla="*/ 117 w 1474"/>
                <a:gd name="T19" fmla="*/ 467 h 565"/>
                <a:gd name="T20" fmla="*/ 75 w 1474"/>
                <a:gd name="T21" fmla="*/ 506 h 565"/>
                <a:gd name="T22" fmla="*/ 34 w 1474"/>
                <a:gd name="T23" fmla="*/ 539 h 565"/>
                <a:gd name="T24" fmla="*/ 0 w 1474"/>
                <a:gd name="T25" fmla="*/ 565 h 565"/>
                <a:gd name="T26" fmla="*/ 83 w 1474"/>
                <a:gd name="T27" fmla="*/ 539 h 565"/>
                <a:gd name="T28" fmla="*/ 171 w 1474"/>
                <a:gd name="T29" fmla="*/ 512 h 565"/>
                <a:gd name="T30" fmla="*/ 262 w 1474"/>
                <a:gd name="T31" fmla="*/ 484 h 565"/>
                <a:gd name="T32" fmla="*/ 355 w 1474"/>
                <a:gd name="T33" fmla="*/ 452 h 565"/>
                <a:gd name="T34" fmla="*/ 450 w 1474"/>
                <a:gd name="T35" fmla="*/ 419 h 565"/>
                <a:gd name="T36" fmla="*/ 546 w 1474"/>
                <a:gd name="T37" fmla="*/ 384 h 565"/>
                <a:gd name="T38" fmla="*/ 644 w 1474"/>
                <a:gd name="T39" fmla="*/ 348 h 565"/>
                <a:gd name="T40" fmla="*/ 742 w 1474"/>
                <a:gd name="T41" fmla="*/ 313 h 565"/>
                <a:gd name="T42" fmla="*/ 840 w 1474"/>
                <a:gd name="T43" fmla="*/ 276 h 565"/>
                <a:gd name="T44" fmla="*/ 938 w 1474"/>
                <a:gd name="T45" fmla="*/ 237 h 565"/>
                <a:gd name="T46" fmla="*/ 1032 w 1474"/>
                <a:gd name="T47" fmla="*/ 198 h 565"/>
                <a:gd name="T48" fmla="*/ 1127 w 1474"/>
                <a:gd name="T49" fmla="*/ 159 h 565"/>
                <a:gd name="T50" fmla="*/ 1219 w 1474"/>
                <a:gd name="T51" fmla="*/ 120 h 565"/>
                <a:gd name="T52" fmla="*/ 1307 w 1474"/>
                <a:gd name="T53" fmla="*/ 81 h 565"/>
                <a:gd name="T54" fmla="*/ 1393 w 1474"/>
                <a:gd name="T55" fmla="*/ 43 h 565"/>
                <a:gd name="T56" fmla="*/ 1474 w 1474"/>
                <a:gd name="T57" fmla="*/ 4 h 565"/>
                <a:gd name="T58" fmla="*/ 1454 w 1474"/>
                <a:gd name="T59" fmla="*/ 0 h 565"/>
                <a:gd name="T60" fmla="*/ 1378 w 1474"/>
                <a:gd name="T61" fmla="*/ 27 h 565"/>
                <a:gd name="T62" fmla="*/ 1301 w 1474"/>
                <a:gd name="T63" fmla="*/ 53 h 565"/>
                <a:gd name="T64" fmla="*/ 1223 w 1474"/>
                <a:gd name="T65" fmla="*/ 78 h 565"/>
                <a:gd name="T66" fmla="*/ 1144 w 1474"/>
                <a:gd name="T67" fmla="*/ 102 h 565"/>
                <a:gd name="T68" fmla="*/ 1064 w 1474"/>
                <a:gd name="T69" fmla="*/ 124 h 565"/>
                <a:gd name="T70" fmla="*/ 983 w 1474"/>
                <a:gd name="T71" fmla="*/ 144 h 565"/>
                <a:gd name="T72" fmla="*/ 904 w 1474"/>
                <a:gd name="T73" fmla="*/ 163 h 565"/>
                <a:gd name="T74" fmla="*/ 826 w 1474"/>
                <a:gd name="T75" fmla="*/ 179 h 565"/>
                <a:gd name="T76" fmla="*/ 748 w 1474"/>
                <a:gd name="T77" fmla="*/ 195 h 565"/>
                <a:gd name="T78" fmla="*/ 672 w 1474"/>
                <a:gd name="T79" fmla="*/ 208 h 565"/>
                <a:gd name="T80" fmla="*/ 598 w 1474"/>
                <a:gd name="T81" fmla="*/ 218 h 565"/>
                <a:gd name="T82" fmla="*/ 527 w 1474"/>
                <a:gd name="T83" fmla="*/ 228 h 565"/>
                <a:gd name="T84" fmla="*/ 458 w 1474"/>
                <a:gd name="T85" fmla="*/ 234 h 565"/>
                <a:gd name="T86" fmla="*/ 394 w 1474"/>
                <a:gd name="T87" fmla="*/ 239 h 565"/>
                <a:gd name="T88" fmla="*/ 331 w 1474"/>
                <a:gd name="T89" fmla="*/ 240 h 565"/>
                <a:gd name="T90" fmla="*/ 274 w 1474"/>
                <a:gd name="T91" fmla="*/ 240 h 5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4" h="565">
                  <a:moveTo>
                    <a:pt x="274" y="240"/>
                  </a:moveTo>
                  <a:lnTo>
                    <a:pt x="269" y="262"/>
                  </a:lnTo>
                  <a:lnTo>
                    <a:pt x="261" y="284"/>
                  </a:lnTo>
                  <a:lnTo>
                    <a:pt x="249" y="308"/>
                  </a:lnTo>
                  <a:lnTo>
                    <a:pt x="233" y="332"/>
                  </a:lnTo>
                  <a:lnTo>
                    <a:pt x="218" y="355"/>
                  </a:lnTo>
                  <a:lnTo>
                    <a:pt x="200" y="379"/>
                  </a:lnTo>
                  <a:lnTo>
                    <a:pt x="181" y="401"/>
                  </a:lnTo>
                  <a:lnTo>
                    <a:pt x="159" y="424"/>
                  </a:lnTo>
                  <a:lnTo>
                    <a:pt x="117" y="467"/>
                  </a:lnTo>
                  <a:lnTo>
                    <a:pt x="75" y="506"/>
                  </a:lnTo>
                  <a:lnTo>
                    <a:pt x="34" y="539"/>
                  </a:lnTo>
                  <a:lnTo>
                    <a:pt x="0" y="565"/>
                  </a:lnTo>
                  <a:lnTo>
                    <a:pt x="83" y="539"/>
                  </a:lnTo>
                  <a:lnTo>
                    <a:pt x="171" y="512"/>
                  </a:lnTo>
                  <a:lnTo>
                    <a:pt x="262" y="484"/>
                  </a:lnTo>
                  <a:lnTo>
                    <a:pt x="355" y="452"/>
                  </a:lnTo>
                  <a:lnTo>
                    <a:pt x="450" y="419"/>
                  </a:lnTo>
                  <a:lnTo>
                    <a:pt x="546" y="384"/>
                  </a:lnTo>
                  <a:lnTo>
                    <a:pt x="644" y="348"/>
                  </a:lnTo>
                  <a:lnTo>
                    <a:pt x="742" y="313"/>
                  </a:lnTo>
                  <a:lnTo>
                    <a:pt x="840" y="276"/>
                  </a:lnTo>
                  <a:lnTo>
                    <a:pt x="938" y="237"/>
                  </a:lnTo>
                  <a:lnTo>
                    <a:pt x="1032" y="198"/>
                  </a:lnTo>
                  <a:lnTo>
                    <a:pt x="1127" y="159"/>
                  </a:lnTo>
                  <a:lnTo>
                    <a:pt x="1219" y="120"/>
                  </a:lnTo>
                  <a:lnTo>
                    <a:pt x="1307" y="81"/>
                  </a:lnTo>
                  <a:lnTo>
                    <a:pt x="1393" y="43"/>
                  </a:lnTo>
                  <a:lnTo>
                    <a:pt x="1474" y="4"/>
                  </a:lnTo>
                  <a:lnTo>
                    <a:pt x="1454" y="0"/>
                  </a:lnTo>
                  <a:lnTo>
                    <a:pt x="1378" y="27"/>
                  </a:lnTo>
                  <a:lnTo>
                    <a:pt x="1301" y="53"/>
                  </a:lnTo>
                  <a:lnTo>
                    <a:pt x="1223" y="78"/>
                  </a:lnTo>
                  <a:lnTo>
                    <a:pt x="1144" y="102"/>
                  </a:lnTo>
                  <a:lnTo>
                    <a:pt x="1064" y="124"/>
                  </a:lnTo>
                  <a:lnTo>
                    <a:pt x="983" y="144"/>
                  </a:lnTo>
                  <a:lnTo>
                    <a:pt x="904" y="163"/>
                  </a:lnTo>
                  <a:lnTo>
                    <a:pt x="826" y="179"/>
                  </a:lnTo>
                  <a:lnTo>
                    <a:pt x="748" y="195"/>
                  </a:lnTo>
                  <a:lnTo>
                    <a:pt x="672" y="208"/>
                  </a:lnTo>
                  <a:lnTo>
                    <a:pt x="598" y="218"/>
                  </a:lnTo>
                  <a:lnTo>
                    <a:pt x="527" y="228"/>
                  </a:lnTo>
                  <a:lnTo>
                    <a:pt x="458" y="234"/>
                  </a:lnTo>
                  <a:lnTo>
                    <a:pt x="394" y="239"/>
                  </a:lnTo>
                  <a:lnTo>
                    <a:pt x="331" y="240"/>
                  </a:lnTo>
                  <a:lnTo>
                    <a:pt x="274" y="240"/>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1" name="Freeform 472">
              <a:extLst>
                <a:ext uri="{FF2B5EF4-FFF2-40B4-BE49-F238E27FC236}">
                  <a16:creationId xmlns:a16="http://schemas.microsoft.com/office/drawing/2014/main" id="{5C9F929C-24FE-40B0-81C3-1136D08E4E68}"/>
                </a:ext>
              </a:extLst>
            </p:cNvPr>
            <p:cNvSpPr>
              <a:spLocks/>
            </p:cNvSpPr>
            <p:nvPr/>
          </p:nvSpPr>
          <p:spPr bwMode="auto">
            <a:xfrm>
              <a:off x="1028" y="1807"/>
              <a:ext cx="595" cy="135"/>
            </a:xfrm>
            <a:custGeom>
              <a:avLst/>
              <a:gdLst>
                <a:gd name="T0" fmla="*/ 156 w 595"/>
                <a:gd name="T1" fmla="*/ 49 h 135"/>
                <a:gd name="T2" fmla="*/ 140 w 595"/>
                <a:gd name="T3" fmla="*/ 63 h 135"/>
                <a:gd name="T4" fmla="*/ 122 w 595"/>
                <a:gd name="T5" fmla="*/ 76 h 135"/>
                <a:gd name="T6" fmla="*/ 102 w 595"/>
                <a:gd name="T7" fmla="*/ 88 h 135"/>
                <a:gd name="T8" fmla="*/ 80 w 595"/>
                <a:gd name="T9" fmla="*/ 100 h 135"/>
                <a:gd name="T10" fmla="*/ 36 w 595"/>
                <a:gd name="T11" fmla="*/ 120 h 135"/>
                <a:gd name="T12" fmla="*/ 0 w 595"/>
                <a:gd name="T13" fmla="*/ 135 h 135"/>
                <a:gd name="T14" fmla="*/ 66 w 595"/>
                <a:gd name="T15" fmla="*/ 124 h 135"/>
                <a:gd name="T16" fmla="*/ 139 w 595"/>
                <a:gd name="T17" fmla="*/ 110 h 135"/>
                <a:gd name="T18" fmla="*/ 215 w 595"/>
                <a:gd name="T19" fmla="*/ 95 h 135"/>
                <a:gd name="T20" fmla="*/ 292 w 595"/>
                <a:gd name="T21" fmla="*/ 78 h 135"/>
                <a:gd name="T22" fmla="*/ 372 w 595"/>
                <a:gd name="T23" fmla="*/ 59 h 135"/>
                <a:gd name="T24" fmla="*/ 449 w 595"/>
                <a:gd name="T25" fmla="*/ 41 h 135"/>
                <a:gd name="T26" fmla="*/ 524 w 595"/>
                <a:gd name="T27" fmla="*/ 22 h 135"/>
                <a:gd name="T28" fmla="*/ 595 w 595"/>
                <a:gd name="T29" fmla="*/ 2 h 135"/>
                <a:gd name="T30" fmla="*/ 590 w 595"/>
                <a:gd name="T31" fmla="*/ 0 h 135"/>
                <a:gd name="T32" fmla="*/ 529 w 595"/>
                <a:gd name="T33" fmla="*/ 14 h 135"/>
                <a:gd name="T34" fmla="*/ 466 w 595"/>
                <a:gd name="T35" fmla="*/ 24 h 135"/>
                <a:gd name="T36" fmla="*/ 405 w 595"/>
                <a:gd name="T37" fmla="*/ 34 h 135"/>
                <a:gd name="T38" fmla="*/ 346 w 595"/>
                <a:gd name="T39" fmla="*/ 43 h 135"/>
                <a:gd name="T40" fmla="*/ 289 w 595"/>
                <a:gd name="T41" fmla="*/ 48 h 135"/>
                <a:gd name="T42" fmla="*/ 238 w 595"/>
                <a:gd name="T43" fmla="*/ 51 h 135"/>
                <a:gd name="T44" fmla="*/ 193 w 595"/>
                <a:gd name="T45" fmla="*/ 53 h 135"/>
                <a:gd name="T46" fmla="*/ 156 w 595"/>
                <a:gd name="T47" fmla="*/ 49 h 1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5" h="135">
                  <a:moveTo>
                    <a:pt x="156" y="49"/>
                  </a:moveTo>
                  <a:lnTo>
                    <a:pt x="140" y="63"/>
                  </a:lnTo>
                  <a:lnTo>
                    <a:pt x="122" y="76"/>
                  </a:lnTo>
                  <a:lnTo>
                    <a:pt x="102" y="88"/>
                  </a:lnTo>
                  <a:lnTo>
                    <a:pt x="80" y="100"/>
                  </a:lnTo>
                  <a:lnTo>
                    <a:pt x="36" y="120"/>
                  </a:lnTo>
                  <a:lnTo>
                    <a:pt x="0" y="135"/>
                  </a:lnTo>
                  <a:lnTo>
                    <a:pt x="66" y="124"/>
                  </a:lnTo>
                  <a:lnTo>
                    <a:pt x="139" y="110"/>
                  </a:lnTo>
                  <a:lnTo>
                    <a:pt x="215" y="95"/>
                  </a:lnTo>
                  <a:lnTo>
                    <a:pt x="292" y="78"/>
                  </a:lnTo>
                  <a:lnTo>
                    <a:pt x="372" y="59"/>
                  </a:lnTo>
                  <a:lnTo>
                    <a:pt x="449" y="41"/>
                  </a:lnTo>
                  <a:lnTo>
                    <a:pt x="524" y="22"/>
                  </a:lnTo>
                  <a:lnTo>
                    <a:pt x="595" y="2"/>
                  </a:lnTo>
                  <a:lnTo>
                    <a:pt x="590" y="0"/>
                  </a:lnTo>
                  <a:lnTo>
                    <a:pt x="529" y="14"/>
                  </a:lnTo>
                  <a:lnTo>
                    <a:pt x="466" y="24"/>
                  </a:lnTo>
                  <a:lnTo>
                    <a:pt x="405" y="34"/>
                  </a:lnTo>
                  <a:lnTo>
                    <a:pt x="346" y="43"/>
                  </a:lnTo>
                  <a:lnTo>
                    <a:pt x="289" y="48"/>
                  </a:lnTo>
                  <a:lnTo>
                    <a:pt x="238" y="51"/>
                  </a:lnTo>
                  <a:lnTo>
                    <a:pt x="193" y="53"/>
                  </a:lnTo>
                  <a:lnTo>
                    <a:pt x="156" y="49"/>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2" name="Freeform 473">
              <a:extLst>
                <a:ext uri="{FF2B5EF4-FFF2-40B4-BE49-F238E27FC236}">
                  <a16:creationId xmlns:a16="http://schemas.microsoft.com/office/drawing/2014/main" id="{45D53CC2-BDCC-431D-A3AA-09BC99CC1DD7}"/>
                </a:ext>
              </a:extLst>
            </p:cNvPr>
            <p:cNvSpPr>
              <a:spLocks/>
            </p:cNvSpPr>
            <p:nvPr/>
          </p:nvSpPr>
          <p:spPr bwMode="auto">
            <a:xfrm>
              <a:off x="2080" y="2252"/>
              <a:ext cx="1471" cy="586"/>
            </a:xfrm>
            <a:custGeom>
              <a:avLst/>
              <a:gdLst>
                <a:gd name="T0" fmla="*/ 275 w 1471"/>
                <a:gd name="T1" fmla="*/ 262 h 586"/>
                <a:gd name="T2" fmla="*/ 269 w 1471"/>
                <a:gd name="T3" fmla="*/ 284 h 586"/>
                <a:gd name="T4" fmla="*/ 260 w 1471"/>
                <a:gd name="T5" fmla="*/ 306 h 586"/>
                <a:gd name="T6" fmla="*/ 248 w 1471"/>
                <a:gd name="T7" fmla="*/ 329 h 586"/>
                <a:gd name="T8" fmla="*/ 235 w 1471"/>
                <a:gd name="T9" fmla="*/ 353 h 586"/>
                <a:gd name="T10" fmla="*/ 218 w 1471"/>
                <a:gd name="T11" fmla="*/ 377 h 586"/>
                <a:gd name="T12" fmla="*/ 199 w 1471"/>
                <a:gd name="T13" fmla="*/ 400 h 586"/>
                <a:gd name="T14" fmla="*/ 181 w 1471"/>
                <a:gd name="T15" fmla="*/ 422 h 586"/>
                <a:gd name="T16" fmla="*/ 161 w 1471"/>
                <a:gd name="T17" fmla="*/ 446 h 586"/>
                <a:gd name="T18" fmla="*/ 117 w 1471"/>
                <a:gd name="T19" fmla="*/ 488 h 586"/>
                <a:gd name="T20" fmla="*/ 74 w 1471"/>
                <a:gd name="T21" fmla="*/ 527 h 586"/>
                <a:gd name="T22" fmla="*/ 34 w 1471"/>
                <a:gd name="T23" fmla="*/ 561 h 586"/>
                <a:gd name="T24" fmla="*/ 0 w 1471"/>
                <a:gd name="T25" fmla="*/ 586 h 586"/>
                <a:gd name="T26" fmla="*/ 85 w 1471"/>
                <a:gd name="T27" fmla="*/ 561 h 586"/>
                <a:gd name="T28" fmla="*/ 171 w 1471"/>
                <a:gd name="T29" fmla="*/ 534 h 586"/>
                <a:gd name="T30" fmla="*/ 262 w 1471"/>
                <a:gd name="T31" fmla="*/ 503 h 586"/>
                <a:gd name="T32" fmla="*/ 355 w 1471"/>
                <a:gd name="T33" fmla="*/ 470 h 586"/>
                <a:gd name="T34" fmla="*/ 449 w 1471"/>
                <a:gd name="T35" fmla="*/ 436 h 586"/>
                <a:gd name="T36" fmla="*/ 545 w 1471"/>
                <a:gd name="T37" fmla="*/ 400 h 586"/>
                <a:gd name="T38" fmla="*/ 642 w 1471"/>
                <a:gd name="T39" fmla="*/ 361 h 586"/>
                <a:gd name="T40" fmla="*/ 740 w 1471"/>
                <a:gd name="T41" fmla="*/ 324 h 586"/>
                <a:gd name="T42" fmla="*/ 836 w 1471"/>
                <a:gd name="T43" fmla="*/ 284 h 586"/>
                <a:gd name="T44" fmla="*/ 934 w 1471"/>
                <a:gd name="T45" fmla="*/ 245 h 586"/>
                <a:gd name="T46" fmla="*/ 1028 w 1471"/>
                <a:gd name="T47" fmla="*/ 204 h 586"/>
                <a:gd name="T48" fmla="*/ 1123 w 1471"/>
                <a:gd name="T49" fmla="*/ 164 h 586"/>
                <a:gd name="T50" fmla="*/ 1214 w 1471"/>
                <a:gd name="T51" fmla="*/ 123 h 586"/>
                <a:gd name="T52" fmla="*/ 1304 w 1471"/>
                <a:gd name="T53" fmla="*/ 83 h 586"/>
                <a:gd name="T54" fmla="*/ 1388 w 1471"/>
                <a:gd name="T55" fmla="*/ 44 h 586"/>
                <a:gd name="T56" fmla="*/ 1471 w 1471"/>
                <a:gd name="T57" fmla="*/ 5 h 586"/>
                <a:gd name="T58" fmla="*/ 1449 w 1471"/>
                <a:gd name="T59" fmla="*/ 0 h 586"/>
                <a:gd name="T60" fmla="*/ 1373 w 1471"/>
                <a:gd name="T61" fmla="*/ 27 h 586"/>
                <a:gd name="T62" fmla="*/ 1297 w 1471"/>
                <a:gd name="T63" fmla="*/ 54 h 586"/>
                <a:gd name="T64" fmla="*/ 1217 w 1471"/>
                <a:gd name="T65" fmla="*/ 81 h 586"/>
                <a:gd name="T66" fmla="*/ 1140 w 1471"/>
                <a:gd name="T67" fmla="*/ 104 h 586"/>
                <a:gd name="T68" fmla="*/ 1059 w 1471"/>
                <a:gd name="T69" fmla="*/ 128 h 586"/>
                <a:gd name="T70" fmla="*/ 979 w 1471"/>
                <a:gd name="T71" fmla="*/ 150 h 586"/>
                <a:gd name="T72" fmla="*/ 902 w 1471"/>
                <a:gd name="T73" fmla="*/ 172 h 586"/>
                <a:gd name="T74" fmla="*/ 822 w 1471"/>
                <a:gd name="T75" fmla="*/ 191 h 586"/>
                <a:gd name="T76" fmla="*/ 746 w 1471"/>
                <a:gd name="T77" fmla="*/ 208 h 586"/>
                <a:gd name="T78" fmla="*/ 670 w 1471"/>
                <a:gd name="T79" fmla="*/ 223 h 586"/>
                <a:gd name="T80" fmla="*/ 598 w 1471"/>
                <a:gd name="T81" fmla="*/ 235 h 586"/>
                <a:gd name="T82" fmla="*/ 527 w 1471"/>
                <a:gd name="T83" fmla="*/ 246 h 586"/>
                <a:gd name="T84" fmla="*/ 458 w 1471"/>
                <a:gd name="T85" fmla="*/ 253 h 586"/>
                <a:gd name="T86" fmla="*/ 394 w 1471"/>
                <a:gd name="T87" fmla="*/ 260 h 586"/>
                <a:gd name="T88" fmla="*/ 333 w 1471"/>
                <a:gd name="T89" fmla="*/ 262 h 586"/>
                <a:gd name="T90" fmla="*/ 275 w 1471"/>
                <a:gd name="T91" fmla="*/ 262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71" h="586">
                  <a:moveTo>
                    <a:pt x="275" y="262"/>
                  </a:moveTo>
                  <a:lnTo>
                    <a:pt x="269" y="284"/>
                  </a:lnTo>
                  <a:lnTo>
                    <a:pt x="260" y="306"/>
                  </a:lnTo>
                  <a:lnTo>
                    <a:pt x="248" y="329"/>
                  </a:lnTo>
                  <a:lnTo>
                    <a:pt x="235" y="353"/>
                  </a:lnTo>
                  <a:lnTo>
                    <a:pt x="218" y="377"/>
                  </a:lnTo>
                  <a:lnTo>
                    <a:pt x="199" y="400"/>
                  </a:lnTo>
                  <a:lnTo>
                    <a:pt x="181" y="422"/>
                  </a:lnTo>
                  <a:lnTo>
                    <a:pt x="161" y="446"/>
                  </a:lnTo>
                  <a:lnTo>
                    <a:pt x="117" y="488"/>
                  </a:lnTo>
                  <a:lnTo>
                    <a:pt x="74" y="527"/>
                  </a:lnTo>
                  <a:lnTo>
                    <a:pt x="34" y="561"/>
                  </a:lnTo>
                  <a:lnTo>
                    <a:pt x="0" y="586"/>
                  </a:lnTo>
                  <a:lnTo>
                    <a:pt x="85" y="561"/>
                  </a:lnTo>
                  <a:lnTo>
                    <a:pt x="171" y="534"/>
                  </a:lnTo>
                  <a:lnTo>
                    <a:pt x="262" y="503"/>
                  </a:lnTo>
                  <a:lnTo>
                    <a:pt x="355" y="470"/>
                  </a:lnTo>
                  <a:lnTo>
                    <a:pt x="449" y="436"/>
                  </a:lnTo>
                  <a:lnTo>
                    <a:pt x="545" y="400"/>
                  </a:lnTo>
                  <a:lnTo>
                    <a:pt x="642" y="361"/>
                  </a:lnTo>
                  <a:lnTo>
                    <a:pt x="740" y="324"/>
                  </a:lnTo>
                  <a:lnTo>
                    <a:pt x="836" y="284"/>
                  </a:lnTo>
                  <a:lnTo>
                    <a:pt x="934" y="245"/>
                  </a:lnTo>
                  <a:lnTo>
                    <a:pt x="1028" y="204"/>
                  </a:lnTo>
                  <a:lnTo>
                    <a:pt x="1123" y="164"/>
                  </a:lnTo>
                  <a:lnTo>
                    <a:pt x="1214" y="123"/>
                  </a:lnTo>
                  <a:lnTo>
                    <a:pt x="1304" y="83"/>
                  </a:lnTo>
                  <a:lnTo>
                    <a:pt x="1388" y="44"/>
                  </a:lnTo>
                  <a:lnTo>
                    <a:pt x="1471" y="5"/>
                  </a:lnTo>
                  <a:lnTo>
                    <a:pt x="1449" y="0"/>
                  </a:lnTo>
                  <a:lnTo>
                    <a:pt x="1373" y="27"/>
                  </a:lnTo>
                  <a:lnTo>
                    <a:pt x="1297" y="54"/>
                  </a:lnTo>
                  <a:lnTo>
                    <a:pt x="1217" y="81"/>
                  </a:lnTo>
                  <a:lnTo>
                    <a:pt x="1140" y="104"/>
                  </a:lnTo>
                  <a:lnTo>
                    <a:pt x="1059" y="128"/>
                  </a:lnTo>
                  <a:lnTo>
                    <a:pt x="979" y="150"/>
                  </a:lnTo>
                  <a:lnTo>
                    <a:pt x="902" y="172"/>
                  </a:lnTo>
                  <a:lnTo>
                    <a:pt x="822" y="191"/>
                  </a:lnTo>
                  <a:lnTo>
                    <a:pt x="746" y="208"/>
                  </a:lnTo>
                  <a:lnTo>
                    <a:pt x="670" y="223"/>
                  </a:lnTo>
                  <a:lnTo>
                    <a:pt x="598" y="235"/>
                  </a:lnTo>
                  <a:lnTo>
                    <a:pt x="527" y="246"/>
                  </a:lnTo>
                  <a:lnTo>
                    <a:pt x="458" y="253"/>
                  </a:lnTo>
                  <a:lnTo>
                    <a:pt x="394" y="260"/>
                  </a:lnTo>
                  <a:lnTo>
                    <a:pt x="333" y="262"/>
                  </a:lnTo>
                  <a:lnTo>
                    <a:pt x="275"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3" name="Freeform 474">
              <a:extLst>
                <a:ext uri="{FF2B5EF4-FFF2-40B4-BE49-F238E27FC236}">
                  <a16:creationId xmlns:a16="http://schemas.microsoft.com/office/drawing/2014/main" id="{8D1E44AF-B42B-4F8F-B397-C7F7EA7B4013}"/>
                </a:ext>
              </a:extLst>
            </p:cNvPr>
            <p:cNvSpPr>
              <a:spLocks/>
            </p:cNvSpPr>
            <p:nvPr/>
          </p:nvSpPr>
          <p:spPr bwMode="auto">
            <a:xfrm>
              <a:off x="4083" y="2235"/>
              <a:ext cx="494" cy="120"/>
            </a:xfrm>
            <a:custGeom>
              <a:avLst/>
              <a:gdLst>
                <a:gd name="T0" fmla="*/ 0 w 494"/>
                <a:gd name="T1" fmla="*/ 0 h 120"/>
                <a:gd name="T2" fmla="*/ 32 w 494"/>
                <a:gd name="T3" fmla="*/ 5 h 120"/>
                <a:gd name="T4" fmla="*/ 67 w 494"/>
                <a:gd name="T5" fmla="*/ 12 h 120"/>
                <a:gd name="T6" fmla="*/ 106 w 494"/>
                <a:gd name="T7" fmla="*/ 18 h 120"/>
                <a:gd name="T8" fmla="*/ 153 w 494"/>
                <a:gd name="T9" fmla="*/ 27 h 120"/>
                <a:gd name="T10" fmla="*/ 206 w 494"/>
                <a:gd name="T11" fmla="*/ 35 h 120"/>
                <a:gd name="T12" fmla="*/ 268 w 494"/>
                <a:gd name="T13" fmla="*/ 44 h 120"/>
                <a:gd name="T14" fmla="*/ 339 w 494"/>
                <a:gd name="T15" fmla="*/ 54 h 120"/>
                <a:gd name="T16" fmla="*/ 420 w 494"/>
                <a:gd name="T17" fmla="*/ 62 h 120"/>
                <a:gd name="T18" fmla="*/ 439 w 494"/>
                <a:gd name="T19" fmla="*/ 64 h 120"/>
                <a:gd name="T20" fmla="*/ 459 w 494"/>
                <a:gd name="T21" fmla="*/ 64 h 120"/>
                <a:gd name="T22" fmla="*/ 476 w 494"/>
                <a:gd name="T23" fmla="*/ 64 h 120"/>
                <a:gd name="T24" fmla="*/ 494 w 494"/>
                <a:gd name="T25" fmla="*/ 62 h 120"/>
                <a:gd name="T26" fmla="*/ 471 w 494"/>
                <a:gd name="T27" fmla="*/ 81 h 120"/>
                <a:gd name="T28" fmla="*/ 449 w 494"/>
                <a:gd name="T29" fmla="*/ 96 h 120"/>
                <a:gd name="T30" fmla="*/ 437 w 494"/>
                <a:gd name="T31" fmla="*/ 105 h 120"/>
                <a:gd name="T32" fmla="*/ 423 w 494"/>
                <a:gd name="T33" fmla="*/ 110 h 120"/>
                <a:gd name="T34" fmla="*/ 408 w 494"/>
                <a:gd name="T35" fmla="*/ 115 h 120"/>
                <a:gd name="T36" fmla="*/ 391 w 494"/>
                <a:gd name="T37" fmla="*/ 120 h 120"/>
                <a:gd name="T38" fmla="*/ 342 w 494"/>
                <a:gd name="T39" fmla="*/ 103 h 120"/>
                <a:gd name="T40" fmla="*/ 295 w 494"/>
                <a:gd name="T41" fmla="*/ 88 h 120"/>
                <a:gd name="T42" fmla="*/ 246 w 494"/>
                <a:gd name="T43" fmla="*/ 71 h 120"/>
                <a:gd name="T44" fmla="*/ 195 w 494"/>
                <a:gd name="T45" fmla="*/ 57 h 120"/>
                <a:gd name="T46" fmla="*/ 146 w 494"/>
                <a:gd name="T47" fmla="*/ 42 h 120"/>
                <a:gd name="T48" fmla="*/ 97 w 494"/>
                <a:gd name="T49" fmla="*/ 29 h 120"/>
                <a:gd name="T50" fmla="*/ 49 w 494"/>
                <a:gd name="T51" fmla="*/ 13 h 120"/>
                <a:gd name="T52" fmla="*/ 0 w 494"/>
                <a:gd name="T53" fmla="*/ 0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94" h="120">
                  <a:moveTo>
                    <a:pt x="0" y="0"/>
                  </a:moveTo>
                  <a:lnTo>
                    <a:pt x="32" y="5"/>
                  </a:lnTo>
                  <a:lnTo>
                    <a:pt x="67" y="12"/>
                  </a:lnTo>
                  <a:lnTo>
                    <a:pt x="106" y="18"/>
                  </a:lnTo>
                  <a:lnTo>
                    <a:pt x="153" y="27"/>
                  </a:lnTo>
                  <a:lnTo>
                    <a:pt x="206" y="35"/>
                  </a:lnTo>
                  <a:lnTo>
                    <a:pt x="268" y="44"/>
                  </a:lnTo>
                  <a:lnTo>
                    <a:pt x="339" y="54"/>
                  </a:lnTo>
                  <a:lnTo>
                    <a:pt x="420" y="62"/>
                  </a:lnTo>
                  <a:lnTo>
                    <a:pt x="439" y="64"/>
                  </a:lnTo>
                  <a:lnTo>
                    <a:pt x="459" y="64"/>
                  </a:lnTo>
                  <a:lnTo>
                    <a:pt x="476" y="64"/>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close/>
                </a:path>
              </a:pathLst>
            </a:custGeom>
            <a:solidFill>
              <a:srgbClr val="DFDF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4" name="Freeform 475">
              <a:extLst>
                <a:ext uri="{FF2B5EF4-FFF2-40B4-BE49-F238E27FC236}">
                  <a16:creationId xmlns:a16="http://schemas.microsoft.com/office/drawing/2014/main" id="{11A4C380-95B5-4385-AA38-7DAE69A4413F}"/>
                </a:ext>
              </a:extLst>
            </p:cNvPr>
            <p:cNvSpPr>
              <a:spLocks/>
            </p:cNvSpPr>
            <p:nvPr/>
          </p:nvSpPr>
          <p:spPr bwMode="auto">
            <a:xfrm>
              <a:off x="1037" y="1809"/>
              <a:ext cx="591" cy="144"/>
            </a:xfrm>
            <a:custGeom>
              <a:avLst/>
              <a:gdLst>
                <a:gd name="T0" fmla="*/ 153 w 591"/>
                <a:gd name="T1" fmla="*/ 54 h 144"/>
                <a:gd name="T2" fmla="*/ 138 w 591"/>
                <a:gd name="T3" fmla="*/ 68 h 144"/>
                <a:gd name="T4" fmla="*/ 120 w 591"/>
                <a:gd name="T5" fmla="*/ 79 h 144"/>
                <a:gd name="T6" fmla="*/ 99 w 591"/>
                <a:gd name="T7" fmla="*/ 93 h 144"/>
                <a:gd name="T8" fmla="*/ 79 w 591"/>
                <a:gd name="T9" fmla="*/ 106 h 144"/>
                <a:gd name="T10" fmla="*/ 35 w 591"/>
                <a:gd name="T11" fmla="*/ 128 h 144"/>
                <a:gd name="T12" fmla="*/ 0 w 591"/>
                <a:gd name="T13" fmla="*/ 144 h 144"/>
                <a:gd name="T14" fmla="*/ 66 w 591"/>
                <a:gd name="T15" fmla="*/ 132 h 144"/>
                <a:gd name="T16" fmla="*/ 136 w 591"/>
                <a:gd name="T17" fmla="*/ 117 h 144"/>
                <a:gd name="T18" fmla="*/ 212 w 591"/>
                <a:gd name="T19" fmla="*/ 100 h 144"/>
                <a:gd name="T20" fmla="*/ 290 w 591"/>
                <a:gd name="T21" fmla="*/ 81 h 144"/>
                <a:gd name="T22" fmla="*/ 368 w 591"/>
                <a:gd name="T23" fmla="*/ 62 h 144"/>
                <a:gd name="T24" fmla="*/ 445 w 591"/>
                <a:gd name="T25" fmla="*/ 42 h 144"/>
                <a:gd name="T26" fmla="*/ 520 w 591"/>
                <a:gd name="T27" fmla="*/ 22 h 144"/>
                <a:gd name="T28" fmla="*/ 591 w 591"/>
                <a:gd name="T29" fmla="*/ 2 h 144"/>
                <a:gd name="T30" fmla="*/ 586 w 591"/>
                <a:gd name="T31" fmla="*/ 0 h 144"/>
                <a:gd name="T32" fmla="*/ 525 w 591"/>
                <a:gd name="T33" fmla="*/ 13 h 144"/>
                <a:gd name="T34" fmla="*/ 462 w 591"/>
                <a:gd name="T35" fmla="*/ 25 h 144"/>
                <a:gd name="T36" fmla="*/ 402 w 591"/>
                <a:gd name="T37" fmla="*/ 35 h 144"/>
                <a:gd name="T38" fmla="*/ 342 w 591"/>
                <a:gd name="T39" fmla="*/ 44 h 144"/>
                <a:gd name="T40" fmla="*/ 287 w 591"/>
                <a:gd name="T41" fmla="*/ 51 h 144"/>
                <a:gd name="T42" fmla="*/ 236 w 591"/>
                <a:gd name="T43" fmla="*/ 54 h 144"/>
                <a:gd name="T44" fmla="*/ 190 w 591"/>
                <a:gd name="T45" fmla="*/ 56 h 144"/>
                <a:gd name="T46" fmla="*/ 153 w 591"/>
                <a:gd name="T47" fmla="*/ 54 h 1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91" h="144">
                  <a:moveTo>
                    <a:pt x="153" y="54"/>
                  </a:moveTo>
                  <a:lnTo>
                    <a:pt x="138" y="68"/>
                  </a:lnTo>
                  <a:lnTo>
                    <a:pt x="120" y="79"/>
                  </a:lnTo>
                  <a:lnTo>
                    <a:pt x="99" y="93"/>
                  </a:lnTo>
                  <a:lnTo>
                    <a:pt x="79" y="106"/>
                  </a:lnTo>
                  <a:lnTo>
                    <a:pt x="35" y="128"/>
                  </a:lnTo>
                  <a:lnTo>
                    <a:pt x="0" y="144"/>
                  </a:lnTo>
                  <a:lnTo>
                    <a:pt x="66" y="132"/>
                  </a:lnTo>
                  <a:lnTo>
                    <a:pt x="136" y="117"/>
                  </a:lnTo>
                  <a:lnTo>
                    <a:pt x="212" y="100"/>
                  </a:lnTo>
                  <a:lnTo>
                    <a:pt x="290" y="81"/>
                  </a:lnTo>
                  <a:lnTo>
                    <a:pt x="368" y="62"/>
                  </a:lnTo>
                  <a:lnTo>
                    <a:pt x="445" y="42"/>
                  </a:lnTo>
                  <a:lnTo>
                    <a:pt x="520" y="22"/>
                  </a:lnTo>
                  <a:lnTo>
                    <a:pt x="591" y="2"/>
                  </a:lnTo>
                  <a:lnTo>
                    <a:pt x="586" y="0"/>
                  </a:lnTo>
                  <a:lnTo>
                    <a:pt x="525" y="13"/>
                  </a:lnTo>
                  <a:lnTo>
                    <a:pt x="462" y="25"/>
                  </a:lnTo>
                  <a:lnTo>
                    <a:pt x="402" y="35"/>
                  </a:lnTo>
                  <a:lnTo>
                    <a:pt x="342" y="44"/>
                  </a:lnTo>
                  <a:lnTo>
                    <a:pt x="287" y="51"/>
                  </a:lnTo>
                  <a:lnTo>
                    <a:pt x="236" y="54"/>
                  </a:lnTo>
                  <a:lnTo>
                    <a:pt x="190" y="56"/>
                  </a:lnTo>
                  <a:lnTo>
                    <a:pt x="153" y="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5" name="Freeform 476">
              <a:extLst>
                <a:ext uri="{FF2B5EF4-FFF2-40B4-BE49-F238E27FC236}">
                  <a16:creationId xmlns:a16="http://schemas.microsoft.com/office/drawing/2014/main" id="{DAC00F5E-7C04-4777-9742-20F720B1A622}"/>
                </a:ext>
              </a:extLst>
            </p:cNvPr>
            <p:cNvSpPr>
              <a:spLocks/>
            </p:cNvSpPr>
            <p:nvPr/>
          </p:nvSpPr>
          <p:spPr bwMode="auto">
            <a:xfrm>
              <a:off x="2097" y="2255"/>
              <a:ext cx="1466" cy="598"/>
            </a:xfrm>
            <a:custGeom>
              <a:avLst/>
              <a:gdLst>
                <a:gd name="T0" fmla="*/ 275 w 1466"/>
                <a:gd name="T1" fmla="*/ 272 h 598"/>
                <a:gd name="T2" fmla="*/ 270 w 1466"/>
                <a:gd name="T3" fmla="*/ 294 h 598"/>
                <a:gd name="T4" fmla="*/ 260 w 1466"/>
                <a:gd name="T5" fmla="*/ 318 h 598"/>
                <a:gd name="T6" fmla="*/ 248 w 1466"/>
                <a:gd name="T7" fmla="*/ 340 h 598"/>
                <a:gd name="T8" fmla="*/ 235 w 1466"/>
                <a:gd name="T9" fmla="*/ 363 h 598"/>
                <a:gd name="T10" fmla="*/ 218 w 1466"/>
                <a:gd name="T11" fmla="*/ 387 h 598"/>
                <a:gd name="T12" fmla="*/ 201 w 1466"/>
                <a:gd name="T13" fmla="*/ 411 h 598"/>
                <a:gd name="T14" fmla="*/ 181 w 1466"/>
                <a:gd name="T15" fmla="*/ 434 h 598"/>
                <a:gd name="T16" fmla="*/ 160 w 1466"/>
                <a:gd name="T17" fmla="*/ 456 h 598"/>
                <a:gd name="T18" fmla="*/ 118 w 1466"/>
                <a:gd name="T19" fmla="*/ 500 h 598"/>
                <a:gd name="T20" fmla="*/ 74 w 1466"/>
                <a:gd name="T21" fmla="*/ 539 h 598"/>
                <a:gd name="T22" fmla="*/ 35 w 1466"/>
                <a:gd name="T23" fmla="*/ 571 h 598"/>
                <a:gd name="T24" fmla="*/ 0 w 1466"/>
                <a:gd name="T25" fmla="*/ 598 h 598"/>
                <a:gd name="T26" fmla="*/ 84 w 1466"/>
                <a:gd name="T27" fmla="*/ 573 h 598"/>
                <a:gd name="T28" fmla="*/ 171 w 1466"/>
                <a:gd name="T29" fmla="*/ 544 h 598"/>
                <a:gd name="T30" fmla="*/ 262 w 1466"/>
                <a:gd name="T31" fmla="*/ 512 h 598"/>
                <a:gd name="T32" fmla="*/ 355 w 1466"/>
                <a:gd name="T33" fmla="*/ 480 h 598"/>
                <a:gd name="T34" fmla="*/ 447 w 1466"/>
                <a:gd name="T35" fmla="*/ 445 h 598"/>
                <a:gd name="T36" fmla="*/ 544 w 1466"/>
                <a:gd name="T37" fmla="*/ 407 h 598"/>
                <a:gd name="T38" fmla="*/ 640 w 1466"/>
                <a:gd name="T39" fmla="*/ 368 h 598"/>
                <a:gd name="T40" fmla="*/ 738 w 1466"/>
                <a:gd name="T41" fmla="*/ 330 h 598"/>
                <a:gd name="T42" fmla="*/ 834 w 1466"/>
                <a:gd name="T43" fmla="*/ 289 h 598"/>
                <a:gd name="T44" fmla="*/ 930 w 1466"/>
                <a:gd name="T45" fmla="*/ 247 h 598"/>
                <a:gd name="T46" fmla="*/ 1025 w 1466"/>
                <a:gd name="T47" fmla="*/ 206 h 598"/>
                <a:gd name="T48" fmla="*/ 1119 w 1466"/>
                <a:gd name="T49" fmla="*/ 164 h 598"/>
                <a:gd name="T50" fmla="*/ 1211 w 1466"/>
                <a:gd name="T51" fmla="*/ 123 h 598"/>
                <a:gd name="T52" fmla="*/ 1298 w 1466"/>
                <a:gd name="T53" fmla="*/ 83 h 598"/>
                <a:gd name="T54" fmla="*/ 1384 w 1466"/>
                <a:gd name="T55" fmla="*/ 42 h 598"/>
                <a:gd name="T56" fmla="*/ 1466 w 1466"/>
                <a:gd name="T57" fmla="*/ 3 h 598"/>
                <a:gd name="T58" fmla="*/ 1444 w 1466"/>
                <a:gd name="T59" fmla="*/ 0 h 598"/>
                <a:gd name="T60" fmla="*/ 1369 w 1466"/>
                <a:gd name="T61" fmla="*/ 27 h 598"/>
                <a:gd name="T62" fmla="*/ 1292 w 1466"/>
                <a:gd name="T63" fmla="*/ 54 h 598"/>
                <a:gd name="T64" fmla="*/ 1214 w 1466"/>
                <a:gd name="T65" fmla="*/ 81 h 598"/>
                <a:gd name="T66" fmla="*/ 1135 w 1466"/>
                <a:gd name="T67" fmla="*/ 107 h 598"/>
                <a:gd name="T68" fmla="*/ 1057 w 1466"/>
                <a:gd name="T69" fmla="*/ 130 h 598"/>
                <a:gd name="T70" fmla="*/ 978 w 1466"/>
                <a:gd name="T71" fmla="*/ 154 h 598"/>
                <a:gd name="T72" fmla="*/ 898 w 1466"/>
                <a:gd name="T73" fmla="*/ 176 h 598"/>
                <a:gd name="T74" fmla="*/ 821 w 1466"/>
                <a:gd name="T75" fmla="*/ 196 h 598"/>
                <a:gd name="T76" fmla="*/ 745 w 1466"/>
                <a:gd name="T77" fmla="*/ 215 h 598"/>
                <a:gd name="T78" fmla="*/ 670 w 1466"/>
                <a:gd name="T79" fmla="*/ 230 h 598"/>
                <a:gd name="T80" fmla="*/ 596 w 1466"/>
                <a:gd name="T81" fmla="*/ 243 h 598"/>
                <a:gd name="T82" fmla="*/ 527 w 1466"/>
                <a:gd name="T83" fmla="*/ 255 h 598"/>
                <a:gd name="T84" fmla="*/ 458 w 1466"/>
                <a:gd name="T85" fmla="*/ 264 h 598"/>
                <a:gd name="T86" fmla="*/ 393 w 1466"/>
                <a:gd name="T87" fmla="*/ 270 h 598"/>
                <a:gd name="T88" fmla="*/ 333 w 1466"/>
                <a:gd name="T89" fmla="*/ 272 h 598"/>
                <a:gd name="T90" fmla="*/ 275 w 1466"/>
                <a:gd name="T91" fmla="*/ 272 h 5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66" h="598">
                  <a:moveTo>
                    <a:pt x="275" y="272"/>
                  </a:moveTo>
                  <a:lnTo>
                    <a:pt x="270" y="294"/>
                  </a:lnTo>
                  <a:lnTo>
                    <a:pt x="260" y="318"/>
                  </a:lnTo>
                  <a:lnTo>
                    <a:pt x="248" y="340"/>
                  </a:lnTo>
                  <a:lnTo>
                    <a:pt x="235" y="363"/>
                  </a:lnTo>
                  <a:lnTo>
                    <a:pt x="218" y="387"/>
                  </a:lnTo>
                  <a:lnTo>
                    <a:pt x="201" y="411"/>
                  </a:lnTo>
                  <a:lnTo>
                    <a:pt x="181" y="434"/>
                  </a:lnTo>
                  <a:lnTo>
                    <a:pt x="160" y="456"/>
                  </a:lnTo>
                  <a:lnTo>
                    <a:pt x="118" y="500"/>
                  </a:lnTo>
                  <a:lnTo>
                    <a:pt x="74" y="539"/>
                  </a:lnTo>
                  <a:lnTo>
                    <a:pt x="35" y="571"/>
                  </a:lnTo>
                  <a:lnTo>
                    <a:pt x="0" y="598"/>
                  </a:lnTo>
                  <a:lnTo>
                    <a:pt x="84" y="573"/>
                  </a:lnTo>
                  <a:lnTo>
                    <a:pt x="171" y="544"/>
                  </a:lnTo>
                  <a:lnTo>
                    <a:pt x="262" y="512"/>
                  </a:lnTo>
                  <a:lnTo>
                    <a:pt x="355" y="480"/>
                  </a:lnTo>
                  <a:lnTo>
                    <a:pt x="447" y="445"/>
                  </a:lnTo>
                  <a:lnTo>
                    <a:pt x="544" y="407"/>
                  </a:lnTo>
                  <a:lnTo>
                    <a:pt x="640" y="368"/>
                  </a:lnTo>
                  <a:lnTo>
                    <a:pt x="738" y="330"/>
                  </a:lnTo>
                  <a:lnTo>
                    <a:pt x="834" y="289"/>
                  </a:lnTo>
                  <a:lnTo>
                    <a:pt x="930" y="247"/>
                  </a:lnTo>
                  <a:lnTo>
                    <a:pt x="1025" y="206"/>
                  </a:lnTo>
                  <a:lnTo>
                    <a:pt x="1119" y="164"/>
                  </a:lnTo>
                  <a:lnTo>
                    <a:pt x="1211" y="123"/>
                  </a:lnTo>
                  <a:lnTo>
                    <a:pt x="1298" y="83"/>
                  </a:lnTo>
                  <a:lnTo>
                    <a:pt x="1384" y="42"/>
                  </a:lnTo>
                  <a:lnTo>
                    <a:pt x="1466" y="3"/>
                  </a:lnTo>
                  <a:lnTo>
                    <a:pt x="1444" y="0"/>
                  </a:lnTo>
                  <a:lnTo>
                    <a:pt x="1369" y="27"/>
                  </a:lnTo>
                  <a:lnTo>
                    <a:pt x="1292" y="54"/>
                  </a:lnTo>
                  <a:lnTo>
                    <a:pt x="1214" y="81"/>
                  </a:lnTo>
                  <a:lnTo>
                    <a:pt x="1135" y="107"/>
                  </a:lnTo>
                  <a:lnTo>
                    <a:pt x="1057" y="130"/>
                  </a:lnTo>
                  <a:lnTo>
                    <a:pt x="978" y="154"/>
                  </a:lnTo>
                  <a:lnTo>
                    <a:pt x="898" y="176"/>
                  </a:lnTo>
                  <a:lnTo>
                    <a:pt x="821" y="196"/>
                  </a:lnTo>
                  <a:lnTo>
                    <a:pt x="745" y="215"/>
                  </a:lnTo>
                  <a:lnTo>
                    <a:pt x="670" y="230"/>
                  </a:lnTo>
                  <a:lnTo>
                    <a:pt x="596" y="243"/>
                  </a:lnTo>
                  <a:lnTo>
                    <a:pt x="527" y="255"/>
                  </a:lnTo>
                  <a:lnTo>
                    <a:pt x="458" y="264"/>
                  </a:lnTo>
                  <a:lnTo>
                    <a:pt x="393" y="270"/>
                  </a:lnTo>
                  <a:lnTo>
                    <a:pt x="333" y="272"/>
                  </a:lnTo>
                  <a:lnTo>
                    <a:pt x="275" y="272"/>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6" name="Freeform 477">
              <a:extLst>
                <a:ext uri="{FF2B5EF4-FFF2-40B4-BE49-F238E27FC236}">
                  <a16:creationId xmlns:a16="http://schemas.microsoft.com/office/drawing/2014/main" id="{56B1E9E6-6883-44AA-B4D7-D1690DA347A6}"/>
                </a:ext>
              </a:extLst>
            </p:cNvPr>
            <p:cNvSpPr>
              <a:spLocks/>
            </p:cNvSpPr>
            <p:nvPr/>
          </p:nvSpPr>
          <p:spPr bwMode="auto">
            <a:xfrm>
              <a:off x="1030" y="1809"/>
              <a:ext cx="601" cy="154"/>
            </a:xfrm>
            <a:custGeom>
              <a:avLst/>
              <a:gdLst>
                <a:gd name="T0" fmla="*/ 165 w 601"/>
                <a:gd name="T1" fmla="*/ 61 h 154"/>
                <a:gd name="T2" fmla="*/ 150 w 601"/>
                <a:gd name="T3" fmla="*/ 74 h 154"/>
                <a:gd name="T4" fmla="*/ 130 w 601"/>
                <a:gd name="T5" fmla="*/ 88 h 154"/>
                <a:gd name="T6" fmla="*/ 108 w 601"/>
                <a:gd name="T7" fmla="*/ 101 h 154"/>
                <a:gd name="T8" fmla="*/ 84 w 601"/>
                <a:gd name="T9" fmla="*/ 113 h 154"/>
                <a:gd name="T10" fmla="*/ 39 w 601"/>
                <a:gd name="T11" fmla="*/ 137 h 154"/>
                <a:gd name="T12" fmla="*/ 0 w 601"/>
                <a:gd name="T13" fmla="*/ 154 h 154"/>
                <a:gd name="T14" fmla="*/ 67 w 601"/>
                <a:gd name="T15" fmla="*/ 140 h 154"/>
                <a:gd name="T16" fmla="*/ 140 w 601"/>
                <a:gd name="T17" fmla="*/ 125 h 154"/>
                <a:gd name="T18" fmla="*/ 216 w 601"/>
                <a:gd name="T19" fmla="*/ 106 h 154"/>
                <a:gd name="T20" fmla="*/ 295 w 601"/>
                <a:gd name="T21" fmla="*/ 86 h 154"/>
                <a:gd name="T22" fmla="*/ 375 w 601"/>
                <a:gd name="T23" fmla="*/ 66 h 154"/>
                <a:gd name="T24" fmla="*/ 454 w 601"/>
                <a:gd name="T25" fmla="*/ 44 h 154"/>
                <a:gd name="T26" fmla="*/ 530 w 601"/>
                <a:gd name="T27" fmla="*/ 22 h 154"/>
                <a:gd name="T28" fmla="*/ 601 w 601"/>
                <a:gd name="T29" fmla="*/ 2 h 154"/>
                <a:gd name="T30" fmla="*/ 596 w 601"/>
                <a:gd name="T31" fmla="*/ 0 h 154"/>
                <a:gd name="T32" fmla="*/ 535 w 601"/>
                <a:gd name="T33" fmla="*/ 13 h 154"/>
                <a:gd name="T34" fmla="*/ 473 w 601"/>
                <a:gd name="T35" fmla="*/ 27 h 154"/>
                <a:gd name="T36" fmla="*/ 412 w 601"/>
                <a:gd name="T37" fmla="*/ 39 h 154"/>
                <a:gd name="T38" fmla="*/ 353 w 601"/>
                <a:gd name="T39" fmla="*/ 47 h 154"/>
                <a:gd name="T40" fmla="*/ 299 w 601"/>
                <a:gd name="T41" fmla="*/ 56 h 154"/>
                <a:gd name="T42" fmla="*/ 246 w 601"/>
                <a:gd name="T43" fmla="*/ 61 h 154"/>
                <a:gd name="T44" fmla="*/ 203 w 601"/>
                <a:gd name="T45" fmla="*/ 62 h 154"/>
                <a:gd name="T46" fmla="*/ 165 w 601"/>
                <a:gd name="T47" fmla="*/ 61 h 1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01" h="154">
                  <a:moveTo>
                    <a:pt x="165" y="61"/>
                  </a:moveTo>
                  <a:lnTo>
                    <a:pt x="150" y="74"/>
                  </a:lnTo>
                  <a:lnTo>
                    <a:pt x="130" y="88"/>
                  </a:lnTo>
                  <a:lnTo>
                    <a:pt x="108" y="101"/>
                  </a:lnTo>
                  <a:lnTo>
                    <a:pt x="84" y="113"/>
                  </a:lnTo>
                  <a:lnTo>
                    <a:pt x="39" y="137"/>
                  </a:lnTo>
                  <a:lnTo>
                    <a:pt x="0" y="154"/>
                  </a:lnTo>
                  <a:lnTo>
                    <a:pt x="67" y="140"/>
                  </a:lnTo>
                  <a:lnTo>
                    <a:pt x="140" y="125"/>
                  </a:lnTo>
                  <a:lnTo>
                    <a:pt x="216" y="106"/>
                  </a:lnTo>
                  <a:lnTo>
                    <a:pt x="295" y="86"/>
                  </a:lnTo>
                  <a:lnTo>
                    <a:pt x="375" y="66"/>
                  </a:lnTo>
                  <a:lnTo>
                    <a:pt x="454" y="44"/>
                  </a:lnTo>
                  <a:lnTo>
                    <a:pt x="530" y="22"/>
                  </a:lnTo>
                  <a:lnTo>
                    <a:pt x="601" y="2"/>
                  </a:lnTo>
                  <a:lnTo>
                    <a:pt x="596" y="0"/>
                  </a:lnTo>
                  <a:lnTo>
                    <a:pt x="535" y="13"/>
                  </a:lnTo>
                  <a:lnTo>
                    <a:pt x="473" y="27"/>
                  </a:lnTo>
                  <a:lnTo>
                    <a:pt x="412" y="39"/>
                  </a:lnTo>
                  <a:lnTo>
                    <a:pt x="353" y="47"/>
                  </a:lnTo>
                  <a:lnTo>
                    <a:pt x="299" y="56"/>
                  </a:lnTo>
                  <a:lnTo>
                    <a:pt x="246" y="61"/>
                  </a:lnTo>
                  <a:lnTo>
                    <a:pt x="203" y="62"/>
                  </a:lnTo>
                  <a:lnTo>
                    <a:pt x="165" y="61"/>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7" name="Freeform 478">
              <a:extLst>
                <a:ext uri="{FF2B5EF4-FFF2-40B4-BE49-F238E27FC236}">
                  <a16:creationId xmlns:a16="http://schemas.microsoft.com/office/drawing/2014/main" id="{0FC0E6DC-DD03-45E1-AD50-DBF7972D685C}"/>
                </a:ext>
              </a:extLst>
            </p:cNvPr>
            <p:cNvSpPr>
              <a:spLocks/>
            </p:cNvSpPr>
            <p:nvPr/>
          </p:nvSpPr>
          <p:spPr bwMode="auto">
            <a:xfrm>
              <a:off x="1705" y="2284"/>
              <a:ext cx="956" cy="711"/>
            </a:xfrm>
            <a:custGeom>
              <a:avLst/>
              <a:gdLst>
                <a:gd name="T0" fmla="*/ 9 w 956"/>
                <a:gd name="T1" fmla="*/ 711 h 711"/>
                <a:gd name="T2" fmla="*/ 5 w 956"/>
                <a:gd name="T3" fmla="*/ 701 h 711"/>
                <a:gd name="T4" fmla="*/ 2 w 956"/>
                <a:gd name="T5" fmla="*/ 689 h 711"/>
                <a:gd name="T6" fmla="*/ 0 w 956"/>
                <a:gd name="T7" fmla="*/ 679 h 711"/>
                <a:gd name="T8" fmla="*/ 0 w 956"/>
                <a:gd name="T9" fmla="*/ 669 h 711"/>
                <a:gd name="T10" fmla="*/ 2 w 956"/>
                <a:gd name="T11" fmla="*/ 657 h 711"/>
                <a:gd name="T12" fmla="*/ 7 w 956"/>
                <a:gd name="T13" fmla="*/ 647 h 711"/>
                <a:gd name="T14" fmla="*/ 14 w 956"/>
                <a:gd name="T15" fmla="*/ 637 h 711"/>
                <a:gd name="T16" fmla="*/ 24 w 956"/>
                <a:gd name="T17" fmla="*/ 628 h 711"/>
                <a:gd name="T18" fmla="*/ 956 w 956"/>
                <a:gd name="T19" fmla="*/ 12 h 711"/>
                <a:gd name="T20" fmla="*/ 782 w 956"/>
                <a:gd name="T21" fmla="*/ 0 h 7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6" h="711">
                  <a:moveTo>
                    <a:pt x="9" y="711"/>
                  </a:moveTo>
                  <a:lnTo>
                    <a:pt x="5" y="701"/>
                  </a:lnTo>
                  <a:lnTo>
                    <a:pt x="2" y="689"/>
                  </a:lnTo>
                  <a:lnTo>
                    <a:pt x="0" y="679"/>
                  </a:lnTo>
                  <a:lnTo>
                    <a:pt x="0" y="669"/>
                  </a:lnTo>
                  <a:lnTo>
                    <a:pt x="2" y="657"/>
                  </a:lnTo>
                  <a:lnTo>
                    <a:pt x="7" y="647"/>
                  </a:lnTo>
                  <a:lnTo>
                    <a:pt x="14" y="637"/>
                  </a:lnTo>
                  <a:lnTo>
                    <a:pt x="24" y="628"/>
                  </a:lnTo>
                  <a:lnTo>
                    <a:pt x="956" y="12"/>
                  </a:lnTo>
                  <a:lnTo>
                    <a:pt x="782"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78" name="Freeform 479">
              <a:extLst>
                <a:ext uri="{FF2B5EF4-FFF2-40B4-BE49-F238E27FC236}">
                  <a16:creationId xmlns:a16="http://schemas.microsoft.com/office/drawing/2014/main" id="{FE561F14-1694-4E91-8363-38BB01C2C047}"/>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79" name="Freeform 480">
              <a:extLst>
                <a:ext uri="{FF2B5EF4-FFF2-40B4-BE49-F238E27FC236}">
                  <a16:creationId xmlns:a16="http://schemas.microsoft.com/office/drawing/2014/main" id="{9CB78A3C-D98C-4841-918C-3F528AA181D8}"/>
                </a:ext>
              </a:extLst>
            </p:cNvPr>
            <p:cNvSpPr>
              <a:spLocks/>
            </p:cNvSpPr>
            <p:nvPr/>
          </p:nvSpPr>
          <p:spPr bwMode="auto">
            <a:xfrm>
              <a:off x="2870" y="2230"/>
              <a:ext cx="353" cy="148"/>
            </a:xfrm>
            <a:custGeom>
              <a:avLst/>
              <a:gdLst>
                <a:gd name="T0" fmla="*/ 85 w 353"/>
                <a:gd name="T1" fmla="*/ 45 h 148"/>
                <a:gd name="T2" fmla="*/ 110 w 353"/>
                <a:gd name="T3" fmla="*/ 88 h 148"/>
                <a:gd name="T4" fmla="*/ 0 w 353"/>
                <a:gd name="T5" fmla="*/ 137 h 148"/>
                <a:gd name="T6" fmla="*/ 139 w 353"/>
                <a:gd name="T7" fmla="*/ 111 h 148"/>
                <a:gd name="T8" fmla="*/ 166 w 353"/>
                <a:gd name="T9" fmla="*/ 148 h 148"/>
                <a:gd name="T10" fmla="*/ 227 w 353"/>
                <a:gd name="T11" fmla="*/ 89 h 148"/>
                <a:gd name="T12" fmla="*/ 353 w 353"/>
                <a:gd name="T13" fmla="*/ 64 h 148"/>
                <a:gd name="T14" fmla="*/ 252 w 353"/>
                <a:gd name="T15" fmla="*/ 54 h 148"/>
                <a:gd name="T16" fmla="*/ 303 w 353"/>
                <a:gd name="T17" fmla="*/ 0 h 148"/>
                <a:gd name="T18" fmla="*/ 179 w 353"/>
                <a:gd name="T19" fmla="*/ 52 h 148"/>
                <a:gd name="T20" fmla="*/ 85 w 353"/>
                <a:gd name="T21" fmla="*/ 45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3" h="148">
                  <a:moveTo>
                    <a:pt x="85" y="45"/>
                  </a:moveTo>
                  <a:lnTo>
                    <a:pt x="110" y="88"/>
                  </a:lnTo>
                  <a:lnTo>
                    <a:pt x="0" y="137"/>
                  </a:lnTo>
                  <a:lnTo>
                    <a:pt x="139" y="111"/>
                  </a:lnTo>
                  <a:lnTo>
                    <a:pt x="166" y="148"/>
                  </a:lnTo>
                  <a:lnTo>
                    <a:pt x="227" y="89"/>
                  </a:lnTo>
                  <a:lnTo>
                    <a:pt x="353" y="64"/>
                  </a:lnTo>
                  <a:lnTo>
                    <a:pt x="252" y="54"/>
                  </a:lnTo>
                  <a:lnTo>
                    <a:pt x="303" y="0"/>
                  </a:lnTo>
                  <a:lnTo>
                    <a:pt x="179" y="52"/>
                  </a:lnTo>
                  <a:lnTo>
                    <a:pt x="85" y="45"/>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80" name="Freeform 481">
              <a:extLst>
                <a:ext uri="{FF2B5EF4-FFF2-40B4-BE49-F238E27FC236}">
                  <a16:creationId xmlns:a16="http://schemas.microsoft.com/office/drawing/2014/main" id="{3F780C3A-FE6A-4250-8EFC-7425C7B0F241}"/>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81" name="Freeform 482">
              <a:extLst>
                <a:ext uri="{FF2B5EF4-FFF2-40B4-BE49-F238E27FC236}">
                  <a16:creationId xmlns:a16="http://schemas.microsoft.com/office/drawing/2014/main" id="{3444FFC0-89F8-450C-BD2F-95677E0BDFCA}"/>
                </a:ext>
              </a:extLst>
            </p:cNvPr>
            <p:cNvSpPr>
              <a:spLocks/>
            </p:cNvSpPr>
            <p:nvPr/>
          </p:nvSpPr>
          <p:spPr bwMode="auto">
            <a:xfrm>
              <a:off x="1390" y="1795"/>
              <a:ext cx="126" cy="43"/>
            </a:xfrm>
            <a:custGeom>
              <a:avLst/>
              <a:gdLst>
                <a:gd name="T0" fmla="*/ 47 w 126"/>
                <a:gd name="T1" fmla="*/ 11 h 43"/>
                <a:gd name="T2" fmla="*/ 45 w 126"/>
                <a:gd name="T3" fmla="*/ 22 h 43"/>
                <a:gd name="T4" fmla="*/ 0 w 126"/>
                <a:gd name="T5" fmla="*/ 36 h 43"/>
                <a:gd name="T6" fmla="*/ 49 w 126"/>
                <a:gd name="T7" fmla="*/ 31 h 43"/>
                <a:gd name="T8" fmla="*/ 49 w 126"/>
                <a:gd name="T9" fmla="*/ 43 h 43"/>
                <a:gd name="T10" fmla="*/ 81 w 126"/>
                <a:gd name="T11" fmla="*/ 26 h 43"/>
                <a:gd name="T12" fmla="*/ 126 w 126"/>
                <a:gd name="T13" fmla="*/ 21 h 43"/>
                <a:gd name="T14" fmla="*/ 98 w 126"/>
                <a:gd name="T15" fmla="*/ 16 h 43"/>
                <a:gd name="T16" fmla="*/ 126 w 126"/>
                <a:gd name="T17" fmla="*/ 0 h 43"/>
                <a:gd name="T18" fmla="*/ 76 w 126"/>
                <a:gd name="T19" fmla="*/ 14 h 43"/>
                <a:gd name="T20" fmla="*/ 47 w 126"/>
                <a:gd name="T21" fmla="*/ 11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6" h="43">
                  <a:moveTo>
                    <a:pt x="47" y="11"/>
                  </a:moveTo>
                  <a:lnTo>
                    <a:pt x="45" y="22"/>
                  </a:lnTo>
                  <a:lnTo>
                    <a:pt x="0" y="36"/>
                  </a:lnTo>
                  <a:lnTo>
                    <a:pt x="49" y="31"/>
                  </a:lnTo>
                  <a:lnTo>
                    <a:pt x="49" y="43"/>
                  </a:lnTo>
                  <a:lnTo>
                    <a:pt x="81" y="26"/>
                  </a:lnTo>
                  <a:lnTo>
                    <a:pt x="126" y="21"/>
                  </a:lnTo>
                  <a:lnTo>
                    <a:pt x="98" y="16"/>
                  </a:lnTo>
                  <a:lnTo>
                    <a:pt x="126" y="0"/>
                  </a:lnTo>
                  <a:lnTo>
                    <a:pt x="76" y="14"/>
                  </a:lnTo>
                  <a:lnTo>
                    <a:pt x="47" y="11"/>
                  </a:lnTo>
                  <a:close/>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82" name="Freeform 483">
              <a:extLst>
                <a:ext uri="{FF2B5EF4-FFF2-40B4-BE49-F238E27FC236}">
                  <a16:creationId xmlns:a16="http://schemas.microsoft.com/office/drawing/2014/main" id="{D850772B-BC0D-4C26-AA2C-ADB8DA33F09A}"/>
                </a:ext>
              </a:extLst>
            </p:cNvPr>
            <p:cNvSpPr>
              <a:spLocks/>
            </p:cNvSpPr>
            <p:nvPr/>
          </p:nvSpPr>
          <p:spPr bwMode="auto">
            <a:xfrm>
              <a:off x="831" y="1755"/>
              <a:ext cx="565" cy="245"/>
            </a:xfrm>
            <a:custGeom>
              <a:avLst/>
              <a:gdLst>
                <a:gd name="T0" fmla="*/ 565 w 565"/>
                <a:gd name="T1" fmla="*/ 0 h 245"/>
                <a:gd name="T2" fmla="*/ 6 w 565"/>
                <a:gd name="T3" fmla="*/ 231 h 245"/>
                <a:gd name="T4" fmla="*/ 3 w 565"/>
                <a:gd name="T5" fmla="*/ 235 h 245"/>
                <a:gd name="T6" fmla="*/ 1 w 565"/>
                <a:gd name="T7" fmla="*/ 238 h 245"/>
                <a:gd name="T8" fmla="*/ 0 w 565"/>
                <a:gd name="T9" fmla="*/ 242 h 245"/>
                <a:gd name="T10" fmla="*/ 1 w 565"/>
                <a:gd name="T11" fmla="*/ 245 h 2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5" h="245">
                  <a:moveTo>
                    <a:pt x="565" y="0"/>
                  </a:moveTo>
                  <a:lnTo>
                    <a:pt x="6" y="231"/>
                  </a:lnTo>
                  <a:lnTo>
                    <a:pt x="3" y="235"/>
                  </a:lnTo>
                  <a:lnTo>
                    <a:pt x="1" y="238"/>
                  </a:lnTo>
                  <a:lnTo>
                    <a:pt x="0" y="242"/>
                  </a:lnTo>
                  <a:lnTo>
                    <a:pt x="1" y="245"/>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83" name="Freeform 484">
              <a:extLst>
                <a:ext uri="{FF2B5EF4-FFF2-40B4-BE49-F238E27FC236}">
                  <a16:creationId xmlns:a16="http://schemas.microsoft.com/office/drawing/2014/main" id="{92C1DFCA-6C42-4BF9-97AF-DEF4467A7BD2}"/>
                </a:ext>
              </a:extLst>
            </p:cNvPr>
            <p:cNvSpPr>
              <a:spLocks/>
            </p:cNvSpPr>
            <p:nvPr/>
          </p:nvSpPr>
          <p:spPr bwMode="auto">
            <a:xfrm>
              <a:off x="1202" y="1370"/>
              <a:ext cx="144" cy="243"/>
            </a:xfrm>
            <a:custGeom>
              <a:avLst/>
              <a:gdLst>
                <a:gd name="T0" fmla="*/ 0 w 144"/>
                <a:gd name="T1" fmla="*/ 0 h 243"/>
                <a:gd name="T2" fmla="*/ 4 w 144"/>
                <a:gd name="T3" fmla="*/ 211 h 243"/>
                <a:gd name="T4" fmla="*/ 140 w 144"/>
                <a:gd name="T5" fmla="*/ 243 h 243"/>
                <a:gd name="T6" fmla="*/ 144 w 144"/>
                <a:gd name="T7" fmla="*/ 180 h 243"/>
                <a:gd name="T8" fmla="*/ 127 w 144"/>
                <a:gd name="T9" fmla="*/ 103 h 243"/>
                <a:gd name="T10" fmla="*/ 101 w 144"/>
                <a:gd name="T11" fmla="*/ 37 h 243"/>
                <a:gd name="T12" fmla="*/ 95 w 144"/>
                <a:gd name="T13" fmla="*/ 28 h 243"/>
                <a:gd name="T14" fmla="*/ 73 w 144"/>
                <a:gd name="T15" fmla="*/ 20 h 243"/>
                <a:gd name="T16" fmla="*/ 49 w 144"/>
                <a:gd name="T17" fmla="*/ 11 h 243"/>
                <a:gd name="T18" fmla="*/ 25 w 144"/>
                <a:gd name="T19" fmla="*/ 5 h 243"/>
                <a:gd name="T20" fmla="*/ 0 w 144"/>
                <a:gd name="T21" fmla="*/ 0 h 2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4" h="243">
                  <a:moveTo>
                    <a:pt x="0" y="0"/>
                  </a:moveTo>
                  <a:lnTo>
                    <a:pt x="4" y="211"/>
                  </a:lnTo>
                  <a:lnTo>
                    <a:pt x="140" y="243"/>
                  </a:lnTo>
                  <a:lnTo>
                    <a:pt x="144" y="180"/>
                  </a:lnTo>
                  <a:lnTo>
                    <a:pt x="127" y="103"/>
                  </a:lnTo>
                  <a:lnTo>
                    <a:pt x="101" y="37"/>
                  </a:lnTo>
                  <a:lnTo>
                    <a:pt x="95" y="28"/>
                  </a:lnTo>
                  <a:lnTo>
                    <a:pt x="73" y="20"/>
                  </a:lnTo>
                  <a:lnTo>
                    <a:pt x="49" y="11"/>
                  </a:lnTo>
                  <a:lnTo>
                    <a:pt x="25" y="5"/>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84" name="Freeform 485">
              <a:extLst>
                <a:ext uri="{FF2B5EF4-FFF2-40B4-BE49-F238E27FC236}">
                  <a16:creationId xmlns:a16="http://schemas.microsoft.com/office/drawing/2014/main" id="{7F6F9CF2-8115-4C2F-BC9F-79B1CD44EC77}"/>
                </a:ext>
              </a:extLst>
            </p:cNvPr>
            <p:cNvSpPr>
              <a:spLocks/>
            </p:cNvSpPr>
            <p:nvPr/>
          </p:nvSpPr>
          <p:spPr bwMode="auto">
            <a:xfrm>
              <a:off x="1260" y="1346"/>
              <a:ext cx="3344" cy="953"/>
            </a:xfrm>
            <a:custGeom>
              <a:avLst/>
              <a:gdLst>
                <a:gd name="T0" fmla="*/ 3343 w 3344"/>
                <a:gd name="T1" fmla="*/ 946 h 953"/>
                <a:gd name="T2" fmla="*/ 3272 w 3344"/>
                <a:gd name="T3" fmla="*/ 945 h 953"/>
                <a:gd name="T4" fmla="*/ 3175 w 3344"/>
                <a:gd name="T5" fmla="*/ 936 h 953"/>
                <a:gd name="T6" fmla="*/ 3050 w 3344"/>
                <a:gd name="T7" fmla="*/ 923 h 953"/>
                <a:gd name="T8" fmla="*/ 2919 w 3344"/>
                <a:gd name="T9" fmla="*/ 904 h 953"/>
                <a:gd name="T10" fmla="*/ 2698 w 3344"/>
                <a:gd name="T11" fmla="*/ 863 h 953"/>
                <a:gd name="T12" fmla="*/ 2389 w 3344"/>
                <a:gd name="T13" fmla="*/ 801 h 953"/>
                <a:gd name="T14" fmla="*/ 2086 w 3344"/>
                <a:gd name="T15" fmla="*/ 737 h 953"/>
                <a:gd name="T16" fmla="*/ 1791 w 3344"/>
                <a:gd name="T17" fmla="*/ 671 h 953"/>
                <a:gd name="T18" fmla="*/ 1499 w 3344"/>
                <a:gd name="T19" fmla="*/ 605 h 953"/>
                <a:gd name="T20" fmla="*/ 1210 w 3344"/>
                <a:gd name="T21" fmla="*/ 539 h 953"/>
                <a:gd name="T22" fmla="*/ 923 w 3344"/>
                <a:gd name="T23" fmla="*/ 471 h 953"/>
                <a:gd name="T24" fmla="*/ 634 w 3344"/>
                <a:gd name="T25" fmla="*/ 406 h 953"/>
                <a:gd name="T26" fmla="*/ 467 w 3344"/>
                <a:gd name="T27" fmla="*/ 367 h 953"/>
                <a:gd name="T28" fmla="*/ 427 w 3344"/>
                <a:gd name="T29" fmla="*/ 353 h 953"/>
                <a:gd name="T30" fmla="*/ 391 w 3344"/>
                <a:gd name="T31" fmla="*/ 336 h 953"/>
                <a:gd name="T32" fmla="*/ 359 w 3344"/>
                <a:gd name="T33" fmla="*/ 318 h 953"/>
                <a:gd name="T34" fmla="*/ 315 w 3344"/>
                <a:gd name="T35" fmla="*/ 282 h 953"/>
                <a:gd name="T36" fmla="*/ 265 w 3344"/>
                <a:gd name="T37" fmla="*/ 230 h 953"/>
                <a:gd name="T38" fmla="*/ 217 w 3344"/>
                <a:gd name="T39" fmla="*/ 172 h 953"/>
                <a:gd name="T40" fmla="*/ 168 w 3344"/>
                <a:gd name="T41" fmla="*/ 115 h 953"/>
                <a:gd name="T42" fmla="*/ 126 w 3344"/>
                <a:gd name="T43" fmla="*/ 76 h 953"/>
                <a:gd name="T44" fmla="*/ 96 w 3344"/>
                <a:gd name="T45" fmla="*/ 51 h 953"/>
                <a:gd name="T46" fmla="*/ 60 w 3344"/>
                <a:gd name="T47" fmla="*/ 29 h 953"/>
                <a:gd name="T48" fmla="*/ 22 w 3344"/>
                <a:gd name="T49" fmla="*/ 8 h 953"/>
                <a:gd name="T50" fmla="*/ 15 w 3344"/>
                <a:gd name="T51" fmla="*/ 25 h 953"/>
                <a:gd name="T52" fmla="*/ 40 w 3344"/>
                <a:gd name="T53" fmla="*/ 74 h 953"/>
                <a:gd name="T54" fmla="*/ 59 w 3344"/>
                <a:gd name="T55" fmla="*/ 120 h 953"/>
                <a:gd name="T56" fmla="*/ 70 w 3344"/>
                <a:gd name="T57" fmla="*/ 164 h 953"/>
                <a:gd name="T58" fmla="*/ 77 w 3344"/>
                <a:gd name="T59" fmla="*/ 203 h 953"/>
                <a:gd name="T60" fmla="*/ 79 w 3344"/>
                <a:gd name="T61" fmla="*/ 240 h 953"/>
                <a:gd name="T62" fmla="*/ 74 w 3344"/>
                <a:gd name="T63" fmla="*/ 289 h 953"/>
                <a:gd name="T64" fmla="*/ 243 w 3344"/>
                <a:gd name="T65" fmla="*/ 355 h 953"/>
                <a:gd name="T66" fmla="*/ 597 w 3344"/>
                <a:gd name="T67" fmla="*/ 431 h 953"/>
                <a:gd name="T68" fmla="*/ 954 w 3344"/>
                <a:gd name="T69" fmla="*/ 509 h 953"/>
                <a:gd name="T70" fmla="*/ 1311 w 3344"/>
                <a:gd name="T71" fmla="*/ 585 h 953"/>
                <a:gd name="T72" fmla="*/ 1664 w 3344"/>
                <a:gd name="T73" fmla="*/ 659 h 953"/>
                <a:gd name="T74" fmla="*/ 2012 w 3344"/>
                <a:gd name="T75" fmla="*/ 732 h 953"/>
                <a:gd name="T76" fmla="*/ 2350 w 3344"/>
                <a:gd name="T77" fmla="*/ 799 h 953"/>
                <a:gd name="T78" fmla="*/ 2674 w 3344"/>
                <a:gd name="T79" fmla="*/ 865 h 953"/>
                <a:gd name="T80" fmla="*/ 2899 w 3344"/>
                <a:gd name="T81" fmla="*/ 904 h 953"/>
                <a:gd name="T82" fmla="*/ 3034 w 3344"/>
                <a:gd name="T83" fmla="*/ 924 h 953"/>
                <a:gd name="T84" fmla="*/ 3162 w 3344"/>
                <a:gd name="T85" fmla="*/ 941 h 953"/>
                <a:gd name="T86" fmla="*/ 3270 w 3344"/>
                <a:gd name="T87" fmla="*/ 953 h 953"/>
                <a:gd name="T88" fmla="*/ 3344 w 3344"/>
                <a:gd name="T89" fmla="*/ 953 h 9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344" h="953">
                  <a:moveTo>
                    <a:pt x="3344" y="953"/>
                  </a:moveTo>
                  <a:lnTo>
                    <a:pt x="3343" y="946"/>
                  </a:lnTo>
                  <a:lnTo>
                    <a:pt x="3304" y="943"/>
                  </a:lnTo>
                  <a:lnTo>
                    <a:pt x="3272" y="945"/>
                  </a:lnTo>
                  <a:lnTo>
                    <a:pt x="3228" y="941"/>
                  </a:lnTo>
                  <a:lnTo>
                    <a:pt x="3175" y="936"/>
                  </a:lnTo>
                  <a:lnTo>
                    <a:pt x="3115" y="929"/>
                  </a:lnTo>
                  <a:lnTo>
                    <a:pt x="3050" y="923"/>
                  </a:lnTo>
                  <a:lnTo>
                    <a:pt x="2985" y="912"/>
                  </a:lnTo>
                  <a:lnTo>
                    <a:pt x="2919" y="904"/>
                  </a:lnTo>
                  <a:lnTo>
                    <a:pt x="2856" y="896"/>
                  </a:lnTo>
                  <a:lnTo>
                    <a:pt x="2698" y="863"/>
                  </a:lnTo>
                  <a:lnTo>
                    <a:pt x="2542" y="833"/>
                  </a:lnTo>
                  <a:lnTo>
                    <a:pt x="2389" y="801"/>
                  </a:lnTo>
                  <a:lnTo>
                    <a:pt x="2237" y="769"/>
                  </a:lnTo>
                  <a:lnTo>
                    <a:pt x="2086" y="737"/>
                  </a:lnTo>
                  <a:lnTo>
                    <a:pt x="1938" y="703"/>
                  </a:lnTo>
                  <a:lnTo>
                    <a:pt x="1791" y="671"/>
                  </a:lnTo>
                  <a:lnTo>
                    <a:pt x="1644" y="639"/>
                  </a:lnTo>
                  <a:lnTo>
                    <a:pt x="1499" y="605"/>
                  </a:lnTo>
                  <a:lnTo>
                    <a:pt x="1354" y="573"/>
                  </a:lnTo>
                  <a:lnTo>
                    <a:pt x="1210" y="539"/>
                  </a:lnTo>
                  <a:lnTo>
                    <a:pt x="1067" y="505"/>
                  </a:lnTo>
                  <a:lnTo>
                    <a:pt x="923" y="471"/>
                  </a:lnTo>
                  <a:lnTo>
                    <a:pt x="778" y="439"/>
                  </a:lnTo>
                  <a:lnTo>
                    <a:pt x="634" y="406"/>
                  </a:lnTo>
                  <a:lnTo>
                    <a:pt x="489" y="372"/>
                  </a:lnTo>
                  <a:lnTo>
                    <a:pt x="467" y="367"/>
                  </a:lnTo>
                  <a:lnTo>
                    <a:pt x="447" y="360"/>
                  </a:lnTo>
                  <a:lnTo>
                    <a:pt x="427" y="353"/>
                  </a:lnTo>
                  <a:lnTo>
                    <a:pt x="408" y="346"/>
                  </a:lnTo>
                  <a:lnTo>
                    <a:pt x="391" y="336"/>
                  </a:lnTo>
                  <a:lnTo>
                    <a:pt x="374" y="328"/>
                  </a:lnTo>
                  <a:lnTo>
                    <a:pt x="359" y="318"/>
                  </a:lnTo>
                  <a:lnTo>
                    <a:pt x="344" y="306"/>
                  </a:lnTo>
                  <a:lnTo>
                    <a:pt x="315" y="282"/>
                  </a:lnTo>
                  <a:lnTo>
                    <a:pt x="290" y="257"/>
                  </a:lnTo>
                  <a:lnTo>
                    <a:pt x="265" y="230"/>
                  </a:lnTo>
                  <a:lnTo>
                    <a:pt x="241" y="201"/>
                  </a:lnTo>
                  <a:lnTo>
                    <a:pt x="217" y="172"/>
                  </a:lnTo>
                  <a:lnTo>
                    <a:pt x="194" y="144"/>
                  </a:lnTo>
                  <a:lnTo>
                    <a:pt x="168" y="115"/>
                  </a:lnTo>
                  <a:lnTo>
                    <a:pt x="141" y="88"/>
                  </a:lnTo>
                  <a:lnTo>
                    <a:pt x="126" y="76"/>
                  </a:lnTo>
                  <a:lnTo>
                    <a:pt x="111" y="62"/>
                  </a:lnTo>
                  <a:lnTo>
                    <a:pt x="96" y="51"/>
                  </a:lnTo>
                  <a:lnTo>
                    <a:pt x="79" y="39"/>
                  </a:lnTo>
                  <a:lnTo>
                    <a:pt x="60" y="29"/>
                  </a:lnTo>
                  <a:lnTo>
                    <a:pt x="42" y="19"/>
                  </a:lnTo>
                  <a:lnTo>
                    <a:pt x="22" y="8"/>
                  </a:lnTo>
                  <a:lnTo>
                    <a:pt x="0" y="0"/>
                  </a:lnTo>
                  <a:lnTo>
                    <a:pt x="15" y="25"/>
                  </a:lnTo>
                  <a:lnTo>
                    <a:pt x="28" y="51"/>
                  </a:lnTo>
                  <a:lnTo>
                    <a:pt x="40" y="74"/>
                  </a:lnTo>
                  <a:lnTo>
                    <a:pt x="50" y="98"/>
                  </a:lnTo>
                  <a:lnTo>
                    <a:pt x="59" y="120"/>
                  </a:lnTo>
                  <a:lnTo>
                    <a:pt x="65" y="142"/>
                  </a:lnTo>
                  <a:lnTo>
                    <a:pt x="70" y="164"/>
                  </a:lnTo>
                  <a:lnTo>
                    <a:pt x="74" y="184"/>
                  </a:lnTo>
                  <a:lnTo>
                    <a:pt x="77" y="203"/>
                  </a:lnTo>
                  <a:lnTo>
                    <a:pt x="77" y="221"/>
                  </a:lnTo>
                  <a:lnTo>
                    <a:pt x="79" y="240"/>
                  </a:lnTo>
                  <a:lnTo>
                    <a:pt x="77" y="257"/>
                  </a:lnTo>
                  <a:lnTo>
                    <a:pt x="74" y="289"/>
                  </a:lnTo>
                  <a:lnTo>
                    <a:pt x="69" y="316"/>
                  </a:lnTo>
                  <a:lnTo>
                    <a:pt x="243" y="355"/>
                  </a:lnTo>
                  <a:lnTo>
                    <a:pt x="420" y="392"/>
                  </a:lnTo>
                  <a:lnTo>
                    <a:pt x="597" y="431"/>
                  </a:lnTo>
                  <a:lnTo>
                    <a:pt x="775" y="470"/>
                  </a:lnTo>
                  <a:lnTo>
                    <a:pt x="954" y="509"/>
                  </a:lnTo>
                  <a:lnTo>
                    <a:pt x="1132" y="546"/>
                  </a:lnTo>
                  <a:lnTo>
                    <a:pt x="1311" y="585"/>
                  </a:lnTo>
                  <a:lnTo>
                    <a:pt x="1489" y="622"/>
                  </a:lnTo>
                  <a:lnTo>
                    <a:pt x="1664" y="659"/>
                  </a:lnTo>
                  <a:lnTo>
                    <a:pt x="1840" y="696"/>
                  </a:lnTo>
                  <a:lnTo>
                    <a:pt x="2012" y="732"/>
                  </a:lnTo>
                  <a:lnTo>
                    <a:pt x="2183" y="765"/>
                  </a:lnTo>
                  <a:lnTo>
                    <a:pt x="2350" y="799"/>
                  </a:lnTo>
                  <a:lnTo>
                    <a:pt x="2514" y="833"/>
                  </a:lnTo>
                  <a:lnTo>
                    <a:pt x="2674" y="865"/>
                  </a:lnTo>
                  <a:lnTo>
                    <a:pt x="2831" y="896"/>
                  </a:lnTo>
                  <a:lnTo>
                    <a:pt x="2899" y="904"/>
                  </a:lnTo>
                  <a:lnTo>
                    <a:pt x="2968" y="914"/>
                  </a:lnTo>
                  <a:lnTo>
                    <a:pt x="3034" y="924"/>
                  </a:lnTo>
                  <a:lnTo>
                    <a:pt x="3099" y="933"/>
                  </a:lnTo>
                  <a:lnTo>
                    <a:pt x="3162" y="941"/>
                  </a:lnTo>
                  <a:lnTo>
                    <a:pt x="3219" y="948"/>
                  </a:lnTo>
                  <a:lnTo>
                    <a:pt x="3270" y="953"/>
                  </a:lnTo>
                  <a:lnTo>
                    <a:pt x="3314" y="953"/>
                  </a:lnTo>
                  <a:lnTo>
                    <a:pt x="3344" y="9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85" name="Freeform 486">
              <a:extLst>
                <a:ext uri="{FF2B5EF4-FFF2-40B4-BE49-F238E27FC236}">
                  <a16:creationId xmlns:a16="http://schemas.microsoft.com/office/drawing/2014/main" id="{56E53221-4354-4559-B552-EE56745D8AD6}"/>
                </a:ext>
              </a:extLst>
            </p:cNvPr>
            <p:cNvSpPr>
              <a:spLocks/>
            </p:cNvSpPr>
            <p:nvPr/>
          </p:nvSpPr>
          <p:spPr bwMode="auto">
            <a:xfrm>
              <a:off x="1207" y="1650"/>
              <a:ext cx="3402" cy="683"/>
            </a:xfrm>
            <a:custGeom>
              <a:avLst/>
              <a:gdLst>
                <a:gd name="T0" fmla="*/ 3402 w 3402"/>
                <a:gd name="T1" fmla="*/ 676 h 683"/>
                <a:gd name="T2" fmla="*/ 3399 w 3402"/>
                <a:gd name="T3" fmla="*/ 668 h 683"/>
                <a:gd name="T4" fmla="*/ 3338 w 3402"/>
                <a:gd name="T5" fmla="*/ 673 h 683"/>
                <a:gd name="T6" fmla="*/ 3325 w 3402"/>
                <a:gd name="T7" fmla="*/ 673 h 683"/>
                <a:gd name="T8" fmla="*/ 3309 w 3402"/>
                <a:gd name="T9" fmla="*/ 673 h 683"/>
                <a:gd name="T10" fmla="*/ 3291 w 3402"/>
                <a:gd name="T11" fmla="*/ 671 h 683"/>
                <a:gd name="T12" fmla="*/ 3271 w 3402"/>
                <a:gd name="T13" fmla="*/ 668 h 683"/>
                <a:gd name="T14" fmla="*/ 3225 w 3402"/>
                <a:gd name="T15" fmla="*/ 661 h 683"/>
                <a:gd name="T16" fmla="*/ 3174 w 3402"/>
                <a:gd name="T17" fmla="*/ 649 h 683"/>
                <a:gd name="T18" fmla="*/ 3119 w 3402"/>
                <a:gd name="T19" fmla="*/ 637 h 683"/>
                <a:gd name="T20" fmla="*/ 3060 w 3402"/>
                <a:gd name="T21" fmla="*/ 625 h 683"/>
                <a:gd name="T22" fmla="*/ 2999 w 3402"/>
                <a:gd name="T23" fmla="*/ 614 h 683"/>
                <a:gd name="T24" fmla="*/ 2938 w 3402"/>
                <a:gd name="T25" fmla="*/ 605 h 683"/>
                <a:gd name="T26" fmla="*/ 2762 w 3402"/>
                <a:gd name="T27" fmla="*/ 570 h 683"/>
                <a:gd name="T28" fmla="*/ 2582 w 3402"/>
                <a:gd name="T29" fmla="*/ 536 h 683"/>
                <a:gd name="T30" fmla="*/ 2401 w 3402"/>
                <a:gd name="T31" fmla="*/ 499 h 683"/>
                <a:gd name="T32" fmla="*/ 2215 w 3402"/>
                <a:gd name="T33" fmla="*/ 463 h 683"/>
                <a:gd name="T34" fmla="*/ 2030 w 3402"/>
                <a:gd name="T35" fmla="*/ 426 h 683"/>
                <a:gd name="T36" fmla="*/ 1842 w 3402"/>
                <a:gd name="T37" fmla="*/ 389 h 683"/>
                <a:gd name="T38" fmla="*/ 1655 w 3402"/>
                <a:gd name="T39" fmla="*/ 352 h 683"/>
                <a:gd name="T40" fmla="*/ 1467 w 3402"/>
                <a:gd name="T41" fmla="*/ 313 h 683"/>
                <a:gd name="T42" fmla="*/ 1278 w 3402"/>
                <a:gd name="T43" fmla="*/ 274 h 683"/>
                <a:gd name="T44" fmla="*/ 1091 w 3402"/>
                <a:gd name="T45" fmla="*/ 235 h 683"/>
                <a:gd name="T46" fmla="*/ 904 w 3402"/>
                <a:gd name="T47" fmla="*/ 196 h 683"/>
                <a:gd name="T48" fmla="*/ 718 w 3402"/>
                <a:gd name="T49" fmla="*/ 157 h 683"/>
                <a:gd name="T50" fmla="*/ 535 w 3402"/>
                <a:gd name="T51" fmla="*/ 118 h 683"/>
                <a:gd name="T52" fmla="*/ 353 w 3402"/>
                <a:gd name="T53" fmla="*/ 80 h 683"/>
                <a:gd name="T54" fmla="*/ 176 w 3402"/>
                <a:gd name="T55" fmla="*/ 39 h 683"/>
                <a:gd name="T56" fmla="*/ 0 w 3402"/>
                <a:gd name="T57" fmla="*/ 0 h 683"/>
                <a:gd name="T58" fmla="*/ 0 w 3402"/>
                <a:gd name="T59" fmla="*/ 34 h 683"/>
                <a:gd name="T60" fmla="*/ 178 w 3402"/>
                <a:gd name="T61" fmla="*/ 71 h 683"/>
                <a:gd name="T62" fmla="*/ 362 w 3402"/>
                <a:gd name="T63" fmla="*/ 110 h 683"/>
                <a:gd name="T64" fmla="*/ 551 w 3402"/>
                <a:gd name="T65" fmla="*/ 149 h 683"/>
                <a:gd name="T66" fmla="*/ 745 w 3402"/>
                <a:gd name="T67" fmla="*/ 188 h 683"/>
                <a:gd name="T68" fmla="*/ 941 w 3402"/>
                <a:gd name="T69" fmla="*/ 228 h 683"/>
                <a:gd name="T70" fmla="*/ 1140 w 3402"/>
                <a:gd name="T71" fmla="*/ 267 h 683"/>
                <a:gd name="T72" fmla="*/ 1339 w 3402"/>
                <a:gd name="T73" fmla="*/ 306 h 683"/>
                <a:gd name="T74" fmla="*/ 1538 w 3402"/>
                <a:gd name="T75" fmla="*/ 345 h 683"/>
                <a:gd name="T76" fmla="*/ 1736 w 3402"/>
                <a:gd name="T77" fmla="*/ 382 h 683"/>
                <a:gd name="T78" fmla="*/ 1932 w 3402"/>
                <a:gd name="T79" fmla="*/ 421 h 683"/>
                <a:gd name="T80" fmla="*/ 2124 w 3402"/>
                <a:gd name="T81" fmla="*/ 456 h 683"/>
                <a:gd name="T82" fmla="*/ 2312 w 3402"/>
                <a:gd name="T83" fmla="*/ 492 h 683"/>
                <a:gd name="T84" fmla="*/ 2496 w 3402"/>
                <a:gd name="T85" fmla="*/ 527 h 683"/>
                <a:gd name="T86" fmla="*/ 2671 w 3402"/>
                <a:gd name="T87" fmla="*/ 561 h 683"/>
                <a:gd name="T88" fmla="*/ 2838 w 3402"/>
                <a:gd name="T89" fmla="*/ 592 h 683"/>
                <a:gd name="T90" fmla="*/ 2999 w 3402"/>
                <a:gd name="T91" fmla="*/ 622 h 683"/>
                <a:gd name="T92" fmla="*/ 3056 w 3402"/>
                <a:gd name="T93" fmla="*/ 636 h 683"/>
                <a:gd name="T94" fmla="*/ 3103 w 3402"/>
                <a:gd name="T95" fmla="*/ 646 h 683"/>
                <a:gd name="T96" fmla="*/ 3146 w 3402"/>
                <a:gd name="T97" fmla="*/ 656 h 683"/>
                <a:gd name="T98" fmla="*/ 3183 w 3402"/>
                <a:gd name="T99" fmla="*/ 666 h 683"/>
                <a:gd name="T100" fmla="*/ 3218 w 3402"/>
                <a:gd name="T101" fmla="*/ 673 h 683"/>
                <a:gd name="T102" fmla="*/ 3252 w 3402"/>
                <a:gd name="T103" fmla="*/ 678 h 683"/>
                <a:gd name="T104" fmla="*/ 3286 w 3402"/>
                <a:gd name="T105" fmla="*/ 681 h 683"/>
                <a:gd name="T106" fmla="*/ 3325 w 3402"/>
                <a:gd name="T107" fmla="*/ 683 h 683"/>
                <a:gd name="T108" fmla="*/ 3402 w 3402"/>
                <a:gd name="T109" fmla="*/ 676 h 6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402" h="683">
                  <a:moveTo>
                    <a:pt x="3402" y="676"/>
                  </a:moveTo>
                  <a:lnTo>
                    <a:pt x="3399" y="668"/>
                  </a:lnTo>
                  <a:lnTo>
                    <a:pt x="3338" y="673"/>
                  </a:lnTo>
                  <a:lnTo>
                    <a:pt x="3325" y="673"/>
                  </a:lnTo>
                  <a:lnTo>
                    <a:pt x="3309" y="673"/>
                  </a:lnTo>
                  <a:lnTo>
                    <a:pt x="3291" y="671"/>
                  </a:lnTo>
                  <a:lnTo>
                    <a:pt x="3271" y="668"/>
                  </a:lnTo>
                  <a:lnTo>
                    <a:pt x="3225" y="661"/>
                  </a:lnTo>
                  <a:lnTo>
                    <a:pt x="3174" y="649"/>
                  </a:lnTo>
                  <a:lnTo>
                    <a:pt x="3119" y="637"/>
                  </a:lnTo>
                  <a:lnTo>
                    <a:pt x="3060" y="625"/>
                  </a:lnTo>
                  <a:lnTo>
                    <a:pt x="2999" y="614"/>
                  </a:lnTo>
                  <a:lnTo>
                    <a:pt x="2938" y="605"/>
                  </a:lnTo>
                  <a:lnTo>
                    <a:pt x="2762" y="570"/>
                  </a:lnTo>
                  <a:lnTo>
                    <a:pt x="2582" y="536"/>
                  </a:lnTo>
                  <a:lnTo>
                    <a:pt x="2401" y="499"/>
                  </a:lnTo>
                  <a:lnTo>
                    <a:pt x="2215" y="463"/>
                  </a:lnTo>
                  <a:lnTo>
                    <a:pt x="2030" y="426"/>
                  </a:lnTo>
                  <a:lnTo>
                    <a:pt x="1842" y="389"/>
                  </a:lnTo>
                  <a:lnTo>
                    <a:pt x="1655" y="352"/>
                  </a:lnTo>
                  <a:lnTo>
                    <a:pt x="1467" y="313"/>
                  </a:lnTo>
                  <a:lnTo>
                    <a:pt x="1278" y="274"/>
                  </a:lnTo>
                  <a:lnTo>
                    <a:pt x="1091" y="235"/>
                  </a:lnTo>
                  <a:lnTo>
                    <a:pt x="904" y="196"/>
                  </a:lnTo>
                  <a:lnTo>
                    <a:pt x="718" y="157"/>
                  </a:lnTo>
                  <a:lnTo>
                    <a:pt x="535" y="118"/>
                  </a:lnTo>
                  <a:lnTo>
                    <a:pt x="353" y="80"/>
                  </a:lnTo>
                  <a:lnTo>
                    <a:pt x="176" y="39"/>
                  </a:lnTo>
                  <a:lnTo>
                    <a:pt x="0" y="0"/>
                  </a:lnTo>
                  <a:lnTo>
                    <a:pt x="0" y="34"/>
                  </a:lnTo>
                  <a:lnTo>
                    <a:pt x="178" y="71"/>
                  </a:lnTo>
                  <a:lnTo>
                    <a:pt x="362" y="110"/>
                  </a:lnTo>
                  <a:lnTo>
                    <a:pt x="551" y="149"/>
                  </a:lnTo>
                  <a:lnTo>
                    <a:pt x="745" y="188"/>
                  </a:lnTo>
                  <a:lnTo>
                    <a:pt x="941" y="228"/>
                  </a:lnTo>
                  <a:lnTo>
                    <a:pt x="1140" y="267"/>
                  </a:lnTo>
                  <a:lnTo>
                    <a:pt x="1339" y="306"/>
                  </a:lnTo>
                  <a:lnTo>
                    <a:pt x="1538" y="345"/>
                  </a:lnTo>
                  <a:lnTo>
                    <a:pt x="1736" y="382"/>
                  </a:lnTo>
                  <a:lnTo>
                    <a:pt x="1932" y="421"/>
                  </a:lnTo>
                  <a:lnTo>
                    <a:pt x="2124" y="456"/>
                  </a:lnTo>
                  <a:lnTo>
                    <a:pt x="2312" y="492"/>
                  </a:lnTo>
                  <a:lnTo>
                    <a:pt x="2496" y="527"/>
                  </a:lnTo>
                  <a:lnTo>
                    <a:pt x="2671" y="561"/>
                  </a:lnTo>
                  <a:lnTo>
                    <a:pt x="2838" y="592"/>
                  </a:lnTo>
                  <a:lnTo>
                    <a:pt x="2999" y="622"/>
                  </a:lnTo>
                  <a:lnTo>
                    <a:pt x="3056" y="636"/>
                  </a:lnTo>
                  <a:lnTo>
                    <a:pt x="3103" y="646"/>
                  </a:lnTo>
                  <a:lnTo>
                    <a:pt x="3146" y="656"/>
                  </a:lnTo>
                  <a:lnTo>
                    <a:pt x="3183" y="666"/>
                  </a:lnTo>
                  <a:lnTo>
                    <a:pt x="3218" y="673"/>
                  </a:lnTo>
                  <a:lnTo>
                    <a:pt x="3252" y="678"/>
                  </a:lnTo>
                  <a:lnTo>
                    <a:pt x="3286" y="681"/>
                  </a:lnTo>
                  <a:lnTo>
                    <a:pt x="3325" y="683"/>
                  </a:lnTo>
                  <a:lnTo>
                    <a:pt x="3402" y="676"/>
                  </a:lnTo>
                  <a:close/>
                </a:path>
              </a:pathLst>
            </a:custGeom>
            <a:solidFill>
              <a:srgbClr val="C3C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86" name="Freeform 487">
              <a:extLst>
                <a:ext uri="{FF2B5EF4-FFF2-40B4-BE49-F238E27FC236}">
                  <a16:creationId xmlns:a16="http://schemas.microsoft.com/office/drawing/2014/main" id="{BFD57232-DB2D-4F83-BA81-17AAE4841E04}"/>
                </a:ext>
              </a:extLst>
            </p:cNvPr>
            <p:cNvSpPr>
              <a:spLocks/>
            </p:cNvSpPr>
            <p:nvPr/>
          </p:nvSpPr>
          <p:spPr bwMode="auto">
            <a:xfrm>
              <a:off x="1265" y="1329"/>
              <a:ext cx="3339" cy="965"/>
            </a:xfrm>
            <a:custGeom>
              <a:avLst/>
              <a:gdLst>
                <a:gd name="T0" fmla="*/ 3338 w 3339"/>
                <a:gd name="T1" fmla="*/ 957 h 965"/>
                <a:gd name="T2" fmla="*/ 3267 w 3339"/>
                <a:gd name="T3" fmla="*/ 955 h 965"/>
                <a:gd name="T4" fmla="*/ 3175 w 3339"/>
                <a:gd name="T5" fmla="*/ 948 h 965"/>
                <a:gd name="T6" fmla="*/ 3059 w 3339"/>
                <a:gd name="T7" fmla="*/ 933 h 965"/>
                <a:gd name="T8" fmla="*/ 2931 w 3339"/>
                <a:gd name="T9" fmla="*/ 916 h 965"/>
                <a:gd name="T10" fmla="*/ 2711 w 3339"/>
                <a:gd name="T11" fmla="*/ 877 h 965"/>
                <a:gd name="T12" fmla="*/ 2401 w 3339"/>
                <a:gd name="T13" fmla="*/ 813 h 965"/>
                <a:gd name="T14" fmla="*/ 2098 w 3339"/>
                <a:gd name="T15" fmla="*/ 747 h 965"/>
                <a:gd name="T16" fmla="*/ 1803 w 3339"/>
                <a:gd name="T17" fmla="*/ 679 h 965"/>
                <a:gd name="T18" fmla="*/ 1511 w 3339"/>
                <a:gd name="T19" fmla="*/ 613 h 965"/>
                <a:gd name="T20" fmla="*/ 1222 w 3339"/>
                <a:gd name="T21" fmla="*/ 546 h 965"/>
                <a:gd name="T22" fmla="*/ 935 w 3339"/>
                <a:gd name="T23" fmla="*/ 478 h 965"/>
                <a:gd name="T24" fmla="*/ 646 w 3339"/>
                <a:gd name="T25" fmla="*/ 409 h 965"/>
                <a:gd name="T26" fmla="*/ 479 w 3339"/>
                <a:gd name="T27" fmla="*/ 372 h 965"/>
                <a:gd name="T28" fmla="*/ 439 w 3339"/>
                <a:gd name="T29" fmla="*/ 358 h 965"/>
                <a:gd name="T30" fmla="*/ 401 w 3339"/>
                <a:gd name="T31" fmla="*/ 341 h 965"/>
                <a:gd name="T32" fmla="*/ 369 w 3339"/>
                <a:gd name="T33" fmla="*/ 321 h 965"/>
                <a:gd name="T34" fmla="*/ 324 w 3339"/>
                <a:gd name="T35" fmla="*/ 286 h 965"/>
                <a:gd name="T36" fmla="*/ 271 w 3339"/>
                <a:gd name="T37" fmla="*/ 232 h 965"/>
                <a:gd name="T38" fmla="*/ 223 w 3339"/>
                <a:gd name="T39" fmla="*/ 174 h 965"/>
                <a:gd name="T40" fmla="*/ 170 w 3339"/>
                <a:gd name="T41" fmla="*/ 117 h 965"/>
                <a:gd name="T42" fmla="*/ 126 w 3339"/>
                <a:gd name="T43" fmla="*/ 76 h 965"/>
                <a:gd name="T44" fmla="*/ 94 w 3339"/>
                <a:gd name="T45" fmla="*/ 52 h 965"/>
                <a:gd name="T46" fmla="*/ 59 w 3339"/>
                <a:gd name="T47" fmla="*/ 29 h 965"/>
                <a:gd name="T48" fmla="*/ 20 w 3339"/>
                <a:gd name="T49" fmla="*/ 10 h 965"/>
                <a:gd name="T50" fmla="*/ 15 w 3339"/>
                <a:gd name="T51" fmla="*/ 25 h 965"/>
                <a:gd name="T52" fmla="*/ 40 w 3339"/>
                <a:gd name="T53" fmla="*/ 74 h 965"/>
                <a:gd name="T54" fmla="*/ 60 w 3339"/>
                <a:gd name="T55" fmla="*/ 120 h 965"/>
                <a:gd name="T56" fmla="*/ 74 w 3339"/>
                <a:gd name="T57" fmla="*/ 162 h 965"/>
                <a:gd name="T58" fmla="*/ 87 w 3339"/>
                <a:gd name="T59" fmla="*/ 221 h 965"/>
                <a:gd name="T60" fmla="*/ 91 w 3339"/>
                <a:gd name="T61" fmla="*/ 291 h 965"/>
                <a:gd name="T62" fmla="*/ 265 w 3339"/>
                <a:gd name="T63" fmla="*/ 362 h 965"/>
                <a:gd name="T64" fmla="*/ 616 w 3339"/>
                <a:gd name="T65" fmla="*/ 438 h 965"/>
                <a:gd name="T66" fmla="*/ 969 w 3339"/>
                <a:gd name="T67" fmla="*/ 515 h 965"/>
                <a:gd name="T68" fmla="*/ 1322 w 3339"/>
                <a:gd name="T69" fmla="*/ 593 h 965"/>
                <a:gd name="T70" fmla="*/ 1671 w 3339"/>
                <a:gd name="T71" fmla="*/ 669 h 965"/>
                <a:gd name="T72" fmla="*/ 2014 w 3339"/>
                <a:gd name="T73" fmla="*/ 744 h 965"/>
                <a:gd name="T74" fmla="*/ 2348 w 3339"/>
                <a:gd name="T75" fmla="*/ 813 h 965"/>
                <a:gd name="T76" fmla="*/ 2671 w 3339"/>
                <a:gd name="T77" fmla="*/ 879 h 965"/>
                <a:gd name="T78" fmla="*/ 2895 w 3339"/>
                <a:gd name="T79" fmla="*/ 918 h 965"/>
                <a:gd name="T80" fmla="*/ 3030 w 3339"/>
                <a:gd name="T81" fmla="*/ 936 h 965"/>
                <a:gd name="T82" fmla="*/ 3157 w 3339"/>
                <a:gd name="T83" fmla="*/ 953 h 965"/>
                <a:gd name="T84" fmla="*/ 3265 w 3339"/>
                <a:gd name="T85" fmla="*/ 963 h 965"/>
                <a:gd name="T86" fmla="*/ 3339 w 3339"/>
                <a:gd name="T87" fmla="*/ 965 h 9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339" h="965">
                  <a:moveTo>
                    <a:pt x="3339" y="965"/>
                  </a:moveTo>
                  <a:lnTo>
                    <a:pt x="3338" y="957"/>
                  </a:lnTo>
                  <a:lnTo>
                    <a:pt x="3297" y="953"/>
                  </a:lnTo>
                  <a:lnTo>
                    <a:pt x="3267" y="955"/>
                  </a:lnTo>
                  <a:lnTo>
                    <a:pt x="3224" y="953"/>
                  </a:lnTo>
                  <a:lnTo>
                    <a:pt x="3175" y="948"/>
                  </a:lnTo>
                  <a:lnTo>
                    <a:pt x="3118" y="941"/>
                  </a:lnTo>
                  <a:lnTo>
                    <a:pt x="3059" y="933"/>
                  </a:lnTo>
                  <a:lnTo>
                    <a:pt x="2995" y="924"/>
                  </a:lnTo>
                  <a:lnTo>
                    <a:pt x="2931" y="916"/>
                  </a:lnTo>
                  <a:lnTo>
                    <a:pt x="2870" y="908"/>
                  </a:lnTo>
                  <a:lnTo>
                    <a:pt x="2711" y="877"/>
                  </a:lnTo>
                  <a:lnTo>
                    <a:pt x="2554" y="845"/>
                  </a:lnTo>
                  <a:lnTo>
                    <a:pt x="2401" y="813"/>
                  </a:lnTo>
                  <a:lnTo>
                    <a:pt x="2249" y="779"/>
                  </a:lnTo>
                  <a:lnTo>
                    <a:pt x="2098" y="747"/>
                  </a:lnTo>
                  <a:lnTo>
                    <a:pt x="1950" y="713"/>
                  </a:lnTo>
                  <a:lnTo>
                    <a:pt x="1803" y="679"/>
                  </a:lnTo>
                  <a:lnTo>
                    <a:pt x="1656" y="647"/>
                  </a:lnTo>
                  <a:lnTo>
                    <a:pt x="1511" y="613"/>
                  </a:lnTo>
                  <a:lnTo>
                    <a:pt x="1366" y="580"/>
                  </a:lnTo>
                  <a:lnTo>
                    <a:pt x="1222" y="546"/>
                  </a:lnTo>
                  <a:lnTo>
                    <a:pt x="1079" y="512"/>
                  </a:lnTo>
                  <a:lnTo>
                    <a:pt x="935" y="478"/>
                  </a:lnTo>
                  <a:lnTo>
                    <a:pt x="790" y="443"/>
                  </a:lnTo>
                  <a:lnTo>
                    <a:pt x="646" y="409"/>
                  </a:lnTo>
                  <a:lnTo>
                    <a:pt x="501" y="375"/>
                  </a:lnTo>
                  <a:lnTo>
                    <a:pt x="479" y="372"/>
                  </a:lnTo>
                  <a:lnTo>
                    <a:pt x="459" y="365"/>
                  </a:lnTo>
                  <a:lnTo>
                    <a:pt x="439" y="358"/>
                  </a:lnTo>
                  <a:lnTo>
                    <a:pt x="420" y="350"/>
                  </a:lnTo>
                  <a:lnTo>
                    <a:pt x="401" y="341"/>
                  </a:lnTo>
                  <a:lnTo>
                    <a:pt x="385" y="331"/>
                  </a:lnTo>
                  <a:lnTo>
                    <a:pt x="369" y="321"/>
                  </a:lnTo>
                  <a:lnTo>
                    <a:pt x="354" y="309"/>
                  </a:lnTo>
                  <a:lnTo>
                    <a:pt x="324" y="286"/>
                  </a:lnTo>
                  <a:lnTo>
                    <a:pt x="298" y="260"/>
                  </a:lnTo>
                  <a:lnTo>
                    <a:pt x="271" y="232"/>
                  </a:lnTo>
                  <a:lnTo>
                    <a:pt x="248" y="205"/>
                  </a:lnTo>
                  <a:lnTo>
                    <a:pt x="223" y="174"/>
                  </a:lnTo>
                  <a:lnTo>
                    <a:pt x="197" y="145"/>
                  </a:lnTo>
                  <a:lnTo>
                    <a:pt x="170" y="117"/>
                  </a:lnTo>
                  <a:lnTo>
                    <a:pt x="141" y="90"/>
                  </a:lnTo>
                  <a:lnTo>
                    <a:pt x="126" y="76"/>
                  </a:lnTo>
                  <a:lnTo>
                    <a:pt x="111" y="64"/>
                  </a:lnTo>
                  <a:lnTo>
                    <a:pt x="94" y="52"/>
                  </a:lnTo>
                  <a:lnTo>
                    <a:pt x="77" y="41"/>
                  </a:lnTo>
                  <a:lnTo>
                    <a:pt x="59" y="29"/>
                  </a:lnTo>
                  <a:lnTo>
                    <a:pt x="40" y="19"/>
                  </a:lnTo>
                  <a:lnTo>
                    <a:pt x="20" y="10"/>
                  </a:lnTo>
                  <a:lnTo>
                    <a:pt x="0" y="0"/>
                  </a:lnTo>
                  <a:lnTo>
                    <a:pt x="15" y="25"/>
                  </a:lnTo>
                  <a:lnTo>
                    <a:pt x="28" y="51"/>
                  </a:lnTo>
                  <a:lnTo>
                    <a:pt x="40" y="74"/>
                  </a:lnTo>
                  <a:lnTo>
                    <a:pt x="50" y="98"/>
                  </a:lnTo>
                  <a:lnTo>
                    <a:pt x="60" y="120"/>
                  </a:lnTo>
                  <a:lnTo>
                    <a:pt x="67" y="142"/>
                  </a:lnTo>
                  <a:lnTo>
                    <a:pt x="74" y="162"/>
                  </a:lnTo>
                  <a:lnTo>
                    <a:pt x="79" y="183"/>
                  </a:lnTo>
                  <a:lnTo>
                    <a:pt x="87" y="221"/>
                  </a:lnTo>
                  <a:lnTo>
                    <a:pt x="91" y="257"/>
                  </a:lnTo>
                  <a:lnTo>
                    <a:pt x="91" y="291"/>
                  </a:lnTo>
                  <a:lnTo>
                    <a:pt x="89" y="323"/>
                  </a:lnTo>
                  <a:lnTo>
                    <a:pt x="265" y="362"/>
                  </a:lnTo>
                  <a:lnTo>
                    <a:pt x="440" y="399"/>
                  </a:lnTo>
                  <a:lnTo>
                    <a:pt x="616" y="438"/>
                  </a:lnTo>
                  <a:lnTo>
                    <a:pt x="793" y="477"/>
                  </a:lnTo>
                  <a:lnTo>
                    <a:pt x="969" y="515"/>
                  </a:lnTo>
                  <a:lnTo>
                    <a:pt x="1146" y="554"/>
                  </a:lnTo>
                  <a:lnTo>
                    <a:pt x="1322" y="593"/>
                  </a:lnTo>
                  <a:lnTo>
                    <a:pt x="1497" y="632"/>
                  </a:lnTo>
                  <a:lnTo>
                    <a:pt x="1671" y="669"/>
                  </a:lnTo>
                  <a:lnTo>
                    <a:pt x="1843" y="706"/>
                  </a:lnTo>
                  <a:lnTo>
                    <a:pt x="2014" y="744"/>
                  </a:lnTo>
                  <a:lnTo>
                    <a:pt x="2183" y="779"/>
                  </a:lnTo>
                  <a:lnTo>
                    <a:pt x="2348" y="813"/>
                  </a:lnTo>
                  <a:lnTo>
                    <a:pt x="2512" y="847"/>
                  </a:lnTo>
                  <a:lnTo>
                    <a:pt x="2671" y="879"/>
                  </a:lnTo>
                  <a:lnTo>
                    <a:pt x="2828" y="908"/>
                  </a:lnTo>
                  <a:lnTo>
                    <a:pt x="2895" y="918"/>
                  </a:lnTo>
                  <a:lnTo>
                    <a:pt x="2963" y="928"/>
                  </a:lnTo>
                  <a:lnTo>
                    <a:pt x="3030" y="936"/>
                  </a:lnTo>
                  <a:lnTo>
                    <a:pt x="3094" y="946"/>
                  </a:lnTo>
                  <a:lnTo>
                    <a:pt x="3157" y="953"/>
                  </a:lnTo>
                  <a:lnTo>
                    <a:pt x="3214" y="960"/>
                  </a:lnTo>
                  <a:lnTo>
                    <a:pt x="3265" y="963"/>
                  </a:lnTo>
                  <a:lnTo>
                    <a:pt x="3309" y="965"/>
                  </a:lnTo>
                  <a:lnTo>
                    <a:pt x="3339" y="965"/>
                  </a:lnTo>
                  <a:close/>
                </a:path>
              </a:pathLst>
            </a:custGeom>
            <a:solidFill>
              <a:srgbClr val="3BB3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87" name="Freeform 488">
              <a:extLst>
                <a:ext uri="{FF2B5EF4-FFF2-40B4-BE49-F238E27FC236}">
                  <a16:creationId xmlns:a16="http://schemas.microsoft.com/office/drawing/2014/main" id="{7D151EDC-2F27-402F-BAF8-80AB020DD7B7}"/>
                </a:ext>
              </a:extLst>
            </p:cNvPr>
            <p:cNvSpPr>
              <a:spLocks/>
            </p:cNvSpPr>
            <p:nvPr/>
          </p:nvSpPr>
          <p:spPr bwMode="auto">
            <a:xfrm>
              <a:off x="4083" y="2235"/>
              <a:ext cx="494" cy="120"/>
            </a:xfrm>
            <a:custGeom>
              <a:avLst/>
              <a:gdLst>
                <a:gd name="T0" fmla="*/ 0 w 494"/>
                <a:gd name="T1" fmla="*/ 0 h 120"/>
                <a:gd name="T2" fmla="*/ 50 w 494"/>
                <a:gd name="T3" fmla="*/ 3 h 120"/>
                <a:gd name="T4" fmla="*/ 103 w 494"/>
                <a:gd name="T5" fmla="*/ 3 h 120"/>
                <a:gd name="T6" fmla="*/ 153 w 494"/>
                <a:gd name="T7" fmla="*/ 5 h 120"/>
                <a:gd name="T8" fmla="*/ 204 w 494"/>
                <a:gd name="T9" fmla="*/ 5 h 120"/>
                <a:gd name="T10" fmla="*/ 253 w 494"/>
                <a:gd name="T11" fmla="*/ 5 h 120"/>
                <a:gd name="T12" fmla="*/ 303 w 494"/>
                <a:gd name="T13" fmla="*/ 3 h 120"/>
                <a:gd name="T14" fmla="*/ 354 w 494"/>
                <a:gd name="T15" fmla="*/ 3 h 120"/>
                <a:gd name="T16" fmla="*/ 403 w 494"/>
                <a:gd name="T17" fmla="*/ 0 h 120"/>
                <a:gd name="T18" fmla="*/ 418 w 494"/>
                <a:gd name="T19" fmla="*/ 7 h 120"/>
                <a:gd name="T20" fmla="*/ 430 w 494"/>
                <a:gd name="T21" fmla="*/ 12 h 120"/>
                <a:gd name="T22" fmla="*/ 444 w 494"/>
                <a:gd name="T23" fmla="*/ 18 h 120"/>
                <a:gd name="T24" fmla="*/ 454 w 494"/>
                <a:gd name="T25" fmla="*/ 27 h 120"/>
                <a:gd name="T26" fmla="*/ 474 w 494"/>
                <a:gd name="T27" fmla="*/ 42 h 120"/>
                <a:gd name="T28" fmla="*/ 494 w 494"/>
                <a:gd name="T29" fmla="*/ 62 h 120"/>
                <a:gd name="T30" fmla="*/ 471 w 494"/>
                <a:gd name="T31" fmla="*/ 81 h 120"/>
                <a:gd name="T32" fmla="*/ 449 w 494"/>
                <a:gd name="T33" fmla="*/ 96 h 120"/>
                <a:gd name="T34" fmla="*/ 437 w 494"/>
                <a:gd name="T35" fmla="*/ 105 h 120"/>
                <a:gd name="T36" fmla="*/ 423 w 494"/>
                <a:gd name="T37" fmla="*/ 110 h 120"/>
                <a:gd name="T38" fmla="*/ 408 w 494"/>
                <a:gd name="T39" fmla="*/ 115 h 120"/>
                <a:gd name="T40" fmla="*/ 391 w 494"/>
                <a:gd name="T41" fmla="*/ 120 h 120"/>
                <a:gd name="T42" fmla="*/ 342 w 494"/>
                <a:gd name="T43" fmla="*/ 103 h 120"/>
                <a:gd name="T44" fmla="*/ 295 w 494"/>
                <a:gd name="T45" fmla="*/ 88 h 120"/>
                <a:gd name="T46" fmla="*/ 246 w 494"/>
                <a:gd name="T47" fmla="*/ 71 h 120"/>
                <a:gd name="T48" fmla="*/ 195 w 494"/>
                <a:gd name="T49" fmla="*/ 57 h 120"/>
                <a:gd name="T50" fmla="*/ 146 w 494"/>
                <a:gd name="T51" fmla="*/ 42 h 120"/>
                <a:gd name="T52" fmla="*/ 97 w 494"/>
                <a:gd name="T53" fmla="*/ 29 h 120"/>
                <a:gd name="T54" fmla="*/ 49 w 494"/>
                <a:gd name="T55" fmla="*/ 13 h 120"/>
                <a:gd name="T56" fmla="*/ 0 w 494"/>
                <a:gd name="T57" fmla="*/ 0 h 1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94" h="120">
                  <a:moveTo>
                    <a:pt x="0" y="0"/>
                  </a:moveTo>
                  <a:lnTo>
                    <a:pt x="50" y="3"/>
                  </a:lnTo>
                  <a:lnTo>
                    <a:pt x="103" y="3"/>
                  </a:lnTo>
                  <a:lnTo>
                    <a:pt x="153" y="5"/>
                  </a:lnTo>
                  <a:lnTo>
                    <a:pt x="204" y="5"/>
                  </a:lnTo>
                  <a:lnTo>
                    <a:pt x="253" y="5"/>
                  </a:lnTo>
                  <a:lnTo>
                    <a:pt x="303" y="3"/>
                  </a:lnTo>
                  <a:lnTo>
                    <a:pt x="354" y="3"/>
                  </a:lnTo>
                  <a:lnTo>
                    <a:pt x="403" y="0"/>
                  </a:lnTo>
                  <a:lnTo>
                    <a:pt x="418" y="7"/>
                  </a:lnTo>
                  <a:lnTo>
                    <a:pt x="430" y="12"/>
                  </a:lnTo>
                  <a:lnTo>
                    <a:pt x="444" y="18"/>
                  </a:lnTo>
                  <a:lnTo>
                    <a:pt x="454" y="27"/>
                  </a:lnTo>
                  <a:lnTo>
                    <a:pt x="474" y="42"/>
                  </a:lnTo>
                  <a:lnTo>
                    <a:pt x="494" y="62"/>
                  </a:lnTo>
                  <a:lnTo>
                    <a:pt x="471" y="81"/>
                  </a:lnTo>
                  <a:lnTo>
                    <a:pt x="449" y="96"/>
                  </a:lnTo>
                  <a:lnTo>
                    <a:pt x="437" y="105"/>
                  </a:lnTo>
                  <a:lnTo>
                    <a:pt x="423" y="110"/>
                  </a:lnTo>
                  <a:lnTo>
                    <a:pt x="408" y="115"/>
                  </a:lnTo>
                  <a:lnTo>
                    <a:pt x="391" y="120"/>
                  </a:lnTo>
                  <a:lnTo>
                    <a:pt x="342" y="103"/>
                  </a:lnTo>
                  <a:lnTo>
                    <a:pt x="295" y="88"/>
                  </a:lnTo>
                  <a:lnTo>
                    <a:pt x="246" y="71"/>
                  </a:lnTo>
                  <a:lnTo>
                    <a:pt x="195" y="57"/>
                  </a:lnTo>
                  <a:lnTo>
                    <a:pt x="146" y="42"/>
                  </a:lnTo>
                  <a:lnTo>
                    <a:pt x="97" y="29"/>
                  </a:lnTo>
                  <a:lnTo>
                    <a:pt x="49" y="13"/>
                  </a:lnTo>
                  <a:lnTo>
                    <a:pt x="0" y="0"/>
                  </a:lnTo>
                </a:path>
              </a:pathLst>
            </a:custGeom>
            <a:noFill/>
            <a:ln w="3175">
              <a:solidFill>
                <a:srgbClr val="96959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88" name="Freeform 489">
              <a:extLst>
                <a:ext uri="{FF2B5EF4-FFF2-40B4-BE49-F238E27FC236}">
                  <a16:creationId xmlns:a16="http://schemas.microsoft.com/office/drawing/2014/main" id="{0749B79C-53D4-4515-AF40-91525F3AF91C}"/>
                </a:ext>
              </a:extLst>
            </p:cNvPr>
            <p:cNvSpPr>
              <a:spLocks/>
            </p:cNvSpPr>
            <p:nvPr/>
          </p:nvSpPr>
          <p:spPr bwMode="auto">
            <a:xfrm>
              <a:off x="1325" y="1273"/>
              <a:ext cx="76" cy="479"/>
            </a:xfrm>
            <a:custGeom>
              <a:avLst/>
              <a:gdLst>
                <a:gd name="T0" fmla="*/ 7 w 76"/>
                <a:gd name="T1" fmla="*/ 0 h 479"/>
                <a:gd name="T2" fmla="*/ 4 w 76"/>
                <a:gd name="T3" fmla="*/ 2 h 479"/>
                <a:gd name="T4" fmla="*/ 2 w 76"/>
                <a:gd name="T5" fmla="*/ 5 h 479"/>
                <a:gd name="T6" fmla="*/ 0 w 76"/>
                <a:gd name="T7" fmla="*/ 9 h 479"/>
                <a:gd name="T8" fmla="*/ 0 w 76"/>
                <a:gd name="T9" fmla="*/ 12 h 479"/>
                <a:gd name="T10" fmla="*/ 76 w 76"/>
                <a:gd name="T11" fmla="*/ 479 h 47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479">
                  <a:moveTo>
                    <a:pt x="7" y="0"/>
                  </a:moveTo>
                  <a:lnTo>
                    <a:pt x="4" y="2"/>
                  </a:lnTo>
                  <a:lnTo>
                    <a:pt x="2" y="5"/>
                  </a:lnTo>
                  <a:lnTo>
                    <a:pt x="0" y="9"/>
                  </a:lnTo>
                  <a:lnTo>
                    <a:pt x="0" y="12"/>
                  </a:lnTo>
                  <a:lnTo>
                    <a:pt x="76" y="479"/>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sp>
          <p:nvSpPr>
            <p:cNvPr id="52389" name="Freeform 490">
              <a:extLst>
                <a:ext uri="{FF2B5EF4-FFF2-40B4-BE49-F238E27FC236}">
                  <a16:creationId xmlns:a16="http://schemas.microsoft.com/office/drawing/2014/main" id="{9D93D1B6-9B3F-43B8-BB00-940C837EA97E}"/>
                </a:ext>
              </a:extLst>
            </p:cNvPr>
            <p:cNvSpPr>
              <a:spLocks/>
            </p:cNvSpPr>
            <p:nvPr/>
          </p:nvSpPr>
          <p:spPr bwMode="auto">
            <a:xfrm>
              <a:off x="1910" y="1547"/>
              <a:ext cx="145" cy="103"/>
            </a:xfrm>
            <a:custGeom>
              <a:avLst/>
              <a:gdLst>
                <a:gd name="T0" fmla="*/ 64 w 145"/>
                <a:gd name="T1" fmla="*/ 0 h 103"/>
                <a:gd name="T2" fmla="*/ 65 w 145"/>
                <a:gd name="T3" fmla="*/ 7 h 103"/>
                <a:gd name="T4" fmla="*/ 67 w 145"/>
                <a:gd name="T5" fmla="*/ 14 h 103"/>
                <a:gd name="T6" fmla="*/ 67 w 145"/>
                <a:gd name="T7" fmla="*/ 19 h 103"/>
                <a:gd name="T8" fmla="*/ 67 w 145"/>
                <a:gd name="T9" fmla="*/ 25 h 103"/>
                <a:gd name="T10" fmla="*/ 62 w 145"/>
                <a:gd name="T11" fmla="*/ 39 h 103"/>
                <a:gd name="T12" fmla="*/ 54 w 145"/>
                <a:gd name="T13" fmla="*/ 51 h 103"/>
                <a:gd name="T14" fmla="*/ 44 w 145"/>
                <a:gd name="T15" fmla="*/ 63 h 103"/>
                <a:gd name="T16" fmla="*/ 30 w 145"/>
                <a:gd name="T17" fmla="*/ 76 h 103"/>
                <a:gd name="T18" fmla="*/ 15 w 145"/>
                <a:gd name="T19" fmla="*/ 88 h 103"/>
                <a:gd name="T20" fmla="*/ 0 w 145"/>
                <a:gd name="T21" fmla="*/ 101 h 103"/>
                <a:gd name="T22" fmla="*/ 20 w 145"/>
                <a:gd name="T23" fmla="*/ 101 h 103"/>
                <a:gd name="T24" fmla="*/ 40 w 145"/>
                <a:gd name="T25" fmla="*/ 103 h 103"/>
                <a:gd name="T26" fmla="*/ 138 w 145"/>
                <a:gd name="T27" fmla="*/ 44 h 103"/>
                <a:gd name="T28" fmla="*/ 141 w 145"/>
                <a:gd name="T29" fmla="*/ 39 h 103"/>
                <a:gd name="T30" fmla="*/ 145 w 145"/>
                <a:gd name="T31" fmla="*/ 36 h 103"/>
                <a:gd name="T32" fmla="*/ 145 w 145"/>
                <a:gd name="T33" fmla="*/ 32 h 103"/>
                <a:gd name="T34" fmla="*/ 145 w 145"/>
                <a:gd name="T35" fmla="*/ 29 h 103"/>
                <a:gd name="T36" fmla="*/ 145 w 145"/>
                <a:gd name="T37" fmla="*/ 25 h 103"/>
                <a:gd name="T38" fmla="*/ 141 w 145"/>
                <a:gd name="T39" fmla="*/ 24 h 103"/>
                <a:gd name="T40" fmla="*/ 138 w 145"/>
                <a:gd name="T41" fmla="*/ 20 h 103"/>
                <a:gd name="T42" fmla="*/ 133 w 145"/>
                <a:gd name="T43" fmla="*/ 19 h 103"/>
                <a:gd name="T44" fmla="*/ 116 w 145"/>
                <a:gd name="T45" fmla="*/ 14 h 103"/>
                <a:gd name="T46" fmla="*/ 99 w 145"/>
                <a:gd name="T47" fmla="*/ 8 h 103"/>
                <a:gd name="T48" fmla="*/ 81 w 145"/>
                <a:gd name="T49" fmla="*/ 3 h 103"/>
                <a:gd name="T50" fmla="*/ 64 w 145"/>
                <a:gd name="T51" fmla="*/ 0 h 1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03">
                  <a:moveTo>
                    <a:pt x="64" y="0"/>
                  </a:moveTo>
                  <a:lnTo>
                    <a:pt x="65" y="7"/>
                  </a:lnTo>
                  <a:lnTo>
                    <a:pt x="67" y="14"/>
                  </a:lnTo>
                  <a:lnTo>
                    <a:pt x="67" y="19"/>
                  </a:lnTo>
                  <a:lnTo>
                    <a:pt x="67" y="25"/>
                  </a:lnTo>
                  <a:lnTo>
                    <a:pt x="62" y="39"/>
                  </a:lnTo>
                  <a:lnTo>
                    <a:pt x="54" y="51"/>
                  </a:lnTo>
                  <a:lnTo>
                    <a:pt x="44" y="63"/>
                  </a:lnTo>
                  <a:lnTo>
                    <a:pt x="30" y="76"/>
                  </a:lnTo>
                  <a:lnTo>
                    <a:pt x="15" y="88"/>
                  </a:lnTo>
                  <a:lnTo>
                    <a:pt x="0" y="101"/>
                  </a:lnTo>
                  <a:lnTo>
                    <a:pt x="20" y="101"/>
                  </a:lnTo>
                  <a:lnTo>
                    <a:pt x="40" y="103"/>
                  </a:lnTo>
                  <a:lnTo>
                    <a:pt x="138" y="44"/>
                  </a:lnTo>
                  <a:lnTo>
                    <a:pt x="141" y="39"/>
                  </a:lnTo>
                  <a:lnTo>
                    <a:pt x="145" y="36"/>
                  </a:lnTo>
                  <a:lnTo>
                    <a:pt x="145" y="32"/>
                  </a:lnTo>
                  <a:lnTo>
                    <a:pt x="145" y="29"/>
                  </a:lnTo>
                  <a:lnTo>
                    <a:pt x="145" y="25"/>
                  </a:lnTo>
                  <a:lnTo>
                    <a:pt x="141" y="24"/>
                  </a:lnTo>
                  <a:lnTo>
                    <a:pt x="138" y="20"/>
                  </a:lnTo>
                  <a:lnTo>
                    <a:pt x="133" y="19"/>
                  </a:lnTo>
                  <a:lnTo>
                    <a:pt x="116" y="14"/>
                  </a:lnTo>
                  <a:lnTo>
                    <a:pt x="99" y="8"/>
                  </a:lnTo>
                  <a:lnTo>
                    <a:pt x="81" y="3"/>
                  </a:lnTo>
                  <a:lnTo>
                    <a:pt x="64"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0" name="Freeform 491">
              <a:extLst>
                <a:ext uri="{FF2B5EF4-FFF2-40B4-BE49-F238E27FC236}">
                  <a16:creationId xmlns:a16="http://schemas.microsoft.com/office/drawing/2014/main" id="{1B0A4886-C6FE-456C-A1B0-B21E3267753E}"/>
                </a:ext>
              </a:extLst>
            </p:cNvPr>
            <p:cNvSpPr>
              <a:spLocks/>
            </p:cNvSpPr>
            <p:nvPr/>
          </p:nvSpPr>
          <p:spPr bwMode="auto">
            <a:xfrm>
              <a:off x="3966" y="1520"/>
              <a:ext cx="365" cy="429"/>
            </a:xfrm>
            <a:custGeom>
              <a:avLst/>
              <a:gdLst>
                <a:gd name="T0" fmla="*/ 138 w 365"/>
                <a:gd name="T1" fmla="*/ 0 h 429"/>
                <a:gd name="T2" fmla="*/ 142 w 365"/>
                <a:gd name="T3" fmla="*/ 25 h 429"/>
                <a:gd name="T4" fmla="*/ 144 w 365"/>
                <a:gd name="T5" fmla="*/ 51 h 429"/>
                <a:gd name="T6" fmla="*/ 142 w 365"/>
                <a:gd name="T7" fmla="*/ 78 h 429"/>
                <a:gd name="T8" fmla="*/ 140 w 365"/>
                <a:gd name="T9" fmla="*/ 103 h 429"/>
                <a:gd name="T10" fmla="*/ 135 w 365"/>
                <a:gd name="T11" fmla="*/ 130 h 429"/>
                <a:gd name="T12" fmla="*/ 128 w 365"/>
                <a:gd name="T13" fmla="*/ 157 h 429"/>
                <a:gd name="T14" fmla="*/ 120 w 365"/>
                <a:gd name="T15" fmla="*/ 183 h 429"/>
                <a:gd name="T16" fmla="*/ 111 w 365"/>
                <a:gd name="T17" fmla="*/ 210 h 429"/>
                <a:gd name="T18" fmla="*/ 101 w 365"/>
                <a:gd name="T19" fmla="*/ 237 h 429"/>
                <a:gd name="T20" fmla="*/ 88 w 365"/>
                <a:gd name="T21" fmla="*/ 264 h 429"/>
                <a:gd name="T22" fmla="*/ 76 w 365"/>
                <a:gd name="T23" fmla="*/ 291 h 429"/>
                <a:gd name="T24" fmla="*/ 63 w 365"/>
                <a:gd name="T25" fmla="*/ 316 h 429"/>
                <a:gd name="T26" fmla="*/ 32 w 365"/>
                <a:gd name="T27" fmla="*/ 368 h 429"/>
                <a:gd name="T28" fmla="*/ 0 w 365"/>
                <a:gd name="T29" fmla="*/ 421 h 429"/>
                <a:gd name="T30" fmla="*/ 22 w 365"/>
                <a:gd name="T31" fmla="*/ 424 h 429"/>
                <a:gd name="T32" fmla="*/ 51 w 365"/>
                <a:gd name="T33" fmla="*/ 429 h 429"/>
                <a:gd name="T34" fmla="*/ 358 w 365"/>
                <a:gd name="T35" fmla="*/ 68 h 429"/>
                <a:gd name="T36" fmla="*/ 363 w 365"/>
                <a:gd name="T37" fmla="*/ 61 h 429"/>
                <a:gd name="T38" fmla="*/ 365 w 365"/>
                <a:gd name="T39" fmla="*/ 54 h 429"/>
                <a:gd name="T40" fmla="*/ 365 w 365"/>
                <a:gd name="T41" fmla="*/ 49 h 429"/>
                <a:gd name="T42" fmla="*/ 361 w 365"/>
                <a:gd name="T43" fmla="*/ 44 h 429"/>
                <a:gd name="T44" fmla="*/ 358 w 365"/>
                <a:gd name="T45" fmla="*/ 41 h 429"/>
                <a:gd name="T46" fmla="*/ 355 w 365"/>
                <a:gd name="T47" fmla="*/ 37 h 429"/>
                <a:gd name="T48" fmla="*/ 350 w 365"/>
                <a:gd name="T49" fmla="*/ 35 h 429"/>
                <a:gd name="T50" fmla="*/ 344 w 365"/>
                <a:gd name="T51" fmla="*/ 32 h 429"/>
                <a:gd name="T52" fmla="*/ 317 w 365"/>
                <a:gd name="T53" fmla="*/ 24 h 429"/>
                <a:gd name="T54" fmla="*/ 287 w 365"/>
                <a:gd name="T55" fmla="*/ 15 h 429"/>
                <a:gd name="T56" fmla="*/ 257 w 365"/>
                <a:gd name="T57" fmla="*/ 10 h 429"/>
                <a:gd name="T58" fmla="*/ 226 w 365"/>
                <a:gd name="T59" fmla="*/ 7 h 429"/>
                <a:gd name="T60" fmla="*/ 172 w 365"/>
                <a:gd name="T61" fmla="*/ 2 h 429"/>
                <a:gd name="T62" fmla="*/ 138 w 365"/>
                <a:gd name="T63" fmla="*/ 0 h 4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65" h="429">
                  <a:moveTo>
                    <a:pt x="138" y="0"/>
                  </a:moveTo>
                  <a:lnTo>
                    <a:pt x="142" y="25"/>
                  </a:lnTo>
                  <a:lnTo>
                    <a:pt x="144" y="51"/>
                  </a:lnTo>
                  <a:lnTo>
                    <a:pt x="142" y="78"/>
                  </a:lnTo>
                  <a:lnTo>
                    <a:pt x="140" y="103"/>
                  </a:lnTo>
                  <a:lnTo>
                    <a:pt x="135" y="130"/>
                  </a:lnTo>
                  <a:lnTo>
                    <a:pt x="128" y="157"/>
                  </a:lnTo>
                  <a:lnTo>
                    <a:pt x="120" y="183"/>
                  </a:lnTo>
                  <a:lnTo>
                    <a:pt x="111" y="210"/>
                  </a:lnTo>
                  <a:lnTo>
                    <a:pt x="101" y="237"/>
                  </a:lnTo>
                  <a:lnTo>
                    <a:pt x="88" y="264"/>
                  </a:lnTo>
                  <a:lnTo>
                    <a:pt x="76" y="291"/>
                  </a:lnTo>
                  <a:lnTo>
                    <a:pt x="63" y="316"/>
                  </a:lnTo>
                  <a:lnTo>
                    <a:pt x="32" y="368"/>
                  </a:lnTo>
                  <a:lnTo>
                    <a:pt x="0" y="421"/>
                  </a:lnTo>
                  <a:lnTo>
                    <a:pt x="22" y="424"/>
                  </a:lnTo>
                  <a:lnTo>
                    <a:pt x="51" y="429"/>
                  </a:lnTo>
                  <a:lnTo>
                    <a:pt x="358" y="68"/>
                  </a:lnTo>
                  <a:lnTo>
                    <a:pt x="363" y="61"/>
                  </a:lnTo>
                  <a:lnTo>
                    <a:pt x="365" y="54"/>
                  </a:lnTo>
                  <a:lnTo>
                    <a:pt x="365" y="49"/>
                  </a:lnTo>
                  <a:lnTo>
                    <a:pt x="361" y="44"/>
                  </a:lnTo>
                  <a:lnTo>
                    <a:pt x="358" y="41"/>
                  </a:lnTo>
                  <a:lnTo>
                    <a:pt x="355" y="37"/>
                  </a:lnTo>
                  <a:lnTo>
                    <a:pt x="350" y="35"/>
                  </a:lnTo>
                  <a:lnTo>
                    <a:pt x="344" y="32"/>
                  </a:lnTo>
                  <a:lnTo>
                    <a:pt x="317" y="24"/>
                  </a:lnTo>
                  <a:lnTo>
                    <a:pt x="287" y="15"/>
                  </a:lnTo>
                  <a:lnTo>
                    <a:pt x="257" y="10"/>
                  </a:lnTo>
                  <a:lnTo>
                    <a:pt x="226" y="7"/>
                  </a:lnTo>
                  <a:lnTo>
                    <a:pt x="172" y="2"/>
                  </a:lnTo>
                  <a:lnTo>
                    <a:pt x="138" y="0"/>
                  </a:lnTo>
                  <a:close/>
                </a:path>
              </a:pathLst>
            </a:custGeom>
            <a:solidFill>
              <a:srgbClr val="F8C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1" name="Freeform 492">
              <a:extLst>
                <a:ext uri="{FF2B5EF4-FFF2-40B4-BE49-F238E27FC236}">
                  <a16:creationId xmlns:a16="http://schemas.microsoft.com/office/drawing/2014/main" id="{17252358-696B-44A0-9BCA-0C9646807B13}"/>
                </a:ext>
              </a:extLst>
            </p:cNvPr>
            <p:cNvSpPr>
              <a:spLocks/>
            </p:cNvSpPr>
            <p:nvPr/>
          </p:nvSpPr>
          <p:spPr bwMode="auto">
            <a:xfrm>
              <a:off x="1903" y="1544"/>
              <a:ext cx="76" cy="104"/>
            </a:xfrm>
            <a:custGeom>
              <a:avLst/>
              <a:gdLst>
                <a:gd name="T0" fmla="*/ 71 w 76"/>
                <a:gd name="T1" fmla="*/ 3 h 104"/>
                <a:gd name="T2" fmla="*/ 72 w 76"/>
                <a:gd name="T3" fmla="*/ 10 h 104"/>
                <a:gd name="T4" fmla="*/ 74 w 76"/>
                <a:gd name="T5" fmla="*/ 17 h 104"/>
                <a:gd name="T6" fmla="*/ 74 w 76"/>
                <a:gd name="T7" fmla="*/ 22 h 104"/>
                <a:gd name="T8" fmla="*/ 74 w 76"/>
                <a:gd name="T9" fmla="*/ 28 h 104"/>
                <a:gd name="T10" fmla="*/ 69 w 76"/>
                <a:gd name="T11" fmla="*/ 42 h 104"/>
                <a:gd name="T12" fmla="*/ 61 w 76"/>
                <a:gd name="T13" fmla="*/ 54 h 104"/>
                <a:gd name="T14" fmla="*/ 51 w 76"/>
                <a:gd name="T15" fmla="*/ 66 h 104"/>
                <a:gd name="T16" fmla="*/ 37 w 76"/>
                <a:gd name="T17" fmla="*/ 79 h 104"/>
                <a:gd name="T18" fmla="*/ 22 w 76"/>
                <a:gd name="T19" fmla="*/ 91 h 104"/>
                <a:gd name="T20" fmla="*/ 7 w 76"/>
                <a:gd name="T21" fmla="*/ 104 h 104"/>
                <a:gd name="T22" fmla="*/ 10 w 76"/>
                <a:gd name="T23" fmla="*/ 104 h 104"/>
                <a:gd name="T24" fmla="*/ 5 w 76"/>
                <a:gd name="T25" fmla="*/ 103 h 104"/>
                <a:gd name="T26" fmla="*/ 0 w 76"/>
                <a:gd name="T27" fmla="*/ 103 h 104"/>
                <a:gd name="T28" fmla="*/ 2 w 76"/>
                <a:gd name="T29" fmla="*/ 103 h 104"/>
                <a:gd name="T30" fmla="*/ 18 w 76"/>
                <a:gd name="T31" fmla="*/ 91 h 104"/>
                <a:gd name="T32" fmla="*/ 34 w 76"/>
                <a:gd name="T33" fmla="*/ 77 h 104"/>
                <a:gd name="T34" fmla="*/ 47 w 76"/>
                <a:gd name="T35" fmla="*/ 64 h 104"/>
                <a:gd name="T36" fmla="*/ 57 w 76"/>
                <a:gd name="T37" fmla="*/ 50 h 104"/>
                <a:gd name="T38" fmla="*/ 66 w 76"/>
                <a:gd name="T39" fmla="*/ 37 h 104"/>
                <a:gd name="T40" fmla="*/ 71 w 76"/>
                <a:gd name="T41" fmla="*/ 25 h 104"/>
                <a:gd name="T42" fmla="*/ 71 w 76"/>
                <a:gd name="T43" fmla="*/ 18 h 104"/>
                <a:gd name="T44" fmla="*/ 71 w 76"/>
                <a:gd name="T45" fmla="*/ 13 h 104"/>
                <a:gd name="T46" fmla="*/ 69 w 76"/>
                <a:gd name="T47" fmla="*/ 8 h 104"/>
                <a:gd name="T48" fmla="*/ 66 w 76"/>
                <a:gd name="T49" fmla="*/ 3 h 104"/>
                <a:gd name="T50" fmla="*/ 59 w 76"/>
                <a:gd name="T51" fmla="*/ 1 h 104"/>
                <a:gd name="T52" fmla="*/ 59 w 76"/>
                <a:gd name="T53" fmla="*/ 0 h 104"/>
                <a:gd name="T54" fmla="*/ 62 w 76"/>
                <a:gd name="T55" fmla="*/ 0 h 104"/>
                <a:gd name="T56" fmla="*/ 67 w 76"/>
                <a:gd name="T57" fmla="*/ 1 h 104"/>
                <a:gd name="T58" fmla="*/ 72 w 76"/>
                <a:gd name="T59" fmla="*/ 3 h 104"/>
                <a:gd name="T60" fmla="*/ 76 w 76"/>
                <a:gd name="T61" fmla="*/ 5 h 104"/>
                <a:gd name="T62" fmla="*/ 76 w 76"/>
                <a:gd name="T63" fmla="*/ 5 h 104"/>
                <a:gd name="T64" fmla="*/ 71 w 76"/>
                <a:gd name="T65" fmla="*/ 3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6" h="104">
                  <a:moveTo>
                    <a:pt x="71" y="3"/>
                  </a:moveTo>
                  <a:lnTo>
                    <a:pt x="72" y="10"/>
                  </a:lnTo>
                  <a:lnTo>
                    <a:pt x="74" y="17"/>
                  </a:lnTo>
                  <a:lnTo>
                    <a:pt x="74" y="22"/>
                  </a:lnTo>
                  <a:lnTo>
                    <a:pt x="74" y="28"/>
                  </a:lnTo>
                  <a:lnTo>
                    <a:pt x="69" y="42"/>
                  </a:lnTo>
                  <a:lnTo>
                    <a:pt x="61" y="54"/>
                  </a:lnTo>
                  <a:lnTo>
                    <a:pt x="51" y="66"/>
                  </a:lnTo>
                  <a:lnTo>
                    <a:pt x="37" y="79"/>
                  </a:lnTo>
                  <a:lnTo>
                    <a:pt x="22" y="91"/>
                  </a:lnTo>
                  <a:lnTo>
                    <a:pt x="7" y="104"/>
                  </a:lnTo>
                  <a:lnTo>
                    <a:pt x="10" y="104"/>
                  </a:lnTo>
                  <a:lnTo>
                    <a:pt x="5" y="103"/>
                  </a:lnTo>
                  <a:lnTo>
                    <a:pt x="0" y="103"/>
                  </a:lnTo>
                  <a:lnTo>
                    <a:pt x="2" y="103"/>
                  </a:lnTo>
                  <a:lnTo>
                    <a:pt x="18" y="91"/>
                  </a:lnTo>
                  <a:lnTo>
                    <a:pt x="34" y="77"/>
                  </a:lnTo>
                  <a:lnTo>
                    <a:pt x="47" y="64"/>
                  </a:lnTo>
                  <a:lnTo>
                    <a:pt x="57" y="50"/>
                  </a:lnTo>
                  <a:lnTo>
                    <a:pt x="66" y="37"/>
                  </a:lnTo>
                  <a:lnTo>
                    <a:pt x="71" y="25"/>
                  </a:lnTo>
                  <a:lnTo>
                    <a:pt x="71" y="18"/>
                  </a:lnTo>
                  <a:lnTo>
                    <a:pt x="71" y="13"/>
                  </a:lnTo>
                  <a:lnTo>
                    <a:pt x="69" y="8"/>
                  </a:lnTo>
                  <a:lnTo>
                    <a:pt x="66" y="3"/>
                  </a:lnTo>
                  <a:lnTo>
                    <a:pt x="59" y="1"/>
                  </a:lnTo>
                  <a:lnTo>
                    <a:pt x="59" y="0"/>
                  </a:lnTo>
                  <a:lnTo>
                    <a:pt x="62" y="0"/>
                  </a:lnTo>
                  <a:lnTo>
                    <a:pt x="67" y="1"/>
                  </a:lnTo>
                  <a:lnTo>
                    <a:pt x="72" y="3"/>
                  </a:lnTo>
                  <a:lnTo>
                    <a:pt x="76" y="5"/>
                  </a:lnTo>
                  <a:lnTo>
                    <a:pt x="7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2" name="Freeform 493">
              <a:extLst>
                <a:ext uri="{FF2B5EF4-FFF2-40B4-BE49-F238E27FC236}">
                  <a16:creationId xmlns:a16="http://schemas.microsoft.com/office/drawing/2014/main" id="{7BEED83A-311A-4FB9-B03D-D1258CC1D809}"/>
                </a:ext>
              </a:extLst>
            </p:cNvPr>
            <p:cNvSpPr>
              <a:spLocks/>
            </p:cNvSpPr>
            <p:nvPr/>
          </p:nvSpPr>
          <p:spPr bwMode="auto">
            <a:xfrm>
              <a:off x="3961" y="1520"/>
              <a:ext cx="149" cy="419"/>
            </a:xfrm>
            <a:custGeom>
              <a:avLst/>
              <a:gdLst>
                <a:gd name="T0" fmla="*/ 143 w 149"/>
                <a:gd name="T1" fmla="*/ 0 h 419"/>
                <a:gd name="T2" fmla="*/ 147 w 149"/>
                <a:gd name="T3" fmla="*/ 25 h 419"/>
                <a:gd name="T4" fmla="*/ 149 w 149"/>
                <a:gd name="T5" fmla="*/ 51 h 419"/>
                <a:gd name="T6" fmla="*/ 149 w 149"/>
                <a:gd name="T7" fmla="*/ 78 h 419"/>
                <a:gd name="T8" fmla="*/ 145 w 149"/>
                <a:gd name="T9" fmla="*/ 103 h 419"/>
                <a:gd name="T10" fmla="*/ 140 w 149"/>
                <a:gd name="T11" fmla="*/ 130 h 419"/>
                <a:gd name="T12" fmla="*/ 133 w 149"/>
                <a:gd name="T13" fmla="*/ 157 h 419"/>
                <a:gd name="T14" fmla="*/ 127 w 149"/>
                <a:gd name="T15" fmla="*/ 183 h 419"/>
                <a:gd name="T16" fmla="*/ 116 w 149"/>
                <a:gd name="T17" fmla="*/ 210 h 419"/>
                <a:gd name="T18" fmla="*/ 106 w 149"/>
                <a:gd name="T19" fmla="*/ 237 h 419"/>
                <a:gd name="T20" fmla="*/ 95 w 149"/>
                <a:gd name="T21" fmla="*/ 264 h 419"/>
                <a:gd name="T22" fmla="*/ 81 w 149"/>
                <a:gd name="T23" fmla="*/ 291 h 419"/>
                <a:gd name="T24" fmla="*/ 68 w 149"/>
                <a:gd name="T25" fmla="*/ 316 h 419"/>
                <a:gd name="T26" fmla="*/ 37 w 149"/>
                <a:gd name="T27" fmla="*/ 368 h 419"/>
                <a:gd name="T28" fmla="*/ 7 w 149"/>
                <a:gd name="T29" fmla="*/ 419 h 419"/>
                <a:gd name="T30" fmla="*/ 0 w 149"/>
                <a:gd name="T31" fmla="*/ 419 h 419"/>
                <a:gd name="T32" fmla="*/ 17 w 149"/>
                <a:gd name="T33" fmla="*/ 395 h 419"/>
                <a:gd name="T34" fmla="*/ 32 w 149"/>
                <a:gd name="T35" fmla="*/ 368 h 419"/>
                <a:gd name="T36" fmla="*/ 49 w 149"/>
                <a:gd name="T37" fmla="*/ 343 h 419"/>
                <a:gd name="T38" fmla="*/ 62 w 149"/>
                <a:gd name="T39" fmla="*/ 314 h 419"/>
                <a:gd name="T40" fmla="*/ 78 w 149"/>
                <a:gd name="T41" fmla="*/ 287 h 419"/>
                <a:gd name="T42" fmla="*/ 89 w 149"/>
                <a:gd name="T43" fmla="*/ 259 h 419"/>
                <a:gd name="T44" fmla="*/ 101 w 149"/>
                <a:gd name="T45" fmla="*/ 230 h 419"/>
                <a:gd name="T46" fmla="*/ 113 w 149"/>
                <a:gd name="T47" fmla="*/ 201 h 419"/>
                <a:gd name="T48" fmla="*/ 122 w 149"/>
                <a:gd name="T49" fmla="*/ 172 h 419"/>
                <a:gd name="T50" fmla="*/ 130 w 149"/>
                <a:gd name="T51" fmla="*/ 144 h 419"/>
                <a:gd name="T52" fmla="*/ 135 w 149"/>
                <a:gd name="T53" fmla="*/ 117 h 419"/>
                <a:gd name="T54" fmla="*/ 138 w 149"/>
                <a:gd name="T55" fmla="*/ 90 h 419"/>
                <a:gd name="T56" fmla="*/ 140 w 149"/>
                <a:gd name="T57" fmla="*/ 64 h 419"/>
                <a:gd name="T58" fmla="*/ 140 w 149"/>
                <a:gd name="T59" fmla="*/ 41 h 419"/>
                <a:gd name="T60" fmla="*/ 138 w 149"/>
                <a:gd name="T61" fmla="*/ 19 h 419"/>
                <a:gd name="T62" fmla="*/ 132 w 149"/>
                <a:gd name="T63" fmla="*/ 0 h 419"/>
                <a:gd name="T64" fmla="*/ 143 w 149"/>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9" h="419">
                  <a:moveTo>
                    <a:pt x="143" y="0"/>
                  </a:moveTo>
                  <a:lnTo>
                    <a:pt x="147" y="25"/>
                  </a:lnTo>
                  <a:lnTo>
                    <a:pt x="149" y="51"/>
                  </a:lnTo>
                  <a:lnTo>
                    <a:pt x="149" y="78"/>
                  </a:lnTo>
                  <a:lnTo>
                    <a:pt x="145" y="103"/>
                  </a:lnTo>
                  <a:lnTo>
                    <a:pt x="140" y="130"/>
                  </a:lnTo>
                  <a:lnTo>
                    <a:pt x="133" y="157"/>
                  </a:lnTo>
                  <a:lnTo>
                    <a:pt x="127" y="183"/>
                  </a:lnTo>
                  <a:lnTo>
                    <a:pt x="116" y="210"/>
                  </a:lnTo>
                  <a:lnTo>
                    <a:pt x="106" y="237"/>
                  </a:lnTo>
                  <a:lnTo>
                    <a:pt x="95" y="264"/>
                  </a:lnTo>
                  <a:lnTo>
                    <a:pt x="81" y="291"/>
                  </a:lnTo>
                  <a:lnTo>
                    <a:pt x="68" y="316"/>
                  </a:lnTo>
                  <a:lnTo>
                    <a:pt x="37" y="368"/>
                  </a:lnTo>
                  <a:lnTo>
                    <a:pt x="7" y="419"/>
                  </a:lnTo>
                  <a:lnTo>
                    <a:pt x="0" y="419"/>
                  </a:lnTo>
                  <a:lnTo>
                    <a:pt x="17" y="395"/>
                  </a:lnTo>
                  <a:lnTo>
                    <a:pt x="32" y="368"/>
                  </a:lnTo>
                  <a:lnTo>
                    <a:pt x="49" y="343"/>
                  </a:lnTo>
                  <a:lnTo>
                    <a:pt x="62" y="314"/>
                  </a:lnTo>
                  <a:lnTo>
                    <a:pt x="78" y="287"/>
                  </a:lnTo>
                  <a:lnTo>
                    <a:pt x="89" y="259"/>
                  </a:lnTo>
                  <a:lnTo>
                    <a:pt x="101" y="230"/>
                  </a:lnTo>
                  <a:lnTo>
                    <a:pt x="113" y="201"/>
                  </a:lnTo>
                  <a:lnTo>
                    <a:pt x="122" y="172"/>
                  </a:lnTo>
                  <a:lnTo>
                    <a:pt x="130" y="144"/>
                  </a:lnTo>
                  <a:lnTo>
                    <a:pt x="135" y="117"/>
                  </a:lnTo>
                  <a:lnTo>
                    <a:pt x="138" y="90"/>
                  </a:lnTo>
                  <a:lnTo>
                    <a:pt x="140" y="64"/>
                  </a:lnTo>
                  <a:lnTo>
                    <a:pt x="140" y="41"/>
                  </a:lnTo>
                  <a:lnTo>
                    <a:pt x="138" y="19"/>
                  </a:lnTo>
                  <a:lnTo>
                    <a:pt x="132" y="0"/>
                  </a:lnTo>
                  <a:lnTo>
                    <a:pt x="14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3" name="Freeform 494">
              <a:extLst>
                <a:ext uri="{FF2B5EF4-FFF2-40B4-BE49-F238E27FC236}">
                  <a16:creationId xmlns:a16="http://schemas.microsoft.com/office/drawing/2014/main" id="{95E5D38F-A0DE-48BA-8A5C-010A6FA84938}"/>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e-DE"/>
            </a:p>
          </p:txBody>
        </p:sp>
        <p:sp>
          <p:nvSpPr>
            <p:cNvPr id="52394" name="Freeform 495">
              <a:extLst>
                <a:ext uri="{FF2B5EF4-FFF2-40B4-BE49-F238E27FC236}">
                  <a16:creationId xmlns:a16="http://schemas.microsoft.com/office/drawing/2014/main" id="{6292A309-F420-43C1-BFDC-CB093986F363}"/>
                </a:ext>
              </a:extLst>
            </p:cNvPr>
            <p:cNvSpPr>
              <a:spLocks/>
            </p:cNvSpPr>
            <p:nvPr/>
          </p:nvSpPr>
          <p:spPr bwMode="auto">
            <a:xfrm>
              <a:off x="3801" y="2363"/>
              <a:ext cx="827" cy="92"/>
            </a:xfrm>
            <a:custGeom>
              <a:avLst/>
              <a:gdLst>
                <a:gd name="T0" fmla="*/ 827 w 827"/>
                <a:gd name="T1" fmla="*/ 48 h 92"/>
                <a:gd name="T2" fmla="*/ 827 w 827"/>
                <a:gd name="T3" fmla="*/ 53 h 92"/>
                <a:gd name="T4" fmla="*/ 824 w 827"/>
                <a:gd name="T5" fmla="*/ 58 h 92"/>
                <a:gd name="T6" fmla="*/ 820 w 827"/>
                <a:gd name="T7" fmla="*/ 61 h 92"/>
                <a:gd name="T8" fmla="*/ 817 w 827"/>
                <a:gd name="T9" fmla="*/ 66 h 92"/>
                <a:gd name="T10" fmla="*/ 810 w 827"/>
                <a:gd name="T11" fmla="*/ 70 h 92"/>
                <a:gd name="T12" fmla="*/ 803 w 827"/>
                <a:gd name="T13" fmla="*/ 75 h 92"/>
                <a:gd name="T14" fmla="*/ 795 w 827"/>
                <a:gd name="T15" fmla="*/ 78 h 92"/>
                <a:gd name="T16" fmla="*/ 785 w 827"/>
                <a:gd name="T17" fmla="*/ 80 h 92"/>
                <a:gd name="T18" fmla="*/ 761 w 827"/>
                <a:gd name="T19" fmla="*/ 85 h 92"/>
                <a:gd name="T20" fmla="*/ 731 w 827"/>
                <a:gd name="T21" fmla="*/ 86 h 92"/>
                <a:gd name="T22" fmla="*/ 695 w 827"/>
                <a:gd name="T23" fmla="*/ 86 h 92"/>
                <a:gd name="T24" fmla="*/ 651 w 827"/>
                <a:gd name="T25" fmla="*/ 85 h 92"/>
                <a:gd name="T26" fmla="*/ 564 w 827"/>
                <a:gd name="T27" fmla="*/ 78 h 92"/>
                <a:gd name="T28" fmla="*/ 476 w 827"/>
                <a:gd name="T29" fmla="*/ 71 h 92"/>
                <a:gd name="T30" fmla="*/ 388 w 827"/>
                <a:gd name="T31" fmla="*/ 61 h 92"/>
                <a:gd name="T32" fmla="*/ 302 w 827"/>
                <a:gd name="T33" fmla="*/ 51 h 92"/>
                <a:gd name="T34" fmla="*/ 219 w 827"/>
                <a:gd name="T35" fmla="*/ 39 h 92"/>
                <a:gd name="T36" fmla="*/ 140 w 827"/>
                <a:gd name="T37" fmla="*/ 26 h 92"/>
                <a:gd name="T38" fmla="*/ 65 w 827"/>
                <a:gd name="T39" fmla="*/ 14 h 92"/>
                <a:gd name="T40" fmla="*/ 0 w 827"/>
                <a:gd name="T41" fmla="*/ 0 h 92"/>
                <a:gd name="T42" fmla="*/ 60 w 827"/>
                <a:gd name="T43" fmla="*/ 12 h 92"/>
                <a:gd name="T44" fmla="*/ 121 w 827"/>
                <a:gd name="T45" fmla="*/ 24 h 92"/>
                <a:gd name="T46" fmla="*/ 180 w 827"/>
                <a:gd name="T47" fmla="*/ 36 h 92"/>
                <a:gd name="T48" fmla="*/ 248 w 827"/>
                <a:gd name="T49" fmla="*/ 46 h 92"/>
                <a:gd name="T50" fmla="*/ 324 w 827"/>
                <a:gd name="T51" fmla="*/ 56 h 92"/>
                <a:gd name="T52" fmla="*/ 413 w 827"/>
                <a:gd name="T53" fmla="*/ 68 h 92"/>
                <a:gd name="T54" fmla="*/ 521 w 827"/>
                <a:gd name="T55" fmla="*/ 78 h 92"/>
                <a:gd name="T56" fmla="*/ 650 w 827"/>
                <a:gd name="T57" fmla="*/ 90 h 92"/>
                <a:gd name="T58" fmla="*/ 697 w 827"/>
                <a:gd name="T59" fmla="*/ 92 h 92"/>
                <a:gd name="T60" fmla="*/ 734 w 827"/>
                <a:gd name="T61" fmla="*/ 92 h 92"/>
                <a:gd name="T62" fmla="*/ 764 w 827"/>
                <a:gd name="T63" fmla="*/ 90 h 92"/>
                <a:gd name="T64" fmla="*/ 788 w 827"/>
                <a:gd name="T65" fmla="*/ 85 h 92"/>
                <a:gd name="T66" fmla="*/ 798 w 827"/>
                <a:gd name="T67" fmla="*/ 81 h 92"/>
                <a:gd name="T68" fmla="*/ 807 w 827"/>
                <a:gd name="T69" fmla="*/ 78 h 92"/>
                <a:gd name="T70" fmla="*/ 813 w 827"/>
                <a:gd name="T71" fmla="*/ 73 h 92"/>
                <a:gd name="T72" fmla="*/ 818 w 827"/>
                <a:gd name="T73" fmla="*/ 70 h 92"/>
                <a:gd name="T74" fmla="*/ 822 w 827"/>
                <a:gd name="T75" fmla="*/ 64 h 92"/>
                <a:gd name="T76" fmla="*/ 825 w 827"/>
                <a:gd name="T77" fmla="*/ 59 h 92"/>
                <a:gd name="T78" fmla="*/ 827 w 827"/>
                <a:gd name="T79" fmla="*/ 53 h 92"/>
                <a:gd name="T80" fmla="*/ 827 w 827"/>
                <a:gd name="T81" fmla="*/ 48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7" h="92">
                  <a:moveTo>
                    <a:pt x="827" y="48"/>
                  </a:moveTo>
                  <a:lnTo>
                    <a:pt x="827" y="53"/>
                  </a:lnTo>
                  <a:lnTo>
                    <a:pt x="824" y="58"/>
                  </a:lnTo>
                  <a:lnTo>
                    <a:pt x="820" y="61"/>
                  </a:lnTo>
                  <a:lnTo>
                    <a:pt x="817" y="66"/>
                  </a:lnTo>
                  <a:lnTo>
                    <a:pt x="810" y="70"/>
                  </a:lnTo>
                  <a:lnTo>
                    <a:pt x="803" y="75"/>
                  </a:lnTo>
                  <a:lnTo>
                    <a:pt x="795" y="78"/>
                  </a:lnTo>
                  <a:lnTo>
                    <a:pt x="785" y="80"/>
                  </a:lnTo>
                  <a:lnTo>
                    <a:pt x="761" y="85"/>
                  </a:lnTo>
                  <a:lnTo>
                    <a:pt x="731" y="86"/>
                  </a:lnTo>
                  <a:lnTo>
                    <a:pt x="695" y="86"/>
                  </a:lnTo>
                  <a:lnTo>
                    <a:pt x="651" y="85"/>
                  </a:lnTo>
                  <a:lnTo>
                    <a:pt x="564" y="78"/>
                  </a:lnTo>
                  <a:lnTo>
                    <a:pt x="476" y="71"/>
                  </a:lnTo>
                  <a:lnTo>
                    <a:pt x="388" y="61"/>
                  </a:lnTo>
                  <a:lnTo>
                    <a:pt x="302" y="51"/>
                  </a:lnTo>
                  <a:lnTo>
                    <a:pt x="219" y="39"/>
                  </a:lnTo>
                  <a:lnTo>
                    <a:pt x="140" y="26"/>
                  </a:lnTo>
                  <a:lnTo>
                    <a:pt x="65" y="14"/>
                  </a:lnTo>
                  <a:lnTo>
                    <a:pt x="0" y="0"/>
                  </a:lnTo>
                  <a:lnTo>
                    <a:pt x="60" y="12"/>
                  </a:lnTo>
                  <a:lnTo>
                    <a:pt x="121" y="24"/>
                  </a:lnTo>
                  <a:lnTo>
                    <a:pt x="180" y="36"/>
                  </a:lnTo>
                  <a:lnTo>
                    <a:pt x="248" y="46"/>
                  </a:lnTo>
                  <a:lnTo>
                    <a:pt x="324" y="56"/>
                  </a:lnTo>
                  <a:lnTo>
                    <a:pt x="413" y="68"/>
                  </a:lnTo>
                  <a:lnTo>
                    <a:pt x="521" y="78"/>
                  </a:lnTo>
                  <a:lnTo>
                    <a:pt x="650" y="90"/>
                  </a:lnTo>
                  <a:lnTo>
                    <a:pt x="697" y="92"/>
                  </a:lnTo>
                  <a:lnTo>
                    <a:pt x="734" y="92"/>
                  </a:lnTo>
                  <a:lnTo>
                    <a:pt x="764" y="90"/>
                  </a:lnTo>
                  <a:lnTo>
                    <a:pt x="788" y="85"/>
                  </a:lnTo>
                  <a:lnTo>
                    <a:pt x="798" y="81"/>
                  </a:lnTo>
                  <a:lnTo>
                    <a:pt x="807" y="78"/>
                  </a:lnTo>
                  <a:lnTo>
                    <a:pt x="813" y="73"/>
                  </a:lnTo>
                  <a:lnTo>
                    <a:pt x="818" y="70"/>
                  </a:lnTo>
                  <a:lnTo>
                    <a:pt x="822" y="64"/>
                  </a:lnTo>
                  <a:lnTo>
                    <a:pt x="825" y="59"/>
                  </a:lnTo>
                  <a:lnTo>
                    <a:pt x="827" y="53"/>
                  </a:lnTo>
                  <a:lnTo>
                    <a:pt x="827" y="48"/>
                  </a:lnTo>
                  <a:close/>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e-DE"/>
            </a:p>
          </p:txBody>
        </p:sp>
      </p:grpSp>
      <p:sp>
        <p:nvSpPr>
          <p:cNvPr id="52232" name="Text Box 496">
            <a:extLst>
              <a:ext uri="{FF2B5EF4-FFF2-40B4-BE49-F238E27FC236}">
                <a16:creationId xmlns:a16="http://schemas.microsoft.com/office/drawing/2014/main" id="{127D6CE7-6C26-4F11-9F02-4D838E0C934E}"/>
              </a:ext>
            </a:extLst>
          </p:cNvPr>
          <p:cNvSpPr txBox="1">
            <a:spLocks noChangeArrowheads="1"/>
          </p:cNvSpPr>
          <p:nvPr/>
        </p:nvSpPr>
        <p:spPr bwMode="auto">
          <a:xfrm>
            <a:off x="5322888" y="6308725"/>
            <a:ext cx="38211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rgbClr val="FF0000"/>
                </a:solidFill>
                <a:prstDash val="sysDot"/>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spcBef>
                <a:spcPct val="50000"/>
              </a:spcBef>
            </a:pPr>
            <a:r>
              <a:rPr lang="en-US" altLang="de-DE" sz="2000" b="1" dirty="0">
                <a:solidFill>
                  <a:srgbClr val="02369E"/>
                </a:solidFill>
                <a:latin typeface="Arioso" pitchFamily="2" charset="0"/>
              </a:rPr>
              <a:t>©</a:t>
            </a:r>
            <a:r>
              <a:rPr lang="de-DE" altLang="de-DE" sz="2000" b="1" dirty="0">
                <a:solidFill>
                  <a:srgbClr val="02369E"/>
                </a:solidFill>
                <a:latin typeface="Arioso" pitchFamily="2" charset="0"/>
              </a:rPr>
              <a:t> Peter Uhlig, April 2023</a:t>
            </a:r>
          </a:p>
        </p:txBody>
      </p:sp>
      <p:sp>
        <p:nvSpPr>
          <p:cNvPr id="52233" name="Text Box 497">
            <a:extLst>
              <a:ext uri="{FF2B5EF4-FFF2-40B4-BE49-F238E27FC236}">
                <a16:creationId xmlns:a16="http://schemas.microsoft.com/office/drawing/2014/main" id="{F403A8BB-3402-40FE-B682-66D797D20013}"/>
              </a:ext>
            </a:extLst>
          </p:cNvPr>
          <p:cNvSpPr txBox="1">
            <a:spLocks noChangeArrowheads="1"/>
          </p:cNvSpPr>
          <p:nvPr/>
        </p:nvSpPr>
        <p:spPr bwMode="auto">
          <a:xfrm>
            <a:off x="6502400" y="2540000"/>
            <a:ext cx="2006600"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793750">
              <a:defRPr>
                <a:solidFill>
                  <a:schemeClr val="tx1"/>
                </a:solidFill>
                <a:latin typeface="Arial" panose="020B0604020202020204" pitchFamily="34" charset="0"/>
              </a:defRPr>
            </a:lvl1pPr>
            <a:lvl2pPr marL="742950" indent="-285750" defTabSz="793750">
              <a:defRPr>
                <a:solidFill>
                  <a:schemeClr val="tx1"/>
                </a:solidFill>
                <a:latin typeface="Arial" panose="020B0604020202020204" pitchFamily="34" charset="0"/>
              </a:defRPr>
            </a:lvl2pPr>
            <a:lvl3pPr marL="1143000" indent="-228600" defTabSz="793750">
              <a:defRPr>
                <a:solidFill>
                  <a:schemeClr val="tx1"/>
                </a:solidFill>
                <a:latin typeface="Arial" panose="020B0604020202020204" pitchFamily="34" charset="0"/>
              </a:defRPr>
            </a:lvl3pPr>
            <a:lvl4pPr marL="1600200" indent="-228600" defTabSz="793750">
              <a:defRPr>
                <a:solidFill>
                  <a:schemeClr val="tx1"/>
                </a:solidFill>
                <a:latin typeface="Arial" panose="020B0604020202020204" pitchFamily="34" charset="0"/>
              </a:defRPr>
            </a:lvl4pPr>
            <a:lvl5pPr marL="2057400" indent="-228600" defTabSz="793750">
              <a:defRPr>
                <a:solidFill>
                  <a:schemeClr val="tx1"/>
                </a:solidFill>
                <a:latin typeface="Arial" panose="020B0604020202020204" pitchFamily="34" charset="0"/>
              </a:defRPr>
            </a:lvl5pPr>
            <a:lvl6pPr marL="2514600" indent="-228600" defTabSz="793750" eaLnBrk="0" fontAlgn="base" hangingPunct="0">
              <a:spcBef>
                <a:spcPct val="0"/>
              </a:spcBef>
              <a:spcAft>
                <a:spcPct val="0"/>
              </a:spcAft>
              <a:defRPr>
                <a:solidFill>
                  <a:schemeClr val="tx1"/>
                </a:solidFill>
                <a:latin typeface="Arial" panose="020B0604020202020204" pitchFamily="34" charset="0"/>
              </a:defRPr>
            </a:lvl6pPr>
            <a:lvl7pPr marL="2971800" indent="-228600" defTabSz="793750" eaLnBrk="0" fontAlgn="base" hangingPunct="0">
              <a:spcBef>
                <a:spcPct val="0"/>
              </a:spcBef>
              <a:spcAft>
                <a:spcPct val="0"/>
              </a:spcAft>
              <a:defRPr>
                <a:solidFill>
                  <a:schemeClr val="tx1"/>
                </a:solidFill>
                <a:latin typeface="Arial" panose="020B0604020202020204" pitchFamily="34" charset="0"/>
              </a:defRPr>
            </a:lvl7pPr>
            <a:lvl8pPr marL="3429000" indent="-228600" defTabSz="793750" eaLnBrk="0" fontAlgn="base" hangingPunct="0">
              <a:spcBef>
                <a:spcPct val="0"/>
              </a:spcBef>
              <a:spcAft>
                <a:spcPct val="0"/>
              </a:spcAft>
              <a:defRPr>
                <a:solidFill>
                  <a:schemeClr val="tx1"/>
                </a:solidFill>
                <a:latin typeface="Arial" panose="020B0604020202020204" pitchFamily="34" charset="0"/>
              </a:defRPr>
            </a:lvl8pPr>
            <a:lvl9pPr marL="3886200" indent="-228600" defTabSz="793750" eaLnBrk="0" fontAlgn="base" hangingPunct="0">
              <a:spcBef>
                <a:spcPct val="0"/>
              </a:spcBef>
              <a:spcAft>
                <a:spcPct val="0"/>
              </a:spcAft>
              <a:defRPr>
                <a:solidFill>
                  <a:schemeClr val="tx1"/>
                </a:solidFill>
                <a:latin typeface="Arial" panose="020B0604020202020204" pitchFamily="34" charset="0"/>
              </a:defRPr>
            </a:lvl9pPr>
          </a:lstStyle>
          <a:p>
            <a:pPr algn="ctr">
              <a:lnSpc>
                <a:spcPct val="80000"/>
              </a:lnSpc>
              <a:spcBef>
                <a:spcPct val="50000"/>
              </a:spcBef>
            </a:pPr>
            <a:r>
              <a:rPr lang="de-DE" altLang="de-DE"/>
              <a:t>Bob Skinner</a:t>
            </a:r>
          </a:p>
        </p:txBody>
      </p:sp>
    </p:spTree>
    <p:extLst>
      <p:ext uri="{BB962C8B-B14F-4D97-AF65-F5344CB8AC3E}">
        <p14:creationId xmlns:p14="http://schemas.microsoft.com/office/powerpoint/2010/main" val="2550903039"/>
      </p:ext>
    </p:extLst>
  </p:cSld>
  <p:clrMapOvr>
    <a:masterClrMapping/>
  </p:clrMapOvr>
  <p:transition>
    <p:pull dir="r"/>
  </p:transition>
</p:sld>
</file>

<file path=ppt/theme/theme1.xml><?xml version="1.0" encoding="utf-8"?>
<a:theme xmlns:a="http://schemas.openxmlformats.org/drawingml/2006/main" name="leer">
  <a:themeElements>
    <a:clrScheme name="2_Benutzerdefiniertes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_Benutzerdefiniertes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2_Benutzerdefiniertes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_Benutzerdefiniertes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_Benutzerdefiniertes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_Benutzerdefiniertes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_Benutzerdefiniertes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_Benutzerdefiniertes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_Benutzerdefiniertes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_Benutzerdefiniertes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_Benutzerdefiniertes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_Benutzerdefiniertes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_Benutzerdefiniertes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_Benutzerdefiniertes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tandarddesign">
  <a:themeElements>
    <a:clrScheme name="Standard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Standard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Standard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Standard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Standard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Standard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Standard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Standard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Standard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Standard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Standard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Standard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Standard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F3A right">
  <a:themeElements>
    <a:clrScheme name="Benutzerdefiniertes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enutzerdefiniertes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Benutzerdefiniertes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enutzerdefiniertes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enutzerdefiniertes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enutzerdefiniertes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enutzerdefiniertes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enutzerdefiniertes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enutzerdefiniertes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enutzerdefiniertes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enutzerdefiniertes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enutzerdefiniertes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enutzerdefiniertes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enutzerdefiniertes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F3A left">
  <a:themeElements>
    <a:clrScheme name="1_Benutzerdefiniertes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_Benutzerdefiniertes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793750" rtl="0" eaLnBrk="0" fontAlgn="base" latinLnBrk="0" hangingPunct="0">
          <a:lnSpc>
            <a:spcPct val="80000"/>
          </a:lnSpc>
          <a:spcBef>
            <a:spcPct val="0"/>
          </a:spcBef>
          <a:spcAft>
            <a:spcPct val="0"/>
          </a:spcAft>
          <a:buClrTx/>
          <a:buSzTx/>
          <a:buFontTx/>
          <a:buNone/>
          <a:tabLst/>
          <a:defRPr kumimoji="0" lang="de-DE" altLang="de-DE" sz="1800" b="0" i="0" u="none" strike="noStrike" cap="none" normalizeH="0" baseline="0" smtClean="0">
            <a:ln>
              <a:noFill/>
            </a:ln>
            <a:solidFill>
              <a:schemeClr val="tx1"/>
            </a:solidFill>
            <a:effectLst/>
            <a:latin typeface="Arial" panose="020B0604020202020204" pitchFamily="34" charset="0"/>
          </a:defRPr>
        </a:defPPr>
      </a:lstStyle>
    </a:lnDef>
  </a:objectDefaults>
  <a:extraClrSchemeLst>
    <a:extraClrScheme>
      <a:clrScheme name="1_Benutzerdefiniertes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Benutzerdefiniertes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Benutzerdefiniertes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Benutzerdefiniertes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Benutzerdefiniertes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Benutzerdefiniertes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Benutzerdefiniertes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Benutzerdefiniertes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Benutzerdefiniertes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Benutzerdefiniertes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Benutzerdefiniertes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Benutzerdefiniertes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2423</Words>
  <Application>Microsoft Office PowerPoint</Application>
  <PresentationFormat>Bildschirmpräsentation (4:3)</PresentationFormat>
  <Paragraphs>295</Paragraphs>
  <Slides>40</Slides>
  <Notes>3</Notes>
  <HiddenSlides>0</HiddenSlides>
  <MMClips>0</MMClips>
  <ScaleCrop>false</ScaleCrop>
  <HeadingPairs>
    <vt:vector size="8" baseType="variant">
      <vt:variant>
        <vt:lpstr>Verwendete Schriftarten</vt:lpstr>
      </vt:variant>
      <vt:variant>
        <vt:i4>7</vt:i4>
      </vt:variant>
      <vt:variant>
        <vt:lpstr>Design</vt:lpstr>
      </vt:variant>
      <vt:variant>
        <vt:i4>4</vt:i4>
      </vt:variant>
      <vt:variant>
        <vt:lpstr>Eingebettete OLE-Server</vt:lpstr>
      </vt:variant>
      <vt:variant>
        <vt:i4>1</vt:i4>
      </vt:variant>
      <vt:variant>
        <vt:lpstr>Folientitel</vt:lpstr>
      </vt:variant>
      <vt:variant>
        <vt:i4>40</vt:i4>
      </vt:variant>
    </vt:vector>
  </HeadingPairs>
  <TitlesOfParts>
    <vt:vector size="52" baseType="lpstr">
      <vt:lpstr>Arial</vt:lpstr>
      <vt:lpstr>Arial Black</vt:lpstr>
      <vt:lpstr>Arioso</vt:lpstr>
      <vt:lpstr>Balloon</vt:lpstr>
      <vt:lpstr>Calibri</vt:lpstr>
      <vt:lpstr>CommonBullets</vt:lpstr>
      <vt:lpstr>Times New Roman</vt:lpstr>
      <vt:lpstr>leer</vt:lpstr>
      <vt:lpstr>Standarddesign</vt:lpstr>
      <vt:lpstr>F3A right</vt:lpstr>
      <vt:lpstr>F3A left</vt:lpstr>
      <vt:lpstr>Designer Zeichnung</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PowerPoint-Präsentation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Programmfolge P-19</dc:title>
  <dc:subject>Figurenbeschreibung</dc:subject>
  <dc:creator>Peter Uhlig</dc:creator>
  <dc:description>Nach einer Idee von Bob Skinner erstellte Präsentation der F3A Figurenfolge P-19</dc:description>
  <cp:lastModifiedBy>Peter Uhlig</cp:lastModifiedBy>
  <cp:revision>687</cp:revision>
  <cp:lastPrinted>2022-03-10T21:59:59Z</cp:lastPrinted>
  <dcterms:created xsi:type="dcterms:W3CDTF">2005-02-27T08:44:22Z</dcterms:created>
  <dcterms:modified xsi:type="dcterms:W3CDTF">2023-05-07T09:15:12Z</dcterms:modified>
</cp:coreProperties>
</file>